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98" r:id="rId2"/>
    <p:sldId id="299" r:id="rId3"/>
    <p:sldId id="374" r:id="rId4"/>
    <p:sldId id="300" r:id="rId5"/>
    <p:sldId id="301" r:id="rId6"/>
    <p:sldId id="302" r:id="rId7"/>
    <p:sldId id="373" r:id="rId8"/>
    <p:sldId id="304" r:id="rId9"/>
    <p:sldId id="375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313" r:id="rId20"/>
    <p:sldId id="376" r:id="rId21"/>
    <p:sldId id="314" r:id="rId22"/>
    <p:sldId id="316" r:id="rId23"/>
    <p:sldId id="377" r:id="rId24"/>
    <p:sldId id="378" r:id="rId25"/>
    <p:sldId id="317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6858000" type="screen4x3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AED2DC78-D1E0-4ED0-B315-5F44042CB7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68425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invGray">
            <a:xfrm>
              <a:off x="864" y="192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ko-KR" sz="2400" smtClean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0" y="2064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008" y="0"/>
              <a:ext cx="0" cy="43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54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63246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295400" y="2209800"/>
            <a:ext cx="7391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CF71D-5E36-40A0-9A86-B6BA2FBA7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8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3A830-1966-4B02-83EB-47983C1CA3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89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250" y="479425"/>
            <a:ext cx="1885950" cy="5616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479425"/>
            <a:ext cx="5505450" cy="5616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FBF33-9BA2-4436-88BE-26C8802C05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62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79425"/>
            <a:ext cx="7543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36957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905000"/>
            <a:ext cx="36957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7021B-ABC0-48CF-ACC0-26772B79C2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462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45632-20AB-46F1-920E-335B5040F3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9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7A599-C9F7-490D-B4D5-8779E0A667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98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36957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905000"/>
            <a:ext cx="36957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7A48D-AAF7-4212-A5FB-ACE788F769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2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7A472-BC46-4C83-A66D-2004DB5CAF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416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8B6E-981F-4BC7-9A36-74878CED8E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50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8E8B9-92E0-4744-A1F3-43D48CCF8F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1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8DA0E-03A9-48AD-9E02-EC12FCA3E7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74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F37-E33E-40C1-AAB3-1711DBE39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20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79425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252EAAE6-92C6-41DE-9F26-C32D94F5C4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6" name="Line 8"/>
            <p:cNvSpPr>
              <a:spLocks noChangeShapeType="1"/>
            </p:cNvSpPr>
            <p:nvPr/>
          </p:nvSpPr>
          <p:spPr bwMode="invGray">
            <a:xfrm>
              <a:off x="0" y="960"/>
              <a:ext cx="576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invGray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invGray">
            <a:xfrm>
              <a:off x="432" y="81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ko-KR" sz="2400" smtClean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37AC5-3E2F-4E7C-B6FB-3A04C637C4C4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057400"/>
            <a:ext cx="7391400" cy="1143000"/>
          </a:xfrm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z="4800" smtClean="0"/>
              <a:t>The Predicate Calculus(1)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733800"/>
            <a:ext cx="6324600" cy="1752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ko-KR" altLang="en-US" sz="3600" smtClean="0"/>
              <a:t>하 진 영</a:t>
            </a:r>
          </a:p>
          <a:p>
            <a:pPr eaLnBrk="1" hangingPunct="1"/>
            <a:endParaRPr lang="ko-KR" altLang="en-US" sz="2400" smtClean="0"/>
          </a:p>
          <a:p>
            <a:pPr eaLnBrk="1" hangingPunct="1"/>
            <a:r>
              <a:rPr lang="ko-KR" altLang="en-US" sz="2400" smtClean="0"/>
              <a:t>강원대학교 컴퓨터공학과</a:t>
            </a:r>
            <a:endParaRPr lang="ko-KR" altLang="en-US" sz="36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71318-6088-4C61-9BD8-8CABF43097C8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Propositional Calculus (8)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Truth table</a:t>
            </a:r>
          </a:p>
          <a:p>
            <a:pPr lvl="1" eaLnBrk="1" hangingPunct="1"/>
            <a:r>
              <a:rPr lang="en-US" altLang="ko-KR" sz="2400" smtClean="0"/>
              <a:t>we can prove the propositional calculus equivalences by demonstrating that they have identical truth tables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87450" y="3357563"/>
            <a:ext cx="6972300" cy="2438400"/>
            <a:chOff x="1187450" y="3357563"/>
            <a:chExt cx="6972300" cy="2438400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3357563"/>
              <a:ext cx="697230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3560269"/>
              <a:ext cx="179040" cy="1627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5290" y="3564415"/>
              <a:ext cx="230731" cy="16837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299" y="3547789"/>
              <a:ext cx="230731" cy="168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591CA-E1CC-4FDC-BA1F-94830CAC4123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Predicate Calculus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229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Limitations of Propositional Calculus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no way to access the components of an individual assertion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each atomic symbol (P, Q, etc) denotes a proposition of some complexity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e.g. “it rained on Tuesday”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do not allow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Predicate Calculus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provides the way to access the components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e.g. weather(tuesday, rain)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through inference rules we can manipulate predicate calculus expressions, accessing their individual components and inferring new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allows expression to contain variables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variables let us create general assertions about classes of entities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e.g. weather(X, rain)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F401C-CC14-402D-81BF-91953CF0368A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Predicate Calculus 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System of logic to express mathematics and large portions of natural language</a:t>
            </a:r>
          </a:p>
          <a:p>
            <a:pPr eaLnBrk="1" hangingPunct="1"/>
            <a:r>
              <a:rPr lang="en-US" altLang="ko-KR" sz="2800" smtClean="0"/>
              <a:t>Predicate Calculus = Propositional Calculus+ predicates + Quantification + Inference Rule</a:t>
            </a:r>
          </a:p>
          <a:p>
            <a:pPr eaLnBrk="1" hangingPunct="1"/>
            <a:r>
              <a:rPr lang="en-US" altLang="ko-KR" sz="2800" smtClean="0"/>
              <a:t>First Order Logic</a:t>
            </a:r>
          </a:p>
          <a:p>
            <a:pPr lvl="1" eaLnBrk="1" hangingPunct="1"/>
            <a:r>
              <a:rPr lang="en-US" altLang="ko-KR" sz="2400" smtClean="0"/>
              <a:t>Predicate Calculus + Functions</a:t>
            </a:r>
          </a:p>
          <a:p>
            <a:pPr lvl="1" eaLnBrk="1" hangingPunct="1"/>
            <a:r>
              <a:rPr lang="en-US" altLang="ko-KR" sz="2400" smtClean="0"/>
              <a:t>permits quantification over variables but not over predicate and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B228E-A11A-4FA4-AFA2-ABB4AA554D6E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Predicate Calculus symbols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the alphabet that makes up the symbols of the predicate calculus consists of: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the set of letters, both upper- and lowercase, of the English alphabet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the set of digits, 0, 1,..., 9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the underscore, “_”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>
                <a:solidFill>
                  <a:schemeClr val="accent2"/>
                </a:solidFill>
              </a:rPr>
              <a:t>symbols</a:t>
            </a:r>
            <a:r>
              <a:rPr lang="en-US" altLang="ko-KR" sz="2400" smtClean="0"/>
              <a:t> in the predicate calculus begin with a letter and are followed by any sequence of these legal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example of legal characters include: </a:t>
            </a:r>
            <a:r>
              <a:rPr lang="en-US" altLang="ko-KR" sz="1800" smtClean="0"/>
              <a:t>a  R  6  9  p  _  z</a:t>
            </a:r>
            <a:endParaRPr lang="en-US" altLang="ko-KR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illegal characters include: </a:t>
            </a:r>
            <a:r>
              <a:rPr lang="en-US" altLang="ko-KR" sz="1800" smtClean="0"/>
              <a:t>#  %  @  /  &amp;  “ 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legal predicate calculus symbols include: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George, fire3, tom_and_jerry, bill, XXXX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strings that are not legal predicate symbols include: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3jack, “no blanks allowed”, ab%cd, ***71, duck!!!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3DA5E-8F08-418F-997F-FBFBE9935C57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 (2)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Symbols and Terms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400" smtClean="0"/>
              <a:t>predicate calculus symbols include: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2000" i="1" smtClean="0">
                <a:solidFill>
                  <a:schemeClr val="accent2"/>
                </a:solidFill>
              </a:rPr>
              <a:t>truth symbols</a:t>
            </a:r>
            <a:r>
              <a:rPr lang="en-US" altLang="ko-KR" sz="2000" smtClean="0"/>
              <a:t> true and false (reserved symbols)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2000" i="1" smtClean="0">
                <a:solidFill>
                  <a:schemeClr val="accent2"/>
                </a:solidFill>
              </a:rPr>
              <a:t>constant symbols</a:t>
            </a:r>
            <a:r>
              <a:rPr lang="en-US" altLang="ko-KR" sz="2000" smtClean="0"/>
              <a:t>, which are symbol expressions having the first character lowercase: e.g. george, tree, tall, and blue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2000" i="1" smtClean="0">
                <a:solidFill>
                  <a:schemeClr val="accent2"/>
                </a:solidFill>
              </a:rPr>
              <a:t>variable symbols</a:t>
            </a:r>
            <a:r>
              <a:rPr lang="en-US" altLang="ko-KR" sz="2000" smtClean="0"/>
              <a:t>, which are symbol expressions beginning with an uppercase character: e.g. George, BILL, and KAte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2000" i="1" smtClean="0">
                <a:solidFill>
                  <a:schemeClr val="accent2"/>
                </a:solidFill>
              </a:rPr>
              <a:t>function symbols</a:t>
            </a:r>
            <a:r>
              <a:rPr lang="en-US" altLang="ko-KR" sz="2000" smtClean="0"/>
              <a:t>, which are symbol expressions having the first character lowercase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D3058-6B05-4B1C-A488-2D1DD5F6DACC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 (3)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Symbols and Terms (continued)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functions have an attached </a:t>
            </a:r>
            <a:r>
              <a:rPr lang="en-US" altLang="ko-KR" sz="2400" smtClean="0">
                <a:solidFill>
                  <a:schemeClr val="accent2"/>
                </a:solidFill>
              </a:rPr>
              <a:t>arity</a:t>
            </a:r>
            <a:r>
              <a:rPr lang="en-US" altLang="ko-KR" sz="2400" smtClean="0"/>
              <a:t> indicating the number of elements of the domain mapped onto each element of the range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e.g. </a:t>
            </a:r>
            <a:r>
              <a:rPr lang="en-US" altLang="ko-KR" sz="2000" b="1" smtClean="0"/>
              <a:t>father</a:t>
            </a:r>
            <a:r>
              <a:rPr lang="en-US" altLang="ko-KR" sz="2000" smtClean="0"/>
              <a:t> could denote a function of arity 1, 			and </a:t>
            </a:r>
            <a:r>
              <a:rPr lang="en-US" altLang="ko-KR" sz="2000" b="1" smtClean="0"/>
              <a:t>plus</a:t>
            </a:r>
            <a:r>
              <a:rPr lang="en-US" altLang="ko-KR" sz="2000" smtClean="0"/>
              <a:t> could be a function of arity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a </a:t>
            </a:r>
            <a:r>
              <a:rPr lang="en-US" altLang="ko-KR" sz="2400" i="1" smtClean="0">
                <a:solidFill>
                  <a:schemeClr val="accent2"/>
                </a:solidFill>
              </a:rPr>
              <a:t>term</a:t>
            </a:r>
            <a:r>
              <a:rPr lang="en-US" altLang="ko-KR" sz="2400" smtClean="0"/>
              <a:t> is either a constant, variable, or function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e.g. cat, times(2,3), blue, X, mother(jane), kate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a </a:t>
            </a:r>
            <a:r>
              <a:rPr lang="en-US" altLang="ko-KR" sz="2400" i="1" smtClean="0">
                <a:solidFill>
                  <a:schemeClr val="accent2"/>
                </a:solidFill>
              </a:rPr>
              <a:t>function</a:t>
            </a:r>
            <a:r>
              <a:rPr lang="en-US" altLang="ko-KR" sz="2400" i="1" smtClean="0"/>
              <a:t> expression</a:t>
            </a:r>
            <a:r>
              <a:rPr lang="en-US" altLang="ko-KR" sz="2400" smtClean="0"/>
              <a:t> consists of a function constant of arity n, followed by n terms, t1, t2,..., tn, enclosed in parentheses and separated by commas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e.g. f(X,Y),  father(david), price(bananas)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597EE-BE39-40C3-B98B-C3E61796A969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 (4)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Predicates and Atomic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predicate symbols begin with a lowercase letter</a:t>
            </a:r>
          </a:p>
          <a:p>
            <a:pPr lvl="2" eaLnBrk="1" hangingPunct="1"/>
            <a:r>
              <a:rPr lang="en-US" altLang="ko-KR" sz="2000" smtClean="0"/>
              <a:t>e.g. likes, equals, on, near, part_of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predicates have an associated positive integer referred to as the arity of “argument number” for the predicate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predicates with the same name but different arities are considered distinct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18CAC-F6B9-4A0E-B33D-A16404A03216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 (5)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57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Predicates and Atomic Sentences (Cont’d)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an </a:t>
            </a:r>
            <a:r>
              <a:rPr lang="en-US" altLang="ko-KR" sz="2400" i="1" smtClean="0">
                <a:solidFill>
                  <a:schemeClr val="accent2"/>
                </a:solidFill>
              </a:rPr>
              <a:t>atomic sentence</a:t>
            </a:r>
            <a:r>
              <a:rPr lang="en-US" altLang="ko-KR" sz="2400" smtClean="0"/>
              <a:t> is a predicate constant of arity n, followed by n terms, t1, t2,...,tn, enclosed in parentheses and separated by commas</a:t>
            </a:r>
          </a:p>
          <a:p>
            <a:pPr lvl="2" eaLnBrk="1" hangingPunct="1"/>
            <a:r>
              <a:rPr lang="en-US" altLang="ko-KR" sz="2000" smtClean="0"/>
              <a:t>e.g. likes(george,kate).  likes(X,george). likes(george,sarah,tuesday). friends(father(david),father(andrew)). helps(bill,george).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the truth values, true and false, are also atomic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atomic sentences are also called </a:t>
            </a:r>
            <a:r>
              <a:rPr lang="en-US" altLang="ko-KR" sz="2400" i="1" smtClean="0">
                <a:solidFill>
                  <a:schemeClr val="accent2"/>
                </a:solidFill>
              </a:rPr>
              <a:t>atomic expressions</a:t>
            </a:r>
            <a:r>
              <a:rPr lang="en-US" altLang="ko-KR" sz="2400" smtClean="0"/>
              <a:t>, </a:t>
            </a:r>
            <a:r>
              <a:rPr lang="en-US" altLang="ko-KR" sz="2400" i="1" smtClean="0">
                <a:solidFill>
                  <a:schemeClr val="accent2"/>
                </a:solidFill>
              </a:rPr>
              <a:t>atoms</a:t>
            </a:r>
            <a:r>
              <a:rPr lang="en-US" altLang="ko-KR" sz="2400" smtClean="0"/>
              <a:t>, or </a:t>
            </a:r>
            <a:r>
              <a:rPr lang="en-US" altLang="ko-KR" sz="2400" i="1" smtClean="0">
                <a:solidFill>
                  <a:schemeClr val="accent2"/>
                </a:solidFill>
              </a:rPr>
              <a:t>propositions</a:t>
            </a:r>
            <a:endParaRPr lang="en-US" altLang="ko-KR" sz="2400" i="1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74970-D6D5-44FA-BD24-758AC6179805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 (6)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Quantifiers</a:t>
            </a:r>
          </a:p>
          <a:p>
            <a:pPr lvl="1" eaLnBrk="1" hangingPunct="1"/>
            <a:r>
              <a:rPr lang="en-US" altLang="ko-KR" sz="2400" smtClean="0"/>
              <a:t>followed by a variable and a sentence</a:t>
            </a:r>
          </a:p>
          <a:p>
            <a:pPr lvl="1" eaLnBrk="1" hangingPunct="1"/>
            <a:r>
              <a:rPr lang="en-US" altLang="ko-KR" sz="2400" smtClean="0">
                <a:solidFill>
                  <a:schemeClr val="accent2"/>
                </a:solidFill>
              </a:rPr>
              <a:t>universal quantifier</a:t>
            </a:r>
            <a:r>
              <a:rPr lang="en-US" altLang="ko-KR" sz="2400" smtClean="0"/>
              <a:t> indicates that the sentence is true for all values of its variable</a:t>
            </a:r>
          </a:p>
          <a:p>
            <a:pPr lvl="1" eaLnBrk="1" hangingPunct="1"/>
            <a:r>
              <a:rPr lang="en-US" altLang="ko-KR" sz="2400" smtClean="0">
                <a:solidFill>
                  <a:schemeClr val="accent2"/>
                </a:solidFill>
              </a:rPr>
              <a:t>existential quantifier</a:t>
            </a:r>
            <a:r>
              <a:rPr lang="en-US" altLang="ko-KR" sz="2400" smtClean="0"/>
              <a:t> indicates that the sentence is true for some value(s) in the domain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19600"/>
            <a:ext cx="35052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B8916-587B-4AE5-9D22-5F6F2139A08D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 (7)</a:t>
            </a:r>
          </a:p>
        </p:txBody>
      </p: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1042988" y="1844675"/>
            <a:ext cx="7777162" cy="4029075"/>
            <a:chOff x="657" y="1162"/>
            <a:chExt cx="4899" cy="2538"/>
          </a:xfrm>
        </p:grpSpPr>
        <p:pic>
          <p:nvPicPr>
            <p:cNvPr id="2253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162"/>
              <a:ext cx="4899" cy="1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886"/>
              <a:ext cx="4899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37D5D-B8C8-467F-BD13-7B7A4074F8AB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Propositional Calculus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122096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Def: Propositional Calculus Symbols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propositional symbols : P, Q, R, S, T,...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truth symbols: true,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connectives: </a:t>
            </a:r>
            <a:r>
              <a:rPr lang="en-US" altLang="ko-KR" sz="2400" dirty="0" smtClean="0">
                <a:sym typeface="Symbol" panose="05050102010706020507" pitchFamily="18" charset="2"/>
              </a:rPr>
              <a:t>, , , </a:t>
            </a:r>
            <a:r>
              <a:rPr lang="ko-KR" altLang="en-US" sz="2400" dirty="0" smtClean="0"/>
              <a:t>→</a:t>
            </a:r>
            <a:r>
              <a:rPr lang="en-US" altLang="ko-KR" sz="2400" dirty="0" smtClean="0">
                <a:sym typeface="Symbol" panose="05050102010706020507" pitchFamily="18" charset="2"/>
              </a:rPr>
              <a:t>, </a:t>
            </a:r>
            <a:r>
              <a:rPr lang="ko-KR" altLang="en-US" sz="2400" dirty="0" smtClean="0"/>
              <a:t>≡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Def: Propositional Calculus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every propositional symbol and truth symbol is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i="1" dirty="0" smtClean="0"/>
              <a:t>negation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ym typeface="Symbol" panose="05050102010706020507" pitchFamily="18" charset="2"/>
              </a:rPr>
              <a:t>)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of a sentence is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i="1" dirty="0" smtClean="0"/>
              <a:t>conjunction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ym typeface="Symbol" panose="05050102010706020507" pitchFamily="18" charset="2"/>
              </a:rPr>
              <a:t>) </a:t>
            </a:r>
            <a:r>
              <a:rPr lang="en-US" altLang="ko-KR" sz="2400" dirty="0" smtClean="0"/>
              <a:t>or </a:t>
            </a:r>
            <a:r>
              <a:rPr lang="en-US" altLang="ko-KR" sz="2400" i="1" dirty="0" smtClean="0"/>
              <a:t>and</a:t>
            </a:r>
            <a:r>
              <a:rPr lang="en-US" altLang="ko-KR" sz="2400" dirty="0" smtClean="0"/>
              <a:t> of two sentences is a sentence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i="1" dirty="0" smtClean="0"/>
              <a:t>disjunction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ym typeface="Symbol" panose="05050102010706020507" pitchFamily="18" charset="2"/>
              </a:rPr>
              <a:t>)</a:t>
            </a:r>
            <a:r>
              <a:rPr lang="en-US" altLang="ko-KR" sz="2400" dirty="0" smtClean="0"/>
              <a:t>or </a:t>
            </a:r>
            <a:r>
              <a:rPr lang="en-US" altLang="ko-KR" sz="2400" i="1" dirty="0" err="1" smtClean="0"/>
              <a:t>or</a:t>
            </a:r>
            <a:r>
              <a:rPr lang="en-US" altLang="ko-KR" sz="2400" dirty="0" smtClean="0"/>
              <a:t> of two sentences is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i="1" dirty="0" smtClean="0"/>
              <a:t>implication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→</a:t>
            </a:r>
            <a:r>
              <a:rPr lang="en-US" altLang="ko-KR" sz="2400" dirty="0" smtClean="0"/>
              <a:t>) </a:t>
            </a:r>
            <a:r>
              <a:rPr lang="en-US" altLang="ko-KR" sz="2400" dirty="0" smtClean="0"/>
              <a:t>of </a:t>
            </a:r>
            <a:r>
              <a:rPr lang="en-US" altLang="ko-KR" sz="2400" dirty="0" smtClean="0"/>
              <a:t>one sentence for another is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i="1" dirty="0" smtClean="0"/>
              <a:t>equivalence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≡</a:t>
            </a:r>
            <a:r>
              <a:rPr lang="en-US" altLang="ko-KR" sz="2400" dirty="0" smtClean="0"/>
              <a:t>)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of two sentences is a sentence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65175"/>
            <a:ext cx="836295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76200" y="50800"/>
            <a:ext cx="906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/>
              <a:t>verify_sentence 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ABFD0-6025-4759-BEEA-012459BC6E86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 (8)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848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dirty="0" smtClean="0"/>
              <a:t>Examples of well-formed Predicate Calculus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/>
              <a:t>let </a:t>
            </a:r>
            <a:r>
              <a:rPr lang="en-US" altLang="ko-KR" sz="2400" b="1" dirty="0" smtClean="0"/>
              <a:t>times</a:t>
            </a:r>
            <a:r>
              <a:rPr lang="en-US" altLang="ko-KR" sz="2400" dirty="0" smtClean="0"/>
              <a:t> and </a:t>
            </a:r>
            <a:r>
              <a:rPr lang="en-US" altLang="ko-KR" sz="2400" b="1" dirty="0" smtClean="0"/>
              <a:t>plus</a:t>
            </a:r>
            <a:r>
              <a:rPr lang="en-US" altLang="ko-KR" sz="2400" dirty="0" smtClean="0"/>
              <a:t> be function symbols of arity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/>
              <a:t>let </a:t>
            </a:r>
            <a:r>
              <a:rPr lang="en-US" altLang="ko-KR" sz="2400" b="1" dirty="0" smtClean="0"/>
              <a:t>equal</a:t>
            </a:r>
            <a:r>
              <a:rPr lang="en-US" altLang="ko-KR" sz="2400" dirty="0" smtClean="0"/>
              <a:t> and </a:t>
            </a:r>
            <a:r>
              <a:rPr lang="en-US" altLang="ko-KR" sz="2400" b="1" dirty="0" smtClean="0"/>
              <a:t>foo</a:t>
            </a:r>
            <a:r>
              <a:rPr lang="en-US" altLang="ko-KR" sz="2400" dirty="0" smtClean="0"/>
              <a:t> be predicate symbols with arity 2 and 3, respectively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/>
              <a:t>e.g.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plus(</a:t>
            </a:r>
            <a:r>
              <a:rPr lang="en-US" altLang="ko-KR" sz="2000" dirty="0" err="1" smtClean="0"/>
              <a:t>two,three</a:t>
            </a:r>
            <a:r>
              <a:rPr lang="en-US" altLang="ko-KR" sz="2000" dirty="0" smtClean="0"/>
              <a:t>) is a function and thus not an atomic sentence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equal(plus(</a:t>
            </a:r>
            <a:r>
              <a:rPr lang="en-US" altLang="ko-KR" sz="2000" dirty="0" err="1" smtClean="0"/>
              <a:t>two,three</a:t>
            </a:r>
            <a:r>
              <a:rPr lang="en-US" altLang="ko-KR" sz="2000" dirty="0" smtClean="0"/>
              <a:t>),five) is an atomic sentence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equal(plus(2,3),seven) is an atomic sentence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X foo(</a:t>
            </a:r>
            <a:r>
              <a:rPr lang="en-US" altLang="ko-KR" sz="2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X,two,plus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ko-KR" sz="2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two,three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))  equal(plus(</a:t>
            </a:r>
            <a:r>
              <a:rPr lang="en-US" altLang="ko-KR" sz="2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two,three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),five)</a:t>
            </a:r>
            <a:r>
              <a:rPr lang="en-US" altLang="ko-KR" sz="2000" dirty="0" smtClean="0">
                <a:sym typeface="Symbol" panose="05050102010706020507" pitchFamily="18" charset="2"/>
              </a:rPr>
              <a:t> </a:t>
            </a:r>
            <a:r>
              <a:rPr lang="en-US" altLang="ko-KR" sz="2000" dirty="0" smtClean="0"/>
              <a:t>is a sentence because both conjuncts are sentences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accent2"/>
                </a:solidFill>
              </a:rPr>
              <a:t>(foo(</a:t>
            </a:r>
            <a:r>
              <a:rPr lang="en-US" altLang="ko-KR" sz="2000" dirty="0" err="1" smtClean="0">
                <a:solidFill>
                  <a:schemeClr val="accent2"/>
                </a:solidFill>
              </a:rPr>
              <a:t>two,two,plus</a:t>
            </a:r>
            <a:r>
              <a:rPr lang="en-US" altLang="ko-KR" sz="2000" dirty="0" smtClean="0">
                <a:solidFill>
                  <a:schemeClr val="accent2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2"/>
                </a:solidFill>
              </a:rPr>
              <a:t>two,three</a:t>
            </a:r>
            <a:r>
              <a:rPr lang="en-US" altLang="ko-KR" sz="2000" dirty="0" smtClean="0">
                <a:solidFill>
                  <a:schemeClr val="accent2"/>
                </a:solidFill>
              </a:rPr>
              <a:t>))) 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→ 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(equal(plus(</a:t>
            </a:r>
            <a:r>
              <a:rPr lang="en-US" altLang="ko-KR" sz="2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three,two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),five) 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≡ </a:t>
            </a:r>
            <a:r>
              <a:rPr lang="en-US" altLang="ko-KR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true)</a:t>
            </a:r>
            <a:r>
              <a:rPr lang="en-US" altLang="ko-KR" sz="2000" dirty="0" smtClean="0">
                <a:sym typeface="Symbol" panose="05050102010706020507" pitchFamily="18" charset="2"/>
              </a:rPr>
              <a:t> </a:t>
            </a:r>
            <a:r>
              <a:rPr lang="en-US" altLang="ko-KR" sz="2000" dirty="0" smtClean="0"/>
              <a:t>is a sentence because all its components are sentences, appropriately connected by logical operators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A081B-E18A-4D44-8364-9B17710A236D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Use of predicate calculus to describe a simple world: family relationships in a biblical genealogy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mother(</a:t>
            </a:r>
            <a:r>
              <a:rPr lang="en-US" altLang="ko-KR" sz="2400" dirty="0" err="1" smtClean="0"/>
              <a:t>eve,abel</a:t>
            </a:r>
            <a:r>
              <a:rPr lang="en-US" altLang="ko-KR" sz="2400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mother(</a:t>
            </a:r>
            <a:r>
              <a:rPr lang="en-US" altLang="ko-KR" sz="2400" dirty="0" err="1" smtClean="0"/>
              <a:t>eve,cain</a:t>
            </a:r>
            <a:r>
              <a:rPr lang="en-US" altLang="ko-KR" sz="2400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father(</a:t>
            </a:r>
            <a:r>
              <a:rPr lang="en-US" altLang="ko-KR" sz="2400" dirty="0" err="1" smtClean="0"/>
              <a:t>adam,abel</a:t>
            </a:r>
            <a:r>
              <a:rPr lang="en-US" altLang="ko-KR" sz="2400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father(</a:t>
            </a:r>
            <a:r>
              <a:rPr lang="en-US" altLang="ko-KR" sz="2400" dirty="0" err="1" smtClean="0"/>
              <a:t>adam,cain</a:t>
            </a:r>
            <a:r>
              <a:rPr lang="en-US" altLang="ko-KR" sz="2400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sym typeface="Symbol" panose="05050102010706020507" pitchFamily="18" charset="2"/>
              </a:rPr>
              <a:t>XY father(X,Y)  mother(X,Y) </a:t>
            </a:r>
            <a:r>
              <a:rPr lang="en-US" altLang="ko-KR" sz="2400" dirty="0" smtClean="0">
                <a:sym typeface="Symbol" panose="05050102010706020507" pitchFamily="18" charset="2"/>
              </a:rPr>
              <a:t>→ </a:t>
            </a:r>
            <a:r>
              <a:rPr lang="en-US" altLang="ko-KR" sz="2400" dirty="0" smtClean="0">
                <a:sym typeface="Symbol" panose="05050102010706020507" pitchFamily="18" charset="2"/>
              </a:rPr>
              <a:t>parent(X,Y).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sym typeface="Symbol" panose="05050102010706020507" pitchFamily="18" charset="2"/>
              </a:rPr>
              <a:t>XYZ parent(X,Y)  parent(X,Z) </a:t>
            </a:r>
            <a:r>
              <a:rPr lang="en-US" altLang="ko-KR" sz="2400" dirty="0">
                <a:sym typeface="Symbol" panose="05050102010706020507" pitchFamily="18" charset="2"/>
              </a:rPr>
              <a:t>→ </a:t>
            </a:r>
            <a:r>
              <a:rPr lang="en-US" altLang="ko-KR" sz="2400" dirty="0" smtClean="0">
                <a:sym typeface="Symbol" panose="05050102010706020507" pitchFamily="18" charset="2"/>
              </a:rPr>
              <a:t>sibling(Y,Z).</a:t>
            </a: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sibling(</a:t>
            </a:r>
            <a:r>
              <a:rPr lang="en-US" altLang="ko-KR" sz="2400" dirty="0" err="1" smtClean="0"/>
              <a:t>cain,abel</a:t>
            </a:r>
            <a:r>
              <a:rPr lang="en-US" altLang="ko-KR" sz="2400" dirty="0" smtClean="0"/>
              <a:t>) ???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905000"/>
            <a:ext cx="8122096" cy="4191000"/>
          </a:xfrm>
        </p:spPr>
        <p:txBody>
          <a:bodyPr/>
          <a:lstStyle/>
          <a:p>
            <a:r>
              <a:rPr lang="en-US" altLang="ko-KR" dirty="0" smtClean="0"/>
              <a:t>Prolog source code: </a:t>
            </a:r>
            <a:r>
              <a:rPr lang="en-US" altLang="ko-KR" sz="2400" dirty="0" smtClean="0"/>
              <a:t>“family1.pl”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mother(eve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abel</a:t>
            </a:r>
            <a:r>
              <a:rPr lang="en-US" altLang="ko-KR" sz="2400" dirty="0"/>
              <a:t>).</a:t>
            </a:r>
          </a:p>
          <a:p>
            <a:pPr marL="457200" lvl="1" indent="0">
              <a:buNone/>
            </a:pPr>
            <a:r>
              <a:rPr lang="en-US" altLang="ko-KR" sz="2400" dirty="0"/>
              <a:t>mother(eve, </a:t>
            </a:r>
            <a:r>
              <a:rPr lang="en-US" altLang="ko-KR" sz="2400" dirty="0" err="1"/>
              <a:t>cain</a:t>
            </a:r>
            <a:r>
              <a:rPr lang="en-US" altLang="ko-KR" sz="2400" dirty="0"/>
              <a:t>).</a:t>
            </a:r>
          </a:p>
          <a:p>
            <a:pPr marL="457200" lvl="1" indent="0">
              <a:buNone/>
            </a:pPr>
            <a:r>
              <a:rPr lang="en-US" altLang="ko-KR" sz="2400" dirty="0"/>
              <a:t>father(</a:t>
            </a:r>
            <a:r>
              <a:rPr lang="en-US" altLang="ko-KR" sz="2400" dirty="0" err="1"/>
              <a:t>adam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cain</a:t>
            </a:r>
            <a:r>
              <a:rPr lang="en-US" altLang="ko-KR" sz="2400" dirty="0"/>
              <a:t>).</a:t>
            </a:r>
          </a:p>
          <a:p>
            <a:pPr marL="457200" lvl="1" indent="0">
              <a:buNone/>
            </a:pPr>
            <a:r>
              <a:rPr lang="en-US" altLang="ko-KR" sz="2400" dirty="0"/>
              <a:t>father(</a:t>
            </a:r>
            <a:r>
              <a:rPr lang="en-US" altLang="ko-KR" sz="2400" dirty="0" err="1"/>
              <a:t>adam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abel</a:t>
            </a:r>
            <a:r>
              <a:rPr lang="en-US" altLang="ko-KR" sz="2400" dirty="0"/>
              <a:t>).</a:t>
            </a:r>
          </a:p>
          <a:p>
            <a:pPr marL="457200" lvl="1" indent="0">
              <a:buNone/>
            </a:pPr>
            <a:r>
              <a:rPr lang="en-US" altLang="ko-KR" sz="2400" dirty="0"/>
              <a:t>parent(X,Y) :- father(X,Y</a:t>
            </a:r>
            <a:r>
              <a:rPr lang="en-US" altLang="ko-KR" sz="2400" dirty="0" smtClean="0"/>
              <a:t>); mother(X,Y</a:t>
            </a:r>
            <a:r>
              <a:rPr lang="en-US" altLang="ko-KR" sz="2400" dirty="0"/>
              <a:t>).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FFC000"/>
                </a:solidFill>
              </a:rPr>
              <a:t>different(X, Y) :- X = Y, !, fail ; true.</a:t>
            </a:r>
          </a:p>
          <a:p>
            <a:pPr marL="457200" lvl="1" indent="0">
              <a:buNone/>
            </a:pPr>
            <a:r>
              <a:rPr lang="en-US" altLang="ko-KR" sz="2400" dirty="0"/>
              <a:t>sibling(Y,Z) :- parent(X,Y), parent(X,Z</a:t>
            </a:r>
            <a:r>
              <a:rPr lang="en-US" altLang="ko-KR" sz="2400" dirty="0" smtClean="0"/>
              <a:t>)</a:t>
            </a:r>
            <a:r>
              <a:rPr lang="en-US" altLang="ko-KR" sz="2400" dirty="0" smtClean="0">
                <a:solidFill>
                  <a:srgbClr val="FFC000"/>
                </a:solidFill>
              </a:rPr>
              <a:t>, </a:t>
            </a:r>
            <a:r>
              <a:rPr lang="en-US" altLang="ko-KR" sz="2400" dirty="0">
                <a:solidFill>
                  <a:srgbClr val="FFC000"/>
                </a:solidFill>
              </a:rPr>
              <a:t>different(Y,Z)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45632-20AB-46F1-920E-335B5040F325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27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SWI-Prolog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45632-20AB-46F1-920E-335B5040F325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5354"/>
            <a:ext cx="6276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B76DD-9D00-4D1E-A9DD-40DAE66A513E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9425"/>
            <a:ext cx="8229600" cy="1143000"/>
          </a:xfrm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z="4000" smtClean="0"/>
              <a:t>Semantics for the Predicate Calculus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ko-KR" sz="2800" smtClean="0"/>
              <a:t>Meaning of a WFF : some assertion of a domain of discourse</a:t>
            </a:r>
          </a:p>
          <a:p>
            <a:pPr eaLnBrk="1" hangingPunct="1"/>
            <a:r>
              <a:rPr lang="en-US" altLang="ko-KR" sz="2800" smtClean="0"/>
              <a:t>Domain : a non-empty set (possibly infinite)</a:t>
            </a:r>
          </a:p>
          <a:p>
            <a:pPr lvl="1" eaLnBrk="1" hangingPunct="1"/>
            <a:r>
              <a:rPr lang="en-US" altLang="ko-KR" sz="2400" smtClean="0"/>
              <a:t>set of integers</a:t>
            </a:r>
          </a:p>
          <a:p>
            <a:pPr lvl="1" eaLnBrk="1" hangingPunct="1"/>
            <a:r>
              <a:rPr lang="en-US" altLang="ko-KR" sz="2400" smtClean="0"/>
              <a:t>set of all possible 8-queens configuration</a:t>
            </a:r>
          </a:p>
          <a:p>
            <a:pPr eaLnBrk="1" hangingPunct="1"/>
            <a:r>
              <a:rPr lang="en-US" altLang="ko-KR" sz="2800" smtClean="0"/>
              <a:t>Function : Mapping between domains</a:t>
            </a:r>
          </a:p>
          <a:p>
            <a:pPr lvl="1" eaLnBrk="1" hangingPunct="1"/>
            <a:r>
              <a:rPr lang="en-US" altLang="ko-KR" sz="2400" smtClean="0"/>
              <a:t>+ : R x R -&gt; R</a:t>
            </a:r>
          </a:p>
          <a:p>
            <a:pPr lvl="1" eaLnBrk="1" hangingPunct="1"/>
            <a:r>
              <a:rPr lang="en-US" altLang="ko-KR" sz="2400" smtClean="0"/>
              <a:t>father_of : person -&gt; person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C7CB1-E85A-46D8-ACFE-61A059BE462D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Definition: Interpretation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An assignment of the entities of D to constant, variable, predicate and function symbol</a:t>
            </a:r>
          </a:p>
          <a:p>
            <a:pPr lvl="1" eaLnBrk="1" hangingPunct="1"/>
            <a:r>
              <a:rPr lang="en-US" altLang="ko-KR" sz="2400" smtClean="0"/>
              <a:t>constant = element of D</a:t>
            </a:r>
          </a:p>
          <a:p>
            <a:pPr lvl="1" eaLnBrk="1" hangingPunct="1"/>
            <a:r>
              <a:rPr lang="en-US" altLang="ko-KR" sz="2400" smtClean="0"/>
              <a:t>variable = nonempty subset of D</a:t>
            </a:r>
          </a:p>
          <a:p>
            <a:pPr lvl="1" eaLnBrk="1" hangingPunct="1"/>
            <a:r>
              <a:rPr lang="en-US" altLang="ko-KR" sz="2400" smtClean="0"/>
              <a:t>function f of arity m = mapping from D</a:t>
            </a:r>
            <a:r>
              <a:rPr lang="en-US" altLang="ko-KR" sz="2400" baseline="30000" smtClean="0"/>
              <a:t>m</a:t>
            </a:r>
            <a:r>
              <a:rPr lang="en-US" altLang="ko-KR" sz="2400" smtClean="0"/>
              <a:t> to D</a:t>
            </a:r>
          </a:p>
          <a:p>
            <a:pPr lvl="1" eaLnBrk="1" hangingPunct="1"/>
            <a:r>
              <a:rPr lang="en-US" altLang="ko-KR" sz="2400" smtClean="0"/>
              <a:t>predicate p of arity n = mapping from D</a:t>
            </a:r>
            <a:r>
              <a:rPr lang="en-US" altLang="ko-KR" sz="2400" baseline="30000" smtClean="0"/>
              <a:t>n</a:t>
            </a:r>
            <a:r>
              <a:rPr lang="en-US" altLang="ko-KR" sz="2400" smtClean="0"/>
              <a:t> to {T, F}</a:t>
            </a:r>
          </a:p>
          <a:p>
            <a:pPr eaLnBrk="1" hangingPunct="1"/>
            <a:r>
              <a:rPr lang="en-US" altLang="ko-KR" sz="2800" smtClean="0"/>
              <a:t>Given an interpretation, the meaning of an expression is a truth value assignment over the interpretation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029A3-54D7-43F9-9044-C52D748F3F48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z="3600" smtClean="0"/>
              <a:t>Truth Value of Expressions</a:t>
            </a:r>
          </a:p>
        </p:txBody>
      </p:sp>
      <p:grpSp>
        <p:nvGrpSpPr>
          <p:cNvPr id="28676" name="Group 14"/>
          <p:cNvGrpSpPr>
            <a:grpSpLocks/>
          </p:cNvGrpSpPr>
          <p:nvPr/>
        </p:nvGrpSpPr>
        <p:grpSpPr bwMode="auto">
          <a:xfrm>
            <a:off x="1219200" y="2057400"/>
            <a:ext cx="7248525" cy="1335088"/>
            <a:chOff x="480" y="912"/>
            <a:chExt cx="4566" cy="841"/>
          </a:xfrm>
        </p:grpSpPr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1646" y="993"/>
              <a:ext cx="1288" cy="760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Assign T or F</a:t>
              </a:r>
            </a:p>
            <a:p>
              <a:pPr algn="ctr"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 atomic</a:t>
              </a:r>
            </a:p>
            <a:p>
              <a:pPr algn="ctr"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formula</a:t>
              </a:r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3614" y="993"/>
              <a:ext cx="1432" cy="760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Assign T or F</a:t>
              </a:r>
            </a:p>
            <a:p>
              <a:pPr algn="ctr"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 compound</a:t>
              </a:r>
            </a:p>
            <a:p>
              <a:pPr algn="ctr"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formula</a:t>
              </a:r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986" y="1373"/>
              <a:ext cx="528" cy="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1066" y="1229"/>
              <a:ext cx="528" cy="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066" y="1565"/>
              <a:ext cx="528" cy="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480" y="912"/>
              <a:ext cx="10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Interpretation</a:t>
              </a: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480" y="1440"/>
              <a:ext cx="5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ko-K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WFFs</a:t>
              </a:r>
            </a:p>
          </p:txBody>
        </p:sp>
      </p:grp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1371600" y="4114800"/>
            <a:ext cx="714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step1 : predicate satisfies the relation in I, then atomic formula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is T; otherwise 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</a:rPr>
              <a:t>step2 : assign the truth value as shown in the next slide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4F182-EF3A-4FF5-966B-306E89B84446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z="3600" smtClean="0"/>
              <a:t>Assign T/F to Compound Sentence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18413" cy="2387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400" smtClean="0"/>
              <a:t>Value of negation is T iff value of sentence is F</a:t>
            </a:r>
          </a:p>
          <a:p>
            <a:pPr eaLnBrk="1" hangingPunct="1"/>
            <a:r>
              <a:rPr lang="en-US" altLang="ko-KR" sz="2400" smtClean="0"/>
              <a:t>Same as propositional calculus</a:t>
            </a:r>
          </a:p>
          <a:p>
            <a:pPr eaLnBrk="1" hangingPunct="1"/>
            <a:r>
              <a:rPr lang="en-US" altLang="ko-KR" sz="2400" smtClean="0">
                <a:sym typeface="Symbol" panose="05050102010706020507" pitchFamily="18" charset="2"/>
              </a:rPr>
              <a:t></a:t>
            </a:r>
            <a:r>
              <a:rPr lang="en-US" altLang="ko-KR" sz="2400" smtClean="0"/>
              <a:t> X S is T iff S is T for all assignment to X under interpretation I</a:t>
            </a:r>
          </a:p>
          <a:p>
            <a:pPr eaLnBrk="1" hangingPunct="1"/>
            <a:r>
              <a:rPr lang="en-US" altLang="ko-KR" sz="2400" smtClean="0">
                <a:sym typeface="Symbol" panose="05050102010706020507" pitchFamily="18" charset="2"/>
              </a:rPr>
              <a:t></a:t>
            </a:r>
            <a:r>
              <a:rPr lang="en-US" altLang="ko-KR" sz="2400" smtClean="0"/>
              <a:t> X S is T if there is an assignment to X under interpretation which makes S is T</a:t>
            </a:r>
          </a:p>
        </p:txBody>
      </p:sp>
      <p:graphicFrame>
        <p:nvGraphicFramePr>
          <p:cNvPr id="29701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4652963"/>
          <a:ext cx="46815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1892300" imgH="393700" progId="Equation.3">
                  <p:embed/>
                </p:oleObj>
              </mc:Choice>
              <mc:Fallback>
                <p:oleObj name="Equation" r:id="rId3" imgW="1892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4681538" cy="973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BBA56-D29D-45CD-88A2-E219C6D6986C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Examples : </a:t>
            </a:r>
            <a:r>
              <a:rPr lang="en-US" altLang="ko-KR" sz="3600" smtClean="0"/>
              <a:t>Predicate Representation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772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50000"/>
              </a:lnSpc>
            </a:pPr>
            <a:r>
              <a:rPr lang="en-US" altLang="ko-KR" sz="2400" smtClean="0"/>
              <a:t>If it doesn’t rain tomorrow, Tom will go to the mountain.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ko-KR" sz="2400" smtClean="0"/>
              <a:t>Emma is a Doberman and a good dog.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ko-KR" sz="2400" smtClean="0"/>
              <a:t>All basket players are tall.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ko-KR" sz="2400" smtClean="0"/>
              <a:t>Some people like anchovies.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ko-KR" sz="2400" smtClean="0"/>
              <a:t>Nobody likes taxes.</a:t>
            </a:r>
          </a:p>
        </p:txBody>
      </p:sp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9925"/>
            <a:ext cx="50387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5229225"/>
            <a:ext cx="46291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43625"/>
            <a:ext cx="2667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133600" y="2286000"/>
            <a:ext cx="5972175" cy="419100"/>
            <a:chOff x="2133600" y="2286000"/>
            <a:chExt cx="5972175" cy="419100"/>
          </a:xfrm>
        </p:grpSpPr>
        <p:pic>
          <p:nvPicPr>
            <p:cNvPr id="3072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286000"/>
              <a:ext cx="5972175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0861" y="2371726"/>
              <a:ext cx="313267" cy="2286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152650" y="4229100"/>
            <a:ext cx="4705350" cy="419100"/>
            <a:chOff x="2152650" y="4229100"/>
            <a:chExt cx="4705350" cy="419100"/>
          </a:xfrm>
        </p:grpSpPr>
        <p:pic>
          <p:nvPicPr>
            <p:cNvPr id="3072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650" y="4229100"/>
              <a:ext cx="4705350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3913" y="4324350"/>
              <a:ext cx="313267" cy="22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B8B85-3F00-4333-94AF-EDD366215E11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68865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6676A-97A4-4A26-9C87-C7EC983E8D9D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Examples : </a:t>
            </a:r>
            <a:r>
              <a:rPr lang="en-US" altLang="ko-KR" sz="3600" smtClean="0"/>
              <a:t>A Blocks World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80000"/>
              </a:lnSpc>
            </a:pPr>
            <a:r>
              <a:rPr lang="en-US" altLang="ko-KR" sz="2800" dirty="0" smtClean="0"/>
              <a:t>A block is clear: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ko-KR" sz="2800" dirty="0" smtClean="0"/>
              <a:t>Stacking one block on top of another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172200" y="4343400"/>
            <a:ext cx="1524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on(c,a).</a:t>
            </a:r>
          </a:p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on(b,d).</a:t>
            </a:r>
          </a:p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ontable(a).</a:t>
            </a:r>
          </a:p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ontable(d).</a:t>
            </a:r>
          </a:p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clear(b).</a:t>
            </a:r>
          </a:p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clear(c).</a:t>
            </a:r>
          </a:p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hand_empty</a:t>
            </a:r>
          </a:p>
        </p:txBody>
      </p:sp>
      <p:graphicFrame>
        <p:nvGraphicFramePr>
          <p:cNvPr id="31752" name="Object 10"/>
          <p:cNvGraphicFramePr>
            <a:graphicFrameLocks noChangeAspect="1"/>
          </p:cNvGraphicFramePr>
          <p:nvPr/>
        </p:nvGraphicFramePr>
        <p:xfrm>
          <a:off x="1908175" y="4221163"/>
          <a:ext cx="39528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Photo Editor 사진" r:id="rId3" imgW="3952381" imgH="2190476" progId="MSPhotoEd.3">
                  <p:embed/>
                </p:oleObj>
              </mc:Choice>
              <mc:Fallback>
                <p:oleObj name="Photo Editor 사진" r:id="rId3" imgW="3952381" imgH="219047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395287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86000" y="2133600"/>
            <a:ext cx="3657600" cy="358775"/>
            <a:chOff x="2286000" y="2133600"/>
            <a:chExt cx="3657600" cy="358775"/>
          </a:xfrm>
        </p:grpSpPr>
        <p:pic>
          <p:nvPicPr>
            <p:cNvPr id="3175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133600"/>
              <a:ext cx="3657600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59779" y="2186127"/>
              <a:ext cx="356237" cy="259957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219200" y="3124200"/>
            <a:ext cx="7620000" cy="712788"/>
            <a:chOff x="1219200" y="3124200"/>
            <a:chExt cx="7620000" cy="712788"/>
          </a:xfrm>
        </p:grpSpPr>
        <p:pic>
          <p:nvPicPr>
            <p:cNvPr id="3175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124200"/>
              <a:ext cx="7620000" cy="712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3648" y="3539428"/>
              <a:ext cx="333263" cy="243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BDDE-2691-49EE-80A1-D77BEDB14E9C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9425"/>
            <a:ext cx="8229600" cy="1143000"/>
          </a:xfrm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Definition:</a:t>
            </a:r>
            <a:r>
              <a:rPr lang="en-US" altLang="ko-KR" sz="3200" smtClean="0"/>
              <a:t> First-Order Predicate Calculus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2514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First-Order Predicate Calculus allows</a:t>
            </a:r>
          </a:p>
          <a:p>
            <a:pPr lvl="1" eaLnBrk="1" hangingPunct="1"/>
            <a:r>
              <a:rPr lang="en-US" altLang="ko-KR" sz="2400" smtClean="0"/>
              <a:t>quantified variables to refer to objects in the domain of discourse, and not to predicates or functions</a:t>
            </a:r>
          </a:p>
          <a:p>
            <a:pPr lvl="1" eaLnBrk="1" hangingPunct="1"/>
            <a:r>
              <a:rPr lang="en-US" altLang="ko-KR" sz="2400" smtClean="0"/>
              <a:t>predicates can occur only as predicates; nothing can be asserted about them</a:t>
            </a:r>
          </a:p>
          <a:p>
            <a:pPr lvl="1" eaLnBrk="1" hangingPunct="1"/>
            <a:r>
              <a:rPr lang="en-US" altLang="ko-KR" sz="2400" smtClean="0"/>
              <a:t>e.g. the following is not a well-formed expression in the first-order predicate calculus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066800" y="5334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  <a:defRPr/>
            </a:pPr>
            <a:r>
              <a:rPr lang="en-US" altLang="ko-KR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t>Resolution is defined only for first-order logic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48200"/>
            <a:ext cx="34290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31279-CE3E-4EC7-B9DC-9C5F8507A0BD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Propositional Calculus (2)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WFFs(well-formed formulas)</a:t>
            </a:r>
          </a:p>
          <a:p>
            <a:pPr lvl="1" eaLnBrk="1" hangingPunct="1"/>
            <a:r>
              <a:rPr lang="en-US" altLang="ko-KR" smtClean="0"/>
              <a:t>legal sentences</a:t>
            </a:r>
          </a:p>
          <a:p>
            <a:pPr lvl="1" eaLnBrk="1" hangingPunct="1"/>
            <a:r>
              <a:rPr lang="en-US" altLang="ko-KR" smtClean="0"/>
              <a:t>examples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28800" y="3255963"/>
            <a:ext cx="6096000" cy="3449637"/>
            <a:chOff x="1828800" y="3255963"/>
            <a:chExt cx="6096000" cy="3449637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255963"/>
              <a:ext cx="6096000" cy="3449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5" y="3342106"/>
              <a:ext cx="216024" cy="1512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2188" y="4905172"/>
              <a:ext cx="216024" cy="15121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4975" y="6172791"/>
              <a:ext cx="216024" cy="15121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0369" y="6184807"/>
              <a:ext cx="210120" cy="15215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3325778"/>
              <a:ext cx="210120" cy="152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74B38-AF38-4E98-BAC5-EA1F64CBAAFB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Propositional Calculus (3)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Formal definition of the </a:t>
            </a:r>
            <a:r>
              <a:rPr lang="en-US" altLang="ko-KR" sz="2800" i="1" smtClean="0"/>
              <a:t>semantics</a:t>
            </a:r>
            <a:r>
              <a:rPr lang="en-US" altLang="ko-KR" sz="2800" smtClean="0"/>
              <a:t> or “meaning” of propositional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a precise treatment of semantics is essential to avoid logical errors by the inference 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a propositional symbol corresponds to a statement about the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e.g.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P may denote “it is raining” or Q, “I live in a brown house”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a proposition may be either true or false, given some state of the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the truth value assignment to propositional sentences is called an </a:t>
            </a:r>
            <a:r>
              <a:rPr lang="en-US" altLang="ko-KR" sz="2400" i="1" smtClean="0"/>
              <a:t>interpretation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65C0B-7D83-43E2-863B-B219CB742E31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Propositional Calculus (4)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/>
              <a:t>Definition: Propositional Calculus Semantics</a:t>
            </a:r>
          </a:p>
          <a:p>
            <a:pPr lvl="1" eaLnBrk="1" hangingPunct="1"/>
            <a:r>
              <a:rPr lang="en-US" altLang="ko-KR" sz="2400" smtClean="0"/>
              <a:t>an </a:t>
            </a:r>
            <a:r>
              <a:rPr lang="en-US" altLang="ko-KR" sz="2400" i="1" smtClean="0"/>
              <a:t>interpretation</a:t>
            </a:r>
            <a:r>
              <a:rPr lang="en-US" altLang="ko-KR" sz="2400" smtClean="0"/>
              <a:t> of a set of propositions is the assignment of a truth value, either T or F, to each propositional symbol</a:t>
            </a:r>
          </a:p>
          <a:p>
            <a:pPr lvl="1" eaLnBrk="1" hangingPunct="1"/>
            <a:r>
              <a:rPr lang="en-US" altLang="ko-KR" sz="2400" i="1" smtClean="0"/>
              <a:t>the symbol</a:t>
            </a:r>
            <a:r>
              <a:rPr lang="en-US" altLang="ko-KR" sz="2400" smtClean="0"/>
              <a:t> true is always assigned T, and the symbol false is assigned 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1A7A3-09E5-4E3C-BE33-68942CF5245A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 Propositional Calculus (5)</a:t>
            </a:r>
          </a:p>
        </p:txBody>
      </p:sp>
      <p:sp>
        <p:nvSpPr>
          <p:cNvPr id="10244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Definition</a:t>
            </a:r>
            <a:r>
              <a:rPr lang="en-US" altLang="ko-KR" sz="2800" i="1" smtClean="0"/>
              <a:t> - cont.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/>
              <a:t>the interpretation or truth value for sentences is determined by</a:t>
            </a:r>
            <a:r>
              <a:rPr lang="en-US" altLang="ko-KR" sz="2400" smtClean="0"/>
              <a:t>:</a:t>
            </a:r>
          </a:p>
        </p:txBody>
      </p:sp>
      <p:graphicFrame>
        <p:nvGraphicFramePr>
          <p:cNvPr id="10245" name="Object 1032"/>
          <p:cNvGraphicFramePr>
            <a:graphicFrameLocks noChangeAspect="1"/>
          </p:cNvGraphicFramePr>
          <p:nvPr/>
        </p:nvGraphicFramePr>
        <p:xfrm>
          <a:off x="1476375" y="2924175"/>
          <a:ext cx="6767513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Photo Editor 사진" r:id="rId3" imgW="6211167" imgH="3076190" progId="MSPhotoEd.3">
                  <p:embed/>
                </p:oleObj>
              </mc:Choice>
              <mc:Fallback>
                <p:oleObj name="Photo Editor 사진" r:id="rId3" imgW="6211167" imgH="3076190" progId="MSPhotoEd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6767513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77110-BB4A-4796-8D2A-673FDA31B9DA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Propositional Calculus (6)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889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Other important propositional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for propositional expressions P, Q, and R: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7740650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1A263-ABE5-4880-82B5-4A38081BB1DD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The Propositional Calculus (7)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889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Truth table for the operator </a:t>
            </a:r>
            <a:r>
              <a:rPr lang="en-US" altLang="ko-KR" sz="2800" smtClean="0">
                <a:sym typeface="Symbol" panose="05050102010706020507" pitchFamily="18" charset="2"/>
              </a:rPr>
              <a:t></a:t>
            </a:r>
            <a:r>
              <a:rPr lang="en-US" altLang="ko-KR" sz="2800" smtClean="0"/>
              <a:t>.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92375"/>
            <a:ext cx="358140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옛한글">
  <a:themeElements>
    <a:clrScheme name="옛한글 8">
      <a:dk1>
        <a:srgbClr val="808080"/>
      </a:dk1>
      <a:lt1>
        <a:srgbClr val="FFFFFF"/>
      </a:lt1>
      <a:dk2>
        <a:srgbClr val="000066"/>
      </a:dk2>
      <a:lt2>
        <a:srgbClr val="00FFCC"/>
      </a:lt2>
      <a:accent1>
        <a:srgbClr val="FFCC99"/>
      </a:accent1>
      <a:accent2>
        <a:srgbClr val="FF9966"/>
      </a:accent2>
      <a:accent3>
        <a:srgbClr val="AAAAB8"/>
      </a:accent3>
      <a:accent4>
        <a:srgbClr val="DADADA"/>
      </a:accent4>
      <a:accent5>
        <a:srgbClr val="FFE2CA"/>
      </a:accent5>
      <a:accent6>
        <a:srgbClr val="E78A5C"/>
      </a:accent6>
      <a:hlink>
        <a:srgbClr val="FFFF99"/>
      </a:hlink>
      <a:folHlink>
        <a:srgbClr val="DDDDDD"/>
      </a:folHlink>
    </a:clrScheme>
    <a:fontScheme name="옛한글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돋움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돋움" panose="020B0600000101010101" pitchFamily="50" charset="-127"/>
          </a:defRPr>
        </a:defPPr>
      </a:lstStyle>
    </a:lnDef>
  </a:objectDefaults>
  <a:extraClrSchemeLst>
    <a:extraClrScheme>
      <a:clrScheme name="옛한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옛한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옛한글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옛한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옛한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옛한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옛한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옛한글 8">
        <a:dk1>
          <a:srgbClr val="808080"/>
        </a:dk1>
        <a:lt1>
          <a:srgbClr val="FFFFFF"/>
        </a:lt1>
        <a:dk2>
          <a:srgbClr val="000066"/>
        </a:dk2>
        <a:lt2>
          <a:srgbClr val="00FFCC"/>
        </a:lt2>
        <a:accent1>
          <a:srgbClr val="FFCC99"/>
        </a:accent1>
        <a:accent2>
          <a:srgbClr val="FF9966"/>
        </a:accent2>
        <a:accent3>
          <a:srgbClr val="AAAAB8"/>
        </a:accent3>
        <a:accent4>
          <a:srgbClr val="DADADA"/>
        </a:accent4>
        <a:accent5>
          <a:srgbClr val="FFE2CA"/>
        </a:accent5>
        <a:accent6>
          <a:srgbClr val="E78A5C"/>
        </a:accent6>
        <a:hlink>
          <a:srgbClr val="FFFF99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Office\Templates\디자인\옛한글.pot</Template>
  <TotalTime>6425</TotalTime>
  <Words>1606</Words>
  <Application>Microsoft Office PowerPoint</Application>
  <PresentationFormat>화면 슬라이드 쇼(4:3)</PresentationFormat>
  <Paragraphs>221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Monotype Sorts</vt:lpstr>
      <vt:lpstr>굴림</vt:lpstr>
      <vt:lpstr>돋움</vt:lpstr>
      <vt:lpstr>Arial</vt:lpstr>
      <vt:lpstr>Symbol</vt:lpstr>
      <vt:lpstr>Times New Roman</vt:lpstr>
      <vt:lpstr>Wingdings</vt:lpstr>
      <vt:lpstr>옛한글</vt:lpstr>
      <vt:lpstr>Photo Editor 사진</vt:lpstr>
      <vt:lpstr>Equation</vt:lpstr>
      <vt:lpstr>The Predicate Calculus(1)</vt:lpstr>
      <vt:lpstr>The Propositional Calculus</vt:lpstr>
      <vt:lpstr>PowerPoint 프레젠테이션</vt:lpstr>
      <vt:lpstr>The Propositional Calculus (2)</vt:lpstr>
      <vt:lpstr>The Propositional Calculus (3)</vt:lpstr>
      <vt:lpstr>The Propositional Calculus (4)</vt:lpstr>
      <vt:lpstr>The Propositional Calculus (5)</vt:lpstr>
      <vt:lpstr>The Propositional Calculus (6)</vt:lpstr>
      <vt:lpstr>The Propositional Calculus (7)</vt:lpstr>
      <vt:lpstr>The Propositional Calculus (8)</vt:lpstr>
      <vt:lpstr>The Predicate Calculus</vt:lpstr>
      <vt:lpstr>The Predicate Calculus (2)</vt:lpstr>
      <vt:lpstr>Definition</vt:lpstr>
      <vt:lpstr>Definition (2)</vt:lpstr>
      <vt:lpstr>Definition (3)</vt:lpstr>
      <vt:lpstr>Definition (4)</vt:lpstr>
      <vt:lpstr>Definition (5)</vt:lpstr>
      <vt:lpstr>Definition (6)</vt:lpstr>
      <vt:lpstr>Definition (7)</vt:lpstr>
      <vt:lpstr>PowerPoint 프레젠테이션</vt:lpstr>
      <vt:lpstr>Definition (8)</vt:lpstr>
      <vt:lpstr>Example</vt:lpstr>
      <vt:lpstr>PowerPoint 프레젠테이션</vt:lpstr>
      <vt:lpstr>PowerPoint 프레젠테이션</vt:lpstr>
      <vt:lpstr>Semantics for the Predicate Calculus</vt:lpstr>
      <vt:lpstr>Definition: Interpretation</vt:lpstr>
      <vt:lpstr>Truth Value of Expressions</vt:lpstr>
      <vt:lpstr>Assign T/F to Compound Sentence</vt:lpstr>
      <vt:lpstr>Examples : Predicate Representation</vt:lpstr>
      <vt:lpstr>Examples : A Blocks World</vt:lpstr>
      <vt:lpstr>Definition: First-Order Predicate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하진영</dc:creator>
  <cp:lastModifiedBy>하 진영</cp:lastModifiedBy>
  <cp:revision>94</cp:revision>
  <cp:lastPrinted>1998-09-01T10:28:56Z</cp:lastPrinted>
  <dcterms:created xsi:type="dcterms:W3CDTF">1998-02-28T07:44:04Z</dcterms:created>
  <dcterms:modified xsi:type="dcterms:W3CDTF">2020-09-01T04:34:59Z</dcterms:modified>
</cp:coreProperties>
</file>