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86"/>
  </p:notesMasterIdLst>
  <p:handoutMasterIdLst>
    <p:handoutMasterId r:id="rId87"/>
  </p:handoutMasterIdLst>
  <p:sldIdLst>
    <p:sldId id="375" r:id="rId2"/>
    <p:sldId id="376" r:id="rId3"/>
    <p:sldId id="377" r:id="rId4"/>
    <p:sldId id="378" r:id="rId5"/>
    <p:sldId id="379" r:id="rId6"/>
    <p:sldId id="380" r:id="rId7"/>
    <p:sldId id="381" r:id="rId8"/>
    <p:sldId id="382" r:id="rId9"/>
    <p:sldId id="383" r:id="rId10"/>
    <p:sldId id="384" r:id="rId11"/>
    <p:sldId id="385" r:id="rId12"/>
    <p:sldId id="386" r:id="rId13"/>
    <p:sldId id="387" r:id="rId14"/>
    <p:sldId id="416" r:id="rId15"/>
    <p:sldId id="423" r:id="rId16"/>
    <p:sldId id="417" r:id="rId17"/>
    <p:sldId id="418" r:id="rId18"/>
    <p:sldId id="424" r:id="rId19"/>
    <p:sldId id="419" r:id="rId20"/>
    <p:sldId id="420" r:id="rId21"/>
    <p:sldId id="421" r:id="rId22"/>
    <p:sldId id="425"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401" r:id="rId37"/>
    <p:sldId id="402" r:id="rId38"/>
    <p:sldId id="403" r:id="rId39"/>
    <p:sldId id="404" r:id="rId40"/>
    <p:sldId id="405" r:id="rId41"/>
    <p:sldId id="406" r:id="rId42"/>
    <p:sldId id="407" r:id="rId43"/>
    <p:sldId id="408" r:id="rId44"/>
    <p:sldId id="409" r:id="rId45"/>
    <p:sldId id="410" r:id="rId46"/>
    <p:sldId id="411" r:id="rId47"/>
    <p:sldId id="412" r:id="rId48"/>
    <p:sldId id="413" r:id="rId49"/>
    <p:sldId id="414" r:id="rId50"/>
    <p:sldId id="415" r:id="rId51"/>
    <p:sldId id="426" r:id="rId52"/>
    <p:sldId id="427" r:id="rId53"/>
    <p:sldId id="428" r:id="rId54"/>
    <p:sldId id="429" r:id="rId55"/>
    <p:sldId id="430" r:id="rId56"/>
    <p:sldId id="431" r:id="rId57"/>
    <p:sldId id="432" r:id="rId58"/>
    <p:sldId id="42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6" r:id="rId73"/>
    <p:sldId id="447" r:id="rId74"/>
    <p:sldId id="448" r:id="rId75"/>
    <p:sldId id="449" r:id="rId76"/>
    <p:sldId id="450" r:id="rId77"/>
    <p:sldId id="451" r:id="rId78"/>
    <p:sldId id="452" r:id="rId79"/>
    <p:sldId id="453" r:id="rId80"/>
    <p:sldId id="454" r:id="rId81"/>
    <p:sldId id="455" r:id="rId82"/>
    <p:sldId id="456" r:id="rId83"/>
    <p:sldId id="457" r:id="rId84"/>
    <p:sldId id="458" r:id="rId85"/>
  </p:sldIdLst>
  <p:sldSz cx="9144000" cy="6858000" type="screen4x3"/>
  <p:notesSz cx="6645275" cy="97774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19DFD"/>
    <a:srgbClr val="0293F6"/>
    <a:srgbClr val="0BD2ED"/>
    <a:srgbClr val="0CD8F4"/>
    <a:srgbClr val="FF0000"/>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84" y="1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defRPr sz="1200" smtClean="0">
                <a:effectLst>
                  <a:outerShdw blurRad="38100" dist="38100" dir="2700000" algn="tl">
                    <a:srgbClr val="C0C0C0"/>
                  </a:outerShdw>
                </a:effectLst>
              </a:defRPr>
            </a:lvl1pPr>
          </a:lstStyle>
          <a:p>
            <a:pPr>
              <a:defRPr/>
            </a:pPr>
            <a:endParaRPr lang="en-US" altLang="ko-KR"/>
          </a:p>
        </p:txBody>
      </p:sp>
      <p:sp>
        <p:nvSpPr>
          <p:cNvPr id="107523" name="Rectangle 3"/>
          <p:cNvSpPr>
            <a:spLocks noGrp="1" noChangeArrowheads="1"/>
          </p:cNvSpPr>
          <p:nvPr>
            <p:ph type="dt" idx="1"/>
          </p:nvPr>
        </p:nvSpPr>
        <p:spPr bwMode="auto">
          <a:xfrm>
            <a:off x="373380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1200" smtClean="0">
                <a:effectLst>
                  <a:outerShdw blurRad="38100" dist="38100" dir="2700000" algn="tl">
                    <a:srgbClr val="C0C0C0"/>
                  </a:outerShdw>
                </a:effectLst>
              </a:defRPr>
            </a:lvl1pPr>
          </a:lstStyle>
          <a:p>
            <a:pPr>
              <a:defRPr/>
            </a:pPr>
            <a:endParaRPr lang="en-US" altLang="ko-KR"/>
          </a:p>
        </p:txBody>
      </p:sp>
      <p:sp>
        <p:nvSpPr>
          <p:cNvPr id="3076" name="Rectangle 4"/>
          <p:cNvSpPr>
            <a:spLocks noGrp="1" noRot="1" noChangeAspect="1" noChangeArrowheads="1" noTextEdit="1"/>
          </p:cNvSpPr>
          <p:nvPr>
            <p:ph type="sldImg" idx="2"/>
          </p:nvPr>
        </p:nvSpPr>
        <p:spPr bwMode="auto">
          <a:xfrm>
            <a:off x="914400" y="762000"/>
            <a:ext cx="4876800" cy="3657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914400" y="4648200"/>
            <a:ext cx="4876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lvl="0"/>
            <a:r>
              <a:rPr lang="ko-KR" altLang="en-US" noProof="0"/>
              <a:t>마스터 문자열 유형을 편집하려면 누르십시오</a:t>
            </a:r>
            <a:r>
              <a:rPr lang="en-US" altLang="ko-KR" noProof="0"/>
              <a:t>.</a:t>
            </a:r>
          </a:p>
          <a:p>
            <a:pPr lvl="1"/>
            <a:r>
              <a:rPr lang="ko-KR" altLang="en-US" noProof="0"/>
              <a:t>둘째 수준</a:t>
            </a:r>
          </a:p>
          <a:p>
            <a:pPr lvl="2"/>
            <a:r>
              <a:rPr lang="ko-KR" altLang="en-US" noProof="0"/>
              <a:t>세째 수준</a:t>
            </a:r>
          </a:p>
          <a:p>
            <a:pPr lvl="3"/>
            <a:r>
              <a:rPr lang="ko-KR" altLang="en-US" noProof="0"/>
              <a:t>네째 수준</a:t>
            </a:r>
          </a:p>
          <a:p>
            <a:pPr lvl="4"/>
            <a:r>
              <a:rPr lang="ko-KR" altLang="en-US" noProof="0"/>
              <a:t>다섯째 수준</a:t>
            </a:r>
          </a:p>
        </p:txBody>
      </p:sp>
      <p:sp>
        <p:nvSpPr>
          <p:cNvPr id="107526" name="Rectangle 6"/>
          <p:cNvSpPr>
            <a:spLocks noGrp="1" noChangeArrowheads="1"/>
          </p:cNvSpPr>
          <p:nvPr>
            <p:ph type="ftr" sz="quarter" idx="4"/>
          </p:nvPr>
        </p:nvSpPr>
        <p:spPr bwMode="auto">
          <a:xfrm>
            <a:off x="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smtClean="0">
                <a:effectLst>
                  <a:outerShdw blurRad="38100" dist="38100" dir="2700000" algn="tl">
                    <a:srgbClr val="C0C0C0"/>
                  </a:outerShdw>
                </a:effectLst>
              </a:defRPr>
            </a:lvl1pPr>
          </a:lstStyle>
          <a:p>
            <a:pPr>
              <a:defRPr/>
            </a:pPr>
            <a:endParaRPr lang="en-US" altLang="ko-KR"/>
          </a:p>
        </p:txBody>
      </p:sp>
      <p:sp>
        <p:nvSpPr>
          <p:cNvPr id="107527" name="Rectangle 7"/>
          <p:cNvSpPr>
            <a:spLocks noGrp="1" noChangeArrowheads="1"/>
          </p:cNvSpPr>
          <p:nvPr>
            <p:ph type="sldNum" sz="quarter" idx="5"/>
          </p:nvPr>
        </p:nvSpPr>
        <p:spPr bwMode="auto">
          <a:xfrm>
            <a:off x="373380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smtClean="0">
                <a:effectLst>
                  <a:outerShdw blurRad="38100" dist="38100" dir="2700000" algn="tl">
                    <a:srgbClr val="C0C0C0"/>
                  </a:outerShdw>
                </a:effectLst>
              </a:defRPr>
            </a:lvl1pPr>
          </a:lstStyle>
          <a:p>
            <a:pPr>
              <a:defRPr/>
            </a:pPr>
            <a:fld id="{C22C049E-21A2-45FC-9B86-F44548FCF32E}"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1pPr>
    <a:lvl2pPr marL="457200" algn="l" defTabSz="762000" rtl="0" eaLnBrk="0" fontAlgn="base" hangingPunct="0">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2pPr>
    <a:lvl3pPr marL="914400" algn="l" defTabSz="762000" rtl="0" eaLnBrk="0" fontAlgn="base" hangingPunct="0">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3pPr>
    <a:lvl4pPr marL="1368425" algn="l" defTabSz="762000" rtl="0" eaLnBrk="0" fontAlgn="base" hangingPunct="0">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4pPr>
    <a:lvl5pPr marL="1828800" algn="l" defTabSz="762000" rtl="0" eaLnBrk="0" fontAlgn="base" hangingPunct="0">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CDB68AC-D671-460A-82D7-4CAB97FCD5C8}" type="slidenum">
              <a:rPr lang="en-US" altLang="ko-KR"/>
              <a:pPr>
                <a:defRPr/>
              </a:pPr>
              <a:t>14</a:t>
            </a:fld>
            <a:endParaRPr lang="en-US" altLang="ko-KR"/>
          </a:p>
        </p:txBody>
      </p:sp>
      <p:sp>
        <p:nvSpPr>
          <p:cNvPr id="18435" name="Rectangle 2"/>
          <p:cNvSpPr>
            <a:spLocks noGrp="1" noRot="1" noChangeAspect="1" noChangeArrowheads="1" noTextEdit="1"/>
          </p:cNvSpPr>
          <p:nvPr>
            <p:ph type="sldImg"/>
          </p:nvPr>
        </p:nvSpPr>
        <p:spPr>
          <a:xfrm>
            <a:off x="877888" y="733425"/>
            <a:ext cx="4889500" cy="3667125"/>
          </a:xfrm>
          <a:ln/>
        </p:spPr>
      </p:sp>
      <p:sp>
        <p:nvSpPr>
          <p:cNvPr id="18436" name="Rectangle 3"/>
          <p:cNvSpPr>
            <a:spLocks noGrp="1" noChangeArrowheads="1"/>
          </p:cNvSpPr>
          <p:nvPr>
            <p:ph type="body" idx="1"/>
          </p:nvPr>
        </p:nvSpPr>
        <p:spPr>
          <a:xfrm>
            <a:off x="885825" y="4645025"/>
            <a:ext cx="4873625" cy="4398963"/>
          </a:xfrm>
          <a:noFill/>
        </p:spPr>
        <p:txBody>
          <a:bodyPr/>
          <a:lstStyle/>
          <a:p>
            <a:pPr defTabSz="914400" eaLnBrk="1" hangingPunct="1"/>
            <a:r>
              <a:rPr lang="en-GB" altLang="ko-KR">
                <a:ea typeface="굴림" panose="020B0600000101010101" pitchFamily="50" charset="-127"/>
              </a:rPr>
              <a:t>Insert fig 4.4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6E9A56-47EC-4CBF-BB5F-DBD504FA424A}" type="slidenum">
              <a:rPr lang="en-US" altLang="ko-KR"/>
              <a:pPr>
                <a:defRPr/>
              </a:pPr>
              <a:t>16</a:t>
            </a:fld>
            <a:endParaRPr lang="en-US" altLang="ko-KR"/>
          </a:p>
        </p:txBody>
      </p:sp>
      <p:sp>
        <p:nvSpPr>
          <p:cNvPr id="21507" name="Rectangle 2"/>
          <p:cNvSpPr>
            <a:spLocks noGrp="1" noRot="1" noChangeAspect="1" noChangeArrowheads="1" noTextEdit="1"/>
          </p:cNvSpPr>
          <p:nvPr>
            <p:ph type="sldImg"/>
          </p:nvPr>
        </p:nvSpPr>
        <p:spPr>
          <a:xfrm>
            <a:off x="877888" y="733425"/>
            <a:ext cx="4889500" cy="3667125"/>
          </a:xfrm>
          <a:ln/>
        </p:spPr>
      </p:sp>
      <p:sp>
        <p:nvSpPr>
          <p:cNvPr id="21508" name="Rectangle 3"/>
          <p:cNvSpPr>
            <a:spLocks noGrp="1" noChangeArrowheads="1"/>
          </p:cNvSpPr>
          <p:nvPr>
            <p:ph type="body" idx="1"/>
          </p:nvPr>
        </p:nvSpPr>
        <p:spPr>
          <a:xfrm>
            <a:off x="885825" y="4645025"/>
            <a:ext cx="4873625" cy="4398963"/>
          </a:xfrm>
          <a:noFill/>
        </p:spPr>
        <p:txBody>
          <a:bodyPr/>
          <a:lstStyle/>
          <a:p>
            <a:pPr defTabSz="914400" eaLnBrk="1" hangingPunct="1"/>
            <a:r>
              <a:rPr lang="en-GB" altLang="ko-KR">
                <a:ea typeface="굴림" panose="020B0600000101010101" pitchFamily="50" charset="-127"/>
              </a:rPr>
              <a:t>Insert fig 4.5 WITH 	BAADDCABDDA</a:t>
            </a:r>
          </a:p>
          <a:p>
            <a:pPr defTabSz="914400" eaLnBrk="1" hangingPunct="1"/>
            <a:r>
              <a:rPr lang="en-GB" altLang="ko-KR">
                <a:ea typeface="굴림" panose="020B0600000101010101" pitchFamily="50" charset="-127"/>
              </a:rPr>
              <a:t>				BBADC    B    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8516AED-687E-4961-8A27-070FD460B862}" type="slidenum">
              <a:rPr lang="en-US" altLang="ko-KR"/>
              <a:pPr>
                <a:defRPr/>
              </a:pPr>
              <a:t>17</a:t>
            </a:fld>
            <a:endParaRPr lang="en-US" altLang="ko-KR"/>
          </a:p>
        </p:txBody>
      </p:sp>
      <p:sp>
        <p:nvSpPr>
          <p:cNvPr id="23555" name="Rectangle 2"/>
          <p:cNvSpPr>
            <a:spLocks noGrp="1" noRot="1" noChangeAspect="1" noChangeArrowheads="1" noTextEdit="1"/>
          </p:cNvSpPr>
          <p:nvPr>
            <p:ph type="sldImg"/>
          </p:nvPr>
        </p:nvSpPr>
        <p:spPr>
          <a:xfrm>
            <a:off x="877888" y="733425"/>
            <a:ext cx="4889500" cy="3667125"/>
          </a:xfrm>
          <a:ln/>
        </p:spPr>
      </p:sp>
      <p:sp>
        <p:nvSpPr>
          <p:cNvPr id="23556" name="Rectangle 3"/>
          <p:cNvSpPr>
            <a:spLocks noGrp="1" noChangeArrowheads="1"/>
          </p:cNvSpPr>
          <p:nvPr>
            <p:ph type="body" idx="1"/>
          </p:nvPr>
        </p:nvSpPr>
        <p:spPr>
          <a:xfrm>
            <a:off x="885825" y="4645025"/>
            <a:ext cx="4873625" cy="4398963"/>
          </a:xfrm>
          <a:noFill/>
        </p:spPr>
        <p:txBody>
          <a:bodyPr/>
          <a:lstStyle/>
          <a:p>
            <a:pPr defTabSz="914400" eaLnBrk="1" hangingPunct="1"/>
            <a:endParaRPr lang="ko-KR" altLang="ko-KR">
              <a:ea typeface="굴림" panose="020B0600000101010101"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FA7F555-09EB-4BC4-98A0-A0F7CFF53DA7}" type="slidenum">
              <a:rPr lang="en-US" altLang="ko-KR"/>
              <a:pPr>
                <a:defRPr/>
              </a:pPr>
              <a:t>19</a:t>
            </a:fld>
            <a:endParaRPr lang="en-US" altLang="ko-KR"/>
          </a:p>
        </p:txBody>
      </p:sp>
      <p:sp>
        <p:nvSpPr>
          <p:cNvPr id="26627" name="Rectangle 2"/>
          <p:cNvSpPr>
            <a:spLocks noGrp="1" noRot="1" noChangeAspect="1" noChangeArrowheads="1" noTextEdit="1"/>
          </p:cNvSpPr>
          <p:nvPr>
            <p:ph type="sldImg"/>
          </p:nvPr>
        </p:nvSpPr>
        <p:spPr>
          <a:xfrm>
            <a:off x="877888" y="733425"/>
            <a:ext cx="4889500" cy="3667125"/>
          </a:xfrm>
          <a:ln/>
        </p:spPr>
      </p:sp>
      <p:sp>
        <p:nvSpPr>
          <p:cNvPr id="26628" name="Rectangle 3"/>
          <p:cNvSpPr>
            <a:spLocks noGrp="1" noChangeArrowheads="1"/>
          </p:cNvSpPr>
          <p:nvPr>
            <p:ph type="body" idx="1"/>
          </p:nvPr>
        </p:nvSpPr>
        <p:spPr>
          <a:xfrm>
            <a:off x="885825" y="4645025"/>
            <a:ext cx="4873625" cy="4398963"/>
          </a:xfrm>
          <a:noFill/>
        </p:spPr>
        <p:txBody>
          <a:bodyPr/>
          <a:lstStyle/>
          <a:p>
            <a:pPr defTabSz="914400" eaLnBrk="1" hangingPunct="1"/>
            <a:endParaRPr lang="ko-KR" altLang="ko-KR">
              <a:ea typeface="굴림" panose="020B0600000101010101"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EDDD56-2061-402C-8472-2D2D6119ADEC}" type="slidenum">
              <a:rPr lang="en-US" altLang="ko-KR"/>
              <a:pPr>
                <a:defRPr/>
              </a:pPr>
              <a:t>20</a:t>
            </a:fld>
            <a:endParaRPr lang="en-US" altLang="ko-KR"/>
          </a:p>
        </p:txBody>
      </p:sp>
      <p:sp>
        <p:nvSpPr>
          <p:cNvPr id="28675" name="Rectangle 2"/>
          <p:cNvSpPr>
            <a:spLocks noGrp="1" noRot="1" noChangeAspect="1" noChangeArrowheads="1" noTextEdit="1"/>
          </p:cNvSpPr>
          <p:nvPr>
            <p:ph type="sldImg"/>
          </p:nvPr>
        </p:nvSpPr>
        <p:spPr>
          <a:xfrm>
            <a:off x="877888" y="733425"/>
            <a:ext cx="4889500" cy="3667125"/>
          </a:xfrm>
          <a:ln/>
        </p:spPr>
      </p:sp>
      <p:sp>
        <p:nvSpPr>
          <p:cNvPr id="28676" name="Rectangle 3"/>
          <p:cNvSpPr>
            <a:spLocks noGrp="1" noChangeArrowheads="1"/>
          </p:cNvSpPr>
          <p:nvPr>
            <p:ph type="body" idx="1"/>
          </p:nvPr>
        </p:nvSpPr>
        <p:spPr>
          <a:xfrm>
            <a:off x="885825" y="4645025"/>
            <a:ext cx="4873625" cy="4398963"/>
          </a:xfrm>
          <a:noFill/>
        </p:spPr>
        <p:txBody>
          <a:bodyPr/>
          <a:lstStyle/>
          <a:p>
            <a:pPr defTabSz="914400" eaLnBrk="1" hangingPunct="1"/>
            <a:r>
              <a:rPr lang="en-GB" altLang="ko-KR">
                <a:ea typeface="굴림" panose="020B0600000101010101" pitchFamily="50" charset="-127"/>
              </a:rPr>
              <a:t>Insert fig 4.8</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240D13B-24C1-496E-BAEA-3937450EA6B0}" type="slidenum">
              <a:rPr lang="en-US" altLang="ko-KR"/>
              <a:pPr>
                <a:defRPr/>
              </a:pPr>
              <a:t>21</a:t>
            </a:fld>
            <a:endParaRPr lang="en-US" altLang="ko-KR"/>
          </a:p>
        </p:txBody>
      </p:sp>
      <p:sp>
        <p:nvSpPr>
          <p:cNvPr id="30723" name="Rectangle 2"/>
          <p:cNvSpPr>
            <a:spLocks noGrp="1" noRot="1" noChangeAspect="1" noChangeArrowheads="1" noTextEdit="1"/>
          </p:cNvSpPr>
          <p:nvPr>
            <p:ph type="sldImg"/>
          </p:nvPr>
        </p:nvSpPr>
        <p:spPr>
          <a:xfrm>
            <a:off x="877888" y="733425"/>
            <a:ext cx="4889500" cy="3667125"/>
          </a:xfrm>
          <a:ln/>
        </p:spPr>
      </p:sp>
      <p:sp>
        <p:nvSpPr>
          <p:cNvPr id="30724" name="Rectangle 3"/>
          <p:cNvSpPr>
            <a:spLocks noGrp="1" noChangeArrowheads="1"/>
          </p:cNvSpPr>
          <p:nvPr>
            <p:ph type="body" idx="1"/>
          </p:nvPr>
        </p:nvSpPr>
        <p:spPr>
          <a:xfrm>
            <a:off x="885825" y="4645025"/>
            <a:ext cx="4873625" cy="4398963"/>
          </a:xfrm>
          <a:noFill/>
        </p:spPr>
        <p:txBody>
          <a:bodyPr/>
          <a:lstStyle/>
          <a:p>
            <a:pPr defTabSz="914400" eaLnBrk="1" hangingPunct="1"/>
            <a:endParaRPr lang="ko-KR" altLang="ko-KR">
              <a:ea typeface="굴림" panose="020B0600000101010101" pitchFamily="50"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FF1E85E-B8C6-4B4B-AC89-9FFF2D8D278A}" type="slidenum">
              <a:rPr lang="en-US" altLang="ko-KR"/>
              <a:pPr>
                <a:defRPr/>
              </a:pPr>
              <a:t>22</a:t>
            </a:fld>
            <a:endParaRPr lang="en-US" altLang="ko-KR"/>
          </a:p>
        </p:txBody>
      </p:sp>
      <p:sp>
        <p:nvSpPr>
          <p:cNvPr id="32771" name="Rectangle 2"/>
          <p:cNvSpPr>
            <a:spLocks noGrp="1" noRot="1" noChangeAspect="1" noChangeArrowheads="1" noTextEdit="1"/>
          </p:cNvSpPr>
          <p:nvPr>
            <p:ph type="sldImg"/>
          </p:nvPr>
        </p:nvSpPr>
        <p:spPr>
          <a:xfrm>
            <a:off x="877888" y="733425"/>
            <a:ext cx="4889500" cy="3667125"/>
          </a:xfrm>
          <a:ln/>
        </p:spPr>
      </p:sp>
      <p:sp>
        <p:nvSpPr>
          <p:cNvPr id="32772" name="Rectangle 3"/>
          <p:cNvSpPr>
            <a:spLocks noGrp="1" noChangeArrowheads="1"/>
          </p:cNvSpPr>
          <p:nvPr>
            <p:ph type="body" idx="1"/>
          </p:nvPr>
        </p:nvSpPr>
        <p:spPr>
          <a:xfrm>
            <a:off x="885825" y="4645025"/>
            <a:ext cx="4873625" cy="4398963"/>
          </a:xfrm>
          <a:noFill/>
        </p:spPr>
        <p:txBody>
          <a:bodyPr/>
          <a:lstStyle/>
          <a:p>
            <a:pPr defTabSz="914400" eaLnBrk="1" hangingPunct="1"/>
            <a:endParaRPr lang="ko-KR" altLang="ko-KR">
              <a:ea typeface="굴림" panose="020B0600000101010101"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A8923F-B971-4D32-9B57-CDEF64DE3705}"/>
              </a:ext>
            </a:extLst>
          </p:cNvPr>
          <p:cNvSpPr>
            <a:spLocks noGrp="1"/>
          </p:cNvSpPr>
          <p:nvPr>
            <p:ph type="ctrTitle"/>
          </p:nvPr>
        </p:nvSpPr>
        <p:spPr>
          <a:xfrm>
            <a:off x="1143000" y="1122363"/>
            <a:ext cx="6858000" cy="2387600"/>
          </a:xfrm>
        </p:spPr>
        <p:txBody>
          <a:bodyPr anchor="b"/>
          <a:lstStyle>
            <a:lvl1pPr algn="ctr">
              <a:defRPr sz="4500"/>
            </a:lvl1pPr>
          </a:lstStyle>
          <a:p>
            <a:r>
              <a:rPr lang="ko-KR" altLang="en-US"/>
              <a:t>마스터 제목 스타일 편집</a:t>
            </a:r>
          </a:p>
        </p:txBody>
      </p:sp>
      <p:sp>
        <p:nvSpPr>
          <p:cNvPr id="3" name="부제목 2">
            <a:extLst>
              <a:ext uri="{FF2B5EF4-FFF2-40B4-BE49-F238E27FC236}">
                <a16:creationId xmlns:a16="http://schemas.microsoft.com/office/drawing/2014/main" id="{6264A7E4-5B5B-4034-9B17-AD782FC0F40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629193C-2C46-4FA2-9DB2-9B91544B5056}"/>
              </a:ext>
            </a:extLst>
          </p:cNvPr>
          <p:cNvSpPr>
            <a:spLocks noGrp="1"/>
          </p:cNvSpPr>
          <p:nvPr>
            <p:ph type="dt" sz="half" idx="10"/>
          </p:nvPr>
        </p:nvSpPr>
        <p:spPr/>
        <p:txBody>
          <a:bodyPr/>
          <a:lstStyle/>
          <a:p>
            <a:pPr>
              <a:defRPr/>
            </a:pPr>
            <a:endParaRPr lang="en-US" altLang="ko-KR"/>
          </a:p>
        </p:txBody>
      </p:sp>
      <p:sp>
        <p:nvSpPr>
          <p:cNvPr id="5" name="바닥글 개체 틀 4">
            <a:extLst>
              <a:ext uri="{FF2B5EF4-FFF2-40B4-BE49-F238E27FC236}">
                <a16:creationId xmlns:a16="http://schemas.microsoft.com/office/drawing/2014/main" id="{91D9EA73-F70B-46B2-B681-C48E20E6A0C1}"/>
              </a:ext>
            </a:extLst>
          </p:cNvPr>
          <p:cNvSpPr>
            <a:spLocks noGrp="1"/>
          </p:cNvSpPr>
          <p:nvPr>
            <p:ph type="ftr" sz="quarter" idx="11"/>
          </p:nvPr>
        </p:nvSpPr>
        <p:spPr/>
        <p:txBody>
          <a:bodyPr/>
          <a:lstStyle/>
          <a:p>
            <a:pPr>
              <a:defRPr/>
            </a:pPr>
            <a:endParaRPr lang="en-US" altLang="ko-KR"/>
          </a:p>
        </p:txBody>
      </p:sp>
      <p:sp>
        <p:nvSpPr>
          <p:cNvPr id="6" name="슬라이드 번호 개체 틀 5">
            <a:extLst>
              <a:ext uri="{FF2B5EF4-FFF2-40B4-BE49-F238E27FC236}">
                <a16:creationId xmlns:a16="http://schemas.microsoft.com/office/drawing/2014/main" id="{23E9717C-8E09-4795-B338-8F1B69655BDA}"/>
              </a:ext>
            </a:extLst>
          </p:cNvPr>
          <p:cNvSpPr>
            <a:spLocks noGrp="1"/>
          </p:cNvSpPr>
          <p:nvPr>
            <p:ph type="sldNum" sz="quarter" idx="12"/>
          </p:nvPr>
        </p:nvSpPr>
        <p:spPr/>
        <p:txBody>
          <a:bodyPr/>
          <a:lstStyle/>
          <a:p>
            <a:pPr>
              <a:defRPr/>
            </a:pPr>
            <a:fld id="{C5BA3339-51F1-41E7-B494-C72CD138C730}" type="slidenum">
              <a:rPr lang="en-US" altLang="ko-KR" smtClean="0"/>
              <a:pPr>
                <a:defRPr/>
              </a:pPr>
              <a:t>‹#›</a:t>
            </a:fld>
            <a:endParaRPr lang="en-US" altLang="ko-KR"/>
          </a:p>
        </p:txBody>
      </p:sp>
    </p:spTree>
    <p:extLst>
      <p:ext uri="{BB962C8B-B14F-4D97-AF65-F5344CB8AC3E}">
        <p14:creationId xmlns:p14="http://schemas.microsoft.com/office/powerpoint/2010/main" val="261772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2FEDBA-C41D-4765-ACE4-CCCAF83B383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C3F3E47-897C-4156-B12A-6599F7D548E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162CDB-D272-4842-AEC6-A2815F9E4096}"/>
              </a:ext>
            </a:extLst>
          </p:cNvPr>
          <p:cNvSpPr>
            <a:spLocks noGrp="1"/>
          </p:cNvSpPr>
          <p:nvPr>
            <p:ph type="dt" sz="half" idx="10"/>
          </p:nvPr>
        </p:nvSpPr>
        <p:spPr/>
        <p:txBody>
          <a:bodyPr/>
          <a:lstStyle/>
          <a:p>
            <a:pPr>
              <a:defRPr/>
            </a:pPr>
            <a:endParaRPr lang="en-US" altLang="ko-KR"/>
          </a:p>
        </p:txBody>
      </p:sp>
      <p:sp>
        <p:nvSpPr>
          <p:cNvPr id="5" name="바닥글 개체 틀 4">
            <a:extLst>
              <a:ext uri="{FF2B5EF4-FFF2-40B4-BE49-F238E27FC236}">
                <a16:creationId xmlns:a16="http://schemas.microsoft.com/office/drawing/2014/main" id="{1C519885-C0F9-4D1E-9093-23D754EA2A29}"/>
              </a:ext>
            </a:extLst>
          </p:cNvPr>
          <p:cNvSpPr>
            <a:spLocks noGrp="1"/>
          </p:cNvSpPr>
          <p:nvPr>
            <p:ph type="ftr" sz="quarter" idx="11"/>
          </p:nvPr>
        </p:nvSpPr>
        <p:spPr/>
        <p:txBody>
          <a:bodyPr/>
          <a:lstStyle/>
          <a:p>
            <a:pPr>
              <a:defRPr/>
            </a:pPr>
            <a:endParaRPr lang="en-US" altLang="ko-KR"/>
          </a:p>
        </p:txBody>
      </p:sp>
      <p:sp>
        <p:nvSpPr>
          <p:cNvPr id="6" name="슬라이드 번호 개체 틀 5">
            <a:extLst>
              <a:ext uri="{FF2B5EF4-FFF2-40B4-BE49-F238E27FC236}">
                <a16:creationId xmlns:a16="http://schemas.microsoft.com/office/drawing/2014/main" id="{CC4C3915-5684-454C-B09D-8B8B76E0B2E3}"/>
              </a:ext>
            </a:extLst>
          </p:cNvPr>
          <p:cNvSpPr>
            <a:spLocks noGrp="1"/>
          </p:cNvSpPr>
          <p:nvPr>
            <p:ph type="sldNum" sz="quarter" idx="12"/>
          </p:nvPr>
        </p:nvSpPr>
        <p:spPr/>
        <p:txBody>
          <a:bodyPr/>
          <a:lstStyle/>
          <a:p>
            <a:pPr>
              <a:defRPr/>
            </a:pPr>
            <a:fld id="{6537AD32-C427-4B63-9EDC-05FB5E0D4D55}" type="slidenum">
              <a:rPr lang="en-US" altLang="ko-KR" smtClean="0"/>
              <a:pPr>
                <a:defRPr/>
              </a:pPr>
              <a:t>‹#›</a:t>
            </a:fld>
            <a:endParaRPr lang="en-US" altLang="ko-KR"/>
          </a:p>
        </p:txBody>
      </p:sp>
    </p:spTree>
    <p:extLst>
      <p:ext uri="{BB962C8B-B14F-4D97-AF65-F5344CB8AC3E}">
        <p14:creationId xmlns:p14="http://schemas.microsoft.com/office/powerpoint/2010/main" val="16641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152FE24-DC30-48EB-A7E6-56088EE5F2FC}"/>
              </a:ext>
            </a:extLst>
          </p:cNvPr>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7588BD3-530E-4BA7-AC71-5C41CC009C5C}"/>
              </a:ext>
            </a:extLst>
          </p:cNvPr>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12CA722-80EF-41B9-9715-0CA78DF09155}"/>
              </a:ext>
            </a:extLst>
          </p:cNvPr>
          <p:cNvSpPr>
            <a:spLocks noGrp="1"/>
          </p:cNvSpPr>
          <p:nvPr>
            <p:ph type="dt" sz="half" idx="10"/>
          </p:nvPr>
        </p:nvSpPr>
        <p:spPr/>
        <p:txBody>
          <a:bodyPr/>
          <a:lstStyle/>
          <a:p>
            <a:pPr>
              <a:defRPr/>
            </a:pPr>
            <a:endParaRPr lang="en-US" altLang="ko-KR"/>
          </a:p>
        </p:txBody>
      </p:sp>
      <p:sp>
        <p:nvSpPr>
          <p:cNvPr id="5" name="바닥글 개체 틀 4">
            <a:extLst>
              <a:ext uri="{FF2B5EF4-FFF2-40B4-BE49-F238E27FC236}">
                <a16:creationId xmlns:a16="http://schemas.microsoft.com/office/drawing/2014/main" id="{23CF5CCD-F11B-47CE-90E1-C927F117101F}"/>
              </a:ext>
            </a:extLst>
          </p:cNvPr>
          <p:cNvSpPr>
            <a:spLocks noGrp="1"/>
          </p:cNvSpPr>
          <p:nvPr>
            <p:ph type="ftr" sz="quarter" idx="11"/>
          </p:nvPr>
        </p:nvSpPr>
        <p:spPr/>
        <p:txBody>
          <a:bodyPr/>
          <a:lstStyle/>
          <a:p>
            <a:pPr>
              <a:defRPr/>
            </a:pPr>
            <a:endParaRPr lang="en-US" altLang="ko-KR"/>
          </a:p>
        </p:txBody>
      </p:sp>
      <p:sp>
        <p:nvSpPr>
          <p:cNvPr id="6" name="슬라이드 번호 개체 틀 5">
            <a:extLst>
              <a:ext uri="{FF2B5EF4-FFF2-40B4-BE49-F238E27FC236}">
                <a16:creationId xmlns:a16="http://schemas.microsoft.com/office/drawing/2014/main" id="{56C210F1-D775-4F28-8C4B-A565DF4A36A5}"/>
              </a:ext>
            </a:extLst>
          </p:cNvPr>
          <p:cNvSpPr>
            <a:spLocks noGrp="1"/>
          </p:cNvSpPr>
          <p:nvPr>
            <p:ph type="sldNum" sz="quarter" idx="12"/>
          </p:nvPr>
        </p:nvSpPr>
        <p:spPr/>
        <p:txBody>
          <a:bodyPr/>
          <a:lstStyle/>
          <a:p>
            <a:pPr>
              <a:defRPr/>
            </a:pPr>
            <a:fld id="{66F736C4-531E-4314-804D-4715AF02C085}" type="slidenum">
              <a:rPr lang="en-US" altLang="ko-KR" smtClean="0"/>
              <a:pPr>
                <a:defRPr/>
              </a:pPr>
              <a:t>‹#›</a:t>
            </a:fld>
            <a:endParaRPr lang="en-US" altLang="ko-KR"/>
          </a:p>
        </p:txBody>
      </p:sp>
    </p:spTree>
    <p:extLst>
      <p:ext uri="{BB962C8B-B14F-4D97-AF65-F5344CB8AC3E}">
        <p14:creationId xmlns:p14="http://schemas.microsoft.com/office/powerpoint/2010/main" val="331405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A719A8-A692-46B9-A5FD-81735D50D39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42BDC6-18D4-4690-A8B8-DE8EAB5226C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BC358A-6F82-4105-BB1E-65ECBB16908D}"/>
              </a:ext>
            </a:extLst>
          </p:cNvPr>
          <p:cNvSpPr>
            <a:spLocks noGrp="1"/>
          </p:cNvSpPr>
          <p:nvPr>
            <p:ph type="dt" sz="half" idx="10"/>
          </p:nvPr>
        </p:nvSpPr>
        <p:spPr/>
        <p:txBody>
          <a:bodyPr/>
          <a:lstStyle/>
          <a:p>
            <a:pPr>
              <a:defRPr/>
            </a:pPr>
            <a:endParaRPr lang="en-US" altLang="ko-KR"/>
          </a:p>
        </p:txBody>
      </p:sp>
      <p:sp>
        <p:nvSpPr>
          <p:cNvPr id="5" name="바닥글 개체 틀 4">
            <a:extLst>
              <a:ext uri="{FF2B5EF4-FFF2-40B4-BE49-F238E27FC236}">
                <a16:creationId xmlns:a16="http://schemas.microsoft.com/office/drawing/2014/main" id="{CA4AEA77-60E1-4A1B-BECD-88C23839F2DC}"/>
              </a:ext>
            </a:extLst>
          </p:cNvPr>
          <p:cNvSpPr>
            <a:spLocks noGrp="1"/>
          </p:cNvSpPr>
          <p:nvPr>
            <p:ph type="ftr" sz="quarter" idx="11"/>
          </p:nvPr>
        </p:nvSpPr>
        <p:spPr/>
        <p:txBody>
          <a:bodyPr/>
          <a:lstStyle/>
          <a:p>
            <a:pPr>
              <a:defRPr/>
            </a:pPr>
            <a:endParaRPr lang="en-US" altLang="ko-KR"/>
          </a:p>
        </p:txBody>
      </p:sp>
      <p:sp>
        <p:nvSpPr>
          <p:cNvPr id="6" name="슬라이드 번호 개체 틀 5">
            <a:extLst>
              <a:ext uri="{FF2B5EF4-FFF2-40B4-BE49-F238E27FC236}">
                <a16:creationId xmlns:a16="http://schemas.microsoft.com/office/drawing/2014/main" id="{707EC72B-C6DA-48B3-AABB-0424385A8AFF}"/>
              </a:ext>
            </a:extLst>
          </p:cNvPr>
          <p:cNvSpPr>
            <a:spLocks noGrp="1"/>
          </p:cNvSpPr>
          <p:nvPr>
            <p:ph type="sldNum" sz="quarter" idx="12"/>
          </p:nvPr>
        </p:nvSpPr>
        <p:spPr/>
        <p:txBody>
          <a:bodyPr/>
          <a:lstStyle/>
          <a:p>
            <a:pPr>
              <a:defRPr/>
            </a:pPr>
            <a:fld id="{AD5C5445-2E26-466C-8D6F-3CD396DAAD52}" type="slidenum">
              <a:rPr lang="en-US" altLang="ko-KR" smtClean="0"/>
              <a:pPr>
                <a:defRPr/>
              </a:pPr>
              <a:t>‹#›</a:t>
            </a:fld>
            <a:endParaRPr lang="en-US" altLang="ko-KR"/>
          </a:p>
        </p:txBody>
      </p:sp>
    </p:spTree>
    <p:extLst>
      <p:ext uri="{BB962C8B-B14F-4D97-AF65-F5344CB8AC3E}">
        <p14:creationId xmlns:p14="http://schemas.microsoft.com/office/powerpoint/2010/main" val="290825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B3A00B-F277-453A-B7DB-513163270A19}"/>
              </a:ext>
            </a:extLst>
          </p:cNvPr>
          <p:cNvSpPr>
            <a:spLocks noGrp="1"/>
          </p:cNvSpPr>
          <p:nvPr>
            <p:ph type="title"/>
          </p:nvPr>
        </p:nvSpPr>
        <p:spPr>
          <a:xfrm>
            <a:off x="623888" y="1709739"/>
            <a:ext cx="7886700" cy="2852737"/>
          </a:xfrm>
        </p:spPr>
        <p:txBody>
          <a:bodyPr anchor="b"/>
          <a:lstStyle>
            <a:lvl1pPr>
              <a:defRPr sz="4500"/>
            </a:lvl1pPr>
          </a:lstStyle>
          <a:p>
            <a:r>
              <a:rPr lang="ko-KR" altLang="en-US"/>
              <a:t>마스터 제목 스타일 편집</a:t>
            </a:r>
          </a:p>
        </p:txBody>
      </p:sp>
      <p:sp>
        <p:nvSpPr>
          <p:cNvPr id="3" name="텍스트 개체 틀 2">
            <a:extLst>
              <a:ext uri="{FF2B5EF4-FFF2-40B4-BE49-F238E27FC236}">
                <a16:creationId xmlns:a16="http://schemas.microsoft.com/office/drawing/2014/main" id="{AE0E4F0B-1470-41C9-8724-132F1ADDA5F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B4E7436-32B3-4937-9289-0240106E14ED}"/>
              </a:ext>
            </a:extLst>
          </p:cNvPr>
          <p:cNvSpPr>
            <a:spLocks noGrp="1"/>
          </p:cNvSpPr>
          <p:nvPr>
            <p:ph type="dt" sz="half" idx="10"/>
          </p:nvPr>
        </p:nvSpPr>
        <p:spPr/>
        <p:txBody>
          <a:bodyPr/>
          <a:lstStyle/>
          <a:p>
            <a:pPr>
              <a:defRPr/>
            </a:pPr>
            <a:endParaRPr lang="en-US" altLang="ko-KR"/>
          </a:p>
        </p:txBody>
      </p:sp>
      <p:sp>
        <p:nvSpPr>
          <p:cNvPr id="5" name="바닥글 개체 틀 4">
            <a:extLst>
              <a:ext uri="{FF2B5EF4-FFF2-40B4-BE49-F238E27FC236}">
                <a16:creationId xmlns:a16="http://schemas.microsoft.com/office/drawing/2014/main" id="{854EDE6B-3017-4D61-8C96-4AEA82105232}"/>
              </a:ext>
            </a:extLst>
          </p:cNvPr>
          <p:cNvSpPr>
            <a:spLocks noGrp="1"/>
          </p:cNvSpPr>
          <p:nvPr>
            <p:ph type="ftr" sz="quarter" idx="11"/>
          </p:nvPr>
        </p:nvSpPr>
        <p:spPr/>
        <p:txBody>
          <a:bodyPr/>
          <a:lstStyle/>
          <a:p>
            <a:pPr>
              <a:defRPr/>
            </a:pPr>
            <a:endParaRPr lang="en-US" altLang="ko-KR"/>
          </a:p>
        </p:txBody>
      </p:sp>
      <p:sp>
        <p:nvSpPr>
          <p:cNvPr id="6" name="슬라이드 번호 개체 틀 5">
            <a:extLst>
              <a:ext uri="{FF2B5EF4-FFF2-40B4-BE49-F238E27FC236}">
                <a16:creationId xmlns:a16="http://schemas.microsoft.com/office/drawing/2014/main" id="{4CFDE177-7295-41EC-928A-BA3A85AEEA49}"/>
              </a:ext>
            </a:extLst>
          </p:cNvPr>
          <p:cNvSpPr>
            <a:spLocks noGrp="1"/>
          </p:cNvSpPr>
          <p:nvPr>
            <p:ph type="sldNum" sz="quarter" idx="12"/>
          </p:nvPr>
        </p:nvSpPr>
        <p:spPr/>
        <p:txBody>
          <a:bodyPr/>
          <a:lstStyle/>
          <a:p>
            <a:pPr>
              <a:defRPr/>
            </a:pPr>
            <a:fld id="{6FD028E0-0AB3-4411-AF61-CD20A7464EED}" type="slidenum">
              <a:rPr lang="en-US" altLang="ko-KR" smtClean="0"/>
              <a:pPr>
                <a:defRPr/>
              </a:pPr>
              <a:t>‹#›</a:t>
            </a:fld>
            <a:endParaRPr lang="en-US" altLang="ko-KR"/>
          </a:p>
        </p:txBody>
      </p:sp>
    </p:spTree>
    <p:extLst>
      <p:ext uri="{BB962C8B-B14F-4D97-AF65-F5344CB8AC3E}">
        <p14:creationId xmlns:p14="http://schemas.microsoft.com/office/powerpoint/2010/main" val="138751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251D46-FB37-4DB4-9D88-959B796351F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231A761-AF9D-47F5-9F4B-5AF4A36358BD}"/>
              </a:ext>
            </a:extLst>
          </p:cNvPr>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6E65EF2C-C6F9-431B-B549-8CB0BCFBCAD6}"/>
              </a:ext>
            </a:extLst>
          </p:cNvPr>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7233D67-8A99-4EE5-AE55-D2A8EA19CD2C}"/>
              </a:ext>
            </a:extLst>
          </p:cNvPr>
          <p:cNvSpPr>
            <a:spLocks noGrp="1"/>
          </p:cNvSpPr>
          <p:nvPr>
            <p:ph type="dt" sz="half" idx="10"/>
          </p:nvPr>
        </p:nvSpPr>
        <p:spPr/>
        <p:txBody>
          <a:bodyPr/>
          <a:lstStyle/>
          <a:p>
            <a:pPr>
              <a:defRPr/>
            </a:pPr>
            <a:endParaRPr lang="en-US" altLang="ko-KR"/>
          </a:p>
        </p:txBody>
      </p:sp>
      <p:sp>
        <p:nvSpPr>
          <p:cNvPr id="6" name="바닥글 개체 틀 5">
            <a:extLst>
              <a:ext uri="{FF2B5EF4-FFF2-40B4-BE49-F238E27FC236}">
                <a16:creationId xmlns:a16="http://schemas.microsoft.com/office/drawing/2014/main" id="{CB97F822-1407-4016-A0F7-675F0546B912}"/>
              </a:ext>
            </a:extLst>
          </p:cNvPr>
          <p:cNvSpPr>
            <a:spLocks noGrp="1"/>
          </p:cNvSpPr>
          <p:nvPr>
            <p:ph type="ftr" sz="quarter" idx="11"/>
          </p:nvPr>
        </p:nvSpPr>
        <p:spPr/>
        <p:txBody>
          <a:bodyPr/>
          <a:lstStyle/>
          <a:p>
            <a:pPr>
              <a:defRPr/>
            </a:pPr>
            <a:endParaRPr lang="en-US" altLang="ko-KR"/>
          </a:p>
        </p:txBody>
      </p:sp>
      <p:sp>
        <p:nvSpPr>
          <p:cNvPr id="7" name="슬라이드 번호 개체 틀 6">
            <a:extLst>
              <a:ext uri="{FF2B5EF4-FFF2-40B4-BE49-F238E27FC236}">
                <a16:creationId xmlns:a16="http://schemas.microsoft.com/office/drawing/2014/main" id="{17F0323A-40BD-4276-A6DD-8D37B1A6AA6D}"/>
              </a:ext>
            </a:extLst>
          </p:cNvPr>
          <p:cNvSpPr>
            <a:spLocks noGrp="1"/>
          </p:cNvSpPr>
          <p:nvPr>
            <p:ph type="sldNum" sz="quarter" idx="12"/>
          </p:nvPr>
        </p:nvSpPr>
        <p:spPr/>
        <p:txBody>
          <a:bodyPr/>
          <a:lstStyle/>
          <a:p>
            <a:pPr>
              <a:defRPr/>
            </a:pPr>
            <a:fld id="{8C6DCFF5-53D6-44C6-81AF-9F2923972D90}" type="slidenum">
              <a:rPr lang="en-US" altLang="ko-KR" smtClean="0"/>
              <a:pPr>
                <a:defRPr/>
              </a:pPr>
              <a:t>‹#›</a:t>
            </a:fld>
            <a:endParaRPr lang="en-US" altLang="ko-KR"/>
          </a:p>
        </p:txBody>
      </p:sp>
    </p:spTree>
    <p:extLst>
      <p:ext uri="{BB962C8B-B14F-4D97-AF65-F5344CB8AC3E}">
        <p14:creationId xmlns:p14="http://schemas.microsoft.com/office/powerpoint/2010/main" val="6489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6CA4BB-D417-4C96-B378-E98E61D5C9E3}"/>
              </a:ext>
            </a:extLst>
          </p:cNvPr>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F8C3BD5-1B83-4BBF-814F-82859A6AB7D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B2AD33B-A12F-4D91-8D41-122BC11C3178}"/>
              </a:ext>
            </a:extLst>
          </p:cNvPr>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7DBFE6D-D6A7-4CE4-BB78-0D4A1592A37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C2392B7-4A75-444A-979E-2D3B685C5452}"/>
              </a:ext>
            </a:extLst>
          </p:cNvPr>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130CABB-0ED8-48ED-ADEF-2C07A2B407EF}"/>
              </a:ext>
            </a:extLst>
          </p:cNvPr>
          <p:cNvSpPr>
            <a:spLocks noGrp="1"/>
          </p:cNvSpPr>
          <p:nvPr>
            <p:ph type="dt" sz="half" idx="10"/>
          </p:nvPr>
        </p:nvSpPr>
        <p:spPr/>
        <p:txBody>
          <a:bodyPr/>
          <a:lstStyle/>
          <a:p>
            <a:pPr>
              <a:defRPr/>
            </a:pPr>
            <a:endParaRPr lang="en-US" altLang="ko-KR"/>
          </a:p>
        </p:txBody>
      </p:sp>
      <p:sp>
        <p:nvSpPr>
          <p:cNvPr id="8" name="바닥글 개체 틀 7">
            <a:extLst>
              <a:ext uri="{FF2B5EF4-FFF2-40B4-BE49-F238E27FC236}">
                <a16:creationId xmlns:a16="http://schemas.microsoft.com/office/drawing/2014/main" id="{81555C7C-7A95-4502-9DAC-67DC0B973720}"/>
              </a:ext>
            </a:extLst>
          </p:cNvPr>
          <p:cNvSpPr>
            <a:spLocks noGrp="1"/>
          </p:cNvSpPr>
          <p:nvPr>
            <p:ph type="ftr" sz="quarter" idx="11"/>
          </p:nvPr>
        </p:nvSpPr>
        <p:spPr/>
        <p:txBody>
          <a:bodyPr/>
          <a:lstStyle/>
          <a:p>
            <a:pPr>
              <a:defRPr/>
            </a:pPr>
            <a:endParaRPr lang="en-US" altLang="ko-KR"/>
          </a:p>
        </p:txBody>
      </p:sp>
      <p:sp>
        <p:nvSpPr>
          <p:cNvPr id="9" name="슬라이드 번호 개체 틀 8">
            <a:extLst>
              <a:ext uri="{FF2B5EF4-FFF2-40B4-BE49-F238E27FC236}">
                <a16:creationId xmlns:a16="http://schemas.microsoft.com/office/drawing/2014/main" id="{6FD4E72E-6121-432F-9732-7B7BF30D1A2E}"/>
              </a:ext>
            </a:extLst>
          </p:cNvPr>
          <p:cNvSpPr>
            <a:spLocks noGrp="1"/>
          </p:cNvSpPr>
          <p:nvPr>
            <p:ph type="sldNum" sz="quarter" idx="12"/>
          </p:nvPr>
        </p:nvSpPr>
        <p:spPr/>
        <p:txBody>
          <a:bodyPr/>
          <a:lstStyle/>
          <a:p>
            <a:pPr>
              <a:defRPr/>
            </a:pPr>
            <a:fld id="{E6132258-EB23-4F24-932A-F636EC2A9061}" type="slidenum">
              <a:rPr lang="en-US" altLang="ko-KR" smtClean="0"/>
              <a:pPr>
                <a:defRPr/>
              </a:pPr>
              <a:t>‹#›</a:t>
            </a:fld>
            <a:endParaRPr lang="en-US" altLang="ko-KR"/>
          </a:p>
        </p:txBody>
      </p:sp>
    </p:spTree>
    <p:extLst>
      <p:ext uri="{BB962C8B-B14F-4D97-AF65-F5344CB8AC3E}">
        <p14:creationId xmlns:p14="http://schemas.microsoft.com/office/powerpoint/2010/main" val="276208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BB0DBA-0B83-4DE7-BB63-64D4884DEE4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62D1335-7624-4F24-93B1-C80D6EB8BE08}"/>
              </a:ext>
            </a:extLst>
          </p:cNvPr>
          <p:cNvSpPr>
            <a:spLocks noGrp="1"/>
          </p:cNvSpPr>
          <p:nvPr>
            <p:ph type="dt" sz="half" idx="10"/>
          </p:nvPr>
        </p:nvSpPr>
        <p:spPr/>
        <p:txBody>
          <a:bodyPr/>
          <a:lstStyle/>
          <a:p>
            <a:pPr>
              <a:defRPr/>
            </a:pPr>
            <a:endParaRPr lang="en-US" altLang="ko-KR"/>
          </a:p>
        </p:txBody>
      </p:sp>
      <p:sp>
        <p:nvSpPr>
          <p:cNvPr id="4" name="바닥글 개체 틀 3">
            <a:extLst>
              <a:ext uri="{FF2B5EF4-FFF2-40B4-BE49-F238E27FC236}">
                <a16:creationId xmlns:a16="http://schemas.microsoft.com/office/drawing/2014/main" id="{7B2374CE-D979-4800-9499-6BAD52008DD1}"/>
              </a:ext>
            </a:extLst>
          </p:cNvPr>
          <p:cNvSpPr>
            <a:spLocks noGrp="1"/>
          </p:cNvSpPr>
          <p:nvPr>
            <p:ph type="ftr" sz="quarter" idx="11"/>
          </p:nvPr>
        </p:nvSpPr>
        <p:spPr/>
        <p:txBody>
          <a:bodyPr/>
          <a:lstStyle/>
          <a:p>
            <a:pPr>
              <a:defRPr/>
            </a:pPr>
            <a:endParaRPr lang="en-US" altLang="ko-KR"/>
          </a:p>
        </p:txBody>
      </p:sp>
      <p:sp>
        <p:nvSpPr>
          <p:cNvPr id="5" name="슬라이드 번호 개체 틀 4">
            <a:extLst>
              <a:ext uri="{FF2B5EF4-FFF2-40B4-BE49-F238E27FC236}">
                <a16:creationId xmlns:a16="http://schemas.microsoft.com/office/drawing/2014/main" id="{6DEAE988-AD16-4EEA-AA05-78B6572C14C3}"/>
              </a:ext>
            </a:extLst>
          </p:cNvPr>
          <p:cNvSpPr>
            <a:spLocks noGrp="1"/>
          </p:cNvSpPr>
          <p:nvPr>
            <p:ph type="sldNum" sz="quarter" idx="12"/>
          </p:nvPr>
        </p:nvSpPr>
        <p:spPr/>
        <p:txBody>
          <a:bodyPr/>
          <a:lstStyle/>
          <a:p>
            <a:pPr>
              <a:defRPr/>
            </a:pPr>
            <a:fld id="{A78CF4DD-F251-452A-AAA4-E8CA9AB5DC8D}" type="slidenum">
              <a:rPr lang="en-US" altLang="ko-KR" smtClean="0"/>
              <a:pPr>
                <a:defRPr/>
              </a:pPr>
              <a:t>‹#›</a:t>
            </a:fld>
            <a:endParaRPr lang="en-US" altLang="ko-KR"/>
          </a:p>
        </p:txBody>
      </p:sp>
    </p:spTree>
    <p:extLst>
      <p:ext uri="{BB962C8B-B14F-4D97-AF65-F5344CB8AC3E}">
        <p14:creationId xmlns:p14="http://schemas.microsoft.com/office/powerpoint/2010/main" val="181571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36DC16C-34AA-425A-874D-9CB3C2954CCD}"/>
              </a:ext>
            </a:extLst>
          </p:cNvPr>
          <p:cNvSpPr>
            <a:spLocks noGrp="1"/>
          </p:cNvSpPr>
          <p:nvPr>
            <p:ph type="dt" sz="half" idx="10"/>
          </p:nvPr>
        </p:nvSpPr>
        <p:spPr/>
        <p:txBody>
          <a:bodyPr/>
          <a:lstStyle/>
          <a:p>
            <a:pPr>
              <a:defRPr/>
            </a:pPr>
            <a:endParaRPr lang="en-US" altLang="ko-KR"/>
          </a:p>
        </p:txBody>
      </p:sp>
      <p:sp>
        <p:nvSpPr>
          <p:cNvPr id="3" name="바닥글 개체 틀 2">
            <a:extLst>
              <a:ext uri="{FF2B5EF4-FFF2-40B4-BE49-F238E27FC236}">
                <a16:creationId xmlns:a16="http://schemas.microsoft.com/office/drawing/2014/main" id="{13F16E5C-E11F-493A-8E24-476E55E678D7}"/>
              </a:ext>
            </a:extLst>
          </p:cNvPr>
          <p:cNvSpPr>
            <a:spLocks noGrp="1"/>
          </p:cNvSpPr>
          <p:nvPr>
            <p:ph type="ftr" sz="quarter" idx="11"/>
          </p:nvPr>
        </p:nvSpPr>
        <p:spPr/>
        <p:txBody>
          <a:bodyPr/>
          <a:lstStyle/>
          <a:p>
            <a:pPr>
              <a:defRPr/>
            </a:pPr>
            <a:endParaRPr lang="en-US" altLang="ko-KR"/>
          </a:p>
        </p:txBody>
      </p:sp>
      <p:sp>
        <p:nvSpPr>
          <p:cNvPr id="4" name="슬라이드 번호 개체 틀 3">
            <a:extLst>
              <a:ext uri="{FF2B5EF4-FFF2-40B4-BE49-F238E27FC236}">
                <a16:creationId xmlns:a16="http://schemas.microsoft.com/office/drawing/2014/main" id="{9396CB85-3B5A-4F59-AAB0-0D10FCAE4D94}"/>
              </a:ext>
            </a:extLst>
          </p:cNvPr>
          <p:cNvSpPr>
            <a:spLocks noGrp="1"/>
          </p:cNvSpPr>
          <p:nvPr>
            <p:ph type="sldNum" sz="quarter" idx="12"/>
          </p:nvPr>
        </p:nvSpPr>
        <p:spPr/>
        <p:txBody>
          <a:bodyPr/>
          <a:lstStyle/>
          <a:p>
            <a:pPr>
              <a:defRPr/>
            </a:pPr>
            <a:fld id="{1C308168-CF11-4EE1-9708-C76640F5B6D9}" type="slidenum">
              <a:rPr lang="en-US" altLang="ko-KR" smtClean="0"/>
              <a:pPr>
                <a:defRPr/>
              </a:pPr>
              <a:t>‹#›</a:t>
            </a:fld>
            <a:endParaRPr lang="en-US" altLang="ko-KR"/>
          </a:p>
        </p:txBody>
      </p:sp>
    </p:spTree>
    <p:extLst>
      <p:ext uri="{BB962C8B-B14F-4D97-AF65-F5344CB8AC3E}">
        <p14:creationId xmlns:p14="http://schemas.microsoft.com/office/powerpoint/2010/main" val="165122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88E8B9-C56D-4FE0-BD3E-03986B31D133}"/>
              </a:ext>
            </a:extLst>
          </p:cNvPr>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내용 개체 틀 2">
            <a:extLst>
              <a:ext uri="{FF2B5EF4-FFF2-40B4-BE49-F238E27FC236}">
                <a16:creationId xmlns:a16="http://schemas.microsoft.com/office/drawing/2014/main" id="{018E25ED-E7EB-4906-8BF3-B2869CEE9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20D868A-9DD2-43DC-8357-4F6A9A53CD1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47CEA01-FF95-4D8A-A31B-63BFB97CADA9}"/>
              </a:ext>
            </a:extLst>
          </p:cNvPr>
          <p:cNvSpPr>
            <a:spLocks noGrp="1"/>
          </p:cNvSpPr>
          <p:nvPr>
            <p:ph type="dt" sz="half" idx="10"/>
          </p:nvPr>
        </p:nvSpPr>
        <p:spPr/>
        <p:txBody>
          <a:bodyPr/>
          <a:lstStyle/>
          <a:p>
            <a:pPr>
              <a:defRPr/>
            </a:pPr>
            <a:endParaRPr lang="en-US" altLang="ko-KR"/>
          </a:p>
        </p:txBody>
      </p:sp>
      <p:sp>
        <p:nvSpPr>
          <p:cNvPr id="6" name="바닥글 개체 틀 5">
            <a:extLst>
              <a:ext uri="{FF2B5EF4-FFF2-40B4-BE49-F238E27FC236}">
                <a16:creationId xmlns:a16="http://schemas.microsoft.com/office/drawing/2014/main" id="{2F6760E9-3ABA-4D3E-BC25-C094FD87F1B7}"/>
              </a:ext>
            </a:extLst>
          </p:cNvPr>
          <p:cNvSpPr>
            <a:spLocks noGrp="1"/>
          </p:cNvSpPr>
          <p:nvPr>
            <p:ph type="ftr" sz="quarter" idx="11"/>
          </p:nvPr>
        </p:nvSpPr>
        <p:spPr/>
        <p:txBody>
          <a:bodyPr/>
          <a:lstStyle/>
          <a:p>
            <a:pPr>
              <a:defRPr/>
            </a:pPr>
            <a:endParaRPr lang="en-US" altLang="ko-KR"/>
          </a:p>
        </p:txBody>
      </p:sp>
      <p:sp>
        <p:nvSpPr>
          <p:cNvPr id="7" name="슬라이드 번호 개체 틀 6">
            <a:extLst>
              <a:ext uri="{FF2B5EF4-FFF2-40B4-BE49-F238E27FC236}">
                <a16:creationId xmlns:a16="http://schemas.microsoft.com/office/drawing/2014/main" id="{2D43CD9C-1A77-4555-BB56-80090C99B880}"/>
              </a:ext>
            </a:extLst>
          </p:cNvPr>
          <p:cNvSpPr>
            <a:spLocks noGrp="1"/>
          </p:cNvSpPr>
          <p:nvPr>
            <p:ph type="sldNum" sz="quarter" idx="12"/>
          </p:nvPr>
        </p:nvSpPr>
        <p:spPr/>
        <p:txBody>
          <a:bodyPr/>
          <a:lstStyle/>
          <a:p>
            <a:pPr>
              <a:defRPr/>
            </a:pPr>
            <a:fld id="{5678E11C-A7B6-4DF5-A7A5-1A48BF3628E1}" type="slidenum">
              <a:rPr lang="en-US" altLang="ko-KR" smtClean="0"/>
              <a:pPr>
                <a:defRPr/>
              </a:pPr>
              <a:t>‹#›</a:t>
            </a:fld>
            <a:endParaRPr lang="en-US" altLang="ko-KR"/>
          </a:p>
        </p:txBody>
      </p:sp>
    </p:spTree>
    <p:extLst>
      <p:ext uri="{BB962C8B-B14F-4D97-AF65-F5344CB8AC3E}">
        <p14:creationId xmlns:p14="http://schemas.microsoft.com/office/powerpoint/2010/main" val="288947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64CCC9-067D-4020-8E39-9EBDA4059391}"/>
              </a:ext>
            </a:extLst>
          </p:cNvPr>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그림 개체 틀 2">
            <a:extLst>
              <a:ext uri="{FF2B5EF4-FFF2-40B4-BE49-F238E27FC236}">
                <a16:creationId xmlns:a16="http://schemas.microsoft.com/office/drawing/2014/main" id="{65DA59A8-741B-419E-9C7B-3E01038AB8F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ko-KR" altLang="en-US"/>
          </a:p>
        </p:txBody>
      </p:sp>
      <p:sp>
        <p:nvSpPr>
          <p:cNvPr id="4" name="텍스트 개체 틀 3">
            <a:extLst>
              <a:ext uri="{FF2B5EF4-FFF2-40B4-BE49-F238E27FC236}">
                <a16:creationId xmlns:a16="http://schemas.microsoft.com/office/drawing/2014/main" id="{A773EE57-FA43-4143-8523-500FF982F0E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10D4190-625F-4D95-88A1-DFD43247C3AF}"/>
              </a:ext>
            </a:extLst>
          </p:cNvPr>
          <p:cNvSpPr>
            <a:spLocks noGrp="1"/>
          </p:cNvSpPr>
          <p:nvPr>
            <p:ph type="dt" sz="half" idx="10"/>
          </p:nvPr>
        </p:nvSpPr>
        <p:spPr/>
        <p:txBody>
          <a:bodyPr/>
          <a:lstStyle/>
          <a:p>
            <a:pPr>
              <a:defRPr/>
            </a:pPr>
            <a:endParaRPr lang="en-US" altLang="ko-KR"/>
          </a:p>
        </p:txBody>
      </p:sp>
      <p:sp>
        <p:nvSpPr>
          <p:cNvPr id="6" name="바닥글 개체 틀 5">
            <a:extLst>
              <a:ext uri="{FF2B5EF4-FFF2-40B4-BE49-F238E27FC236}">
                <a16:creationId xmlns:a16="http://schemas.microsoft.com/office/drawing/2014/main" id="{31F452D7-2C30-4944-BF41-1BA9212A4357}"/>
              </a:ext>
            </a:extLst>
          </p:cNvPr>
          <p:cNvSpPr>
            <a:spLocks noGrp="1"/>
          </p:cNvSpPr>
          <p:nvPr>
            <p:ph type="ftr" sz="quarter" idx="11"/>
          </p:nvPr>
        </p:nvSpPr>
        <p:spPr/>
        <p:txBody>
          <a:bodyPr/>
          <a:lstStyle/>
          <a:p>
            <a:pPr>
              <a:defRPr/>
            </a:pPr>
            <a:endParaRPr lang="en-US" altLang="ko-KR"/>
          </a:p>
        </p:txBody>
      </p:sp>
      <p:sp>
        <p:nvSpPr>
          <p:cNvPr id="7" name="슬라이드 번호 개체 틀 6">
            <a:extLst>
              <a:ext uri="{FF2B5EF4-FFF2-40B4-BE49-F238E27FC236}">
                <a16:creationId xmlns:a16="http://schemas.microsoft.com/office/drawing/2014/main" id="{6B0D7996-A8CA-4498-A5B6-F562D3D68397}"/>
              </a:ext>
            </a:extLst>
          </p:cNvPr>
          <p:cNvSpPr>
            <a:spLocks noGrp="1"/>
          </p:cNvSpPr>
          <p:nvPr>
            <p:ph type="sldNum" sz="quarter" idx="12"/>
          </p:nvPr>
        </p:nvSpPr>
        <p:spPr/>
        <p:txBody>
          <a:bodyPr/>
          <a:lstStyle/>
          <a:p>
            <a:pPr>
              <a:defRPr/>
            </a:pPr>
            <a:fld id="{24FFB848-18A8-4D38-B8EE-3554B94B9FD6}" type="slidenum">
              <a:rPr lang="en-US" altLang="ko-KR" smtClean="0"/>
              <a:pPr>
                <a:defRPr/>
              </a:pPr>
              <a:t>‹#›</a:t>
            </a:fld>
            <a:endParaRPr lang="en-US" altLang="ko-KR"/>
          </a:p>
        </p:txBody>
      </p:sp>
    </p:spTree>
    <p:extLst>
      <p:ext uri="{BB962C8B-B14F-4D97-AF65-F5344CB8AC3E}">
        <p14:creationId xmlns:p14="http://schemas.microsoft.com/office/powerpoint/2010/main" val="416918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3BBE457-4927-47E1-B2D3-BC5C39FE40E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3E09231-3067-4B8A-ADEC-EDC7F2D58D4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7DB3283-1BE1-46D4-8B47-4E4DB072000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ko-KR"/>
          </a:p>
        </p:txBody>
      </p:sp>
      <p:sp>
        <p:nvSpPr>
          <p:cNvPr id="5" name="바닥글 개체 틀 4">
            <a:extLst>
              <a:ext uri="{FF2B5EF4-FFF2-40B4-BE49-F238E27FC236}">
                <a16:creationId xmlns:a16="http://schemas.microsoft.com/office/drawing/2014/main" id="{F8ABDF35-F12D-47C9-88EA-8DFD3785B8B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ko-KR"/>
          </a:p>
        </p:txBody>
      </p:sp>
      <p:sp>
        <p:nvSpPr>
          <p:cNvPr id="6" name="슬라이드 번호 개체 틀 5">
            <a:extLst>
              <a:ext uri="{FF2B5EF4-FFF2-40B4-BE49-F238E27FC236}">
                <a16:creationId xmlns:a16="http://schemas.microsoft.com/office/drawing/2014/main" id="{4FB9E0EF-43BA-43C8-8779-AED00CD9377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E2B0498-FE43-4F74-A157-96D4E4CD6DAB}" type="slidenum">
              <a:rPr lang="en-US" altLang="ko-KR" smtClean="0"/>
              <a:pPr>
                <a:defRPr/>
              </a:pPr>
              <a:t>‹#›</a:t>
            </a:fld>
            <a:endParaRPr lang="en-US" altLang="ko-KR"/>
          </a:p>
        </p:txBody>
      </p:sp>
    </p:spTree>
    <p:extLst>
      <p:ext uri="{BB962C8B-B14F-4D97-AF65-F5344CB8AC3E}">
        <p14:creationId xmlns:p14="http://schemas.microsoft.com/office/powerpoint/2010/main" val="17323893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p:txBody>
          <a:bodyPr/>
          <a:lstStyle/>
          <a:p>
            <a:pPr eaLnBrk="1" hangingPunct="1"/>
            <a:r>
              <a:rPr lang="en-US" altLang="ko-KR"/>
              <a:t>Heuristic Search(1)</a:t>
            </a:r>
          </a:p>
        </p:txBody>
      </p:sp>
      <p:sp>
        <p:nvSpPr>
          <p:cNvPr id="4100" name="Rectangle 3"/>
          <p:cNvSpPr>
            <a:spLocks noGrp="1" noChangeArrowheads="1"/>
          </p:cNvSpPr>
          <p:nvPr>
            <p:ph type="subTitle"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ko-KR" altLang="en-US" sz="3600"/>
              <a:t>하 진 영</a:t>
            </a:r>
          </a:p>
          <a:p>
            <a:pPr eaLnBrk="1" hangingPunct="1"/>
            <a:endParaRPr lang="ko-KR" altLang="en-US" sz="2400"/>
          </a:p>
          <a:p>
            <a:pPr eaLnBrk="1" hangingPunct="1"/>
            <a:r>
              <a:rPr lang="ko-KR" altLang="en-US" sz="2400"/>
              <a:t>강원대학교 컴퓨터공학과</a:t>
            </a:r>
            <a:endParaRPr lang="ko-KR" altLang="en-US" sz="3600"/>
          </a:p>
        </p:txBody>
      </p:sp>
      <p:sp>
        <p:nvSpPr>
          <p:cNvPr id="5" name="Rectangle 5"/>
          <p:cNvSpPr>
            <a:spLocks noGrp="1" noChangeArrowheads="1"/>
          </p:cNvSpPr>
          <p:nvPr>
            <p:ph type="sldNum" sz="quarter" idx="12"/>
          </p:nvPr>
        </p:nvSpPr>
        <p:spPr/>
        <p:txBody>
          <a:bodyPr/>
          <a:lstStyle/>
          <a:p>
            <a:pPr>
              <a:defRPr/>
            </a:pPr>
            <a:fld id="{FA1D0F20-4AFB-4EA2-A376-7CD3843E1D05}" type="slidenum">
              <a:rPr lang="en-US" altLang="ko-KR"/>
              <a:pPr>
                <a:defRPr/>
              </a:pPr>
              <a:t>1</a:t>
            </a:fld>
            <a:endParaRPr lang="en-US" altLang="ko-K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ko-KR"/>
              <a:t>The “Most Wins” Heuristic</a:t>
            </a:r>
          </a:p>
        </p:txBody>
      </p:sp>
      <p:sp>
        <p:nvSpPr>
          <p:cNvPr id="6" name="슬라이드 번호 개체 틀 5"/>
          <p:cNvSpPr>
            <a:spLocks noGrp="1"/>
          </p:cNvSpPr>
          <p:nvPr>
            <p:ph type="sldNum" sz="quarter" idx="12"/>
          </p:nvPr>
        </p:nvSpPr>
        <p:spPr/>
        <p:txBody>
          <a:bodyPr/>
          <a:lstStyle/>
          <a:p>
            <a:pPr>
              <a:defRPr/>
            </a:pPr>
            <a:fld id="{5E9C37AE-BBF0-412B-8274-4B9622112E2E}" type="slidenum">
              <a:rPr lang="en-US" altLang="ko-KR"/>
              <a:pPr>
                <a:defRPr/>
              </a:pPr>
              <a:t>10</a:t>
            </a:fld>
            <a:endParaRPr lang="en-US" altLang="ko-KR"/>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24175"/>
            <a:ext cx="7153275"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Text Box 6"/>
          <p:cNvSpPr txBox="1">
            <a:spLocks noChangeArrowheads="1"/>
          </p:cNvSpPr>
          <p:nvPr/>
        </p:nvSpPr>
        <p:spPr bwMode="auto">
          <a:xfrm>
            <a:off x="971550" y="2133600"/>
            <a:ext cx="830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4.2	The “most wins” heuristic applied to the first children in tic-tac-toe.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171575"/>
            <a:ext cx="5329238"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Text Box 6"/>
          <p:cNvSpPr txBox="1">
            <a:spLocks noChangeArrowheads="1"/>
          </p:cNvSpPr>
          <p:nvPr/>
        </p:nvSpPr>
        <p:spPr bwMode="auto">
          <a:xfrm>
            <a:off x="1331913" y="476250"/>
            <a:ext cx="6340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4.3	Heuristically reduced state space for tic-tac-toe.</a:t>
            </a:r>
          </a:p>
        </p:txBody>
      </p:sp>
      <p:sp>
        <p:nvSpPr>
          <p:cNvPr id="4" name="슬라이드 번호 개체 틀 5"/>
          <p:cNvSpPr>
            <a:spLocks noGrp="1"/>
          </p:cNvSpPr>
          <p:nvPr>
            <p:ph type="sldNum" sz="quarter" idx="12"/>
          </p:nvPr>
        </p:nvSpPr>
        <p:spPr/>
        <p:txBody>
          <a:bodyPr/>
          <a:lstStyle/>
          <a:p>
            <a:pPr>
              <a:defRPr/>
            </a:pPr>
            <a:fld id="{58A4D176-7E18-4897-96BF-70B4CB305F06}" type="slidenum">
              <a:rPr lang="en-US" altLang="ko-KR"/>
              <a:pPr>
                <a:defRPr/>
              </a:pPr>
              <a:t>11</a:t>
            </a:fld>
            <a:endParaRPr lang="en-US" altLang="ko-K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lnSpc>
                <a:spcPct val="80000"/>
              </a:lnSpc>
            </a:pPr>
            <a:r>
              <a:rPr lang="en-US" altLang="ko-KR"/>
              <a:t>Implementing Best-First Search</a:t>
            </a:r>
          </a:p>
        </p:txBody>
      </p:sp>
      <p:sp>
        <p:nvSpPr>
          <p:cNvPr id="15364" name="Rectangle 3"/>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Hill climbing, Pearl 1984</a:t>
            </a:r>
          </a:p>
          <a:p>
            <a:pPr lvl="1" eaLnBrk="1" hangingPunct="1">
              <a:lnSpc>
                <a:spcPct val="110000"/>
              </a:lnSpc>
            </a:pPr>
            <a:r>
              <a:rPr lang="en-US" altLang="ko-KR" sz="2400"/>
              <a:t>the simplest way to implement heuristic search</a:t>
            </a:r>
          </a:p>
          <a:p>
            <a:pPr lvl="1" eaLnBrk="1" hangingPunct="1">
              <a:lnSpc>
                <a:spcPct val="110000"/>
              </a:lnSpc>
            </a:pPr>
            <a:r>
              <a:rPr lang="en-US" altLang="ko-KR" sz="2400"/>
              <a:t>hill climbing strategies expand the current node in the search and evaluate its children</a:t>
            </a:r>
          </a:p>
          <a:p>
            <a:pPr lvl="1" eaLnBrk="1" hangingPunct="1">
              <a:lnSpc>
                <a:spcPct val="110000"/>
              </a:lnSpc>
            </a:pPr>
            <a:r>
              <a:rPr lang="en-US" altLang="ko-KR" sz="2400"/>
              <a:t>best child is selected for further expansion; neither its siblings nor its parent are retained</a:t>
            </a:r>
          </a:p>
          <a:p>
            <a:pPr lvl="1" eaLnBrk="1" hangingPunct="1">
              <a:lnSpc>
                <a:spcPct val="110000"/>
              </a:lnSpc>
            </a:pPr>
            <a:r>
              <a:rPr lang="en-US" altLang="ko-KR" sz="2400"/>
              <a:t>search halts when it reaches a state that is better than any of its children</a:t>
            </a:r>
          </a:p>
        </p:txBody>
      </p:sp>
      <p:sp>
        <p:nvSpPr>
          <p:cNvPr id="5" name="슬라이드 번호 개체 틀 5"/>
          <p:cNvSpPr>
            <a:spLocks noGrp="1"/>
          </p:cNvSpPr>
          <p:nvPr>
            <p:ph type="sldNum" sz="quarter" idx="12"/>
          </p:nvPr>
        </p:nvSpPr>
        <p:spPr/>
        <p:txBody>
          <a:bodyPr/>
          <a:lstStyle/>
          <a:p>
            <a:pPr>
              <a:defRPr/>
            </a:pPr>
            <a:fld id="{ED4BE534-5E64-4BF9-A314-1B4123D10B85}" type="slidenum">
              <a:rPr lang="en-US" altLang="ko-KR"/>
              <a:pPr>
                <a:defRPr/>
              </a:pPr>
              <a:t>12</a:t>
            </a:fld>
            <a:endParaRPr lang="en-US" altLang="ko-K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ko-KR"/>
              <a:t>Hill-Climbing Strategies</a:t>
            </a:r>
          </a:p>
        </p:txBody>
      </p:sp>
      <p:sp>
        <p:nvSpPr>
          <p:cNvPr id="16388" name="Rectangle 3"/>
          <p:cNvSpPr>
            <a:spLocks noGrp="1" noChangeArrowheads="1"/>
          </p:cNvSpPr>
          <p:nvPr>
            <p:ph idx="1"/>
          </p:nvPr>
        </p:nvSpPr>
        <p:spPr>
          <a:xfrm>
            <a:off x="914400" y="1676400"/>
            <a:ext cx="7543800" cy="4191000"/>
          </a:xfrm>
        </p:spPr>
        <p:txBody>
          <a:bodyPr>
            <a:normAutofit fontScale="92500"/>
          </a:bodyPr>
          <a:lstStyle/>
          <a:p>
            <a:pPr eaLnBrk="1" hangingPunct="1">
              <a:lnSpc>
                <a:spcPct val="110000"/>
              </a:lnSpc>
            </a:pPr>
            <a:r>
              <a:rPr lang="en-US" altLang="ko-KR" sz="2400"/>
              <a:t>Problems</a:t>
            </a:r>
          </a:p>
          <a:p>
            <a:pPr lvl="1" eaLnBrk="1" hangingPunct="1">
              <a:lnSpc>
                <a:spcPct val="110000"/>
              </a:lnSpc>
            </a:pPr>
            <a:r>
              <a:rPr lang="en-US" altLang="ko-KR" sz="2000"/>
              <a:t>an erroneous heuristic can </a:t>
            </a:r>
            <a:r>
              <a:rPr lang="en-US" altLang="ko-KR" sz="2000">
                <a:solidFill>
                  <a:schemeClr val="accent1"/>
                </a:solidFill>
              </a:rPr>
              <a:t>lead along infinite paths that fail</a:t>
            </a:r>
            <a:endParaRPr lang="en-US" altLang="ko-KR" sz="2000"/>
          </a:p>
          <a:p>
            <a:pPr lvl="2" eaLnBrk="1" hangingPunct="1">
              <a:lnSpc>
                <a:spcPct val="110000"/>
              </a:lnSpc>
            </a:pPr>
            <a:r>
              <a:rPr lang="en-US" altLang="ko-KR" sz="1800"/>
              <a:t>because it keeps no history, the algorithm cannot recover from these failures</a:t>
            </a:r>
          </a:p>
          <a:p>
            <a:pPr lvl="1" eaLnBrk="1" hangingPunct="1">
              <a:lnSpc>
                <a:spcPct val="110000"/>
              </a:lnSpc>
            </a:pPr>
            <a:r>
              <a:rPr lang="en-US" altLang="ko-KR" sz="2000"/>
              <a:t>can also become stuck at </a:t>
            </a:r>
            <a:r>
              <a:rPr lang="en-US" altLang="ko-KR" sz="2000">
                <a:solidFill>
                  <a:schemeClr val="accent1"/>
                </a:solidFill>
              </a:rPr>
              <a:t>local maxima (Fig. 4.4)</a:t>
            </a:r>
            <a:endParaRPr lang="en-US" altLang="ko-KR" sz="2000"/>
          </a:p>
          <a:p>
            <a:pPr eaLnBrk="1" hangingPunct="1">
              <a:lnSpc>
                <a:spcPct val="110000"/>
              </a:lnSpc>
            </a:pPr>
            <a:r>
              <a:rPr lang="en-US" altLang="ko-KR" sz="2400"/>
              <a:t>Performance improvement in hill-climbing</a:t>
            </a:r>
          </a:p>
          <a:p>
            <a:pPr lvl="1" eaLnBrk="1" hangingPunct="1">
              <a:lnSpc>
                <a:spcPct val="110000"/>
              </a:lnSpc>
            </a:pPr>
            <a:r>
              <a:rPr lang="en-US" altLang="ko-KR" sz="2000"/>
              <a:t>perturbation</a:t>
            </a:r>
          </a:p>
          <a:p>
            <a:pPr lvl="1" eaLnBrk="1" hangingPunct="1">
              <a:lnSpc>
                <a:spcPct val="110000"/>
              </a:lnSpc>
            </a:pPr>
            <a:r>
              <a:rPr lang="en-US" altLang="ko-KR" sz="2000"/>
              <a:t>no way of guaranteeing optimal performance</a:t>
            </a:r>
          </a:p>
          <a:p>
            <a:pPr lvl="1" eaLnBrk="1" hangingPunct="1">
              <a:lnSpc>
                <a:spcPct val="110000"/>
              </a:lnSpc>
            </a:pPr>
            <a:r>
              <a:rPr lang="en-US" altLang="ko-KR" sz="2000"/>
              <a:t>effectively used if</a:t>
            </a:r>
          </a:p>
          <a:p>
            <a:pPr lvl="2" eaLnBrk="1" hangingPunct="1">
              <a:lnSpc>
                <a:spcPct val="110000"/>
              </a:lnSpc>
            </a:pPr>
            <a:r>
              <a:rPr lang="en-US" altLang="ko-KR" sz="1800"/>
              <a:t>the evaluation function is sufficiently informative to avoid local maxima and infinite paths</a:t>
            </a:r>
            <a:endParaRPr lang="en-US" altLang="ko-KR" sz="2000"/>
          </a:p>
        </p:txBody>
      </p:sp>
      <p:sp>
        <p:nvSpPr>
          <p:cNvPr id="5" name="슬라이드 번호 개체 틀 5"/>
          <p:cNvSpPr>
            <a:spLocks noGrp="1"/>
          </p:cNvSpPr>
          <p:nvPr>
            <p:ph type="sldNum" sz="quarter" idx="12"/>
          </p:nvPr>
        </p:nvSpPr>
        <p:spPr/>
        <p:txBody>
          <a:bodyPr/>
          <a:lstStyle/>
          <a:p>
            <a:pPr>
              <a:defRPr/>
            </a:pPr>
            <a:fld id="{86D64978-1541-4319-AEB9-FD18E4AAAD72}" type="slidenum">
              <a:rPr lang="en-US" altLang="ko-KR"/>
              <a:pPr>
                <a:defRPr/>
              </a:pPr>
              <a:t>13</a:t>
            </a:fld>
            <a:endParaRPr lang="en-US" altLang="ko-K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844675"/>
            <a:ext cx="4933950"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Text Box 4"/>
          <p:cNvSpPr txBox="1">
            <a:spLocks noChangeArrowheads="1"/>
          </p:cNvSpPr>
          <p:nvPr/>
        </p:nvSpPr>
        <p:spPr bwMode="auto">
          <a:xfrm>
            <a:off x="900113" y="549275"/>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4.4	The local maximum problem for hill-climbing with 3-level look 	ahead</a:t>
            </a:r>
          </a:p>
        </p:txBody>
      </p:sp>
      <p:sp>
        <p:nvSpPr>
          <p:cNvPr id="4" name="슬라이드 번호 개체 틀 5"/>
          <p:cNvSpPr>
            <a:spLocks noGrp="1"/>
          </p:cNvSpPr>
          <p:nvPr>
            <p:ph type="sldNum" sz="quarter" idx="12"/>
          </p:nvPr>
        </p:nvSpPr>
        <p:spPr/>
        <p:txBody>
          <a:bodyPr/>
          <a:lstStyle/>
          <a:p>
            <a:pPr>
              <a:defRPr/>
            </a:pPr>
            <a:fld id="{58A4D176-7E18-4897-96BF-70B4CB305F06}" type="slidenum">
              <a:rPr lang="en-US" altLang="ko-KR"/>
              <a:pPr>
                <a:defRPr/>
              </a:pPr>
              <a:t>14</a:t>
            </a:fld>
            <a:endParaRPr lang="en-US" altLang="ko-K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ko-KR"/>
              <a:t>Dynamic Programming</a:t>
            </a:r>
          </a:p>
        </p:txBody>
      </p:sp>
      <p:sp>
        <p:nvSpPr>
          <p:cNvPr id="19460" name="Rectangle 3"/>
          <p:cNvSpPr>
            <a:spLocks noGrp="1" noChangeArrowheads="1"/>
          </p:cNvSpPr>
          <p:nvPr>
            <p:ph idx="1"/>
          </p:nvPr>
        </p:nvSpPr>
        <p:spPr>
          <a:xfrm>
            <a:off x="914400" y="1905000"/>
            <a:ext cx="7543800" cy="4619625"/>
          </a:xfrm>
        </p:spPr>
        <p:txBody>
          <a:bodyPr>
            <a:normAutofit lnSpcReduction="10000"/>
          </a:bodyPr>
          <a:lstStyle/>
          <a:p>
            <a:pPr eaLnBrk="1" hangingPunct="1">
              <a:lnSpc>
                <a:spcPct val="80000"/>
              </a:lnSpc>
            </a:pPr>
            <a:r>
              <a:rPr lang="en-US" altLang="ko-KR" sz="2800" dirty="0"/>
              <a:t>Dynamic programming (DP)</a:t>
            </a:r>
          </a:p>
          <a:p>
            <a:pPr lvl="1" eaLnBrk="1" hangingPunct="1">
              <a:lnSpc>
                <a:spcPct val="80000"/>
              </a:lnSpc>
            </a:pPr>
            <a:r>
              <a:rPr lang="en-US" altLang="ko-KR" sz="2400" dirty="0"/>
              <a:t>other names</a:t>
            </a:r>
          </a:p>
          <a:p>
            <a:pPr lvl="2" eaLnBrk="1" hangingPunct="1">
              <a:lnSpc>
                <a:spcPct val="80000"/>
              </a:lnSpc>
            </a:pPr>
            <a:r>
              <a:rPr lang="en-US" altLang="ko-KR" sz="2000" dirty="0"/>
              <a:t>forward-backward</a:t>
            </a:r>
          </a:p>
          <a:p>
            <a:pPr lvl="2" eaLnBrk="1" hangingPunct="1">
              <a:lnSpc>
                <a:spcPct val="80000"/>
              </a:lnSpc>
            </a:pPr>
            <a:r>
              <a:rPr lang="en-US" altLang="ko-KR" sz="2000" dirty="0"/>
              <a:t>Viterbi algorithm</a:t>
            </a:r>
          </a:p>
          <a:p>
            <a:pPr lvl="1" eaLnBrk="1" hangingPunct="1">
              <a:lnSpc>
                <a:spcPct val="80000"/>
              </a:lnSpc>
            </a:pPr>
            <a:r>
              <a:rPr lang="en-US" altLang="ko-KR" sz="2400" dirty="0"/>
              <a:t>restricted memory search in problems composed of multiple interacting and interrelated </a:t>
            </a:r>
            <a:r>
              <a:rPr lang="en-US" altLang="ko-KR" sz="2400" dirty="0" err="1"/>
              <a:t>subproblems</a:t>
            </a:r>
            <a:endParaRPr lang="en-US" altLang="ko-KR" sz="2400" dirty="0"/>
          </a:p>
          <a:p>
            <a:pPr lvl="1" eaLnBrk="1" hangingPunct="1">
              <a:lnSpc>
                <a:spcPct val="80000"/>
              </a:lnSpc>
            </a:pPr>
            <a:r>
              <a:rPr lang="en-US" altLang="ko-KR" sz="2400" dirty="0"/>
              <a:t>keeps track of and reuses </a:t>
            </a:r>
            <a:r>
              <a:rPr lang="en-US" altLang="ko-KR" sz="2400" dirty="0" err="1"/>
              <a:t>subproblems</a:t>
            </a:r>
            <a:r>
              <a:rPr lang="en-US" altLang="ko-KR" sz="2400" dirty="0"/>
              <a:t> already searched and solved within the solution of the larger problem</a:t>
            </a:r>
          </a:p>
          <a:p>
            <a:pPr eaLnBrk="1" hangingPunct="1">
              <a:lnSpc>
                <a:spcPct val="80000"/>
              </a:lnSpc>
            </a:pPr>
            <a:r>
              <a:rPr lang="en-US" altLang="ko-KR" sz="2800" dirty="0"/>
              <a:t>Example</a:t>
            </a:r>
          </a:p>
          <a:p>
            <a:pPr lvl="1" eaLnBrk="1" hangingPunct="1">
              <a:lnSpc>
                <a:spcPct val="80000"/>
              </a:lnSpc>
            </a:pPr>
            <a:r>
              <a:rPr lang="en-US" altLang="ko-KR" sz="2400" dirty="0"/>
              <a:t>solution of Fibonacci series</a:t>
            </a:r>
          </a:p>
          <a:p>
            <a:pPr lvl="1" eaLnBrk="1" hangingPunct="1">
              <a:lnSpc>
                <a:spcPct val="80000"/>
              </a:lnSpc>
            </a:pPr>
            <a:r>
              <a:rPr lang="en-US" altLang="ko-KR" sz="2400" dirty="0"/>
              <a:t>optimum global alignment of two strings</a:t>
            </a:r>
          </a:p>
          <a:p>
            <a:pPr lvl="1" eaLnBrk="1" hangingPunct="1">
              <a:lnSpc>
                <a:spcPct val="80000"/>
              </a:lnSpc>
            </a:pPr>
            <a:r>
              <a:rPr lang="en-US" altLang="ko-KR" sz="2400" dirty="0"/>
              <a:t>minimum edit difference between two strings</a:t>
            </a:r>
          </a:p>
        </p:txBody>
      </p:sp>
      <p:sp>
        <p:nvSpPr>
          <p:cNvPr id="5" name="슬라이드 번호 개체 틀 5"/>
          <p:cNvSpPr>
            <a:spLocks noGrp="1"/>
          </p:cNvSpPr>
          <p:nvPr>
            <p:ph type="sldNum" sz="quarter" idx="12"/>
          </p:nvPr>
        </p:nvSpPr>
        <p:spPr/>
        <p:txBody>
          <a:bodyPr/>
          <a:lstStyle/>
          <a:p>
            <a:pPr>
              <a:defRPr/>
            </a:pPr>
            <a:fld id="{58A4D176-7E18-4897-96BF-70B4CB305F06}" type="slidenum">
              <a:rPr lang="en-US" altLang="ko-KR"/>
              <a:pPr>
                <a:defRPr/>
              </a:pPr>
              <a:t>15</a:t>
            </a:fld>
            <a:endParaRPr lang="en-US" altLang="ko-K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924175"/>
            <a:ext cx="4724400"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1749425"/>
            <a:ext cx="28194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Text Box 5"/>
          <p:cNvSpPr txBox="1">
            <a:spLocks noChangeArrowheads="1"/>
          </p:cNvSpPr>
          <p:nvPr/>
        </p:nvSpPr>
        <p:spPr bwMode="auto">
          <a:xfrm>
            <a:off x="1042988" y="5876925"/>
            <a:ext cx="716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4.5	The initialization stage and first step in completing the 	array for character alignment using dynamic programming.</a:t>
            </a:r>
          </a:p>
        </p:txBody>
      </p:sp>
      <p:sp>
        <p:nvSpPr>
          <p:cNvPr id="5" name="슬라이드 번호 개체 틀 5"/>
          <p:cNvSpPr>
            <a:spLocks noGrp="1"/>
          </p:cNvSpPr>
          <p:nvPr>
            <p:ph type="sldNum" sz="quarter" idx="12"/>
          </p:nvPr>
        </p:nvSpPr>
        <p:spPr/>
        <p:txBody>
          <a:bodyPr/>
          <a:lstStyle/>
          <a:p>
            <a:pPr>
              <a:defRPr/>
            </a:pPr>
            <a:fld id="{58A4D176-7E18-4897-96BF-70B4CB305F06}" type="slidenum">
              <a:rPr lang="en-US" altLang="ko-KR"/>
              <a:pPr>
                <a:defRPr/>
              </a:pPr>
              <a:t>16</a:t>
            </a:fld>
            <a:endParaRPr lang="en-US" altLang="ko-K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557338"/>
            <a:ext cx="455295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Text Box 4"/>
          <p:cNvSpPr txBox="1">
            <a:spLocks noChangeArrowheads="1"/>
          </p:cNvSpPr>
          <p:nvPr/>
        </p:nvSpPr>
        <p:spPr bwMode="auto">
          <a:xfrm>
            <a:off x="971550" y="620713"/>
            <a:ext cx="8070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4.6	The completed array reflecting the maximum alignment information 	for the strings.</a:t>
            </a:r>
          </a:p>
        </p:txBody>
      </p:sp>
      <p:sp>
        <p:nvSpPr>
          <p:cNvPr id="22532" name="Rectangle 6"/>
          <p:cNvSpPr>
            <a:spLocks noChangeArrowheads="1"/>
          </p:cNvSpPr>
          <p:nvPr/>
        </p:nvSpPr>
        <p:spPr bwMode="auto">
          <a:xfrm>
            <a:off x="900113" y="4581525"/>
            <a:ext cx="511175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eaLnBrk="1" hangingPunct="1">
              <a:lnSpc>
                <a:spcPct val="80000"/>
              </a:lnSpc>
            </a:pPr>
            <a:r>
              <a:rPr kumimoji="0" lang="en-US" altLang="ko-KR" sz="2400"/>
              <a:t>Row-column element</a:t>
            </a:r>
          </a:p>
          <a:p>
            <a:pPr lvl="1" eaLnBrk="1" hangingPunct="1">
              <a:lnSpc>
                <a:spcPct val="80000"/>
              </a:lnSpc>
            </a:pPr>
            <a:r>
              <a:rPr kumimoji="0" lang="en-US" altLang="ko-KR" sz="2000"/>
              <a:t>global alignment success to that point</a:t>
            </a:r>
          </a:p>
          <a:p>
            <a:pPr lvl="1" eaLnBrk="1" hangingPunct="1">
              <a:lnSpc>
                <a:spcPct val="80000"/>
              </a:lnSpc>
            </a:pPr>
            <a:r>
              <a:rPr kumimoji="0" lang="en-US" altLang="ko-KR" sz="2000"/>
              <a:t>three possible costs</a:t>
            </a:r>
          </a:p>
          <a:p>
            <a:pPr lvl="2" eaLnBrk="1" hangingPunct="1">
              <a:lnSpc>
                <a:spcPct val="80000"/>
              </a:lnSpc>
            </a:pPr>
            <a:r>
              <a:rPr kumimoji="0" lang="en-US" altLang="ko-KR" sz="1800"/>
              <a:t>shift : 1 (row score)</a:t>
            </a:r>
          </a:p>
          <a:p>
            <a:pPr lvl="2" eaLnBrk="1" hangingPunct="1">
              <a:lnSpc>
                <a:spcPct val="80000"/>
              </a:lnSpc>
            </a:pPr>
            <a:r>
              <a:rPr kumimoji="0" lang="en-US" altLang="ko-KR" sz="1800"/>
              <a:t>insert : 1 (column score)</a:t>
            </a:r>
          </a:p>
          <a:p>
            <a:pPr lvl="2" eaLnBrk="1" hangingPunct="1">
              <a:lnSpc>
                <a:spcPct val="80000"/>
              </a:lnSpc>
            </a:pPr>
            <a:r>
              <a:rPr kumimoji="0" lang="en-US" altLang="ko-KR" sz="1800"/>
              <a:t>shift and insert : 2</a:t>
            </a:r>
          </a:p>
          <a:p>
            <a:pPr lvl="1" eaLnBrk="1" hangingPunct="1">
              <a:lnSpc>
                <a:spcPct val="80000"/>
              </a:lnSpc>
            </a:pPr>
            <a:r>
              <a:rPr kumimoji="0" lang="en-US" altLang="ko-KR" sz="2000"/>
              <a:t>identical : 0 (diagonal score) </a:t>
            </a:r>
          </a:p>
        </p:txBody>
      </p:sp>
      <p:grpSp>
        <p:nvGrpSpPr>
          <p:cNvPr id="22533" name="Group 35"/>
          <p:cNvGrpSpPr>
            <a:grpSpLocks/>
          </p:cNvGrpSpPr>
          <p:nvPr/>
        </p:nvGrpSpPr>
        <p:grpSpPr bwMode="auto">
          <a:xfrm>
            <a:off x="2039938" y="1938338"/>
            <a:ext cx="3457575" cy="2305050"/>
            <a:chOff x="2471" y="1207"/>
            <a:chExt cx="2178" cy="1452"/>
          </a:xfrm>
        </p:grpSpPr>
        <p:sp>
          <p:nvSpPr>
            <p:cNvPr id="195594" name="Rectangle 10"/>
            <p:cNvSpPr>
              <a:spLocks noChangeArrowheads="1"/>
            </p:cNvSpPr>
            <p:nvPr/>
          </p:nvSpPr>
          <p:spPr bwMode="auto">
            <a:xfrm>
              <a:off x="4468" y="2477"/>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595" name="Rectangle 11"/>
            <p:cNvSpPr>
              <a:spLocks noChangeArrowheads="1"/>
            </p:cNvSpPr>
            <p:nvPr/>
          </p:nvSpPr>
          <p:spPr bwMode="auto">
            <a:xfrm>
              <a:off x="4286"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596" name="Rectangle 12"/>
            <p:cNvSpPr>
              <a:spLocks noChangeArrowheads="1"/>
            </p:cNvSpPr>
            <p:nvPr/>
          </p:nvSpPr>
          <p:spPr bwMode="auto">
            <a:xfrm>
              <a:off x="4105"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597" name="Rectangle 13"/>
            <p:cNvSpPr>
              <a:spLocks noChangeArrowheads="1"/>
            </p:cNvSpPr>
            <p:nvPr/>
          </p:nvSpPr>
          <p:spPr bwMode="auto">
            <a:xfrm>
              <a:off x="3924"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598" name="Rectangle 14"/>
            <p:cNvSpPr>
              <a:spLocks noChangeArrowheads="1"/>
            </p:cNvSpPr>
            <p:nvPr/>
          </p:nvSpPr>
          <p:spPr bwMode="auto">
            <a:xfrm>
              <a:off x="3742" y="2113"/>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599" name="Rectangle 15"/>
            <p:cNvSpPr>
              <a:spLocks noChangeArrowheads="1"/>
            </p:cNvSpPr>
            <p:nvPr/>
          </p:nvSpPr>
          <p:spPr bwMode="auto">
            <a:xfrm>
              <a:off x="3561" y="2113"/>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00" name="Rectangle 16"/>
            <p:cNvSpPr>
              <a:spLocks noChangeArrowheads="1"/>
            </p:cNvSpPr>
            <p:nvPr/>
          </p:nvSpPr>
          <p:spPr bwMode="auto">
            <a:xfrm>
              <a:off x="3379" y="1932"/>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02" name="Rectangle 18"/>
            <p:cNvSpPr>
              <a:spLocks noChangeArrowheads="1"/>
            </p:cNvSpPr>
            <p:nvPr/>
          </p:nvSpPr>
          <p:spPr bwMode="auto">
            <a:xfrm>
              <a:off x="2653" y="1570"/>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03" name="Rectangle 19"/>
            <p:cNvSpPr>
              <a:spLocks noChangeArrowheads="1"/>
            </p:cNvSpPr>
            <p:nvPr/>
          </p:nvSpPr>
          <p:spPr bwMode="auto">
            <a:xfrm>
              <a:off x="2652" y="1388"/>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04" name="Rectangle 20"/>
            <p:cNvSpPr>
              <a:spLocks noChangeArrowheads="1"/>
            </p:cNvSpPr>
            <p:nvPr/>
          </p:nvSpPr>
          <p:spPr bwMode="auto">
            <a:xfrm>
              <a:off x="2471" y="1207"/>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05" name="Rectangle 21"/>
            <p:cNvSpPr>
              <a:spLocks noChangeArrowheads="1"/>
            </p:cNvSpPr>
            <p:nvPr/>
          </p:nvSpPr>
          <p:spPr bwMode="auto">
            <a:xfrm>
              <a:off x="3015" y="1751"/>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06" name="Rectangle 22"/>
            <p:cNvSpPr>
              <a:spLocks noChangeArrowheads="1"/>
            </p:cNvSpPr>
            <p:nvPr/>
          </p:nvSpPr>
          <p:spPr bwMode="auto">
            <a:xfrm>
              <a:off x="4468" y="2477"/>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07" name="Rectangle 23"/>
            <p:cNvSpPr>
              <a:spLocks noChangeArrowheads="1"/>
            </p:cNvSpPr>
            <p:nvPr/>
          </p:nvSpPr>
          <p:spPr bwMode="auto">
            <a:xfrm>
              <a:off x="4286"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08" name="Rectangle 24"/>
            <p:cNvSpPr>
              <a:spLocks noChangeArrowheads="1"/>
            </p:cNvSpPr>
            <p:nvPr/>
          </p:nvSpPr>
          <p:spPr bwMode="auto">
            <a:xfrm>
              <a:off x="4105"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09" name="Rectangle 25"/>
            <p:cNvSpPr>
              <a:spLocks noChangeArrowheads="1"/>
            </p:cNvSpPr>
            <p:nvPr/>
          </p:nvSpPr>
          <p:spPr bwMode="auto">
            <a:xfrm>
              <a:off x="3924"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10" name="Rectangle 26"/>
            <p:cNvSpPr>
              <a:spLocks noChangeArrowheads="1"/>
            </p:cNvSpPr>
            <p:nvPr/>
          </p:nvSpPr>
          <p:spPr bwMode="auto">
            <a:xfrm>
              <a:off x="3742" y="2113"/>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11" name="Rectangle 27"/>
            <p:cNvSpPr>
              <a:spLocks noChangeArrowheads="1"/>
            </p:cNvSpPr>
            <p:nvPr/>
          </p:nvSpPr>
          <p:spPr bwMode="auto">
            <a:xfrm>
              <a:off x="3561" y="2113"/>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12" name="Rectangle 28"/>
            <p:cNvSpPr>
              <a:spLocks noChangeArrowheads="1"/>
            </p:cNvSpPr>
            <p:nvPr/>
          </p:nvSpPr>
          <p:spPr bwMode="auto">
            <a:xfrm>
              <a:off x="3379" y="1932"/>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13" name="Rectangle 29"/>
            <p:cNvSpPr>
              <a:spLocks noChangeArrowheads="1"/>
            </p:cNvSpPr>
            <p:nvPr/>
          </p:nvSpPr>
          <p:spPr bwMode="auto">
            <a:xfrm>
              <a:off x="3197" y="1933"/>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14" name="Rectangle 30"/>
            <p:cNvSpPr>
              <a:spLocks noChangeArrowheads="1"/>
            </p:cNvSpPr>
            <p:nvPr/>
          </p:nvSpPr>
          <p:spPr bwMode="auto">
            <a:xfrm>
              <a:off x="2834" y="1752"/>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15" name="Rectangle 31"/>
            <p:cNvSpPr>
              <a:spLocks noChangeArrowheads="1"/>
            </p:cNvSpPr>
            <p:nvPr/>
          </p:nvSpPr>
          <p:spPr bwMode="auto">
            <a:xfrm>
              <a:off x="2652" y="1388"/>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16" name="Rectangle 32"/>
            <p:cNvSpPr>
              <a:spLocks noChangeArrowheads="1"/>
            </p:cNvSpPr>
            <p:nvPr/>
          </p:nvSpPr>
          <p:spPr bwMode="auto">
            <a:xfrm>
              <a:off x="2471" y="1207"/>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5617" name="Rectangle 33"/>
            <p:cNvSpPr>
              <a:spLocks noChangeArrowheads="1"/>
            </p:cNvSpPr>
            <p:nvPr/>
          </p:nvSpPr>
          <p:spPr bwMode="auto">
            <a:xfrm>
              <a:off x="3015" y="1751"/>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grpSp>
      <p:sp>
        <p:nvSpPr>
          <p:cNvPr id="29" name="슬라이드 번호 개체 틀 5"/>
          <p:cNvSpPr>
            <a:spLocks noGrp="1"/>
          </p:cNvSpPr>
          <p:nvPr>
            <p:ph type="sldNum" sz="quarter" idx="12"/>
          </p:nvPr>
        </p:nvSpPr>
        <p:spPr/>
        <p:txBody>
          <a:bodyPr/>
          <a:lstStyle/>
          <a:p>
            <a:pPr>
              <a:defRPr/>
            </a:pPr>
            <a:fld id="{58A4D176-7E18-4897-96BF-70B4CB305F06}" type="slidenum">
              <a:rPr lang="en-US" altLang="ko-KR"/>
              <a:pPr>
                <a:defRPr/>
              </a:pPr>
              <a:t>17</a:t>
            </a:fld>
            <a:endParaRPr lang="en-US" altLang="ko-K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ko-KR"/>
              <a:t>Dynamic Programming</a:t>
            </a:r>
          </a:p>
        </p:txBody>
      </p:sp>
      <p:sp>
        <p:nvSpPr>
          <p:cNvPr id="24580" name="Rectangle 3"/>
          <p:cNvSpPr>
            <a:spLocks noGrp="1" noChangeArrowheads="1"/>
          </p:cNvSpPr>
          <p:nvPr>
            <p:ph idx="1"/>
          </p:nvPr>
        </p:nvSpPr>
        <p:spPr/>
        <p:txBody>
          <a:bodyPr/>
          <a:lstStyle/>
          <a:p>
            <a:pPr eaLnBrk="1" hangingPunct="1">
              <a:lnSpc>
                <a:spcPct val="80000"/>
              </a:lnSpc>
            </a:pPr>
            <a:r>
              <a:rPr lang="en-US" altLang="ko-KR" sz="2400"/>
              <a:t>Forward stage</a:t>
            </a:r>
          </a:p>
          <a:p>
            <a:pPr lvl="1" eaLnBrk="1" hangingPunct="1">
              <a:lnSpc>
                <a:spcPct val="80000"/>
              </a:lnSpc>
            </a:pPr>
            <a:r>
              <a:rPr lang="en-US" altLang="ko-KR" sz="2000"/>
              <a:t>fill array from upper left corner by considering partial matching successes to current point</a:t>
            </a:r>
          </a:p>
          <a:p>
            <a:pPr lvl="1" eaLnBrk="1" hangingPunct="1">
              <a:lnSpc>
                <a:spcPct val="80000"/>
              </a:lnSpc>
            </a:pPr>
            <a:r>
              <a:rPr lang="en-US" altLang="ko-KR" sz="2000"/>
              <a:t>value of intersection of row </a:t>
            </a:r>
            <a:r>
              <a:rPr lang="en-US" altLang="ko-KR" sz="2000">
                <a:latin typeface="Arial" panose="020B0604020202020204" pitchFamily="34" charset="0"/>
              </a:rPr>
              <a:t>x</a:t>
            </a:r>
            <a:r>
              <a:rPr lang="en-US" altLang="ko-KR" sz="2000"/>
              <a:t> and column </a:t>
            </a:r>
            <a:r>
              <a:rPr lang="en-US" altLang="ko-KR" sz="2000">
                <a:latin typeface="Arial" panose="020B0604020202020204" pitchFamily="34" charset="0"/>
              </a:rPr>
              <a:t>y</a:t>
            </a:r>
            <a:r>
              <a:rPr lang="en-US" altLang="ko-KR" sz="2000"/>
              <a:t>, </a:t>
            </a:r>
            <a:r>
              <a:rPr lang="en-US" altLang="ko-KR" sz="2000">
                <a:latin typeface="Arial" panose="020B0604020202020204" pitchFamily="34" charset="0"/>
              </a:rPr>
              <a:t>(x, y)</a:t>
            </a:r>
            <a:r>
              <a:rPr lang="en-US" altLang="ko-KR" sz="2000"/>
              <a:t>, is a function of one of three values in</a:t>
            </a:r>
          </a:p>
          <a:p>
            <a:pPr lvl="2" eaLnBrk="1" hangingPunct="1">
              <a:lnSpc>
                <a:spcPct val="80000"/>
              </a:lnSpc>
            </a:pPr>
            <a:r>
              <a:rPr lang="en-US" altLang="ko-KR" sz="1800">
                <a:latin typeface="Arial" panose="020B0604020202020204" pitchFamily="34" charset="0"/>
              </a:rPr>
              <a:t>(x-1, y)</a:t>
            </a:r>
          </a:p>
          <a:p>
            <a:pPr lvl="2" eaLnBrk="1" hangingPunct="1">
              <a:lnSpc>
                <a:spcPct val="80000"/>
              </a:lnSpc>
            </a:pPr>
            <a:r>
              <a:rPr lang="en-US" altLang="ko-KR" sz="1800">
                <a:latin typeface="Arial" panose="020B0604020202020204" pitchFamily="34" charset="0"/>
              </a:rPr>
              <a:t>(x-1, y-1)</a:t>
            </a:r>
          </a:p>
          <a:p>
            <a:pPr lvl="2" eaLnBrk="1" hangingPunct="1">
              <a:lnSpc>
                <a:spcPct val="80000"/>
              </a:lnSpc>
            </a:pPr>
            <a:r>
              <a:rPr lang="en-US" altLang="ko-KR" sz="1800">
                <a:latin typeface="Arial" panose="020B0604020202020204" pitchFamily="34" charset="0"/>
              </a:rPr>
              <a:t>(x, y-1)</a:t>
            </a:r>
          </a:p>
          <a:p>
            <a:pPr eaLnBrk="1" hangingPunct="1">
              <a:lnSpc>
                <a:spcPct val="80000"/>
              </a:lnSpc>
            </a:pPr>
            <a:r>
              <a:rPr lang="en-US" altLang="ko-KR" sz="2400"/>
              <a:t>Backward stage</a:t>
            </a:r>
          </a:p>
          <a:p>
            <a:pPr lvl="1" eaLnBrk="1" hangingPunct="1">
              <a:lnSpc>
                <a:spcPct val="80000"/>
              </a:lnSpc>
            </a:pPr>
            <a:r>
              <a:rPr lang="en-US" altLang="ko-KR" sz="2000"/>
              <a:t>from the best alignment count, we produce a specific alignment of the characters</a:t>
            </a:r>
          </a:p>
          <a:p>
            <a:pPr lvl="1" eaLnBrk="1" hangingPunct="1">
              <a:lnSpc>
                <a:spcPct val="80000"/>
              </a:lnSpc>
            </a:pPr>
            <a:r>
              <a:rPr lang="en-US" altLang="ko-KR" sz="2000"/>
              <a:t>begin at maximum row by column value, we move back through the array, at each step selecting one of the immediate state’s predecessors</a:t>
            </a:r>
            <a:endParaRPr lang="en-US" altLang="ko-KR"/>
          </a:p>
        </p:txBody>
      </p:sp>
      <p:sp>
        <p:nvSpPr>
          <p:cNvPr id="5" name="슬라이드 번호 개체 틀 5"/>
          <p:cNvSpPr>
            <a:spLocks noGrp="1"/>
          </p:cNvSpPr>
          <p:nvPr>
            <p:ph type="sldNum" sz="quarter" idx="12"/>
          </p:nvPr>
        </p:nvSpPr>
        <p:spPr/>
        <p:txBody>
          <a:bodyPr/>
          <a:lstStyle/>
          <a:p>
            <a:pPr>
              <a:defRPr/>
            </a:pPr>
            <a:fld id="{EC1F2EB1-2FB1-4D4F-95E1-CA65CD6D991A}" type="slidenum">
              <a:rPr lang="en-US" altLang="ko-KR"/>
              <a:pPr>
                <a:defRPr/>
              </a:pPr>
              <a:t>18</a:t>
            </a:fld>
            <a:endParaRPr lang="en-US" altLang="ko-K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1042988" y="549275"/>
            <a:ext cx="77073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4.7	A completed backward component of the dynamic programming 	example giving one (of several possible) string alignments.</a:t>
            </a:r>
          </a:p>
        </p:txBody>
      </p:sp>
      <p:grpSp>
        <p:nvGrpSpPr>
          <p:cNvPr id="25603" name="Group 97"/>
          <p:cNvGrpSpPr>
            <a:grpSpLocks/>
          </p:cNvGrpSpPr>
          <p:nvPr/>
        </p:nvGrpSpPr>
        <p:grpSpPr bwMode="auto">
          <a:xfrm>
            <a:off x="2058988" y="2817813"/>
            <a:ext cx="4457700" cy="2771775"/>
            <a:chOff x="1297" y="1775"/>
            <a:chExt cx="2808" cy="1746"/>
          </a:xfrm>
        </p:grpSpPr>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 y="1775"/>
              <a:ext cx="2808"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699" name="Rectangle 67"/>
            <p:cNvSpPr>
              <a:spLocks noChangeArrowheads="1"/>
            </p:cNvSpPr>
            <p:nvPr/>
          </p:nvSpPr>
          <p:spPr bwMode="auto">
            <a:xfrm>
              <a:off x="2032" y="2327"/>
              <a:ext cx="182" cy="182"/>
            </a:xfrm>
            <a:prstGeom prst="rect">
              <a:avLst/>
            </a:prstGeom>
            <a:solidFill>
              <a:srgbClr val="119DFD"/>
            </a:solidFill>
            <a:ln w="9525">
              <a:solidFill>
                <a:srgbClr val="119DF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00" name="Rectangle 68"/>
            <p:cNvSpPr>
              <a:spLocks noChangeArrowheads="1"/>
            </p:cNvSpPr>
            <p:nvPr/>
          </p:nvSpPr>
          <p:spPr bwMode="auto">
            <a:xfrm>
              <a:off x="2387" y="2508"/>
              <a:ext cx="182" cy="182"/>
            </a:xfrm>
            <a:prstGeom prst="rect">
              <a:avLst/>
            </a:prstGeom>
            <a:solidFill>
              <a:srgbClr val="119DFD"/>
            </a:solidFill>
            <a:ln w="9525">
              <a:solidFill>
                <a:srgbClr val="119DF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25" name="Rectangle 93"/>
            <p:cNvSpPr>
              <a:spLocks noChangeArrowheads="1"/>
            </p:cNvSpPr>
            <p:nvPr/>
          </p:nvSpPr>
          <p:spPr bwMode="auto">
            <a:xfrm>
              <a:off x="2381" y="2718"/>
              <a:ext cx="182" cy="182"/>
            </a:xfrm>
            <a:prstGeom prst="rect">
              <a:avLst/>
            </a:prstGeom>
            <a:solidFill>
              <a:schemeClr val="tx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ko-KR" sz="1800">
                  <a:solidFill>
                    <a:srgbClr val="000000"/>
                  </a:solidFill>
                  <a:effectLst>
                    <a:outerShdw blurRad="38100" dist="38100" dir="2700000" algn="tl">
                      <a:srgbClr val="C0C0C0"/>
                    </a:outerShdw>
                  </a:effectLst>
                  <a:latin typeface="Times New Roman" panose="02020603050405020304" pitchFamily="18" charset="0"/>
                </a:rPr>
                <a:t>2</a:t>
              </a:r>
            </a:p>
          </p:txBody>
        </p:sp>
        <p:sp>
          <p:nvSpPr>
            <p:cNvPr id="197727" name="Rectangle 95"/>
            <p:cNvSpPr>
              <a:spLocks noChangeArrowheads="1"/>
            </p:cNvSpPr>
            <p:nvPr/>
          </p:nvSpPr>
          <p:spPr bwMode="auto">
            <a:xfrm>
              <a:off x="2018" y="2530"/>
              <a:ext cx="182" cy="182"/>
            </a:xfrm>
            <a:prstGeom prst="rect">
              <a:avLst/>
            </a:prstGeom>
            <a:solidFill>
              <a:schemeClr val="tx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ko-KR" sz="1800">
                  <a:solidFill>
                    <a:srgbClr val="000000"/>
                  </a:solidFill>
                  <a:effectLst>
                    <a:outerShdw blurRad="38100" dist="38100" dir="2700000" algn="tl">
                      <a:srgbClr val="C0C0C0"/>
                    </a:outerShdw>
                  </a:effectLst>
                  <a:latin typeface="Times New Roman" panose="02020603050405020304" pitchFamily="18" charset="0"/>
                </a:rPr>
                <a:t>1</a:t>
              </a:r>
            </a:p>
          </p:txBody>
        </p:sp>
        <p:sp>
          <p:nvSpPr>
            <p:cNvPr id="197728" name="Rectangle 96"/>
            <p:cNvSpPr>
              <a:spLocks noChangeArrowheads="1"/>
            </p:cNvSpPr>
            <p:nvPr/>
          </p:nvSpPr>
          <p:spPr bwMode="auto">
            <a:xfrm>
              <a:off x="1830" y="2348"/>
              <a:ext cx="182" cy="182"/>
            </a:xfrm>
            <a:prstGeom prst="rect">
              <a:avLst/>
            </a:prstGeom>
            <a:solidFill>
              <a:schemeClr val="tx1"/>
            </a:soli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ko-KR" sz="1800">
                  <a:solidFill>
                    <a:srgbClr val="000000"/>
                  </a:solidFill>
                  <a:effectLst>
                    <a:outerShdw blurRad="38100" dist="38100" dir="2700000" algn="tl">
                      <a:srgbClr val="C0C0C0"/>
                    </a:outerShdw>
                  </a:effectLst>
                  <a:latin typeface="Times New Roman" panose="02020603050405020304" pitchFamily="18" charset="0"/>
                </a:rPr>
                <a:t>1</a:t>
              </a:r>
            </a:p>
          </p:txBody>
        </p:sp>
        <p:grpSp>
          <p:nvGrpSpPr>
            <p:cNvPr id="25610" name="Group 69"/>
            <p:cNvGrpSpPr>
              <a:grpSpLocks/>
            </p:cNvGrpSpPr>
            <p:nvPr/>
          </p:nvGrpSpPr>
          <p:grpSpPr bwMode="auto">
            <a:xfrm>
              <a:off x="1655" y="1978"/>
              <a:ext cx="2178" cy="1452"/>
              <a:chOff x="2471" y="1207"/>
              <a:chExt cx="2178" cy="1452"/>
            </a:xfrm>
          </p:grpSpPr>
          <p:sp>
            <p:nvSpPr>
              <p:cNvPr id="197702" name="Rectangle 70"/>
              <p:cNvSpPr>
                <a:spLocks noChangeArrowheads="1"/>
              </p:cNvSpPr>
              <p:nvPr/>
            </p:nvSpPr>
            <p:spPr bwMode="auto">
              <a:xfrm>
                <a:off x="4468" y="2477"/>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03" name="Rectangle 71"/>
              <p:cNvSpPr>
                <a:spLocks noChangeArrowheads="1"/>
              </p:cNvSpPr>
              <p:nvPr/>
            </p:nvSpPr>
            <p:spPr bwMode="auto">
              <a:xfrm>
                <a:off x="4286"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04" name="Rectangle 72"/>
              <p:cNvSpPr>
                <a:spLocks noChangeArrowheads="1"/>
              </p:cNvSpPr>
              <p:nvPr/>
            </p:nvSpPr>
            <p:spPr bwMode="auto">
              <a:xfrm>
                <a:off x="4105"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05" name="Rectangle 73"/>
              <p:cNvSpPr>
                <a:spLocks noChangeArrowheads="1"/>
              </p:cNvSpPr>
              <p:nvPr/>
            </p:nvSpPr>
            <p:spPr bwMode="auto">
              <a:xfrm>
                <a:off x="3924"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06" name="Rectangle 74"/>
              <p:cNvSpPr>
                <a:spLocks noChangeArrowheads="1"/>
              </p:cNvSpPr>
              <p:nvPr/>
            </p:nvSpPr>
            <p:spPr bwMode="auto">
              <a:xfrm>
                <a:off x="3742" y="2113"/>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07" name="Rectangle 75"/>
              <p:cNvSpPr>
                <a:spLocks noChangeArrowheads="1"/>
              </p:cNvSpPr>
              <p:nvPr/>
            </p:nvSpPr>
            <p:spPr bwMode="auto">
              <a:xfrm>
                <a:off x="3561" y="2113"/>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08" name="Rectangle 76"/>
              <p:cNvSpPr>
                <a:spLocks noChangeArrowheads="1"/>
              </p:cNvSpPr>
              <p:nvPr/>
            </p:nvSpPr>
            <p:spPr bwMode="auto">
              <a:xfrm>
                <a:off x="3379" y="1932"/>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09" name="Rectangle 77"/>
              <p:cNvSpPr>
                <a:spLocks noChangeArrowheads="1"/>
              </p:cNvSpPr>
              <p:nvPr/>
            </p:nvSpPr>
            <p:spPr bwMode="auto">
              <a:xfrm>
                <a:off x="2653" y="1570"/>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10" name="Rectangle 78"/>
              <p:cNvSpPr>
                <a:spLocks noChangeArrowheads="1"/>
              </p:cNvSpPr>
              <p:nvPr/>
            </p:nvSpPr>
            <p:spPr bwMode="auto">
              <a:xfrm>
                <a:off x="2652" y="1388"/>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11" name="Rectangle 79"/>
              <p:cNvSpPr>
                <a:spLocks noChangeArrowheads="1"/>
              </p:cNvSpPr>
              <p:nvPr/>
            </p:nvSpPr>
            <p:spPr bwMode="auto">
              <a:xfrm>
                <a:off x="2471" y="1207"/>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12" name="Rectangle 80"/>
              <p:cNvSpPr>
                <a:spLocks noChangeArrowheads="1"/>
              </p:cNvSpPr>
              <p:nvPr/>
            </p:nvSpPr>
            <p:spPr bwMode="auto">
              <a:xfrm>
                <a:off x="3015" y="1751"/>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13" name="Rectangle 81"/>
              <p:cNvSpPr>
                <a:spLocks noChangeArrowheads="1"/>
              </p:cNvSpPr>
              <p:nvPr/>
            </p:nvSpPr>
            <p:spPr bwMode="auto">
              <a:xfrm>
                <a:off x="4468" y="2477"/>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14" name="Rectangle 82"/>
              <p:cNvSpPr>
                <a:spLocks noChangeArrowheads="1"/>
              </p:cNvSpPr>
              <p:nvPr/>
            </p:nvSpPr>
            <p:spPr bwMode="auto">
              <a:xfrm>
                <a:off x="4286"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15" name="Rectangle 83"/>
              <p:cNvSpPr>
                <a:spLocks noChangeArrowheads="1"/>
              </p:cNvSpPr>
              <p:nvPr/>
            </p:nvSpPr>
            <p:spPr bwMode="auto">
              <a:xfrm>
                <a:off x="4105"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16" name="Rectangle 84"/>
              <p:cNvSpPr>
                <a:spLocks noChangeArrowheads="1"/>
              </p:cNvSpPr>
              <p:nvPr/>
            </p:nvSpPr>
            <p:spPr bwMode="auto">
              <a:xfrm>
                <a:off x="3924" y="2295"/>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17" name="Rectangle 85"/>
              <p:cNvSpPr>
                <a:spLocks noChangeArrowheads="1"/>
              </p:cNvSpPr>
              <p:nvPr/>
            </p:nvSpPr>
            <p:spPr bwMode="auto">
              <a:xfrm>
                <a:off x="3742" y="2113"/>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18" name="Rectangle 86"/>
              <p:cNvSpPr>
                <a:spLocks noChangeArrowheads="1"/>
              </p:cNvSpPr>
              <p:nvPr/>
            </p:nvSpPr>
            <p:spPr bwMode="auto">
              <a:xfrm>
                <a:off x="3561" y="2113"/>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19" name="Rectangle 87"/>
              <p:cNvSpPr>
                <a:spLocks noChangeArrowheads="1"/>
              </p:cNvSpPr>
              <p:nvPr/>
            </p:nvSpPr>
            <p:spPr bwMode="auto">
              <a:xfrm>
                <a:off x="3379" y="1932"/>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20" name="Rectangle 88"/>
              <p:cNvSpPr>
                <a:spLocks noChangeArrowheads="1"/>
              </p:cNvSpPr>
              <p:nvPr/>
            </p:nvSpPr>
            <p:spPr bwMode="auto">
              <a:xfrm>
                <a:off x="3197" y="1933"/>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21" name="Rectangle 89"/>
              <p:cNvSpPr>
                <a:spLocks noChangeArrowheads="1"/>
              </p:cNvSpPr>
              <p:nvPr/>
            </p:nvSpPr>
            <p:spPr bwMode="auto">
              <a:xfrm>
                <a:off x="2834" y="1752"/>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22" name="Rectangle 90"/>
              <p:cNvSpPr>
                <a:spLocks noChangeArrowheads="1"/>
              </p:cNvSpPr>
              <p:nvPr/>
            </p:nvSpPr>
            <p:spPr bwMode="auto">
              <a:xfrm>
                <a:off x="2652" y="1388"/>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23" name="Rectangle 91"/>
              <p:cNvSpPr>
                <a:spLocks noChangeArrowheads="1"/>
              </p:cNvSpPr>
              <p:nvPr/>
            </p:nvSpPr>
            <p:spPr bwMode="auto">
              <a:xfrm>
                <a:off x="2471" y="1207"/>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97724" name="Rectangle 92"/>
              <p:cNvSpPr>
                <a:spLocks noChangeArrowheads="1"/>
              </p:cNvSpPr>
              <p:nvPr/>
            </p:nvSpPr>
            <p:spPr bwMode="auto">
              <a:xfrm>
                <a:off x="3015" y="1751"/>
                <a:ext cx="181" cy="182"/>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grpSp>
      </p:grpSp>
      <p:sp>
        <p:nvSpPr>
          <p:cNvPr id="34" name="슬라이드 번호 개체 틀 5"/>
          <p:cNvSpPr>
            <a:spLocks noGrp="1"/>
          </p:cNvSpPr>
          <p:nvPr>
            <p:ph type="sldNum" sz="quarter" idx="12"/>
          </p:nvPr>
        </p:nvSpPr>
        <p:spPr/>
        <p:txBody>
          <a:bodyPr/>
          <a:lstStyle/>
          <a:p>
            <a:pPr>
              <a:defRPr/>
            </a:pPr>
            <a:fld id="{58A4D176-7E18-4897-96BF-70B4CB305F06}" type="slidenum">
              <a:rPr lang="en-US" altLang="ko-KR"/>
              <a:pPr>
                <a:defRPr/>
              </a:pPr>
              <a:t>19</a:t>
            </a:fld>
            <a:endParaRPr lang="en-US" altLang="ko-K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914400" y="304800"/>
            <a:ext cx="7543800" cy="1143000"/>
          </a:xfrm>
        </p:spPr>
        <p:txBody>
          <a:bodyPr/>
          <a:lstStyle/>
          <a:p>
            <a:pPr eaLnBrk="1" hangingPunct="1">
              <a:lnSpc>
                <a:spcPct val="80000"/>
              </a:lnSpc>
            </a:pPr>
            <a:r>
              <a:rPr lang="en-US" altLang="ko-KR" sz="4000"/>
              <a:t>Turing Award Lecture,</a:t>
            </a:r>
            <a:br>
              <a:rPr lang="en-US" altLang="ko-KR" sz="4000"/>
            </a:br>
            <a:r>
              <a:rPr lang="en-US" altLang="ko-KR" sz="4000"/>
              <a:t>Newell and Simon, 1976</a:t>
            </a:r>
            <a:endParaRPr lang="en-US" altLang="ko-KR"/>
          </a:p>
        </p:txBody>
      </p:sp>
      <p:sp>
        <p:nvSpPr>
          <p:cNvPr id="5124" name="Rectangle 3"/>
          <p:cNvSpPr>
            <a:spLocks noGrp="1" noChangeArrowheads="1"/>
          </p:cNvSpPr>
          <p:nvPr>
            <p:ph idx="1"/>
          </p:nvPr>
        </p:nvSpPr>
        <p:spPr>
          <a:xfrm>
            <a:off x="914400" y="1676400"/>
            <a:ext cx="7543800" cy="4191000"/>
          </a:xfrm>
        </p:spPr>
        <p:txBody>
          <a:bodyPr>
            <a:normAutofit lnSpcReduction="10000"/>
          </a:bodyPr>
          <a:lstStyle/>
          <a:p>
            <a:pPr eaLnBrk="1" hangingPunct="1">
              <a:lnSpc>
                <a:spcPct val="120000"/>
              </a:lnSpc>
            </a:pPr>
            <a:r>
              <a:rPr lang="en-US" altLang="ko-KR" sz="2000"/>
              <a:t>The task that a symbol system is faced with, then, when it is presented with a problem and a problem space, is to use its </a:t>
            </a:r>
            <a:r>
              <a:rPr lang="en-US" altLang="ko-KR" sz="2000">
                <a:solidFill>
                  <a:schemeClr val="accent1"/>
                </a:solidFill>
              </a:rPr>
              <a:t>limited processing resources</a:t>
            </a:r>
            <a:r>
              <a:rPr lang="en-US" altLang="ko-KR" sz="2000"/>
              <a:t> to generate possible solutions, </a:t>
            </a:r>
            <a:r>
              <a:rPr lang="en-US" altLang="ko-KR" sz="2000">
                <a:solidFill>
                  <a:schemeClr val="accent1"/>
                </a:solidFill>
              </a:rPr>
              <a:t>one after another</a:t>
            </a:r>
            <a:r>
              <a:rPr lang="en-US" altLang="ko-KR" sz="2000"/>
              <a:t>, until it finds one that satisfies the problem defining test. If the symbol system had some control over the </a:t>
            </a:r>
            <a:r>
              <a:rPr lang="en-US" altLang="ko-KR" sz="2000">
                <a:solidFill>
                  <a:schemeClr val="accent1"/>
                </a:solidFill>
              </a:rPr>
              <a:t>order</a:t>
            </a:r>
            <a:r>
              <a:rPr lang="en-US" altLang="ko-KR" sz="2000"/>
              <a:t> in which potential solutions were generated, then it would be </a:t>
            </a:r>
            <a:r>
              <a:rPr lang="en-US" altLang="ko-KR" sz="2000">
                <a:solidFill>
                  <a:schemeClr val="accent1"/>
                </a:solidFill>
              </a:rPr>
              <a:t>desirable to arrange this order of generation so that actual solutions would have a high likelihood of appearing early</a:t>
            </a:r>
            <a:r>
              <a:rPr lang="en-US" altLang="ko-KR" sz="2000"/>
              <a:t>. A symbol system would exhibit </a:t>
            </a:r>
            <a:r>
              <a:rPr lang="en-US" altLang="ko-KR" sz="2000">
                <a:solidFill>
                  <a:schemeClr val="accent1"/>
                </a:solidFill>
              </a:rPr>
              <a:t>intelligence</a:t>
            </a:r>
            <a:r>
              <a:rPr lang="en-US" altLang="ko-KR" sz="2000"/>
              <a:t> to the extent that is succeeded in doing this. Intelligence for a system with limited processing resources consists in making wise choices of what to do next...</a:t>
            </a:r>
            <a:endParaRPr lang="en-US" altLang="ko-KR" sz="2800"/>
          </a:p>
        </p:txBody>
      </p:sp>
      <p:sp>
        <p:nvSpPr>
          <p:cNvPr id="5" name="슬라이드 번호 개체 틀 5"/>
          <p:cNvSpPr>
            <a:spLocks noGrp="1"/>
          </p:cNvSpPr>
          <p:nvPr>
            <p:ph type="sldNum" sz="quarter" idx="12"/>
          </p:nvPr>
        </p:nvSpPr>
        <p:spPr/>
        <p:txBody>
          <a:bodyPr/>
          <a:lstStyle/>
          <a:p>
            <a:pPr>
              <a:defRPr/>
            </a:pPr>
            <a:fld id="{8BD643BA-F0E5-432B-8423-19A182EFE080}" type="slidenum">
              <a:rPr lang="en-US" altLang="ko-KR"/>
              <a:pPr>
                <a:defRPr/>
              </a:pPr>
              <a:t>2</a:t>
            </a:fld>
            <a:endParaRPr lang="en-US" altLang="ko-K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6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557338"/>
            <a:ext cx="386715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Text Box 4"/>
          <p:cNvSpPr txBox="1">
            <a:spLocks noChangeArrowheads="1"/>
          </p:cNvSpPr>
          <p:nvPr/>
        </p:nvSpPr>
        <p:spPr bwMode="auto">
          <a:xfrm>
            <a:off x="990600" y="620713"/>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4.8	Initialization of minimum edit difference matrix between </a:t>
            </a:r>
            <a:r>
              <a:rPr kumimoji="0" lang="en-GB" altLang="ko-KR" i="1">
                <a:latin typeface="Times New Roman" panose="02020603050405020304" pitchFamily="18" charset="0"/>
                <a:ea typeface="굴림" panose="020B0600000101010101" pitchFamily="50" charset="-127"/>
              </a:rPr>
              <a:t>intention</a:t>
            </a:r>
            <a:r>
              <a:rPr kumimoji="0" lang="en-GB" altLang="ko-KR">
                <a:latin typeface="Times New Roman" panose="02020603050405020304" pitchFamily="18" charset="0"/>
                <a:ea typeface="굴림" panose="020B0600000101010101" pitchFamily="50" charset="-127"/>
              </a:rPr>
              <a:t> 	and </a:t>
            </a:r>
            <a:r>
              <a:rPr kumimoji="0" lang="en-GB" altLang="ko-KR" i="1">
                <a:latin typeface="Times New Roman" panose="02020603050405020304" pitchFamily="18" charset="0"/>
                <a:ea typeface="굴림" panose="020B0600000101010101" pitchFamily="50" charset="-127"/>
              </a:rPr>
              <a:t>execution</a:t>
            </a:r>
            <a:r>
              <a:rPr kumimoji="0" lang="en-GB" altLang="ko-KR">
                <a:latin typeface="Times New Roman" panose="02020603050405020304" pitchFamily="18" charset="0"/>
                <a:ea typeface="굴림" panose="020B0600000101010101" pitchFamily="50" charset="-127"/>
              </a:rPr>
              <a:t> (adapted from Jurafsky and Martin, 2000).  </a:t>
            </a:r>
          </a:p>
        </p:txBody>
      </p:sp>
      <p:sp>
        <p:nvSpPr>
          <p:cNvPr id="27652" name="Rectangle 6"/>
          <p:cNvSpPr>
            <a:spLocks noChangeArrowheads="1"/>
          </p:cNvSpPr>
          <p:nvPr/>
        </p:nvSpPr>
        <p:spPr bwMode="auto">
          <a:xfrm>
            <a:off x="900113" y="5084763"/>
            <a:ext cx="6840537"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eaLnBrk="1" hangingPunct="1">
              <a:lnSpc>
                <a:spcPct val="80000"/>
              </a:lnSpc>
            </a:pPr>
            <a:r>
              <a:rPr kumimoji="0" lang="en-US" altLang="ko-KR" sz="2400"/>
              <a:t>possible costs</a:t>
            </a:r>
          </a:p>
          <a:p>
            <a:pPr lvl="1" eaLnBrk="1" hangingPunct="1">
              <a:lnSpc>
                <a:spcPct val="80000"/>
              </a:lnSpc>
            </a:pPr>
            <a:r>
              <a:rPr kumimoji="0" lang="en-US" altLang="ko-KR" sz="2000"/>
              <a:t>1 for character insertion or deletion</a:t>
            </a:r>
          </a:p>
          <a:p>
            <a:pPr lvl="1" eaLnBrk="1" hangingPunct="1">
              <a:lnSpc>
                <a:spcPct val="80000"/>
              </a:lnSpc>
            </a:pPr>
            <a:r>
              <a:rPr kumimoji="0" lang="en-US" altLang="ko-KR" sz="2000"/>
              <a:t>2 for replacement (a deletion plus an insertion)</a:t>
            </a:r>
          </a:p>
        </p:txBody>
      </p:sp>
      <p:sp>
        <p:nvSpPr>
          <p:cNvPr id="5" name="슬라이드 번호 개체 틀 5"/>
          <p:cNvSpPr>
            <a:spLocks noGrp="1"/>
          </p:cNvSpPr>
          <p:nvPr>
            <p:ph type="sldNum" sz="quarter" idx="12"/>
          </p:nvPr>
        </p:nvSpPr>
        <p:spPr/>
        <p:txBody>
          <a:bodyPr/>
          <a:lstStyle/>
          <a:p>
            <a:pPr>
              <a:defRPr/>
            </a:pPr>
            <a:fld id="{58A4D176-7E18-4897-96BF-70B4CB305F06}" type="slidenum">
              <a:rPr lang="en-US" altLang="ko-KR"/>
              <a:pPr>
                <a:defRPr/>
              </a:pPr>
              <a:t>20</a:t>
            </a:fld>
            <a:endParaRPr lang="en-US" altLang="ko-K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1557338"/>
            <a:ext cx="8472487"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슬라이드 번호 개체 틀 5"/>
          <p:cNvSpPr>
            <a:spLocks noGrp="1"/>
          </p:cNvSpPr>
          <p:nvPr>
            <p:ph type="sldNum" sz="quarter" idx="12"/>
          </p:nvPr>
        </p:nvSpPr>
        <p:spPr/>
        <p:txBody>
          <a:bodyPr/>
          <a:lstStyle/>
          <a:p>
            <a:pPr>
              <a:defRPr/>
            </a:pPr>
            <a:fld id="{58A4D176-7E18-4897-96BF-70B4CB305F06}" type="slidenum">
              <a:rPr lang="en-US" altLang="ko-KR"/>
              <a:pPr>
                <a:defRPr/>
              </a:pPr>
              <a:t>21</a:t>
            </a:fld>
            <a:endParaRPr lang="en-US" altLang="ko-K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슬라이드 번호 개체 틀 3"/>
          <p:cNvSpPr>
            <a:spLocks noGrp="1"/>
          </p:cNvSpPr>
          <p:nvPr>
            <p:ph type="sldNum" sz="quarter" idx="12"/>
          </p:nvPr>
        </p:nvSpPr>
        <p:spPr/>
        <p:txBody>
          <a:bodyPr/>
          <a:lstStyle/>
          <a:p>
            <a:pPr>
              <a:defRPr/>
            </a:pPr>
            <a:fld id="{7ED246B3-EFE9-4A02-B5C8-474D9A8C4DE9}" type="slidenum">
              <a:rPr lang="en-US" altLang="ko-KR"/>
              <a:pPr>
                <a:defRPr/>
              </a:pPr>
              <a:t>22</a:t>
            </a:fld>
            <a:endParaRPr lang="en-US" altLang="ko-KR"/>
          </a:p>
        </p:txBody>
      </p:sp>
      <p:sp>
        <p:nvSpPr>
          <p:cNvPr id="31747" name="Text Box 2"/>
          <p:cNvSpPr txBox="1">
            <a:spLocks noChangeArrowheads="1"/>
          </p:cNvSpPr>
          <p:nvPr/>
        </p:nvSpPr>
        <p:spPr bwMode="auto">
          <a:xfrm>
            <a:off x="1008062" y="4475099"/>
            <a:ext cx="5545138" cy="2074927"/>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ts val="500"/>
              </a:spcBef>
            </a:pPr>
            <a:r>
              <a:rPr kumimoji="0" lang="en-GB" altLang="ko-KR" sz="1800" b="1" dirty="0">
                <a:latin typeface="Courier New" panose="02070309020205020404" pitchFamily="49" charset="0"/>
                <a:ea typeface="굴림" panose="020B0600000101010101" pitchFamily="50" charset="-127"/>
                <a:cs typeface="Courier New" panose="02070309020205020404" pitchFamily="49" charset="0"/>
              </a:rPr>
              <a:t>i</a:t>
            </a:r>
            <a:r>
              <a:rPr kumimoji="0" lang="en-GB" altLang="ko-KR" sz="1800" dirty="0">
                <a:latin typeface="Courier New" panose="02070309020205020404" pitchFamily="49" charset="0"/>
                <a:ea typeface="굴림" panose="020B0600000101010101" pitchFamily="50" charset="-127"/>
                <a:cs typeface="Courier New" panose="02070309020205020404" pitchFamily="49" charset="0"/>
              </a:rPr>
              <a:t>ntention</a:t>
            </a:r>
          </a:p>
          <a:p>
            <a:pPr eaLnBrk="1" hangingPunct="1">
              <a:spcBef>
                <a:spcPts val="500"/>
              </a:spcBef>
            </a:pPr>
            <a:r>
              <a:rPr kumimoji="0" lang="en-GB" altLang="ko-KR" sz="1800" b="1" dirty="0" err="1">
                <a:latin typeface="Courier New" panose="02070309020205020404" pitchFamily="49" charset="0"/>
                <a:ea typeface="굴림" panose="020B0600000101010101" pitchFamily="50" charset="-127"/>
                <a:cs typeface="Courier New" panose="02070309020205020404" pitchFamily="49" charset="0"/>
              </a:rPr>
              <a:t>n</a:t>
            </a:r>
            <a:r>
              <a:rPr kumimoji="0" lang="en-GB" altLang="ko-KR" sz="1800" dirty="0" err="1">
                <a:latin typeface="Courier New" panose="02070309020205020404" pitchFamily="49" charset="0"/>
                <a:ea typeface="굴림" panose="020B0600000101010101" pitchFamily="50" charset="-127"/>
                <a:cs typeface="Courier New" panose="02070309020205020404" pitchFamily="49" charset="0"/>
              </a:rPr>
              <a:t>tention</a:t>
            </a:r>
            <a:r>
              <a:rPr kumimoji="0" lang="en-GB" altLang="ko-KR" sz="1800" dirty="0">
                <a:ea typeface="굴림" panose="020B0600000101010101" pitchFamily="50" charset="-127"/>
              </a:rPr>
              <a:t>	</a:t>
            </a:r>
            <a:r>
              <a:rPr kumimoji="0" lang="en-GB" altLang="ko-KR" sz="1800" dirty="0">
                <a:latin typeface="Book Antiqua" panose="02040602050305030304" pitchFamily="18" charset="0"/>
                <a:ea typeface="굴림" panose="020B0600000101010101" pitchFamily="50" charset="-127"/>
              </a:rPr>
              <a:t>delete </a:t>
            </a:r>
            <a:r>
              <a:rPr kumimoji="0" lang="en-GB" altLang="ko-KR" sz="1800" dirty="0" err="1">
                <a:ea typeface="굴림" panose="020B0600000101010101" pitchFamily="50" charset="-127"/>
              </a:rPr>
              <a:t>i</a:t>
            </a:r>
            <a:r>
              <a:rPr kumimoji="0" lang="en-GB" altLang="ko-KR" sz="1800" dirty="0">
                <a:latin typeface="Book Antiqua" panose="02040602050305030304" pitchFamily="18" charset="0"/>
                <a:ea typeface="굴림" panose="020B0600000101010101" pitchFamily="50" charset="-127"/>
              </a:rPr>
              <a:t>, cost 1</a:t>
            </a:r>
          </a:p>
          <a:p>
            <a:pPr eaLnBrk="1" hangingPunct="1">
              <a:spcBef>
                <a:spcPts val="500"/>
              </a:spcBef>
            </a:pPr>
            <a:r>
              <a:rPr kumimoji="0" lang="en-GB" altLang="ko-KR" sz="1800" b="1" dirty="0" err="1">
                <a:solidFill>
                  <a:srgbClr val="FF0000"/>
                </a:solidFill>
                <a:latin typeface="Courier New" panose="02070309020205020404" pitchFamily="49" charset="0"/>
                <a:ea typeface="굴림" panose="020B0600000101010101" pitchFamily="50" charset="-127"/>
                <a:cs typeface="Courier New" panose="02070309020205020404" pitchFamily="49" charset="0"/>
              </a:rPr>
              <a:t>e</a:t>
            </a:r>
            <a:r>
              <a:rPr kumimoji="0" lang="en-GB" altLang="ko-KR" sz="1800" b="1" dirty="0" err="1">
                <a:latin typeface="Courier New" panose="02070309020205020404" pitchFamily="49" charset="0"/>
                <a:ea typeface="굴림" panose="020B0600000101010101" pitchFamily="50" charset="-127"/>
                <a:cs typeface="Courier New" panose="02070309020205020404" pitchFamily="49" charset="0"/>
              </a:rPr>
              <a:t>t</a:t>
            </a:r>
            <a:r>
              <a:rPr kumimoji="0" lang="en-GB" altLang="ko-KR" sz="1800" dirty="0" err="1">
                <a:latin typeface="Courier New" panose="02070309020205020404" pitchFamily="49" charset="0"/>
                <a:ea typeface="굴림" panose="020B0600000101010101" pitchFamily="50" charset="-127"/>
                <a:cs typeface="Courier New" panose="02070309020205020404" pitchFamily="49" charset="0"/>
              </a:rPr>
              <a:t>ention</a:t>
            </a:r>
            <a:r>
              <a:rPr kumimoji="0" lang="en-GB" altLang="ko-KR" sz="1800" dirty="0">
                <a:ea typeface="굴림" panose="020B0600000101010101" pitchFamily="50" charset="-127"/>
              </a:rPr>
              <a:t>	</a:t>
            </a:r>
            <a:r>
              <a:rPr kumimoji="0" lang="en-GB" altLang="ko-KR" sz="1800" dirty="0">
                <a:latin typeface="Book Antiqua" panose="02040602050305030304" pitchFamily="18" charset="0"/>
                <a:ea typeface="굴림" panose="020B0600000101010101" pitchFamily="50" charset="-127"/>
              </a:rPr>
              <a:t>replace </a:t>
            </a:r>
            <a:r>
              <a:rPr kumimoji="0" lang="en-GB" altLang="ko-KR" sz="1800" dirty="0">
                <a:ea typeface="굴림" panose="020B0600000101010101" pitchFamily="50" charset="-127"/>
              </a:rPr>
              <a:t>n</a:t>
            </a:r>
            <a:r>
              <a:rPr kumimoji="0" lang="en-GB" altLang="ko-KR" sz="1800" dirty="0">
                <a:latin typeface="Book Antiqua" panose="02040602050305030304" pitchFamily="18" charset="0"/>
                <a:ea typeface="굴림" panose="020B0600000101010101" pitchFamily="50" charset="-127"/>
              </a:rPr>
              <a:t> with </a:t>
            </a:r>
            <a:r>
              <a:rPr kumimoji="0" lang="en-GB" altLang="ko-KR" sz="1800" dirty="0">
                <a:ea typeface="굴림" panose="020B0600000101010101" pitchFamily="50" charset="-127"/>
              </a:rPr>
              <a:t>e</a:t>
            </a:r>
            <a:r>
              <a:rPr kumimoji="0" lang="en-GB" altLang="ko-KR" sz="1800" dirty="0">
                <a:latin typeface="Book Antiqua" panose="02040602050305030304" pitchFamily="18" charset="0"/>
                <a:ea typeface="굴림" panose="020B0600000101010101" pitchFamily="50" charset="-127"/>
              </a:rPr>
              <a:t>, cost 2</a:t>
            </a:r>
          </a:p>
          <a:p>
            <a:pPr eaLnBrk="1" hangingPunct="1">
              <a:spcBef>
                <a:spcPts val="500"/>
              </a:spcBef>
            </a:pPr>
            <a:r>
              <a:rPr kumimoji="0" lang="en-GB" altLang="ko-KR" sz="1800" dirty="0" err="1">
                <a:latin typeface="Courier New" panose="02070309020205020404" pitchFamily="49" charset="0"/>
                <a:ea typeface="굴림" panose="020B0600000101010101" pitchFamily="50" charset="-127"/>
                <a:cs typeface="Courier New" panose="02070309020205020404" pitchFamily="49" charset="0"/>
              </a:rPr>
              <a:t>e</a:t>
            </a:r>
            <a:r>
              <a:rPr kumimoji="0" lang="en-GB" altLang="ko-KR" sz="1800" b="1" dirty="0" err="1">
                <a:solidFill>
                  <a:srgbClr val="FF0000"/>
                </a:solidFill>
                <a:latin typeface="Courier New" panose="02070309020205020404" pitchFamily="49" charset="0"/>
                <a:ea typeface="굴림" panose="020B0600000101010101" pitchFamily="50" charset="-127"/>
                <a:cs typeface="Courier New" panose="02070309020205020404" pitchFamily="49" charset="0"/>
              </a:rPr>
              <a:t>x</a:t>
            </a:r>
            <a:r>
              <a:rPr kumimoji="0" lang="en-GB" altLang="ko-KR" sz="1800" dirty="0" err="1">
                <a:latin typeface="Courier New" panose="02070309020205020404" pitchFamily="49" charset="0"/>
                <a:ea typeface="굴림" panose="020B0600000101010101" pitchFamily="50" charset="-127"/>
                <a:cs typeface="Courier New" panose="02070309020205020404" pitchFamily="49" charset="0"/>
              </a:rPr>
              <a:t>ention</a:t>
            </a:r>
            <a:r>
              <a:rPr kumimoji="0" lang="en-GB" altLang="ko-KR" sz="1800" dirty="0">
                <a:latin typeface="Book Antiqua" panose="02040602050305030304" pitchFamily="18" charset="0"/>
                <a:ea typeface="굴림" panose="020B0600000101010101" pitchFamily="50" charset="-127"/>
              </a:rPr>
              <a:t>	replace </a:t>
            </a:r>
            <a:r>
              <a:rPr kumimoji="0" lang="en-GB" altLang="ko-KR" sz="1800" dirty="0">
                <a:ea typeface="굴림" panose="020B0600000101010101" pitchFamily="50" charset="-127"/>
              </a:rPr>
              <a:t>t</a:t>
            </a:r>
            <a:r>
              <a:rPr kumimoji="0" lang="en-GB" altLang="ko-KR" sz="1800" dirty="0">
                <a:latin typeface="Book Antiqua" panose="02040602050305030304" pitchFamily="18" charset="0"/>
                <a:ea typeface="굴림" panose="020B0600000101010101" pitchFamily="50" charset="-127"/>
              </a:rPr>
              <a:t> with </a:t>
            </a:r>
            <a:r>
              <a:rPr kumimoji="0" lang="en-GB" altLang="ko-KR" sz="1800" dirty="0">
                <a:ea typeface="굴림" panose="020B0600000101010101" pitchFamily="50" charset="-127"/>
              </a:rPr>
              <a:t>x</a:t>
            </a:r>
            <a:r>
              <a:rPr kumimoji="0" lang="en-GB" altLang="ko-KR" sz="1800" dirty="0">
                <a:latin typeface="Book Antiqua" panose="02040602050305030304" pitchFamily="18" charset="0"/>
                <a:ea typeface="굴림" panose="020B0600000101010101" pitchFamily="50" charset="-127"/>
              </a:rPr>
              <a:t>, cost 2</a:t>
            </a:r>
          </a:p>
          <a:p>
            <a:pPr eaLnBrk="1" hangingPunct="1">
              <a:spcBef>
                <a:spcPts val="500"/>
              </a:spcBef>
            </a:pPr>
            <a:r>
              <a:rPr kumimoji="0" lang="en-GB" altLang="ko-KR" sz="1800" dirty="0" err="1">
                <a:latin typeface="Courier New" panose="02070309020205020404" pitchFamily="49" charset="0"/>
                <a:ea typeface="굴림" panose="020B0600000101010101" pitchFamily="50" charset="-127"/>
                <a:cs typeface="Courier New" panose="02070309020205020404" pitchFamily="49" charset="0"/>
              </a:rPr>
              <a:t>exe</a:t>
            </a:r>
            <a:r>
              <a:rPr kumimoji="0" lang="en-GB" altLang="ko-KR" sz="1800" b="1" dirty="0" err="1">
                <a:solidFill>
                  <a:srgbClr val="FF0000"/>
                </a:solidFill>
                <a:latin typeface="Courier New" panose="02070309020205020404" pitchFamily="49" charset="0"/>
                <a:ea typeface="굴림" panose="020B0600000101010101" pitchFamily="50" charset="-127"/>
                <a:cs typeface="Courier New" panose="02070309020205020404" pitchFamily="49" charset="0"/>
              </a:rPr>
              <a:t>c</a:t>
            </a:r>
            <a:r>
              <a:rPr kumimoji="0" lang="en-GB" altLang="ko-KR" sz="1800" b="1" dirty="0" err="1">
                <a:latin typeface="Courier New" panose="02070309020205020404" pitchFamily="49" charset="0"/>
                <a:ea typeface="굴림" panose="020B0600000101010101" pitchFamily="50" charset="-127"/>
                <a:cs typeface="Courier New" panose="02070309020205020404" pitchFamily="49" charset="0"/>
              </a:rPr>
              <a:t>n</a:t>
            </a:r>
            <a:r>
              <a:rPr kumimoji="0" lang="en-GB" altLang="ko-KR" sz="1800" dirty="0" err="1">
                <a:latin typeface="Courier New" panose="02070309020205020404" pitchFamily="49" charset="0"/>
                <a:ea typeface="굴림" panose="020B0600000101010101" pitchFamily="50" charset="-127"/>
                <a:cs typeface="Courier New" panose="02070309020205020404" pitchFamily="49" charset="0"/>
              </a:rPr>
              <a:t>tion</a:t>
            </a:r>
            <a:r>
              <a:rPr kumimoji="0" lang="en-GB" altLang="ko-KR" sz="1800" dirty="0">
                <a:latin typeface="Book Antiqua" panose="02040602050305030304" pitchFamily="18" charset="0"/>
                <a:ea typeface="굴림" panose="020B0600000101010101" pitchFamily="50" charset="-127"/>
              </a:rPr>
              <a:t>	insert c, cost 1</a:t>
            </a:r>
          </a:p>
          <a:p>
            <a:pPr eaLnBrk="1" hangingPunct="1">
              <a:spcBef>
                <a:spcPts val="500"/>
              </a:spcBef>
            </a:pPr>
            <a:r>
              <a:rPr kumimoji="0" lang="en-GB" altLang="ko-KR" sz="1800" dirty="0">
                <a:latin typeface="Courier New" panose="02070309020205020404" pitchFamily="49" charset="0"/>
                <a:ea typeface="굴림" panose="020B0600000101010101" pitchFamily="50" charset="-127"/>
                <a:cs typeface="Courier New" panose="02070309020205020404" pitchFamily="49" charset="0"/>
              </a:rPr>
              <a:t>exec</a:t>
            </a:r>
            <a:r>
              <a:rPr kumimoji="0" lang="en-GB" altLang="ko-KR" sz="1800" b="1" dirty="0">
                <a:solidFill>
                  <a:srgbClr val="FF0000"/>
                </a:solidFill>
                <a:latin typeface="Courier New" panose="02070309020205020404" pitchFamily="49" charset="0"/>
                <a:ea typeface="굴림" panose="020B0600000101010101" pitchFamily="50" charset="-127"/>
                <a:cs typeface="Courier New" panose="02070309020205020404" pitchFamily="49" charset="0"/>
              </a:rPr>
              <a:t>u</a:t>
            </a:r>
            <a:r>
              <a:rPr kumimoji="0" lang="en-GB" altLang="ko-KR" sz="1800" dirty="0">
                <a:latin typeface="Courier New" panose="02070309020205020404" pitchFamily="49" charset="0"/>
                <a:ea typeface="굴림" panose="020B0600000101010101" pitchFamily="50" charset="-127"/>
                <a:cs typeface="Courier New" panose="02070309020205020404" pitchFamily="49" charset="0"/>
              </a:rPr>
              <a:t>tion</a:t>
            </a:r>
            <a:r>
              <a:rPr kumimoji="0" lang="en-GB" altLang="ko-KR" sz="1800" dirty="0">
                <a:latin typeface="Book Antiqua" panose="02040602050305030304" pitchFamily="18" charset="0"/>
                <a:ea typeface="굴림" panose="020B0600000101010101" pitchFamily="50" charset="-127"/>
              </a:rPr>
              <a:t> 	replace </a:t>
            </a:r>
            <a:r>
              <a:rPr kumimoji="0" lang="en-GB" altLang="ko-KR" sz="1800" dirty="0">
                <a:ea typeface="굴림" panose="020B0600000101010101" pitchFamily="50" charset="-127"/>
              </a:rPr>
              <a:t>n</a:t>
            </a:r>
            <a:r>
              <a:rPr kumimoji="0" lang="en-GB" altLang="ko-KR" sz="1800" dirty="0">
                <a:latin typeface="Book Antiqua" panose="02040602050305030304" pitchFamily="18" charset="0"/>
                <a:ea typeface="굴림" panose="020B0600000101010101" pitchFamily="50" charset="-127"/>
              </a:rPr>
              <a:t> with </a:t>
            </a:r>
            <a:r>
              <a:rPr kumimoji="0" lang="en-GB" altLang="ko-KR" sz="1800" dirty="0">
                <a:ea typeface="굴림" panose="020B0600000101010101" pitchFamily="50" charset="-127"/>
              </a:rPr>
              <a:t>c</a:t>
            </a:r>
            <a:r>
              <a:rPr kumimoji="0" lang="en-GB" altLang="ko-KR" sz="1800" dirty="0">
                <a:latin typeface="Book Antiqua" panose="02040602050305030304" pitchFamily="18" charset="0"/>
                <a:ea typeface="굴림" panose="020B0600000101010101" pitchFamily="50" charset="-127"/>
              </a:rPr>
              <a:t>, cost 2	</a:t>
            </a:r>
          </a:p>
        </p:txBody>
      </p:sp>
      <p:pic>
        <p:nvPicPr>
          <p:cNvPr id="317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219200"/>
            <a:ext cx="3429000" cy="309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Text Box 4"/>
          <p:cNvSpPr txBox="1">
            <a:spLocks noChangeArrowheads="1"/>
          </p:cNvSpPr>
          <p:nvPr/>
        </p:nvSpPr>
        <p:spPr bwMode="auto">
          <a:xfrm>
            <a:off x="900113" y="404813"/>
            <a:ext cx="8159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sz="1800">
                <a:latin typeface="Times New Roman" panose="02020603050405020304" pitchFamily="18" charset="0"/>
                <a:ea typeface="굴림" panose="020B0600000101010101" pitchFamily="50" charset="-127"/>
              </a:rPr>
              <a:t>Fig 4.9	Complete array of minimum edit difference between intention and execution (adapted from Jurafsky and Martin, 2000) (of several possible) string alignments.</a:t>
            </a:r>
          </a:p>
        </p:txBody>
      </p:sp>
      <p:grpSp>
        <p:nvGrpSpPr>
          <p:cNvPr id="207877" name="Group 5"/>
          <p:cNvGrpSpPr>
            <a:grpSpLocks/>
          </p:cNvGrpSpPr>
          <p:nvPr/>
        </p:nvGrpSpPr>
        <p:grpSpPr bwMode="auto">
          <a:xfrm>
            <a:off x="3511550" y="1554163"/>
            <a:ext cx="2643188" cy="2640012"/>
            <a:chOff x="2212" y="979"/>
            <a:chExt cx="1665" cy="1663"/>
          </a:xfrm>
        </p:grpSpPr>
        <p:sp>
          <p:nvSpPr>
            <p:cNvPr id="207878" name="Rectangle 6"/>
            <p:cNvSpPr>
              <a:spLocks noChangeArrowheads="1"/>
            </p:cNvSpPr>
            <p:nvPr/>
          </p:nvSpPr>
          <p:spPr bwMode="auto">
            <a:xfrm>
              <a:off x="3742" y="2505"/>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207879" name="Rectangle 7"/>
            <p:cNvSpPr>
              <a:spLocks noChangeArrowheads="1"/>
            </p:cNvSpPr>
            <p:nvPr/>
          </p:nvSpPr>
          <p:spPr bwMode="auto">
            <a:xfrm>
              <a:off x="3567" y="2341"/>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207880" name="Rectangle 8"/>
            <p:cNvSpPr>
              <a:spLocks noChangeArrowheads="1"/>
            </p:cNvSpPr>
            <p:nvPr/>
          </p:nvSpPr>
          <p:spPr bwMode="auto">
            <a:xfrm>
              <a:off x="3392" y="2177"/>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207881" name="Rectangle 9"/>
            <p:cNvSpPr>
              <a:spLocks noChangeArrowheads="1"/>
            </p:cNvSpPr>
            <p:nvPr/>
          </p:nvSpPr>
          <p:spPr bwMode="auto">
            <a:xfrm>
              <a:off x="3229" y="2007"/>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207882" name="Rectangle 10"/>
            <p:cNvSpPr>
              <a:spLocks noChangeArrowheads="1"/>
            </p:cNvSpPr>
            <p:nvPr/>
          </p:nvSpPr>
          <p:spPr bwMode="auto">
            <a:xfrm>
              <a:off x="3060" y="1837"/>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207883" name="Rectangle 11"/>
            <p:cNvSpPr>
              <a:spLocks noChangeArrowheads="1"/>
            </p:cNvSpPr>
            <p:nvPr/>
          </p:nvSpPr>
          <p:spPr bwMode="auto">
            <a:xfrm>
              <a:off x="2892" y="1661"/>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207884" name="Rectangle 12"/>
            <p:cNvSpPr>
              <a:spLocks noChangeArrowheads="1"/>
            </p:cNvSpPr>
            <p:nvPr/>
          </p:nvSpPr>
          <p:spPr bwMode="auto">
            <a:xfrm>
              <a:off x="2727" y="1661"/>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207885" name="Rectangle 13"/>
            <p:cNvSpPr>
              <a:spLocks noChangeArrowheads="1"/>
            </p:cNvSpPr>
            <p:nvPr/>
          </p:nvSpPr>
          <p:spPr bwMode="auto">
            <a:xfrm>
              <a:off x="2550" y="1495"/>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207886" name="Rectangle 14"/>
            <p:cNvSpPr>
              <a:spLocks noChangeArrowheads="1"/>
            </p:cNvSpPr>
            <p:nvPr/>
          </p:nvSpPr>
          <p:spPr bwMode="auto">
            <a:xfrm>
              <a:off x="2385" y="1323"/>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207887" name="Rectangle 15"/>
            <p:cNvSpPr>
              <a:spLocks noChangeArrowheads="1"/>
            </p:cNvSpPr>
            <p:nvPr/>
          </p:nvSpPr>
          <p:spPr bwMode="auto">
            <a:xfrm>
              <a:off x="2220" y="1151"/>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207888" name="Rectangle 16"/>
            <p:cNvSpPr>
              <a:spLocks noChangeArrowheads="1"/>
            </p:cNvSpPr>
            <p:nvPr/>
          </p:nvSpPr>
          <p:spPr bwMode="auto">
            <a:xfrm>
              <a:off x="2212" y="979"/>
              <a:ext cx="135" cy="137"/>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ko-KR"/>
              <a:t>Best-First Search</a:t>
            </a:r>
          </a:p>
        </p:txBody>
      </p:sp>
      <p:sp>
        <p:nvSpPr>
          <p:cNvPr id="33796" name="Rectangle 3"/>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A more informed heuristic search algorithm</a:t>
            </a:r>
          </a:p>
          <a:p>
            <a:pPr lvl="1" eaLnBrk="1" hangingPunct="1">
              <a:lnSpc>
                <a:spcPct val="110000"/>
              </a:lnSpc>
            </a:pPr>
            <a:r>
              <a:rPr lang="en-US" altLang="ko-KR" sz="2400" b="1">
                <a:solidFill>
                  <a:schemeClr val="accent1"/>
                </a:solidFill>
              </a:rPr>
              <a:t>open</a:t>
            </a:r>
            <a:r>
              <a:rPr lang="en-US" altLang="ko-KR" sz="2400"/>
              <a:t> list</a:t>
            </a:r>
          </a:p>
          <a:p>
            <a:pPr lvl="2" eaLnBrk="1" hangingPunct="1">
              <a:lnSpc>
                <a:spcPct val="110000"/>
              </a:lnSpc>
            </a:pPr>
            <a:r>
              <a:rPr lang="en-US" altLang="ko-KR" sz="2000"/>
              <a:t>to keep track of the current fringe of the search</a:t>
            </a:r>
          </a:p>
          <a:p>
            <a:pPr lvl="1" eaLnBrk="1" hangingPunct="1">
              <a:lnSpc>
                <a:spcPct val="110000"/>
              </a:lnSpc>
            </a:pPr>
            <a:r>
              <a:rPr lang="en-US" altLang="ko-KR" sz="2400" b="1">
                <a:solidFill>
                  <a:schemeClr val="accent1"/>
                </a:solidFill>
              </a:rPr>
              <a:t>closed</a:t>
            </a:r>
            <a:r>
              <a:rPr lang="en-US" altLang="ko-KR" sz="2400"/>
              <a:t> list</a:t>
            </a:r>
          </a:p>
          <a:p>
            <a:pPr lvl="2" eaLnBrk="1" hangingPunct="1">
              <a:lnSpc>
                <a:spcPct val="110000"/>
              </a:lnSpc>
            </a:pPr>
            <a:r>
              <a:rPr lang="en-US" altLang="ko-KR" sz="2000"/>
              <a:t>to record states already visited</a:t>
            </a:r>
          </a:p>
          <a:p>
            <a:pPr lvl="1" eaLnBrk="1" hangingPunct="1">
              <a:lnSpc>
                <a:spcPct val="110000"/>
              </a:lnSpc>
            </a:pPr>
            <a:r>
              <a:rPr lang="en-US" altLang="ko-KR" sz="2400"/>
              <a:t>added up step</a:t>
            </a:r>
          </a:p>
          <a:p>
            <a:pPr lvl="2" eaLnBrk="1" hangingPunct="1">
              <a:lnSpc>
                <a:spcPct val="110000"/>
              </a:lnSpc>
            </a:pPr>
            <a:r>
              <a:rPr lang="en-US" altLang="ko-KR" sz="2000">
                <a:solidFill>
                  <a:schemeClr val="accent1"/>
                </a:solidFill>
              </a:rPr>
              <a:t>orders</a:t>
            </a:r>
            <a:r>
              <a:rPr lang="en-US" altLang="ko-KR" sz="2000"/>
              <a:t> the states on </a:t>
            </a:r>
            <a:r>
              <a:rPr lang="en-US" altLang="ko-KR" sz="2000" b="1">
                <a:solidFill>
                  <a:schemeClr val="accent1"/>
                </a:solidFill>
              </a:rPr>
              <a:t>open</a:t>
            </a:r>
            <a:r>
              <a:rPr lang="en-US" altLang="ko-KR" sz="2000"/>
              <a:t> according to some </a:t>
            </a:r>
            <a:r>
              <a:rPr lang="en-US" altLang="ko-KR" sz="2000">
                <a:solidFill>
                  <a:schemeClr val="accent1"/>
                </a:solidFill>
              </a:rPr>
              <a:t>heuristic estimate</a:t>
            </a:r>
            <a:r>
              <a:rPr lang="en-US" altLang="ko-KR" sz="2000"/>
              <a:t> of their “closeness” to a goal</a:t>
            </a:r>
          </a:p>
        </p:txBody>
      </p:sp>
      <p:sp>
        <p:nvSpPr>
          <p:cNvPr id="5" name="슬라이드 번호 개체 틀 5"/>
          <p:cNvSpPr>
            <a:spLocks noGrp="1"/>
          </p:cNvSpPr>
          <p:nvPr>
            <p:ph type="sldNum" sz="quarter" idx="12"/>
          </p:nvPr>
        </p:nvSpPr>
        <p:spPr/>
        <p:txBody>
          <a:bodyPr/>
          <a:lstStyle/>
          <a:p>
            <a:pPr>
              <a:defRPr/>
            </a:pPr>
            <a:fld id="{4FB303DC-2071-449C-B881-7054D7677F8D}" type="slidenum">
              <a:rPr lang="en-US" altLang="ko-KR"/>
              <a:pPr>
                <a:defRPr/>
              </a:pPr>
              <a:t>23</a:t>
            </a:fld>
            <a:endParaRPr lang="en-US" altLang="ko-K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447800" y="76200"/>
            <a:ext cx="6019800" cy="668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latinLnBrk="1" hangingPunct="1">
              <a:lnSpc>
                <a:spcPct val="90000"/>
              </a:lnSpc>
            </a:pPr>
            <a:r>
              <a:rPr lang="en-US" altLang="ko-KR" sz="1500">
                <a:ea typeface="굴림" panose="020B0600000101010101" pitchFamily="50" charset="-127"/>
              </a:rPr>
              <a:t>Procedure best_first_search;</a:t>
            </a:r>
          </a:p>
          <a:p>
            <a:pPr eaLnBrk="1" latinLnBrk="1" hangingPunct="1">
              <a:lnSpc>
                <a:spcPct val="90000"/>
              </a:lnSpc>
            </a:pPr>
            <a:r>
              <a:rPr lang="en-US" altLang="ko-KR" sz="1500">
                <a:ea typeface="굴림" panose="020B0600000101010101" pitchFamily="50" charset="-127"/>
              </a:rPr>
              <a:t>begin</a:t>
            </a:r>
          </a:p>
          <a:p>
            <a:pPr eaLnBrk="1" latinLnBrk="1" hangingPunct="1">
              <a:lnSpc>
                <a:spcPct val="90000"/>
              </a:lnSpc>
            </a:pPr>
            <a:r>
              <a:rPr lang="en-US" altLang="ko-KR" sz="1500">
                <a:ea typeface="굴림" panose="020B0600000101010101" pitchFamily="50" charset="-127"/>
              </a:rPr>
              <a:t>    open := [start];             % initialize </a:t>
            </a:r>
          </a:p>
          <a:p>
            <a:pPr eaLnBrk="1" latinLnBrk="1" hangingPunct="1">
              <a:lnSpc>
                <a:spcPct val="90000"/>
              </a:lnSpc>
            </a:pPr>
            <a:r>
              <a:rPr lang="en-US" altLang="ko-KR" sz="1500">
                <a:ea typeface="굴림" panose="020B0600000101010101" pitchFamily="50" charset="-127"/>
              </a:rPr>
              <a:t>    closed := [];</a:t>
            </a:r>
          </a:p>
          <a:p>
            <a:pPr eaLnBrk="1" latinLnBrk="1" hangingPunct="1">
              <a:lnSpc>
                <a:spcPct val="90000"/>
              </a:lnSpc>
            </a:pPr>
            <a:r>
              <a:rPr lang="en-US" altLang="ko-KR" sz="1500">
                <a:ea typeface="굴림" panose="020B0600000101010101" pitchFamily="50" charset="-127"/>
              </a:rPr>
              <a:t>    while open </a:t>
            </a:r>
            <a:r>
              <a:rPr lang="en-US" altLang="ko-KR" sz="1500">
                <a:ea typeface="굴림" panose="020B0600000101010101" pitchFamily="50" charset="-127"/>
                <a:sym typeface="Symbol" panose="05050102010706020507" pitchFamily="18" charset="2"/>
              </a:rPr>
              <a:t> [] do        % states remain</a:t>
            </a:r>
          </a:p>
          <a:p>
            <a:pPr eaLnBrk="1" latinLnBrk="1" hangingPunct="1">
              <a:lnSpc>
                <a:spcPct val="90000"/>
              </a:lnSpc>
            </a:pPr>
            <a:r>
              <a:rPr lang="en-US" altLang="ko-KR" sz="1500">
                <a:ea typeface="굴림" panose="020B0600000101010101" pitchFamily="50" charset="-127"/>
                <a:sym typeface="Symbol" panose="05050102010706020507" pitchFamily="18" charset="2"/>
              </a:rPr>
              <a:t>        begin</a:t>
            </a:r>
          </a:p>
          <a:p>
            <a:pPr eaLnBrk="1" latinLnBrk="1" hangingPunct="1">
              <a:lnSpc>
                <a:spcPct val="90000"/>
              </a:lnSpc>
            </a:pPr>
            <a:r>
              <a:rPr lang="en-US" altLang="ko-KR" sz="1500">
                <a:ea typeface="굴림" panose="020B0600000101010101" pitchFamily="50" charset="-127"/>
                <a:sym typeface="Symbol" panose="05050102010706020507" pitchFamily="18" charset="2"/>
              </a:rPr>
              <a:t>            remove the leftmost state from open, call it X;</a:t>
            </a:r>
          </a:p>
          <a:p>
            <a:pPr eaLnBrk="1" latinLnBrk="1" hangingPunct="1">
              <a:lnSpc>
                <a:spcPct val="90000"/>
              </a:lnSpc>
            </a:pPr>
            <a:r>
              <a:rPr lang="en-US" altLang="ko-KR" sz="1500">
                <a:ea typeface="굴림" panose="020B0600000101010101" pitchFamily="50" charset="-127"/>
                <a:sym typeface="Symbol" panose="05050102010706020507" pitchFamily="18" charset="2"/>
              </a:rPr>
              <a:t>            if X = goal then return the path from Start to X</a:t>
            </a:r>
          </a:p>
          <a:p>
            <a:pPr eaLnBrk="1" latinLnBrk="1" hangingPunct="1">
              <a:lnSpc>
                <a:spcPct val="90000"/>
              </a:lnSpc>
            </a:pPr>
            <a:r>
              <a:rPr lang="en-US" altLang="ko-KR" sz="1500">
                <a:ea typeface="굴림" panose="020B0600000101010101" pitchFamily="50" charset="-127"/>
                <a:sym typeface="Symbol" panose="05050102010706020507" pitchFamily="18" charset="2"/>
              </a:rPr>
              <a:t>            else begin</a:t>
            </a:r>
          </a:p>
          <a:p>
            <a:pPr eaLnBrk="1" latinLnBrk="1" hangingPunct="1">
              <a:lnSpc>
                <a:spcPct val="90000"/>
              </a:lnSpc>
            </a:pPr>
            <a:r>
              <a:rPr lang="en-US" altLang="ko-KR" sz="1500">
                <a:ea typeface="굴림" panose="020B0600000101010101" pitchFamily="50" charset="-127"/>
                <a:sym typeface="Symbol" panose="05050102010706020507" pitchFamily="18" charset="2"/>
              </a:rPr>
              <a:t>                        generate children of X;</a:t>
            </a:r>
          </a:p>
          <a:p>
            <a:pPr eaLnBrk="1" latinLnBrk="1" hangingPunct="1">
              <a:lnSpc>
                <a:spcPct val="90000"/>
              </a:lnSpc>
            </a:pPr>
            <a:r>
              <a:rPr lang="en-US" altLang="ko-KR" sz="1500">
                <a:ea typeface="굴림" panose="020B0600000101010101" pitchFamily="50" charset="-127"/>
                <a:sym typeface="Symbol" panose="05050102010706020507" pitchFamily="18" charset="2"/>
              </a:rPr>
              <a:t>                        for each child of X do</a:t>
            </a:r>
          </a:p>
          <a:p>
            <a:pPr eaLnBrk="1" latinLnBrk="1" hangingPunct="1">
              <a:lnSpc>
                <a:spcPct val="90000"/>
              </a:lnSpc>
            </a:pPr>
            <a:r>
              <a:rPr lang="en-US" altLang="ko-KR" sz="1500">
                <a:ea typeface="굴림" panose="020B0600000101010101" pitchFamily="50" charset="-127"/>
                <a:sym typeface="Symbol" panose="05050102010706020507" pitchFamily="18" charset="2"/>
              </a:rPr>
              <a:t>                        case</a:t>
            </a:r>
          </a:p>
          <a:p>
            <a:pPr eaLnBrk="1" latinLnBrk="1" hangingPunct="1">
              <a:lnSpc>
                <a:spcPct val="90000"/>
              </a:lnSpc>
            </a:pPr>
            <a:r>
              <a:rPr lang="en-US" altLang="ko-KR" sz="1500">
                <a:ea typeface="굴림" panose="020B0600000101010101" pitchFamily="50" charset="-127"/>
                <a:sym typeface="Symbol" panose="05050102010706020507" pitchFamily="18" charset="2"/>
              </a:rPr>
              <a:t>                             the child is not open or closed:</a:t>
            </a:r>
          </a:p>
          <a:p>
            <a:pPr eaLnBrk="1" latinLnBrk="1" hangingPunct="1">
              <a:lnSpc>
                <a:spcPct val="90000"/>
              </a:lnSpc>
            </a:pPr>
            <a:r>
              <a:rPr lang="en-US" altLang="ko-KR" sz="1500">
                <a:ea typeface="굴림" panose="020B0600000101010101" pitchFamily="50" charset="-127"/>
                <a:sym typeface="Symbol" panose="05050102010706020507" pitchFamily="18" charset="2"/>
              </a:rPr>
              <a:t>                                 begin</a:t>
            </a:r>
          </a:p>
          <a:p>
            <a:pPr eaLnBrk="1" latinLnBrk="1" hangingPunct="1">
              <a:lnSpc>
                <a:spcPct val="90000"/>
              </a:lnSpc>
            </a:pPr>
            <a:r>
              <a:rPr lang="en-US" altLang="ko-KR" sz="1500">
                <a:ea typeface="굴림" panose="020B0600000101010101" pitchFamily="50" charset="-127"/>
                <a:sym typeface="Symbol" panose="05050102010706020507" pitchFamily="18" charset="2"/>
              </a:rPr>
              <a:t>                                     </a:t>
            </a:r>
            <a:r>
              <a:rPr lang="en-US" altLang="ko-KR" sz="1500">
                <a:solidFill>
                  <a:schemeClr val="accent1"/>
                </a:solidFill>
                <a:ea typeface="굴림" panose="020B0600000101010101" pitchFamily="50" charset="-127"/>
                <a:sym typeface="Symbol" panose="05050102010706020507" pitchFamily="18" charset="2"/>
              </a:rPr>
              <a:t>assign the child a heuristic value</a:t>
            </a:r>
            <a:r>
              <a:rPr lang="en-US" altLang="ko-KR" sz="1500">
                <a:ea typeface="굴림" panose="020B0600000101010101" pitchFamily="50" charset="-127"/>
                <a:sym typeface="Symbol" panose="05050102010706020507" pitchFamily="18" charset="2"/>
              </a:rPr>
              <a:t>;</a:t>
            </a:r>
          </a:p>
          <a:p>
            <a:pPr eaLnBrk="1" latinLnBrk="1" hangingPunct="1">
              <a:lnSpc>
                <a:spcPct val="90000"/>
              </a:lnSpc>
            </a:pPr>
            <a:r>
              <a:rPr lang="en-US" altLang="ko-KR" sz="1500">
                <a:ea typeface="굴림" panose="020B0600000101010101" pitchFamily="50" charset="-127"/>
                <a:sym typeface="Symbol" panose="05050102010706020507" pitchFamily="18" charset="2"/>
              </a:rPr>
              <a:t>                                     add the child to open</a:t>
            </a:r>
          </a:p>
          <a:p>
            <a:pPr eaLnBrk="1" latinLnBrk="1" hangingPunct="1">
              <a:lnSpc>
                <a:spcPct val="90000"/>
              </a:lnSpc>
            </a:pPr>
            <a:r>
              <a:rPr lang="en-US" altLang="ko-KR" sz="1500">
                <a:ea typeface="굴림" panose="020B0600000101010101" pitchFamily="50" charset="-127"/>
                <a:sym typeface="Symbol" panose="05050102010706020507" pitchFamily="18" charset="2"/>
              </a:rPr>
              <a:t>                                 end;</a:t>
            </a:r>
          </a:p>
          <a:p>
            <a:pPr eaLnBrk="1" latinLnBrk="1" hangingPunct="1">
              <a:lnSpc>
                <a:spcPct val="90000"/>
              </a:lnSpc>
            </a:pPr>
            <a:r>
              <a:rPr lang="en-US" altLang="ko-KR" sz="1500">
                <a:ea typeface="굴림" panose="020B0600000101010101" pitchFamily="50" charset="-127"/>
                <a:sym typeface="Symbol" panose="05050102010706020507" pitchFamily="18" charset="2"/>
              </a:rPr>
              <a:t>                             the child is already on open:</a:t>
            </a:r>
          </a:p>
          <a:p>
            <a:pPr eaLnBrk="1" latinLnBrk="1" hangingPunct="1">
              <a:lnSpc>
                <a:spcPct val="90000"/>
              </a:lnSpc>
            </a:pPr>
            <a:r>
              <a:rPr lang="en-US" altLang="ko-KR" sz="1500">
                <a:ea typeface="굴림" panose="020B0600000101010101" pitchFamily="50" charset="-127"/>
                <a:sym typeface="Symbol" panose="05050102010706020507" pitchFamily="18" charset="2"/>
              </a:rPr>
              <a:t>                                 </a:t>
            </a:r>
            <a:r>
              <a:rPr lang="en-US" altLang="ko-KR" sz="1500">
                <a:solidFill>
                  <a:schemeClr val="accent1"/>
                </a:solidFill>
                <a:ea typeface="굴림" panose="020B0600000101010101" pitchFamily="50" charset="-127"/>
                <a:sym typeface="Symbol" panose="05050102010706020507" pitchFamily="18" charset="2"/>
              </a:rPr>
              <a:t>if the child was reached by a shorter path</a:t>
            </a:r>
          </a:p>
          <a:p>
            <a:pPr eaLnBrk="1" latinLnBrk="1" hangingPunct="1">
              <a:lnSpc>
                <a:spcPct val="90000"/>
              </a:lnSpc>
            </a:pPr>
            <a:r>
              <a:rPr lang="en-US" altLang="ko-KR" sz="1500">
                <a:solidFill>
                  <a:schemeClr val="accent1"/>
                </a:solidFill>
                <a:ea typeface="굴림" panose="020B0600000101010101" pitchFamily="50" charset="-127"/>
                <a:sym typeface="Symbol" panose="05050102010706020507" pitchFamily="18" charset="2"/>
              </a:rPr>
              <a:t>                                 then give the state on open the shorter path</a:t>
            </a:r>
            <a:endParaRPr lang="en-US" altLang="ko-KR" sz="1500">
              <a:ea typeface="굴림" panose="020B0600000101010101" pitchFamily="50" charset="-127"/>
              <a:sym typeface="Symbol" panose="05050102010706020507" pitchFamily="18" charset="2"/>
            </a:endParaRPr>
          </a:p>
          <a:p>
            <a:pPr eaLnBrk="1" latinLnBrk="1" hangingPunct="1">
              <a:lnSpc>
                <a:spcPct val="90000"/>
              </a:lnSpc>
            </a:pPr>
            <a:r>
              <a:rPr lang="en-US" altLang="ko-KR" sz="1500">
                <a:ea typeface="굴림" panose="020B0600000101010101" pitchFamily="50" charset="-127"/>
                <a:sym typeface="Symbol" panose="05050102010706020507" pitchFamily="18" charset="2"/>
              </a:rPr>
              <a:t>                             the child is already on closed:</a:t>
            </a:r>
          </a:p>
          <a:p>
            <a:pPr eaLnBrk="1" latinLnBrk="1" hangingPunct="1">
              <a:lnSpc>
                <a:spcPct val="90000"/>
              </a:lnSpc>
            </a:pPr>
            <a:r>
              <a:rPr lang="en-US" altLang="ko-KR" sz="1500">
                <a:ea typeface="굴림" panose="020B0600000101010101" pitchFamily="50" charset="-127"/>
                <a:sym typeface="Symbol" panose="05050102010706020507" pitchFamily="18" charset="2"/>
              </a:rPr>
              <a:t>                                 if the child was </a:t>
            </a:r>
            <a:r>
              <a:rPr lang="en-US" altLang="ko-KR" sz="1500">
                <a:solidFill>
                  <a:schemeClr val="accent1"/>
                </a:solidFill>
                <a:ea typeface="굴림" panose="020B0600000101010101" pitchFamily="50" charset="-127"/>
                <a:sym typeface="Symbol" panose="05050102010706020507" pitchFamily="18" charset="2"/>
              </a:rPr>
              <a:t>reached by a shorter path</a:t>
            </a:r>
            <a:r>
              <a:rPr lang="en-US" altLang="ko-KR" sz="1500">
                <a:ea typeface="굴림" panose="020B0600000101010101" pitchFamily="50" charset="-127"/>
                <a:sym typeface="Symbol" panose="05050102010706020507" pitchFamily="18" charset="2"/>
              </a:rPr>
              <a:t> then</a:t>
            </a:r>
          </a:p>
          <a:p>
            <a:pPr eaLnBrk="1" latinLnBrk="1" hangingPunct="1">
              <a:lnSpc>
                <a:spcPct val="90000"/>
              </a:lnSpc>
            </a:pPr>
            <a:r>
              <a:rPr lang="en-US" altLang="ko-KR" sz="1500">
                <a:ea typeface="굴림" panose="020B0600000101010101" pitchFamily="50" charset="-127"/>
                <a:sym typeface="Symbol" panose="05050102010706020507" pitchFamily="18" charset="2"/>
              </a:rPr>
              <a:t>                                     begin</a:t>
            </a:r>
          </a:p>
          <a:p>
            <a:pPr eaLnBrk="1" latinLnBrk="1" hangingPunct="1">
              <a:lnSpc>
                <a:spcPct val="90000"/>
              </a:lnSpc>
            </a:pPr>
            <a:r>
              <a:rPr lang="en-US" altLang="ko-KR" sz="1500">
                <a:ea typeface="굴림" panose="020B0600000101010101" pitchFamily="50" charset="-127"/>
                <a:sym typeface="Symbol" panose="05050102010706020507" pitchFamily="18" charset="2"/>
              </a:rPr>
              <a:t>                                         remove the state from closed;</a:t>
            </a:r>
          </a:p>
          <a:p>
            <a:pPr eaLnBrk="1" latinLnBrk="1" hangingPunct="1">
              <a:lnSpc>
                <a:spcPct val="90000"/>
              </a:lnSpc>
            </a:pPr>
            <a:r>
              <a:rPr lang="en-US" altLang="ko-KR" sz="1500">
                <a:ea typeface="굴림" panose="020B0600000101010101" pitchFamily="50" charset="-127"/>
                <a:sym typeface="Symbol" panose="05050102010706020507" pitchFamily="18" charset="2"/>
              </a:rPr>
              <a:t>                                         add the child to open</a:t>
            </a:r>
          </a:p>
          <a:p>
            <a:pPr eaLnBrk="1" latinLnBrk="1" hangingPunct="1">
              <a:lnSpc>
                <a:spcPct val="90000"/>
              </a:lnSpc>
            </a:pPr>
            <a:r>
              <a:rPr lang="en-US" altLang="ko-KR" sz="1500">
                <a:ea typeface="굴림" panose="020B0600000101010101" pitchFamily="50" charset="-127"/>
                <a:sym typeface="Symbol" panose="05050102010706020507" pitchFamily="18" charset="2"/>
              </a:rPr>
              <a:t>                                     end;</a:t>
            </a:r>
          </a:p>
          <a:p>
            <a:pPr eaLnBrk="1" latinLnBrk="1" hangingPunct="1">
              <a:lnSpc>
                <a:spcPct val="90000"/>
              </a:lnSpc>
            </a:pPr>
            <a:r>
              <a:rPr lang="en-US" altLang="ko-KR" sz="1500">
                <a:ea typeface="굴림" panose="020B0600000101010101" pitchFamily="50" charset="-127"/>
                <a:sym typeface="Symbol" panose="05050102010706020507" pitchFamily="18" charset="2"/>
              </a:rPr>
              <a:t>                      end;                    % case</a:t>
            </a:r>
          </a:p>
          <a:p>
            <a:pPr eaLnBrk="1" latinLnBrk="1" hangingPunct="1">
              <a:lnSpc>
                <a:spcPct val="90000"/>
              </a:lnSpc>
            </a:pPr>
            <a:r>
              <a:rPr lang="en-US" altLang="ko-KR" sz="1500">
                <a:ea typeface="굴림" panose="020B0600000101010101" pitchFamily="50" charset="-127"/>
                <a:sym typeface="Symbol" panose="05050102010706020507" pitchFamily="18" charset="2"/>
              </a:rPr>
              <a:t>                      put X on closed;</a:t>
            </a:r>
          </a:p>
          <a:p>
            <a:pPr eaLnBrk="1" latinLnBrk="1" hangingPunct="1">
              <a:lnSpc>
                <a:spcPct val="90000"/>
              </a:lnSpc>
            </a:pPr>
            <a:r>
              <a:rPr lang="en-US" altLang="ko-KR" sz="1500">
                <a:ea typeface="굴림" panose="020B0600000101010101" pitchFamily="50" charset="-127"/>
                <a:sym typeface="Symbol" panose="05050102010706020507" pitchFamily="18" charset="2"/>
              </a:rPr>
              <a:t>                      </a:t>
            </a:r>
            <a:r>
              <a:rPr lang="en-US" altLang="ko-KR" sz="1500">
                <a:solidFill>
                  <a:schemeClr val="accent1"/>
                </a:solidFill>
                <a:ea typeface="굴림" panose="020B0600000101010101" pitchFamily="50" charset="-127"/>
                <a:sym typeface="Symbol" panose="05050102010706020507" pitchFamily="18" charset="2"/>
              </a:rPr>
              <a:t>re-order states on open by heuristic merit(best leftmost)</a:t>
            </a:r>
            <a:endParaRPr lang="en-US" altLang="ko-KR" sz="1500">
              <a:ea typeface="굴림" panose="020B0600000101010101" pitchFamily="50" charset="-127"/>
              <a:sym typeface="Symbol" panose="05050102010706020507" pitchFamily="18" charset="2"/>
            </a:endParaRPr>
          </a:p>
          <a:p>
            <a:pPr eaLnBrk="1" latinLnBrk="1" hangingPunct="1">
              <a:lnSpc>
                <a:spcPct val="90000"/>
              </a:lnSpc>
            </a:pPr>
            <a:r>
              <a:rPr lang="en-US" altLang="ko-KR" sz="1500">
                <a:ea typeface="굴림" panose="020B0600000101010101" pitchFamily="50" charset="-127"/>
                <a:sym typeface="Symbol" panose="05050102010706020507" pitchFamily="18" charset="2"/>
              </a:rPr>
              <a:t>                   end;</a:t>
            </a:r>
          </a:p>
          <a:p>
            <a:pPr eaLnBrk="1" latinLnBrk="1" hangingPunct="1">
              <a:lnSpc>
                <a:spcPct val="90000"/>
              </a:lnSpc>
            </a:pPr>
            <a:r>
              <a:rPr lang="en-US" altLang="ko-KR" sz="1500">
                <a:ea typeface="굴림" panose="020B0600000101010101" pitchFamily="50" charset="-127"/>
                <a:sym typeface="Symbol" panose="05050102010706020507" pitchFamily="18" charset="2"/>
              </a:rPr>
              <a:t>    return failure                         % open is empty</a:t>
            </a:r>
            <a:endParaRPr lang="en-US" altLang="ko-KR" sz="1400">
              <a:ea typeface="굴림" panose="020B0600000101010101" pitchFamily="50" charset="-127"/>
              <a:sym typeface="Symbol" panose="05050102010706020507" pitchFamily="18" charset="2"/>
            </a:endParaRPr>
          </a:p>
          <a:p>
            <a:pPr eaLnBrk="1" latinLnBrk="1" hangingPunct="1">
              <a:lnSpc>
                <a:spcPct val="90000"/>
              </a:lnSpc>
            </a:pPr>
            <a:r>
              <a:rPr lang="en-US" altLang="ko-KR" sz="1400">
                <a:ea typeface="굴림" panose="020B0600000101010101" pitchFamily="50" charset="-127"/>
                <a:sym typeface="Symbol" panose="05050102010706020507" pitchFamily="18" charset="2"/>
              </a:rPr>
              <a:t>end.</a:t>
            </a:r>
            <a:endParaRPr lang="en-US" altLang="ko-KR" sz="1800">
              <a:latin typeface="Times New Roman" panose="02020603050405020304" pitchFamily="18" charset="0"/>
              <a:ea typeface="굴림" panose="020B0600000101010101" pitchFamily="50" charset="-127"/>
            </a:endParaRPr>
          </a:p>
        </p:txBody>
      </p:sp>
      <p:sp>
        <p:nvSpPr>
          <p:cNvPr id="3" name="슬라이드 번호 개체 틀 5"/>
          <p:cNvSpPr>
            <a:spLocks noGrp="1"/>
          </p:cNvSpPr>
          <p:nvPr>
            <p:ph type="sldNum" sz="quarter" idx="12"/>
          </p:nvPr>
        </p:nvSpPr>
        <p:spPr/>
        <p:txBody>
          <a:bodyPr/>
          <a:lstStyle/>
          <a:p>
            <a:pPr>
              <a:defRPr/>
            </a:pPr>
            <a:fld id="{58A4D176-7E18-4897-96BF-70B4CB305F06}" type="slidenum">
              <a:rPr lang="en-US" altLang="ko-KR"/>
              <a:pPr>
                <a:defRPr/>
              </a:pPr>
              <a:t>24</a:t>
            </a:fld>
            <a:endParaRPr lang="en-US" altLang="ko-K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914400" y="304800"/>
            <a:ext cx="7543800" cy="1143000"/>
          </a:xfrm>
        </p:spPr>
        <p:txBody>
          <a:bodyPr/>
          <a:lstStyle/>
          <a:p>
            <a:pPr eaLnBrk="1" hangingPunct="1">
              <a:lnSpc>
                <a:spcPct val="80000"/>
              </a:lnSpc>
            </a:pPr>
            <a:r>
              <a:rPr lang="en-US" altLang="ko-KR"/>
              <a:t>Heuristic Search of a Hypothetical State Space</a:t>
            </a:r>
          </a:p>
        </p:txBody>
      </p:sp>
      <p:sp>
        <p:nvSpPr>
          <p:cNvPr id="6" name="슬라이드 번호 개체 틀 5"/>
          <p:cNvSpPr>
            <a:spLocks noGrp="1"/>
          </p:cNvSpPr>
          <p:nvPr>
            <p:ph type="sldNum" sz="quarter" idx="12"/>
          </p:nvPr>
        </p:nvSpPr>
        <p:spPr/>
        <p:txBody>
          <a:bodyPr/>
          <a:lstStyle/>
          <a:p>
            <a:pPr>
              <a:defRPr/>
            </a:pPr>
            <a:fld id="{7312C8A0-DFB1-4283-96A1-FC16FB3F2306}" type="slidenum">
              <a:rPr lang="en-US" altLang="ko-KR"/>
              <a:pPr>
                <a:defRPr/>
              </a:pPr>
              <a:t>25</a:t>
            </a:fld>
            <a:endParaRPr lang="en-US" altLang="ko-KR"/>
          </a:p>
        </p:txBody>
      </p:sp>
      <p:pic>
        <p:nvPicPr>
          <p:cNvPr id="358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708275"/>
            <a:ext cx="48101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5" name="Text Box 6"/>
          <p:cNvSpPr txBox="1">
            <a:spLocks noChangeArrowheads="1"/>
          </p:cNvSpPr>
          <p:nvPr/>
        </p:nvSpPr>
        <p:spPr bwMode="auto">
          <a:xfrm>
            <a:off x="1403350" y="1989138"/>
            <a:ext cx="6049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4.10	Heuristic search of a hypothetical state space.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8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962150"/>
            <a:ext cx="565785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Text Box 6"/>
          <p:cNvSpPr txBox="1">
            <a:spLocks noChangeArrowheads="1"/>
          </p:cNvSpPr>
          <p:nvPr/>
        </p:nvSpPr>
        <p:spPr bwMode="auto">
          <a:xfrm>
            <a:off x="971550" y="765175"/>
            <a:ext cx="7920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4.11	Heuristic search of a hypothetical state space with open and closed 	states highlighted.</a:t>
            </a:r>
          </a:p>
        </p:txBody>
      </p:sp>
      <p:sp>
        <p:nvSpPr>
          <p:cNvPr id="4" name="슬라이드 번호 개체 틀 5"/>
          <p:cNvSpPr>
            <a:spLocks noGrp="1"/>
          </p:cNvSpPr>
          <p:nvPr>
            <p:ph type="sldNum" sz="quarter" idx="12"/>
          </p:nvPr>
        </p:nvSpPr>
        <p:spPr/>
        <p:txBody>
          <a:bodyPr/>
          <a:lstStyle/>
          <a:p>
            <a:pPr>
              <a:defRPr/>
            </a:pPr>
            <a:fld id="{58A4D176-7E18-4897-96BF-70B4CB305F06}" type="slidenum">
              <a:rPr lang="en-US" altLang="ko-KR"/>
              <a:pPr>
                <a:defRPr/>
              </a:pPr>
              <a:t>26</a:t>
            </a:fld>
            <a:endParaRPr lang="en-US" altLang="ko-K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ko-KR"/>
              <a:t>Best-First Search (2)</a:t>
            </a:r>
          </a:p>
        </p:txBody>
      </p:sp>
      <p:sp>
        <p:nvSpPr>
          <p:cNvPr id="37892" name="Rectangle 3"/>
          <p:cNvSpPr>
            <a:spLocks noGrp="1" noChangeArrowheads="1"/>
          </p:cNvSpPr>
          <p:nvPr>
            <p:ph idx="1"/>
          </p:nvPr>
        </p:nvSpPr>
        <p:spPr>
          <a:xfrm>
            <a:off x="914400" y="1676400"/>
            <a:ext cx="7924800" cy="4724400"/>
          </a:xfrm>
        </p:spPr>
        <p:txBody>
          <a:bodyPr/>
          <a:lstStyle/>
          <a:p>
            <a:pPr eaLnBrk="1" hangingPunct="1"/>
            <a:r>
              <a:rPr lang="en-US" altLang="ko-KR" sz="2800"/>
              <a:t>A trace of the execution of best_first_search</a:t>
            </a:r>
          </a:p>
          <a:p>
            <a:pPr lvl="1" eaLnBrk="1" hangingPunct="1">
              <a:buFontTx/>
              <a:buNone/>
            </a:pPr>
            <a:r>
              <a:rPr lang="en-US" altLang="ko-KR" sz="2000"/>
              <a:t>1. open = [A5]; closed = []</a:t>
            </a:r>
          </a:p>
          <a:p>
            <a:pPr lvl="1" eaLnBrk="1" hangingPunct="1">
              <a:buFontTx/>
              <a:buNone/>
            </a:pPr>
            <a:r>
              <a:rPr lang="en-US" altLang="ko-KR" sz="2000"/>
              <a:t>2. evaluate A5; open = [B4,C4,D6]; closed = [A5]</a:t>
            </a:r>
          </a:p>
          <a:p>
            <a:pPr lvl="1" eaLnBrk="1" hangingPunct="1">
              <a:buFontTx/>
              <a:buNone/>
            </a:pPr>
            <a:r>
              <a:rPr lang="en-US" altLang="ko-KR" sz="2000"/>
              <a:t>3. evaluate B4; open = [C4,E5,F5,D6]; closed = [B4,A5]</a:t>
            </a:r>
          </a:p>
          <a:p>
            <a:pPr lvl="1" eaLnBrk="1" hangingPunct="1">
              <a:buFontTx/>
              <a:buNone/>
            </a:pPr>
            <a:r>
              <a:rPr lang="en-US" altLang="ko-KR" sz="2000"/>
              <a:t>4. evaluate C4; open = [H3,G4,E5,F5,D6]; closed = [C4,B4,A5]</a:t>
            </a:r>
          </a:p>
          <a:p>
            <a:pPr lvl="1" eaLnBrk="1" hangingPunct="1">
              <a:buFontTx/>
              <a:buNone/>
            </a:pPr>
            <a:r>
              <a:rPr lang="en-US" altLang="ko-KR" sz="2000"/>
              <a:t>5. evaluate H3; open = [O2,P3,G4,E5,F5,D6]; closed = [H3,C4,B4,A5]</a:t>
            </a:r>
          </a:p>
          <a:p>
            <a:pPr lvl="1" eaLnBrk="1" hangingPunct="1">
              <a:buFontTx/>
              <a:buNone/>
            </a:pPr>
            <a:r>
              <a:rPr lang="en-US" altLang="ko-KR" sz="2000"/>
              <a:t>6. evaluate O2; open = [P3,G4,E5,F5,D6]; closed = [O2,H3,C4,B4,A5]</a:t>
            </a:r>
          </a:p>
          <a:p>
            <a:pPr lvl="1" eaLnBrk="1" hangingPunct="1">
              <a:buFontTx/>
              <a:buNone/>
            </a:pPr>
            <a:r>
              <a:rPr lang="en-US" altLang="ko-KR" sz="2000"/>
              <a:t>7. evaluate P3; the solution found!</a:t>
            </a:r>
          </a:p>
          <a:p>
            <a:pPr eaLnBrk="1" hangingPunct="1"/>
            <a:r>
              <a:rPr lang="en-US" altLang="ko-KR" sz="2400"/>
              <a:t>Unlike hill climbing, the algorithm recovers the error and finds the correct goal</a:t>
            </a:r>
          </a:p>
          <a:p>
            <a:pPr lvl="1" eaLnBrk="1" hangingPunct="1"/>
            <a:r>
              <a:rPr lang="en-US" altLang="ko-KR" sz="2000"/>
              <a:t>the heuristic is fallible: the state O has a lower value than the goal itself and is examined first</a:t>
            </a:r>
            <a:endParaRPr lang="en-US" altLang="ko-KR" sz="2400"/>
          </a:p>
        </p:txBody>
      </p:sp>
      <p:sp>
        <p:nvSpPr>
          <p:cNvPr id="5" name="슬라이드 번호 개체 틀 5"/>
          <p:cNvSpPr>
            <a:spLocks noGrp="1"/>
          </p:cNvSpPr>
          <p:nvPr>
            <p:ph type="sldNum" sz="quarter" idx="12"/>
          </p:nvPr>
        </p:nvSpPr>
        <p:spPr/>
        <p:txBody>
          <a:bodyPr/>
          <a:lstStyle/>
          <a:p>
            <a:pPr>
              <a:defRPr/>
            </a:pPr>
            <a:fld id="{D4C5D36A-08E9-49C2-B4AF-CC29B9228777}" type="slidenum">
              <a:rPr lang="en-US" altLang="ko-KR"/>
              <a:pPr>
                <a:defRPr/>
              </a:pPr>
              <a:t>27</a:t>
            </a:fld>
            <a:endParaRPr lang="en-US" altLang="ko-K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ko-KR"/>
              <a:t>Best-First Search (3)</a:t>
            </a:r>
          </a:p>
        </p:txBody>
      </p:sp>
      <p:sp>
        <p:nvSpPr>
          <p:cNvPr id="38916" name="Rectangle 3"/>
          <p:cNvSpPr>
            <a:spLocks noGrp="1" noChangeArrowheads="1"/>
          </p:cNvSpPr>
          <p:nvPr>
            <p:ph idx="1"/>
          </p:nvPr>
        </p:nvSpPr>
        <p:spPr>
          <a:xfrm>
            <a:off x="914400" y="1676400"/>
            <a:ext cx="7543800" cy="4191000"/>
          </a:xfrm>
        </p:spPr>
        <p:txBody>
          <a:bodyPr>
            <a:normAutofit fontScale="92500"/>
          </a:bodyPr>
          <a:lstStyle/>
          <a:p>
            <a:pPr eaLnBrk="1" hangingPunct="1">
              <a:lnSpc>
                <a:spcPct val="110000"/>
              </a:lnSpc>
            </a:pPr>
            <a:r>
              <a:rPr lang="en-US" altLang="ko-KR" sz="2800"/>
              <a:t>The best-first search</a:t>
            </a:r>
          </a:p>
          <a:p>
            <a:pPr lvl="1" eaLnBrk="1" hangingPunct="1">
              <a:lnSpc>
                <a:spcPct val="110000"/>
              </a:lnSpc>
            </a:pPr>
            <a:r>
              <a:rPr lang="en-US" altLang="ko-KR" sz="2400"/>
              <a:t>always selects the most promising state on </a:t>
            </a:r>
            <a:r>
              <a:rPr lang="en-US" altLang="ko-KR" sz="2400" b="1">
                <a:solidFill>
                  <a:schemeClr val="accent1"/>
                </a:solidFill>
              </a:rPr>
              <a:t>open</a:t>
            </a:r>
            <a:r>
              <a:rPr lang="en-US" altLang="ko-KR" sz="2400"/>
              <a:t> for further expansion.</a:t>
            </a:r>
          </a:p>
          <a:p>
            <a:pPr lvl="1" eaLnBrk="1" hangingPunct="1">
              <a:lnSpc>
                <a:spcPct val="110000"/>
              </a:lnSpc>
            </a:pPr>
            <a:r>
              <a:rPr lang="en-US" altLang="ko-KR" sz="2400"/>
              <a:t>however, as it is using a heuristic that may prove erroneous, it does not abandon all the other states but maintains them on </a:t>
            </a:r>
            <a:r>
              <a:rPr lang="en-US" altLang="ko-KR" sz="2400" b="1">
                <a:solidFill>
                  <a:schemeClr val="accent1"/>
                </a:solidFill>
              </a:rPr>
              <a:t>open</a:t>
            </a:r>
            <a:endParaRPr lang="en-US" altLang="ko-KR" sz="2400"/>
          </a:p>
          <a:p>
            <a:pPr lvl="1" eaLnBrk="1" hangingPunct="1">
              <a:lnSpc>
                <a:spcPct val="110000"/>
              </a:lnSpc>
            </a:pPr>
            <a:r>
              <a:rPr lang="en-US" altLang="ko-KR" sz="2400"/>
              <a:t>in the event a heuristic leads the search down a path that proves incorrect, the algorithm may retrieve some previously generated “</a:t>
            </a:r>
            <a:r>
              <a:rPr lang="en-US" altLang="ko-KR" sz="2400">
                <a:solidFill>
                  <a:schemeClr val="accent1"/>
                </a:solidFill>
              </a:rPr>
              <a:t>next best</a:t>
            </a:r>
            <a:r>
              <a:rPr lang="en-US" altLang="ko-KR" sz="2400"/>
              <a:t>” state from </a:t>
            </a:r>
            <a:r>
              <a:rPr lang="en-US" altLang="ko-KR" sz="2400" b="1">
                <a:solidFill>
                  <a:schemeClr val="accent1"/>
                </a:solidFill>
              </a:rPr>
              <a:t>open</a:t>
            </a:r>
            <a:r>
              <a:rPr lang="en-US" altLang="ko-KR" sz="2400"/>
              <a:t> and shift its focus to another part of the space</a:t>
            </a:r>
          </a:p>
          <a:p>
            <a:pPr eaLnBrk="1" hangingPunct="1">
              <a:lnSpc>
                <a:spcPct val="110000"/>
              </a:lnSpc>
            </a:pPr>
            <a:endParaRPr lang="en-US" altLang="ko-KR" sz="2800"/>
          </a:p>
        </p:txBody>
      </p:sp>
      <p:sp>
        <p:nvSpPr>
          <p:cNvPr id="5" name="슬라이드 번호 개체 틀 5"/>
          <p:cNvSpPr>
            <a:spLocks noGrp="1"/>
          </p:cNvSpPr>
          <p:nvPr>
            <p:ph type="sldNum" sz="quarter" idx="12"/>
          </p:nvPr>
        </p:nvSpPr>
        <p:spPr/>
        <p:txBody>
          <a:bodyPr/>
          <a:lstStyle/>
          <a:p>
            <a:pPr>
              <a:defRPr/>
            </a:pPr>
            <a:fld id="{59668DAE-5248-4FC4-9011-A0CBCEBF7C85}" type="slidenum">
              <a:rPr lang="en-US" altLang="ko-KR"/>
              <a:pPr>
                <a:defRPr/>
              </a:pPr>
              <a:t>28</a:t>
            </a:fld>
            <a:endParaRPr lang="en-US" altLang="ko-K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914400" y="381000"/>
            <a:ext cx="7772400" cy="1143000"/>
          </a:xfrm>
        </p:spPr>
        <p:txBody>
          <a:bodyPr/>
          <a:lstStyle/>
          <a:p>
            <a:pPr eaLnBrk="1" hangingPunct="1">
              <a:lnSpc>
                <a:spcPct val="80000"/>
              </a:lnSpc>
            </a:pPr>
            <a:r>
              <a:rPr lang="en-US" altLang="ko-KR"/>
              <a:t>Implementing Heuristic Evaluation Function</a:t>
            </a:r>
          </a:p>
        </p:txBody>
      </p:sp>
      <p:sp>
        <p:nvSpPr>
          <p:cNvPr id="39940" name="Rectangle 3"/>
          <p:cNvSpPr>
            <a:spLocks noGrp="1" noChangeArrowheads="1"/>
          </p:cNvSpPr>
          <p:nvPr>
            <p:ph idx="1"/>
          </p:nvPr>
        </p:nvSpPr>
        <p:spPr>
          <a:xfrm>
            <a:off x="914400" y="1676400"/>
            <a:ext cx="7848600" cy="4572000"/>
          </a:xfrm>
        </p:spPr>
        <p:txBody>
          <a:bodyPr>
            <a:normAutofit lnSpcReduction="10000"/>
          </a:bodyPr>
          <a:lstStyle/>
          <a:p>
            <a:pPr eaLnBrk="1" hangingPunct="1">
              <a:lnSpc>
                <a:spcPct val="90000"/>
              </a:lnSpc>
            </a:pPr>
            <a:r>
              <a:rPr lang="en-US" altLang="ko-KR" sz="2800"/>
              <a:t>Evaluation of the performance of several different heuristics for solving the 8-puzzle</a:t>
            </a:r>
          </a:p>
          <a:p>
            <a:pPr eaLnBrk="1" hangingPunct="1">
              <a:lnSpc>
                <a:spcPct val="90000"/>
              </a:lnSpc>
            </a:pPr>
            <a:r>
              <a:rPr lang="en-US" altLang="ko-KR" sz="2800"/>
              <a:t>The simplest heuristic</a:t>
            </a:r>
          </a:p>
          <a:p>
            <a:pPr lvl="1" eaLnBrk="1" hangingPunct="1">
              <a:lnSpc>
                <a:spcPct val="90000"/>
              </a:lnSpc>
            </a:pPr>
            <a:r>
              <a:rPr lang="en-US" altLang="ko-KR" sz="2400"/>
              <a:t>to count the </a:t>
            </a:r>
            <a:r>
              <a:rPr lang="en-US" altLang="ko-KR" sz="2400">
                <a:solidFill>
                  <a:schemeClr val="accent1"/>
                </a:solidFill>
              </a:rPr>
              <a:t>tiles out of place</a:t>
            </a:r>
            <a:r>
              <a:rPr lang="en-US" altLang="ko-KR" sz="2400"/>
              <a:t> in each state when it is compared with the goal</a:t>
            </a:r>
          </a:p>
          <a:p>
            <a:pPr lvl="1" eaLnBrk="1" hangingPunct="1">
              <a:lnSpc>
                <a:spcPct val="90000"/>
              </a:lnSpc>
            </a:pPr>
            <a:r>
              <a:rPr lang="en-US" altLang="ko-KR" sz="2400"/>
              <a:t>intuitively appealing, but does not use all of the information available in a board configuration</a:t>
            </a:r>
          </a:p>
          <a:p>
            <a:pPr lvl="2" eaLnBrk="1" hangingPunct="1">
              <a:lnSpc>
                <a:spcPct val="90000"/>
              </a:lnSpc>
            </a:pPr>
            <a:r>
              <a:rPr lang="en-US" altLang="ko-KR" sz="2000"/>
              <a:t>the distance the tiles must be moved</a:t>
            </a:r>
          </a:p>
          <a:p>
            <a:pPr eaLnBrk="1" hangingPunct="1">
              <a:lnSpc>
                <a:spcPct val="90000"/>
              </a:lnSpc>
            </a:pPr>
            <a:r>
              <a:rPr lang="en-US" altLang="ko-KR" sz="2800"/>
              <a:t>A “better” heuristic</a:t>
            </a:r>
          </a:p>
          <a:p>
            <a:pPr lvl="1" eaLnBrk="1" hangingPunct="1">
              <a:lnSpc>
                <a:spcPct val="90000"/>
              </a:lnSpc>
            </a:pPr>
            <a:r>
              <a:rPr lang="en-US" altLang="ko-KR" sz="2400"/>
              <a:t>to sum all the </a:t>
            </a:r>
            <a:r>
              <a:rPr lang="en-US" altLang="ko-KR" sz="2400">
                <a:solidFill>
                  <a:schemeClr val="accent1"/>
                </a:solidFill>
              </a:rPr>
              <a:t>distances</a:t>
            </a:r>
            <a:r>
              <a:rPr lang="en-US" altLang="ko-KR" sz="2400"/>
              <a:t> by which the tiles are out of place, one for each square a tile must be moved to reach its position in the goal state</a:t>
            </a:r>
          </a:p>
        </p:txBody>
      </p:sp>
      <p:sp>
        <p:nvSpPr>
          <p:cNvPr id="5" name="슬라이드 번호 개체 틀 5"/>
          <p:cNvSpPr>
            <a:spLocks noGrp="1"/>
          </p:cNvSpPr>
          <p:nvPr>
            <p:ph type="sldNum" sz="quarter" idx="12"/>
          </p:nvPr>
        </p:nvSpPr>
        <p:spPr/>
        <p:txBody>
          <a:bodyPr/>
          <a:lstStyle/>
          <a:p>
            <a:pPr>
              <a:defRPr/>
            </a:pPr>
            <a:fld id="{A26EBEA8-6217-441B-AC82-F117F9BC365C}" type="slidenum">
              <a:rPr lang="en-US" altLang="ko-KR"/>
              <a:pPr>
                <a:defRPr/>
              </a:pPr>
              <a:t>29</a:t>
            </a:fld>
            <a:endParaRPr lang="en-US" altLang="ko-K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ko-KR"/>
              <a:t>Introduction</a:t>
            </a:r>
          </a:p>
        </p:txBody>
      </p:sp>
      <p:sp>
        <p:nvSpPr>
          <p:cNvPr id="6148" name="Rectangle 3"/>
          <p:cNvSpPr>
            <a:spLocks noGrp="1" noChangeArrowheads="1"/>
          </p:cNvSpPr>
          <p:nvPr>
            <p:ph idx="1"/>
          </p:nvPr>
        </p:nvSpPr>
        <p:spPr>
          <a:xfrm>
            <a:off x="914400" y="1676400"/>
            <a:ext cx="7543800" cy="4191000"/>
          </a:xfrm>
        </p:spPr>
        <p:txBody>
          <a:bodyPr>
            <a:normAutofit lnSpcReduction="10000"/>
          </a:bodyPr>
          <a:lstStyle/>
          <a:p>
            <a:pPr eaLnBrk="1" hangingPunct="1">
              <a:lnSpc>
                <a:spcPct val="110000"/>
              </a:lnSpc>
            </a:pPr>
            <a:r>
              <a:rPr lang="en-US" altLang="ko-KR" sz="2800"/>
              <a:t>Definition of </a:t>
            </a:r>
            <a:r>
              <a:rPr lang="en-US" altLang="ko-KR" sz="2800" i="1">
                <a:solidFill>
                  <a:schemeClr val="accent1"/>
                </a:solidFill>
              </a:rPr>
              <a:t>heuristic</a:t>
            </a:r>
            <a:endParaRPr lang="en-US" altLang="ko-KR" sz="2800"/>
          </a:p>
          <a:p>
            <a:pPr lvl="1" eaLnBrk="1" hangingPunct="1">
              <a:lnSpc>
                <a:spcPct val="110000"/>
              </a:lnSpc>
            </a:pPr>
            <a:r>
              <a:rPr lang="en-US" altLang="ko-KR" sz="2400"/>
              <a:t>the study of the methods and rules of discovery and invention, Polya 1945</a:t>
            </a:r>
          </a:p>
          <a:p>
            <a:pPr lvl="1" eaLnBrk="1" hangingPunct="1">
              <a:lnSpc>
                <a:spcPct val="110000"/>
              </a:lnSpc>
            </a:pPr>
            <a:r>
              <a:rPr lang="en-US" altLang="ko-KR" sz="2400"/>
              <a:t>Greek root </a:t>
            </a:r>
            <a:r>
              <a:rPr lang="en-US" altLang="ko-KR" sz="2400" i="1">
                <a:solidFill>
                  <a:schemeClr val="accent1"/>
                </a:solidFill>
              </a:rPr>
              <a:t>eurisco</a:t>
            </a:r>
            <a:r>
              <a:rPr lang="en-US" altLang="ko-KR" sz="2400"/>
              <a:t>: “I discover”</a:t>
            </a:r>
          </a:p>
          <a:p>
            <a:pPr lvl="1" eaLnBrk="1" hangingPunct="1">
              <a:lnSpc>
                <a:spcPct val="110000"/>
              </a:lnSpc>
            </a:pPr>
            <a:r>
              <a:rPr lang="en-US" altLang="ko-KR" sz="2400"/>
              <a:t>Archimedes shouted “</a:t>
            </a:r>
            <a:r>
              <a:rPr lang="en-US" altLang="ko-KR" sz="2400">
                <a:solidFill>
                  <a:schemeClr val="accent1"/>
                </a:solidFill>
              </a:rPr>
              <a:t>Eureka</a:t>
            </a:r>
            <a:r>
              <a:rPr lang="en-US" altLang="ko-KR" sz="2400"/>
              <a:t>!” meaning “I have </a:t>
            </a:r>
            <a:r>
              <a:rPr lang="en-US" altLang="ko-KR" sz="2400">
                <a:solidFill>
                  <a:schemeClr val="accent1"/>
                </a:solidFill>
              </a:rPr>
              <a:t>found</a:t>
            </a:r>
            <a:r>
              <a:rPr lang="en-US" altLang="ko-KR" sz="2400"/>
              <a:t> it!”</a:t>
            </a:r>
          </a:p>
          <a:p>
            <a:pPr eaLnBrk="1" hangingPunct="1">
              <a:lnSpc>
                <a:spcPct val="110000"/>
              </a:lnSpc>
            </a:pPr>
            <a:r>
              <a:rPr lang="en-US" altLang="ko-KR" sz="2800"/>
              <a:t>In state space search</a:t>
            </a:r>
          </a:p>
          <a:p>
            <a:pPr lvl="1" eaLnBrk="1" hangingPunct="1">
              <a:lnSpc>
                <a:spcPct val="110000"/>
              </a:lnSpc>
            </a:pPr>
            <a:r>
              <a:rPr lang="en-US" altLang="ko-KR" sz="2400" i="1">
                <a:solidFill>
                  <a:schemeClr val="accent1"/>
                </a:solidFill>
              </a:rPr>
              <a:t>heuristics</a:t>
            </a:r>
            <a:r>
              <a:rPr lang="en-US" altLang="ko-KR" sz="2400"/>
              <a:t> are formalized as rules for choosing those branches in a state space that are most likely to lead to an acceptable problem solution</a:t>
            </a:r>
          </a:p>
        </p:txBody>
      </p:sp>
      <p:sp>
        <p:nvSpPr>
          <p:cNvPr id="5" name="슬라이드 번호 개체 틀 5"/>
          <p:cNvSpPr>
            <a:spLocks noGrp="1"/>
          </p:cNvSpPr>
          <p:nvPr>
            <p:ph type="sldNum" sz="quarter" idx="12"/>
          </p:nvPr>
        </p:nvSpPr>
        <p:spPr/>
        <p:txBody>
          <a:bodyPr/>
          <a:lstStyle/>
          <a:p>
            <a:pPr>
              <a:defRPr/>
            </a:pPr>
            <a:fld id="{45FECF91-660B-4C21-966E-BAB53A48A5A7}" type="slidenum">
              <a:rPr lang="en-US" altLang="ko-KR"/>
              <a:pPr>
                <a:defRPr/>
              </a:pPr>
              <a:t>3</a:t>
            </a:fld>
            <a:endParaRPr lang="en-US" altLang="ko-K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916113"/>
            <a:ext cx="5486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3" name="Text Box 7"/>
          <p:cNvSpPr txBox="1">
            <a:spLocks noChangeArrowheads="1"/>
          </p:cNvSpPr>
          <p:nvPr/>
        </p:nvSpPr>
        <p:spPr bwMode="auto">
          <a:xfrm>
            <a:off x="1042988" y="765175"/>
            <a:ext cx="7854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4.12	The start state, first moves, and goal state for an example-8 puzzle.</a:t>
            </a:r>
          </a:p>
        </p:txBody>
      </p:sp>
      <p:sp>
        <p:nvSpPr>
          <p:cNvPr id="4" name="슬라이드 번호 개체 틀 5"/>
          <p:cNvSpPr>
            <a:spLocks noGrp="1"/>
          </p:cNvSpPr>
          <p:nvPr>
            <p:ph type="sldNum" sz="quarter" idx="12"/>
          </p:nvPr>
        </p:nvSpPr>
        <p:spPr/>
        <p:txBody>
          <a:bodyPr/>
          <a:lstStyle/>
          <a:p>
            <a:pPr>
              <a:defRPr/>
            </a:pPr>
            <a:fld id="{58A4D176-7E18-4897-96BF-70B4CB305F06}" type="slidenum">
              <a:rPr lang="en-US" altLang="ko-KR"/>
              <a:pPr>
                <a:defRPr/>
              </a:pPr>
              <a:t>30</a:t>
            </a:fld>
            <a:endParaRPr lang="en-US" altLang="ko-K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ko-KR"/>
              <a:t>Criticism for the Heuristics</a:t>
            </a:r>
          </a:p>
        </p:txBody>
      </p:sp>
      <p:sp>
        <p:nvSpPr>
          <p:cNvPr id="41988" name="Rectangle 3"/>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Failing to acknowledge the </a:t>
            </a:r>
            <a:r>
              <a:rPr lang="en-US" altLang="ko-KR" sz="2800">
                <a:solidFill>
                  <a:schemeClr val="accent1"/>
                </a:solidFill>
              </a:rPr>
              <a:t>difficulty of tile reversals</a:t>
            </a:r>
            <a:endParaRPr lang="en-US" altLang="ko-KR" sz="2800"/>
          </a:p>
          <a:p>
            <a:pPr lvl="1" eaLnBrk="1" hangingPunct="1">
              <a:lnSpc>
                <a:spcPct val="110000"/>
              </a:lnSpc>
            </a:pPr>
            <a:r>
              <a:rPr lang="en-US" altLang="ko-KR" sz="2400"/>
              <a:t>if two tiles are next to each other and the goal requires their being in opposite locations, it takes more than two moves</a:t>
            </a:r>
          </a:p>
          <a:p>
            <a:pPr lvl="1" eaLnBrk="1" hangingPunct="1">
              <a:lnSpc>
                <a:spcPct val="110000"/>
              </a:lnSpc>
            </a:pPr>
            <a:r>
              <a:rPr lang="en-US" altLang="ko-KR" sz="2400"/>
              <a:t>Fig. 4.13</a:t>
            </a:r>
          </a:p>
          <a:p>
            <a:pPr eaLnBrk="1" hangingPunct="1">
              <a:lnSpc>
                <a:spcPct val="110000"/>
              </a:lnSpc>
            </a:pPr>
            <a:r>
              <a:rPr lang="en-US" altLang="ko-KR" sz="2800"/>
              <a:t>Another heuristic</a:t>
            </a:r>
          </a:p>
          <a:p>
            <a:pPr lvl="1" eaLnBrk="1" hangingPunct="1">
              <a:lnSpc>
                <a:spcPct val="110000"/>
              </a:lnSpc>
            </a:pPr>
            <a:r>
              <a:rPr lang="en-US" altLang="ko-KR" sz="2400"/>
              <a:t>multiplies a small number(e.g. 2) times each </a:t>
            </a:r>
            <a:r>
              <a:rPr lang="en-US" altLang="ko-KR" sz="2400">
                <a:solidFill>
                  <a:schemeClr val="accent1"/>
                </a:solidFill>
              </a:rPr>
              <a:t>direct tile reversal</a:t>
            </a:r>
          </a:p>
        </p:txBody>
      </p:sp>
      <p:sp>
        <p:nvSpPr>
          <p:cNvPr id="5" name="슬라이드 번호 개체 틀 5"/>
          <p:cNvSpPr>
            <a:spLocks noGrp="1"/>
          </p:cNvSpPr>
          <p:nvPr>
            <p:ph type="sldNum" sz="quarter" idx="12"/>
          </p:nvPr>
        </p:nvSpPr>
        <p:spPr/>
        <p:txBody>
          <a:bodyPr/>
          <a:lstStyle/>
          <a:p>
            <a:pPr>
              <a:defRPr/>
            </a:pPr>
            <a:fld id="{96CB5F1D-832E-4618-9D8F-364B11492B46}" type="slidenum">
              <a:rPr lang="en-US" altLang="ko-KR"/>
              <a:pPr>
                <a:defRPr/>
              </a:pPr>
              <a:t>31</a:t>
            </a:fld>
            <a:endParaRPr lang="en-US" altLang="ko-K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ko-KR"/>
              <a:t>Tile Reversal Example</a:t>
            </a:r>
          </a:p>
        </p:txBody>
      </p:sp>
      <p:sp>
        <p:nvSpPr>
          <p:cNvPr id="6" name="슬라이드 번호 개체 틀 5"/>
          <p:cNvSpPr>
            <a:spLocks noGrp="1"/>
          </p:cNvSpPr>
          <p:nvPr>
            <p:ph type="sldNum" sz="quarter" idx="12"/>
          </p:nvPr>
        </p:nvSpPr>
        <p:spPr/>
        <p:txBody>
          <a:bodyPr/>
          <a:lstStyle/>
          <a:p>
            <a:pPr>
              <a:defRPr/>
            </a:pPr>
            <a:fld id="{BAC1F42B-DA5A-42DF-B136-468E3C43774D}" type="slidenum">
              <a:rPr lang="en-US" altLang="ko-KR"/>
              <a:pPr>
                <a:defRPr/>
              </a:pPr>
              <a:t>32</a:t>
            </a:fld>
            <a:endParaRPr lang="en-US" altLang="ko-KR"/>
          </a:p>
        </p:txBody>
      </p:sp>
      <p:graphicFrame>
        <p:nvGraphicFramePr>
          <p:cNvPr id="43012" name="Object 4"/>
          <p:cNvGraphicFramePr>
            <a:graphicFrameLocks noChangeAspect="1"/>
          </p:cNvGraphicFramePr>
          <p:nvPr/>
        </p:nvGraphicFramePr>
        <p:xfrm>
          <a:off x="2268538" y="2997200"/>
          <a:ext cx="4438650" cy="2219325"/>
        </p:xfrm>
        <a:graphic>
          <a:graphicData uri="http://schemas.openxmlformats.org/presentationml/2006/ole">
            <mc:AlternateContent xmlns:mc="http://schemas.openxmlformats.org/markup-compatibility/2006">
              <mc:Choice xmlns:v="urn:schemas-microsoft-com:vml" Requires="v">
                <p:oleObj spid="_x0000_s43020" name="Photo Editor 사진" r:id="rId3" imgW="4439270" imgH="2219635" progId="MSPhotoEd.3">
                  <p:embed/>
                </p:oleObj>
              </mc:Choice>
              <mc:Fallback>
                <p:oleObj name="Photo Editor 사진" r:id="rId3" imgW="4439270" imgH="2219635"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997200"/>
                        <a:ext cx="44386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3" name="Text Box 5"/>
          <p:cNvSpPr txBox="1">
            <a:spLocks noChangeArrowheads="1"/>
          </p:cNvSpPr>
          <p:nvPr/>
        </p:nvSpPr>
        <p:spPr bwMode="auto">
          <a:xfrm>
            <a:off x="1258888" y="2060575"/>
            <a:ext cx="6486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r>
              <a:rPr kumimoji="0" lang="en-GB" altLang="ko-KR">
                <a:latin typeface="Times New Roman" panose="02020603050405020304" pitchFamily="18" charset="0"/>
                <a:ea typeface="굴림" panose="020B0600000101010101" pitchFamily="50" charset="-127"/>
              </a:rPr>
              <a:t>Fig 4.13	</a:t>
            </a:r>
            <a:r>
              <a:rPr kumimoji="0" lang="en-US" altLang="ko-KR">
                <a:latin typeface="Times New Roman" panose="02020603050405020304" pitchFamily="18" charset="0"/>
                <a:ea typeface="굴림" panose="020B0600000101010101" pitchFamily="50" charset="-127"/>
              </a:rPr>
              <a:t>An 8-puzzle state with a goal and two reversals: </a:t>
            </a:r>
          </a:p>
          <a:p>
            <a:pPr eaLnBrk="1" hangingPunct="1"/>
            <a:r>
              <a:rPr kumimoji="0" lang="en-US" altLang="ko-KR">
                <a:latin typeface="Times New Roman" panose="02020603050405020304" pitchFamily="18" charset="0"/>
                <a:ea typeface="굴림" panose="020B0600000101010101" pitchFamily="50" charset="-127"/>
              </a:rPr>
              <a:t>              1 and 2, 5 and 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0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060575"/>
            <a:ext cx="675322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Text Box 7"/>
          <p:cNvSpPr txBox="1">
            <a:spLocks noChangeArrowheads="1"/>
          </p:cNvSpPr>
          <p:nvPr/>
        </p:nvSpPr>
        <p:spPr bwMode="auto">
          <a:xfrm>
            <a:off x="1258888" y="908050"/>
            <a:ext cx="6486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4.14	Three heuristics applied to states in the 8-puzzle.</a:t>
            </a:r>
          </a:p>
        </p:txBody>
      </p:sp>
      <p:sp>
        <p:nvSpPr>
          <p:cNvPr id="4" name="슬라이드 번호 개체 틀 5"/>
          <p:cNvSpPr>
            <a:spLocks noGrp="1"/>
          </p:cNvSpPr>
          <p:nvPr>
            <p:ph type="sldNum" sz="quarter" idx="12"/>
          </p:nvPr>
        </p:nvSpPr>
        <p:spPr/>
        <p:txBody>
          <a:bodyPr/>
          <a:lstStyle/>
          <a:p>
            <a:pPr>
              <a:defRPr/>
            </a:pPr>
            <a:fld id="{58A4D176-7E18-4897-96BF-70B4CB305F06}" type="slidenum">
              <a:rPr lang="en-US" altLang="ko-KR"/>
              <a:pPr>
                <a:defRPr/>
              </a:pPr>
              <a:t>33</a:t>
            </a:fld>
            <a:endParaRPr lang="en-US" altLang="ko-K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ko-KR"/>
              <a:t>A Fourth Heuristic</a:t>
            </a:r>
          </a:p>
        </p:txBody>
      </p:sp>
      <p:sp>
        <p:nvSpPr>
          <p:cNvPr id="45060" name="Rectangle 3"/>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Limitations of the tile reversal heuristic</a:t>
            </a:r>
          </a:p>
          <a:p>
            <a:pPr lvl="1" eaLnBrk="1" hangingPunct="1">
              <a:lnSpc>
                <a:spcPct val="110000"/>
              </a:lnSpc>
            </a:pPr>
            <a:r>
              <a:rPr lang="en-US" altLang="ko-KR" sz="2400"/>
              <a:t>fails to distinguish when none of states have any direct reversals (see Fig. 4.14)</a:t>
            </a:r>
          </a:p>
          <a:p>
            <a:pPr eaLnBrk="1" hangingPunct="1">
              <a:lnSpc>
                <a:spcPct val="110000"/>
              </a:lnSpc>
            </a:pPr>
            <a:r>
              <a:rPr lang="en-US" altLang="ko-KR" sz="2800"/>
              <a:t>To overcome the above</a:t>
            </a:r>
          </a:p>
          <a:p>
            <a:pPr lvl="1" eaLnBrk="1" hangingPunct="1">
              <a:lnSpc>
                <a:spcPct val="110000"/>
              </a:lnSpc>
            </a:pPr>
            <a:r>
              <a:rPr lang="en-US" altLang="ko-KR" sz="2400"/>
              <a:t>adds the sum of the distances out of place and 2 times the number of direct reversals</a:t>
            </a:r>
          </a:p>
        </p:txBody>
      </p:sp>
      <p:sp>
        <p:nvSpPr>
          <p:cNvPr id="5" name="슬라이드 번호 개체 틀 5"/>
          <p:cNvSpPr>
            <a:spLocks noGrp="1"/>
          </p:cNvSpPr>
          <p:nvPr>
            <p:ph type="sldNum" sz="quarter" idx="12"/>
          </p:nvPr>
        </p:nvSpPr>
        <p:spPr/>
        <p:txBody>
          <a:bodyPr/>
          <a:lstStyle/>
          <a:p>
            <a:pPr>
              <a:defRPr/>
            </a:pPr>
            <a:fld id="{4BF0CAD6-D589-4990-BDDD-BAEA64B46E1C}" type="slidenum">
              <a:rPr lang="en-US" altLang="ko-KR"/>
              <a:pPr>
                <a:defRPr/>
              </a:pPr>
              <a:t>34</a:t>
            </a:fld>
            <a:endParaRPr lang="en-US" altLang="ko-K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ko-KR"/>
              <a:t>Design of Good Heuristics</a:t>
            </a:r>
          </a:p>
        </p:txBody>
      </p:sp>
      <p:sp>
        <p:nvSpPr>
          <p:cNvPr id="46084" name="Rectangle 3"/>
          <p:cNvSpPr>
            <a:spLocks noGrp="1" noChangeArrowheads="1"/>
          </p:cNvSpPr>
          <p:nvPr>
            <p:ph idx="1"/>
          </p:nvPr>
        </p:nvSpPr>
        <p:spPr>
          <a:xfrm>
            <a:off x="914400" y="1676400"/>
            <a:ext cx="7543800" cy="4191000"/>
          </a:xfrm>
        </p:spPr>
        <p:txBody>
          <a:bodyPr>
            <a:normAutofit fontScale="92500"/>
          </a:bodyPr>
          <a:lstStyle/>
          <a:p>
            <a:pPr eaLnBrk="1" hangingPunct="1">
              <a:lnSpc>
                <a:spcPct val="110000"/>
              </a:lnSpc>
            </a:pPr>
            <a:r>
              <a:rPr lang="en-US" altLang="ko-KR" sz="2800"/>
              <a:t>Above examples</a:t>
            </a:r>
          </a:p>
          <a:p>
            <a:pPr lvl="1" eaLnBrk="1" hangingPunct="1">
              <a:lnSpc>
                <a:spcPct val="110000"/>
              </a:lnSpc>
            </a:pPr>
            <a:r>
              <a:rPr lang="en-US" altLang="ko-KR" sz="2400"/>
              <a:t>shows difficulty of devising good heuristics</a:t>
            </a:r>
          </a:p>
          <a:p>
            <a:pPr eaLnBrk="1" hangingPunct="1">
              <a:lnSpc>
                <a:spcPct val="110000"/>
              </a:lnSpc>
            </a:pPr>
            <a:r>
              <a:rPr lang="en-US" altLang="ko-KR" sz="2800"/>
              <a:t>Our goal</a:t>
            </a:r>
          </a:p>
          <a:p>
            <a:pPr lvl="1" eaLnBrk="1" hangingPunct="1">
              <a:lnSpc>
                <a:spcPct val="110000"/>
              </a:lnSpc>
            </a:pPr>
            <a:r>
              <a:rPr lang="en-US" altLang="ko-KR" sz="2400"/>
              <a:t>to use the limited information available in a single state descriptor to make intelligent choices</a:t>
            </a:r>
          </a:p>
          <a:p>
            <a:pPr eaLnBrk="1" hangingPunct="1">
              <a:lnSpc>
                <a:spcPct val="110000"/>
              </a:lnSpc>
            </a:pPr>
            <a:r>
              <a:rPr lang="en-US" altLang="ko-KR" sz="2800"/>
              <a:t>Design of good heuristic </a:t>
            </a:r>
            <a:r>
              <a:rPr lang="en-US" altLang="ko-KR" sz="2800">
                <a:sym typeface="Symbol" panose="05050102010706020507" pitchFamily="18" charset="2"/>
              </a:rPr>
              <a:t> </a:t>
            </a:r>
            <a:r>
              <a:rPr lang="en-US" altLang="ko-KR" sz="2800"/>
              <a:t>Empirical problem</a:t>
            </a:r>
          </a:p>
          <a:p>
            <a:pPr lvl="1" eaLnBrk="1" hangingPunct="1">
              <a:lnSpc>
                <a:spcPct val="110000"/>
              </a:lnSpc>
            </a:pPr>
            <a:r>
              <a:rPr lang="en-US" altLang="ko-KR" sz="2400"/>
              <a:t>judgement and intuition help</a:t>
            </a:r>
          </a:p>
          <a:p>
            <a:pPr lvl="1" eaLnBrk="1" hangingPunct="1">
              <a:lnSpc>
                <a:spcPct val="110000"/>
              </a:lnSpc>
            </a:pPr>
            <a:r>
              <a:rPr lang="en-US" altLang="ko-KR" sz="2400"/>
              <a:t>but the final measure must be its actual performance on problem instances</a:t>
            </a:r>
          </a:p>
          <a:p>
            <a:pPr lvl="1" eaLnBrk="1" hangingPunct="1">
              <a:lnSpc>
                <a:spcPct val="110000"/>
              </a:lnSpc>
            </a:pPr>
            <a:endParaRPr lang="en-US" altLang="ko-KR" sz="2400"/>
          </a:p>
        </p:txBody>
      </p:sp>
      <p:sp>
        <p:nvSpPr>
          <p:cNvPr id="5" name="슬라이드 번호 개체 틀 5"/>
          <p:cNvSpPr>
            <a:spLocks noGrp="1"/>
          </p:cNvSpPr>
          <p:nvPr>
            <p:ph type="sldNum" sz="quarter" idx="12"/>
          </p:nvPr>
        </p:nvSpPr>
        <p:spPr/>
        <p:txBody>
          <a:bodyPr/>
          <a:lstStyle/>
          <a:p>
            <a:pPr>
              <a:defRPr/>
            </a:pPr>
            <a:fld id="{B7B236B5-CEBE-4B02-AB41-A19B108086DB}" type="slidenum">
              <a:rPr lang="en-US" altLang="ko-KR"/>
              <a:pPr>
                <a:defRPr/>
              </a:pPr>
              <a:t>35</a:t>
            </a:fld>
            <a:endParaRPr lang="en-US" altLang="ko-K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ko-KR"/>
              <a:t>Depth Count</a:t>
            </a:r>
          </a:p>
        </p:txBody>
      </p:sp>
      <p:sp>
        <p:nvSpPr>
          <p:cNvPr id="47108" name="Rectangle 3"/>
          <p:cNvSpPr>
            <a:spLocks noGrp="1" noChangeArrowheads="1"/>
          </p:cNvSpPr>
          <p:nvPr>
            <p:ph idx="1"/>
          </p:nvPr>
        </p:nvSpPr>
        <p:spPr>
          <a:xfrm>
            <a:off x="914400" y="1676400"/>
            <a:ext cx="7848600" cy="4648200"/>
          </a:xfrm>
        </p:spPr>
        <p:txBody>
          <a:bodyPr>
            <a:normAutofit lnSpcReduction="10000"/>
          </a:bodyPr>
          <a:lstStyle/>
          <a:p>
            <a:pPr eaLnBrk="1" hangingPunct="1">
              <a:lnSpc>
                <a:spcPct val="90000"/>
              </a:lnSpc>
            </a:pPr>
            <a:r>
              <a:rPr lang="en-US" altLang="ko-KR" sz="2800"/>
              <a:t>Motivation</a:t>
            </a:r>
          </a:p>
          <a:p>
            <a:pPr lvl="1" eaLnBrk="1" hangingPunct="1">
              <a:lnSpc>
                <a:spcPct val="90000"/>
              </a:lnSpc>
            </a:pPr>
            <a:r>
              <a:rPr lang="en-US" altLang="ko-KR" sz="2400"/>
              <a:t>use depth count to detect fruitless paths in depth-first search</a:t>
            </a:r>
          </a:p>
          <a:p>
            <a:pPr eaLnBrk="1" hangingPunct="1">
              <a:lnSpc>
                <a:spcPct val="90000"/>
              </a:lnSpc>
            </a:pPr>
            <a:r>
              <a:rPr lang="en-US" altLang="ko-KR" sz="2800"/>
              <a:t>Objective</a:t>
            </a:r>
          </a:p>
          <a:p>
            <a:pPr lvl="1" eaLnBrk="1" hangingPunct="1">
              <a:lnSpc>
                <a:spcPct val="90000"/>
              </a:lnSpc>
            </a:pPr>
            <a:r>
              <a:rPr lang="en-US" altLang="ko-KR" sz="2400"/>
              <a:t>to prefer the shortest path from the starting state</a:t>
            </a:r>
          </a:p>
          <a:p>
            <a:pPr eaLnBrk="1" hangingPunct="1">
              <a:lnSpc>
                <a:spcPct val="90000"/>
              </a:lnSpc>
            </a:pPr>
            <a:r>
              <a:rPr lang="en-US" altLang="ko-KR" sz="2800"/>
              <a:t>Depth count</a:t>
            </a:r>
          </a:p>
          <a:p>
            <a:pPr lvl="1" eaLnBrk="1" hangingPunct="1">
              <a:lnSpc>
                <a:spcPct val="90000"/>
              </a:lnSpc>
            </a:pPr>
            <a:r>
              <a:rPr lang="en-US" altLang="ko-KR" sz="2400"/>
              <a:t>0 for the beginning state</a:t>
            </a:r>
          </a:p>
          <a:p>
            <a:pPr lvl="1" eaLnBrk="1" hangingPunct="1">
              <a:lnSpc>
                <a:spcPct val="90000"/>
              </a:lnSpc>
            </a:pPr>
            <a:r>
              <a:rPr lang="en-US" altLang="ko-KR" sz="2400"/>
              <a:t>incremented 1 for each level of the search</a:t>
            </a:r>
          </a:p>
          <a:p>
            <a:pPr lvl="1" eaLnBrk="1" hangingPunct="1">
              <a:lnSpc>
                <a:spcPct val="90000"/>
              </a:lnSpc>
            </a:pPr>
            <a:r>
              <a:rPr lang="en-US" altLang="ko-KR" sz="2400">
                <a:solidFill>
                  <a:schemeClr val="accent1"/>
                </a:solidFill>
              </a:rPr>
              <a:t>f(n) = g(n) + h(n)</a:t>
            </a:r>
            <a:endParaRPr lang="en-US" altLang="ko-KR" sz="2400"/>
          </a:p>
          <a:p>
            <a:pPr lvl="2" eaLnBrk="1" hangingPunct="1">
              <a:lnSpc>
                <a:spcPct val="90000"/>
              </a:lnSpc>
            </a:pPr>
            <a:r>
              <a:rPr lang="en-US" altLang="ko-KR" sz="2000">
                <a:solidFill>
                  <a:schemeClr val="accent1"/>
                </a:solidFill>
              </a:rPr>
              <a:t>g(n)</a:t>
            </a:r>
            <a:r>
              <a:rPr lang="en-US" altLang="ko-KR" sz="2000"/>
              <a:t> measures the </a:t>
            </a:r>
            <a:r>
              <a:rPr lang="en-US" altLang="ko-KR" sz="2000">
                <a:solidFill>
                  <a:schemeClr val="accent1"/>
                </a:solidFill>
              </a:rPr>
              <a:t>actual length</a:t>
            </a:r>
            <a:r>
              <a:rPr lang="en-US" altLang="ko-KR" sz="2000"/>
              <a:t> of the path from any state n to the start state</a:t>
            </a:r>
          </a:p>
          <a:p>
            <a:pPr lvl="2" eaLnBrk="1" hangingPunct="1">
              <a:lnSpc>
                <a:spcPct val="90000"/>
              </a:lnSpc>
            </a:pPr>
            <a:r>
              <a:rPr lang="en-US" altLang="ko-KR" sz="2000">
                <a:solidFill>
                  <a:schemeClr val="accent1"/>
                </a:solidFill>
              </a:rPr>
              <a:t>h(n)</a:t>
            </a:r>
            <a:r>
              <a:rPr lang="en-US" altLang="ko-KR" sz="2000"/>
              <a:t> is a </a:t>
            </a:r>
            <a:r>
              <a:rPr lang="en-US" altLang="ko-KR" sz="2000">
                <a:solidFill>
                  <a:schemeClr val="accent1"/>
                </a:solidFill>
              </a:rPr>
              <a:t>heuristic estimate</a:t>
            </a:r>
            <a:r>
              <a:rPr lang="en-US" altLang="ko-KR" sz="2000"/>
              <a:t> of the distance from state n to a goal</a:t>
            </a:r>
          </a:p>
        </p:txBody>
      </p:sp>
      <p:sp>
        <p:nvSpPr>
          <p:cNvPr id="5" name="슬라이드 번호 개체 틀 5"/>
          <p:cNvSpPr>
            <a:spLocks noGrp="1"/>
          </p:cNvSpPr>
          <p:nvPr>
            <p:ph type="sldNum" sz="quarter" idx="12"/>
          </p:nvPr>
        </p:nvSpPr>
        <p:spPr/>
        <p:txBody>
          <a:bodyPr/>
          <a:lstStyle/>
          <a:p>
            <a:pPr>
              <a:defRPr/>
            </a:pPr>
            <a:fld id="{94B85DF3-9507-4518-B07D-8ED0C1B2AE9A}" type="slidenum">
              <a:rPr lang="en-US" altLang="ko-KR"/>
              <a:pPr>
                <a:defRPr/>
              </a:pPr>
              <a:t>36</a:t>
            </a:fld>
            <a:endParaRPr lang="en-US" altLang="ko-K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ko-KR"/>
              <a:t>8-Puzzle Example</a:t>
            </a:r>
          </a:p>
        </p:txBody>
      </p:sp>
      <p:sp>
        <p:nvSpPr>
          <p:cNvPr id="48132" name="Rectangle 3"/>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f(n) = g(n) + h(n)</a:t>
            </a:r>
          </a:p>
          <a:p>
            <a:pPr lvl="1" eaLnBrk="1" hangingPunct="1">
              <a:lnSpc>
                <a:spcPct val="110000"/>
              </a:lnSpc>
            </a:pPr>
            <a:r>
              <a:rPr lang="en-US" altLang="ko-KR" sz="2400"/>
              <a:t>g(n): actual distance from n to the start state</a:t>
            </a:r>
          </a:p>
          <a:p>
            <a:pPr lvl="1" eaLnBrk="1" hangingPunct="1">
              <a:lnSpc>
                <a:spcPct val="110000"/>
              </a:lnSpc>
            </a:pPr>
            <a:r>
              <a:rPr lang="en-US" altLang="ko-KR" sz="2400"/>
              <a:t>h(n): number of tiles out of place</a:t>
            </a:r>
          </a:p>
          <a:p>
            <a:pPr eaLnBrk="1" hangingPunct="1">
              <a:lnSpc>
                <a:spcPct val="110000"/>
              </a:lnSpc>
            </a:pPr>
            <a:r>
              <a:rPr lang="en-US" altLang="ko-KR" sz="2800"/>
              <a:t>In Figure 4.15</a:t>
            </a:r>
          </a:p>
          <a:p>
            <a:pPr lvl="1" eaLnBrk="1" hangingPunct="1">
              <a:lnSpc>
                <a:spcPct val="110000"/>
              </a:lnSpc>
            </a:pPr>
            <a:r>
              <a:rPr lang="en-US" altLang="ko-KR" sz="2400"/>
              <a:t>values of f(n) for each state</a:t>
            </a:r>
          </a:p>
          <a:p>
            <a:pPr lvl="2" eaLnBrk="1" hangingPunct="1">
              <a:lnSpc>
                <a:spcPct val="110000"/>
              </a:lnSpc>
            </a:pPr>
            <a:r>
              <a:rPr lang="en-US" altLang="ko-KR" sz="2000"/>
              <a:t>6 = 1 + 5</a:t>
            </a:r>
          </a:p>
          <a:p>
            <a:pPr lvl="2" eaLnBrk="1" hangingPunct="1">
              <a:lnSpc>
                <a:spcPct val="110000"/>
              </a:lnSpc>
            </a:pPr>
            <a:r>
              <a:rPr lang="en-US" altLang="ko-KR" sz="2000"/>
              <a:t>4 = 1 +3</a:t>
            </a:r>
          </a:p>
          <a:p>
            <a:pPr lvl="2" eaLnBrk="1" hangingPunct="1">
              <a:lnSpc>
                <a:spcPct val="110000"/>
              </a:lnSpc>
            </a:pPr>
            <a:r>
              <a:rPr lang="en-US" altLang="ko-KR" sz="2000"/>
              <a:t>6 = 1 + 5</a:t>
            </a:r>
          </a:p>
        </p:txBody>
      </p:sp>
      <p:sp>
        <p:nvSpPr>
          <p:cNvPr id="5" name="슬라이드 번호 개체 틀 5"/>
          <p:cNvSpPr>
            <a:spLocks noGrp="1"/>
          </p:cNvSpPr>
          <p:nvPr>
            <p:ph type="sldNum" sz="quarter" idx="12"/>
          </p:nvPr>
        </p:nvSpPr>
        <p:spPr/>
        <p:txBody>
          <a:bodyPr/>
          <a:lstStyle/>
          <a:p>
            <a:pPr>
              <a:defRPr/>
            </a:pPr>
            <a:fld id="{0C3E2C7F-125E-4BC4-BECD-4804A215521D}" type="slidenum">
              <a:rPr lang="en-US" altLang="ko-KR"/>
              <a:pPr>
                <a:defRPr/>
              </a:pPr>
              <a:t>37</a:t>
            </a:fld>
            <a:endParaRPr lang="en-US" altLang="ko-K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1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412875"/>
            <a:ext cx="690562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5" name="Text Box 7"/>
          <p:cNvSpPr txBox="1">
            <a:spLocks noChangeArrowheads="1"/>
          </p:cNvSpPr>
          <p:nvPr/>
        </p:nvSpPr>
        <p:spPr bwMode="auto">
          <a:xfrm>
            <a:off x="1116013" y="692150"/>
            <a:ext cx="5946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4.15	The heuristic f applied to states in the 8-puzzle.</a:t>
            </a:r>
          </a:p>
        </p:txBody>
      </p:sp>
      <p:sp>
        <p:nvSpPr>
          <p:cNvPr id="4" name="슬라이드 번호 개체 틀 5"/>
          <p:cNvSpPr>
            <a:spLocks noGrp="1"/>
          </p:cNvSpPr>
          <p:nvPr>
            <p:ph type="sldNum" sz="quarter" idx="12"/>
          </p:nvPr>
        </p:nvSpPr>
        <p:spPr/>
        <p:txBody>
          <a:bodyPr/>
          <a:lstStyle/>
          <a:p>
            <a:pPr>
              <a:defRPr/>
            </a:pPr>
            <a:fld id="{58A4D176-7E18-4897-96BF-70B4CB305F06}" type="slidenum">
              <a:rPr lang="en-US" altLang="ko-KR"/>
              <a:pPr>
                <a:defRPr/>
              </a:pPr>
              <a:t>38</a:t>
            </a:fld>
            <a:endParaRPr lang="en-US" altLang="ko-K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ko-KR"/>
              <a:t>8-Puzzle Example (2)</a:t>
            </a:r>
          </a:p>
        </p:txBody>
      </p:sp>
      <p:sp>
        <p:nvSpPr>
          <p:cNvPr id="50180" name="Rectangle 3"/>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Full best-search of the 8-puzzle graph</a:t>
            </a:r>
          </a:p>
          <a:p>
            <a:pPr lvl="1" eaLnBrk="1" hangingPunct="1">
              <a:lnSpc>
                <a:spcPct val="110000"/>
              </a:lnSpc>
            </a:pPr>
            <a:r>
              <a:rPr lang="en-US" altLang="ko-KR" sz="2400"/>
              <a:t>using f as defined</a:t>
            </a:r>
          </a:p>
          <a:p>
            <a:pPr lvl="1" eaLnBrk="1" hangingPunct="1">
              <a:lnSpc>
                <a:spcPct val="110000"/>
              </a:lnSpc>
            </a:pPr>
            <a:r>
              <a:rPr lang="en-US" altLang="ko-KR" sz="2400"/>
              <a:t>each state is labeled with a letter and its heuristic weight, f(n)= g(n) + h(n)</a:t>
            </a:r>
          </a:p>
          <a:p>
            <a:pPr lvl="1" eaLnBrk="1" hangingPunct="1">
              <a:lnSpc>
                <a:spcPct val="110000"/>
              </a:lnSpc>
            </a:pPr>
            <a:r>
              <a:rPr lang="en-US" altLang="ko-KR" sz="2400"/>
              <a:t>the number at the top of each state </a:t>
            </a:r>
            <a:r>
              <a:rPr lang="en-US" altLang="ko-KR" sz="2400">
                <a:sym typeface="Symbol" panose="05050102010706020507" pitchFamily="18" charset="2"/>
              </a:rPr>
              <a:t></a:t>
            </a:r>
            <a:r>
              <a:rPr lang="en-US" altLang="ko-KR" sz="2400"/>
              <a:t> the order in which it was taken off the </a:t>
            </a:r>
            <a:r>
              <a:rPr lang="en-US" altLang="ko-KR" sz="2400" b="1">
                <a:solidFill>
                  <a:schemeClr val="accent1"/>
                </a:solidFill>
              </a:rPr>
              <a:t>open</a:t>
            </a:r>
            <a:r>
              <a:rPr lang="en-US" altLang="ko-KR" sz="2400"/>
              <a:t> list</a:t>
            </a:r>
          </a:p>
          <a:p>
            <a:pPr lvl="1" eaLnBrk="1" hangingPunct="1">
              <a:lnSpc>
                <a:spcPct val="110000"/>
              </a:lnSpc>
            </a:pPr>
            <a:r>
              <a:rPr lang="en-US" altLang="ko-KR" sz="2400"/>
              <a:t>some states (h,g,b,d,n,k, and i) are not so numbered, because they were still on </a:t>
            </a:r>
            <a:r>
              <a:rPr lang="en-US" altLang="ko-KR" sz="2400" b="1">
                <a:solidFill>
                  <a:schemeClr val="accent1"/>
                </a:solidFill>
              </a:rPr>
              <a:t>open</a:t>
            </a:r>
            <a:r>
              <a:rPr lang="en-US" altLang="ko-KR" sz="2400"/>
              <a:t> when the algorithm terminated</a:t>
            </a:r>
          </a:p>
        </p:txBody>
      </p:sp>
      <p:sp>
        <p:nvSpPr>
          <p:cNvPr id="5" name="슬라이드 번호 개체 틀 5"/>
          <p:cNvSpPr>
            <a:spLocks noGrp="1"/>
          </p:cNvSpPr>
          <p:nvPr>
            <p:ph type="sldNum" sz="quarter" idx="12"/>
          </p:nvPr>
        </p:nvSpPr>
        <p:spPr/>
        <p:txBody>
          <a:bodyPr/>
          <a:lstStyle/>
          <a:p>
            <a:pPr>
              <a:defRPr/>
            </a:pPr>
            <a:fld id="{E6730FFA-F449-4CAC-8E9C-E05EFFA834DE}" type="slidenum">
              <a:rPr lang="en-US" altLang="ko-KR"/>
              <a:pPr>
                <a:defRPr/>
              </a:pPr>
              <a:t>39</a:t>
            </a:fld>
            <a:endParaRPr lang="en-US" altLang="ko-K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ko-KR"/>
              <a:t>Introduction (2)</a:t>
            </a:r>
          </a:p>
        </p:txBody>
      </p:sp>
      <p:sp>
        <p:nvSpPr>
          <p:cNvPr id="7172" name="Rectangle 3"/>
          <p:cNvSpPr>
            <a:spLocks noGrp="1" noChangeArrowheads="1"/>
          </p:cNvSpPr>
          <p:nvPr>
            <p:ph idx="1"/>
          </p:nvPr>
        </p:nvSpPr>
        <p:spPr>
          <a:xfrm>
            <a:off x="914400" y="1676400"/>
            <a:ext cx="7543800" cy="4191000"/>
          </a:xfrm>
        </p:spPr>
        <p:txBody>
          <a:bodyPr>
            <a:normAutofit lnSpcReduction="10000"/>
          </a:bodyPr>
          <a:lstStyle/>
          <a:p>
            <a:pPr eaLnBrk="1" hangingPunct="1">
              <a:lnSpc>
                <a:spcPct val="110000"/>
              </a:lnSpc>
            </a:pPr>
            <a:r>
              <a:rPr lang="en-US" altLang="ko-KR" sz="2800"/>
              <a:t>AI problem solvers employ heuristics in two basic situations</a:t>
            </a:r>
          </a:p>
          <a:p>
            <a:pPr lvl="1" eaLnBrk="1" hangingPunct="1">
              <a:lnSpc>
                <a:spcPct val="110000"/>
              </a:lnSpc>
            </a:pPr>
            <a:r>
              <a:rPr lang="en-US" altLang="ko-KR" sz="2400"/>
              <a:t>A problem </a:t>
            </a:r>
            <a:r>
              <a:rPr lang="en-US" altLang="ko-KR" sz="2400">
                <a:solidFill>
                  <a:schemeClr val="accent1"/>
                </a:solidFill>
              </a:rPr>
              <a:t>may not have an exact solution</a:t>
            </a:r>
            <a:r>
              <a:rPr lang="en-US" altLang="ko-KR" sz="2400"/>
              <a:t> because of </a:t>
            </a:r>
            <a:r>
              <a:rPr lang="en-US" altLang="ko-KR" sz="2400">
                <a:solidFill>
                  <a:schemeClr val="accent1"/>
                </a:solidFill>
              </a:rPr>
              <a:t>inherent ambiguities</a:t>
            </a:r>
            <a:r>
              <a:rPr lang="en-US" altLang="ko-KR" sz="2400"/>
              <a:t> in the problem statement or available data.</a:t>
            </a:r>
          </a:p>
          <a:p>
            <a:pPr lvl="2" eaLnBrk="1" hangingPunct="1">
              <a:lnSpc>
                <a:spcPct val="110000"/>
              </a:lnSpc>
            </a:pPr>
            <a:r>
              <a:rPr lang="en-US" altLang="ko-KR" sz="2000"/>
              <a:t>e.g. medical diagnosis, vision</a:t>
            </a:r>
          </a:p>
          <a:p>
            <a:pPr lvl="1" eaLnBrk="1" hangingPunct="1">
              <a:lnSpc>
                <a:spcPct val="110000"/>
              </a:lnSpc>
            </a:pPr>
            <a:r>
              <a:rPr lang="en-US" altLang="ko-KR" sz="2400"/>
              <a:t>A problem may have an exact solution, but the </a:t>
            </a:r>
            <a:r>
              <a:rPr lang="en-US" altLang="ko-KR" sz="2400">
                <a:solidFill>
                  <a:schemeClr val="accent1"/>
                </a:solidFill>
              </a:rPr>
              <a:t>computational cost</a:t>
            </a:r>
            <a:r>
              <a:rPr lang="en-US" altLang="ko-KR" sz="2400"/>
              <a:t> of finding it may be prohibitive.</a:t>
            </a:r>
          </a:p>
          <a:p>
            <a:pPr lvl="2" eaLnBrk="1" hangingPunct="1">
              <a:lnSpc>
                <a:spcPct val="110000"/>
              </a:lnSpc>
            </a:pPr>
            <a:r>
              <a:rPr lang="en-US" altLang="ko-KR" sz="2000"/>
              <a:t>e.g. chess</a:t>
            </a:r>
          </a:p>
        </p:txBody>
      </p:sp>
      <p:sp>
        <p:nvSpPr>
          <p:cNvPr id="5" name="슬라이드 번호 개체 틀 5"/>
          <p:cNvSpPr>
            <a:spLocks noGrp="1"/>
          </p:cNvSpPr>
          <p:nvPr>
            <p:ph type="sldNum" sz="quarter" idx="12"/>
          </p:nvPr>
        </p:nvSpPr>
        <p:spPr/>
        <p:txBody>
          <a:bodyPr/>
          <a:lstStyle/>
          <a:p>
            <a:pPr>
              <a:defRPr/>
            </a:pPr>
            <a:fld id="{681D7B6D-99E8-48D6-9B58-EAAD6DED7298}" type="slidenum">
              <a:rPr lang="en-US" altLang="ko-KR"/>
              <a:pPr>
                <a:defRPr/>
              </a:pPr>
              <a:t>4</a:t>
            </a:fld>
            <a:endParaRPr lang="en-US" altLang="ko-K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0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341438"/>
            <a:ext cx="467677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3" name="Text Box 6"/>
          <p:cNvSpPr txBox="1">
            <a:spLocks noChangeArrowheads="1"/>
          </p:cNvSpPr>
          <p:nvPr/>
        </p:nvSpPr>
        <p:spPr bwMode="auto">
          <a:xfrm>
            <a:off x="884238" y="655638"/>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4.16	State space generated in heuristic search of the 8-puzzle graph.</a:t>
            </a:r>
          </a:p>
        </p:txBody>
      </p:sp>
      <p:sp>
        <p:nvSpPr>
          <p:cNvPr id="4" name="슬라이드 번호 개체 틀 5"/>
          <p:cNvSpPr>
            <a:spLocks noGrp="1"/>
          </p:cNvSpPr>
          <p:nvPr>
            <p:ph type="sldNum" sz="quarter" idx="12"/>
          </p:nvPr>
        </p:nvSpPr>
        <p:spPr/>
        <p:txBody>
          <a:bodyPr/>
          <a:lstStyle/>
          <a:p>
            <a:pPr>
              <a:defRPr/>
            </a:pPr>
            <a:fld id="{58A4D176-7E18-4897-96BF-70B4CB305F06}" type="slidenum">
              <a:rPr lang="en-US" altLang="ko-KR"/>
              <a:pPr>
                <a:defRPr/>
              </a:pPr>
              <a:t>40</a:t>
            </a:fld>
            <a:endParaRPr lang="en-US" altLang="ko-K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ko-KR"/>
              <a:t>8-Puzzle Example (3)</a:t>
            </a:r>
          </a:p>
        </p:txBody>
      </p:sp>
      <p:sp>
        <p:nvSpPr>
          <p:cNvPr id="52228" name="Rectangle 3"/>
          <p:cNvSpPr>
            <a:spLocks noGrp="1" noChangeArrowheads="1"/>
          </p:cNvSpPr>
          <p:nvPr>
            <p:ph idx="1"/>
          </p:nvPr>
        </p:nvSpPr>
        <p:spPr>
          <a:xfrm>
            <a:off x="914400" y="1676400"/>
            <a:ext cx="8153400" cy="4114800"/>
          </a:xfrm>
        </p:spPr>
        <p:txBody>
          <a:bodyPr/>
          <a:lstStyle/>
          <a:p>
            <a:pPr eaLnBrk="1" hangingPunct="1">
              <a:lnSpc>
                <a:spcPct val="110000"/>
              </a:lnSpc>
            </a:pPr>
            <a:r>
              <a:rPr lang="en-US" altLang="ko-KR" sz="2800"/>
              <a:t>Successive stages of </a:t>
            </a:r>
            <a:r>
              <a:rPr lang="en-US" altLang="ko-KR" sz="2800" b="1">
                <a:solidFill>
                  <a:schemeClr val="accent1"/>
                </a:solidFill>
              </a:rPr>
              <a:t>open</a:t>
            </a:r>
            <a:r>
              <a:rPr lang="en-US" altLang="ko-KR" sz="2800"/>
              <a:t> and </a:t>
            </a:r>
            <a:r>
              <a:rPr lang="en-US" altLang="ko-KR" sz="2800" b="1">
                <a:solidFill>
                  <a:schemeClr val="accent1"/>
                </a:solidFill>
              </a:rPr>
              <a:t>closed</a:t>
            </a:r>
            <a:endParaRPr lang="en-US" altLang="ko-KR" sz="2800"/>
          </a:p>
          <a:p>
            <a:pPr lvl="1" eaLnBrk="1" hangingPunct="1">
              <a:lnSpc>
                <a:spcPct val="110000"/>
              </a:lnSpc>
              <a:buFontTx/>
              <a:buNone/>
            </a:pPr>
            <a:r>
              <a:rPr lang="en-US" altLang="ko-KR" sz="2000"/>
              <a:t>1. open = [a4]; closed = []</a:t>
            </a:r>
          </a:p>
          <a:p>
            <a:pPr lvl="1" eaLnBrk="1" hangingPunct="1">
              <a:lnSpc>
                <a:spcPct val="110000"/>
              </a:lnSpc>
              <a:buFontTx/>
              <a:buNone/>
            </a:pPr>
            <a:r>
              <a:rPr lang="en-US" altLang="ko-KR" sz="2000"/>
              <a:t>2. open = [c4,b6,d6]; closed = [a4]</a:t>
            </a:r>
          </a:p>
          <a:p>
            <a:pPr lvl="1" eaLnBrk="1" hangingPunct="1">
              <a:lnSpc>
                <a:spcPct val="110000"/>
              </a:lnSpc>
              <a:buFontTx/>
              <a:buNone/>
            </a:pPr>
            <a:r>
              <a:rPr lang="en-US" altLang="ko-KR" sz="2000"/>
              <a:t>3. open = [e5,f5,g6,b6,d6]; closed = [a4,c4]</a:t>
            </a:r>
          </a:p>
          <a:p>
            <a:pPr lvl="1" eaLnBrk="1" hangingPunct="1">
              <a:lnSpc>
                <a:spcPct val="110000"/>
              </a:lnSpc>
              <a:buFontTx/>
              <a:buNone/>
            </a:pPr>
            <a:r>
              <a:rPr lang="en-US" altLang="ko-KR" sz="2000"/>
              <a:t>4. open = [f5,h6,g6,b6,d6,i7]; closed = [a4,c4,e5]</a:t>
            </a:r>
          </a:p>
          <a:p>
            <a:pPr lvl="1" eaLnBrk="1" hangingPunct="1">
              <a:lnSpc>
                <a:spcPct val="110000"/>
              </a:lnSpc>
              <a:buFontTx/>
              <a:buNone/>
            </a:pPr>
            <a:r>
              <a:rPr lang="en-US" altLang="ko-KR" sz="2000"/>
              <a:t>5. open = [j5,h6,g6,b6,d6,k7,i7]; closed = [a4,c4,e5,f5]</a:t>
            </a:r>
          </a:p>
          <a:p>
            <a:pPr lvl="1" eaLnBrk="1" hangingPunct="1">
              <a:lnSpc>
                <a:spcPct val="110000"/>
              </a:lnSpc>
              <a:buFontTx/>
              <a:buNone/>
            </a:pPr>
            <a:r>
              <a:rPr lang="en-US" altLang="ko-KR" sz="2000"/>
              <a:t>6. open = [l5,h6,g6,b6,d6,k7,i7]; closed = [a4,c4,e5,f5,j5]</a:t>
            </a:r>
          </a:p>
          <a:p>
            <a:pPr lvl="1" eaLnBrk="1" hangingPunct="1">
              <a:lnSpc>
                <a:spcPct val="110000"/>
              </a:lnSpc>
              <a:buFontTx/>
              <a:buNone/>
            </a:pPr>
            <a:r>
              <a:rPr lang="en-US" altLang="ko-KR" sz="2000"/>
              <a:t>7. open = [m5,h6,g6,b6,d6,n7,k7,i7]; closed = [a4,c4,e5,f5,j5,l5]</a:t>
            </a:r>
          </a:p>
          <a:p>
            <a:pPr lvl="1" eaLnBrk="1" hangingPunct="1">
              <a:lnSpc>
                <a:spcPct val="110000"/>
              </a:lnSpc>
              <a:buFontTx/>
              <a:buNone/>
            </a:pPr>
            <a:r>
              <a:rPr lang="en-US" altLang="ko-KR" sz="2000"/>
              <a:t>8. success, m = goal !</a:t>
            </a:r>
            <a:endParaRPr lang="en-US" altLang="ko-KR" sz="2400"/>
          </a:p>
        </p:txBody>
      </p:sp>
      <p:sp>
        <p:nvSpPr>
          <p:cNvPr id="5" name="슬라이드 번호 개체 틀 5"/>
          <p:cNvSpPr>
            <a:spLocks noGrp="1"/>
          </p:cNvSpPr>
          <p:nvPr>
            <p:ph type="sldNum" sz="quarter" idx="12"/>
          </p:nvPr>
        </p:nvSpPr>
        <p:spPr/>
        <p:txBody>
          <a:bodyPr/>
          <a:lstStyle/>
          <a:p>
            <a:pPr>
              <a:defRPr/>
            </a:pPr>
            <a:fld id="{0AB8BFCF-007C-4F29-B0E2-D413AA80D7AB}" type="slidenum">
              <a:rPr lang="en-US" altLang="ko-KR"/>
              <a:pPr>
                <a:defRPr/>
              </a:pPr>
              <a:t>41</a:t>
            </a:fld>
            <a:endParaRPr lang="en-US" altLang="ko-K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32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304925"/>
            <a:ext cx="5219700"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1" name="Text Box 6"/>
          <p:cNvSpPr txBox="1">
            <a:spLocks noChangeArrowheads="1"/>
          </p:cNvSpPr>
          <p:nvPr/>
        </p:nvSpPr>
        <p:spPr bwMode="auto">
          <a:xfrm>
            <a:off x="914400" y="549275"/>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4.17	Open and closed as they appear after the 3rd iteration of heuristic 	search</a:t>
            </a:r>
          </a:p>
        </p:txBody>
      </p:sp>
      <p:sp>
        <p:nvSpPr>
          <p:cNvPr id="4" name="슬라이드 번호 개체 틀 5"/>
          <p:cNvSpPr>
            <a:spLocks noGrp="1"/>
          </p:cNvSpPr>
          <p:nvPr>
            <p:ph type="sldNum" sz="quarter" idx="12"/>
          </p:nvPr>
        </p:nvSpPr>
        <p:spPr/>
        <p:txBody>
          <a:bodyPr/>
          <a:lstStyle/>
          <a:p>
            <a:pPr>
              <a:defRPr/>
            </a:pPr>
            <a:fld id="{58A4D176-7E18-4897-96BF-70B4CB305F06}" type="slidenum">
              <a:rPr lang="en-US" altLang="ko-KR"/>
              <a:pPr>
                <a:defRPr/>
              </a:pPr>
              <a:t>42</a:t>
            </a:fld>
            <a:endParaRPr lang="en-US" altLang="ko-K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914400" y="304800"/>
            <a:ext cx="7543800" cy="1143000"/>
          </a:xfrm>
        </p:spPr>
        <p:txBody>
          <a:bodyPr/>
          <a:lstStyle/>
          <a:p>
            <a:pPr eaLnBrk="1" hangingPunct="1">
              <a:lnSpc>
                <a:spcPct val="80000"/>
              </a:lnSpc>
            </a:pPr>
            <a:r>
              <a:rPr lang="en-US" altLang="ko-KR"/>
              <a:t>Evaluation Function and best_first_search</a:t>
            </a:r>
          </a:p>
        </p:txBody>
      </p:sp>
      <p:sp>
        <p:nvSpPr>
          <p:cNvPr id="54276" name="Rectangle 3"/>
          <p:cNvSpPr>
            <a:spLocks noGrp="1" noChangeArrowheads="1"/>
          </p:cNvSpPr>
          <p:nvPr>
            <p:ph idx="1"/>
          </p:nvPr>
        </p:nvSpPr>
        <p:spPr>
          <a:xfrm>
            <a:off x="914400" y="1676400"/>
            <a:ext cx="7543800" cy="4191000"/>
          </a:xfrm>
        </p:spPr>
        <p:txBody>
          <a:bodyPr>
            <a:normAutofit lnSpcReduction="10000"/>
          </a:bodyPr>
          <a:lstStyle/>
          <a:p>
            <a:pPr eaLnBrk="1" hangingPunct="1">
              <a:lnSpc>
                <a:spcPct val="90000"/>
              </a:lnSpc>
            </a:pPr>
            <a:r>
              <a:rPr lang="en-US" altLang="ko-KR" sz="2800"/>
              <a:t>f(n) = g(n) + h(n)</a:t>
            </a:r>
          </a:p>
          <a:p>
            <a:pPr lvl="1" eaLnBrk="1" hangingPunct="1">
              <a:lnSpc>
                <a:spcPct val="90000"/>
              </a:lnSpc>
            </a:pPr>
            <a:r>
              <a:rPr lang="en-US" altLang="ko-KR" sz="2400" b="1">
                <a:solidFill>
                  <a:schemeClr val="accent1"/>
                </a:solidFill>
              </a:rPr>
              <a:t>h</a:t>
            </a:r>
            <a:r>
              <a:rPr lang="en-US" altLang="ko-KR" sz="2400"/>
              <a:t> value guides search toward heuristically promising states</a:t>
            </a:r>
          </a:p>
          <a:p>
            <a:pPr lvl="1" eaLnBrk="1" hangingPunct="1">
              <a:lnSpc>
                <a:spcPct val="90000"/>
              </a:lnSpc>
            </a:pPr>
            <a:r>
              <a:rPr lang="en-US" altLang="ko-KR" sz="2400" b="1">
                <a:solidFill>
                  <a:schemeClr val="accent1"/>
                </a:solidFill>
              </a:rPr>
              <a:t>g</a:t>
            </a:r>
            <a:r>
              <a:rPr lang="en-US" altLang="ko-KR" sz="2400"/>
              <a:t> value prevents search from persisting indefinitely on a fruitless path</a:t>
            </a:r>
          </a:p>
          <a:p>
            <a:pPr eaLnBrk="1" hangingPunct="1">
              <a:lnSpc>
                <a:spcPct val="90000"/>
              </a:lnSpc>
            </a:pPr>
            <a:r>
              <a:rPr lang="en-US" altLang="ko-KR" sz="2800" b="1">
                <a:solidFill>
                  <a:schemeClr val="accent1"/>
                </a:solidFill>
              </a:rPr>
              <a:t>open</a:t>
            </a:r>
            <a:r>
              <a:rPr lang="en-US" altLang="ko-KR" sz="2800"/>
              <a:t> list</a:t>
            </a:r>
          </a:p>
          <a:p>
            <a:pPr lvl="1" eaLnBrk="1" hangingPunct="1">
              <a:lnSpc>
                <a:spcPct val="90000"/>
              </a:lnSpc>
            </a:pPr>
            <a:r>
              <a:rPr lang="en-US" altLang="ko-KR" sz="2400"/>
              <a:t>states on </a:t>
            </a:r>
            <a:r>
              <a:rPr lang="en-US" altLang="ko-KR" sz="2400" b="1">
                <a:solidFill>
                  <a:schemeClr val="accent1"/>
                </a:solidFill>
              </a:rPr>
              <a:t>open</a:t>
            </a:r>
            <a:r>
              <a:rPr lang="en-US" altLang="ko-KR" sz="2400"/>
              <a:t> are sorted by their f values</a:t>
            </a:r>
          </a:p>
          <a:p>
            <a:pPr lvl="1" eaLnBrk="1" hangingPunct="1">
              <a:lnSpc>
                <a:spcPct val="90000"/>
              </a:lnSpc>
            </a:pPr>
            <a:r>
              <a:rPr lang="en-US" altLang="ko-KR" sz="2400"/>
              <a:t>by keeping all states on </a:t>
            </a:r>
            <a:r>
              <a:rPr lang="en-US" altLang="ko-KR" sz="2400" b="1">
                <a:solidFill>
                  <a:schemeClr val="accent1"/>
                </a:solidFill>
              </a:rPr>
              <a:t>open</a:t>
            </a:r>
            <a:r>
              <a:rPr lang="en-US" altLang="ko-KR" sz="2400"/>
              <a:t> until they are examined or a goal is found, the algorithm can go back from fruitless paths</a:t>
            </a:r>
          </a:p>
          <a:p>
            <a:pPr lvl="1" eaLnBrk="1" hangingPunct="1">
              <a:lnSpc>
                <a:spcPct val="90000"/>
              </a:lnSpc>
            </a:pPr>
            <a:r>
              <a:rPr lang="en-US" altLang="ko-KR" sz="2400" b="1">
                <a:solidFill>
                  <a:schemeClr val="accent1"/>
                </a:solidFill>
              </a:rPr>
              <a:t>open</a:t>
            </a:r>
            <a:r>
              <a:rPr lang="en-US" altLang="ko-KR" sz="2400"/>
              <a:t> may contain states at different levels </a:t>
            </a:r>
            <a:r>
              <a:rPr lang="en-US" altLang="ko-KR" sz="2400">
                <a:sym typeface="Symbol" panose="05050102010706020507" pitchFamily="18" charset="2"/>
              </a:rPr>
              <a:t></a:t>
            </a:r>
            <a:r>
              <a:rPr lang="en-US" altLang="ko-KR" sz="2400"/>
              <a:t> flexibility in changing focus of the search</a:t>
            </a:r>
          </a:p>
        </p:txBody>
      </p:sp>
      <p:sp>
        <p:nvSpPr>
          <p:cNvPr id="5" name="슬라이드 번호 개체 틀 5"/>
          <p:cNvSpPr>
            <a:spLocks noGrp="1"/>
          </p:cNvSpPr>
          <p:nvPr>
            <p:ph type="sldNum" sz="quarter" idx="12"/>
          </p:nvPr>
        </p:nvSpPr>
        <p:spPr/>
        <p:txBody>
          <a:bodyPr/>
          <a:lstStyle/>
          <a:p>
            <a:pPr>
              <a:defRPr/>
            </a:pPr>
            <a:fld id="{D81BBF52-8F68-4DC4-AC13-A0A3C3117B64}" type="slidenum">
              <a:rPr lang="en-US" altLang="ko-KR"/>
              <a:pPr>
                <a:defRPr/>
              </a:pPr>
              <a:t>43</a:t>
            </a:fld>
            <a:endParaRPr lang="en-US" altLang="ko-K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914400" y="381000"/>
            <a:ext cx="7543800" cy="1143000"/>
          </a:xfrm>
        </p:spPr>
        <p:txBody>
          <a:bodyPr/>
          <a:lstStyle/>
          <a:p>
            <a:pPr eaLnBrk="1" hangingPunct="1">
              <a:lnSpc>
                <a:spcPct val="80000"/>
              </a:lnSpc>
            </a:pPr>
            <a:r>
              <a:rPr lang="en-US" altLang="ko-KR"/>
              <a:t>Heuristic Search and</a:t>
            </a:r>
            <a:br>
              <a:rPr lang="en-US" altLang="ko-KR"/>
            </a:br>
            <a:r>
              <a:rPr lang="en-US" altLang="ko-KR"/>
              <a:t>Expert Systems</a:t>
            </a:r>
          </a:p>
        </p:txBody>
      </p:sp>
      <p:sp>
        <p:nvSpPr>
          <p:cNvPr id="55300" name="Rectangle 3"/>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Implementing heuristics</a:t>
            </a:r>
          </a:p>
          <a:p>
            <a:pPr lvl="1" eaLnBrk="1" hangingPunct="1">
              <a:lnSpc>
                <a:spcPct val="110000"/>
              </a:lnSpc>
            </a:pPr>
            <a:r>
              <a:rPr lang="en-US" altLang="ko-KR" sz="2400"/>
              <a:t>use of </a:t>
            </a:r>
            <a:r>
              <a:rPr lang="en-US" altLang="ko-KR" sz="2400">
                <a:solidFill>
                  <a:schemeClr val="accent1"/>
                </a:solidFill>
              </a:rPr>
              <a:t>confidence measures</a:t>
            </a:r>
            <a:r>
              <a:rPr lang="en-US" altLang="ko-KR" sz="2400"/>
              <a:t> by expert systems to weigh the results of a rule</a:t>
            </a:r>
          </a:p>
          <a:p>
            <a:pPr lvl="1" eaLnBrk="1" hangingPunct="1">
              <a:lnSpc>
                <a:spcPct val="110000"/>
              </a:lnSpc>
            </a:pPr>
            <a:r>
              <a:rPr lang="en-US" altLang="ko-KR" sz="2400"/>
              <a:t>expert systems employ confidence measure to select the </a:t>
            </a:r>
            <a:r>
              <a:rPr lang="en-US" altLang="ko-KR" sz="2400">
                <a:solidFill>
                  <a:schemeClr val="accent1"/>
                </a:solidFill>
              </a:rPr>
              <a:t>conclusions with the highest likelihood of success</a:t>
            </a:r>
          </a:p>
          <a:p>
            <a:pPr lvl="1" eaLnBrk="1" hangingPunct="1">
              <a:lnSpc>
                <a:spcPct val="110000"/>
              </a:lnSpc>
            </a:pPr>
            <a:r>
              <a:rPr lang="en-US" altLang="ko-KR" sz="2400"/>
              <a:t>states with extremely low confidences can be eliminated entirely</a:t>
            </a:r>
          </a:p>
        </p:txBody>
      </p:sp>
      <p:sp>
        <p:nvSpPr>
          <p:cNvPr id="5" name="슬라이드 번호 개체 틀 5"/>
          <p:cNvSpPr>
            <a:spLocks noGrp="1"/>
          </p:cNvSpPr>
          <p:nvPr>
            <p:ph type="sldNum" sz="quarter" idx="12"/>
          </p:nvPr>
        </p:nvSpPr>
        <p:spPr/>
        <p:txBody>
          <a:bodyPr/>
          <a:lstStyle/>
          <a:p>
            <a:pPr>
              <a:defRPr/>
            </a:pPr>
            <a:fld id="{F3307DE8-91CD-4266-AA68-25BBB80A9D7C}" type="slidenum">
              <a:rPr lang="en-US" altLang="ko-KR"/>
              <a:pPr>
                <a:defRPr/>
              </a:pPr>
              <a:t>44</a:t>
            </a:fld>
            <a:endParaRPr lang="en-US" altLang="ko-K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914400" y="304800"/>
            <a:ext cx="7543800" cy="1143000"/>
          </a:xfrm>
        </p:spPr>
        <p:txBody>
          <a:bodyPr/>
          <a:lstStyle/>
          <a:p>
            <a:pPr eaLnBrk="1" hangingPunct="1">
              <a:lnSpc>
                <a:spcPct val="80000"/>
              </a:lnSpc>
            </a:pPr>
            <a:r>
              <a:rPr lang="en-US" altLang="ko-KR"/>
              <a:t>Heuristic Search and</a:t>
            </a:r>
            <a:br>
              <a:rPr lang="en-US" altLang="ko-KR"/>
            </a:br>
            <a:r>
              <a:rPr lang="en-US" altLang="ko-KR"/>
              <a:t>Expert Systems (2)</a:t>
            </a:r>
          </a:p>
        </p:txBody>
      </p:sp>
      <p:sp>
        <p:nvSpPr>
          <p:cNvPr id="56324" name="Rectangle 3"/>
          <p:cNvSpPr>
            <a:spLocks noGrp="1" noChangeArrowheads="1"/>
          </p:cNvSpPr>
          <p:nvPr>
            <p:ph idx="1"/>
          </p:nvPr>
        </p:nvSpPr>
        <p:spPr>
          <a:xfrm>
            <a:off x="914400" y="1676400"/>
            <a:ext cx="7543800" cy="4191000"/>
          </a:xfrm>
        </p:spPr>
        <p:txBody>
          <a:bodyPr>
            <a:normAutofit lnSpcReduction="10000"/>
          </a:bodyPr>
          <a:lstStyle/>
          <a:p>
            <a:pPr eaLnBrk="1" hangingPunct="1">
              <a:lnSpc>
                <a:spcPct val="110000"/>
              </a:lnSpc>
            </a:pPr>
            <a:r>
              <a:rPr lang="en-US" altLang="ko-KR" sz="2800"/>
              <a:t>Reasons for using simple games (8-puzzle)</a:t>
            </a:r>
          </a:p>
          <a:p>
            <a:pPr lvl="1" eaLnBrk="1" hangingPunct="1">
              <a:lnSpc>
                <a:spcPct val="110000"/>
              </a:lnSpc>
              <a:buFontTx/>
              <a:buNone/>
            </a:pPr>
            <a:r>
              <a:rPr lang="en-US" altLang="ko-KR" sz="2400"/>
              <a:t>1. The search spaces are large enough to require heuristic pruning.</a:t>
            </a:r>
          </a:p>
          <a:p>
            <a:pPr lvl="1" eaLnBrk="1" hangingPunct="1">
              <a:lnSpc>
                <a:spcPct val="110000"/>
              </a:lnSpc>
              <a:buFontTx/>
              <a:buNone/>
            </a:pPr>
            <a:r>
              <a:rPr lang="en-US" altLang="ko-KR" sz="2400"/>
              <a:t>2. Most games are complex enough to suggest a rich variety of heuristic evaluations for comparison and analysis.</a:t>
            </a:r>
          </a:p>
          <a:p>
            <a:pPr lvl="1" eaLnBrk="1" hangingPunct="1">
              <a:lnSpc>
                <a:spcPct val="110000"/>
              </a:lnSpc>
              <a:buFontTx/>
              <a:buNone/>
            </a:pPr>
            <a:r>
              <a:rPr lang="en-US" altLang="ko-KR" sz="2400"/>
              <a:t>3. Games are generally do not involve complex representational issues.</a:t>
            </a:r>
          </a:p>
          <a:p>
            <a:pPr lvl="1" eaLnBrk="1" hangingPunct="1">
              <a:lnSpc>
                <a:spcPct val="110000"/>
              </a:lnSpc>
              <a:buFontTx/>
              <a:buNone/>
            </a:pPr>
            <a:r>
              <a:rPr lang="en-US" altLang="ko-KR" sz="2400"/>
              <a:t>4. A single heuristic may be applied throughout the search space.</a:t>
            </a:r>
          </a:p>
        </p:txBody>
      </p:sp>
      <p:sp>
        <p:nvSpPr>
          <p:cNvPr id="5" name="슬라이드 번호 개체 틀 5"/>
          <p:cNvSpPr>
            <a:spLocks noGrp="1"/>
          </p:cNvSpPr>
          <p:nvPr>
            <p:ph type="sldNum" sz="quarter" idx="12"/>
          </p:nvPr>
        </p:nvSpPr>
        <p:spPr/>
        <p:txBody>
          <a:bodyPr/>
          <a:lstStyle/>
          <a:p>
            <a:pPr>
              <a:defRPr/>
            </a:pPr>
            <a:fld id="{183D8A11-B5D2-4A72-AFCD-82FB9123BAE5}" type="slidenum">
              <a:rPr lang="en-US" altLang="ko-KR"/>
              <a:pPr>
                <a:defRPr/>
              </a:pPr>
              <a:t>45</a:t>
            </a:fld>
            <a:endParaRPr lang="en-US" altLang="ko-K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914400" y="304800"/>
            <a:ext cx="7543800" cy="1143000"/>
          </a:xfrm>
        </p:spPr>
        <p:txBody>
          <a:bodyPr/>
          <a:lstStyle/>
          <a:p>
            <a:pPr eaLnBrk="1" hangingPunct="1">
              <a:lnSpc>
                <a:spcPct val="80000"/>
              </a:lnSpc>
            </a:pPr>
            <a:r>
              <a:rPr lang="en-US" altLang="ko-KR"/>
              <a:t>Heuristic Search and</a:t>
            </a:r>
            <a:br>
              <a:rPr lang="en-US" altLang="ko-KR"/>
            </a:br>
            <a:r>
              <a:rPr lang="en-US" altLang="ko-KR"/>
              <a:t>Expert Systems (3)</a:t>
            </a:r>
          </a:p>
        </p:txBody>
      </p:sp>
      <p:sp>
        <p:nvSpPr>
          <p:cNvPr id="57348" name="Rectangle 3"/>
          <p:cNvSpPr>
            <a:spLocks noGrp="1" noChangeArrowheads="1"/>
          </p:cNvSpPr>
          <p:nvPr>
            <p:ph idx="1"/>
          </p:nvPr>
        </p:nvSpPr>
        <p:spPr>
          <a:xfrm>
            <a:off x="914400" y="1676400"/>
            <a:ext cx="7543800" cy="4191000"/>
          </a:xfrm>
        </p:spPr>
        <p:txBody>
          <a:bodyPr>
            <a:normAutofit fontScale="92500" lnSpcReduction="10000"/>
          </a:bodyPr>
          <a:lstStyle/>
          <a:p>
            <a:pPr eaLnBrk="1" hangingPunct="1">
              <a:lnSpc>
                <a:spcPct val="110000"/>
              </a:lnSpc>
            </a:pPr>
            <a:r>
              <a:rPr lang="en-US" altLang="ko-KR" sz="2800"/>
              <a:t>More realistic problems</a:t>
            </a:r>
          </a:p>
          <a:p>
            <a:pPr lvl="1" eaLnBrk="1" hangingPunct="1">
              <a:lnSpc>
                <a:spcPct val="110000"/>
              </a:lnSpc>
            </a:pPr>
            <a:r>
              <a:rPr lang="en-US" altLang="ko-KR" sz="2400"/>
              <a:t>greatly complicate the implementation and analysis of heuristic search</a:t>
            </a:r>
          </a:p>
          <a:p>
            <a:pPr lvl="1" eaLnBrk="1" hangingPunct="1">
              <a:lnSpc>
                <a:spcPct val="110000"/>
              </a:lnSpc>
            </a:pPr>
            <a:r>
              <a:rPr lang="en-US" altLang="ko-KR" sz="2400"/>
              <a:t>insights gained from simple games generalize to problem such as those found in expert systems application</a:t>
            </a:r>
          </a:p>
          <a:p>
            <a:pPr lvl="1" eaLnBrk="1" hangingPunct="1">
              <a:lnSpc>
                <a:spcPct val="110000"/>
              </a:lnSpc>
            </a:pPr>
            <a:r>
              <a:rPr lang="en-US" altLang="ko-KR" sz="2400"/>
              <a:t>a single heuristic may not apply to each state</a:t>
            </a:r>
          </a:p>
          <a:p>
            <a:pPr lvl="1" eaLnBrk="1" hangingPunct="1">
              <a:lnSpc>
                <a:spcPct val="110000"/>
              </a:lnSpc>
            </a:pPr>
            <a:r>
              <a:rPr lang="en-US" altLang="ko-KR" sz="2400"/>
              <a:t>each rule is a heuristic that may be applied in a particular case</a:t>
            </a:r>
          </a:p>
          <a:p>
            <a:pPr lvl="2" eaLnBrk="1" hangingPunct="1">
              <a:lnSpc>
                <a:spcPct val="110000"/>
              </a:lnSpc>
            </a:pPr>
            <a:r>
              <a:rPr lang="en-US" altLang="ko-KR" sz="2000"/>
              <a:t>pattern matcher matches the appropriate rule (heuristic) with the relevant state in the space</a:t>
            </a:r>
          </a:p>
        </p:txBody>
      </p:sp>
      <p:sp>
        <p:nvSpPr>
          <p:cNvPr id="5" name="슬라이드 번호 개체 틀 5"/>
          <p:cNvSpPr>
            <a:spLocks noGrp="1"/>
          </p:cNvSpPr>
          <p:nvPr>
            <p:ph type="sldNum" sz="quarter" idx="12"/>
          </p:nvPr>
        </p:nvSpPr>
        <p:spPr/>
        <p:txBody>
          <a:bodyPr/>
          <a:lstStyle/>
          <a:p>
            <a:pPr>
              <a:defRPr/>
            </a:pPr>
            <a:fld id="{FE7CE756-EDD3-4F11-9072-9E762BC80A23}" type="slidenum">
              <a:rPr lang="en-US" altLang="ko-KR"/>
              <a:pPr>
                <a:defRPr/>
              </a:pPr>
              <a:t>46</a:t>
            </a:fld>
            <a:endParaRPr lang="en-US" altLang="ko-K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ko-KR" sz="4000"/>
              <a:t>Example: The Financial Advisor</a:t>
            </a:r>
            <a:endParaRPr lang="en-US" altLang="ko-KR"/>
          </a:p>
        </p:txBody>
      </p:sp>
      <p:sp>
        <p:nvSpPr>
          <p:cNvPr id="58372" name="Rectangle 3"/>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So far, knowledge base</a:t>
            </a:r>
          </a:p>
          <a:p>
            <a:pPr lvl="1" eaLnBrk="1" hangingPunct="1">
              <a:lnSpc>
                <a:spcPct val="110000"/>
              </a:lnSpc>
            </a:pPr>
            <a:r>
              <a:rPr lang="en-US" altLang="ko-KR" sz="2400"/>
              <a:t>has been treated as a set of logical implications</a:t>
            </a:r>
          </a:p>
          <a:p>
            <a:pPr lvl="2" eaLnBrk="1" hangingPunct="1">
              <a:lnSpc>
                <a:spcPct val="110000"/>
              </a:lnSpc>
            </a:pPr>
            <a:r>
              <a:rPr lang="en-US" altLang="ko-KR" sz="2000"/>
              <a:t>conclusions are either true or false</a:t>
            </a:r>
          </a:p>
          <a:p>
            <a:pPr eaLnBrk="1" hangingPunct="1">
              <a:lnSpc>
                <a:spcPct val="110000"/>
              </a:lnSpc>
            </a:pPr>
            <a:r>
              <a:rPr lang="en-US" altLang="ko-KR" sz="2800"/>
              <a:t>In actuality</a:t>
            </a:r>
          </a:p>
          <a:p>
            <a:pPr lvl="1" eaLnBrk="1" hangingPunct="1">
              <a:lnSpc>
                <a:spcPct val="110000"/>
              </a:lnSpc>
            </a:pPr>
            <a:r>
              <a:rPr lang="en-US" altLang="ko-KR" sz="2400"/>
              <a:t>these rules are </a:t>
            </a:r>
            <a:r>
              <a:rPr lang="en-US" altLang="ko-KR" sz="2400">
                <a:solidFill>
                  <a:schemeClr val="accent1"/>
                </a:solidFill>
              </a:rPr>
              <a:t>highly heuristic in nature</a:t>
            </a:r>
            <a:endParaRPr lang="en-US" altLang="ko-KR" sz="2400"/>
          </a:p>
          <a:p>
            <a:pPr lvl="1" eaLnBrk="1" hangingPunct="1">
              <a:lnSpc>
                <a:spcPct val="110000"/>
              </a:lnSpc>
            </a:pPr>
            <a:r>
              <a:rPr lang="en-US" altLang="ko-KR" sz="2400"/>
              <a:t>e.g. one rule states that an individual with adequate savings and income should invest in stocks:</a:t>
            </a:r>
          </a:p>
          <a:p>
            <a:pPr lvl="2" eaLnBrk="1" hangingPunct="1">
              <a:lnSpc>
                <a:spcPct val="110000"/>
              </a:lnSpc>
              <a:buFont typeface="Wingdings" panose="05000000000000000000" pitchFamily="2" charset="2"/>
              <a:buNone/>
            </a:pPr>
            <a:r>
              <a:rPr lang="en-US" altLang="ko-KR" sz="1600"/>
              <a:t>savings_account(adequate)</a:t>
            </a:r>
            <a:r>
              <a:rPr lang="en-US" altLang="ko-KR" sz="1600">
                <a:sym typeface="Symbol" panose="05050102010706020507" pitchFamily="18" charset="2"/>
              </a:rPr>
              <a:t>income(adequate)  investment(stocks).</a:t>
            </a:r>
            <a:endParaRPr lang="en-US" altLang="ko-KR" sz="1600"/>
          </a:p>
        </p:txBody>
      </p:sp>
      <p:sp>
        <p:nvSpPr>
          <p:cNvPr id="5" name="슬라이드 번호 개체 틀 5"/>
          <p:cNvSpPr>
            <a:spLocks noGrp="1"/>
          </p:cNvSpPr>
          <p:nvPr>
            <p:ph type="sldNum" sz="quarter" idx="12"/>
          </p:nvPr>
        </p:nvSpPr>
        <p:spPr/>
        <p:txBody>
          <a:bodyPr/>
          <a:lstStyle/>
          <a:p>
            <a:pPr>
              <a:defRPr/>
            </a:pPr>
            <a:fld id="{A53FA2A9-E030-4285-8CD2-6D5A2BAB83CC}" type="slidenum">
              <a:rPr lang="en-US" altLang="ko-KR"/>
              <a:pPr>
                <a:defRPr/>
              </a:pPr>
              <a:t>47</a:t>
            </a:fld>
            <a:endParaRPr lang="en-US" altLang="ko-K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914400" y="381000"/>
            <a:ext cx="8229600" cy="1143000"/>
          </a:xfrm>
        </p:spPr>
        <p:txBody>
          <a:bodyPr/>
          <a:lstStyle/>
          <a:p>
            <a:pPr eaLnBrk="1" hangingPunct="1"/>
            <a:r>
              <a:rPr lang="en-US" altLang="ko-KR" sz="4000"/>
              <a:t>Example: The Financial Advisor (2)</a:t>
            </a:r>
          </a:p>
        </p:txBody>
      </p:sp>
      <p:sp>
        <p:nvSpPr>
          <p:cNvPr id="59396" name="Rectangle 3"/>
          <p:cNvSpPr>
            <a:spLocks noGrp="1" noChangeArrowheads="1"/>
          </p:cNvSpPr>
          <p:nvPr>
            <p:ph idx="1"/>
          </p:nvPr>
        </p:nvSpPr>
        <p:spPr>
          <a:xfrm>
            <a:off x="914400" y="1676400"/>
            <a:ext cx="7543800" cy="4191000"/>
          </a:xfrm>
        </p:spPr>
        <p:txBody>
          <a:bodyPr>
            <a:normAutofit fontScale="92500" lnSpcReduction="20000"/>
          </a:bodyPr>
          <a:lstStyle/>
          <a:p>
            <a:pPr eaLnBrk="1" hangingPunct="1">
              <a:lnSpc>
                <a:spcPct val="110000"/>
              </a:lnSpc>
            </a:pPr>
            <a:r>
              <a:rPr lang="en-US" altLang="ko-KR"/>
              <a:t>In reality,</a:t>
            </a:r>
          </a:p>
          <a:p>
            <a:pPr lvl="1" eaLnBrk="1" hangingPunct="1">
              <a:lnSpc>
                <a:spcPct val="110000"/>
              </a:lnSpc>
            </a:pPr>
            <a:r>
              <a:rPr lang="en-US" altLang="ko-KR" sz="2400"/>
              <a:t>it is possible that such an individual may prefer the added security of a combination strategy or even that of placing all investment money in savings</a:t>
            </a:r>
          </a:p>
          <a:p>
            <a:pPr lvl="2" eaLnBrk="1" hangingPunct="1">
              <a:lnSpc>
                <a:spcPct val="110000"/>
              </a:lnSpc>
            </a:pPr>
            <a:r>
              <a:rPr lang="en-US" altLang="ko-KR" sz="2000"/>
              <a:t>Thus, the rule is a heuristic</a:t>
            </a:r>
          </a:p>
          <a:p>
            <a:pPr lvl="2" eaLnBrk="1" hangingPunct="1">
              <a:lnSpc>
                <a:spcPct val="110000"/>
              </a:lnSpc>
            </a:pPr>
            <a:r>
              <a:rPr lang="en-US" altLang="ko-KR" sz="2000"/>
              <a:t>The problem solver should try to account for this </a:t>
            </a:r>
            <a:r>
              <a:rPr lang="en-US" altLang="ko-KR" sz="2000">
                <a:solidFill>
                  <a:schemeClr val="accent1"/>
                </a:solidFill>
              </a:rPr>
              <a:t>uncertainty</a:t>
            </a:r>
            <a:endParaRPr lang="en-US" altLang="ko-KR" sz="2000"/>
          </a:p>
          <a:p>
            <a:pPr lvl="2" eaLnBrk="1" hangingPunct="1">
              <a:lnSpc>
                <a:spcPct val="110000"/>
              </a:lnSpc>
            </a:pPr>
            <a:r>
              <a:rPr lang="en-US" altLang="ko-KR" sz="2000"/>
              <a:t>We could take additional factors, such as the age of the investor and the long-term prospects for security and advancement in the investor’s profession, into account to make the rules more informed and capable of finer distinctions. However, this does not change the fundamentally heuristic nature of financial advice.</a:t>
            </a:r>
            <a:endParaRPr lang="en-US" altLang="ko-KR"/>
          </a:p>
        </p:txBody>
      </p:sp>
      <p:sp>
        <p:nvSpPr>
          <p:cNvPr id="5" name="슬라이드 번호 개체 틀 5"/>
          <p:cNvSpPr>
            <a:spLocks noGrp="1"/>
          </p:cNvSpPr>
          <p:nvPr>
            <p:ph type="sldNum" sz="quarter" idx="12"/>
          </p:nvPr>
        </p:nvSpPr>
        <p:spPr/>
        <p:txBody>
          <a:bodyPr/>
          <a:lstStyle/>
          <a:p>
            <a:pPr>
              <a:defRPr/>
            </a:pPr>
            <a:fld id="{4D09811D-AF68-4D40-9A54-9EF1613ABD38}" type="slidenum">
              <a:rPr lang="en-US" altLang="ko-KR"/>
              <a:pPr>
                <a:defRPr/>
              </a:pPr>
              <a:t>48</a:t>
            </a:fld>
            <a:endParaRPr lang="en-US" altLang="ko-K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914400" y="457200"/>
            <a:ext cx="8305800" cy="1143000"/>
          </a:xfrm>
        </p:spPr>
        <p:txBody>
          <a:bodyPr/>
          <a:lstStyle/>
          <a:p>
            <a:pPr eaLnBrk="1" hangingPunct="1"/>
            <a:r>
              <a:rPr lang="en-US" altLang="ko-KR" sz="4000"/>
              <a:t>Example: The Financial Advisor (3)</a:t>
            </a:r>
          </a:p>
        </p:txBody>
      </p:sp>
      <p:sp>
        <p:nvSpPr>
          <p:cNvPr id="60420" name="Rectangle 3"/>
          <p:cNvSpPr>
            <a:spLocks noGrp="1" noChangeArrowheads="1"/>
          </p:cNvSpPr>
          <p:nvPr>
            <p:ph idx="1"/>
          </p:nvPr>
        </p:nvSpPr>
        <p:spPr>
          <a:xfrm>
            <a:off x="914400" y="1676400"/>
            <a:ext cx="7848600" cy="4114800"/>
          </a:xfrm>
        </p:spPr>
        <p:txBody>
          <a:bodyPr>
            <a:normAutofit lnSpcReduction="10000"/>
          </a:bodyPr>
          <a:lstStyle/>
          <a:p>
            <a:pPr eaLnBrk="1" hangingPunct="1">
              <a:lnSpc>
                <a:spcPct val="110000"/>
              </a:lnSpc>
            </a:pPr>
            <a:r>
              <a:rPr lang="en-US" altLang="ko-KR" sz="2800">
                <a:solidFill>
                  <a:schemeClr val="accent1"/>
                </a:solidFill>
              </a:rPr>
              <a:t>Confidence measure</a:t>
            </a:r>
            <a:r>
              <a:rPr lang="en-US" altLang="ko-KR" sz="2800"/>
              <a:t> or </a:t>
            </a:r>
            <a:r>
              <a:rPr lang="en-US" altLang="ko-KR" sz="2800">
                <a:solidFill>
                  <a:schemeClr val="accent1"/>
                </a:solidFill>
              </a:rPr>
              <a:t>certainty factor</a:t>
            </a:r>
            <a:endParaRPr lang="en-US" altLang="ko-KR" sz="2800"/>
          </a:p>
          <a:p>
            <a:pPr lvl="1" eaLnBrk="1" hangingPunct="1">
              <a:lnSpc>
                <a:spcPct val="110000"/>
              </a:lnSpc>
            </a:pPr>
            <a:r>
              <a:rPr lang="en-US" altLang="ko-KR" sz="2400"/>
              <a:t>one way in which expert systems use</a:t>
            </a:r>
          </a:p>
          <a:p>
            <a:pPr lvl="1" eaLnBrk="1" hangingPunct="1">
              <a:lnSpc>
                <a:spcPct val="110000"/>
              </a:lnSpc>
            </a:pPr>
            <a:r>
              <a:rPr lang="en-US" altLang="ko-KR" sz="2400"/>
              <a:t>attach a real number between -1 and 1 to the conclusion of each rule</a:t>
            </a:r>
          </a:p>
          <a:p>
            <a:pPr lvl="1" eaLnBrk="1" hangingPunct="1">
              <a:lnSpc>
                <a:spcPct val="110000"/>
              </a:lnSpc>
            </a:pPr>
            <a:r>
              <a:rPr lang="en-US" altLang="ko-KR" sz="2400"/>
              <a:t>e.g.</a:t>
            </a:r>
          </a:p>
          <a:p>
            <a:pPr lvl="2" eaLnBrk="1" hangingPunct="1">
              <a:lnSpc>
                <a:spcPct val="110000"/>
              </a:lnSpc>
              <a:buFont typeface="Wingdings" panose="05000000000000000000" pitchFamily="2" charset="2"/>
              <a:buNone/>
            </a:pPr>
            <a:r>
              <a:rPr lang="en-US" altLang="ko-KR" sz="1800"/>
              <a:t>savings_account(adequate)</a:t>
            </a:r>
            <a:r>
              <a:rPr lang="en-US" altLang="ko-KR" sz="1800">
                <a:sym typeface="Symbol" panose="05050102010706020507" pitchFamily="18" charset="2"/>
              </a:rPr>
              <a:t>income(adequate)  investment(stocks)       with confidence = </a:t>
            </a:r>
            <a:r>
              <a:rPr lang="en-US" altLang="ko-KR" sz="1800">
                <a:solidFill>
                  <a:schemeClr val="accent1"/>
                </a:solidFill>
                <a:sym typeface="Symbol" panose="05050102010706020507" pitchFamily="18" charset="2"/>
              </a:rPr>
              <a:t>0.8</a:t>
            </a:r>
            <a:r>
              <a:rPr lang="en-US" altLang="ko-KR" sz="1800">
                <a:sym typeface="Symbol" panose="05050102010706020507" pitchFamily="18" charset="2"/>
              </a:rPr>
              <a:t>.</a:t>
            </a:r>
          </a:p>
          <a:p>
            <a:pPr lvl="2" eaLnBrk="1" hangingPunct="1">
              <a:lnSpc>
                <a:spcPct val="110000"/>
              </a:lnSpc>
              <a:buFont typeface="Wingdings" panose="05000000000000000000" pitchFamily="2" charset="2"/>
              <a:buNone/>
            </a:pPr>
            <a:r>
              <a:rPr lang="en-US" altLang="ko-KR" sz="1800"/>
              <a:t>savings_account(adequate)</a:t>
            </a:r>
            <a:r>
              <a:rPr lang="en-US" altLang="ko-KR" sz="1800">
                <a:sym typeface="Symbol" panose="05050102010706020507" pitchFamily="18" charset="2"/>
              </a:rPr>
              <a:t>income(adequate)  investment(combination) with confidence = </a:t>
            </a:r>
            <a:r>
              <a:rPr lang="en-US" altLang="ko-KR" sz="1800">
                <a:solidFill>
                  <a:schemeClr val="accent1"/>
                </a:solidFill>
                <a:sym typeface="Symbol" panose="05050102010706020507" pitchFamily="18" charset="2"/>
              </a:rPr>
              <a:t>0.5</a:t>
            </a:r>
            <a:r>
              <a:rPr lang="en-US" altLang="ko-KR" sz="1800">
                <a:sym typeface="Symbol" panose="05050102010706020507" pitchFamily="18" charset="2"/>
              </a:rPr>
              <a:t>.</a:t>
            </a:r>
            <a:endParaRPr lang="en-US" altLang="ko-KR" sz="1800"/>
          </a:p>
          <a:p>
            <a:pPr lvl="2" eaLnBrk="1" hangingPunct="1">
              <a:lnSpc>
                <a:spcPct val="110000"/>
              </a:lnSpc>
              <a:buFont typeface="Wingdings" panose="05000000000000000000" pitchFamily="2" charset="2"/>
              <a:buNone/>
            </a:pPr>
            <a:r>
              <a:rPr lang="en-US" altLang="ko-KR" sz="1800"/>
              <a:t>savings_account(adequate)</a:t>
            </a:r>
            <a:r>
              <a:rPr lang="en-US" altLang="ko-KR" sz="1800">
                <a:sym typeface="Symbol" panose="05050102010706020507" pitchFamily="18" charset="2"/>
              </a:rPr>
              <a:t>income(adequate)  investment(savings) with confidence = </a:t>
            </a:r>
            <a:r>
              <a:rPr lang="en-US" altLang="ko-KR" sz="1800">
                <a:solidFill>
                  <a:schemeClr val="accent1"/>
                </a:solidFill>
                <a:sym typeface="Symbol" panose="05050102010706020507" pitchFamily="18" charset="2"/>
              </a:rPr>
              <a:t>0.1</a:t>
            </a:r>
            <a:r>
              <a:rPr lang="en-US" altLang="ko-KR" sz="1800">
                <a:sym typeface="Symbol" panose="05050102010706020507" pitchFamily="18" charset="2"/>
              </a:rPr>
              <a:t>.</a:t>
            </a:r>
            <a:endParaRPr lang="en-US" altLang="ko-KR"/>
          </a:p>
        </p:txBody>
      </p:sp>
      <p:sp>
        <p:nvSpPr>
          <p:cNvPr id="5" name="슬라이드 번호 개체 틀 5"/>
          <p:cNvSpPr>
            <a:spLocks noGrp="1"/>
          </p:cNvSpPr>
          <p:nvPr>
            <p:ph type="sldNum" sz="quarter" idx="12"/>
          </p:nvPr>
        </p:nvSpPr>
        <p:spPr/>
        <p:txBody>
          <a:bodyPr/>
          <a:lstStyle/>
          <a:p>
            <a:pPr>
              <a:defRPr/>
            </a:pPr>
            <a:fld id="{D9855DFE-F5C2-4741-9AB8-4069A7CAA148}" type="slidenum">
              <a:rPr lang="en-US" altLang="ko-KR"/>
              <a:pPr>
                <a:defRPr/>
              </a:pPr>
              <a:t>49</a:t>
            </a:fld>
            <a:endParaRPr lang="en-US" altLang="ko-K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ko-KR"/>
              <a:t>Introduction (3)</a:t>
            </a:r>
          </a:p>
        </p:txBody>
      </p:sp>
      <p:sp>
        <p:nvSpPr>
          <p:cNvPr id="8196" name="Rectangle 3"/>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Heuristics</a:t>
            </a:r>
          </a:p>
          <a:p>
            <a:pPr lvl="1" eaLnBrk="1" hangingPunct="1">
              <a:lnSpc>
                <a:spcPct val="110000"/>
              </a:lnSpc>
            </a:pPr>
            <a:r>
              <a:rPr lang="en-US" altLang="ko-KR" sz="2400"/>
              <a:t>fallible like all rules of discovery and invention</a:t>
            </a:r>
          </a:p>
          <a:p>
            <a:pPr lvl="1" eaLnBrk="1" hangingPunct="1">
              <a:lnSpc>
                <a:spcPct val="110000"/>
              </a:lnSpc>
            </a:pPr>
            <a:r>
              <a:rPr lang="en-US" altLang="ko-KR" sz="2400">
                <a:solidFill>
                  <a:schemeClr val="accent1"/>
                </a:solidFill>
              </a:rPr>
              <a:t>only</a:t>
            </a:r>
            <a:r>
              <a:rPr lang="en-US" altLang="ko-KR" sz="2400"/>
              <a:t> an informed </a:t>
            </a:r>
            <a:r>
              <a:rPr lang="en-US" altLang="ko-KR" sz="2400">
                <a:solidFill>
                  <a:schemeClr val="accent1"/>
                </a:solidFill>
              </a:rPr>
              <a:t>guess</a:t>
            </a:r>
            <a:r>
              <a:rPr lang="en-US" altLang="ko-KR" sz="2400"/>
              <a:t> of the next step to be taken in solving a problem</a:t>
            </a:r>
          </a:p>
          <a:p>
            <a:pPr lvl="1" eaLnBrk="1" hangingPunct="1">
              <a:lnSpc>
                <a:spcPct val="110000"/>
              </a:lnSpc>
            </a:pPr>
            <a:r>
              <a:rPr lang="en-US" altLang="ko-KR" sz="2400"/>
              <a:t>seldom able to predict the exact behavior of the state space farther along in the search</a:t>
            </a:r>
          </a:p>
          <a:p>
            <a:pPr lvl="2" eaLnBrk="1" hangingPunct="1">
              <a:lnSpc>
                <a:spcPct val="110000"/>
              </a:lnSpc>
            </a:pPr>
            <a:r>
              <a:rPr lang="en-US" altLang="ko-KR" sz="2000"/>
              <a:t>because heuristics use </a:t>
            </a:r>
            <a:r>
              <a:rPr lang="en-US" altLang="ko-KR" sz="2000">
                <a:solidFill>
                  <a:schemeClr val="accent1"/>
                </a:solidFill>
              </a:rPr>
              <a:t>limited information</a:t>
            </a:r>
            <a:endParaRPr lang="en-US" altLang="ko-KR" sz="2000"/>
          </a:p>
        </p:txBody>
      </p:sp>
      <p:sp>
        <p:nvSpPr>
          <p:cNvPr id="5" name="슬라이드 번호 개체 틀 5"/>
          <p:cNvSpPr>
            <a:spLocks noGrp="1"/>
          </p:cNvSpPr>
          <p:nvPr>
            <p:ph type="sldNum" sz="quarter" idx="12"/>
          </p:nvPr>
        </p:nvSpPr>
        <p:spPr/>
        <p:txBody>
          <a:bodyPr/>
          <a:lstStyle/>
          <a:p>
            <a:pPr>
              <a:defRPr/>
            </a:pPr>
            <a:fld id="{8D116CCE-25EA-4D31-A8A8-87223F095953}" type="slidenum">
              <a:rPr lang="en-US" altLang="ko-KR"/>
              <a:pPr>
                <a:defRPr/>
              </a:pPr>
              <a:t>5</a:t>
            </a:fld>
            <a:endParaRPr lang="en-US" altLang="ko-K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914400" y="457200"/>
            <a:ext cx="8229600" cy="1143000"/>
          </a:xfrm>
        </p:spPr>
        <p:txBody>
          <a:bodyPr/>
          <a:lstStyle/>
          <a:p>
            <a:pPr eaLnBrk="1" hangingPunct="1"/>
            <a:r>
              <a:rPr lang="en-US" altLang="ko-KR" sz="4000"/>
              <a:t>Example: The Financial Advisor (4)</a:t>
            </a:r>
          </a:p>
        </p:txBody>
      </p:sp>
      <p:sp>
        <p:nvSpPr>
          <p:cNvPr id="61444" name="Rectangle 3"/>
          <p:cNvSpPr>
            <a:spLocks noGrp="1" noChangeArrowheads="1"/>
          </p:cNvSpPr>
          <p:nvPr>
            <p:ph idx="1"/>
          </p:nvPr>
        </p:nvSpPr>
        <p:spPr>
          <a:xfrm>
            <a:off x="914400" y="1676400"/>
            <a:ext cx="7543800" cy="4191000"/>
          </a:xfrm>
        </p:spPr>
        <p:txBody>
          <a:bodyPr>
            <a:normAutofit fontScale="92500"/>
          </a:bodyPr>
          <a:lstStyle/>
          <a:p>
            <a:pPr eaLnBrk="1" hangingPunct="1">
              <a:lnSpc>
                <a:spcPct val="110000"/>
              </a:lnSpc>
            </a:pPr>
            <a:r>
              <a:rPr lang="en-US" altLang="ko-KR" sz="2800"/>
              <a:t>Heuristic search algorithm can use certainty factors in a number of ways:</a:t>
            </a:r>
          </a:p>
          <a:p>
            <a:pPr lvl="1" eaLnBrk="1" hangingPunct="1">
              <a:lnSpc>
                <a:spcPct val="110000"/>
              </a:lnSpc>
            </a:pPr>
            <a:r>
              <a:rPr lang="en-US" altLang="ko-KR" sz="2400"/>
              <a:t>the results of all applicable rules could be produced along with their associated confidences</a:t>
            </a:r>
            <a:r>
              <a:rPr lang="en-US" altLang="ko-KR" sz="2400">
                <a:sym typeface="Symbol" panose="05050102010706020507" pitchFamily="18" charset="2"/>
              </a:rPr>
              <a:t> </a:t>
            </a:r>
            <a:r>
              <a:rPr lang="en-US" altLang="ko-KR" sz="2400" i="1">
                <a:sym typeface="Symbol" panose="05050102010706020507" pitchFamily="18" charset="2"/>
              </a:rPr>
              <a:t>exhaustive search</a:t>
            </a:r>
            <a:endParaRPr lang="en-US" altLang="ko-KR" sz="2400"/>
          </a:p>
          <a:p>
            <a:pPr lvl="1" eaLnBrk="1" hangingPunct="1">
              <a:lnSpc>
                <a:spcPct val="110000"/>
              </a:lnSpc>
            </a:pPr>
            <a:r>
              <a:rPr lang="en-US" altLang="ko-KR" sz="2400"/>
              <a:t>the program might return only the result with the strongest confidence value </a:t>
            </a:r>
            <a:r>
              <a:rPr lang="en-US" altLang="ko-KR" sz="2400">
                <a:sym typeface="Symbol" panose="05050102010706020507" pitchFamily="18" charset="2"/>
              </a:rPr>
              <a:t> </a:t>
            </a:r>
            <a:r>
              <a:rPr lang="en-US" altLang="ko-KR" sz="2400" i="1">
                <a:sym typeface="Symbol" panose="05050102010706020507" pitchFamily="18" charset="2"/>
              </a:rPr>
              <a:t>radical pruning</a:t>
            </a:r>
            <a:endParaRPr lang="en-US" altLang="ko-KR" sz="2400"/>
          </a:p>
          <a:p>
            <a:pPr lvl="1" eaLnBrk="1" hangingPunct="1">
              <a:lnSpc>
                <a:spcPct val="110000"/>
              </a:lnSpc>
            </a:pPr>
            <a:r>
              <a:rPr lang="en-US" altLang="ko-KR" sz="2400"/>
              <a:t>a more conservative pruning strategy could ignore rules that draw a conclusion with a confidence less than a certain value (0.2 for example)</a:t>
            </a:r>
            <a:endParaRPr lang="en-US" altLang="ko-KR" sz="2400">
              <a:sym typeface="Symbol" panose="05050102010706020507" pitchFamily="18" charset="2"/>
            </a:endParaRPr>
          </a:p>
        </p:txBody>
      </p:sp>
      <p:sp>
        <p:nvSpPr>
          <p:cNvPr id="5" name="슬라이드 번호 개체 틀 5"/>
          <p:cNvSpPr>
            <a:spLocks noGrp="1"/>
          </p:cNvSpPr>
          <p:nvPr>
            <p:ph type="sldNum" sz="quarter" idx="12"/>
          </p:nvPr>
        </p:nvSpPr>
        <p:spPr/>
        <p:txBody>
          <a:bodyPr/>
          <a:lstStyle/>
          <a:p>
            <a:pPr>
              <a:defRPr/>
            </a:pPr>
            <a:fld id="{D6511715-B458-4036-AC87-651B12831E4B}" type="slidenum">
              <a:rPr lang="en-US" altLang="ko-KR"/>
              <a:pPr>
                <a:defRPr/>
              </a:pPr>
              <a:t>50</a:t>
            </a:fld>
            <a:endParaRPr lang="en-US" altLang="ko-K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9AE62B8C-7CA1-4EC9-A5AE-EAC69C4F2A0D}"/>
              </a:ext>
            </a:extLst>
          </p:cNvPr>
          <p:cNvSpPr>
            <a:spLocks noGrp="1" noChangeArrowheads="1"/>
          </p:cNvSpPr>
          <p:nvPr>
            <p:ph type="ctrTitle"/>
          </p:nvPr>
        </p:nvSpPr>
        <p:spPr/>
        <p:txBody>
          <a:bodyPr/>
          <a:lstStyle/>
          <a:p>
            <a:pPr eaLnBrk="1" hangingPunct="1"/>
            <a:r>
              <a:rPr lang="en-US" altLang="ko-KR"/>
              <a:t>Heuristic Search(2)</a:t>
            </a:r>
          </a:p>
        </p:txBody>
      </p:sp>
      <p:sp>
        <p:nvSpPr>
          <p:cNvPr id="4100" name="Rectangle 3">
            <a:extLst>
              <a:ext uri="{FF2B5EF4-FFF2-40B4-BE49-F238E27FC236}">
                <a16:creationId xmlns:a16="http://schemas.microsoft.com/office/drawing/2014/main" id="{10158B77-631B-49C6-8F0A-AAC5E2CC69C6}"/>
              </a:ext>
            </a:extLst>
          </p:cNvPr>
          <p:cNvSpPr>
            <a:spLocks noGrp="1" noChangeArrowheads="1"/>
          </p:cNvSpPr>
          <p:nvPr>
            <p:ph type="subTitle"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ko-KR" altLang="en-US" sz="3600"/>
              <a:t>하 진 영</a:t>
            </a:r>
          </a:p>
          <a:p>
            <a:pPr eaLnBrk="1" hangingPunct="1"/>
            <a:endParaRPr lang="ko-KR" altLang="en-US" sz="2400"/>
          </a:p>
          <a:p>
            <a:pPr eaLnBrk="1" hangingPunct="1"/>
            <a:r>
              <a:rPr lang="ko-KR" altLang="en-US" sz="2400"/>
              <a:t>강원대학교 컴퓨터공학과</a:t>
            </a:r>
            <a:endParaRPr lang="ko-KR" altLang="en-US" sz="3600"/>
          </a:p>
        </p:txBody>
      </p:sp>
      <p:sp>
        <p:nvSpPr>
          <p:cNvPr id="5" name="Rectangle 5">
            <a:extLst>
              <a:ext uri="{FF2B5EF4-FFF2-40B4-BE49-F238E27FC236}">
                <a16:creationId xmlns:a16="http://schemas.microsoft.com/office/drawing/2014/main" id="{C7EF5694-8D3B-4C39-BE87-70312E33E4AB}"/>
              </a:ext>
            </a:extLst>
          </p:cNvPr>
          <p:cNvSpPr>
            <a:spLocks noGrp="1" noChangeArrowheads="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F0CCED38-F843-4D37-A4F5-1351080E998F}" type="slidenum">
              <a:rPr lang="en-US" altLang="ko-KR" sz="1400">
                <a:latin typeface="Times New Roman" panose="02020603050405020304" pitchFamily="18" charset="0"/>
                <a:ea typeface="굴림" panose="020B0600000101010101" pitchFamily="50" charset="-127"/>
              </a:rPr>
              <a:pPr/>
              <a:t>51</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CDF49C4F-29B2-44F1-887D-72347C736F8E}"/>
              </a:ext>
            </a:extLst>
          </p:cNvPr>
          <p:cNvSpPr>
            <a:spLocks noGrp="1" noChangeArrowheads="1"/>
          </p:cNvSpPr>
          <p:nvPr>
            <p:ph type="title"/>
          </p:nvPr>
        </p:nvSpPr>
        <p:spPr>
          <a:xfrm>
            <a:off x="914400" y="381000"/>
            <a:ext cx="7543800" cy="1143000"/>
          </a:xfrm>
        </p:spPr>
        <p:txBody>
          <a:bodyPr/>
          <a:lstStyle/>
          <a:p>
            <a:pPr eaLnBrk="1" hangingPunct="1"/>
            <a:r>
              <a:rPr lang="en-US" altLang="ko-KR" sz="3600"/>
              <a:t>Admissibility, Monotonicity,</a:t>
            </a:r>
            <a:br>
              <a:rPr lang="en-US" altLang="ko-KR" sz="3600"/>
            </a:br>
            <a:r>
              <a:rPr lang="en-US" altLang="ko-KR" sz="3600"/>
              <a:t>and Informedness</a:t>
            </a:r>
            <a:endParaRPr lang="en-US" altLang="ko-KR"/>
          </a:p>
        </p:txBody>
      </p:sp>
      <p:sp>
        <p:nvSpPr>
          <p:cNvPr id="5124" name="Rectangle 3">
            <a:extLst>
              <a:ext uri="{FF2B5EF4-FFF2-40B4-BE49-F238E27FC236}">
                <a16:creationId xmlns:a16="http://schemas.microsoft.com/office/drawing/2014/main" id="{EDC95E6A-8F8E-47C9-BE5F-E09A28B1AB1B}"/>
              </a:ext>
            </a:extLst>
          </p:cNvPr>
          <p:cNvSpPr>
            <a:spLocks noGrp="1" noChangeArrowheads="1"/>
          </p:cNvSpPr>
          <p:nvPr>
            <p:ph idx="1"/>
          </p:nvPr>
        </p:nvSpPr>
        <p:spPr>
          <a:xfrm>
            <a:off x="914400" y="1676400"/>
            <a:ext cx="7848600" cy="4495800"/>
          </a:xfrm>
        </p:spPr>
        <p:txBody>
          <a:bodyPr>
            <a:normAutofit fontScale="92500"/>
          </a:bodyPr>
          <a:lstStyle/>
          <a:p>
            <a:pPr eaLnBrk="1" hangingPunct="1">
              <a:lnSpc>
                <a:spcPct val="110000"/>
              </a:lnSpc>
            </a:pPr>
            <a:r>
              <a:rPr lang="en-US" altLang="ko-KR" sz="2800"/>
              <a:t>Evaluation of the behavior along a number of dimensions:</a:t>
            </a:r>
          </a:p>
          <a:p>
            <a:pPr lvl="1" eaLnBrk="1" hangingPunct="1">
              <a:lnSpc>
                <a:spcPct val="110000"/>
              </a:lnSpc>
            </a:pPr>
            <a:r>
              <a:rPr lang="en-US" altLang="ko-KR" sz="2400"/>
              <a:t>may require to find the shortest path</a:t>
            </a:r>
          </a:p>
          <a:p>
            <a:pPr lvl="2" eaLnBrk="1" hangingPunct="1">
              <a:lnSpc>
                <a:spcPct val="110000"/>
              </a:lnSpc>
            </a:pPr>
            <a:r>
              <a:rPr lang="en-US" altLang="ko-KR" sz="2000"/>
              <a:t>could be important when an application might have an excessive cost for extra solution steps</a:t>
            </a:r>
          </a:p>
          <a:p>
            <a:pPr lvl="2" eaLnBrk="1" hangingPunct="1">
              <a:lnSpc>
                <a:spcPct val="110000"/>
              </a:lnSpc>
            </a:pPr>
            <a:r>
              <a:rPr lang="en-US" altLang="ko-KR" sz="2000"/>
              <a:t>Heuristics that find the shortest path to a goal whenever it exists </a:t>
            </a:r>
            <a:r>
              <a:rPr lang="en-US" altLang="ko-KR" sz="2000">
                <a:sym typeface="Symbol" panose="05050102010706020507" pitchFamily="18" charset="2"/>
              </a:rPr>
              <a:t> </a:t>
            </a:r>
            <a:r>
              <a:rPr lang="en-US" altLang="ko-KR" sz="2000" i="1">
                <a:solidFill>
                  <a:schemeClr val="accent2"/>
                </a:solidFill>
                <a:sym typeface="Symbol" panose="05050102010706020507" pitchFamily="18" charset="2"/>
              </a:rPr>
              <a:t>admissibility</a:t>
            </a:r>
            <a:endParaRPr lang="en-US" altLang="ko-KR" sz="2000">
              <a:solidFill>
                <a:schemeClr val="accent2"/>
              </a:solidFill>
              <a:sym typeface="Symbol" panose="05050102010706020507" pitchFamily="18" charset="2"/>
            </a:endParaRPr>
          </a:p>
          <a:p>
            <a:pPr lvl="1" eaLnBrk="1" hangingPunct="1">
              <a:lnSpc>
                <a:spcPct val="110000"/>
              </a:lnSpc>
            </a:pPr>
            <a:r>
              <a:rPr lang="en-US" altLang="ko-KR" sz="2400"/>
              <a:t>may want to ask whether any better heuristics are available </a:t>
            </a:r>
            <a:r>
              <a:rPr lang="en-US" altLang="ko-KR" sz="2400">
                <a:sym typeface="Symbol" panose="05050102010706020507" pitchFamily="18" charset="2"/>
              </a:rPr>
              <a:t></a:t>
            </a:r>
            <a:r>
              <a:rPr lang="en-US" altLang="ko-KR" sz="2400"/>
              <a:t> </a:t>
            </a:r>
            <a:r>
              <a:rPr lang="en-US" altLang="ko-KR" sz="2400" i="1">
                <a:solidFill>
                  <a:schemeClr val="accent2"/>
                </a:solidFill>
              </a:rPr>
              <a:t>informedness</a:t>
            </a:r>
            <a:endParaRPr lang="en-US" altLang="ko-KR" sz="2400">
              <a:solidFill>
                <a:schemeClr val="accent2"/>
              </a:solidFill>
            </a:endParaRPr>
          </a:p>
          <a:p>
            <a:pPr lvl="1" eaLnBrk="1" hangingPunct="1">
              <a:lnSpc>
                <a:spcPct val="110000"/>
              </a:lnSpc>
            </a:pPr>
            <a:r>
              <a:rPr lang="en-US" altLang="ko-KR" sz="2400"/>
              <a:t>guarantee that the same state won’t be found later in the search at a cheaper cost </a:t>
            </a:r>
            <a:r>
              <a:rPr lang="en-US" altLang="ko-KR" sz="2400">
                <a:sym typeface="Symbol" panose="05050102010706020507" pitchFamily="18" charset="2"/>
              </a:rPr>
              <a:t></a:t>
            </a:r>
            <a:r>
              <a:rPr lang="en-US" altLang="ko-KR" sz="2400"/>
              <a:t> </a:t>
            </a:r>
            <a:r>
              <a:rPr lang="en-US" altLang="ko-KR" sz="2400" i="1">
                <a:solidFill>
                  <a:schemeClr val="accent2"/>
                </a:solidFill>
              </a:rPr>
              <a:t>monotonicity</a:t>
            </a:r>
            <a:endParaRPr lang="en-US" altLang="ko-KR" sz="2400">
              <a:solidFill>
                <a:schemeClr val="accent2"/>
              </a:solidFill>
            </a:endParaRPr>
          </a:p>
          <a:p>
            <a:pPr lvl="2" eaLnBrk="1" hangingPunct="1">
              <a:lnSpc>
                <a:spcPct val="110000"/>
              </a:lnSpc>
            </a:pPr>
            <a:endParaRPr lang="en-US" altLang="ko-KR" sz="2000"/>
          </a:p>
        </p:txBody>
      </p:sp>
      <p:sp>
        <p:nvSpPr>
          <p:cNvPr id="5" name="슬라이드 번호 개체 틀 5">
            <a:extLst>
              <a:ext uri="{FF2B5EF4-FFF2-40B4-BE49-F238E27FC236}">
                <a16:creationId xmlns:a16="http://schemas.microsoft.com/office/drawing/2014/main" id="{43F8C96E-3897-49A5-85E2-E035033D74E8}"/>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0B982DEF-CDF1-4CD2-A155-FF7A3F808D36}" type="slidenum">
              <a:rPr lang="en-US" altLang="ko-KR" sz="1400">
                <a:latin typeface="Times New Roman" panose="02020603050405020304" pitchFamily="18" charset="0"/>
                <a:ea typeface="굴림" panose="020B0600000101010101" pitchFamily="50" charset="-127"/>
              </a:rPr>
              <a:pPr/>
              <a:t>52</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ACE9CD6-3EAC-4946-8757-AEDAC3ECCE41}"/>
              </a:ext>
            </a:extLst>
          </p:cNvPr>
          <p:cNvSpPr>
            <a:spLocks noGrp="1" noChangeArrowheads="1"/>
          </p:cNvSpPr>
          <p:nvPr>
            <p:ph type="title"/>
          </p:nvPr>
        </p:nvSpPr>
        <p:spPr/>
        <p:txBody>
          <a:bodyPr/>
          <a:lstStyle/>
          <a:p>
            <a:pPr eaLnBrk="1" hangingPunct="1"/>
            <a:r>
              <a:rPr lang="en-US" altLang="ko-KR"/>
              <a:t>Admissibility Measures</a:t>
            </a:r>
          </a:p>
        </p:txBody>
      </p:sp>
      <p:sp>
        <p:nvSpPr>
          <p:cNvPr id="6148" name="Rectangle 3">
            <a:extLst>
              <a:ext uri="{FF2B5EF4-FFF2-40B4-BE49-F238E27FC236}">
                <a16:creationId xmlns:a16="http://schemas.microsoft.com/office/drawing/2014/main" id="{E9FA9D71-1AF4-43DD-B9C8-5E8454D936CD}"/>
              </a:ext>
            </a:extLst>
          </p:cNvPr>
          <p:cNvSpPr>
            <a:spLocks noGrp="1" noChangeArrowheads="1"/>
          </p:cNvSpPr>
          <p:nvPr>
            <p:ph idx="1"/>
          </p:nvPr>
        </p:nvSpPr>
        <p:spPr>
          <a:xfrm>
            <a:off x="914400" y="1676400"/>
            <a:ext cx="7543800" cy="4191000"/>
          </a:xfrm>
        </p:spPr>
        <p:txBody>
          <a:bodyPr>
            <a:normAutofit lnSpcReduction="10000"/>
          </a:bodyPr>
          <a:lstStyle/>
          <a:p>
            <a:pPr eaLnBrk="1" hangingPunct="1">
              <a:lnSpc>
                <a:spcPct val="110000"/>
              </a:lnSpc>
            </a:pPr>
            <a:r>
              <a:rPr lang="en-US" altLang="ko-KR" sz="2800"/>
              <a:t>Definition: Algorithm A, Admissibility</a:t>
            </a:r>
          </a:p>
          <a:p>
            <a:pPr lvl="1" eaLnBrk="1" hangingPunct="1">
              <a:lnSpc>
                <a:spcPct val="110000"/>
              </a:lnSpc>
            </a:pPr>
            <a:r>
              <a:rPr lang="en-US" altLang="ko-KR" sz="2000"/>
              <a:t>consider the evaluation function f(n) = g(n) + h(n)		where</a:t>
            </a:r>
          </a:p>
          <a:p>
            <a:pPr lvl="2" eaLnBrk="1" hangingPunct="1">
              <a:lnSpc>
                <a:spcPct val="110000"/>
              </a:lnSpc>
            </a:pPr>
            <a:r>
              <a:rPr lang="en-US" altLang="ko-KR" sz="1800"/>
              <a:t>n is any state encountered in the search.</a:t>
            </a:r>
          </a:p>
          <a:p>
            <a:pPr lvl="2" eaLnBrk="1" hangingPunct="1">
              <a:lnSpc>
                <a:spcPct val="110000"/>
              </a:lnSpc>
            </a:pPr>
            <a:r>
              <a:rPr lang="en-US" altLang="ko-KR" sz="1800"/>
              <a:t>g(n) is the cost of n from the start state.</a:t>
            </a:r>
          </a:p>
          <a:p>
            <a:pPr lvl="2" eaLnBrk="1" hangingPunct="1">
              <a:lnSpc>
                <a:spcPct val="110000"/>
              </a:lnSpc>
            </a:pPr>
            <a:r>
              <a:rPr lang="en-US" altLang="ko-KR" sz="1800"/>
              <a:t>h(n) is the heuristic estimate of the cost of going from n to a goal</a:t>
            </a:r>
          </a:p>
          <a:p>
            <a:pPr lvl="1" eaLnBrk="1" hangingPunct="1">
              <a:lnSpc>
                <a:spcPct val="110000"/>
              </a:lnSpc>
            </a:pPr>
            <a:r>
              <a:rPr lang="en-US" altLang="ko-KR" sz="2000"/>
              <a:t>If this evaluation function is used with the best_first_search algorithm, the result is called algorithm A.</a:t>
            </a:r>
          </a:p>
          <a:p>
            <a:pPr lvl="1" eaLnBrk="1" hangingPunct="1">
              <a:lnSpc>
                <a:spcPct val="110000"/>
              </a:lnSpc>
            </a:pPr>
            <a:r>
              <a:rPr lang="en-US" altLang="ko-KR" sz="2000"/>
              <a:t>A search algorithm is </a:t>
            </a:r>
            <a:r>
              <a:rPr lang="en-US" altLang="ko-KR" sz="2000" i="1">
                <a:solidFill>
                  <a:schemeClr val="accent2"/>
                </a:solidFill>
              </a:rPr>
              <a:t>admissible</a:t>
            </a:r>
            <a:r>
              <a:rPr lang="en-US" altLang="ko-KR" sz="2000"/>
              <a:t> if, for any graph, it always terminates in the optimal solution path whenever a path from the start to a goal state exists.</a:t>
            </a:r>
            <a:endParaRPr lang="en-US" altLang="ko-KR" sz="2400"/>
          </a:p>
        </p:txBody>
      </p:sp>
      <p:sp>
        <p:nvSpPr>
          <p:cNvPr id="5" name="슬라이드 번호 개체 틀 5">
            <a:extLst>
              <a:ext uri="{FF2B5EF4-FFF2-40B4-BE49-F238E27FC236}">
                <a16:creationId xmlns:a16="http://schemas.microsoft.com/office/drawing/2014/main" id="{B1A10742-3A6B-4CDB-9016-3B3EEFA3C92C}"/>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1105318E-7C03-4C55-B222-36EB1887BE5D}" type="slidenum">
              <a:rPr lang="en-US" altLang="ko-KR" sz="1400">
                <a:latin typeface="Times New Roman" panose="02020603050405020304" pitchFamily="18" charset="0"/>
                <a:ea typeface="굴림" panose="020B0600000101010101" pitchFamily="50" charset="-127"/>
              </a:rPr>
              <a:pPr/>
              <a:t>53</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9A47726F-6554-49A4-8308-F443923BAD16}"/>
              </a:ext>
            </a:extLst>
          </p:cNvPr>
          <p:cNvSpPr>
            <a:spLocks noGrp="1" noChangeArrowheads="1"/>
          </p:cNvSpPr>
          <p:nvPr>
            <p:ph type="title"/>
          </p:nvPr>
        </p:nvSpPr>
        <p:spPr/>
        <p:txBody>
          <a:bodyPr/>
          <a:lstStyle/>
          <a:p>
            <a:pPr eaLnBrk="1" hangingPunct="1"/>
            <a:r>
              <a:rPr lang="en-US" altLang="ko-KR"/>
              <a:t>Admissibility Measures (2)</a:t>
            </a:r>
          </a:p>
        </p:txBody>
      </p:sp>
      <p:sp>
        <p:nvSpPr>
          <p:cNvPr id="7172" name="Rectangle 3">
            <a:extLst>
              <a:ext uri="{FF2B5EF4-FFF2-40B4-BE49-F238E27FC236}">
                <a16:creationId xmlns:a16="http://schemas.microsoft.com/office/drawing/2014/main" id="{D7F3872D-184B-4373-8B36-AA4958E47966}"/>
              </a:ext>
            </a:extLst>
          </p:cNvPr>
          <p:cNvSpPr>
            <a:spLocks noGrp="1" noChangeArrowheads="1"/>
          </p:cNvSpPr>
          <p:nvPr>
            <p:ph idx="1"/>
          </p:nvPr>
        </p:nvSpPr>
        <p:spPr>
          <a:xfrm>
            <a:off x="914400" y="1676400"/>
            <a:ext cx="7543800" cy="4191000"/>
          </a:xfrm>
        </p:spPr>
        <p:txBody>
          <a:bodyPr>
            <a:normAutofit lnSpcReduction="10000"/>
          </a:bodyPr>
          <a:lstStyle/>
          <a:p>
            <a:pPr eaLnBrk="1" hangingPunct="1"/>
            <a:r>
              <a:rPr lang="en-US" altLang="ko-KR" sz="2400"/>
              <a:t>Determining the properties of admissible heuristics</a:t>
            </a:r>
          </a:p>
          <a:p>
            <a:pPr lvl="1" eaLnBrk="1" hangingPunct="1"/>
            <a:r>
              <a:rPr lang="en-US" altLang="ko-KR" sz="2400"/>
              <a:t>useful to define an evaluation function f*:</a:t>
            </a:r>
          </a:p>
          <a:p>
            <a:pPr lvl="1" eaLnBrk="1" hangingPunct="1"/>
            <a:r>
              <a:rPr lang="en-US" altLang="ko-KR" sz="2400"/>
              <a:t>f*(n) = g*(n) + h*(n) where</a:t>
            </a:r>
          </a:p>
          <a:p>
            <a:pPr lvl="2" eaLnBrk="1" hangingPunct="1"/>
            <a:r>
              <a:rPr lang="en-US" altLang="ko-KR" sz="2000"/>
              <a:t>g*(n) is the cost of the </a:t>
            </a:r>
            <a:r>
              <a:rPr lang="en-US" altLang="ko-KR" sz="2000" i="1"/>
              <a:t>shortest</a:t>
            </a:r>
            <a:r>
              <a:rPr lang="en-US" altLang="ko-KR" sz="2000"/>
              <a:t> path from the start node to node n</a:t>
            </a:r>
          </a:p>
          <a:p>
            <a:pPr lvl="2" eaLnBrk="1" hangingPunct="1"/>
            <a:r>
              <a:rPr lang="en-US" altLang="ko-KR" sz="2000"/>
              <a:t>h* returns the actual cost of the shortest path from n to the goal</a:t>
            </a:r>
          </a:p>
          <a:p>
            <a:pPr lvl="1" eaLnBrk="1" hangingPunct="1">
              <a:buFontTx/>
              <a:buNone/>
            </a:pPr>
            <a:r>
              <a:rPr lang="en-US" altLang="ko-KR" sz="2400">
                <a:sym typeface="Symbol" panose="05050102010706020507" pitchFamily="18" charset="2"/>
              </a:rPr>
              <a:t>	 </a:t>
            </a:r>
            <a:r>
              <a:rPr lang="en-US" altLang="ko-KR" sz="2400"/>
              <a:t>f*(n) is the actual cost of the optimal path from a start node to a goal node that passes through node n</a:t>
            </a:r>
          </a:p>
          <a:p>
            <a:pPr eaLnBrk="1" hangingPunct="1"/>
            <a:r>
              <a:rPr lang="en-US" altLang="ko-KR" sz="2400"/>
              <a:t>If we employ best_first_search with the evaluation function f*, the resulting search strategy is admissible</a:t>
            </a:r>
            <a:endParaRPr lang="en-US" altLang="ko-KR" sz="2800"/>
          </a:p>
        </p:txBody>
      </p:sp>
      <p:sp>
        <p:nvSpPr>
          <p:cNvPr id="5" name="슬라이드 번호 개체 틀 5">
            <a:extLst>
              <a:ext uri="{FF2B5EF4-FFF2-40B4-BE49-F238E27FC236}">
                <a16:creationId xmlns:a16="http://schemas.microsoft.com/office/drawing/2014/main" id="{EAE87AD1-3280-4BF5-B25E-B086DEB32167}"/>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B90EDDEB-11A4-42BB-95CE-392844129A7C}" type="slidenum">
              <a:rPr lang="en-US" altLang="ko-KR" sz="1400">
                <a:latin typeface="Times New Roman" panose="02020603050405020304" pitchFamily="18" charset="0"/>
                <a:ea typeface="굴림" panose="020B0600000101010101" pitchFamily="50" charset="-127"/>
              </a:rPr>
              <a:pPr/>
              <a:t>54</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44935F68-2E83-4138-B642-B65B0BEFAF86}"/>
              </a:ext>
            </a:extLst>
          </p:cNvPr>
          <p:cNvSpPr>
            <a:spLocks noGrp="1" noChangeArrowheads="1"/>
          </p:cNvSpPr>
          <p:nvPr>
            <p:ph type="title"/>
          </p:nvPr>
        </p:nvSpPr>
        <p:spPr/>
        <p:txBody>
          <a:bodyPr/>
          <a:lstStyle/>
          <a:p>
            <a:pPr eaLnBrk="1" hangingPunct="1"/>
            <a:r>
              <a:rPr lang="en-US" altLang="ko-KR"/>
              <a:t>Admissibility Measures (3)</a:t>
            </a:r>
          </a:p>
        </p:txBody>
      </p:sp>
      <p:sp>
        <p:nvSpPr>
          <p:cNvPr id="8196" name="Rectangle 3">
            <a:extLst>
              <a:ext uri="{FF2B5EF4-FFF2-40B4-BE49-F238E27FC236}">
                <a16:creationId xmlns:a16="http://schemas.microsoft.com/office/drawing/2014/main" id="{A437D226-93AD-4EFD-BD53-6F5E16DB21DA}"/>
              </a:ext>
            </a:extLst>
          </p:cNvPr>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Definition: Algorithm A*</a:t>
            </a:r>
          </a:p>
          <a:p>
            <a:pPr lvl="1" eaLnBrk="1" hangingPunct="1">
              <a:lnSpc>
                <a:spcPct val="110000"/>
              </a:lnSpc>
            </a:pPr>
            <a:r>
              <a:rPr lang="en-US" altLang="ko-KR" sz="2400"/>
              <a:t>If algorithm A is used with an evaluation in which h(n) is less than or equal to the cost of the minimal path from n to the goal, the resulting search algorithm is called A*</a:t>
            </a:r>
          </a:p>
          <a:p>
            <a:pPr lvl="1" eaLnBrk="1" hangingPunct="1">
              <a:lnSpc>
                <a:spcPct val="110000"/>
              </a:lnSpc>
            </a:pPr>
            <a:r>
              <a:rPr lang="en-US" altLang="ko-KR" sz="2400"/>
              <a:t>It is now possible to state a property of A* algorithm</a:t>
            </a:r>
          </a:p>
          <a:p>
            <a:pPr lvl="2" eaLnBrk="1" hangingPunct="1">
              <a:lnSpc>
                <a:spcPct val="110000"/>
              </a:lnSpc>
            </a:pPr>
            <a:r>
              <a:rPr lang="en-US" altLang="ko-KR" sz="2000"/>
              <a:t>All A* algorithms are admissible</a:t>
            </a:r>
          </a:p>
        </p:txBody>
      </p:sp>
      <p:sp>
        <p:nvSpPr>
          <p:cNvPr id="5" name="슬라이드 번호 개체 틀 5">
            <a:extLst>
              <a:ext uri="{FF2B5EF4-FFF2-40B4-BE49-F238E27FC236}">
                <a16:creationId xmlns:a16="http://schemas.microsoft.com/office/drawing/2014/main" id="{1E862E3F-9656-4EA8-B8C0-5175ADC248A1}"/>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A75CB8AC-A005-406F-90DE-CD46F0E692D2}" type="slidenum">
              <a:rPr lang="en-US" altLang="ko-KR" sz="1400">
                <a:latin typeface="Times New Roman" panose="02020603050405020304" pitchFamily="18" charset="0"/>
                <a:ea typeface="굴림" panose="020B0600000101010101" pitchFamily="50" charset="-127"/>
              </a:rPr>
              <a:pPr/>
              <a:t>55</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D14770B4-6382-474E-98C6-A543BB5C16E7}"/>
              </a:ext>
            </a:extLst>
          </p:cNvPr>
          <p:cNvSpPr>
            <a:spLocks noGrp="1" noChangeArrowheads="1"/>
          </p:cNvSpPr>
          <p:nvPr>
            <p:ph type="title"/>
          </p:nvPr>
        </p:nvSpPr>
        <p:spPr/>
        <p:txBody>
          <a:bodyPr/>
          <a:lstStyle/>
          <a:p>
            <a:pPr eaLnBrk="1" hangingPunct="1"/>
            <a:r>
              <a:rPr lang="en-US" altLang="ko-KR"/>
              <a:t>Admissibility Measures (4)</a:t>
            </a:r>
          </a:p>
        </p:txBody>
      </p:sp>
      <p:sp>
        <p:nvSpPr>
          <p:cNvPr id="9220" name="Rectangle 3">
            <a:extLst>
              <a:ext uri="{FF2B5EF4-FFF2-40B4-BE49-F238E27FC236}">
                <a16:creationId xmlns:a16="http://schemas.microsoft.com/office/drawing/2014/main" id="{323932AC-2D14-4E58-A4EE-6646BDE25C4B}"/>
              </a:ext>
            </a:extLst>
          </p:cNvPr>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400"/>
              <a:t>Any A* algorithm is guaranteed to find the minimal path from n to the goal, if such a path exists</a:t>
            </a:r>
          </a:p>
          <a:p>
            <a:pPr lvl="1" eaLnBrk="1" hangingPunct="1">
              <a:lnSpc>
                <a:spcPct val="110000"/>
              </a:lnSpc>
            </a:pPr>
            <a:r>
              <a:rPr lang="en-US" altLang="ko-KR" sz="2000"/>
              <a:t>h(n) </a:t>
            </a:r>
            <a:r>
              <a:rPr lang="en-US" altLang="ko-KR" sz="2000">
                <a:sym typeface="Symbol" panose="05050102010706020507" pitchFamily="18" charset="2"/>
              </a:rPr>
              <a:t></a:t>
            </a:r>
            <a:r>
              <a:rPr lang="en-US" altLang="ko-KR" sz="2000"/>
              <a:t> h*(n) for all n</a:t>
            </a:r>
            <a:endParaRPr lang="en-US" altLang="ko-KR" sz="2400"/>
          </a:p>
          <a:p>
            <a:pPr lvl="2" eaLnBrk="1" hangingPunct="1">
              <a:lnSpc>
                <a:spcPct val="110000"/>
              </a:lnSpc>
            </a:pPr>
            <a:r>
              <a:rPr lang="en-US" altLang="ko-KR" sz="2000"/>
              <a:t>breadth-first search: f(n) = g(n) + 0</a:t>
            </a:r>
          </a:p>
          <a:p>
            <a:pPr lvl="1" eaLnBrk="1" hangingPunct="1">
              <a:lnSpc>
                <a:spcPct val="110000"/>
              </a:lnSpc>
            </a:pPr>
            <a:r>
              <a:rPr lang="en-US" altLang="ko-KR" sz="2000"/>
              <a:t>the set of nodes considered by an A* algorithm is a subset of the states examined in breadth-first search</a:t>
            </a:r>
            <a:endParaRPr lang="en-US" altLang="ko-KR" sz="2400"/>
          </a:p>
          <a:p>
            <a:pPr eaLnBrk="1" hangingPunct="1">
              <a:lnSpc>
                <a:spcPct val="110000"/>
              </a:lnSpc>
            </a:pPr>
            <a:r>
              <a:rPr lang="en-US" altLang="ko-KR" sz="2400"/>
              <a:t>Heuristics providing A* algorithms for 8-puzzle</a:t>
            </a:r>
          </a:p>
          <a:p>
            <a:pPr lvl="1" eaLnBrk="1" hangingPunct="1">
              <a:lnSpc>
                <a:spcPct val="110000"/>
              </a:lnSpc>
            </a:pPr>
            <a:r>
              <a:rPr lang="en-US" altLang="ko-KR" sz="2000"/>
              <a:t>counting number of tiles not in the goal position</a:t>
            </a:r>
          </a:p>
          <a:p>
            <a:pPr lvl="1" eaLnBrk="1" hangingPunct="1">
              <a:lnSpc>
                <a:spcPct val="110000"/>
              </a:lnSpc>
            </a:pPr>
            <a:r>
              <a:rPr lang="en-US" altLang="ko-KR" sz="2000"/>
              <a:t>sum of the direct distances out of place</a:t>
            </a:r>
          </a:p>
          <a:p>
            <a:pPr lvl="1" eaLnBrk="1" hangingPunct="1">
              <a:lnSpc>
                <a:spcPct val="110000"/>
              </a:lnSpc>
            </a:pPr>
            <a:r>
              <a:rPr lang="en-US" altLang="ko-KR" sz="2000"/>
              <a:t>using small multipliers for direct tile reversals</a:t>
            </a:r>
            <a:endParaRPr lang="en-US" altLang="ko-KR" sz="2400"/>
          </a:p>
        </p:txBody>
      </p:sp>
      <p:sp>
        <p:nvSpPr>
          <p:cNvPr id="5" name="슬라이드 번호 개체 틀 5">
            <a:extLst>
              <a:ext uri="{FF2B5EF4-FFF2-40B4-BE49-F238E27FC236}">
                <a16:creationId xmlns:a16="http://schemas.microsoft.com/office/drawing/2014/main" id="{5E9474B8-AFE7-400E-B781-07C8A59ADE44}"/>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C38F6257-FC22-43DC-968C-B7894CA403B5}" type="slidenum">
              <a:rPr lang="en-US" altLang="ko-KR" sz="1400">
                <a:latin typeface="Times New Roman" panose="02020603050405020304" pitchFamily="18" charset="0"/>
                <a:ea typeface="굴림" panose="020B0600000101010101" pitchFamily="50" charset="-127"/>
              </a:rPr>
              <a:pPr/>
              <a:t>56</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EB79AB16-2F7A-4E0A-8642-59CFFB110A5C}"/>
              </a:ext>
            </a:extLst>
          </p:cNvPr>
          <p:cNvSpPr>
            <a:spLocks noGrp="1" noChangeArrowheads="1"/>
          </p:cNvSpPr>
          <p:nvPr>
            <p:ph type="title"/>
          </p:nvPr>
        </p:nvSpPr>
        <p:spPr/>
        <p:txBody>
          <a:bodyPr/>
          <a:lstStyle/>
          <a:p>
            <a:pPr eaLnBrk="1" hangingPunct="1"/>
            <a:r>
              <a:rPr lang="en-US" altLang="ko-KR"/>
              <a:t>Monotonicity</a:t>
            </a:r>
          </a:p>
        </p:txBody>
      </p:sp>
      <p:sp>
        <p:nvSpPr>
          <p:cNvPr id="10244" name="Rectangle 3">
            <a:extLst>
              <a:ext uri="{FF2B5EF4-FFF2-40B4-BE49-F238E27FC236}">
                <a16:creationId xmlns:a16="http://schemas.microsoft.com/office/drawing/2014/main" id="{0FFDE97E-D4FA-4A28-81DB-84D252DAD780}"/>
              </a:ext>
            </a:extLst>
          </p:cNvPr>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The definition of A* algorithm did not require that g(n) = g*(n)</a:t>
            </a:r>
          </a:p>
          <a:p>
            <a:pPr lvl="1" eaLnBrk="1" hangingPunct="1">
              <a:lnSpc>
                <a:spcPct val="110000"/>
              </a:lnSpc>
            </a:pPr>
            <a:r>
              <a:rPr lang="en-US" altLang="ko-KR" sz="2400"/>
              <a:t>admissible heuristics may initially reach nongoal states along a suboptimal path, as long as the algorithm eventually finds an optimal path to all states on the path to a goal</a:t>
            </a:r>
          </a:p>
          <a:p>
            <a:pPr lvl="1" eaLnBrk="1" hangingPunct="1">
              <a:lnSpc>
                <a:spcPct val="110000"/>
              </a:lnSpc>
            </a:pPr>
            <a:r>
              <a:rPr lang="en-US" altLang="ko-KR" sz="2400"/>
              <a:t>natural to ask if</a:t>
            </a:r>
          </a:p>
          <a:p>
            <a:pPr lvl="2" eaLnBrk="1" hangingPunct="1">
              <a:lnSpc>
                <a:spcPct val="110000"/>
              </a:lnSpc>
            </a:pPr>
            <a:r>
              <a:rPr lang="en-US" altLang="ko-KR" sz="2000"/>
              <a:t>there are heuristics that are “</a:t>
            </a:r>
            <a:r>
              <a:rPr lang="en-US" altLang="ko-KR" sz="2000">
                <a:solidFill>
                  <a:schemeClr val="accent1"/>
                </a:solidFill>
              </a:rPr>
              <a:t>locally admissible</a:t>
            </a:r>
            <a:r>
              <a:rPr lang="en-US" altLang="ko-KR" sz="2000"/>
              <a:t>”, i.e., that consistently find the minimal path to each state they encounter in the search </a:t>
            </a:r>
            <a:r>
              <a:rPr lang="en-US" altLang="ko-KR" sz="2000">
                <a:sym typeface="Symbol" panose="05050102010706020507" pitchFamily="18" charset="2"/>
              </a:rPr>
              <a:t> called </a:t>
            </a:r>
            <a:r>
              <a:rPr lang="en-US" altLang="ko-KR" sz="2000" i="1">
                <a:solidFill>
                  <a:schemeClr val="accent1"/>
                </a:solidFill>
                <a:sym typeface="Symbol" panose="05050102010706020507" pitchFamily="18" charset="2"/>
              </a:rPr>
              <a:t>monotonicity</a:t>
            </a:r>
            <a:endParaRPr lang="en-US" altLang="ko-KR" sz="2000"/>
          </a:p>
        </p:txBody>
      </p:sp>
      <p:sp>
        <p:nvSpPr>
          <p:cNvPr id="5" name="슬라이드 번호 개체 틀 5">
            <a:extLst>
              <a:ext uri="{FF2B5EF4-FFF2-40B4-BE49-F238E27FC236}">
                <a16:creationId xmlns:a16="http://schemas.microsoft.com/office/drawing/2014/main" id="{969A6E45-5D89-45EF-AE51-F8269851535F}"/>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BCD6B7E9-9E65-4539-A9BC-A264D8F80FE2}" type="slidenum">
              <a:rPr lang="en-US" altLang="ko-KR" sz="1400">
                <a:latin typeface="Times New Roman" panose="02020603050405020304" pitchFamily="18" charset="0"/>
                <a:ea typeface="굴림" panose="020B0600000101010101" pitchFamily="50" charset="-127"/>
              </a:rPr>
              <a:pPr/>
              <a:t>57</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D4A7E224-F953-42B4-9AF0-8C739B96272E}"/>
              </a:ext>
            </a:extLst>
          </p:cNvPr>
          <p:cNvSpPr>
            <a:spLocks noGrp="1" noChangeArrowheads="1"/>
          </p:cNvSpPr>
          <p:nvPr>
            <p:ph type="title"/>
          </p:nvPr>
        </p:nvSpPr>
        <p:spPr/>
        <p:txBody>
          <a:bodyPr/>
          <a:lstStyle/>
          <a:p>
            <a:pPr eaLnBrk="1" hangingPunct="1"/>
            <a:r>
              <a:rPr lang="en-US" altLang="ko-KR"/>
              <a:t>Monotonicity (2)</a:t>
            </a:r>
          </a:p>
        </p:txBody>
      </p:sp>
      <p:sp>
        <p:nvSpPr>
          <p:cNvPr id="11268" name="Rectangle 3">
            <a:extLst>
              <a:ext uri="{FF2B5EF4-FFF2-40B4-BE49-F238E27FC236}">
                <a16:creationId xmlns:a16="http://schemas.microsoft.com/office/drawing/2014/main" id="{DA9B8868-1D41-492D-AAFA-51B20B982BB4}"/>
              </a:ext>
            </a:extLst>
          </p:cNvPr>
          <p:cNvSpPr>
            <a:spLocks noGrp="1" noChangeArrowheads="1"/>
          </p:cNvSpPr>
          <p:nvPr>
            <p:ph idx="1"/>
          </p:nvPr>
        </p:nvSpPr>
        <p:spPr>
          <a:xfrm>
            <a:off x="914400" y="1676400"/>
            <a:ext cx="8153400" cy="4114800"/>
          </a:xfrm>
        </p:spPr>
        <p:txBody>
          <a:bodyPr>
            <a:normAutofit lnSpcReduction="10000"/>
          </a:bodyPr>
          <a:lstStyle/>
          <a:p>
            <a:pPr eaLnBrk="1" hangingPunct="1">
              <a:lnSpc>
                <a:spcPct val="110000"/>
              </a:lnSpc>
            </a:pPr>
            <a:r>
              <a:rPr lang="en-US" altLang="ko-KR" sz="2800"/>
              <a:t>Definition: Monotonicity</a:t>
            </a:r>
          </a:p>
          <a:p>
            <a:pPr lvl="1" eaLnBrk="1" hangingPunct="1">
              <a:lnSpc>
                <a:spcPct val="110000"/>
              </a:lnSpc>
            </a:pPr>
            <a:r>
              <a:rPr lang="en-US" altLang="ko-KR" sz="2000"/>
              <a:t>A heuristic function h is monotone if</a:t>
            </a:r>
          </a:p>
          <a:p>
            <a:pPr lvl="2" eaLnBrk="1" hangingPunct="1">
              <a:lnSpc>
                <a:spcPct val="110000"/>
              </a:lnSpc>
              <a:buFont typeface="Wingdings" panose="05000000000000000000" pitchFamily="2" charset="2"/>
              <a:buNone/>
            </a:pPr>
            <a:r>
              <a:rPr lang="en-US" altLang="ko-KR" sz="1800"/>
              <a:t>1. For all states n</a:t>
            </a:r>
            <a:r>
              <a:rPr lang="en-US" altLang="ko-KR" sz="1800" baseline="-25000"/>
              <a:t>i</a:t>
            </a:r>
            <a:r>
              <a:rPr lang="en-US" altLang="ko-KR" sz="1800"/>
              <a:t> and n</a:t>
            </a:r>
            <a:r>
              <a:rPr lang="en-US" altLang="ko-KR" sz="1800" baseline="-25000"/>
              <a:t>j</a:t>
            </a:r>
            <a:r>
              <a:rPr lang="en-US" altLang="ko-KR" sz="1800"/>
              <a:t>, where n</a:t>
            </a:r>
            <a:r>
              <a:rPr lang="en-US" altLang="ko-KR" sz="1800" baseline="-25000"/>
              <a:t>j</a:t>
            </a:r>
            <a:r>
              <a:rPr lang="en-US" altLang="ko-KR" sz="1800"/>
              <a:t> is a descendant of n</a:t>
            </a:r>
            <a:r>
              <a:rPr lang="en-US" altLang="ko-KR" sz="1800" baseline="-25000"/>
              <a:t>i</a:t>
            </a:r>
            <a:r>
              <a:rPr lang="en-US" altLang="ko-KR" sz="1800"/>
              <a:t>,</a:t>
            </a:r>
            <a:endParaRPr lang="en-US" altLang="ko-KR" sz="2000"/>
          </a:p>
          <a:p>
            <a:pPr lvl="3" eaLnBrk="1" hangingPunct="1">
              <a:lnSpc>
                <a:spcPct val="110000"/>
              </a:lnSpc>
              <a:buFontTx/>
              <a:buNone/>
            </a:pPr>
            <a:r>
              <a:rPr lang="en-US" altLang="ko-KR" sz="1800"/>
              <a:t>h(n</a:t>
            </a:r>
            <a:r>
              <a:rPr lang="en-US" altLang="ko-KR" sz="1800" baseline="-25000"/>
              <a:t>i</a:t>
            </a:r>
            <a:r>
              <a:rPr lang="en-US" altLang="ko-KR" sz="1800"/>
              <a:t>) </a:t>
            </a:r>
            <a:r>
              <a:rPr lang="en-US" altLang="ko-KR" sz="1800">
                <a:sym typeface="Symbol" panose="05050102010706020507" pitchFamily="18" charset="2"/>
              </a:rPr>
              <a:t></a:t>
            </a:r>
            <a:r>
              <a:rPr lang="en-US" altLang="ko-KR" sz="1800"/>
              <a:t> h(n</a:t>
            </a:r>
            <a:r>
              <a:rPr lang="en-US" altLang="ko-KR" sz="1800" baseline="-25000"/>
              <a:t>j</a:t>
            </a:r>
            <a:r>
              <a:rPr lang="en-US" altLang="ko-KR" sz="1800"/>
              <a:t>) </a:t>
            </a:r>
            <a:r>
              <a:rPr lang="en-US" altLang="ko-KR" sz="1800">
                <a:sym typeface="Symbol" panose="05050102010706020507" pitchFamily="18" charset="2"/>
              </a:rPr>
              <a:t> cost(n</a:t>
            </a:r>
            <a:r>
              <a:rPr lang="en-US" altLang="ko-KR" sz="1800" baseline="-25000">
                <a:sym typeface="Symbol" panose="05050102010706020507" pitchFamily="18" charset="2"/>
              </a:rPr>
              <a:t>i</a:t>
            </a:r>
            <a:r>
              <a:rPr lang="en-US" altLang="ko-KR" sz="1800">
                <a:sym typeface="Symbol" panose="05050102010706020507" pitchFamily="18" charset="2"/>
              </a:rPr>
              <a:t>, n</a:t>
            </a:r>
            <a:r>
              <a:rPr lang="en-US" altLang="ko-KR" sz="1800" baseline="-25000">
                <a:sym typeface="Symbol" panose="05050102010706020507" pitchFamily="18" charset="2"/>
              </a:rPr>
              <a:t>j</a:t>
            </a:r>
            <a:r>
              <a:rPr lang="en-US" altLang="ko-KR" sz="1800">
                <a:sym typeface="Symbol" panose="05050102010706020507" pitchFamily="18" charset="2"/>
              </a:rPr>
              <a:t>),</a:t>
            </a:r>
          </a:p>
          <a:p>
            <a:pPr lvl="3" eaLnBrk="1" hangingPunct="1">
              <a:lnSpc>
                <a:spcPct val="110000"/>
              </a:lnSpc>
              <a:buFontTx/>
              <a:buNone/>
            </a:pPr>
            <a:r>
              <a:rPr lang="en-US" altLang="ko-KR" sz="1800">
                <a:sym typeface="Symbol" panose="05050102010706020507" pitchFamily="18" charset="2"/>
              </a:rPr>
              <a:t>where cost(n</a:t>
            </a:r>
            <a:r>
              <a:rPr lang="en-US" altLang="ko-KR" sz="1800" baseline="-25000">
                <a:sym typeface="Symbol" panose="05050102010706020507" pitchFamily="18" charset="2"/>
              </a:rPr>
              <a:t>i</a:t>
            </a:r>
            <a:r>
              <a:rPr lang="en-US" altLang="ko-KR" sz="1800">
                <a:sym typeface="Symbol" panose="05050102010706020507" pitchFamily="18" charset="2"/>
              </a:rPr>
              <a:t>, n</a:t>
            </a:r>
            <a:r>
              <a:rPr lang="en-US" altLang="ko-KR" sz="1800" baseline="-25000">
                <a:sym typeface="Symbol" panose="05050102010706020507" pitchFamily="18" charset="2"/>
              </a:rPr>
              <a:t>j</a:t>
            </a:r>
            <a:r>
              <a:rPr lang="en-US" altLang="ko-KR" sz="1800">
                <a:sym typeface="Symbol" panose="05050102010706020507" pitchFamily="18" charset="2"/>
              </a:rPr>
              <a:t>) is the actual cost (in number of moves) of going from state n</a:t>
            </a:r>
            <a:r>
              <a:rPr lang="en-US" altLang="ko-KR" sz="1800" baseline="-25000">
                <a:sym typeface="Symbol" panose="05050102010706020507" pitchFamily="18" charset="2"/>
              </a:rPr>
              <a:t>i</a:t>
            </a:r>
            <a:r>
              <a:rPr lang="en-US" altLang="ko-KR" sz="1800">
                <a:sym typeface="Symbol" panose="05050102010706020507" pitchFamily="18" charset="2"/>
              </a:rPr>
              <a:t> to n</a:t>
            </a:r>
            <a:r>
              <a:rPr lang="en-US" altLang="ko-KR" sz="1800" baseline="-25000">
                <a:sym typeface="Symbol" panose="05050102010706020507" pitchFamily="18" charset="2"/>
              </a:rPr>
              <a:t>j</a:t>
            </a:r>
            <a:r>
              <a:rPr lang="en-US" altLang="ko-KR" sz="1800">
                <a:sym typeface="Symbol" panose="05050102010706020507" pitchFamily="18" charset="2"/>
              </a:rPr>
              <a:t>.</a:t>
            </a:r>
          </a:p>
          <a:p>
            <a:pPr lvl="2" eaLnBrk="1" hangingPunct="1">
              <a:lnSpc>
                <a:spcPct val="110000"/>
              </a:lnSpc>
              <a:buFont typeface="Wingdings" panose="05000000000000000000" pitchFamily="2" charset="2"/>
              <a:buNone/>
            </a:pPr>
            <a:r>
              <a:rPr lang="en-US" altLang="ko-KR" sz="1800"/>
              <a:t>2. The heuristic evaluation of the goal state is zero, or h(Goal) = 0.</a:t>
            </a:r>
            <a:endParaRPr lang="en-US" altLang="ko-KR" sz="2000"/>
          </a:p>
          <a:p>
            <a:pPr lvl="1" eaLnBrk="1" hangingPunct="1">
              <a:lnSpc>
                <a:spcPct val="110000"/>
              </a:lnSpc>
            </a:pPr>
            <a:r>
              <a:rPr lang="en-US" altLang="ko-KR" sz="2000"/>
              <a:t>When using a monotonic heuristic</a:t>
            </a:r>
          </a:p>
          <a:p>
            <a:pPr lvl="2" eaLnBrk="1" hangingPunct="1">
              <a:lnSpc>
                <a:spcPct val="110000"/>
              </a:lnSpc>
            </a:pPr>
            <a:r>
              <a:rPr lang="en-US" altLang="ko-KR" sz="1800"/>
              <a:t>for best-first search, it is not necessary to check whether the new path is shorter</a:t>
            </a:r>
          </a:p>
          <a:p>
            <a:pPr lvl="2" eaLnBrk="1" hangingPunct="1">
              <a:lnSpc>
                <a:spcPct val="110000"/>
              </a:lnSpc>
            </a:pPr>
            <a:r>
              <a:rPr lang="en-US" altLang="ko-KR" sz="1800"/>
              <a:t>f is monotonically nondecreasing</a:t>
            </a:r>
          </a:p>
          <a:p>
            <a:pPr lvl="2" eaLnBrk="1" hangingPunct="1">
              <a:lnSpc>
                <a:spcPct val="110000"/>
              </a:lnSpc>
            </a:pPr>
            <a:r>
              <a:rPr lang="en-US" altLang="ko-KR" sz="1800"/>
              <a:t>any monotonic heuristic is admissible</a:t>
            </a:r>
            <a:endParaRPr lang="en-US" altLang="ko-KR" sz="2000"/>
          </a:p>
        </p:txBody>
      </p:sp>
      <p:sp>
        <p:nvSpPr>
          <p:cNvPr id="5" name="슬라이드 번호 개체 틀 5">
            <a:extLst>
              <a:ext uri="{FF2B5EF4-FFF2-40B4-BE49-F238E27FC236}">
                <a16:creationId xmlns:a16="http://schemas.microsoft.com/office/drawing/2014/main" id="{D9EEDBF3-AF59-4961-A41D-80B4AB7B7643}"/>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33075B6D-2ACF-42BF-B9A1-7C6FD09222D7}" type="slidenum">
              <a:rPr lang="en-US" altLang="ko-KR" sz="1400">
                <a:latin typeface="Times New Roman" panose="02020603050405020304" pitchFamily="18" charset="0"/>
                <a:ea typeface="굴림" panose="020B0600000101010101" pitchFamily="50" charset="-127"/>
              </a:rPr>
              <a:pPr/>
              <a:t>58</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BA6DF9C9-15AA-4304-B8D8-963B8E41F3C5}"/>
              </a:ext>
            </a:extLst>
          </p:cNvPr>
          <p:cNvSpPr>
            <a:spLocks noGrp="1" noChangeArrowheads="1"/>
          </p:cNvSpPr>
          <p:nvPr>
            <p:ph type="title"/>
          </p:nvPr>
        </p:nvSpPr>
        <p:spPr/>
        <p:txBody>
          <a:bodyPr/>
          <a:lstStyle/>
          <a:p>
            <a:pPr eaLnBrk="1" hangingPunct="1"/>
            <a:r>
              <a:rPr lang="en-US" altLang="ko-KR"/>
              <a:t>Monotonicity (3)</a:t>
            </a:r>
          </a:p>
        </p:txBody>
      </p:sp>
      <p:sp>
        <p:nvSpPr>
          <p:cNvPr id="12292" name="Rectangle 3">
            <a:extLst>
              <a:ext uri="{FF2B5EF4-FFF2-40B4-BE49-F238E27FC236}">
                <a16:creationId xmlns:a16="http://schemas.microsoft.com/office/drawing/2014/main" id="{15F02917-E682-49C7-984F-BEDFDDF04304}"/>
              </a:ext>
            </a:extLst>
          </p:cNvPr>
          <p:cNvSpPr>
            <a:spLocks noGrp="1" noChangeArrowheads="1"/>
          </p:cNvSpPr>
          <p:nvPr>
            <p:ph idx="1"/>
          </p:nvPr>
        </p:nvSpPr>
        <p:spPr>
          <a:xfrm>
            <a:off x="914400" y="1676400"/>
            <a:ext cx="7924800" cy="4343400"/>
          </a:xfrm>
        </p:spPr>
        <p:txBody>
          <a:bodyPr>
            <a:normAutofit fontScale="92500" lnSpcReduction="10000"/>
          </a:bodyPr>
          <a:lstStyle/>
          <a:p>
            <a:pPr eaLnBrk="1" hangingPunct="1">
              <a:lnSpc>
                <a:spcPct val="110000"/>
              </a:lnSpc>
            </a:pPr>
            <a:r>
              <a:rPr lang="en-US" altLang="ko-KR" sz="2800"/>
              <a:t>For the sequence of moves in the arbitrary selected path:</a:t>
            </a:r>
          </a:p>
          <a:p>
            <a:pPr lvl="1" eaLnBrk="1" hangingPunct="1">
              <a:lnSpc>
                <a:spcPct val="110000"/>
              </a:lnSpc>
              <a:buFontTx/>
              <a:buNone/>
            </a:pPr>
            <a:r>
              <a:rPr lang="en-US" altLang="ko-KR" sz="2000"/>
              <a:t>	s</a:t>
            </a:r>
            <a:r>
              <a:rPr lang="en-US" altLang="ko-KR" sz="2000" baseline="-25000"/>
              <a:t>1</a:t>
            </a:r>
            <a:r>
              <a:rPr lang="en-US" altLang="ko-KR" sz="2000"/>
              <a:t> to s</a:t>
            </a:r>
            <a:r>
              <a:rPr lang="en-US" altLang="ko-KR" sz="2000" baseline="-25000"/>
              <a:t>2</a:t>
            </a:r>
            <a:r>
              <a:rPr lang="en-US" altLang="ko-KR" sz="2000"/>
              <a:t>	  h(s</a:t>
            </a:r>
            <a:r>
              <a:rPr lang="en-US" altLang="ko-KR" sz="2000" baseline="-25000"/>
              <a:t>1</a:t>
            </a:r>
            <a:r>
              <a:rPr lang="en-US" altLang="ko-KR" sz="2000"/>
              <a:t>) </a:t>
            </a:r>
            <a:r>
              <a:rPr lang="en-US" altLang="ko-KR" sz="2000">
                <a:sym typeface="Symbol" panose="05050102010706020507" pitchFamily="18" charset="2"/>
              </a:rPr>
              <a:t> h(</a:t>
            </a:r>
            <a:r>
              <a:rPr lang="en-US" altLang="ko-KR" sz="2000"/>
              <a:t>s</a:t>
            </a:r>
            <a:r>
              <a:rPr lang="en-US" altLang="ko-KR" sz="2000" baseline="-25000"/>
              <a:t>2</a:t>
            </a:r>
            <a:r>
              <a:rPr lang="en-US" altLang="ko-KR" sz="2000">
                <a:sym typeface="Symbol" panose="05050102010706020507" pitchFamily="18" charset="2"/>
              </a:rPr>
              <a:t>)  cost(</a:t>
            </a:r>
            <a:r>
              <a:rPr lang="en-US" altLang="ko-KR" sz="2000"/>
              <a:t>s</a:t>
            </a:r>
            <a:r>
              <a:rPr lang="en-US" altLang="ko-KR" sz="2000" baseline="-25000"/>
              <a:t>1</a:t>
            </a:r>
            <a:r>
              <a:rPr lang="en-US" altLang="ko-KR" sz="2000">
                <a:sym typeface="Symbol" panose="05050102010706020507" pitchFamily="18" charset="2"/>
              </a:rPr>
              <a:t>, </a:t>
            </a:r>
            <a:r>
              <a:rPr lang="en-US" altLang="ko-KR" sz="2000"/>
              <a:t>s</a:t>
            </a:r>
            <a:r>
              <a:rPr lang="en-US" altLang="ko-KR" sz="2000" baseline="-25000"/>
              <a:t>2</a:t>
            </a:r>
            <a:r>
              <a:rPr lang="en-US" altLang="ko-KR" sz="2000">
                <a:sym typeface="Symbol" panose="05050102010706020507" pitchFamily="18" charset="2"/>
              </a:rPr>
              <a:t>) by monotone property</a:t>
            </a:r>
          </a:p>
          <a:p>
            <a:pPr lvl="1" eaLnBrk="1" hangingPunct="1">
              <a:lnSpc>
                <a:spcPct val="110000"/>
              </a:lnSpc>
              <a:buFontTx/>
              <a:buNone/>
            </a:pPr>
            <a:r>
              <a:rPr lang="en-US" altLang="ko-KR" sz="2000"/>
              <a:t>	s</a:t>
            </a:r>
            <a:r>
              <a:rPr lang="en-US" altLang="ko-KR" sz="2000" baseline="-25000"/>
              <a:t>2</a:t>
            </a:r>
            <a:r>
              <a:rPr lang="en-US" altLang="ko-KR" sz="2000"/>
              <a:t> to s</a:t>
            </a:r>
            <a:r>
              <a:rPr lang="en-US" altLang="ko-KR" sz="2000" baseline="-25000"/>
              <a:t>3</a:t>
            </a:r>
            <a:r>
              <a:rPr lang="en-US" altLang="ko-KR" sz="2000"/>
              <a:t>	  h(s</a:t>
            </a:r>
            <a:r>
              <a:rPr lang="en-US" altLang="ko-KR" sz="2000" baseline="-25000"/>
              <a:t>2</a:t>
            </a:r>
            <a:r>
              <a:rPr lang="en-US" altLang="ko-KR" sz="2000"/>
              <a:t>) </a:t>
            </a:r>
            <a:r>
              <a:rPr lang="en-US" altLang="ko-KR" sz="2000">
                <a:sym typeface="Symbol" panose="05050102010706020507" pitchFamily="18" charset="2"/>
              </a:rPr>
              <a:t> h(</a:t>
            </a:r>
            <a:r>
              <a:rPr lang="en-US" altLang="ko-KR" sz="2000"/>
              <a:t>s</a:t>
            </a:r>
            <a:r>
              <a:rPr lang="en-US" altLang="ko-KR" sz="2000" baseline="-25000"/>
              <a:t>3</a:t>
            </a:r>
            <a:r>
              <a:rPr lang="en-US" altLang="ko-KR" sz="2000">
                <a:sym typeface="Symbol" panose="05050102010706020507" pitchFamily="18" charset="2"/>
              </a:rPr>
              <a:t>)  cost(</a:t>
            </a:r>
            <a:r>
              <a:rPr lang="en-US" altLang="ko-KR" sz="2000"/>
              <a:t>s</a:t>
            </a:r>
            <a:r>
              <a:rPr lang="en-US" altLang="ko-KR" sz="2000" baseline="-25000"/>
              <a:t>2</a:t>
            </a:r>
            <a:r>
              <a:rPr lang="en-US" altLang="ko-KR" sz="2000">
                <a:sym typeface="Symbol" panose="05050102010706020507" pitchFamily="18" charset="2"/>
              </a:rPr>
              <a:t>, </a:t>
            </a:r>
            <a:r>
              <a:rPr lang="en-US" altLang="ko-KR" sz="2000"/>
              <a:t>s</a:t>
            </a:r>
            <a:r>
              <a:rPr lang="en-US" altLang="ko-KR" sz="2000" baseline="-25000"/>
              <a:t>3</a:t>
            </a:r>
            <a:r>
              <a:rPr lang="en-US" altLang="ko-KR" sz="2000">
                <a:sym typeface="Symbol" panose="05050102010706020507" pitchFamily="18" charset="2"/>
              </a:rPr>
              <a:t>) by monotone property</a:t>
            </a:r>
          </a:p>
          <a:p>
            <a:pPr lvl="1" eaLnBrk="1" hangingPunct="1">
              <a:lnSpc>
                <a:spcPct val="110000"/>
              </a:lnSpc>
              <a:buFontTx/>
              <a:buNone/>
            </a:pPr>
            <a:r>
              <a:rPr lang="en-US" altLang="ko-KR" sz="2000"/>
              <a:t>	s</a:t>
            </a:r>
            <a:r>
              <a:rPr lang="en-US" altLang="ko-KR" sz="2000" baseline="-25000"/>
              <a:t>3</a:t>
            </a:r>
            <a:r>
              <a:rPr lang="en-US" altLang="ko-KR" sz="2000"/>
              <a:t> to s</a:t>
            </a:r>
            <a:r>
              <a:rPr lang="en-US" altLang="ko-KR" sz="2000" baseline="-25000"/>
              <a:t>4</a:t>
            </a:r>
            <a:r>
              <a:rPr lang="en-US" altLang="ko-KR" sz="2000"/>
              <a:t>	  h(s</a:t>
            </a:r>
            <a:r>
              <a:rPr lang="en-US" altLang="ko-KR" sz="2000" baseline="-25000"/>
              <a:t>3</a:t>
            </a:r>
            <a:r>
              <a:rPr lang="en-US" altLang="ko-KR" sz="2000"/>
              <a:t>) </a:t>
            </a:r>
            <a:r>
              <a:rPr lang="en-US" altLang="ko-KR" sz="2000">
                <a:sym typeface="Symbol" panose="05050102010706020507" pitchFamily="18" charset="2"/>
              </a:rPr>
              <a:t> h(</a:t>
            </a:r>
            <a:r>
              <a:rPr lang="en-US" altLang="ko-KR" sz="2000"/>
              <a:t>s</a:t>
            </a:r>
            <a:r>
              <a:rPr lang="en-US" altLang="ko-KR" sz="2000" baseline="-25000"/>
              <a:t>4</a:t>
            </a:r>
            <a:r>
              <a:rPr lang="en-US" altLang="ko-KR" sz="2000">
                <a:sym typeface="Symbol" panose="05050102010706020507" pitchFamily="18" charset="2"/>
              </a:rPr>
              <a:t>)  cost(</a:t>
            </a:r>
            <a:r>
              <a:rPr lang="en-US" altLang="ko-KR" sz="2000"/>
              <a:t>s</a:t>
            </a:r>
            <a:r>
              <a:rPr lang="en-US" altLang="ko-KR" sz="2000" baseline="-25000"/>
              <a:t>3</a:t>
            </a:r>
            <a:r>
              <a:rPr lang="en-US" altLang="ko-KR" sz="2000">
                <a:sym typeface="Symbol" panose="05050102010706020507" pitchFamily="18" charset="2"/>
              </a:rPr>
              <a:t>, </a:t>
            </a:r>
            <a:r>
              <a:rPr lang="en-US" altLang="ko-KR" sz="2000"/>
              <a:t>s</a:t>
            </a:r>
            <a:r>
              <a:rPr lang="en-US" altLang="ko-KR" sz="2000" baseline="-25000"/>
              <a:t>4</a:t>
            </a:r>
            <a:r>
              <a:rPr lang="en-US" altLang="ko-KR" sz="2000">
                <a:sym typeface="Symbol" panose="05050102010706020507" pitchFamily="18" charset="2"/>
              </a:rPr>
              <a:t>) by monotone property</a:t>
            </a:r>
          </a:p>
          <a:p>
            <a:pPr lvl="1" eaLnBrk="1" hangingPunct="1">
              <a:lnSpc>
                <a:spcPct val="110000"/>
              </a:lnSpc>
              <a:buFontTx/>
              <a:buNone/>
            </a:pPr>
            <a:r>
              <a:rPr lang="en-US" altLang="ko-KR" sz="2000">
                <a:sym typeface="Symbol" panose="05050102010706020507" pitchFamily="18" charset="2"/>
              </a:rPr>
              <a:t>    	                                                                     </a:t>
            </a:r>
          </a:p>
          <a:p>
            <a:pPr lvl="1" eaLnBrk="1" hangingPunct="1">
              <a:lnSpc>
                <a:spcPct val="110000"/>
              </a:lnSpc>
              <a:buFontTx/>
              <a:buNone/>
            </a:pPr>
            <a:r>
              <a:rPr lang="en-US" altLang="ko-KR" sz="2000"/>
              <a:t>	s</a:t>
            </a:r>
            <a:r>
              <a:rPr lang="en-US" altLang="ko-KR" sz="2000" baseline="-25000"/>
              <a:t>g</a:t>
            </a:r>
            <a:r>
              <a:rPr lang="en-US" altLang="ko-KR" sz="2000" baseline="-25000">
                <a:sym typeface="Symbol" panose="05050102010706020507" pitchFamily="18" charset="2"/>
              </a:rPr>
              <a:t></a:t>
            </a:r>
            <a:r>
              <a:rPr lang="en-US" altLang="ko-KR" sz="2000" baseline="-25000"/>
              <a:t>1</a:t>
            </a:r>
            <a:r>
              <a:rPr lang="en-US" altLang="ko-KR" sz="2000"/>
              <a:t> to s</a:t>
            </a:r>
            <a:r>
              <a:rPr lang="en-US" altLang="ko-KR" sz="2000" baseline="-25000"/>
              <a:t>g</a:t>
            </a:r>
            <a:r>
              <a:rPr lang="en-US" altLang="ko-KR" sz="2000"/>
              <a:t>	  h(s</a:t>
            </a:r>
            <a:r>
              <a:rPr lang="en-US" altLang="ko-KR" sz="2000" baseline="-25000"/>
              <a:t>g</a:t>
            </a:r>
            <a:r>
              <a:rPr lang="en-US" altLang="ko-KR" sz="2000" baseline="-25000">
                <a:sym typeface="Symbol" panose="05050102010706020507" pitchFamily="18" charset="2"/>
              </a:rPr>
              <a:t></a:t>
            </a:r>
            <a:r>
              <a:rPr lang="en-US" altLang="ko-KR" sz="2000" baseline="-25000"/>
              <a:t>1</a:t>
            </a:r>
            <a:r>
              <a:rPr lang="en-US" altLang="ko-KR" sz="2000"/>
              <a:t>) </a:t>
            </a:r>
            <a:r>
              <a:rPr lang="en-US" altLang="ko-KR" sz="2000">
                <a:sym typeface="Symbol" panose="05050102010706020507" pitchFamily="18" charset="2"/>
              </a:rPr>
              <a:t> h(</a:t>
            </a:r>
            <a:r>
              <a:rPr lang="en-US" altLang="ko-KR" sz="2000"/>
              <a:t>s</a:t>
            </a:r>
            <a:r>
              <a:rPr lang="en-US" altLang="ko-KR" sz="2000" baseline="-25000"/>
              <a:t>g</a:t>
            </a:r>
            <a:r>
              <a:rPr lang="en-US" altLang="ko-KR" sz="2000">
                <a:sym typeface="Symbol" panose="05050102010706020507" pitchFamily="18" charset="2"/>
              </a:rPr>
              <a:t>)  cost(</a:t>
            </a:r>
            <a:r>
              <a:rPr lang="en-US" altLang="ko-KR" sz="2000"/>
              <a:t>s</a:t>
            </a:r>
            <a:r>
              <a:rPr lang="en-US" altLang="ko-KR" sz="2000" baseline="-25000"/>
              <a:t>g</a:t>
            </a:r>
            <a:r>
              <a:rPr lang="en-US" altLang="ko-KR" sz="2000" baseline="-25000">
                <a:sym typeface="Symbol" panose="05050102010706020507" pitchFamily="18" charset="2"/>
              </a:rPr>
              <a:t></a:t>
            </a:r>
            <a:r>
              <a:rPr lang="en-US" altLang="ko-KR" sz="2000" baseline="-25000"/>
              <a:t>1</a:t>
            </a:r>
            <a:r>
              <a:rPr lang="en-US" altLang="ko-KR" sz="2000">
                <a:sym typeface="Symbol" panose="05050102010706020507" pitchFamily="18" charset="2"/>
              </a:rPr>
              <a:t>, </a:t>
            </a:r>
            <a:r>
              <a:rPr lang="en-US" altLang="ko-KR" sz="2000"/>
              <a:t>s</a:t>
            </a:r>
            <a:r>
              <a:rPr lang="en-US" altLang="ko-KR" sz="2000" baseline="-25000"/>
              <a:t>g</a:t>
            </a:r>
            <a:r>
              <a:rPr lang="en-US" altLang="ko-KR" sz="2000">
                <a:sym typeface="Symbol" panose="05050102010706020507" pitchFamily="18" charset="2"/>
              </a:rPr>
              <a:t>) by monotone property</a:t>
            </a:r>
          </a:p>
          <a:p>
            <a:pPr lvl="1" eaLnBrk="1" hangingPunct="1">
              <a:lnSpc>
                <a:spcPct val="110000"/>
              </a:lnSpc>
              <a:buFontTx/>
              <a:buNone/>
            </a:pPr>
            <a:r>
              <a:rPr lang="en-US" altLang="ko-KR" sz="2000">
                <a:sym typeface="Symbol" panose="05050102010706020507" pitchFamily="18" charset="2"/>
              </a:rPr>
              <a:t>summing each column and using the monotone property of h(</a:t>
            </a:r>
            <a:r>
              <a:rPr lang="en-US" altLang="ko-KR" sz="2000"/>
              <a:t>s</a:t>
            </a:r>
            <a:r>
              <a:rPr lang="en-US" altLang="ko-KR" sz="2000" baseline="-25000"/>
              <a:t>g</a:t>
            </a:r>
            <a:r>
              <a:rPr lang="en-US" altLang="ko-KR" sz="2000">
                <a:sym typeface="Symbol" panose="05050102010706020507" pitchFamily="18" charset="2"/>
              </a:rPr>
              <a:t>) = 0:</a:t>
            </a:r>
          </a:p>
          <a:p>
            <a:pPr lvl="1" eaLnBrk="1" hangingPunct="1">
              <a:lnSpc>
                <a:spcPct val="110000"/>
              </a:lnSpc>
              <a:buFontTx/>
              <a:buNone/>
            </a:pPr>
            <a:r>
              <a:rPr lang="en-US" altLang="ko-KR" sz="2000">
                <a:sym typeface="Symbol" panose="05050102010706020507" pitchFamily="18" charset="2"/>
              </a:rPr>
              <a:t>path </a:t>
            </a:r>
            <a:r>
              <a:rPr lang="en-US" altLang="ko-KR" sz="2000"/>
              <a:t>s</a:t>
            </a:r>
            <a:r>
              <a:rPr lang="en-US" altLang="ko-KR" sz="2000" baseline="-25000"/>
              <a:t>1</a:t>
            </a:r>
            <a:r>
              <a:rPr lang="en-US" altLang="ko-KR" sz="2000">
                <a:sym typeface="Symbol" panose="05050102010706020507" pitchFamily="18" charset="2"/>
              </a:rPr>
              <a:t> to </a:t>
            </a:r>
            <a:r>
              <a:rPr lang="en-US" altLang="ko-KR" sz="2000"/>
              <a:t>s</a:t>
            </a:r>
            <a:r>
              <a:rPr lang="en-US" altLang="ko-KR" sz="2000" baseline="-25000"/>
              <a:t>g    </a:t>
            </a:r>
            <a:r>
              <a:rPr lang="en-US" altLang="ko-KR" sz="2000"/>
              <a:t>h(s</a:t>
            </a:r>
            <a:r>
              <a:rPr lang="en-US" altLang="ko-KR" sz="2000" baseline="-25000"/>
              <a:t>1</a:t>
            </a:r>
            <a:r>
              <a:rPr lang="en-US" altLang="ko-KR" sz="2000"/>
              <a:t>) </a:t>
            </a:r>
            <a:r>
              <a:rPr lang="en-US" altLang="ko-KR" sz="2000">
                <a:sym typeface="Symbol" panose="05050102010706020507" pitchFamily="18" charset="2"/>
              </a:rPr>
              <a:t> cost(</a:t>
            </a:r>
            <a:r>
              <a:rPr lang="en-US" altLang="ko-KR" sz="2000"/>
              <a:t>s</a:t>
            </a:r>
            <a:r>
              <a:rPr lang="en-US" altLang="ko-KR" sz="2000" baseline="-25000"/>
              <a:t>1</a:t>
            </a:r>
            <a:r>
              <a:rPr lang="en-US" altLang="ko-KR" sz="2000">
                <a:sym typeface="Symbol" panose="05050102010706020507" pitchFamily="18" charset="2"/>
              </a:rPr>
              <a:t>, </a:t>
            </a:r>
            <a:r>
              <a:rPr lang="en-US" altLang="ko-KR" sz="2000"/>
              <a:t>s</a:t>
            </a:r>
            <a:r>
              <a:rPr lang="en-US" altLang="ko-KR" sz="2000" baseline="-25000"/>
              <a:t>g</a:t>
            </a:r>
            <a:r>
              <a:rPr lang="en-US" altLang="ko-KR" sz="2000">
                <a:sym typeface="Symbol" panose="05050102010706020507" pitchFamily="18" charset="2"/>
              </a:rPr>
              <a:t>)</a:t>
            </a:r>
          </a:p>
          <a:p>
            <a:pPr lvl="1" eaLnBrk="1" hangingPunct="1">
              <a:lnSpc>
                <a:spcPct val="110000"/>
              </a:lnSpc>
              <a:buFontTx/>
              <a:buNone/>
            </a:pPr>
            <a:r>
              <a:rPr lang="en-US" altLang="ko-KR" sz="2000">
                <a:sym typeface="Symbol" panose="05050102010706020507" pitchFamily="18" charset="2"/>
              </a:rPr>
              <a:t> this means that </a:t>
            </a:r>
            <a:r>
              <a:rPr lang="en-US" altLang="ko-KR" sz="2000">
                <a:solidFill>
                  <a:schemeClr val="accent1"/>
                </a:solidFill>
                <a:sym typeface="Symbol" panose="05050102010706020507" pitchFamily="18" charset="2"/>
              </a:rPr>
              <a:t>monotone heuristic h is A* and admissible</a:t>
            </a:r>
            <a:endParaRPr lang="en-US" altLang="ko-KR" sz="2000">
              <a:sym typeface="Symbol" panose="05050102010706020507" pitchFamily="18" charset="2"/>
            </a:endParaRPr>
          </a:p>
        </p:txBody>
      </p:sp>
      <p:sp>
        <p:nvSpPr>
          <p:cNvPr id="5" name="슬라이드 번호 개체 틀 5">
            <a:extLst>
              <a:ext uri="{FF2B5EF4-FFF2-40B4-BE49-F238E27FC236}">
                <a16:creationId xmlns:a16="http://schemas.microsoft.com/office/drawing/2014/main" id="{92EB53D3-A6E9-4125-8378-B66F9C007360}"/>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CDDEFAE6-09A5-454B-8E21-366FB3F93C50}" type="slidenum">
              <a:rPr lang="en-US" altLang="ko-KR" sz="1400">
                <a:latin typeface="Times New Roman" panose="02020603050405020304" pitchFamily="18" charset="0"/>
                <a:ea typeface="굴림" panose="020B0600000101010101" pitchFamily="50" charset="-127"/>
              </a:rPr>
              <a:pPr/>
              <a:t>59</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ko-KR"/>
              <a:t>Heuristics and The Algorithm</a:t>
            </a:r>
          </a:p>
        </p:txBody>
      </p:sp>
      <p:sp>
        <p:nvSpPr>
          <p:cNvPr id="9220" name="Rectangle 3"/>
          <p:cNvSpPr>
            <a:spLocks noGrp="1" noChangeArrowheads="1"/>
          </p:cNvSpPr>
          <p:nvPr>
            <p:ph idx="1"/>
          </p:nvPr>
        </p:nvSpPr>
        <p:spPr>
          <a:xfrm>
            <a:off x="914400" y="1676400"/>
            <a:ext cx="7543800" cy="4191000"/>
          </a:xfrm>
        </p:spPr>
        <p:txBody>
          <a:bodyPr/>
          <a:lstStyle/>
          <a:p>
            <a:pPr eaLnBrk="1" hangingPunct="1"/>
            <a:r>
              <a:rPr lang="en-US" altLang="ko-KR" sz="2800"/>
              <a:t>Heuristics and the design of algorithm to implement heuristic search</a:t>
            </a:r>
          </a:p>
          <a:p>
            <a:pPr lvl="1" eaLnBrk="1" hangingPunct="1"/>
            <a:r>
              <a:rPr lang="en-US" altLang="ko-KR" sz="2400"/>
              <a:t>a core concern of artificial intelligence research</a:t>
            </a:r>
          </a:p>
          <a:p>
            <a:pPr lvl="1" eaLnBrk="1" hangingPunct="1"/>
            <a:r>
              <a:rPr lang="en-US" altLang="ko-KR" sz="2400"/>
              <a:t>game playing and theorem proving			</a:t>
            </a:r>
            <a:r>
              <a:rPr lang="en-US" altLang="ko-KR" sz="2400">
                <a:sym typeface="Symbol" panose="05050102010706020507" pitchFamily="18" charset="2"/>
              </a:rPr>
              <a:t> two of the oldest applications</a:t>
            </a:r>
          </a:p>
          <a:p>
            <a:pPr eaLnBrk="1" hangingPunct="1"/>
            <a:r>
              <a:rPr lang="en-US" altLang="ko-KR" sz="2800"/>
              <a:t>Expert systems research</a:t>
            </a:r>
          </a:p>
          <a:p>
            <a:pPr lvl="1" eaLnBrk="1" hangingPunct="1"/>
            <a:r>
              <a:rPr lang="en-US" altLang="ko-KR" sz="2400"/>
              <a:t>affirmed the importance of heuristics as an essential component of problem solving</a:t>
            </a:r>
          </a:p>
          <a:p>
            <a:pPr lvl="1" eaLnBrk="1" hangingPunct="1"/>
            <a:r>
              <a:rPr lang="en-US" altLang="ko-KR" sz="2400"/>
              <a:t>“rules of thumb”</a:t>
            </a:r>
          </a:p>
          <a:p>
            <a:pPr lvl="2" eaLnBrk="1" hangingPunct="1"/>
            <a:r>
              <a:rPr lang="en-US" altLang="ko-KR" sz="2000"/>
              <a:t>human expert uses to solve problems</a:t>
            </a:r>
          </a:p>
          <a:p>
            <a:pPr lvl="2" eaLnBrk="1" hangingPunct="1"/>
            <a:r>
              <a:rPr lang="en-US" altLang="ko-KR" sz="2000"/>
              <a:t>largely heuristic in nature</a:t>
            </a:r>
          </a:p>
        </p:txBody>
      </p:sp>
      <p:sp>
        <p:nvSpPr>
          <p:cNvPr id="5" name="슬라이드 번호 개체 틀 5"/>
          <p:cNvSpPr>
            <a:spLocks noGrp="1"/>
          </p:cNvSpPr>
          <p:nvPr>
            <p:ph type="sldNum" sz="quarter" idx="12"/>
          </p:nvPr>
        </p:nvSpPr>
        <p:spPr/>
        <p:txBody>
          <a:bodyPr/>
          <a:lstStyle/>
          <a:p>
            <a:pPr>
              <a:defRPr/>
            </a:pPr>
            <a:fld id="{F5C03A9D-762A-4D80-BC28-0399CF4E2A5E}" type="slidenum">
              <a:rPr lang="en-US" altLang="ko-KR"/>
              <a:pPr>
                <a:defRPr/>
              </a:pPr>
              <a:t>6</a:t>
            </a:fld>
            <a:endParaRPr lang="en-US" altLang="ko-K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09E89479-5DEC-44BB-835D-B43B7BE7F9DA}"/>
              </a:ext>
            </a:extLst>
          </p:cNvPr>
          <p:cNvSpPr>
            <a:spLocks noGrp="1" noChangeArrowheads="1"/>
          </p:cNvSpPr>
          <p:nvPr>
            <p:ph type="title"/>
          </p:nvPr>
        </p:nvSpPr>
        <p:spPr/>
        <p:txBody>
          <a:bodyPr/>
          <a:lstStyle/>
          <a:p>
            <a:pPr eaLnBrk="1" hangingPunct="1"/>
            <a:r>
              <a:rPr lang="en-US" altLang="ko-KR"/>
              <a:t>More Informed Heuristics</a:t>
            </a:r>
          </a:p>
        </p:txBody>
      </p:sp>
      <p:sp>
        <p:nvSpPr>
          <p:cNvPr id="13316" name="Rectangle 3">
            <a:extLst>
              <a:ext uri="{FF2B5EF4-FFF2-40B4-BE49-F238E27FC236}">
                <a16:creationId xmlns:a16="http://schemas.microsoft.com/office/drawing/2014/main" id="{BA4DE03E-065A-4C9B-8AD5-2D6BDCB9DC58}"/>
              </a:ext>
            </a:extLst>
          </p:cNvPr>
          <p:cNvSpPr>
            <a:spLocks noGrp="1" noChangeArrowheads="1"/>
          </p:cNvSpPr>
          <p:nvPr>
            <p:ph idx="1"/>
          </p:nvPr>
        </p:nvSpPr>
        <p:spPr>
          <a:xfrm>
            <a:off x="914400" y="1676400"/>
            <a:ext cx="8001000" cy="4114800"/>
          </a:xfrm>
        </p:spPr>
        <p:txBody>
          <a:bodyPr>
            <a:normAutofit lnSpcReduction="10000"/>
          </a:bodyPr>
          <a:lstStyle/>
          <a:p>
            <a:pPr eaLnBrk="1" hangingPunct="1"/>
            <a:r>
              <a:rPr lang="en-US" altLang="ko-KR" sz="2400"/>
              <a:t>Definition: </a:t>
            </a:r>
            <a:r>
              <a:rPr lang="en-US" altLang="ko-KR" sz="2400">
                <a:solidFill>
                  <a:schemeClr val="accent1"/>
                </a:solidFill>
              </a:rPr>
              <a:t>Informedness</a:t>
            </a:r>
            <a:endParaRPr lang="en-US" altLang="ko-KR" sz="2400"/>
          </a:p>
          <a:p>
            <a:pPr lvl="1" eaLnBrk="1" hangingPunct="1"/>
            <a:r>
              <a:rPr lang="en-US" altLang="ko-KR" sz="2000"/>
              <a:t>For two A* heuristics h</a:t>
            </a:r>
            <a:r>
              <a:rPr lang="en-US" altLang="ko-KR" sz="2000" baseline="-25000"/>
              <a:t>1</a:t>
            </a:r>
            <a:r>
              <a:rPr lang="en-US" altLang="ko-KR" sz="2000"/>
              <a:t> and h</a:t>
            </a:r>
            <a:r>
              <a:rPr lang="en-US" altLang="ko-KR" sz="2000" baseline="-25000"/>
              <a:t>2</a:t>
            </a:r>
            <a:r>
              <a:rPr lang="en-US" altLang="ko-KR" sz="2000"/>
              <a:t>, if h</a:t>
            </a:r>
            <a:r>
              <a:rPr lang="en-US" altLang="ko-KR" sz="2000" baseline="-25000"/>
              <a:t>1</a:t>
            </a:r>
            <a:r>
              <a:rPr lang="en-US" altLang="ko-KR" sz="2000"/>
              <a:t>(n) </a:t>
            </a:r>
            <a:r>
              <a:rPr lang="en-US" altLang="ko-KR" sz="2000">
                <a:sym typeface="Symbol" panose="05050102010706020507" pitchFamily="18" charset="2"/>
              </a:rPr>
              <a:t> h</a:t>
            </a:r>
            <a:r>
              <a:rPr lang="en-US" altLang="ko-KR" sz="2000" baseline="-25000">
                <a:sym typeface="Symbol" panose="05050102010706020507" pitchFamily="18" charset="2"/>
              </a:rPr>
              <a:t>2</a:t>
            </a:r>
            <a:r>
              <a:rPr lang="en-US" altLang="ko-KR" sz="2000">
                <a:sym typeface="Symbol" panose="05050102010706020507" pitchFamily="18" charset="2"/>
              </a:rPr>
              <a:t>(n), for all states n in the search space, heuristic h</a:t>
            </a:r>
            <a:r>
              <a:rPr lang="en-US" altLang="ko-KR" sz="2000" baseline="-25000">
                <a:sym typeface="Symbol" panose="05050102010706020507" pitchFamily="18" charset="2"/>
              </a:rPr>
              <a:t>2</a:t>
            </a:r>
            <a:r>
              <a:rPr lang="en-US" altLang="ko-KR" sz="2000">
                <a:sym typeface="Symbol" panose="05050102010706020507" pitchFamily="18" charset="2"/>
              </a:rPr>
              <a:t> is said to be more informed than h</a:t>
            </a:r>
            <a:r>
              <a:rPr lang="en-US" altLang="ko-KR" sz="2000" baseline="-25000">
                <a:sym typeface="Symbol" panose="05050102010706020507" pitchFamily="18" charset="2"/>
              </a:rPr>
              <a:t>1</a:t>
            </a:r>
            <a:r>
              <a:rPr lang="en-US" altLang="ko-KR" sz="2000">
                <a:sym typeface="Symbol" panose="05050102010706020507" pitchFamily="18" charset="2"/>
              </a:rPr>
              <a:t>.</a:t>
            </a:r>
            <a:endParaRPr lang="en-US" altLang="ko-KR" sz="2000"/>
          </a:p>
          <a:p>
            <a:pPr eaLnBrk="1" hangingPunct="1"/>
            <a:r>
              <a:rPr lang="en-US" altLang="ko-KR" sz="2400"/>
              <a:t>8-puzzle example</a:t>
            </a:r>
          </a:p>
          <a:p>
            <a:pPr lvl="1" eaLnBrk="1" hangingPunct="1"/>
            <a:r>
              <a:rPr lang="en-US" altLang="ko-KR" sz="2000">
                <a:sym typeface="Symbol" panose="05050102010706020507" pitchFamily="18" charset="2"/>
              </a:rPr>
              <a:t>heuristics</a:t>
            </a:r>
          </a:p>
          <a:p>
            <a:pPr lvl="2" eaLnBrk="1" hangingPunct="1"/>
            <a:r>
              <a:rPr lang="en-US" altLang="ko-KR" sz="1800">
                <a:sym typeface="Symbol" panose="05050102010706020507" pitchFamily="18" charset="2"/>
              </a:rPr>
              <a:t>h</a:t>
            </a:r>
            <a:r>
              <a:rPr lang="en-US" altLang="ko-KR" sz="1800" baseline="-25000">
                <a:sym typeface="Symbol" panose="05050102010706020507" pitchFamily="18" charset="2"/>
              </a:rPr>
              <a:t>1</a:t>
            </a:r>
            <a:r>
              <a:rPr lang="en-US" altLang="ko-KR" sz="1800"/>
              <a:t> : breadth-first search heuristic (</a:t>
            </a:r>
            <a:r>
              <a:rPr lang="en-US" altLang="ko-KR" sz="1800">
                <a:sym typeface="Symbol" panose="05050102010706020507" pitchFamily="18" charset="2"/>
              </a:rPr>
              <a:t>h</a:t>
            </a:r>
            <a:r>
              <a:rPr lang="en-US" altLang="ko-KR" sz="1800" baseline="-25000">
                <a:sym typeface="Symbol" panose="05050102010706020507" pitchFamily="18" charset="2"/>
              </a:rPr>
              <a:t>1</a:t>
            </a:r>
            <a:r>
              <a:rPr lang="en-US" altLang="ko-KR" sz="1800"/>
              <a:t>(x) = 0 for all states x)</a:t>
            </a:r>
          </a:p>
          <a:p>
            <a:pPr lvl="2" eaLnBrk="1" hangingPunct="1"/>
            <a:r>
              <a:rPr lang="en-US" altLang="ko-KR" sz="1800"/>
              <a:t>h</a:t>
            </a:r>
            <a:r>
              <a:rPr lang="en-US" altLang="ko-KR" sz="1800" baseline="-25000"/>
              <a:t>2</a:t>
            </a:r>
            <a:r>
              <a:rPr lang="en-US" altLang="ko-KR" sz="1800"/>
              <a:t>: the number of tiles out of place</a:t>
            </a:r>
          </a:p>
          <a:p>
            <a:pPr lvl="2" eaLnBrk="1" hangingPunct="1"/>
            <a:r>
              <a:rPr lang="en-US" altLang="ko-KR" sz="1800"/>
              <a:t>h</a:t>
            </a:r>
            <a:r>
              <a:rPr lang="en-US" altLang="ko-KR" sz="1800" baseline="-25000"/>
              <a:t>3</a:t>
            </a:r>
            <a:r>
              <a:rPr lang="en-US" altLang="ko-KR" sz="1800"/>
              <a:t>: the sum of the direct distances</a:t>
            </a:r>
          </a:p>
          <a:p>
            <a:pPr lvl="1" eaLnBrk="1" hangingPunct="1"/>
            <a:r>
              <a:rPr lang="en-US" altLang="ko-KR" sz="2000"/>
              <a:t>h</a:t>
            </a:r>
            <a:r>
              <a:rPr lang="en-US" altLang="ko-KR" sz="2000" baseline="-25000"/>
              <a:t>1</a:t>
            </a:r>
            <a:r>
              <a:rPr lang="en-US" altLang="ko-KR" sz="2000"/>
              <a:t>(n) </a:t>
            </a:r>
            <a:r>
              <a:rPr lang="en-US" altLang="ko-KR" sz="2000">
                <a:sym typeface="Symbol" panose="05050102010706020507" pitchFamily="18" charset="2"/>
              </a:rPr>
              <a:t> h</a:t>
            </a:r>
            <a:r>
              <a:rPr lang="en-US" altLang="ko-KR" sz="2000" baseline="-25000">
                <a:sym typeface="Symbol" panose="05050102010706020507" pitchFamily="18" charset="2"/>
              </a:rPr>
              <a:t>2</a:t>
            </a:r>
            <a:r>
              <a:rPr lang="en-US" altLang="ko-KR" sz="2000">
                <a:sym typeface="Symbol" panose="05050102010706020507" pitchFamily="18" charset="2"/>
              </a:rPr>
              <a:t>(n)</a:t>
            </a:r>
            <a:r>
              <a:rPr lang="en-US" altLang="ko-KR" sz="2000"/>
              <a:t> </a:t>
            </a:r>
            <a:r>
              <a:rPr lang="en-US" altLang="ko-KR" sz="2000">
                <a:sym typeface="Symbol" panose="05050102010706020507" pitchFamily="18" charset="2"/>
              </a:rPr>
              <a:t> h</a:t>
            </a:r>
            <a:r>
              <a:rPr lang="en-US" altLang="ko-KR" sz="2000" baseline="-25000">
                <a:sym typeface="Symbol" panose="05050102010706020507" pitchFamily="18" charset="2"/>
              </a:rPr>
              <a:t>3</a:t>
            </a:r>
            <a:r>
              <a:rPr lang="en-US" altLang="ko-KR" sz="2000">
                <a:sym typeface="Symbol" panose="05050102010706020507" pitchFamily="18" charset="2"/>
              </a:rPr>
              <a:t>(n)  h*</a:t>
            </a:r>
          </a:p>
          <a:p>
            <a:pPr eaLnBrk="1" hangingPunct="1"/>
            <a:r>
              <a:rPr lang="en-US" altLang="ko-KR" sz="2400">
                <a:sym typeface="Symbol" panose="05050102010706020507" pitchFamily="18" charset="2"/>
              </a:rPr>
              <a:t>The more informed an A* algorithm</a:t>
            </a:r>
          </a:p>
          <a:p>
            <a:pPr lvl="1" eaLnBrk="1" hangingPunct="1"/>
            <a:r>
              <a:rPr lang="en-US" altLang="ko-KR" sz="2000">
                <a:sym typeface="Symbol" panose="05050102010706020507" pitchFamily="18" charset="2"/>
              </a:rPr>
              <a:t>the less of the space it needs to expand to get the optimal solution</a:t>
            </a:r>
            <a:endParaRPr lang="en-US" altLang="ko-KR" sz="2400">
              <a:sym typeface="Symbol" panose="05050102010706020507" pitchFamily="18" charset="2"/>
            </a:endParaRPr>
          </a:p>
        </p:txBody>
      </p:sp>
      <p:sp>
        <p:nvSpPr>
          <p:cNvPr id="5" name="슬라이드 번호 개체 틀 5">
            <a:extLst>
              <a:ext uri="{FF2B5EF4-FFF2-40B4-BE49-F238E27FC236}">
                <a16:creationId xmlns:a16="http://schemas.microsoft.com/office/drawing/2014/main" id="{F70187D8-48ED-4D1B-9D4F-11EB6EFBA660}"/>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BC7736FF-A909-4DF0-9D28-C880958A6871}" type="slidenum">
              <a:rPr lang="en-US" altLang="ko-KR" sz="1400">
                <a:latin typeface="Times New Roman" panose="02020603050405020304" pitchFamily="18" charset="0"/>
                <a:ea typeface="굴림" panose="020B0600000101010101" pitchFamily="50" charset="-127"/>
              </a:rPr>
              <a:pPr/>
              <a:t>60</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a:extLst>
              <a:ext uri="{FF2B5EF4-FFF2-40B4-BE49-F238E27FC236}">
                <a16:creationId xmlns:a16="http://schemas.microsoft.com/office/drawing/2014/main" id="{DB20746D-7347-4E9C-A976-BECEDD513352}"/>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DDE3C218-93AE-4E98-94D4-6A2ED1A7534B}" type="slidenum">
              <a:rPr lang="en-US" altLang="ko-KR" sz="1400">
                <a:latin typeface="Times New Roman" panose="02020603050405020304" pitchFamily="18" charset="0"/>
                <a:ea typeface="굴림" panose="020B0600000101010101" pitchFamily="50" charset="-127"/>
              </a:rPr>
              <a:pPr/>
              <a:t>61</a:t>
            </a:fld>
            <a:endParaRPr lang="en-US" altLang="ko-KR" sz="1400">
              <a:latin typeface="Times New Roman" panose="02020603050405020304" pitchFamily="18" charset="0"/>
              <a:ea typeface="굴림" panose="020B0600000101010101" pitchFamily="50" charset="-127"/>
            </a:endParaRPr>
          </a:p>
        </p:txBody>
      </p:sp>
      <p:pic>
        <p:nvPicPr>
          <p:cNvPr id="14339" name="Picture 5">
            <a:extLst>
              <a:ext uri="{FF2B5EF4-FFF2-40B4-BE49-F238E27FC236}">
                <a16:creationId xmlns:a16="http://schemas.microsoft.com/office/drawing/2014/main" id="{0C061DD4-6FC8-4815-8A0F-FBEB4595B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28775"/>
            <a:ext cx="508635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Text Box 6">
            <a:extLst>
              <a:ext uri="{FF2B5EF4-FFF2-40B4-BE49-F238E27FC236}">
                <a16:creationId xmlns:a16="http://schemas.microsoft.com/office/drawing/2014/main" id="{6E10C126-B955-4002-9BD0-18A73D53EBC7}"/>
              </a:ext>
            </a:extLst>
          </p:cNvPr>
          <p:cNvSpPr txBox="1">
            <a:spLocks noChangeArrowheads="1"/>
          </p:cNvSpPr>
          <p:nvPr/>
        </p:nvSpPr>
        <p:spPr bwMode="auto">
          <a:xfrm>
            <a:off x="1066800" y="404813"/>
            <a:ext cx="80772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sz="1600">
                <a:latin typeface="Times New Roman" panose="02020603050405020304" pitchFamily="18" charset="0"/>
                <a:ea typeface="굴림" panose="020B0600000101010101" pitchFamily="50" charset="-127"/>
              </a:rPr>
              <a:t>Fig 4.18	Comparison of state space searched using heuristic search with space searched by 	breadth-first search. The proportion of the graph searched heuristically is shaded. 	The optimal search selection is in bold. Heuristic used is f(n) = g(n) + h(n) where	h(n) is tiles out of place.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364A5478-DFCB-43BD-8E31-DD2BF49FC7C3}"/>
              </a:ext>
            </a:extLst>
          </p:cNvPr>
          <p:cNvSpPr>
            <a:spLocks noGrp="1" noChangeArrowheads="1"/>
          </p:cNvSpPr>
          <p:nvPr>
            <p:ph type="title"/>
          </p:nvPr>
        </p:nvSpPr>
        <p:spPr/>
        <p:txBody>
          <a:bodyPr/>
          <a:lstStyle/>
          <a:p>
            <a:pPr eaLnBrk="1" hangingPunct="1"/>
            <a:r>
              <a:rPr lang="en-US" altLang="ko-KR"/>
              <a:t>More Informed Heuristics (2)</a:t>
            </a:r>
          </a:p>
        </p:txBody>
      </p:sp>
      <p:sp>
        <p:nvSpPr>
          <p:cNvPr id="15364" name="Rectangle 3">
            <a:extLst>
              <a:ext uri="{FF2B5EF4-FFF2-40B4-BE49-F238E27FC236}">
                <a16:creationId xmlns:a16="http://schemas.microsoft.com/office/drawing/2014/main" id="{7CB01FB4-1EAA-4C82-BF75-A349AA985B6F}"/>
              </a:ext>
            </a:extLst>
          </p:cNvPr>
          <p:cNvSpPr>
            <a:spLocks noGrp="1" noChangeArrowheads="1"/>
          </p:cNvSpPr>
          <p:nvPr>
            <p:ph idx="1"/>
          </p:nvPr>
        </p:nvSpPr>
        <p:spPr>
          <a:xfrm>
            <a:off x="914400" y="1676400"/>
            <a:ext cx="7543800" cy="4191000"/>
          </a:xfrm>
        </p:spPr>
        <p:txBody>
          <a:bodyPr>
            <a:normAutofit lnSpcReduction="10000"/>
          </a:bodyPr>
          <a:lstStyle/>
          <a:p>
            <a:pPr eaLnBrk="1" hangingPunct="1">
              <a:lnSpc>
                <a:spcPct val="110000"/>
              </a:lnSpc>
            </a:pPr>
            <a:r>
              <a:rPr lang="en-US" altLang="ko-KR" sz="2800"/>
              <a:t>Trade-off of more informed heuristics</a:t>
            </a:r>
          </a:p>
          <a:p>
            <a:pPr lvl="1" eaLnBrk="1" hangingPunct="1">
              <a:lnSpc>
                <a:spcPct val="110000"/>
              </a:lnSpc>
            </a:pPr>
            <a:r>
              <a:rPr lang="en-US" altLang="ko-KR" sz="2400"/>
              <a:t>simple heuristic</a:t>
            </a:r>
          </a:p>
          <a:p>
            <a:pPr lvl="2" eaLnBrk="1" hangingPunct="1">
              <a:lnSpc>
                <a:spcPct val="110000"/>
              </a:lnSpc>
            </a:pPr>
            <a:r>
              <a:rPr lang="en-US" altLang="ko-KR" sz="2000"/>
              <a:t>requires less computation time</a:t>
            </a:r>
          </a:p>
          <a:p>
            <a:pPr lvl="2" eaLnBrk="1" hangingPunct="1">
              <a:lnSpc>
                <a:spcPct val="110000"/>
              </a:lnSpc>
            </a:pPr>
            <a:r>
              <a:rPr lang="en-US" altLang="ko-KR" sz="2000"/>
              <a:t>relies on the speed of the computer to search as deeply as possible into the search space</a:t>
            </a:r>
          </a:p>
          <a:p>
            <a:pPr lvl="1" eaLnBrk="1" hangingPunct="1">
              <a:lnSpc>
                <a:spcPct val="110000"/>
              </a:lnSpc>
            </a:pPr>
            <a:r>
              <a:rPr lang="en-US" altLang="ko-KR" sz="2400"/>
              <a:t>more informed heuristic</a:t>
            </a:r>
          </a:p>
          <a:p>
            <a:pPr lvl="2" eaLnBrk="1" hangingPunct="1">
              <a:lnSpc>
                <a:spcPct val="110000"/>
              </a:lnSpc>
            </a:pPr>
            <a:r>
              <a:rPr lang="en-US" altLang="ko-KR" sz="2000"/>
              <a:t>requires more computation time</a:t>
            </a:r>
          </a:p>
          <a:p>
            <a:pPr lvl="2" eaLnBrk="1" hangingPunct="1">
              <a:lnSpc>
                <a:spcPct val="110000"/>
              </a:lnSpc>
            </a:pPr>
            <a:r>
              <a:rPr lang="en-US" altLang="ko-KR" sz="2000"/>
              <a:t>may have exponential complexity</a:t>
            </a:r>
          </a:p>
          <a:p>
            <a:pPr lvl="1" eaLnBrk="1" hangingPunct="1">
              <a:lnSpc>
                <a:spcPct val="110000"/>
              </a:lnSpc>
            </a:pPr>
            <a:r>
              <a:rPr lang="en-US" altLang="ko-KR" sz="2400"/>
              <a:t>extremely </a:t>
            </a:r>
            <a:r>
              <a:rPr lang="en-US" altLang="ko-KR" sz="2400">
                <a:solidFill>
                  <a:schemeClr val="accent1"/>
                </a:solidFill>
              </a:rPr>
              <a:t>important to optimize this trade-off between search and evaluation of heuristics</a:t>
            </a:r>
            <a:endParaRPr lang="en-US" altLang="ko-KR" sz="2400"/>
          </a:p>
          <a:p>
            <a:pPr lvl="1" eaLnBrk="1" hangingPunct="1">
              <a:lnSpc>
                <a:spcPct val="110000"/>
              </a:lnSpc>
            </a:pPr>
            <a:endParaRPr lang="en-US" altLang="ko-KR" sz="2400"/>
          </a:p>
        </p:txBody>
      </p:sp>
      <p:sp>
        <p:nvSpPr>
          <p:cNvPr id="5" name="슬라이드 번호 개체 틀 5">
            <a:extLst>
              <a:ext uri="{FF2B5EF4-FFF2-40B4-BE49-F238E27FC236}">
                <a16:creationId xmlns:a16="http://schemas.microsoft.com/office/drawing/2014/main" id="{0E34A931-524C-4606-81B4-0F44E5569516}"/>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8BE47E5F-97A3-4C81-89D1-83B57CC0F216}" type="slidenum">
              <a:rPr lang="en-US" altLang="ko-KR" sz="1400">
                <a:latin typeface="Times New Roman" panose="02020603050405020304" pitchFamily="18" charset="0"/>
                <a:ea typeface="굴림" panose="020B0600000101010101" pitchFamily="50" charset="-127"/>
              </a:rPr>
              <a:pPr/>
              <a:t>62</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A01CF0CA-A0BA-48CA-803B-E5FA9B7CC821}"/>
              </a:ext>
            </a:extLst>
          </p:cNvPr>
          <p:cNvSpPr>
            <a:spLocks noGrp="1" noChangeArrowheads="1"/>
          </p:cNvSpPr>
          <p:nvPr>
            <p:ph type="title"/>
          </p:nvPr>
        </p:nvSpPr>
        <p:spPr/>
        <p:txBody>
          <a:bodyPr/>
          <a:lstStyle/>
          <a:p>
            <a:pPr eaLnBrk="1" hangingPunct="1"/>
            <a:r>
              <a:rPr lang="en-US" altLang="ko-KR"/>
              <a:t>Using Heuristics in Games</a:t>
            </a:r>
          </a:p>
        </p:txBody>
      </p:sp>
      <p:sp>
        <p:nvSpPr>
          <p:cNvPr id="16388" name="Rectangle 3">
            <a:extLst>
              <a:ext uri="{FF2B5EF4-FFF2-40B4-BE49-F238E27FC236}">
                <a16:creationId xmlns:a16="http://schemas.microsoft.com/office/drawing/2014/main" id="{B51DC9B0-57A1-40B3-BB15-A7E279BCE2CD}"/>
              </a:ext>
            </a:extLst>
          </p:cNvPr>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The </a:t>
            </a:r>
            <a:r>
              <a:rPr lang="en-US" altLang="ko-KR" sz="2800">
                <a:solidFill>
                  <a:schemeClr val="accent1"/>
                </a:solidFill>
              </a:rPr>
              <a:t>Minimax Procedure</a:t>
            </a:r>
            <a:r>
              <a:rPr lang="en-US" altLang="ko-KR" sz="2800"/>
              <a:t> on Exhaustively Searchable Graphs</a:t>
            </a:r>
          </a:p>
          <a:p>
            <a:pPr eaLnBrk="1" hangingPunct="1">
              <a:lnSpc>
                <a:spcPct val="110000"/>
              </a:lnSpc>
            </a:pPr>
            <a:endParaRPr lang="en-US" altLang="ko-KR" sz="2800"/>
          </a:p>
          <a:p>
            <a:pPr eaLnBrk="1" hangingPunct="1">
              <a:lnSpc>
                <a:spcPct val="110000"/>
              </a:lnSpc>
            </a:pPr>
            <a:r>
              <a:rPr lang="en-US" altLang="ko-KR" sz="2800"/>
              <a:t>Minimaxing to Fixed Ply Depth</a:t>
            </a:r>
          </a:p>
          <a:p>
            <a:pPr eaLnBrk="1" hangingPunct="1">
              <a:lnSpc>
                <a:spcPct val="110000"/>
              </a:lnSpc>
            </a:pPr>
            <a:endParaRPr lang="en-US" altLang="ko-KR" sz="2800"/>
          </a:p>
          <a:p>
            <a:pPr eaLnBrk="1" hangingPunct="1">
              <a:lnSpc>
                <a:spcPct val="110000"/>
              </a:lnSpc>
            </a:pPr>
            <a:r>
              <a:rPr lang="en-US" altLang="ko-KR" sz="2800"/>
              <a:t>The </a:t>
            </a:r>
            <a:r>
              <a:rPr lang="en-US" altLang="ko-KR" sz="2800">
                <a:solidFill>
                  <a:schemeClr val="accent1"/>
                </a:solidFill>
              </a:rPr>
              <a:t>Alpha-Beta Procedure</a:t>
            </a:r>
          </a:p>
        </p:txBody>
      </p:sp>
      <p:sp>
        <p:nvSpPr>
          <p:cNvPr id="5" name="슬라이드 번호 개체 틀 5">
            <a:extLst>
              <a:ext uri="{FF2B5EF4-FFF2-40B4-BE49-F238E27FC236}">
                <a16:creationId xmlns:a16="http://schemas.microsoft.com/office/drawing/2014/main" id="{05A67A57-1FB0-4B00-B08E-0D9B9DD50EE4}"/>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B9B0E8AE-D1AC-4B9D-B1C1-BF2C20E36266}" type="slidenum">
              <a:rPr lang="en-US" altLang="ko-KR" sz="1400">
                <a:latin typeface="Times New Roman" panose="02020603050405020304" pitchFamily="18" charset="0"/>
                <a:ea typeface="굴림" panose="020B0600000101010101" pitchFamily="50" charset="-127"/>
              </a:rPr>
              <a:pPr/>
              <a:t>63</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994636F4-C990-4717-B38D-2657567E4735}"/>
              </a:ext>
            </a:extLst>
          </p:cNvPr>
          <p:cNvSpPr>
            <a:spLocks noGrp="1" noChangeArrowheads="1"/>
          </p:cNvSpPr>
          <p:nvPr>
            <p:ph type="title"/>
          </p:nvPr>
        </p:nvSpPr>
        <p:spPr>
          <a:xfrm>
            <a:off x="914400" y="381000"/>
            <a:ext cx="7543800" cy="1143000"/>
          </a:xfrm>
        </p:spPr>
        <p:txBody>
          <a:bodyPr/>
          <a:lstStyle/>
          <a:p>
            <a:pPr eaLnBrk="1" hangingPunct="1">
              <a:lnSpc>
                <a:spcPct val="80000"/>
              </a:lnSpc>
            </a:pPr>
            <a:r>
              <a:rPr lang="en-US" altLang="ko-KR" sz="4000"/>
              <a:t>The Minimax Procedure on Exhaustively Searchable Graphs</a:t>
            </a:r>
            <a:endParaRPr lang="en-US" altLang="ko-KR"/>
          </a:p>
        </p:txBody>
      </p:sp>
      <p:sp>
        <p:nvSpPr>
          <p:cNvPr id="17412" name="Rectangle 3">
            <a:extLst>
              <a:ext uri="{FF2B5EF4-FFF2-40B4-BE49-F238E27FC236}">
                <a16:creationId xmlns:a16="http://schemas.microsoft.com/office/drawing/2014/main" id="{4526F3F3-6985-4995-AA16-BB10BDCE7B43}"/>
              </a:ext>
            </a:extLst>
          </p:cNvPr>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Two-person games</a:t>
            </a:r>
          </a:p>
          <a:p>
            <a:pPr lvl="1" eaLnBrk="1" hangingPunct="1">
              <a:lnSpc>
                <a:spcPct val="110000"/>
              </a:lnSpc>
            </a:pPr>
            <a:r>
              <a:rPr lang="en-US" altLang="ko-KR" sz="2400"/>
              <a:t>more complicated than simple puzzle</a:t>
            </a:r>
          </a:p>
          <a:p>
            <a:pPr lvl="2" eaLnBrk="1" hangingPunct="1">
              <a:lnSpc>
                <a:spcPct val="110000"/>
              </a:lnSpc>
            </a:pPr>
            <a:r>
              <a:rPr lang="en-US" altLang="ko-KR" sz="2000"/>
              <a:t>because of the existence of a “</a:t>
            </a:r>
            <a:r>
              <a:rPr lang="en-US" altLang="ko-KR" sz="2000">
                <a:solidFill>
                  <a:schemeClr val="accent1"/>
                </a:solidFill>
              </a:rPr>
              <a:t>hostile</a:t>
            </a:r>
            <a:r>
              <a:rPr lang="en-US" altLang="ko-KR" sz="2000"/>
              <a:t>” and essentially </a:t>
            </a:r>
            <a:r>
              <a:rPr lang="en-US" altLang="ko-KR" sz="2000">
                <a:solidFill>
                  <a:schemeClr val="accent1"/>
                </a:solidFill>
              </a:rPr>
              <a:t>unpredictable</a:t>
            </a:r>
            <a:r>
              <a:rPr lang="en-US" altLang="ko-KR" sz="2000"/>
              <a:t> </a:t>
            </a:r>
            <a:r>
              <a:rPr lang="en-US" altLang="ko-KR" sz="2000">
                <a:solidFill>
                  <a:schemeClr val="accent1"/>
                </a:solidFill>
              </a:rPr>
              <a:t>opponent</a:t>
            </a:r>
            <a:endParaRPr lang="en-US" altLang="ko-KR" sz="2000"/>
          </a:p>
          <a:p>
            <a:pPr lvl="2" eaLnBrk="1" hangingPunct="1">
              <a:lnSpc>
                <a:spcPct val="110000"/>
              </a:lnSpc>
            </a:pPr>
            <a:r>
              <a:rPr lang="en-US" altLang="ko-KR" sz="2000"/>
              <a:t>interesting as well as great difficulties in developing search algorithm</a:t>
            </a:r>
          </a:p>
          <a:p>
            <a:pPr eaLnBrk="1" hangingPunct="1">
              <a:lnSpc>
                <a:spcPct val="110000"/>
              </a:lnSpc>
            </a:pPr>
            <a:r>
              <a:rPr lang="en-US" altLang="ko-KR" sz="2800"/>
              <a:t>First we consider games whose state space is small enough to be exhaustively searched to find winning states</a:t>
            </a:r>
          </a:p>
        </p:txBody>
      </p:sp>
      <p:sp>
        <p:nvSpPr>
          <p:cNvPr id="5" name="슬라이드 번호 개체 틀 5">
            <a:extLst>
              <a:ext uri="{FF2B5EF4-FFF2-40B4-BE49-F238E27FC236}">
                <a16:creationId xmlns:a16="http://schemas.microsoft.com/office/drawing/2014/main" id="{92158E43-023A-4E1E-9E68-BCA9782A1AE9}"/>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092F0E39-8D83-4F8F-B8C4-5285D5BABAC1}" type="slidenum">
              <a:rPr lang="en-US" altLang="ko-KR" sz="1400">
                <a:latin typeface="Times New Roman" panose="02020603050405020304" pitchFamily="18" charset="0"/>
                <a:ea typeface="굴림" panose="020B0600000101010101" pitchFamily="50" charset="-127"/>
              </a:rPr>
              <a:pPr/>
              <a:t>64</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7A82FBB8-F316-48FB-8777-8D92E697DB28}"/>
              </a:ext>
            </a:extLst>
          </p:cNvPr>
          <p:cNvSpPr>
            <a:spLocks noGrp="1" noChangeArrowheads="1"/>
          </p:cNvSpPr>
          <p:nvPr>
            <p:ph type="title"/>
          </p:nvPr>
        </p:nvSpPr>
        <p:spPr/>
        <p:txBody>
          <a:bodyPr/>
          <a:lstStyle/>
          <a:p>
            <a:pPr eaLnBrk="1" hangingPunct="1"/>
            <a:r>
              <a:rPr lang="en-US" altLang="ko-KR"/>
              <a:t>Example Game: Nim</a:t>
            </a:r>
          </a:p>
        </p:txBody>
      </p:sp>
      <p:sp>
        <p:nvSpPr>
          <p:cNvPr id="18436" name="Rectangle 3">
            <a:extLst>
              <a:ext uri="{FF2B5EF4-FFF2-40B4-BE49-F238E27FC236}">
                <a16:creationId xmlns:a16="http://schemas.microsoft.com/office/drawing/2014/main" id="{05155E7C-DB24-4149-B338-FBFFA386CD64}"/>
              </a:ext>
            </a:extLst>
          </p:cNvPr>
          <p:cNvSpPr>
            <a:spLocks noGrp="1" noChangeArrowheads="1"/>
          </p:cNvSpPr>
          <p:nvPr>
            <p:ph idx="1"/>
          </p:nvPr>
        </p:nvSpPr>
        <p:spPr>
          <a:xfrm>
            <a:off x="914400" y="1676400"/>
            <a:ext cx="7543800" cy="4191000"/>
          </a:xfrm>
        </p:spPr>
        <p:txBody>
          <a:bodyPr>
            <a:normAutofit lnSpcReduction="10000"/>
          </a:bodyPr>
          <a:lstStyle/>
          <a:p>
            <a:pPr eaLnBrk="1" hangingPunct="1">
              <a:lnSpc>
                <a:spcPct val="110000"/>
              </a:lnSpc>
            </a:pPr>
            <a:r>
              <a:rPr lang="en-US" altLang="ko-KR" sz="2800"/>
              <a:t>Nim</a:t>
            </a:r>
          </a:p>
          <a:p>
            <a:pPr lvl="1" eaLnBrk="1" hangingPunct="1">
              <a:lnSpc>
                <a:spcPct val="110000"/>
              </a:lnSpc>
            </a:pPr>
            <a:r>
              <a:rPr lang="en-US" altLang="ko-KR" sz="2400"/>
              <a:t>a number of matches are placed on a table between the two opponents</a:t>
            </a:r>
          </a:p>
          <a:p>
            <a:pPr lvl="1" eaLnBrk="1" hangingPunct="1">
              <a:lnSpc>
                <a:spcPct val="110000"/>
              </a:lnSpc>
            </a:pPr>
            <a:r>
              <a:rPr lang="en-US" altLang="ko-KR" sz="2400"/>
              <a:t>at each move, the player must divide a pile of matches into two nonempty piles with different numbers of matches in each pile</a:t>
            </a:r>
          </a:p>
          <a:p>
            <a:pPr lvl="2" eaLnBrk="1" hangingPunct="1">
              <a:lnSpc>
                <a:spcPct val="110000"/>
              </a:lnSpc>
            </a:pPr>
            <a:r>
              <a:rPr lang="en-US" altLang="ko-KR" sz="2000"/>
              <a:t>6 matches may be divided into piles of 5 and 1 or 4 and 2, but not 3 and 3</a:t>
            </a:r>
          </a:p>
          <a:p>
            <a:pPr lvl="1" eaLnBrk="1" hangingPunct="1">
              <a:lnSpc>
                <a:spcPct val="110000"/>
              </a:lnSpc>
            </a:pPr>
            <a:r>
              <a:rPr lang="en-US" altLang="ko-KR" sz="2400"/>
              <a:t>the first player who can no longer make a move loses the game</a:t>
            </a:r>
          </a:p>
        </p:txBody>
      </p:sp>
      <p:sp>
        <p:nvSpPr>
          <p:cNvPr id="5" name="슬라이드 번호 개체 틀 5">
            <a:extLst>
              <a:ext uri="{FF2B5EF4-FFF2-40B4-BE49-F238E27FC236}">
                <a16:creationId xmlns:a16="http://schemas.microsoft.com/office/drawing/2014/main" id="{BCF66F28-B246-4B0F-8621-8AFD4B113F78}"/>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28DC5EAF-29AB-415B-ADBF-D7F62A01F61E}" type="slidenum">
              <a:rPr lang="en-US" altLang="ko-KR" sz="1400">
                <a:latin typeface="Times New Roman" panose="02020603050405020304" pitchFamily="18" charset="0"/>
                <a:ea typeface="굴림" panose="020B0600000101010101" pitchFamily="50" charset="-127"/>
              </a:rPr>
              <a:pPr/>
              <a:t>65</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a:extLst>
              <a:ext uri="{FF2B5EF4-FFF2-40B4-BE49-F238E27FC236}">
                <a16:creationId xmlns:a16="http://schemas.microsoft.com/office/drawing/2014/main" id="{EDE26FA1-D10D-46D3-ADC6-CB55BCE5C201}"/>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C507BE3B-4CAD-47C6-93DF-D8FD2652A3E7}" type="slidenum">
              <a:rPr lang="en-US" altLang="ko-KR" sz="1400">
                <a:latin typeface="Times New Roman" panose="02020603050405020304" pitchFamily="18" charset="0"/>
                <a:ea typeface="굴림" panose="020B0600000101010101" pitchFamily="50" charset="-127"/>
              </a:rPr>
              <a:pPr/>
              <a:t>66</a:t>
            </a:fld>
            <a:endParaRPr lang="en-US" altLang="ko-KR" sz="1400">
              <a:latin typeface="Times New Roman" panose="02020603050405020304" pitchFamily="18" charset="0"/>
              <a:ea typeface="굴림" panose="020B0600000101010101" pitchFamily="50" charset="-127"/>
            </a:endParaRPr>
          </a:p>
        </p:txBody>
      </p:sp>
      <p:pic>
        <p:nvPicPr>
          <p:cNvPr id="19459" name="Picture 5">
            <a:extLst>
              <a:ext uri="{FF2B5EF4-FFF2-40B4-BE49-F238E27FC236}">
                <a16:creationId xmlns:a16="http://schemas.microsoft.com/office/drawing/2014/main" id="{A16FDCC9-C63F-49FA-87DB-0D6C8260A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628775"/>
            <a:ext cx="507682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Text Box 6">
            <a:extLst>
              <a:ext uri="{FF2B5EF4-FFF2-40B4-BE49-F238E27FC236}">
                <a16:creationId xmlns:a16="http://schemas.microsoft.com/office/drawing/2014/main" id="{349D6415-1B9C-4FCC-B74B-B8CE48201C3D}"/>
              </a:ext>
            </a:extLst>
          </p:cNvPr>
          <p:cNvSpPr txBox="1">
            <a:spLocks noChangeArrowheads="1"/>
          </p:cNvSpPr>
          <p:nvPr/>
        </p:nvSpPr>
        <p:spPr bwMode="auto">
          <a:xfrm>
            <a:off x="990600" y="498475"/>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4.19	State space for a variant of nim. Each state partitions the seven 	matches into one or more piles.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F0D2FDB8-8C8E-4286-B83D-959A20A94CBE}"/>
              </a:ext>
            </a:extLst>
          </p:cNvPr>
          <p:cNvSpPr>
            <a:spLocks noGrp="1" noChangeArrowheads="1"/>
          </p:cNvSpPr>
          <p:nvPr>
            <p:ph type="title"/>
          </p:nvPr>
        </p:nvSpPr>
        <p:spPr/>
        <p:txBody>
          <a:bodyPr/>
          <a:lstStyle/>
          <a:p>
            <a:pPr eaLnBrk="1" hangingPunct="1"/>
            <a:r>
              <a:rPr lang="en-US" altLang="ko-KR"/>
              <a:t>MIN and MAX</a:t>
            </a:r>
          </a:p>
        </p:txBody>
      </p:sp>
      <p:sp>
        <p:nvSpPr>
          <p:cNvPr id="20484" name="Rectangle 3">
            <a:extLst>
              <a:ext uri="{FF2B5EF4-FFF2-40B4-BE49-F238E27FC236}">
                <a16:creationId xmlns:a16="http://schemas.microsoft.com/office/drawing/2014/main" id="{090FC80D-F28B-4F0F-99AF-78A3A5E0A2B4}"/>
              </a:ext>
            </a:extLst>
          </p:cNvPr>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400"/>
              <a:t>MAX</a:t>
            </a:r>
          </a:p>
          <a:p>
            <a:pPr lvl="1" eaLnBrk="1" hangingPunct="1">
              <a:lnSpc>
                <a:spcPct val="110000"/>
              </a:lnSpc>
            </a:pPr>
            <a:r>
              <a:rPr lang="en-US" altLang="ko-KR" sz="2000"/>
              <a:t>represents the player trying</a:t>
            </a:r>
          </a:p>
          <a:p>
            <a:pPr lvl="2" eaLnBrk="1" hangingPunct="1">
              <a:lnSpc>
                <a:spcPct val="110000"/>
              </a:lnSpc>
            </a:pPr>
            <a:r>
              <a:rPr lang="en-US" altLang="ko-KR" sz="2000"/>
              <a:t>to win, or</a:t>
            </a:r>
          </a:p>
          <a:p>
            <a:pPr lvl="2" eaLnBrk="1" hangingPunct="1">
              <a:lnSpc>
                <a:spcPct val="110000"/>
              </a:lnSpc>
            </a:pPr>
            <a:r>
              <a:rPr lang="en-US" altLang="ko-KR" sz="2000"/>
              <a:t>to MAXimize her advantage</a:t>
            </a:r>
          </a:p>
          <a:p>
            <a:pPr eaLnBrk="1" hangingPunct="1">
              <a:lnSpc>
                <a:spcPct val="110000"/>
              </a:lnSpc>
            </a:pPr>
            <a:r>
              <a:rPr lang="en-US" altLang="ko-KR" sz="2400"/>
              <a:t>MIN</a:t>
            </a:r>
          </a:p>
          <a:p>
            <a:pPr lvl="1" eaLnBrk="1" hangingPunct="1">
              <a:lnSpc>
                <a:spcPct val="110000"/>
              </a:lnSpc>
            </a:pPr>
            <a:r>
              <a:rPr lang="en-US" altLang="ko-KR" sz="2000"/>
              <a:t>is the opponent who attempts to MINimize MAX’s score</a:t>
            </a:r>
          </a:p>
          <a:p>
            <a:pPr eaLnBrk="1" hangingPunct="1">
              <a:lnSpc>
                <a:spcPct val="110000"/>
              </a:lnSpc>
            </a:pPr>
            <a:r>
              <a:rPr lang="en-US" altLang="ko-KR" sz="2400"/>
              <a:t>Assumption</a:t>
            </a:r>
          </a:p>
          <a:p>
            <a:pPr lvl="1" eaLnBrk="1" hangingPunct="1">
              <a:lnSpc>
                <a:spcPct val="110000"/>
              </a:lnSpc>
            </a:pPr>
            <a:r>
              <a:rPr lang="en-US" altLang="ko-KR" sz="2000"/>
              <a:t>MIN uses the same information and </a:t>
            </a:r>
          </a:p>
          <a:p>
            <a:pPr lvl="1" eaLnBrk="1" hangingPunct="1">
              <a:lnSpc>
                <a:spcPct val="110000"/>
              </a:lnSpc>
            </a:pPr>
            <a:r>
              <a:rPr lang="en-US" altLang="ko-KR" sz="2000"/>
              <a:t>always attempts to move to a state that is worst for MAX</a:t>
            </a:r>
            <a:endParaRPr lang="en-US" altLang="ko-KR" sz="2400"/>
          </a:p>
        </p:txBody>
      </p:sp>
      <p:sp>
        <p:nvSpPr>
          <p:cNvPr id="5" name="슬라이드 번호 개체 틀 5">
            <a:extLst>
              <a:ext uri="{FF2B5EF4-FFF2-40B4-BE49-F238E27FC236}">
                <a16:creationId xmlns:a16="http://schemas.microsoft.com/office/drawing/2014/main" id="{25FF7B3E-80D6-46D9-8356-26318A052A81}"/>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ED26EAD7-173A-4A8A-8D4B-F4A1792D48C2}" type="slidenum">
              <a:rPr lang="en-US" altLang="ko-KR" sz="1400">
                <a:latin typeface="Times New Roman" panose="02020603050405020304" pitchFamily="18" charset="0"/>
                <a:ea typeface="굴림" panose="020B0600000101010101" pitchFamily="50" charset="-127"/>
              </a:rPr>
              <a:pPr/>
              <a:t>67</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F4D08B79-4170-49E3-A0F9-ECCA0591622C}"/>
              </a:ext>
            </a:extLst>
          </p:cNvPr>
          <p:cNvSpPr>
            <a:spLocks noGrp="1" noChangeArrowheads="1"/>
          </p:cNvSpPr>
          <p:nvPr>
            <p:ph type="title"/>
          </p:nvPr>
        </p:nvSpPr>
        <p:spPr/>
        <p:txBody>
          <a:bodyPr/>
          <a:lstStyle/>
          <a:p>
            <a:pPr eaLnBrk="1" hangingPunct="1"/>
            <a:r>
              <a:rPr lang="en-US" altLang="ko-KR"/>
              <a:t>Implementation of MINIMAX</a:t>
            </a:r>
          </a:p>
        </p:txBody>
      </p:sp>
      <p:sp>
        <p:nvSpPr>
          <p:cNvPr id="21508" name="Rectangle 3">
            <a:extLst>
              <a:ext uri="{FF2B5EF4-FFF2-40B4-BE49-F238E27FC236}">
                <a16:creationId xmlns:a16="http://schemas.microsoft.com/office/drawing/2014/main" id="{41357CE7-DF57-4586-B441-7A80481715C7}"/>
              </a:ext>
            </a:extLst>
          </p:cNvPr>
          <p:cNvSpPr>
            <a:spLocks noGrp="1" noChangeArrowheads="1"/>
          </p:cNvSpPr>
          <p:nvPr>
            <p:ph idx="1"/>
          </p:nvPr>
        </p:nvSpPr>
        <p:spPr>
          <a:xfrm>
            <a:off x="914400" y="1676400"/>
            <a:ext cx="7543800" cy="4191000"/>
          </a:xfrm>
        </p:spPr>
        <p:txBody>
          <a:bodyPr>
            <a:normAutofit lnSpcReduction="10000"/>
          </a:bodyPr>
          <a:lstStyle/>
          <a:p>
            <a:pPr eaLnBrk="1" hangingPunct="1">
              <a:lnSpc>
                <a:spcPct val="110000"/>
              </a:lnSpc>
            </a:pPr>
            <a:r>
              <a:rPr lang="en-US" altLang="ko-KR" sz="2400"/>
              <a:t>Label</a:t>
            </a:r>
          </a:p>
          <a:p>
            <a:pPr lvl="1" eaLnBrk="1" hangingPunct="1">
              <a:lnSpc>
                <a:spcPct val="110000"/>
              </a:lnSpc>
            </a:pPr>
            <a:r>
              <a:rPr lang="en-US" altLang="ko-KR" sz="2000"/>
              <a:t>each level in the search space is labeled according to whose move it is at that point in the game, MIN or MAX</a:t>
            </a:r>
          </a:p>
          <a:p>
            <a:pPr lvl="1" eaLnBrk="1" hangingPunct="1">
              <a:lnSpc>
                <a:spcPct val="110000"/>
              </a:lnSpc>
            </a:pPr>
            <a:r>
              <a:rPr lang="en-US" altLang="ko-KR" sz="2000"/>
              <a:t>each leaf node is given a value of 1 or 0</a:t>
            </a:r>
          </a:p>
          <a:p>
            <a:pPr lvl="2" eaLnBrk="1" hangingPunct="1">
              <a:lnSpc>
                <a:spcPct val="110000"/>
              </a:lnSpc>
            </a:pPr>
            <a:r>
              <a:rPr lang="en-US" altLang="ko-KR" sz="1800"/>
              <a:t>1: a win for MAX</a:t>
            </a:r>
          </a:p>
          <a:p>
            <a:pPr lvl="2" eaLnBrk="1" hangingPunct="1">
              <a:lnSpc>
                <a:spcPct val="110000"/>
              </a:lnSpc>
            </a:pPr>
            <a:r>
              <a:rPr lang="en-US" altLang="ko-KR" sz="1800"/>
              <a:t>0: a win for MIN</a:t>
            </a:r>
          </a:p>
          <a:p>
            <a:pPr lvl="1" eaLnBrk="1" hangingPunct="1">
              <a:lnSpc>
                <a:spcPct val="110000"/>
              </a:lnSpc>
            </a:pPr>
            <a:r>
              <a:rPr lang="en-US" altLang="ko-KR" sz="2000"/>
              <a:t>minimax propagates these values up the graph through successive parent nodes according to:</a:t>
            </a:r>
          </a:p>
          <a:p>
            <a:pPr lvl="2" eaLnBrk="1" hangingPunct="1">
              <a:lnSpc>
                <a:spcPct val="110000"/>
              </a:lnSpc>
            </a:pPr>
            <a:r>
              <a:rPr lang="en-US" altLang="ko-KR" sz="1800"/>
              <a:t>If the parent state is a MAX node, give it the maximum value among its children</a:t>
            </a:r>
          </a:p>
          <a:p>
            <a:pPr lvl="2" eaLnBrk="1" hangingPunct="1">
              <a:lnSpc>
                <a:spcPct val="110000"/>
              </a:lnSpc>
            </a:pPr>
            <a:r>
              <a:rPr lang="en-US" altLang="ko-KR" sz="1800"/>
              <a:t>If the parent is a MIN node, give it the minimum value of its children</a:t>
            </a:r>
            <a:endParaRPr lang="en-US" altLang="ko-KR" sz="2000"/>
          </a:p>
        </p:txBody>
      </p:sp>
      <p:sp>
        <p:nvSpPr>
          <p:cNvPr id="5" name="슬라이드 번호 개체 틀 5">
            <a:extLst>
              <a:ext uri="{FF2B5EF4-FFF2-40B4-BE49-F238E27FC236}">
                <a16:creationId xmlns:a16="http://schemas.microsoft.com/office/drawing/2014/main" id="{5D6B444F-0540-45AF-B9D2-D21359EBB76D}"/>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70667044-474E-4A44-BA9A-5335981D7318}" type="slidenum">
              <a:rPr lang="en-US" altLang="ko-KR" sz="1400">
                <a:latin typeface="Times New Roman" panose="02020603050405020304" pitchFamily="18" charset="0"/>
                <a:ea typeface="굴림" panose="020B0600000101010101" pitchFamily="50" charset="-127"/>
              </a:rPr>
              <a:pPr/>
              <a:t>68</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a:extLst>
              <a:ext uri="{FF2B5EF4-FFF2-40B4-BE49-F238E27FC236}">
                <a16:creationId xmlns:a16="http://schemas.microsoft.com/office/drawing/2014/main" id="{D250DB38-9ADA-47A5-842F-C593A5984B78}"/>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8973BC59-BD91-4533-A03A-E71B50087451}" type="slidenum">
              <a:rPr lang="en-US" altLang="ko-KR" sz="1400">
                <a:latin typeface="Times New Roman" panose="02020603050405020304" pitchFamily="18" charset="0"/>
                <a:ea typeface="굴림" panose="020B0600000101010101" pitchFamily="50" charset="-127"/>
              </a:rPr>
              <a:pPr/>
              <a:t>69</a:t>
            </a:fld>
            <a:endParaRPr lang="en-US" altLang="ko-KR" sz="1400">
              <a:latin typeface="Times New Roman" panose="02020603050405020304" pitchFamily="18" charset="0"/>
              <a:ea typeface="굴림" panose="020B0600000101010101" pitchFamily="50" charset="-127"/>
            </a:endParaRPr>
          </a:p>
        </p:txBody>
      </p:sp>
      <p:pic>
        <p:nvPicPr>
          <p:cNvPr id="22531" name="Picture 6">
            <a:extLst>
              <a:ext uri="{FF2B5EF4-FFF2-40B4-BE49-F238E27FC236}">
                <a16:creationId xmlns:a16="http://schemas.microsoft.com/office/drawing/2014/main" id="{E33220D2-1A81-4D6D-BD25-41666CAA6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628775"/>
            <a:ext cx="603885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7">
            <a:extLst>
              <a:ext uri="{FF2B5EF4-FFF2-40B4-BE49-F238E27FC236}">
                <a16:creationId xmlns:a16="http://schemas.microsoft.com/office/drawing/2014/main" id="{AD43525E-5240-4DCC-AA68-3CAE1CEBA8A1}"/>
              </a:ext>
            </a:extLst>
          </p:cNvPr>
          <p:cNvSpPr txBox="1">
            <a:spLocks noChangeArrowheads="1"/>
          </p:cNvSpPr>
          <p:nvPr/>
        </p:nvSpPr>
        <p:spPr bwMode="auto">
          <a:xfrm>
            <a:off x="971550" y="333375"/>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4.20	Exhaustive minimax for the game of nim. Bold lines indicate 	forced win for MAX. Each node is marked with its derived value 	(0 or 1) under minimax.</a:t>
            </a:r>
          </a:p>
        </p:txBody>
      </p:sp>
      <p:sp>
        <p:nvSpPr>
          <p:cNvPr id="167940" name="Text Box 4">
            <a:extLst>
              <a:ext uri="{FF2B5EF4-FFF2-40B4-BE49-F238E27FC236}">
                <a16:creationId xmlns:a16="http://schemas.microsoft.com/office/drawing/2014/main" id="{931790C8-5318-4936-9E3E-2D1551CFE790}"/>
              </a:ext>
            </a:extLst>
          </p:cNvPr>
          <p:cNvSpPr txBox="1">
            <a:spLocks noChangeArrowheads="1"/>
          </p:cNvSpPr>
          <p:nvPr/>
        </p:nvSpPr>
        <p:spPr bwMode="auto">
          <a:xfrm>
            <a:off x="6156325" y="1844675"/>
            <a:ext cx="274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latinLnBrk="1" hangingPunct="1"/>
            <a:r>
              <a:rPr lang="en-US" altLang="ko-KR" sz="2400">
                <a:solidFill>
                  <a:srgbClr val="FF0000"/>
                </a:solidFill>
                <a:latin typeface="Times New Roman" panose="02020603050405020304" pitchFamily="18" charset="0"/>
                <a:ea typeface="굴림" panose="020B0600000101010101" pitchFamily="50" charset="-127"/>
              </a:rPr>
              <a:t>Who wins the game?</a:t>
            </a:r>
            <a:endParaRPr lang="en-US" altLang="ko-KR" sz="2400">
              <a:latin typeface="Times New Roman" panose="02020603050405020304" pitchFamily="18" charset="0"/>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ko-KR"/>
              <a:t>Heuristic Algorithm</a:t>
            </a:r>
          </a:p>
        </p:txBody>
      </p:sp>
      <p:sp>
        <p:nvSpPr>
          <p:cNvPr id="10244" name="Rectangle 3"/>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Two parts</a:t>
            </a:r>
          </a:p>
          <a:p>
            <a:pPr lvl="1" eaLnBrk="1" hangingPunct="1">
              <a:lnSpc>
                <a:spcPct val="110000"/>
              </a:lnSpc>
            </a:pPr>
            <a:r>
              <a:rPr lang="en-US" altLang="ko-KR" sz="2400"/>
              <a:t>the heuristic measure</a:t>
            </a:r>
          </a:p>
          <a:p>
            <a:pPr lvl="1" eaLnBrk="1" hangingPunct="1">
              <a:lnSpc>
                <a:spcPct val="110000"/>
              </a:lnSpc>
            </a:pPr>
            <a:r>
              <a:rPr lang="en-US" altLang="ko-KR" sz="2400"/>
              <a:t>an algorithm that uses it to search the state space</a:t>
            </a:r>
          </a:p>
          <a:p>
            <a:pPr lvl="2" eaLnBrk="1" hangingPunct="1">
              <a:lnSpc>
                <a:spcPct val="110000"/>
              </a:lnSpc>
            </a:pPr>
            <a:r>
              <a:rPr lang="en-US" altLang="ko-KR" sz="2000"/>
              <a:t>best-first search</a:t>
            </a:r>
          </a:p>
        </p:txBody>
      </p:sp>
      <p:sp>
        <p:nvSpPr>
          <p:cNvPr id="5" name="슬라이드 번호 개체 틀 5"/>
          <p:cNvSpPr>
            <a:spLocks noGrp="1"/>
          </p:cNvSpPr>
          <p:nvPr>
            <p:ph type="sldNum" sz="quarter" idx="12"/>
          </p:nvPr>
        </p:nvSpPr>
        <p:spPr/>
        <p:txBody>
          <a:bodyPr/>
          <a:lstStyle/>
          <a:p>
            <a:pPr>
              <a:defRPr/>
            </a:pPr>
            <a:fld id="{DD2AEEF0-FC3C-417C-BBC5-D586B043A6C2}" type="slidenum">
              <a:rPr lang="en-US" altLang="ko-KR"/>
              <a:pPr>
                <a:defRPr/>
              </a:pPr>
              <a:t>7</a:t>
            </a:fld>
            <a:endParaRPr lang="en-US" altLang="ko-K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3744FEEF-614D-4F82-9E8C-BFC719536837}"/>
              </a:ext>
            </a:extLst>
          </p:cNvPr>
          <p:cNvSpPr>
            <a:spLocks noGrp="1" noChangeArrowheads="1"/>
          </p:cNvSpPr>
          <p:nvPr>
            <p:ph type="title"/>
          </p:nvPr>
        </p:nvSpPr>
        <p:spPr/>
        <p:txBody>
          <a:bodyPr/>
          <a:lstStyle/>
          <a:p>
            <a:pPr eaLnBrk="1" hangingPunct="1"/>
            <a:r>
              <a:rPr lang="en-US" altLang="ko-KR"/>
              <a:t>Minimaxing to Fixed Ply Depth</a:t>
            </a:r>
          </a:p>
        </p:txBody>
      </p:sp>
      <p:sp>
        <p:nvSpPr>
          <p:cNvPr id="23556" name="Rectangle 3">
            <a:extLst>
              <a:ext uri="{FF2B5EF4-FFF2-40B4-BE49-F238E27FC236}">
                <a16:creationId xmlns:a16="http://schemas.microsoft.com/office/drawing/2014/main" id="{B1FB02EE-A3BA-45E0-947F-F8967F191DBB}"/>
              </a:ext>
            </a:extLst>
          </p:cNvPr>
          <p:cNvSpPr>
            <a:spLocks noGrp="1" noChangeArrowheads="1"/>
          </p:cNvSpPr>
          <p:nvPr>
            <p:ph idx="1"/>
          </p:nvPr>
        </p:nvSpPr>
        <p:spPr>
          <a:xfrm>
            <a:off x="914400" y="1676400"/>
            <a:ext cx="7543800" cy="4191000"/>
          </a:xfrm>
        </p:spPr>
        <p:txBody>
          <a:bodyPr>
            <a:normAutofit lnSpcReduction="10000"/>
          </a:bodyPr>
          <a:lstStyle/>
          <a:p>
            <a:pPr eaLnBrk="1" hangingPunct="1">
              <a:lnSpc>
                <a:spcPct val="110000"/>
              </a:lnSpc>
            </a:pPr>
            <a:r>
              <a:rPr lang="en-US" altLang="ko-KR" sz="2800"/>
              <a:t>Most interesting case do not allow exhaustive search</a:t>
            </a:r>
          </a:p>
          <a:p>
            <a:pPr lvl="1" eaLnBrk="1" hangingPunct="1">
              <a:lnSpc>
                <a:spcPct val="110000"/>
              </a:lnSpc>
            </a:pPr>
            <a:r>
              <a:rPr lang="en-US" altLang="ko-KR" sz="2400"/>
              <a:t>in applying minimax to more complicated games</a:t>
            </a:r>
          </a:p>
          <a:p>
            <a:pPr lvl="2" eaLnBrk="1" hangingPunct="1">
              <a:lnSpc>
                <a:spcPct val="110000"/>
              </a:lnSpc>
            </a:pPr>
            <a:r>
              <a:rPr lang="en-US" altLang="ko-KR" sz="2000"/>
              <a:t>it is seldom possible to expand the state space graph out to the leaf nodes</a:t>
            </a:r>
          </a:p>
          <a:p>
            <a:pPr lvl="2" eaLnBrk="1" hangingPunct="1">
              <a:lnSpc>
                <a:spcPct val="110000"/>
              </a:lnSpc>
            </a:pPr>
            <a:r>
              <a:rPr lang="en-US" altLang="ko-KR" sz="2000"/>
              <a:t>the state space is searched to a predefined number of levels, as determined by available time and memory</a:t>
            </a:r>
          </a:p>
          <a:p>
            <a:pPr lvl="2" eaLnBrk="1" hangingPunct="1">
              <a:lnSpc>
                <a:spcPct val="110000"/>
              </a:lnSpc>
            </a:pPr>
            <a:r>
              <a:rPr lang="en-US" altLang="ko-KR" sz="2000" i="1">
                <a:solidFill>
                  <a:schemeClr val="accent1"/>
                </a:solidFill>
              </a:rPr>
              <a:t>n-move look-ahead</a:t>
            </a:r>
            <a:endParaRPr lang="en-US" altLang="ko-KR" sz="2000"/>
          </a:p>
          <a:p>
            <a:pPr lvl="3" eaLnBrk="1" hangingPunct="1">
              <a:lnSpc>
                <a:spcPct val="110000"/>
              </a:lnSpc>
            </a:pPr>
            <a:r>
              <a:rPr lang="en-US" altLang="ko-KR" sz="1800"/>
              <a:t>n is the number of levels explored</a:t>
            </a:r>
          </a:p>
          <a:p>
            <a:pPr lvl="2" eaLnBrk="1" hangingPunct="1">
              <a:lnSpc>
                <a:spcPct val="110000"/>
              </a:lnSpc>
            </a:pPr>
            <a:r>
              <a:rPr lang="en-US" altLang="ko-KR" sz="2000"/>
              <a:t>not possible to give values a win or a loss</a:t>
            </a:r>
          </a:p>
          <a:p>
            <a:pPr lvl="3" eaLnBrk="1" hangingPunct="1">
              <a:lnSpc>
                <a:spcPct val="110000"/>
              </a:lnSpc>
            </a:pPr>
            <a:r>
              <a:rPr lang="en-US" altLang="ko-KR" sz="1800"/>
              <a:t>instead, </a:t>
            </a:r>
            <a:r>
              <a:rPr lang="en-US" altLang="ko-KR" sz="1800">
                <a:solidFill>
                  <a:schemeClr val="accent1"/>
                </a:solidFill>
              </a:rPr>
              <a:t>heuristic evaluation value</a:t>
            </a:r>
            <a:r>
              <a:rPr lang="en-US" altLang="ko-KR" sz="1800"/>
              <a:t> is given</a:t>
            </a:r>
          </a:p>
        </p:txBody>
      </p:sp>
      <p:sp>
        <p:nvSpPr>
          <p:cNvPr id="5" name="슬라이드 번호 개체 틀 5">
            <a:extLst>
              <a:ext uri="{FF2B5EF4-FFF2-40B4-BE49-F238E27FC236}">
                <a16:creationId xmlns:a16="http://schemas.microsoft.com/office/drawing/2014/main" id="{1FE406C4-A7FF-4425-B1ED-828765C840EF}"/>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05FB2C30-925E-461A-BB70-4FED9B1E6C07}" type="slidenum">
              <a:rPr lang="en-US" altLang="ko-KR" sz="1400">
                <a:latin typeface="Times New Roman" panose="02020603050405020304" pitchFamily="18" charset="0"/>
                <a:ea typeface="굴림" panose="020B0600000101010101" pitchFamily="50" charset="-127"/>
              </a:rPr>
              <a:pPr/>
              <a:t>70</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71074E75-757D-408C-9FA1-FA5CF2F0450E}"/>
              </a:ext>
            </a:extLst>
          </p:cNvPr>
          <p:cNvSpPr>
            <a:spLocks noGrp="1" noChangeArrowheads="1"/>
          </p:cNvSpPr>
          <p:nvPr>
            <p:ph type="title"/>
          </p:nvPr>
        </p:nvSpPr>
        <p:spPr>
          <a:xfrm>
            <a:off x="971550" y="609600"/>
            <a:ext cx="8020050" cy="947738"/>
          </a:xfrm>
        </p:spPr>
        <p:txBody>
          <a:bodyPr/>
          <a:lstStyle/>
          <a:p>
            <a:pPr eaLnBrk="1" hangingPunct="1"/>
            <a:r>
              <a:rPr lang="en-US" altLang="ko-KR" sz="4000"/>
              <a:t>Minimaxing to Fixed Ply Depth (2)</a:t>
            </a:r>
          </a:p>
        </p:txBody>
      </p:sp>
      <p:sp>
        <p:nvSpPr>
          <p:cNvPr id="24580" name="Rectangle 3">
            <a:extLst>
              <a:ext uri="{FF2B5EF4-FFF2-40B4-BE49-F238E27FC236}">
                <a16:creationId xmlns:a16="http://schemas.microsoft.com/office/drawing/2014/main" id="{777742D9-999E-403C-87C8-819170A91751}"/>
              </a:ext>
            </a:extLst>
          </p:cNvPr>
          <p:cNvSpPr>
            <a:spLocks noGrp="1" noChangeArrowheads="1"/>
          </p:cNvSpPr>
          <p:nvPr>
            <p:ph idx="1"/>
          </p:nvPr>
        </p:nvSpPr>
        <p:spPr>
          <a:xfrm>
            <a:off x="914400" y="1676400"/>
            <a:ext cx="7543800" cy="815975"/>
          </a:xfrm>
        </p:spPr>
        <p:txBody>
          <a:bodyPr>
            <a:normAutofit fontScale="92500"/>
          </a:bodyPr>
          <a:lstStyle/>
          <a:p>
            <a:pPr eaLnBrk="1" hangingPunct="1">
              <a:lnSpc>
                <a:spcPct val="110000"/>
              </a:lnSpc>
            </a:pPr>
            <a:r>
              <a:rPr lang="en-US" altLang="ko-KR" sz="2000"/>
              <a:t>Maximizing for MAX parents, and minimizing MIN parents, the values go back up the graph to the children of the current state</a:t>
            </a:r>
          </a:p>
        </p:txBody>
      </p:sp>
      <p:sp>
        <p:nvSpPr>
          <p:cNvPr id="7" name="슬라이드 번호 개체 틀 5">
            <a:extLst>
              <a:ext uri="{FF2B5EF4-FFF2-40B4-BE49-F238E27FC236}">
                <a16:creationId xmlns:a16="http://schemas.microsoft.com/office/drawing/2014/main" id="{01243108-A017-4D40-B1A5-B7263383BE6C}"/>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849542DC-EC43-40A3-A082-5B4DECA5C3F8}" type="slidenum">
              <a:rPr lang="en-US" altLang="ko-KR" sz="1400">
                <a:latin typeface="Times New Roman" panose="02020603050405020304" pitchFamily="18" charset="0"/>
                <a:ea typeface="굴림" panose="020B0600000101010101" pitchFamily="50" charset="-127"/>
              </a:rPr>
              <a:pPr/>
              <a:t>71</a:t>
            </a:fld>
            <a:endParaRPr lang="en-US" altLang="ko-KR" sz="1400">
              <a:latin typeface="Times New Roman" panose="02020603050405020304" pitchFamily="18" charset="0"/>
              <a:ea typeface="굴림" panose="020B0600000101010101" pitchFamily="50" charset="-127"/>
            </a:endParaRPr>
          </a:p>
        </p:txBody>
      </p:sp>
      <p:pic>
        <p:nvPicPr>
          <p:cNvPr id="24581" name="Picture 5">
            <a:extLst>
              <a:ext uri="{FF2B5EF4-FFF2-40B4-BE49-F238E27FC236}">
                <a16:creationId xmlns:a16="http://schemas.microsoft.com/office/drawing/2014/main" id="{09C7109F-E1B0-406F-80B9-EEC529887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556000"/>
            <a:ext cx="6405563"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2" name="Text Box 6">
            <a:extLst>
              <a:ext uri="{FF2B5EF4-FFF2-40B4-BE49-F238E27FC236}">
                <a16:creationId xmlns:a16="http://schemas.microsoft.com/office/drawing/2014/main" id="{66937896-8B6E-472A-A473-855867AFED9F}"/>
              </a:ext>
            </a:extLst>
          </p:cNvPr>
          <p:cNvSpPr txBox="1">
            <a:spLocks noChangeArrowheads="1"/>
          </p:cNvSpPr>
          <p:nvPr/>
        </p:nvSpPr>
        <p:spPr bwMode="auto">
          <a:xfrm>
            <a:off x="1187450" y="2708275"/>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4.21	Minimax to a hypothetical state space. Leafstates show heuristic 	values; internal states show backed-up values.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1B1D68EA-BFA3-4EFC-BB52-42B2C3BECBED}"/>
              </a:ext>
            </a:extLst>
          </p:cNvPr>
          <p:cNvSpPr>
            <a:spLocks noGrp="1" noChangeArrowheads="1"/>
          </p:cNvSpPr>
          <p:nvPr>
            <p:ph type="title"/>
          </p:nvPr>
        </p:nvSpPr>
        <p:spPr/>
        <p:txBody>
          <a:bodyPr/>
          <a:lstStyle/>
          <a:p>
            <a:pPr eaLnBrk="1" hangingPunct="1"/>
            <a:r>
              <a:rPr lang="en-US" altLang="ko-KR"/>
              <a:t>MiniMax Procedure</a:t>
            </a:r>
          </a:p>
        </p:txBody>
      </p:sp>
      <p:sp>
        <p:nvSpPr>
          <p:cNvPr id="25604" name="Rectangle 3">
            <a:extLst>
              <a:ext uri="{FF2B5EF4-FFF2-40B4-BE49-F238E27FC236}">
                <a16:creationId xmlns:a16="http://schemas.microsoft.com/office/drawing/2014/main" id="{5FF6521A-6114-4947-A91E-F8344D911277}"/>
              </a:ext>
            </a:extLst>
          </p:cNvPr>
          <p:cNvSpPr>
            <a:spLocks noGrp="1" noChangeArrowheads="1"/>
          </p:cNvSpPr>
          <p:nvPr>
            <p:ph idx="1"/>
          </p:nvPr>
        </p:nvSpPr>
        <p:spPr>
          <a:xfrm>
            <a:off x="914400" y="1676400"/>
            <a:ext cx="7543800" cy="4191000"/>
          </a:xfrm>
        </p:spPr>
        <p:txBody>
          <a:bodyPr/>
          <a:lstStyle/>
          <a:p>
            <a:pPr eaLnBrk="1" hangingPunct="1"/>
            <a:r>
              <a:rPr lang="en-US" altLang="ko-KR" sz="2800"/>
              <a:t>Select the maximum worth alternative</a:t>
            </a:r>
          </a:p>
          <a:p>
            <a:pPr eaLnBrk="1" hangingPunct="1"/>
            <a:r>
              <a:rPr lang="en-US" altLang="ko-KR" sz="2800"/>
              <a:t>Under assumption of that the opponent do her best</a:t>
            </a:r>
          </a:p>
          <a:p>
            <a:pPr eaLnBrk="1" hangingPunct="1"/>
            <a:r>
              <a:rPr lang="en-US" altLang="ko-KR" sz="2800"/>
              <a:t>Back-Up Value (BUV)</a:t>
            </a:r>
          </a:p>
          <a:p>
            <a:pPr lvl="1" eaLnBrk="1" hangingPunct="1">
              <a:buFontTx/>
              <a:buNone/>
            </a:pPr>
            <a:r>
              <a:rPr lang="en-US" altLang="ko-KR" sz="2400"/>
              <a:t>1. At tip node p, BUV is e(p)</a:t>
            </a:r>
          </a:p>
          <a:p>
            <a:pPr lvl="1" eaLnBrk="1" hangingPunct="1">
              <a:buFontTx/>
              <a:buNone/>
            </a:pPr>
            <a:r>
              <a:rPr lang="en-US" altLang="ko-KR" sz="2400"/>
              <a:t>2. At MIN node, BUV is min of BUV of children</a:t>
            </a:r>
          </a:p>
          <a:p>
            <a:pPr lvl="1" eaLnBrk="1" hangingPunct="1">
              <a:buFontTx/>
              <a:buNone/>
            </a:pPr>
            <a:r>
              <a:rPr lang="en-US" altLang="ko-KR" sz="2400"/>
              <a:t>3. At MAX node, BUV is max of BUV of children</a:t>
            </a:r>
          </a:p>
          <a:p>
            <a:pPr lvl="1" eaLnBrk="1" hangingPunct="1"/>
            <a:r>
              <a:rPr lang="en-US" altLang="ko-KR" sz="2400"/>
              <a:t>e(p): static evaluation function</a:t>
            </a:r>
          </a:p>
          <a:p>
            <a:pPr lvl="2" eaLnBrk="1" hangingPunct="1"/>
            <a:r>
              <a:rPr lang="en-US" altLang="ko-KR" sz="2000"/>
              <a:t>if p is win for MAX, then e(p) = </a:t>
            </a:r>
            <a:r>
              <a:rPr lang="en-US" altLang="ko-KR" sz="2000">
                <a:sym typeface="Symbol" panose="05050102010706020507" pitchFamily="18" charset="2"/>
              </a:rPr>
              <a:t></a:t>
            </a:r>
          </a:p>
          <a:p>
            <a:pPr lvl="2" eaLnBrk="1" hangingPunct="1"/>
            <a:r>
              <a:rPr lang="en-US" altLang="ko-KR" sz="2000">
                <a:sym typeface="Symbol" panose="05050102010706020507" pitchFamily="18" charset="2"/>
              </a:rPr>
              <a:t>if p is win for MIN, then e(p) = </a:t>
            </a:r>
          </a:p>
        </p:txBody>
      </p:sp>
      <p:sp>
        <p:nvSpPr>
          <p:cNvPr id="5" name="슬라이드 번호 개체 틀 5">
            <a:extLst>
              <a:ext uri="{FF2B5EF4-FFF2-40B4-BE49-F238E27FC236}">
                <a16:creationId xmlns:a16="http://schemas.microsoft.com/office/drawing/2014/main" id="{9683493E-A3CF-4450-88C1-40B0C92D1AE7}"/>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BC79FF37-555B-4C19-B238-7FD445D844C1}" type="slidenum">
              <a:rPr lang="en-US" altLang="ko-KR" sz="1400">
                <a:latin typeface="Times New Roman" panose="02020603050405020304" pitchFamily="18" charset="0"/>
                <a:ea typeface="굴림" panose="020B0600000101010101" pitchFamily="50" charset="-127"/>
              </a:rPr>
              <a:pPr/>
              <a:t>72</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03633C80-4973-48E9-916B-B1B8887973A4}"/>
              </a:ext>
            </a:extLst>
          </p:cNvPr>
          <p:cNvSpPr>
            <a:spLocks noGrp="1" noChangeArrowheads="1"/>
          </p:cNvSpPr>
          <p:nvPr>
            <p:ph type="title"/>
          </p:nvPr>
        </p:nvSpPr>
        <p:spPr/>
        <p:txBody>
          <a:bodyPr/>
          <a:lstStyle/>
          <a:p>
            <a:pPr eaLnBrk="1" hangingPunct="1"/>
            <a:r>
              <a:rPr lang="en-US" altLang="ko-KR"/>
              <a:t>MiniMax for Tic-Tac-Toe</a:t>
            </a:r>
          </a:p>
        </p:txBody>
      </p:sp>
      <p:sp>
        <p:nvSpPr>
          <p:cNvPr id="26628" name="Rectangle 3">
            <a:extLst>
              <a:ext uri="{FF2B5EF4-FFF2-40B4-BE49-F238E27FC236}">
                <a16:creationId xmlns:a16="http://schemas.microsoft.com/office/drawing/2014/main" id="{57122765-CBA8-40A1-BCC2-657E4FBC30E0}"/>
              </a:ext>
            </a:extLst>
          </p:cNvPr>
          <p:cNvSpPr>
            <a:spLocks noGrp="1" noChangeArrowheads="1"/>
          </p:cNvSpPr>
          <p:nvPr>
            <p:ph idx="1"/>
          </p:nvPr>
        </p:nvSpPr>
        <p:spPr>
          <a:xfrm>
            <a:off x="914400" y="1676400"/>
            <a:ext cx="7543800" cy="4191000"/>
          </a:xfrm>
        </p:spPr>
        <p:txBody>
          <a:bodyPr>
            <a:normAutofit lnSpcReduction="10000"/>
          </a:bodyPr>
          <a:lstStyle/>
          <a:p>
            <a:pPr eaLnBrk="1" hangingPunct="1">
              <a:lnSpc>
                <a:spcPct val="110000"/>
              </a:lnSpc>
            </a:pPr>
            <a:r>
              <a:rPr lang="en-US" altLang="ko-KR" sz="2800"/>
              <a:t>Two player, X and O, X play first</a:t>
            </a:r>
          </a:p>
          <a:p>
            <a:pPr eaLnBrk="1" hangingPunct="1">
              <a:lnSpc>
                <a:spcPct val="110000"/>
              </a:lnSpc>
            </a:pPr>
            <a:r>
              <a:rPr lang="en-US" altLang="ko-KR" sz="2800"/>
              <a:t>Static evaluation function</a:t>
            </a:r>
          </a:p>
          <a:p>
            <a:pPr lvl="1" eaLnBrk="1" hangingPunct="1">
              <a:lnSpc>
                <a:spcPct val="110000"/>
              </a:lnSpc>
            </a:pPr>
            <a:r>
              <a:rPr lang="en-US" altLang="ko-KR" sz="2400"/>
              <a:t>if p is not a winning position</a:t>
            </a:r>
          </a:p>
          <a:p>
            <a:pPr lvl="1" eaLnBrk="1" hangingPunct="1">
              <a:lnSpc>
                <a:spcPct val="110000"/>
              </a:lnSpc>
              <a:buFontTx/>
              <a:buNone/>
            </a:pPr>
            <a:r>
              <a:rPr lang="en-US" altLang="ko-KR" sz="1600"/>
              <a:t>    E(p) = (# of complete rows, columns, or diagonal that are still open for X) </a:t>
            </a:r>
            <a:r>
              <a:rPr lang="en-US" altLang="ko-KR" sz="1600">
                <a:sym typeface="Symbol" panose="05050102010706020507" pitchFamily="18" charset="2"/>
              </a:rPr>
              <a:t> </a:t>
            </a:r>
          </a:p>
          <a:p>
            <a:pPr lvl="1" eaLnBrk="1" hangingPunct="1">
              <a:lnSpc>
                <a:spcPct val="110000"/>
              </a:lnSpc>
              <a:buFontTx/>
              <a:buNone/>
            </a:pPr>
            <a:r>
              <a:rPr lang="en-US" altLang="ko-KR" sz="1600">
                <a:sym typeface="Symbol" panose="05050102010706020507" pitchFamily="18" charset="2"/>
              </a:rPr>
              <a:t>              </a:t>
            </a:r>
            <a:r>
              <a:rPr lang="en-US" altLang="ko-KR" sz="1600"/>
              <a:t>(# of complete rows, columns, or diagonal that are still open for O)</a:t>
            </a:r>
          </a:p>
          <a:p>
            <a:pPr lvl="1" eaLnBrk="1" hangingPunct="1">
              <a:lnSpc>
                <a:spcPct val="110000"/>
              </a:lnSpc>
            </a:pPr>
            <a:r>
              <a:rPr lang="en-US" altLang="ko-KR" sz="2400"/>
              <a:t>if p is a win for X, E(p) = </a:t>
            </a:r>
            <a:r>
              <a:rPr lang="en-US" altLang="ko-KR" sz="2400">
                <a:sym typeface="Symbol" panose="05050102010706020507" pitchFamily="18" charset="2"/>
              </a:rPr>
              <a:t></a:t>
            </a:r>
            <a:endParaRPr lang="en-US" altLang="ko-KR" sz="2400"/>
          </a:p>
          <a:p>
            <a:pPr lvl="1" eaLnBrk="1" hangingPunct="1">
              <a:lnSpc>
                <a:spcPct val="110000"/>
              </a:lnSpc>
            </a:pPr>
            <a:r>
              <a:rPr lang="en-US" altLang="ko-KR" sz="2400"/>
              <a:t>if p is a win for O, E(p) = </a:t>
            </a:r>
            <a:r>
              <a:rPr lang="en-US" altLang="ko-KR" sz="2400">
                <a:sym typeface="Symbol" panose="05050102010706020507" pitchFamily="18" charset="2"/>
              </a:rPr>
              <a:t></a:t>
            </a:r>
          </a:p>
          <a:p>
            <a:pPr eaLnBrk="1" hangingPunct="1">
              <a:lnSpc>
                <a:spcPct val="110000"/>
              </a:lnSpc>
            </a:pPr>
            <a:r>
              <a:rPr lang="en-US" altLang="ko-KR" sz="2800">
                <a:sym typeface="Symbol" panose="05050102010706020507" pitchFamily="18" charset="2"/>
              </a:rPr>
              <a:t>Zero-sum game !</a:t>
            </a:r>
          </a:p>
        </p:txBody>
      </p:sp>
      <p:sp>
        <p:nvSpPr>
          <p:cNvPr id="5" name="슬라이드 번호 개체 틀 5">
            <a:extLst>
              <a:ext uri="{FF2B5EF4-FFF2-40B4-BE49-F238E27FC236}">
                <a16:creationId xmlns:a16="http://schemas.microsoft.com/office/drawing/2014/main" id="{8FBEC4C3-C28E-45E2-8A6D-E0B918BCFFAD}"/>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259A9044-2638-4218-A893-9BCA8C843E08}" type="slidenum">
              <a:rPr lang="en-US" altLang="ko-KR" sz="1400">
                <a:latin typeface="Times New Roman" panose="02020603050405020304" pitchFamily="18" charset="0"/>
                <a:ea typeface="굴림" panose="020B0600000101010101" pitchFamily="50" charset="-127"/>
              </a:rPr>
              <a:pPr/>
              <a:t>73</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a:extLst>
              <a:ext uri="{FF2B5EF4-FFF2-40B4-BE49-F238E27FC236}">
                <a16:creationId xmlns:a16="http://schemas.microsoft.com/office/drawing/2014/main" id="{D700CADE-E45A-48BA-B200-F79DC063C31F}"/>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DCCBC534-CD5A-4449-8AC0-C81B11A6C35A}" type="slidenum">
              <a:rPr lang="en-US" altLang="ko-KR" sz="1400">
                <a:latin typeface="Times New Roman" panose="02020603050405020304" pitchFamily="18" charset="0"/>
                <a:ea typeface="굴림" panose="020B0600000101010101" pitchFamily="50" charset="-127"/>
              </a:rPr>
              <a:pPr/>
              <a:t>74</a:t>
            </a:fld>
            <a:endParaRPr lang="en-US" altLang="ko-KR" sz="1400">
              <a:latin typeface="Times New Roman" panose="02020603050405020304" pitchFamily="18" charset="0"/>
              <a:ea typeface="굴림" panose="020B0600000101010101" pitchFamily="50" charset="-127"/>
            </a:endParaRPr>
          </a:p>
        </p:txBody>
      </p:sp>
      <p:pic>
        <p:nvPicPr>
          <p:cNvPr id="27651" name="Picture 5">
            <a:extLst>
              <a:ext uri="{FF2B5EF4-FFF2-40B4-BE49-F238E27FC236}">
                <a16:creationId xmlns:a16="http://schemas.microsoft.com/office/drawing/2014/main" id="{5B2A45BA-48AE-4B31-94B6-C348FF265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196975"/>
            <a:ext cx="457200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Text Box 6">
            <a:extLst>
              <a:ext uri="{FF2B5EF4-FFF2-40B4-BE49-F238E27FC236}">
                <a16:creationId xmlns:a16="http://schemas.microsoft.com/office/drawing/2014/main" id="{1DB9E68B-348D-4CCE-B6D9-D71E6BDA8759}"/>
              </a:ext>
            </a:extLst>
          </p:cNvPr>
          <p:cNvSpPr txBox="1">
            <a:spLocks noChangeArrowheads="1"/>
          </p:cNvSpPr>
          <p:nvPr/>
        </p:nvSpPr>
        <p:spPr bwMode="auto">
          <a:xfrm>
            <a:off x="884238" y="587375"/>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4.22	Heuristic measuring conflict applied to states of tic-tac-toe.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a:extLst>
              <a:ext uri="{FF2B5EF4-FFF2-40B4-BE49-F238E27FC236}">
                <a16:creationId xmlns:a16="http://schemas.microsoft.com/office/drawing/2014/main" id="{DC7E58A6-95D5-4317-8E9B-BE3DE91DB912}"/>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1C964EC3-4A4C-46DF-BD1F-46BD8A4F8CD1}" type="slidenum">
              <a:rPr lang="en-US" altLang="ko-KR" sz="1400">
                <a:latin typeface="Times New Roman" panose="02020603050405020304" pitchFamily="18" charset="0"/>
                <a:ea typeface="굴림" panose="020B0600000101010101" pitchFamily="50" charset="-127"/>
              </a:rPr>
              <a:pPr/>
              <a:t>75</a:t>
            </a:fld>
            <a:endParaRPr lang="en-US" altLang="ko-KR" sz="1400">
              <a:latin typeface="Times New Roman" panose="02020603050405020304" pitchFamily="18" charset="0"/>
              <a:ea typeface="굴림" panose="020B0600000101010101" pitchFamily="50" charset="-127"/>
            </a:endParaRPr>
          </a:p>
        </p:txBody>
      </p:sp>
      <p:pic>
        <p:nvPicPr>
          <p:cNvPr id="28675" name="Picture 5">
            <a:extLst>
              <a:ext uri="{FF2B5EF4-FFF2-40B4-BE49-F238E27FC236}">
                <a16:creationId xmlns:a16="http://schemas.microsoft.com/office/drawing/2014/main" id="{8133100E-CC67-4D34-855A-7A4B50B99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73238"/>
            <a:ext cx="7391400"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Text Box 6">
            <a:extLst>
              <a:ext uri="{FF2B5EF4-FFF2-40B4-BE49-F238E27FC236}">
                <a16:creationId xmlns:a16="http://schemas.microsoft.com/office/drawing/2014/main" id="{593602F9-5B21-49E9-B93C-EE39DF0E3790}"/>
              </a:ext>
            </a:extLst>
          </p:cNvPr>
          <p:cNvSpPr txBox="1">
            <a:spLocks noChangeArrowheads="1"/>
          </p:cNvSpPr>
          <p:nvPr/>
        </p:nvSpPr>
        <p:spPr bwMode="auto">
          <a:xfrm>
            <a:off x="963613" y="561975"/>
            <a:ext cx="838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4.23	Two-ply minimax applied to the opening move of tic-tac-toe, from 	Nilsson (1971).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a:extLst>
              <a:ext uri="{FF2B5EF4-FFF2-40B4-BE49-F238E27FC236}">
                <a16:creationId xmlns:a16="http://schemas.microsoft.com/office/drawing/2014/main" id="{434E6F32-9854-433C-A431-A684E7495878}"/>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B9FD17C4-2BE0-4670-8860-16DB5A5C19EF}" type="slidenum">
              <a:rPr lang="en-US" altLang="ko-KR" sz="1400">
                <a:latin typeface="Times New Roman" panose="02020603050405020304" pitchFamily="18" charset="0"/>
                <a:ea typeface="굴림" panose="020B0600000101010101" pitchFamily="50" charset="-127"/>
              </a:rPr>
              <a:pPr/>
              <a:t>76</a:t>
            </a:fld>
            <a:endParaRPr lang="en-US" altLang="ko-KR" sz="1400">
              <a:latin typeface="Times New Roman" panose="02020603050405020304" pitchFamily="18" charset="0"/>
              <a:ea typeface="굴림" panose="020B0600000101010101" pitchFamily="50" charset="-127"/>
            </a:endParaRPr>
          </a:p>
        </p:txBody>
      </p:sp>
      <p:pic>
        <p:nvPicPr>
          <p:cNvPr id="29699" name="Picture 5">
            <a:extLst>
              <a:ext uri="{FF2B5EF4-FFF2-40B4-BE49-F238E27FC236}">
                <a16:creationId xmlns:a16="http://schemas.microsoft.com/office/drawing/2014/main" id="{FCA927EB-35DB-49D2-A968-6D2ACF019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268413"/>
            <a:ext cx="673417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Text Box 6">
            <a:extLst>
              <a:ext uri="{FF2B5EF4-FFF2-40B4-BE49-F238E27FC236}">
                <a16:creationId xmlns:a16="http://schemas.microsoft.com/office/drawing/2014/main" id="{308DC7DF-5C0A-4988-9485-5F5BDAF136B3}"/>
              </a:ext>
            </a:extLst>
          </p:cNvPr>
          <p:cNvSpPr txBox="1">
            <a:spLocks noChangeArrowheads="1"/>
          </p:cNvSpPr>
          <p:nvPr/>
        </p:nvSpPr>
        <p:spPr bwMode="auto">
          <a:xfrm>
            <a:off x="971550" y="404813"/>
            <a:ext cx="777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4.24	Two ply minimax, and one of two possible MAX second moves, 	from Nilsson (1971).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a:extLst>
              <a:ext uri="{FF2B5EF4-FFF2-40B4-BE49-F238E27FC236}">
                <a16:creationId xmlns:a16="http://schemas.microsoft.com/office/drawing/2014/main" id="{31F4A5FA-EC72-4682-95DF-25D70FE4BD35}"/>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7CE67322-0F14-4492-9D76-1479FC7A353C}" type="slidenum">
              <a:rPr lang="en-US" altLang="ko-KR" sz="1400">
                <a:latin typeface="Times New Roman" panose="02020603050405020304" pitchFamily="18" charset="0"/>
                <a:ea typeface="굴림" panose="020B0600000101010101" pitchFamily="50" charset="-127"/>
              </a:rPr>
              <a:pPr/>
              <a:t>77</a:t>
            </a:fld>
            <a:endParaRPr lang="en-US" altLang="ko-KR" sz="1400">
              <a:latin typeface="Times New Roman" panose="02020603050405020304" pitchFamily="18" charset="0"/>
              <a:ea typeface="굴림" panose="020B0600000101010101" pitchFamily="50" charset="-127"/>
            </a:endParaRPr>
          </a:p>
        </p:txBody>
      </p:sp>
      <p:pic>
        <p:nvPicPr>
          <p:cNvPr id="30723" name="Picture 5">
            <a:extLst>
              <a:ext uri="{FF2B5EF4-FFF2-40B4-BE49-F238E27FC236}">
                <a16:creationId xmlns:a16="http://schemas.microsoft.com/office/drawing/2014/main" id="{3E55C23A-E286-42B4-A283-E46D0C422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00213"/>
            <a:ext cx="6862763" cy="487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Text Box 6">
            <a:extLst>
              <a:ext uri="{FF2B5EF4-FFF2-40B4-BE49-F238E27FC236}">
                <a16:creationId xmlns:a16="http://schemas.microsoft.com/office/drawing/2014/main" id="{ED2A7C70-DF6B-4A6D-97F0-84A131CD99EE}"/>
              </a:ext>
            </a:extLst>
          </p:cNvPr>
          <p:cNvSpPr txBox="1">
            <a:spLocks noChangeArrowheads="1"/>
          </p:cNvSpPr>
          <p:nvPr/>
        </p:nvSpPr>
        <p:spPr bwMode="auto">
          <a:xfrm>
            <a:off x="914400" y="549275"/>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4.25	Two-ply minimax applied to X’s move near the end of the game, 	from Nilsson (1971).</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3ED98604-3BFA-4A7D-A664-489ABF6B6217}"/>
              </a:ext>
            </a:extLst>
          </p:cNvPr>
          <p:cNvSpPr>
            <a:spLocks noGrp="1" noChangeArrowheads="1"/>
          </p:cNvSpPr>
          <p:nvPr>
            <p:ph type="title"/>
          </p:nvPr>
        </p:nvSpPr>
        <p:spPr/>
        <p:txBody>
          <a:bodyPr/>
          <a:lstStyle/>
          <a:p>
            <a:pPr eaLnBrk="1" hangingPunct="1"/>
            <a:r>
              <a:rPr lang="en-US" altLang="ko-KR"/>
              <a:t>Alpha-Beta Procedure</a:t>
            </a:r>
          </a:p>
        </p:txBody>
      </p:sp>
      <p:sp>
        <p:nvSpPr>
          <p:cNvPr id="31748" name="Rectangle 3">
            <a:extLst>
              <a:ext uri="{FF2B5EF4-FFF2-40B4-BE49-F238E27FC236}">
                <a16:creationId xmlns:a16="http://schemas.microsoft.com/office/drawing/2014/main" id="{A3E99BE8-D0C3-482E-83C0-DA869D0E863E}"/>
              </a:ext>
            </a:extLst>
          </p:cNvPr>
          <p:cNvSpPr>
            <a:spLocks noGrp="1" noChangeArrowheads="1"/>
          </p:cNvSpPr>
          <p:nvPr>
            <p:ph idx="1"/>
          </p:nvPr>
        </p:nvSpPr>
        <p:spPr>
          <a:xfrm>
            <a:off x="914400" y="1676400"/>
            <a:ext cx="7543800" cy="4191000"/>
          </a:xfrm>
        </p:spPr>
        <p:txBody>
          <a:bodyPr>
            <a:normAutofit fontScale="92500" lnSpcReduction="10000"/>
          </a:bodyPr>
          <a:lstStyle/>
          <a:p>
            <a:pPr eaLnBrk="1" hangingPunct="1">
              <a:lnSpc>
                <a:spcPct val="110000"/>
              </a:lnSpc>
            </a:pPr>
            <a:r>
              <a:rPr lang="en-US" altLang="ko-KR" sz="2800"/>
              <a:t>Straight MiniMax</a:t>
            </a:r>
          </a:p>
          <a:p>
            <a:pPr lvl="1" eaLnBrk="1" hangingPunct="1">
              <a:lnSpc>
                <a:spcPct val="110000"/>
              </a:lnSpc>
            </a:pPr>
            <a:r>
              <a:rPr lang="en-US" altLang="ko-KR" sz="2400"/>
              <a:t>require a two-pass analysis of the search space</a:t>
            </a:r>
          </a:p>
          <a:p>
            <a:pPr lvl="2" eaLnBrk="1" hangingPunct="1">
              <a:lnSpc>
                <a:spcPct val="110000"/>
              </a:lnSpc>
            </a:pPr>
            <a:r>
              <a:rPr lang="en-US" altLang="ko-KR" sz="2000"/>
              <a:t>the first to descend to the ply depth and there apply the heuristic and </a:t>
            </a:r>
          </a:p>
          <a:p>
            <a:pPr lvl="2" eaLnBrk="1" hangingPunct="1">
              <a:lnSpc>
                <a:spcPct val="110000"/>
              </a:lnSpc>
            </a:pPr>
            <a:r>
              <a:rPr lang="en-US" altLang="ko-KR" sz="2000"/>
              <a:t>the second to propagate values back up the tree</a:t>
            </a:r>
          </a:p>
          <a:p>
            <a:pPr eaLnBrk="1" hangingPunct="1">
              <a:lnSpc>
                <a:spcPct val="110000"/>
              </a:lnSpc>
            </a:pPr>
            <a:r>
              <a:rPr lang="en-US" altLang="ko-KR" sz="2800"/>
              <a:t>Improvement of MiniMax procedure</a:t>
            </a:r>
          </a:p>
          <a:p>
            <a:pPr lvl="1" eaLnBrk="1" hangingPunct="1">
              <a:lnSpc>
                <a:spcPct val="110000"/>
              </a:lnSpc>
            </a:pPr>
            <a:r>
              <a:rPr lang="en-US" altLang="ko-KR" sz="2400"/>
              <a:t>combining search procedure &amp; evaluation</a:t>
            </a:r>
          </a:p>
          <a:p>
            <a:pPr lvl="1" eaLnBrk="1" hangingPunct="1">
              <a:lnSpc>
                <a:spcPct val="110000"/>
              </a:lnSpc>
            </a:pPr>
            <a:r>
              <a:rPr lang="en-US" altLang="ko-KR" sz="2400"/>
              <a:t>search proceeds in a depth-first fashion</a:t>
            </a:r>
          </a:p>
          <a:p>
            <a:pPr lvl="2" eaLnBrk="1" hangingPunct="1">
              <a:lnSpc>
                <a:spcPct val="110000"/>
              </a:lnSpc>
            </a:pPr>
            <a:r>
              <a:rPr lang="en-US" altLang="ko-KR" sz="2000"/>
              <a:t>two values, </a:t>
            </a:r>
            <a:r>
              <a:rPr lang="en-US" altLang="ko-KR" sz="2000" i="1">
                <a:solidFill>
                  <a:schemeClr val="accent1"/>
                </a:solidFill>
              </a:rPr>
              <a:t>alpha</a:t>
            </a:r>
            <a:r>
              <a:rPr lang="en-US" altLang="ko-KR" sz="2000"/>
              <a:t> and </a:t>
            </a:r>
            <a:r>
              <a:rPr lang="en-US" altLang="ko-KR" sz="2000" i="1">
                <a:solidFill>
                  <a:schemeClr val="accent1"/>
                </a:solidFill>
              </a:rPr>
              <a:t>beta</a:t>
            </a:r>
            <a:r>
              <a:rPr lang="en-US" altLang="ko-KR" sz="2000"/>
              <a:t>, are create during the search</a:t>
            </a:r>
          </a:p>
          <a:p>
            <a:pPr lvl="3" eaLnBrk="1" hangingPunct="1">
              <a:lnSpc>
                <a:spcPct val="110000"/>
              </a:lnSpc>
            </a:pPr>
            <a:r>
              <a:rPr lang="en-US" altLang="ko-KR" sz="1800"/>
              <a:t>alpha-value of MAX never decrease</a:t>
            </a:r>
          </a:p>
          <a:p>
            <a:pPr lvl="3" eaLnBrk="1" hangingPunct="1">
              <a:lnSpc>
                <a:spcPct val="110000"/>
              </a:lnSpc>
            </a:pPr>
            <a:r>
              <a:rPr lang="en-US" altLang="ko-KR" sz="1800"/>
              <a:t>beta-value of MIN never increase</a:t>
            </a:r>
          </a:p>
        </p:txBody>
      </p:sp>
      <p:sp>
        <p:nvSpPr>
          <p:cNvPr id="5" name="슬라이드 번호 개체 틀 5">
            <a:extLst>
              <a:ext uri="{FF2B5EF4-FFF2-40B4-BE49-F238E27FC236}">
                <a16:creationId xmlns:a16="http://schemas.microsoft.com/office/drawing/2014/main" id="{AB827A8B-D7DA-4D93-BAD9-E9363A0F0B19}"/>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2B4A31E4-4FE2-4110-A346-706870105B96}" type="slidenum">
              <a:rPr lang="en-US" altLang="ko-KR" sz="1400">
                <a:latin typeface="Times New Roman" panose="02020603050405020304" pitchFamily="18" charset="0"/>
                <a:ea typeface="굴림" panose="020B0600000101010101" pitchFamily="50" charset="-127"/>
              </a:rPr>
              <a:pPr/>
              <a:t>78</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1B41E948-DAFE-46FC-8DD7-951DC8F7BDCA}"/>
              </a:ext>
            </a:extLst>
          </p:cNvPr>
          <p:cNvSpPr>
            <a:spLocks noGrp="1" noChangeArrowheads="1"/>
          </p:cNvSpPr>
          <p:nvPr>
            <p:ph type="title"/>
          </p:nvPr>
        </p:nvSpPr>
        <p:spPr/>
        <p:txBody>
          <a:bodyPr/>
          <a:lstStyle/>
          <a:p>
            <a:pPr eaLnBrk="1" hangingPunct="1"/>
            <a:r>
              <a:rPr lang="en-US" altLang="ko-KR"/>
              <a:t>Alpha-Beta Procedure (2)</a:t>
            </a:r>
          </a:p>
        </p:txBody>
      </p:sp>
      <p:sp>
        <p:nvSpPr>
          <p:cNvPr id="32772" name="Rectangle 3">
            <a:extLst>
              <a:ext uri="{FF2B5EF4-FFF2-40B4-BE49-F238E27FC236}">
                <a16:creationId xmlns:a16="http://schemas.microsoft.com/office/drawing/2014/main" id="{CE5AB424-DDC4-497E-A688-9112B9618939}"/>
              </a:ext>
            </a:extLst>
          </p:cNvPr>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Two rules for terminating search</a:t>
            </a:r>
          </a:p>
          <a:p>
            <a:pPr lvl="1" eaLnBrk="1" hangingPunct="1">
              <a:lnSpc>
                <a:spcPct val="110000"/>
              </a:lnSpc>
              <a:buFontTx/>
              <a:buNone/>
            </a:pPr>
            <a:r>
              <a:rPr lang="en-US" altLang="ko-KR" sz="2400"/>
              <a:t>1. Search can be stopped below any MIN node having a beta value less than or equal to the alpha value of any of its MAX ancestors.</a:t>
            </a:r>
          </a:p>
          <a:p>
            <a:pPr lvl="1" eaLnBrk="1" hangingPunct="1">
              <a:lnSpc>
                <a:spcPct val="110000"/>
              </a:lnSpc>
              <a:buFontTx/>
              <a:buNone/>
            </a:pPr>
            <a:r>
              <a:rPr lang="en-US" altLang="ko-KR" sz="2400"/>
              <a:t>2. Search can be stopped below any MAX node having an alpha value greater than or equal to the beta value of any of its MIN node ancestors.</a:t>
            </a:r>
          </a:p>
        </p:txBody>
      </p:sp>
      <p:sp>
        <p:nvSpPr>
          <p:cNvPr id="5" name="슬라이드 번호 개체 틀 5">
            <a:extLst>
              <a:ext uri="{FF2B5EF4-FFF2-40B4-BE49-F238E27FC236}">
                <a16:creationId xmlns:a16="http://schemas.microsoft.com/office/drawing/2014/main" id="{50116037-9F28-4C45-8717-15EDFB0B443F}"/>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0807D307-D06D-4D43-B443-4873E296EBE2}" type="slidenum">
              <a:rPr lang="en-US" altLang="ko-KR" sz="1400">
                <a:latin typeface="Times New Roman" panose="02020603050405020304" pitchFamily="18" charset="0"/>
                <a:ea typeface="굴림" panose="020B0600000101010101" pitchFamily="50" charset="-127"/>
              </a:rPr>
              <a:pPr/>
              <a:t>79</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ko-KR"/>
              <a:t>Tic-Tac-Toe</a:t>
            </a:r>
          </a:p>
        </p:txBody>
      </p:sp>
      <p:sp>
        <p:nvSpPr>
          <p:cNvPr id="11268" name="Rectangle 3"/>
          <p:cNvSpPr>
            <a:spLocks noGrp="1" noChangeArrowheads="1"/>
          </p:cNvSpPr>
          <p:nvPr>
            <p:ph idx="1"/>
          </p:nvPr>
        </p:nvSpPr>
        <p:spPr>
          <a:xfrm>
            <a:off x="914400" y="1676400"/>
            <a:ext cx="7543800" cy="4191000"/>
          </a:xfrm>
        </p:spPr>
        <p:txBody>
          <a:bodyPr>
            <a:normAutofit lnSpcReduction="10000"/>
          </a:bodyPr>
          <a:lstStyle/>
          <a:p>
            <a:pPr eaLnBrk="1" hangingPunct="1">
              <a:lnSpc>
                <a:spcPct val="110000"/>
              </a:lnSpc>
            </a:pPr>
            <a:r>
              <a:rPr lang="en-US" altLang="ko-KR" sz="2800"/>
              <a:t>Combinatorics for exhaustive search</a:t>
            </a:r>
          </a:p>
          <a:p>
            <a:pPr lvl="1" eaLnBrk="1" hangingPunct="1">
              <a:lnSpc>
                <a:spcPct val="110000"/>
              </a:lnSpc>
            </a:pPr>
            <a:r>
              <a:rPr lang="en-US" altLang="ko-KR" sz="2400"/>
              <a:t>9!</a:t>
            </a:r>
          </a:p>
          <a:p>
            <a:pPr eaLnBrk="1" hangingPunct="1">
              <a:lnSpc>
                <a:spcPct val="110000"/>
              </a:lnSpc>
            </a:pPr>
            <a:r>
              <a:rPr lang="en-US" altLang="ko-KR" sz="2800"/>
              <a:t>Symmetry reduction</a:t>
            </a:r>
          </a:p>
          <a:p>
            <a:pPr lvl="1" eaLnBrk="1" hangingPunct="1">
              <a:lnSpc>
                <a:spcPct val="110000"/>
              </a:lnSpc>
            </a:pPr>
            <a:r>
              <a:rPr lang="en-US" altLang="ko-KR" sz="2400"/>
              <a:t>12</a:t>
            </a:r>
            <a:r>
              <a:rPr lang="en-US" altLang="ko-KR" sz="2400">
                <a:sym typeface="Symbol" panose="05050102010706020507" pitchFamily="18" charset="2"/>
              </a:rPr>
              <a:t>7!</a:t>
            </a:r>
          </a:p>
          <a:p>
            <a:pPr eaLnBrk="1" hangingPunct="1">
              <a:lnSpc>
                <a:spcPct val="110000"/>
              </a:lnSpc>
            </a:pPr>
            <a:r>
              <a:rPr lang="en-US" altLang="ko-KR" sz="2800"/>
              <a:t>A simple heuristic</a:t>
            </a:r>
          </a:p>
          <a:p>
            <a:pPr lvl="1" eaLnBrk="1" hangingPunct="1">
              <a:lnSpc>
                <a:spcPct val="110000"/>
              </a:lnSpc>
            </a:pPr>
            <a:r>
              <a:rPr lang="en-US" altLang="ko-KR" sz="2400"/>
              <a:t>can almost eliminate search entirely</a:t>
            </a:r>
          </a:p>
          <a:p>
            <a:pPr lvl="1" eaLnBrk="1" hangingPunct="1">
              <a:lnSpc>
                <a:spcPct val="110000"/>
              </a:lnSpc>
            </a:pPr>
            <a:r>
              <a:rPr lang="en-US" altLang="ko-KR" sz="2400"/>
              <a:t>may move to the board in which X has the most winning lines</a:t>
            </a:r>
          </a:p>
          <a:p>
            <a:pPr lvl="1" eaLnBrk="1" hangingPunct="1">
              <a:lnSpc>
                <a:spcPct val="110000"/>
              </a:lnSpc>
            </a:pPr>
            <a:r>
              <a:rPr lang="en-US" altLang="ko-KR" sz="2400"/>
              <a:t>a crude upper bound: 8 </a:t>
            </a:r>
            <a:r>
              <a:rPr lang="en-US" altLang="ko-KR" sz="2400">
                <a:sym typeface="Symbol" panose="05050102010706020507" pitchFamily="18" charset="2"/>
              </a:rPr>
              <a:t>9 or 72 states</a:t>
            </a:r>
          </a:p>
        </p:txBody>
      </p:sp>
      <p:sp>
        <p:nvSpPr>
          <p:cNvPr id="5" name="슬라이드 번호 개체 틀 5"/>
          <p:cNvSpPr>
            <a:spLocks noGrp="1"/>
          </p:cNvSpPr>
          <p:nvPr>
            <p:ph type="sldNum" sz="quarter" idx="12"/>
          </p:nvPr>
        </p:nvSpPr>
        <p:spPr/>
        <p:txBody>
          <a:bodyPr/>
          <a:lstStyle/>
          <a:p>
            <a:pPr>
              <a:defRPr/>
            </a:pPr>
            <a:fld id="{E58C39FA-363A-47FD-A32D-564E3D825B11}" type="slidenum">
              <a:rPr lang="en-US" altLang="ko-KR"/>
              <a:pPr>
                <a:defRPr/>
              </a:pPr>
              <a:t>8</a:t>
            </a:fld>
            <a:endParaRPr lang="en-US" altLang="ko-K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a:extLst>
              <a:ext uri="{FF2B5EF4-FFF2-40B4-BE49-F238E27FC236}">
                <a16:creationId xmlns:a16="http://schemas.microsoft.com/office/drawing/2014/main" id="{250D8AF5-714B-4F8A-9877-86E9B79F223E}"/>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46F1CAE5-1A68-4DC1-BD34-C9556FD2EB24}" type="slidenum">
              <a:rPr lang="en-US" altLang="ko-KR" sz="1400">
                <a:latin typeface="Times New Roman" panose="02020603050405020304" pitchFamily="18" charset="0"/>
                <a:ea typeface="굴림" panose="020B0600000101010101" pitchFamily="50" charset="-127"/>
              </a:rPr>
              <a:pPr/>
              <a:t>80</a:t>
            </a:fld>
            <a:endParaRPr lang="en-US" altLang="ko-KR" sz="1400">
              <a:latin typeface="Times New Roman" panose="02020603050405020304" pitchFamily="18" charset="0"/>
              <a:ea typeface="굴림" panose="020B0600000101010101" pitchFamily="50" charset="-127"/>
            </a:endParaRPr>
          </a:p>
        </p:txBody>
      </p:sp>
      <p:pic>
        <p:nvPicPr>
          <p:cNvPr id="33795" name="Picture 5">
            <a:extLst>
              <a:ext uri="{FF2B5EF4-FFF2-40B4-BE49-F238E27FC236}">
                <a16:creationId xmlns:a16="http://schemas.microsoft.com/office/drawing/2014/main" id="{8693C927-ABEE-4FF9-A1BC-2160E36E6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557338"/>
            <a:ext cx="5757863" cy="496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6" name="Text Box 6">
            <a:extLst>
              <a:ext uri="{FF2B5EF4-FFF2-40B4-BE49-F238E27FC236}">
                <a16:creationId xmlns:a16="http://schemas.microsoft.com/office/drawing/2014/main" id="{DD558315-40A8-429A-946D-FA1A0656BEBC}"/>
              </a:ext>
            </a:extLst>
          </p:cNvPr>
          <p:cNvSpPr txBox="1">
            <a:spLocks noChangeArrowheads="1"/>
          </p:cNvSpPr>
          <p:nvPr/>
        </p:nvSpPr>
        <p:spPr bwMode="auto">
          <a:xfrm>
            <a:off x="914400" y="620713"/>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4.26	Alpha-beta pruning applied to state space of Fig 4.21. States without 	numbers are not evaluated.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884EF43B-8F51-4D40-B319-7DE13F7A3ED0}"/>
              </a:ext>
            </a:extLst>
          </p:cNvPr>
          <p:cNvSpPr>
            <a:spLocks noGrp="1" noChangeArrowheads="1"/>
          </p:cNvSpPr>
          <p:nvPr>
            <p:ph type="title"/>
          </p:nvPr>
        </p:nvSpPr>
        <p:spPr/>
        <p:txBody>
          <a:bodyPr/>
          <a:lstStyle/>
          <a:p>
            <a:pPr eaLnBrk="1" hangingPunct="1"/>
            <a:r>
              <a:rPr lang="en-US" altLang="ko-KR"/>
              <a:t>Complexity Issues</a:t>
            </a:r>
          </a:p>
        </p:txBody>
      </p:sp>
      <p:sp>
        <p:nvSpPr>
          <p:cNvPr id="34820" name="Rectangle 3">
            <a:extLst>
              <a:ext uri="{FF2B5EF4-FFF2-40B4-BE49-F238E27FC236}">
                <a16:creationId xmlns:a16="http://schemas.microsoft.com/office/drawing/2014/main" id="{B1E670C0-B328-4624-A2B0-06106B82BD71}"/>
              </a:ext>
            </a:extLst>
          </p:cNvPr>
          <p:cNvSpPr>
            <a:spLocks noGrp="1" noChangeArrowheads="1"/>
          </p:cNvSpPr>
          <p:nvPr>
            <p:ph idx="1"/>
          </p:nvPr>
        </p:nvSpPr>
        <p:spPr>
          <a:xfrm>
            <a:off x="914400" y="1676400"/>
            <a:ext cx="7543800" cy="4191000"/>
          </a:xfrm>
        </p:spPr>
        <p:txBody>
          <a:bodyPr/>
          <a:lstStyle/>
          <a:p>
            <a:pPr eaLnBrk="1" hangingPunct="1">
              <a:lnSpc>
                <a:spcPct val="110000"/>
              </a:lnSpc>
            </a:pPr>
            <a:r>
              <a:rPr lang="en-US" altLang="ko-KR" sz="2800"/>
              <a:t>Branching factor</a:t>
            </a:r>
          </a:p>
          <a:p>
            <a:pPr lvl="1" eaLnBrk="1" hangingPunct="1">
              <a:lnSpc>
                <a:spcPct val="110000"/>
              </a:lnSpc>
            </a:pPr>
            <a:r>
              <a:rPr lang="en-US" altLang="ko-KR" sz="2400"/>
              <a:t>defined as the average number of descendants that emerge from any state in the space</a:t>
            </a:r>
          </a:p>
          <a:p>
            <a:pPr lvl="1" eaLnBrk="1" hangingPunct="1">
              <a:lnSpc>
                <a:spcPct val="110000"/>
              </a:lnSpc>
            </a:pPr>
            <a:r>
              <a:rPr lang="en-US" altLang="ko-KR" sz="2400"/>
              <a:t>T = B + B</a:t>
            </a:r>
            <a:r>
              <a:rPr lang="en-US" altLang="ko-KR" sz="2400" baseline="30000"/>
              <a:t>2</a:t>
            </a:r>
            <a:r>
              <a:rPr lang="en-US" altLang="ko-KR" sz="2400"/>
              <a:t> + B</a:t>
            </a:r>
            <a:r>
              <a:rPr lang="en-US" altLang="ko-KR" sz="2400" baseline="30000"/>
              <a:t>3</a:t>
            </a:r>
            <a:r>
              <a:rPr lang="en-US" altLang="ko-KR" sz="2400"/>
              <a:t> +</a:t>
            </a:r>
            <a:r>
              <a:rPr lang="en-US" altLang="ko-KR" sz="2400">
                <a:sym typeface="Symbol" panose="05050102010706020507" pitchFamily="18" charset="2"/>
              </a:rPr>
              <a:t></a:t>
            </a:r>
            <a:r>
              <a:rPr lang="en-US" altLang="ko-KR" sz="2400"/>
              <a:t>+B</a:t>
            </a:r>
            <a:r>
              <a:rPr lang="en-US" altLang="ko-KR" sz="2400" baseline="30000"/>
              <a:t>L</a:t>
            </a:r>
            <a:r>
              <a:rPr lang="en-US" altLang="ko-KR" sz="2400"/>
              <a:t> = B(B</a:t>
            </a:r>
            <a:r>
              <a:rPr lang="en-US" altLang="ko-KR" sz="2400" baseline="30000"/>
              <a:t>L</a:t>
            </a:r>
            <a:r>
              <a:rPr lang="en-US" altLang="ko-KR" sz="2400"/>
              <a:t> </a:t>
            </a:r>
            <a:r>
              <a:rPr lang="en-US" altLang="ko-KR" sz="2400">
                <a:sym typeface="Symbol" panose="05050102010706020507" pitchFamily="18" charset="2"/>
              </a:rPr>
              <a:t></a:t>
            </a:r>
            <a:r>
              <a:rPr lang="en-US" altLang="ko-KR" sz="2400"/>
              <a:t> 1) / (B </a:t>
            </a:r>
            <a:r>
              <a:rPr lang="en-US" altLang="ko-KR" sz="2400">
                <a:sym typeface="Symbol" panose="05050102010706020507" pitchFamily="18" charset="2"/>
              </a:rPr>
              <a:t></a:t>
            </a:r>
            <a:r>
              <a:rPr lang="en-US" altLang="ko-KR" sz="2400"/>
              <a:t> 1)</a:t>
            </a:r>
          </a:p>
          <a:p>
            <a:pPr lvl="2" eaLnBrk="1" hangingPunct="1">
              <a:lnSpc>
                <a:spcPct val="110000"/>
              </a:lnSpc>
            </a:pPr>
            <a:r>
              <a:rPr lang="en-US" altLang="ko-KR" sz="2000"/>
              <a:t>B: branching factor</a:t>
            </a:r>
          </a:p>
          <a:p>
            <a:pPr lvl="2" eaLnBrk="1" hangingPunct="1">
              <a:lnSpc>
                <a:spcPct val="110000"/>
              </a:lnSpc>
            </a:pPr>
            <a:r>
              <a:rPr lang="en-US" altLang="ko-KR" sz="2000"/>
              <a:t>L: path length</a:t>
            </a:r>
          </a:p>
          <a:p>
            <a:pPr lvl="2" eaLnBrk="1" hangingPunct="1">
              <a:lnSpc>
                <a:spcPct val="110000"/>
              </a:lnSpc>
            </a:pPr>
            <a:r>
              <a:rPr lang="en-US" altLang="ko-KR" sz="2000"/>
              <a:t>T: total states in the search</a:t>
            </a:r>
          </a:p>
          <a:p>
            <a:pPr eaLnBrk="1" hangingPunct="1">
              <a:lnSpc>
                <a:spcPct val="110000"/>
              </a:lnSpc>
            </a:pPr>
            <a:r>
              <a:rPr lang="en-US" altLang="ko-KR" sz="2800"/>
              <a:t>Size of </a:t>
            </a:r>
            <a:r>
              <a:rPr lang="en-US" altLang="ko-KR" sz="2800" b="1"/>
              <a:t>open</a:t>
            </a:r>
            <a:r>
              <a:rPr lang="en-US" altLang="ko-KR" sz="2800"/>
              <a:t> and </a:t>
            </a:r>
            <a:r>
              <a:rPr lang="en-US" altLang="ko-KR" sz="2800" b="1"/>
              <a:t>closed</a:t>
            </a:r>
            <a:r>
              <a:rPr lang="en-US" altLang="ko-KR" sz="2800"/>
              <a:t> lists</a:t>
            </a:r>
          </a:p>
          <a:p>
            <a:pPr eaLnBrk="1" hangingPunct="1">
              <a:lnSpc>
                <a:spcPct val="110000"/>
              </a:lnSpc>
            </a:pPr>
            <a:r>
              <a:rPr lang="en-US" altLang="ko-KR" sz="2800"/>
              <a:t>Informedness</a:t>
            </a:r>
          </a:p>
        </p:txBody>
      </p:sp>
      <p:sp>
        <p:nvSpPr>
          <p:cNvPr id="5" name="슬라이드 번호 개체 틀 5">
            <a:extLst>
              <a:ext uri="{FF2B5EF4-FFF2-40B4-BE49-F238E27FC236}">
                <a16:creationId xmlns:a16="http://schemas.microsoft.com/office/drawing/2014/main" id="{08F40FDF-EBD5-4EA8-9D21-56F1DF299B59}"/>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08E2B9E8-393F-4B05-860F-4B3098EF234A}" type="slidenum">
              <a:rPr lang="en-US" altLang="ko-KR" sz="1400">
                <a:latin typeface="Times New Roman" panose="02020603050405020304" pitchFamily="18" charset="0"/>
                <a:ea typeface="굴림" panose="020B0600000101010101" pitchFamily="50" charset="-127"/>
              </a:rPr>
              <a:pPr/>
              <a:t>81</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a:extLst>
              <a:ext uri="{FF2B5EF4-FFF2-40B4-BE49-F238E27FC236}">
                <a16:creationId xmlns:a16="http://schemas.microsoft.com/office/drawing/2014/main" id="{8D8F71E5-0ECA-404D-AE78-1585BAC88391}"/>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DDD0F28A-444B-44DB-B793-33B3D795B8EE}" type="slidenum">
              <a:rPr lang="en-US" altLang="ko-KR" sz="1400">
                <a:latin typeface="Times New Roman" panose="02020603050405020304" pitchFamily="18" charset="0"/>
                <a:ea typeface="굴림" panose="020B0600000101010101" pitchFamily="50" charset="-127"/>
              </a:rPr>
              <a:pPr/>
              <a:t>82</a:t>
            </a:fld>
            <a:endParaRPr lang="en-US" altLang="ko-KR" sz="1400">
              <a:latin typeface="Times New Roman" panose="02020603050405020304" pitchFamily="18" charset="0"/>
              <a:ea typeface="굴림" panose="020B0600000101010101" pitchFamily="50" charset="-127"/>
            </a:endParaRPr>
          </a:p>
        </p:txBody>
      </p:sp>
      <p:pic>
        <p:nvPicPr>
          <p:cNvPr id="35843" name="Picture 5">
            <a:extLst>
              <a:ext uri="{FF2B5EF4-FFF2-40B4-BE49-F238E27FC236}">
                <a16:creationId xmlns:a16="http://schemas.microsoft.com/office/drawing/2014/main" id="{A0C90810-CE56-479D-A0A3-719152EF2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00213"/>
            <a:ext cx="77724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4" name="Text Box 6">
            <a:extLst>
              <a:ext uri="{FF2B5EF4-FFF2-40B4-BE49-F238E27FC236}">
                <a16:creationId xmlns:a16="http://schemas.microsoft.com/office/drawing/2014/main" id="{D0F2FD3C-EB8B-4B13-82F6-0395FDCD6D0A}"/>
              </a:ext>
            </a:extLst>
          </p:cNvPr>
          <p:cNvSpPr txBox="1">
            <a:spLocks noChangeArrowheads="1"/>
          </p:cNvSpPr>
          <p:nvPr/>
        </p:nvSpPr>
        <p:spPr bwMode="auto">
          <a:xfrm>
            <a:off x="971550" y="404813"/>
            <a:ext cx="762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4.27	Number of nodes generated as a function of branching factor, 	B, for various lengths, L, of solution paths. The relating 	equation is </a:t>
            </a:r>
            <a:r>
              <a:rPr kumimoji="0" lang="en-GB" altLang="ko-KR">
                <a:latin typeface="Times New Roman" panose="02020603050405020304" pitchFamily="18" charset="0"/>
                <a:ea typeface="굴림" panose="020B0600000101010101" pitchFamily="50" charset="-127"/>
                <a:cs typeface="Times New Roman" panose="02020603050405020304" pitchFamily="18" charset="0"/>
              </a:rPr>
              <a:t>T = B(B</a:t>
            </a:r>
            <a:r>
              <a:rPr kumimoji="0" lang="en-GB" altLang="ko-KR" baseline="30000">
                <a:latin typeface="Times New Roman" panose="02020603050405020304" pitchFamily="18" charset="0"/>
                <a:ea typeface="굴림" panose="020B0600000101010101" pitchFamily="50" charset="-127"/>
                <a:cs typeface="Times New Roman" panose="02020603050405020304" pitchFamily="18" charset="0"/>
              </a:rPr>
              <a:t>L </a:t>
            </a:r>
            <a:r>
              <a:rPr kumimoji="0" lang="en-GB" altLang="ko-KR">
                <a:latin typeface="Times New Roman" panose="02020603050405020304" pitchFamily="18" charset="0"/>
                <a:ea typeface="굴림" panose="020B0600000101010101" pitchFamily="50" charset="-127"/>
                <a:cs typeface="Times New Roman" panose="02020603050405020304" pitchFamily="18" charset="0"/>
              </a:rPr>
              <a:t>– 1)/(B – 1)</a:t>
            </a:r>
            <a:r>
              <a:rPr kumimoji="0" lang="en-GB" altLang="ko-KR">
                <a:latin typeface="Times New Roman" panose="02020603050405020304" pitchFamily="18" charset="0"/>
                <a:ea typeface="굴림" panose="020B0600000101010101" pitchFamily="50" charset="-127"/>
              </a:rPr>
              <a:t>, adapted from Nilsson (1980).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6D59D074-31C0-456A-83F9-1652DEFE8ADD}"/>
              </a:ext>
            </a:extLst>
          </p:cNvPr>
          <p:cNvSpPr>
            <a:spLocks noGrp="1" noChangeArrowheads="1"/>
          </p:cNvSpPr>
          <p:nvPr>
            <p:ph type="title"/>
          </p:nvPr>
        </p:nvSpPr>
        <p:spPr/>
        <p:txBody>
          <a:bodyPr/>
          <a:lstStyle/>
          <a:p>
            <a:pPr eaLnBrk="1" hangingPunct="1"/>
            <a:r>
              <a:rPr lang="en-US" altLang="ko-KR"/>
              <a:t>Complexity Issues (2)</a:t>
            </a:r>
          </a:p>
        </p:txBody>
      </p:sp>
      <p:sp>
        <p:nvSpPr>
          <p:cNvPr id="36868" name="Rectangle 3">
            <a:extLst>
              <a:ext uri="{FF2B5EF4-FFF2-40B4-BE49-F238E27FC236}">
                <a16:creationId xmlns:a16="http://schemas.microsoft.com/office/drawing/2014/main" id="{D8E5B6C6-AE01-4473-9B5C-4B69851621FF}"/>
              </a:ext>
            </a:extLst>
          </p:cNvPr>
          <p:cNvSpPr>
            <a:spLocks noGrp="1" noChangeArrowheads="1"/>
          </p:cNvSpPr>
          <p:nvPr>
            <p:ph idx="1"/>
          </p:nvPr>
        </p:nvSpPr>
        <p:spPr>
          <a:xfrm>
            <a:off x="914400" y="1676400"/>
            <a:ext cx="7543800" cy="4191000"/>
          </a:xfrm>
        </p:spPr>
        <p:txBody>
          <a:bodyPr>
            <a:normAutofit fontScale="92500" lnSpcReduction="10000"/>
          </a:bodyPr>
          <a:lstStyle/>
          <a:p>
            <a:pPr eaLnBrk="1" hangingPunct="1">
              <a:lnSpc>
                <a:spcPct val="90000"/>
              </a:lnSpc>
            </a:pPr>
            <a:r>
              <a:rPr lang="en-US" altLang="ko-KR" sz="2800"/>
              <a:t>Size of </a:t>
            </a:r>
            <a:r>
              <a:rPr lang="en-US" altLang="ko-KR" sz="2800" b="1"/>
              <a:t>open</a:t>
            </a:r>
            <a:r>
              <a:rPr lang="en-US" altLang="ko-KR" sz="2800"/>
              <a:t> and </a:t>
            </a:r>
            <a:r>
              <a:rPr lang="en-US" altLang="ko-KR" sz="2800" b="1"/>
              <a:t>closed</a:t>
            </a:r>
            <a:r>
              <a:rPr lang="en-US" altLang="ko-KR" sz="2800"/>
              <a:t> lists</a:t>
            </a:r>
          </a:p>
          <a:p>
            <a:pPr lvl="1" eaLnBrk="1" hangingPunct="1">
              <a:lnSpc>
                <a:spcPct val="90000"/>
              </a:lnSpc>
            </a:pPr>
            <a:r>
              <a:rPr lang="en-US" altLang="ko-KR" sz="2400"/>
              <a:t>method of keeping the size of open reasonable : to save on open only a few of the best states</a:t>
            </a:r>
          </a:p>
          <a:p>
            <a:pPr lvl="2" eaLnBrk="1" hangingPunct="1">
              <a:lnSpc>
                <a:spcPct val="90000"/>
              </a:lnSpc>
            </a:pPr>
            <a:r>
              <a:rPr lang="en-US" altLang="ko-KR" sz="2000"/>
              <a:t>better focused search</a:t>
            </a:r>
          </a:p>
          <a:p>
            <a:pPr lvl="2" eaLnBrk="1" hangingPunct="1">
              <a:lnSpc>
                <a:spcPct val="90000"/>
              </a:lnSpc>
            </a:pPr>
            <a:r>
              <a:rPr lang="en-US" altLang="ko-KR" sz="2000"/>
              <a:t>danger of possibly eliminating the best, even the only solution path</a:t>
            </a:r>
          </a:p>
          <a:p>
            <a:pPr lvl="1" eaLnBrk="1" hangingPunct="1">
              <a:lnSpc>
                <a:spcPct val="90000"/>
              </a:lnSpc>
            </a:pPr>
            <a:r>
              <a:rPr lang="en-US" altLang="ko-KR" sz="2400"/>
              <a:t>beam search</a:t>
            </a:r>
          </a:p>
          <a:p>
            <a:pPr lvl="2" eaLnBrk="1" hangingPunct="1">
              <a:lnSpc>
                <a:spcPct val="90000"/>
              </a:lnSpc>
            </a:pPr>
            <a:r>
              <a:rPr lang="en-US" altLang="ko-KR" sz="2000"/>
              <a:t>technique of maintaining a size bound</a:t>
            </a:r>
          </a:p>
          <a:p>
            <a:pPr eaLnBrk="1" hangingPunct="1">
              <a:lnSpc>
                <a:spcPct val="90000"/>
              </a:lnSpc>
            </a:pPr>
            <a:r>
              <a:rPr lang="en-US" altLang="ko-KR" sz="2800"/>
              <a:t>Informedness</a:t>
            </a:r>
          </a:p>
          <a:p>
            <a:pPr lvl="1" eaLnBrk="1" hangingPunct="1">
              <a:lnSpc>
                <a:spcPct val="90000"/>
              </a:lnSpc>
            </a:pPr>
            <a:r>
              <a:rPr lang="en-US" altLang="ko-KR" sz="2400"/>
              <a:t>the more informed the search, the less the space must be searched</a:t>
            </a:r>
          </a:p>
          <a:p>
            <a:pPr lvl="1" eaLnBrk="1" hangingPunct="1">
              <a:lnSpc>
                <a:spcPct val="90000"/>
              </a:lnSpc>
            </a:pPr>
            <a:r>
              <a:rPr lang="en-US" altLang="ko-KR" sz="2400"/>
              <a:t>computational costs of additional information needed</a:t>
            </a:r>
          </a:p>
          <a:p>
            <a:pPr lvl="2" eaLnBrk="1" hangingPunct="1">
              <a:lnSpc>
                <a:spcPct val="90000"/>
              </a:lnSpc>
            </a:pPr>
            <a:endParaRPr lang="en-US" altLang="ko-KR" sz="2000"/>
          </a:p>
        </p:txBody>
      </p:sp>
      <p:sp>
        <p:nvSpPr>
          <p:cNvPr id="5" name="슬라이드 번호 개체 틀 5">
            <a:extLst>
              <a:ext uri="{FF2B5EF4-FFF2-40B4-BE49-F238E27FC236}">
                <a16:creationId xmlns:a16="http://schemas.microsoft.com/office/drawing/2014/main" id="{D161FD56-16B1-486E-8750-D5F8140E729C}"/>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667106BB-B84E-4B67-920E-DC025E1EACAF}" type="slidenum">
              <a:rPr lang="en-US" altLang="ko-KR" sz="1400">
                <a:latin typeface="Times New Roman" panose="02020603050405020304" pitchFamily="18" charset="0"/>
                <a:ea typeface="굴림" panose="020B0600000101010101" pitchFamily="50" charset="-127"/>
              </a:rPr>
              <a:pPr/>
              <a:t>83</a:t>
            </a:fld>
            <a:endParaRPr lang="en-US" altLang="ko-KR" sz="1400">
              <a:latin typeface="Times New Roman" panose="02020603050405020304" pitchFamily="18" charset="0"/>
              <a:ea typeface="굴림" panose="020B0600000101010101" pitchFamily="50" charset="-127"/>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a:extLst>
              <a:ext uri="{FF2B5EF4-FFF2-40B4-BE49-F238E27FC236}">
                <a16:creationId xmlns:a16="http://schemas.microsoft.com/office/drawing/2014/main" id="{4BC6A493-A15B-4222-9AEA-9D917ADCE49D}"/>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fld id="{6EFAB9A1-001C-4941-90A7-D848CA0474A2}" type="slidenum">
              <a:rPr lang="en-US" altLang="ko-KR" sz="1400">
                <a:latin typeface="Times New Roman" panose="02020603050405020304" pitchFamily="18" charset="0"/>
                <a:ea typeface="굴림" panose="020B0600000101010101" pitchFamily="50" charset="-127"/>
              </a:rPr>
              <a:pPr/>
              <a:t>84</a:t>
            </a:fld>
            <a:endParaRPr lang="en-US" altLang="ko-KR" sz="1400">
              <a:latin typeface="Times New Roman" panose="02020603050405020304" pitchFamily="18" charset="0"/>
              <a:ea typeface="굴림" panose="020B0600000101010101" pitchFamily="50" charset="-127"/>
            </a:endParaRPr>
          </a:p>
        </p:txBody>
      </p:sp>
      <p:pic>
        <p:nvPicPr>
          <p:cNvPr id="37891" name="Picture 5">
            <a:extLst>
              <a:ext uri="{FF2B5EF4-FFF2-40B4-BE49-F238E27FC236}">
                <a16:creationId xmlns:a16="http://schemas.microsoft.com/office/drawing/2014/main" id="{4E1AF69F-9D9A-40B5-B414-64F67533C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916113"/>
            <a:ext cx="60674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2" name="Text Box 6">
            <a:extLst>
              <a:ext uri="{FF2B5EF4-FFF2-40B4-BE49-F238E27FC236}">
                <a16:creationId xmlns:a16="http://schemas.microsoft.com/office/drawing/2014/main" id="{CC83DCC5-34CC-4F75-9474-B647A2C50D1A}"/>
              </a:ext>
            </a:extLst>
          </p:cNvPr>
          <p:cNvSpPr txBox="1">
            <a:spLocks noChangeArrowheads="1"/>
          </p:cNvSpPr>
          <p:nvPr/>
        </p:nvSpPr>
        <p:spPr bwMode="auto">
          <a:xfrm>
            <a:off x="971550" y="476250"/>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4.28	Informal plot of cost of searching and cost of computing 	heuristic evaluation against informedness of heuristic, adapted 	from Nilsson (1980).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C7B1BAB6-60BE-4800-892F-26689A8DD0E6}" type="slidenum">
              <a:rPr lang="en-US" altLang="ko-KR"/>
              <a:pPr>
                <a:defRPr/>
              </a:pPr>
              <a:t>9</a:t>
            </a:fld>
            <a:endParaRPr lang="en-US" altLang="ko-KR"/>
          </a:p>
        </p:txBody>
      </p:sp>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916113"/>
            <a:ext cx="690562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2" name="Text Box 6"/>
          <p:cNvSpPr txBox="1">
            <a:spLocks noChangeArrowheads="1"/>
          </p:cNvSpPr>
          <p:nvPr/>
        </p:nvSpPr>
        <p:spPr bwMode="auto">
          <a:xfrm>
            <a:off x="971550" y="620713"/>
            <a:ext cx="800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eaLnBrk="1" hangingPunct="1">
              <a:spcBef>
                <a:spcPct val="50000"/>
              </a:spcBef>
            </a:pPr>
            <a:r>
              <a:rPr kumimoji="0" lang="en-GB" altLang="ko-KR">
                <a:latin typeface="Times New Roman" panose="02020603050405020304" pitchFamily="18" charset="0"/>
                <a:ea typeface="굴림" panose="020B0600000101010101" pitchFamily="50" charset="-127"/>
              </a:rPr>
              <a:t>Fig 4.1	First three levels of the tic-tac-toe state space reduced by symmetry</a:t>
            </a: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6905</TotalTime>
  <Words>5386</Words>
  <Application>Microsoft Office PowerPoint</Application>
  <PresentationFormat>화면 슬라이드 쇼(4:3)</PresentationFormat>
  <Paragraphs>592</Paragraphs>
  <Slides>84</Slides>
  <Notes>7</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84</vt:i4>
      </vt:variant>
    </vt:vector>
  </HeadingPairs>
  <TitlesOfParts>
    <vt:vector size="92" baseType="lpstr">
      <vt:lpstr>맑은 고딕</vt:lpstr>
      <vt:lpstr>Arial</vt:lpstr>
      <vt:lpstr>Book Antiqua</vt:lpstr>
      <vt:lpstr>Courier New</vt:lpstr>
      <vt:lpstr>Times New Roman</vt:lpstr>
      <vt:lpstr>Wingdings</vt:lpstr>
      <vt:lpstr>Office 테마</vt:lpstr>
      <vt:lpstr>Photo Editor 사진</vt:lpstr>
      <vt:lpstr>Heuristic Search(1)</vt:lpstr>
      <vt:lpstr>Turing Award Lecture, Newell and Simon, 1976</vt:lpstr>
      <vt:lpstr>Introduction</vt:lpstr>
      <vt:lpstr>Introduction (2)</vt:lpstr>
      <vt:lpstr>Introduction (3)</vt:lpstr>
      <vt:lpstr>Heuristics and The Algorithm</vt:lpstr>
      <vt:lpstr>Heuristic Algorithm</vt:lpstr>
      <vt:lpstr>Tic-Tac-Toe</vt:lpstr>
      <vt:lpstr>PowerPoint 프레젠테이션</vt:lpstr>
      <vt:lpstr>The “Most Wins” Heuristic</vt:lpstr>
      <vt:lpstr>PowerPoint 프레젠테이션</vt:lpstr>
      <vt:lpstr>Implementing Best-First Search</vt:lpstr>
      <vt:lpstr>Hill-Climbing Strategies</vt:lpstr>
      <vt:lpstr>PowerPoint 프레젠테이션</vt:lpstr>
      <vt:lpstr>Dynamic Programming</vt:lpstr>
      <vt:lpstr>PowerPoint 프레젠테이션</vt:lpstr>
      <vt:lpstr>PowerPoint 프레젠테이션</vt:lpstr>
      <vt:lpstr>Dynamic Programming</vt:lpstr>
      <vt:lpstr>PowerPoint 프레젠테이션</vt:lpstr>
      <vt:lpstr>PowerPoint 프레젠테이션</vt:lpstr>
      <vt:lpstr>PowerPoint 프레젠테이션</vt:lpstr>
      <vt:lpstr>PowerPoint 프레젠테이션</vt:lpstr>
      <vt:lpstr>Best-First Search</vt:lpstr>
      <vt:lpstr>PowerPoint 프레젠테이션</vt:lpstr>
      <vt:lpstr>Heuristic Search of a Hypothetical State Space</vt:lpstr>
      <vt:lpstr>PowerPoint 프레젠테이션</vt:lpstr>
      <vt:lpstr>Best-First Search (2)</vt:lpstr>
      <vt:lpstr>Best-First Search (3)</vt:lpstr>
      <vt:lpstr>Implementing Heuristic Evaluation Function</vt:lpstr>
      <vt:lpstr>PowerPoint 프레젠테이션</vt:lpstr>
      <vt:lpstr>Criticism for the Heuristics</vt:lpstr>
      <vt:lpstr>Tile Reversal Example</vt:lpstr>
      <vt:lpstr>PowerPoint 프레젠테이션</vt:lpstr>
      <vt:lpstr>A Fourth Heuristic</vt:lpstr>
      <vt:lpstr>Design of Good Heuristics</vt:lpstr>
      <vt:lpstr>Depth Count</vt:lpstr>
      <vt:lpstr>8-Puzzle Example</vt:lpstr>
      <vt:lpstr>PowerPoint 프레젠테이션</vt:lpstr>
      <vt:lpstr>8-Puzzle Example (2)</vt:lpstr>
      <vt:lpstr>PowerPoint 프레젠테이션</vt:lpstr>
      <vt:lpstr>8-Puzzle Example (3)</vt:lpstr>
      <vt:lpstr>PowerPoint 프레젠테이션</vt:lpstr>
      <vt:lpstr>Evaluation Function and best_first_search</vt:lpstr>
      <vt:lpstr>Heuristic Search and Expert Systems</vt:lpstr>
      <vt:lpstr>Heuristic Search and Expert Systems (2)</vt:lpstr>
      <vt:lpstr>Heuristic Search and Expert Systems (3)</vt:lpstr>
      <vt:lpstr>Example: The Financial Advisor</vt:lpstr>
      <vt:lpstr>Example: The Financial Advisor (2)</vt:lpstr>
      <vt:lpstr>Example: The Financial Advisor (3)</vt:lpstr>
      <vt:lpstr>Example: The Financial Advisor (4)</vt:lpstr>
      <vt:lpstr>Heuristic Search(2)</vt:lpstr>
      <vt:lpstr>Admissibility, Monotonicity, and Informedness</vt:lpstr>
      <vt:lpstr>Admissibility Measures</vt:lpstr>
      <vt:lpstr>Admissibility Measures (2)</vt:lpstr>
      <vt:lpstr>Admissibility Measures (3)</vt:lpstr>
      <vt:lpstr>Admissibility Measures (4)</vt:lpstr>
      <vt:lpstr>Monotonicity</vt:lpstr>
      <vt:lpstr>Monotonicity (2)</vt:lpstr>
      <vt:lpstr>Monotonicity (3)</vt:lpstr>
      <vt:lpstr>More Informed Heuristics</vt:lpstr>
      <vt:lpstr>PowerPoint 프레젠테이션</vt:lpstr>
      <vt:lpstr>More Informed Heuristics (2)</vt:lpstr>
      <vt:lpstr>Using Heuristics in Games</vt:lpstr>
      <vt:lpstr>The Minimax Procedure on Exhaustively Searchable Graphs</vt:lpstr>
      <vt:lpstr>Example Game: Nim</vt:lpstr>
      <vt:lpstr>PowerPoint 프레젠테이션</vt:lpstr>
      <vt:lpstr>MIN and MAX</vt:lpstr>
      <vt:lpstr>Implementation of MINIMAX</vt:lpstr>
      <vt:lpstr>PowerPoint 프레젠테이션</vt:lpstr>
      <vt:lpstr>Minimaxing to Fixed Ply Depth</vt:lpstr>
      <vt:lpstr>Minimaxing to Fixed Ply Depth (2)</vt:lpstr>
      <vt:lpstr>MiniMax Procedure</vt:lpstr>
      <vt:lpstr>MiniMax for Tic-Tac-Toe</vt:lpstr>
      <vt:lpstr>PowerPoint 프레젠테이션</vt:lpstr>
      <vt:lpstr>PowerPoint 프레젠테이션</vt:lpstr>
      <vt:lpstr>PowerPoint 프레젠테이션</vt:lpstr>
      <vt:lpstr>PowerPoint 프레젠테이션</vt:lpstr>
      <vt:lpstr>Alpha-Beta Procedure</vt:lpstr>
      <vt:lpstr>Alpha-Beta Procedure (2)</vt:lpstr>
      <vt:lpstr>PowerPoint 프레젠테이션</vt:lpstr>
      <vt:lpstr>Complexity Issues</vt:lpstr>
      <vt:lpstr>PowerPoint 프레젠테이션</vt:lpstr>
      <vt:lpstr>Complexity Issues (2)</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인공지능</dc:title>
  <dc:creator>하진영</dc:creator>
  <cp:lastModifiedBy>Seyoung Park</cp:lastModifiedBy>
  <cp:revision>100</cp:revision>
  <cp:lastPrinted>1998-09-01T10:28:56Z</cp:lastPrinted>
  <dcterms:created xsi:type="dcterms:W3CDTF">1998-02-28T07:44:04Z</dcterms:created>
  <dcterms:modified xsi:type="dcterms:W3CDTF">2020-10-12T05:21:12Z</dcterms:modified>
</cp:coreProperties>
</file>