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4" r:id="rId24"/>
    <p:sldId id="286" r:id="rId25"/>
    <p:sldId id="287" r:id="rId26"/>
    <p:sldId id="288" r:id="rId27"/>
    <p:sldId id="294" r:id="rId28"/>
    <p:sldId id="295" r:id="rId29"/>
    <p:sldId id="289" r:id="rId30"/>
    <p:sldId id="290" r:id="rId31"/>
    <p:sldId id="291" r:id="rId32"/>
    <p:sldId id="292" r:id="rId33"/>
    <p:sldId id="293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C3916-BF3C-4113-AA87-FAE789A250F4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DD6E9-9B16-491A-80B6-C2B53C12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41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6050" cy="41084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ko-KR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2765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7987" cy="31638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39537" cy="343629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ko-KR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0979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281488" y="10155238"/>
            <a:ext cx="3276600" cy="53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/>
          <a:lstStyle>
            <a:lvl1pPr defTabSz="10414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81050" indent="-300038" defTabSz="10414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203325" indent="-239713" defTabSz="10414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84338" indent="-239713" defTabSz="10414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165350" indent="-239713" defTabSz="10414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622550" indent="-239713" defTabSz="1041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3079750" indent="-239713" defTabSz="1041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536950" indent="-239713" defTabSz="1041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994150" indent="-239713" defTabSz="10414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</a:pPr>
            <a:fld id="{3438F907-BEC0-47C6-BD6A-4284448C0033}" type="slidenum">
              <a:rPr kumimoji="0" lang="ko-KR" altLang="en-US" sz="2400">
                <a:solidFill>
                  <a:schemeClr val="tx1"/>
                </a:solidFill>
              </a:rPr>
              <a:pPr eaLnBrk="1" hangingPunct="1">
                <a:lnSpc>
                  <a:spcPct val="95000"/>
                </a:lnSpc>
                <a:spcBef>
                  <a:spcPct val="0"/>
                </a:spcBef>
              </a:pPr>
              <a:t>10</a:t>
            </a:fld>
            <a:endParaRPr kumimoji="0" lang="en-US" altLang="ko-KR" sz="2400">
              <a:solidFill>
                <a:schemeClr val="tx1"/>
              </a:solidFill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01688"/>
            <a:ext cx="5346700" cy="4010025"/>
          </a:xfrm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3581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슬라이드 노트 개체 틀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058431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슬라이드 노트 개체 틀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662602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E007-5928-4211-86FA-0D9ED867B8E3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E1B5-15B5-4374-A411-9F937AB46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07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E007-5928-4211-86FA-0D9ED867B8E3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E1B5-15B5-4374-A411-9F937AB46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64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E007-5928-4211-86FA-0D9ED867B8E3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E1B5-15B5-4374-A411-9F937AB46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086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2481" y="504053"/>
            <a:ext cx="7806240" cy="114348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72481" y="1906761"/>
            <a:ext cx="3833280" cy="43175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44000" y="1906761"/>
            <a:ext cx="3834720" cy="4317573"/>
          </a:xfrm>
        </p:spPr>
        <p:txBody>
          <a:bodyPr rtlCol="0">
            <a:normAutofit/>
          </a:bodyPr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576480" y="6332346"/>
            <a:ext cx="1935360" cy="331235"/>
          </a:xfrm>
        </p:spPr>
        <p:txBody>
          <a:bodyPr wrap="square" lIns="82945" tIns="41473" rIns="82945" bIns="41473" numCol="1" anchor="t" anchorCtr="0" compatLnSpc="1">
            <a:prstTxWarp prst="textNoShape">
              <a:avLst/>
            </a:prstTxWarp>
          </a:bodyPr>
          <a:lstStyle>
            <a:lvl1pPr algn="r">
              <a:defRPr sz="1500">
                <a:solidFill>
                  <a:schemeClr val="tx1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- </a:t>
            </a:r>
            <a:fld id="{9D9512F4-9BCF-462A-B8C0-C236395DACD3}" type="slidenum">
              <a:rPr lang="ko-KR" altLang="en-US"/>
              <a:pPr>
                <a:defRPr/>
              </a:pPr>
              <a:t>‹#›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85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E007-5928-4211-86FA-0D9ED867B8E3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E1B5-15B5-4374-A411-9F937AB46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27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E007-5928-4211-86FA-0D9ED867B8E3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E1B5-15B5-4374-A411-9F937AB46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40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E007-5928-4211-86FA-0D9ED867B8E3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E1B5-15B5-4374-A411-9F937AB46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23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E007-5928-4211-86FA-0D9ED867B8E3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E1B5-15B5-4374-A411-9F937AB46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3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E007-5928-4211-86FA-0D9ED867B8E3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E1B5-15B5-4374-A411-9F937AB46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75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E007-5928-4211-86FA-0D9ED867B8E3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E1B5-15B5-4374-A411-9F937AB46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46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E007-5928-4211-86FA-0D9ED867B8E3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E1B5-15B5-4374-A411-9F937AB46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56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E007-5928-4211-86FA-0D9ED867B8E3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E1B5-15B5-4374-A411-9F937AB46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12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3E007-5928-4211-86FA-0D9ED867B8E3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AE1B5-15B5-4374-A411-9F937AB46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53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java/java_basic_operators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자바 기초 복습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631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2800" y="940681"/>
            <a:ext cx="7925760" cy="1470240"/>
          </a:xfrm>
        </p:spPr>
        <p:txBody>
          <a:bodyPr/>
          <a:lstStyle/>
          <a:p>
            <a:pPr eaLnBrk="1" hangingPunct="1"/>
            <a:r>
              <a:rPr lang="ko-KR" altLang="en-US" sz="4808"/>
              <a:t>메소드 </a:t>
            </a:r>
            <a:r>
              <a:rPr lang="en-US" altLang="ko-KR" sz="4808"/>
              <a:t>(Methods)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프로그래밍 기초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9521" y="3014281"/>
            <a:ext cx="6758581" cy="22467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11045" indent="-311045">
              <a:buFont typeface="Arial" panose="020B0604020202020204" pitchFamily="34" charset="0"/>
              <a:buChar char="•"/>
              <a:defRPr/>
            </a:pPr>
            <a:r>
              <a:rPr lang="ko-KR" altLang="en-US" sz="2800" dirty="0">
                <a:latin typeface="+mn-ea"/>
              </a:rPr>
              <a:t>추상화 </a:t>
            </a:r>
            <a:r>
              <a:rPr lang="en-US" altLang="ko-KR" sz="2800" dirty="0">
                <a:latin typeface="+mn-ea"/>
              </a:rPr>
              <a:t>(abstraction)</a:t>
            </a:r>
          </a:p>
          <a:p>
            <a:pPr marL="311045" indent="-311045">
              <a:buFont typeface="Arial" panose="020B0604020202020204" pitchFamily="34" charset="0"/>
              <a:buChar char="•"/>
              <a:defRPr/>
            </a:pPr>
            <a:r>
              <a:rPr lang="ko-KR" altLang="en-US" sz="2800" dirty="0">
                <a:latin typeface="+mn-ea"/>
              </a:rPr>
              <a:t>작은 덩어리로 만들기 </a:t>
            </a:r>
            <a:r>
              <a:rPr lang="en-US" altLang="ko-KR" sz="2800" dirty="0">
                <a:latin typeface="+mn-ea"/>
              </a:rPr>
              <a:t>(modularization)</a:t>
            </a:r>
          </a:p>
          <a:p>
            <a:pPr marL="311045" indent="-311045">
              <a:buFont typeface="Arial" panose="020B0604020202020204" pitchFamily="34" charset="0"/>
              <a:buChar char="•"/>
              <a:defRPr/>
            </a:pPr>
            <a:endParaRPr lang="en-US" altLang="ko-KR" sz="2800" dirty="0">
              <a:latin typeface="+mn-ea"/>
            </a:endParaRPr>
          </a:p>
          <a:p>
            <a:pPr marL="311045" indent="-311045">
              <a:buFont typeface="Arial" panose="020B0604020202020204" pitchFamily="34" charset="0"/>
              <a:buChar char="•"/>
              <a:defRPr/>
            </a:pPr>
            <a:r>
              <a:rPr lang="ko-KR" altLang="en-US" sz="2800" dirty="0">
                <a:latin typeface="+mn-ea"/>
              </a:rPr>
              <a:t>코드 재사용 </a:t>
            </a:r>
            <a:r>
              <a:rPr lang="en-US" altLang="ko-KR" sz="2800" dirty="0">
                <a:latin typeface="+mn-ea"/>
              </a:rPr>
              <a:t>(Code reuse)</a:t>
            </a:r>
            <a:endParaRPr lang="ko-KR" altLang="en-US" sz="2800" dirty="0">
              <a:latin typeface="+mn-ea"/>
            </a:endParaRPr>
          </a:p>
          <a:p>
            <a:pPr marL="311045" indent="-311045">
              <a:buFont typeface="Arial" panose="020B0604020202020204" pitchFamily="34" charset="0"/>
              <a:buChar char="•"/>
              <a:defRPr/>
            </a:pPr>
            <a:endParaRPr lang="ko-KR" altLang="en-US" sz="2800" dirty="0">
              <a:latin typeface="+mn-ea"/>
            </a:endParaRPr>
          </a:p>
        </p:txBody>
      </p:sp>
      <p:sp>
        <p:nvSpPr>
          <p:cNvPr id="12294" name="슬라이드 번호 개체 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5565D5C-E816-422B-B166-98D866329471}" type="slidenum">
              <a:rPr lang="ko-KR" altLang="en-US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2"/>
          <p:cNvSpPr>
            <a:spLocks noGrp="1"/>
          </p:cNvSpPr>
          <p:nvPr>
            <p:ph idx="1"/>
          </p:nvPr>
        </p:nvSpPr>
        <p:spPr>
          <a:xfrm>
            <a:off x="456481" y="525961"/>
            <a:ext cx="8231040" cy="5600160"/>
          </a:xfrm>
        </p:spPr>
        <p:txBody>
          <a:bodyPr>
            <a:normAutofit lnSpcReduction="10000"/>
          </a:bodyPr>
          <a:lstStyle/>
          <a:p>
            <a:pPr marL="0" indent="0" defTabSz="567368">
              <a:buNone/>
            </a:pPr>
            <a:r>
              <a:rPr lang="en-US" altLang="ko-KR" sz="1814"/>
              <a:t>public class Test {</a:t>
            </a:r>
          </a:p>
          <a:p>
            <a:pPr marL="0" indent="0" defTabSz="567368">
              <a:buNone/>
            </a:pPr>
            <a:r>
              <a:rPr lang="en-US" altLang="ko-KR" sz="1814"/>
              <a:t>	public static void main (String[] args)	{</a:t>
            </a:r>
          </a:p>
          <a:p>
            <a:pPr marL="0" indent="0" defTabSz="567368">
              <a:buNone/>
            </a:pPr>
            <a:r>
              <a:rPr lang="en-US" altLang="ko-KR" sz="1814"/>
              <a:t>		Scanner input =new Scanner(System.in);</a:t>
            </a:r>
          </a:p>
          <a:p>
            <a:pPr marL="0" indent="0" defTabSz="567368">
              <a:buNone/>
            </a:pPr>
            <a:r>
              <a:rPr lang="en-US" altLang="ko-KR" sz="1814"/>
              <a:t>		while (!done) {</a:t>
            </a:r>
          </a:p>
          <a:p>
            <a:pPr marL="0" indent="0" defTabSz="567368">
              <a:buNone/>
            </a:pPr>
            <a:r>
              <a:rPr lang="en-US" altLang="ko-KR" sz="1814"/>
              <a:t> 			System.out.println("</a:t>
            </a:r>
            <a:r>
              <a:rPr lang="ko-KR" altLang="en-US" sz="1814"/>
              <a:t>어떤 종류를 원하십니까</a:t>
            </a:r>
            <a:r>
              <a:rPr lang="en-US" altLang="ko-KR" sz="1814"/>
              <a:t>?.");</a:t>
            </a:r>
          </a:p>
          <a:p>
            <a:pPr marL="0" indent="0" defTabSz="567368">
              <a:buNone/>
            </a:pPr>
            <a:r>
              <a:rPr lang="en-US" altLang="ko-KR" sz="1814"/>
              <a:t>			System.out.println("</a:t>
            </a:r>
            <a:r>
              <a:rPr lang="ko-KR" altLang="en-US" sz="1814"/>
              <a:t>아이스크림</a:t>
            </a:r>
            <a:r>
              <a:rPr lang="en-US" altLang="ko-KR" sz="1814"/>
              <a:t>:     1");</a:t>
            </a:r>
          </a:p>
          <a:p>
            <a:pPr marL="0" indent="0" defTabSz="567368">
              <a:buNone/>
            </a:pPr>
            <a:r>
              <a:rPr lang="en-US" altLang="ko-KR" sz="1814"/>
              <a:t>			System.out.println("</a:t>
            </a:r>
            <a:r>
              <a:rPr lang="ko-KR" altLang="en-US" sz="1814"/>
              <a:t>커피</a:t>
            </a:r>
            <a:r>
              <a:rPr lang="en-US" altLang="ko-KR" sz="1814"/>
              <a:t>:            2");</a:t>
            </a:r>
          </a:p>
          <a:p>
            <a:pPr marL="0" indent="0" defTabSz="567368">
              <a:buNone/>
            </a:pPr>
            <a:r>
              <a:rPr lang="en-US" altLang="ko-KR" sz="1814"/>
              <a:t>			System.out.println("</a:t>
            </a:r>
            <a:r>
              <a:rPr lang="ko-KR" altLang="en-US" sz="1814"/>
              <a:t>음료</a:t>
            </a:r>
            <a:r>
              <a:rPr lang="en-US" altLang="ko-KR" sz="1814"/>
              <a:t>:            3");</a:t>
            </a:r>
          </a:p>
          <a:p>
            <a:pPr marL="0" indent="0" defTabSz="567368">
              <a:buNone/>
            </a:pPr>
            <a:r>
              <a:rPr lang="en-US" altLang="ko-KR" sz="1814"/>
              <a:t>			System.out.println("</a:t>
            </a:r>
            <a:r>
              <a:rPr lang="ko-KR" altLang="en-US" sz="1814"/>
              <a:t>종료</a:t>
            </a:r>
            <a:r>
              <a:rPr lang="en-US" altLang="ko-KR" sz="1814"/>
              <a:t>:            4");</a:t>
            </a:r>
          </a:p>
          <a:p>
            <a:pPr marL="0" indent="0" defTabSz="567368">
              <a:buNone/>
            </a:pPr>
            <a:r>
              <a:rPr lang="en-US" altLang="ko-KR" sz="1814"/>
              <a:t>			System.out.print("</a:t>
            </a:r>
            <a:r>
              <a:rPr lang="ko-KR" altLang="en-US" sz="1814"/>
              <a:t>번호 선택</a:t>
            </a:r>
            <a:r>
              <a:rPr lang="en-US" altLang="ko-KR" sz="1814"/>
              <a:t>:  ");</a:t>
            </a:r>
          </a:p>
          <a:p>
            <a:pPr marL="0" indent="0" defTabSz="567368">
              <a:buNone/>
            </a:pPr>
            <a:r>
              <a:rPr lang="en-US" altLang="ko-KR" sz="1814"/>
              <a:t>			int selection = input.nextInt();</a:t>
            </a:r>
          </a:p>
          <a:p>
            <a:pPr marL="0" indent="0" defTabSz="567368">
              <a:buNone/>
            </a:pPr>
            <a:r>
              <a:rPr lang="en-US" altLang="ko-KR" sz="1814"/>
              <a:t>			// selection</a:t>
            </a:r>
            <a:r>
              <a:rPr lang="ko-KR" altLang="en-US" sz="1814"/>
              <a:t>에 따라 적절히 처리</a:t>
            </a:r>
            <a:endParaRPr lang="en-US" altLang="ko-KR" sz="1814"/>
          </a:p>
          <a:p>
            <a:pPr marL="0" indent="0" defTabSz="567368">
              <a:buNone/>
            </a:pPr>
            <a:r>
              <a:rPr lang="en-US" altLang="ko-KR" sz="1814"/>
              <a:t>		}</a:t>
            </a:r>
            <a:endParaRPr lang="ko-KR" altLang="en-US" sz="1814"/>
          </a:p>
          <a:p>
            <a:pPr marL="0" indent="0" defTabSz="567368">
              <a:buNone/>
            </a:pPr>
            <a:r>
              <a:rPr lang="en-US" altLang="ko-KR" sz="1814"/>
              <a:t>	}</a:t>
            </a:r>
          </a:p>
          <a:p>
            <a:pPr marL="0" indent="0" defTabSz="567368">
              <a:buNone/>
            </a:pPr>
            <a:r>
              <a:rPr lang="en-US" altLang="ko-KR" sz="1814"/>
              <a:t>}</a:t>
            </a:r>
            <a:endParaRPr lang="ko-KR" altLang="en-US" sz="1814"/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프로그래밍 기초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ko-KR" altLang="en-US"/>
          </a:p>
        </p:txBody>
      </p:sp>
      <p:sp>
        <p:nvSpPr>
          <p:cNvPr id="14341" name="슬라이드 번호 개체 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EB7E1AD-C9C7-4DCC-98E4-ECFF7FE22509}" type="slidenum">
              <a:rPr lang="ko-KR" altLang="en-US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2"/>
          <p:cNvSpPr>
            <a:spLocks noGrp="1"/>
          </p:cNvSpPr>
          <p:nvPr>
            <p:ph idx="1"/>
          </p:nvPr>
        </p:nvSpPr>
        <p:spPr>
          <a:xfrm>
            <a:off x="456481" y="525961"/>
            <a:ext cx="8231040" cy="5600160"/>
          </a:xfrm>
        </p:spPr>
        <p:txBody>
          <a:bodyPr>
            <a:normAutofit lnSpcReduction="10000"/>
          </a:bodyPr>
          <a:lstStyle/>
          <a:p>
            <a:pPr marL="0" indent="0" defTabSz="567368">
              <a:buNone/>
            </a:pPr>
            <a:r>
              <a:rPr lang="en-US" altLang="ko-KR" sz="1814" dirty="0"/>
              <a:t>public class Test {</a:t>
            </a:r>
          </a:p>
          <a:p>
            <a:pPr marL="0" indent="0" defTabSz="567368">
              <a:buNone/>
            </a:pPr>
            <a:r>
              <a:rPr lang="en-US" altLang="ko-KR" sz="1814" dirty="0"/>
              <a:t>	public static void main (String[] </a:t>
            </a:r>
            <a:r>
              <a:rPr lang="en-US" altLang="ko-KR" sz="1814" dirty="0" err="1"/>
              <a:t>args</a:t>
            </a:r>
            <a:r>
              <a:rPr lang="en-US" altLang="ko-KR" sz="1814" dirty="0"/>
              <a:t>)	{</a:t>
            </a:r>
          </a:p>
          <a:p>
            <a:pPr marL="0" indent="0" defTabSz="567368">
              <a:buNone/>
            </a:pPr>
            <a:r>
              <a:rPr lang="en-US" altLang="ko-KR" sz="1814" dirty="0"/>
              <a:t>		Scanner input =new Scanner(System.in);</a:t>
            </a:r>
          </a:p>
          <a:p>
            <a:pPr marL="0" indent="0" defTabSz="567368">
              <a:buNone/>
            </a:pPr>
            <a:r>
              <a:rPr lang="en-US" altLang="ko-KR" sz="1814" dirty="0"/>
              <a:t>		while (!done) {</a:t>
            </a:r>
          </a:p>
          <a:p>
            <a:pPr marL="0" indent="0" defTabSz="567368">
              <a:buNone/>
            </a:pPr>
            <a:r>
              <a:rPr lang="en-US" altLang="ko-KR" sz="1814" dirty="0"/>
              <a:t> 			</a:t>
            </a:r>
            <a:r>
              <a:rPr lang="en-US" altLang="ko-KR" sz="1814" dirty="0" err="1"/>
              <a:t>System.out.println</a:t>
            </a:r>
            <a:r>
              <a:rPr lang="en-US" altLang="ko-KR" sz="1814" dirty="0"/>
              <a:t>("</a:t>
            </a:r>
            <a:r>
              <a:rPr lang="ko-KR" altLang="en-US" sz="1814" dirty="0"/>
              <a:t>어떤 종류를 원하십니까</a:t>
            </a:r>
            <a:r>
              <a:rPr lang="en-US" altLang="ko-KR" sz="1814" dirty="0"/>
              <a:t>?.");</a:t>
            </a:r>
          </a:p>
          <a:p>
            <a:pPr marL="0" indent="0" defTabSz="567368">
              <a:buNone/>
            </a:pPr>
            <a:r>
              <a:rPr lang="en-US" altLang="ko-KR" sz="1814" dirty="0"/>
              <a:t>			</a:t>
            </a:r>
            <a:r>
              <a:rPr lang="en-US" altLang="ko-KR" sz="1814" dirty="0" err="1"/>
              <a:t>System.out.println</a:t>
            </a:r>
            <a:r>
              <a:rPr lang="en-US" altLang="ko-KR" sz="1814" dirty="0"/>
              <a:t>("</a:t>
            </a:r>
            <a:r>
              <a:rPr lang="ko-KR" altLang="en-US" sz="1814" dirty="0"/>
              <a:t>아이스크림</a:t>
            </a:r>
            <a:r>
              <a:rPr lang="en-US" altLang="ko-KR" sz="1814" dirty="0"/>
              <a:t>:     1");</a:t>
            </a:r>
          </a:p>
          <a:p>
            <a:pPr marL="0" indent="0" defTabSz="567368">
              <a:buNone/>
            </a:pPr>
            <a:r>
              <a:rPr lang="en-US" altLang="ko-KR" sz="1814" dirty="0"/>
              <a:t>			</a:t>
            </a:r>
            <a:r>
              <a:rPr lang="en-US" altLang="ko-KR" sz="1814" dirty="0" err="1"/>
              <a:t>System.out.println</a:t>
            </a:r>
            <a:r>
              <a:rPr lang="en-US" altLang="ko-KR" sz="1814" dirty="0"/>
              <a:t>("</a:t>
            </a:r>
            <a:r>
              <a:rPr lang="ko-KR" altLang="en-US" sz="1814" dirty="0"/>
              <a:t>커피</a:t>
            </a:r>
            <a:r>
              <a:rPr lang="en-US" altLang="ko-KR" sz="1814" dirty="0"/>
              <a:t>:            2");</a:t>
            </a:r>
          </a:p>
          <a:p>
            <a:pPr marL="0" indent="0" defTabSz="567368">
              <a:buNone/>
            </a:pPr>
            <a:r>
              <a:rPr lang="en-US" altLang="ko-KR" sz="1814" dirty="0"/>
              <a:t>			</a:t>
            </a:r>
            <a:r>
              <a:rPr lang="en-US" altLang="ko-KR" sz="1814" dirty="0" err="1"/>
              <a:t>System.out.println</a:t>
            </a:r>
            <a:r>
              <a:rPr lang="en-US" altLang="ko-KR" sz="1814" dirty="0"/>
              <a:t>("</a:t>
            </a:r>
            <a:r>
              <a:rPr lang="ko-KR" altLang="en-US" sz="1814" dirty="0"/>
              <a:t>음료</a:t>
            </a:r>
            <a:r>
              <a:rPr lang="en-US" altLang="ko-KR" sz="1814" dirty="0"/>
              <a:t>:            3");</a:t>
            </a:r>
          </a:p>
          <a:p>
            <a:pPr marL="0" indent="0" defTabSz="567368">
              <a:buNone/>
            </a:pPr>
            <a:r>
              <a:rPr lang="en-US" altLang="ko-KR" sz="1814" dirty="0"/>
              <a:t>			</a:t>
            </a:r>
            <a:r>
              <a:rPr lang="en-US" altLang="ko-KR" sz="1814" dirty="0" err="1"/>
              <a:t>System.out.println</a:t>
            </a:r>
            <a:r>
              <a:rPr lang="en-US" altLang="ko-KR" sz="1814" dirty="0"/>
              <a:t>("</a:t>
            </a:r>
            <a:r>
              <a:rPr lang="ko-KR" altLang="en-US" sz="1814" dirty="0"/>
              <a:t>종료</a:t>
            </a:r>
            <a:r>
              <a:rPr lang="en-US" altLang="ko-KR" sz="1814" dirty="0"/>
              <a:t>:            4");</a:t>
            </a:r>
          </a:p>
          <a:p>
            <a:pPr marL="0" indent="0" defTabSz="567368">
              <a:buNone/>
            </a:pPr>
            <a:r>
              <a:rPr lang="en-US" altLang="ko-KR" sz="1814" dirty="0"/>
              <a:t>			</a:t>
            </a:r>
            <a:r>
              <a:rPr lang="en-US" altLang="ko-KR" sz="1814" dirty="0" err="1"/>
              <a:t>System.out.print</a:t>
            </a:r>
            <a:r>
              <a:rPr lang="en-US" altLang="ko-KR" sz="1814" dirty="0"/>
              <a:t>("</a:t>
            </a:r>
            <a:r>
              <a:rPr lang="ko-KR" altLang="en-US" sz="1814" dirty="0"/>
              <a:t>번호 선택</a:t>
            </a:r>
            <a:r>
              <a:rPr lang="en-US" altLang="ko-KR" sz="1814" dirty="0"/>
              <a:t>:  ");</a:t>
            </a:r>
          </a:p>
          <a:p>
            <a:pPr marL="0" indent="0" defTabSz="567368">
              <a:buNone/>
            </a:pPr>
            <a:r>
              <a:rPr lang="en-US" altLang="ko-KR" sz="1814" dirty="0"/>
              <a:t>			</a:t>
            </a:r>
            <a:r>
              <a:rPr lang="en-US" altLang="ko-KR" sz="1814" dirty="0" err="1"/>
              <a:t>int</a:t>
            </a:r>
            <a:r>
              <a:rPr lang="en-US" altLang="ko-KR" sz="1814" dirty="0"/>
              <a:t> selection = </a:t>
            </a:r>
            <a:r>
              <a:rPr lang="en-US" altLang="ko-KR" sz="1814" dirty="0" err="1"/>
              <a:t>input.nextInt</a:t>
            </a:r>
            <a:r>
              <a:rPr lang="en-US" altLang="ko-KR" sz="1814" dirty="0"/>
              <a:t>();</a:t>
            </a:r>
          </a:p>
          <a:p>
            <a:pPr marL="0" indent="0" defTabSz="567368">
              <a:buNone/>
            </a:pPr>
            <a:r>
              <a:rPr lang="en-US" altLang="ko-KR" sz="1814" dirty="0"/>
              <a:t>			// selection</a:t>
            </a:r>
            <a:r>
              <a:rPr lang="ko-KR" altLang="en-US" sz="1814" dirty="0"/>
              <a:t>에 따라 적절히 처리</a:t>
            </a:r>
            <a:endParaRPr lang="en-US" altLang="ko-KR" sz="1814" dirty="0"/>
          </a:p>
          <a:p>
            <a:pPr marL="0" indent="0" defTabSz="567368">
              <a:buNone/>
            </a:pPr>
            <a:r>
              <a:rPr lang="en-US" altLang="ko-KR" sz="1814" dirty="0"/>
              <a:t>		}</a:t>
            </a:r>
            <a:endParaRPr lang="ko-KR" altLang="en-US" sz="1814" dirty="0"/>
          </a:p>
          <a:p>
            <a:pPr marL="0" indent="0" defTabSz="567368">
              <a:buNone/>
            </a:pPr>
            <a:r>
              <a:rPr lang="en-US" altLang="ko-KR" sz="1814" dirty="0"/>
              <a:t>	}</a:t>
            </a:r>
          </a:p>
          <a:p>
            <a:pPr marL="0" indent="0" defTabSz="567368">
              <a:buNone/>
            </a:pPr>
            <a:r>
              <a:rPr lang="en-US" altLang="ko-KR" sz="1814" dirty="0"/>
              <a:t>}</a:t>
            </a:r>
            <a:endParaRPr lang="ko-KR" altLang="en-US" sz="1814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프로그래밍 기초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ko-KR" altLang="en-US"/>
          </a:p>
        </p:txBody>
      </p:sp>
      <p:sp>
        <p:nvSpPr>
          <p:cNvPr id="15365" name="슬라이드 번호 개체 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6471D2E-3D6D-471B-B4E3-43BC78550FA4}" type="slidenum">
              <a:rPr lang="ko-KR" altLang="en-US"/>
              <a:pPr/>
              <a:t>12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336801" y="2668681"/>
            <a:ext cx="1285929" cy="3715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814" dirty="0" err="1">
                <a:solidFill>
                  <a:srgbClr val="FF0000"/>
                </a:solidFill>
                <a:latin typeface="+mn-ea"/>
              </a:rPr>
              <a:t>printMenu</a:t>
            </a:r>
            <a:endParaRPr lang="ko-KR" altLang="en-US" sz="1814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29073" y="1812490"/>
            <a:ext cx="5562600" cy="22098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 eaLnBrk="1" latinLnBrk="1" hangingPunct="1">
              <a:defRPr/>
            </a:pP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8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2"/>
          <p:cNvSpPr>
            <a:spLocks noGrp="1"/>
          </p:cNvSpPr>
          <p:nvPr>
            <p:ph idx="1"/>
          </p:nvPr>
        </p:nvSpPr>
        <p:spPr>
          <a:xfrm>
            <a:off x="1386721" y="42121"/>
            <a:ext cx="7125120" cy="6359040"/>
          </a:xfrm>
        </p:spPr>
        <p:txBody>
          <a:bodyPr>
            <a:normAutofit fontScale="92500" lnSpcReduction="10000"/>
          </a:bodyPr>
          <a:lstStyle/>
          <a:p>
            <a:pPr marL="0" indent="0" defTabSz="567368">
              <a:buNone/>
            </a:pPr>
            <a:r>
              <a:rPr lang="en-US" altLang="ko-KR" sz="1814"/>
              <a:t>public class Test {</a:t>
            </a:r>
          </a:p>
          <a:p>
            <a:pPr marL="0" indent="0" defTabSz="567368">
              <a:buNone/>
            </a:pPr>
            <a:r>
              <a:rPr lang="en-US" altLang="ko-KR" sz="1814"/>
              <a:t>	public static void main (String[] args)	{</a:t>
            </a:r>
          </a:p>
          <a:p>
            <a:pPr marL="0" indent="0" defTabSz="567368">
              <a:buNone/>
            </a:pPr>
            <a:r>
              <a:rPr lang="en-US" altLang="ko-KR" sz="1814"/>
              <a:t>		Scanner input =new Scanner(System.in);</a:t>
            </a:r>
          </a:p>
          <a:p>
            <a:pPr marL="0" indent="0" defTabSz="567368">
              <a:buNone/>
            </a:pPr>
            <a:r>
              <a:rPr lang="en-US" altLang="ko-KR" sz="1814"/>
              <a:t>		while (!done) {</a:t>
            </a:r>
          </a:p>
          <a:p>
            <a:pPr marL="0" indent="0" defTabSz="567368">
              <a:buNone/>
            </a:pPr>
            <a:r>
              <a:rPr lang="en-US" altLang="ko-KR" sz="1814">
                <a:solidFill>
                  <a:srgbClr val="FF0000"/>
                </a:solidFill>
              </a:rPr>
              <a:t>			printMenu();</a:t>
            </a:r>
          </a:p>
          <a:p>
            <a:pPr marL="0" indent="0" defTabSz="567368">
              <a:buNone/>
            </a:pPr>
            <a:r>
              <a:rPr lang="en-US" altLang="ko-KR" sz="1814"/>
              <a:t>			int selection = input.nextInt();</a:t>
            </a:r>
          </a:p>
          <a:p>
            <a:pPr marL="0" indent="0" defTabSz="567368">
              <a:buNone/>
            </a:pPr>
            <a:r>
              <a:rPr lang="en-US" altLang="ko-KR" sz="1814"/>
              <a:t>			// selection</a:t>
            </a:r>
            <a:r>
              <a:rPr lang="ko-KR" altLang="en-US" sz="1814"/>
              <a:t>에 따라 적절히 처리</a:t>
            </a:r>
            <a:endParaRPr lang="en-US" altLang="ko-KR" sz="1814"/>
          </a:p>
          <a:p>
            <a:pPr marL="0" indent="0" defTabSz="567368">
              <a:buNone/>
            </a:pPr>
            <a:r>
              <a:rPr lang="en-US" altLang="ko-KR" sz="1814"/>
              <a:t>		}</a:t>
            </a:r>
          </a:p>
          <a:p>
            <a:pPr marL="0" indent="0" defTabSz="567368">
              <a:buNone/>
            </a:pPr>
            <a:r>
              <a:rPr lang="en-US" altLang="ko-KR" sz="1814"/>
              <a:t>	}</a:t>
            </a:r>
          </a:p>
          <a:p>
            <a:pPr marL="0" indent="0" defTabSz="567368">
              <a:buNone/>
            </a:pPr>
            <a:r>
              <a:rPr lang="en-US" altLang="ko-KR" sz="1814"/>
              <a:t>	public static void </a:t>
            </a:r>
            <a:r>
              <a:rPr lang="en-US" altLang="ko-KR" sz="1814">
                <a:solidFill>
                  <a:srgbClr val="FF0000"/>
                </a:solidFill>
              </a:rPr>
              <a:t>printMenu() </a:t>
            </a:r>
            <a:r>
              <a:rPr lang="en-US" altLang="ko-KR" sz="1814"/>
              <a:t>{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System.out.println("</a:t>
            </a:r>
            <a:r>
              <a:rPr lang="ko-KR" altLang="en-US" sz="1814"/>
              <a:t>어떤 종류를 원하십니까</a:t>
            </a:r>
            <a:r>
              <a:rPr lang="en-US" altLang="ko-KR" sz="1814"/>
              <a:t>?.");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System.out.println("</a:t>
            </a:r>
            <a:r>
              <a:rPr lang="ko-KR" altLang="en-US" sz="1814"/>
              <a:t>아이스크림</a:t>
            </a:r>
            <a:r>
              <a:rPr lang="en-US" altLang="ko-KR" sz="1814"/>
              <a:t>:     1");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System.out.println("</a:t>
            </a:r>
            <a:r>
              <a:rPr lang="ko-KR" altLang="en-US" sz="1814"/>
              <a:t>커피</a:t>
            </a:r>
            <a:r>
              <a:rPr lang="en-US" altLang="ko-KR" sz="1814"/>
              <a:t>:            2");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System.out.println("</a:t>
            </a:r>
            <a:r>
              <a:rPr lang="ko-KR" altLang="en-US" sz="1814"/>
              <a:t>음료</a:t>
            </a:r>
            <a:r>
              <a:rPr lang="en-US" altLang="ko-KR" sz="1814"/>
              <a:t>:            3");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System.out.println("</a:t>
            </a:r>
            <a:r>
              <a:rPr lang="ko-KR" altLang="en-US" sz="1814"/>
              <a:t>종료</a:t>
            </a:r>
            <a:r>
              <a:rPr lang="en-US" altLang="ko-KR" sz="1814"/>
              <a:t>:            4");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System.out.print("</a:t>
            </a:r>
            <a:r>
              <a:rPr lang="ko-KR" altLang="en-US" sz="1814"/>
              <a:t>번호 선택</a:t>
            </a:r>
            <a:r>
              <a:rPr lang="en-US" altLang="ko-KR" sz="1814"/>
              <a:t>:  ");</a:t>
            </a:r>
          </a:p>
          <a:p>
            <a:pPr marL="0" indent="0" defTabSz="567368">
              <a:buNone/>
            </a:pPr>
            <a:r>
              <a:rPr lang="en-US" altLang="ko-KR" sz="1814"/>
              <a:t>		</a:t>
            </a:r>
            <a:r>
              <a:rPr lang="en-US" altLang="ko-KR" sz="1814">
                <a:solidFill>
                  <a:srgbClr val="0000FF"/>
                </a:solidFill>
              </a:rPr>
              <a:t>return;</a:t>
            </a:r>
          </a:p>
          <a:p>
            <a:pPr marL="0" indent="0" defTabSz="567368">
              <a:buNone/>
            </a:pPr>
            <a:r>
              <a:rPr lang="en-US" altLang="ko-KR" sz="1814"/>
              <a:t>	}</a:t>
            </a:r>
          </a:p>
          <a:p>
            <a:pPr marL="0" indent="0" defTabSz="567368">
              <a:buNone/>
            </a:pPr>
            <a:r>
              <a:rPr lang="en-US" altLang="ko-KR" sz="1814"/>
              <a:t>}</a:t>
            </a:r>
            <a:endParaRPr lang="ko-KR" altLang="en-US" sz="1814"/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프로그래밍 기초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ko-KR" altLang="en-US"/>
          </a:p>
        </p:txBody>
      </p:sp>
      <p:sp>
        <p:nvSpPr>
          <p:cNvPr id="17413" name="슬라이드 번호 개체 틀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1ECB1B6-A46C-4CA3-88A7-C921E601AE8E}" type="slidenum">
              <a:rPr lang="ko-KR" altLang="en-US"/>
              <a:pPr/>
              <a:t>13</a:t>
            </a:fld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354401" y="3567241"/>
            <a:ext cx="0" cy="1797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0400" y="1346761"/>
            <a:ext cx="1098378" cy="8461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1633" dirty="0" err="1">
                <a:solidFill>
                  <a:schemeClr val="tx1"/>
                </a:solidFill>
                <a:latin typeface="+mn-ea"/>
              </a:rPr>
              <a:t>실행점이</a:t>
            </a:r>
            <a:r>
              <a:rPr lang="ko-KR" altLang="en-US" sz="1633" dirty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633" dirty="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ko-KR" altLang="en-US" sz="1633" dirty="0">
                <a:solidFill>
                  <a:schemeClr val="tx1"/>
                </a:solidFill>
                <a:latin typeface="+mn-ea"/>
              </a:rPr>
              <a:t>메소드로 </a:t>
            </a:r>
            <a:endParaRPr lang="en-US" altLang="ko-KR" sz="1633" dirty="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ko-KR" altLang="en-US" sz="1633" dirty="0">
                <a:solidFill>
                  <a:schemeClr val="tx1"/>
                </a:solidFill>
                <a:latin typeface="+mn-ea"/>
              </a:rPr>
              <a:t>옮겨감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8321" y="2806921"/>
            <a:ext cx="1098378" cy="84619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1633" dirty="0" err="1">
                <a:solidFill>
                  <a:schemeClr val="tx1"/>
                </a:solidFill>
                <a:latin typeface="+mn-ea"/>
              </a:rPr>
              <a:t>실행점이</a:t>
            </a:r>
            <a:r>
              <a:rPr lang="ko-KR" altLang="en-US" sz="1633" dirty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633" dirty="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ko-KR" altLang="en-US" sz="1633" dirty="0">
                <a:solidFill>
                  <a:schemeClr val="tx1"/>
                </a:solidFill>
                <a:latin typeface="+mn-ea"/>
              </a:rPr>
              <a:t>돌아옴 </a:t>
            </a:r>
            <a:endParaRPr lang="en-US" altLang="ko-KR" sz="1633" dirty="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633" dirty="0">
                <a:solidFill>
                  <a:schemeClr val="tx1"/>
                </a:solidFill>
                <a:latin typeface="+mn-ea"/>
              </a:rPr>
              <a:t>(return)</a:t>
            </a:r>
            <a:endParaRPr lang="ko-KR" altLang="en-US" sz="163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1144801" y="1958761"/>
            <a:ext cx="1812960" cy="3638880"/>
          </a:xfrm>
          <a:custGeom>
            <a:avLst/>
            <a:gdLst>
              <a:gd name="connsiteX0" fmla="*/ 1305185 w 1999248"/>
              <a:gd name="connsiteY0" fmla="*/ 3999123 h 4011709"/>
              <a:gd name="connsiteX1" fmla="*/ 324684 w 1999248"/>
              <a:gd name="connsiteY1" fmla="*/ 3602516 h 4011709"/>
              <a:gd name="connsiteX2" fmla="*/ 115363 w 1999248"/>
              <a:gd name="connsiteY2" fmla="*/ 1299990 h 4011709"/>
              <a:gd name="connsiteX3" fmla="*/ 1999248 w 1999248"/>
              <a:gd name="connsiteY3" fmla="*/ 0 h 4011709"/>
              <a:gd name="connsiteX4" fmla="*/ 1999248 w 1999248"/>
              <a:gd name="connsiteY4" fmla="*/ 0 h 4011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9248" h="4011709">
                <a:moveTo>
                  <a:pt x="1305185" y="3999123"/>
                </a:moveTo>
                <a:cubicBezTo>
                  <a:pt x="914086" y="4025747"/>
                  <a:pt x="522988" y="4052371"/>
                  <a:pt x="324684" y="3602516"/>
                </a:cubicBezTo>
                <a:cubicBezTo>
                  <a:pt x="126380" y="3152661"/>
                  <a:pt x="-163731" y="1900409"/>
                  <a:pt x="115363" y="1299990"/>
                </a:cubicBezTo>
                <a:cubicBezTo>
                  <a:pt x="394457" y="699571"/>
                  <a:pt x="1999248" y="0"/>
                  <a:pt x="1999248" y="0"/>
                </a:cubicBezTo>
                <a:lnTo>
                  <a:pt x="1999248" y="0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633"/>
          </a:p>
        </p:txBody>
      </p:sp>
      <p:sp>
        <p:nvSpPr>
          <p:cNvPr id="3" name="자유형 2"/>
          <p:cNvSpPr/>
          <p:nvPr/>
        </p:nvSpPr>
        <p:spPr>
          <a:xfrm>
            <a:off x="1582561" y="1569961"/>
            <a:ext cx="1324800" cy="1548000"/>
          </a:xfrm>
          <a:custGeom>
            <a:avLst/>
            <a:gdLst>
              <a:gd name="connsiteX0" fmla="*/ 1461491 w 1461491"/>
              <a:gd name="connsiteY0" fmla="*/ 0 h 1707615"/>
              <a:gd name="connsiteX1" fmla="*/ 40316 w 1461491"/>
              <a:gd name="connsiteY1" fmla="*/ 881350 h 1707615"/>
              <a:gd name="connsiteX2" fmla="*/ 359805 w 1461491"/>
              <a:gd name="connsiteY2" fmla="*/ 1707615 h 1707615"/>
              <a:gd name="connsiteX3" fmla="*/ 359805 w 1461491"/>
              <a:gd name="connsiteY3" fmla="*/ 1707615 h 1707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1491" h="1707615">
                <a:moveTo>
                  <a:pt x="1461491" y="0"/>
                </a:moveTo>
                <a:cubicBezTo>
                  <a:pt x="842710" y="298374"/>
                  <a:pt x="223930" y="596748"/>
                  <a:pt x="40316" y="881350"/>
                </a:cubicBezTo>
                <a:cubicBezTo>
                  <a:pt x="-143298" y="1165953"/>
                  <a:pt x="359805" y="1707615"/>
                  <a:pt x="359805" y="1707615"/>
                </a:cubicBezTo>
                <a:lnTo>
                  <a:pt x="359805" y="1707615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633"/>
          </a:p>
        </p:txBody>
      </p:sp>
    </p:spTree>
    <p:extLst>
      <p:ext uri="{BB962C8B-B14F-4D97-AF65-F5344CB8AC3E}">
        <p14:creationId xmlns:p14="http://schemas.microsoft.com/office/powerpoint/2010/main" val="408566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내용 개체 틀 2"/>
          <p:cNvSpPr>
            <a:spLocks noGrp="1"/>
          </p:cNvSpPr>
          <p:nvPr>
            <p:ph idx="1"/>
          </p:nvPr>
        </p:nvSpPr>
        <p:spPr>
          <a:xfrm>
            <a:off x="1386721" y="42121"/>
            <a:ext cx="7125120" cy="6359040"/>
          </a:xfrm>
        </p:spPr>
        <p:txBody>
          <a:bodyPr>
            <a:normAutofit fontScale="92500" lnSpcReduction="10000"/>
          </a:bodyPr>
          <a:lstStyle/>
          <a:p>
            <a:pPr marL="0" indent="0" defTabSz="567368">
              <a:buNone/>
            </a:pPr>
            <a:r>
              <a:rPr lang="en-US" altLang="ko-KR" sz="1814"/>
              <a:t>public class Test {</a:t>
            </a:r>
          </a:p>
          <a:p>
            <a:pPr marL="0" indent="0" defTabSz="567368">
              <a:buNone/>
            </a:pPr>
            <a:r>
              <a:rPr lang="en-US" altLang="ko-KR" sz="1814"/>
              <a:t>	public static void main (String[] args)	{</a:t>
            </a:r>
          </a:p>
          <a:p>
            <a:pPr marL="0" indent="0" defTabSz="567368">
              <a:buNone/>
            </a:pPr>
            <a:r>
              <a:rPr lang="en-US" altLang="ko-KR" sz="1814"/>
              <a:t>		Scanner input =new Scanner(System.in);</a:t>
            </a:r>
          </a:p>
          <a:p>
            <a:pPr marL="0" indent="0" defTabSz="567368">
              <a:buNone/>
            </a:pPr>
            <a:r>
              <a:rPr lang="en-US" altLang="ko-KR" sz="1814"/>
              <a:t>		while (!done) {</a:t>
            </a:r>
          </a:p>
          <a:p>
            <a:pPr marL="0" indent="0" defTabSz="567368">
              <a:buNone/>
            </a:pPr>
            <a:r>
              <a:rPr lang="en-US" altLang="ko-KR" sz="1814">
                <a:solidFill>
                  <a:srgbClr val="FF0000"/>
                </a:solidFill>
              </a:rPr>
              <a:t>			printMenu();</a:t>
            </a:r>
          </a:p>
          <a:p>
            <a:pPr marL="0" indent="0" defTabSz="567368">
              <a:buNone/>
            </a:pPr>
            <a:r>
              <a:rPr lang="en-US" altLang="ko-KR" sz="1814"/>
              <a:t>			int selection = input.nextInt();</a:t>
            </a:r>
          </a:p>
          <a:p>
            <a:pPr marL="0" indent="0" defTabSz="567368">
              <a:buNone/>
            </a:pPr>
            <a:r>
              <a:rPr lang="en-US" altLang="ko-KR" sz="1814"/>
              <a:t>			// selection</a:t>
            </a:r>
            <a:r>
              <a:rPr lang="ko-KR" altLang="en-US" sz="1814"/>
              <a:t>에 따라 적절히 처리</a:t>
            </a:r>
            <a:endParaRPr lang="en-US" altLang="ko-KR" sz="1814"/>
          </a:p>
          <a:p>
            <a:pPr marL="0" indent="0" defTabSz="567368">
              <a:buNone/>
            </a:pPr>
            <a:r>
              <a:rPr lang="en-US" altLang="ko-KR" sz="1814"/>
              <a:t>		}</a:t>
            </a:r>
          </a:p>
          <a:p>
            <a:pPr marL="0" indent="0" defTabSz="567368">
              <a:buNone/>
            </a:pPr>
            <a:r>
              <a:rPr lang="en-US" altLang="ko-KR" sz="1814"/>
              <a:t>	}</a:t>
            </a:r>
          </a:p>
          <a:p>
            <a:pPr marL="0" indent="0" defTabSz="567368">
              <a:buNone/>
            </a:pPr>
            <a:r>
              <a:rPr lang="en-US" altLang="ko-KR" sz="1814"/>
              <a:t>	public static void </a:t>
            </a:r>
            <a:r>
              <a:rPr lang="en-US" altLang="ko-KR" sz="1814">
                <a:solidFill>
                  <a:srgbClr val="FF0000"/>
                </a:solidFill>
              </a:rPr>
              <a:t>printMenu() </a:t>
            </a:r>
            <a:r>
              <a:rPr lang="en-US" altLang="ko-KR" sz="1814"/>
              <a:t>{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System.out.println("</a:t>
            </a:r>
            <a:r>
              <a:rPr lang="ko-KR" altLang="en-US" sz="1814"/>
              <a:t>어떤 종류를 원하십니까</a:t>
            </a:r>
            <a:r>
              <a:rPr lang="en-US" altLang="ko-KR" sz="1814"/>
              <a:t>?.");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System.out.println("</a:t>
            </a:r>
            <a:r>
              <a:rPr lang="ko-KR" altLang="en-US" sz="1814"/>
              <a:t>아이스크림</a:t>
            </a:r>
            <a:r>
              <a:rPr lang="en-US" altLang="ko-KR" sz="1814"/>
              <a:t>:     1");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System.out.println("</a:t>
            </a:r>
            <a:r>
              <a:rPr lang="ko-KR" altLang="en-US" sz="1814"/>
              <a:t>커피</a:t>
            </a:r>
            <a:r>
              <a:rPr lang="en-US" altLang="ko-KR" sz="1814"/>
              <a:t>:            2");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System.out.println("</a:t>
            </a:r>
            <a:r>
              <a:rPr lang="ko-KR" altLang="en-US" sz="1814"/>
              <a:t>음료</a:t>
            </a:r>
            <a:r>
              <a:rPr lang="en-US" altLang="ko-KR" sz="1814"/>
              <a:t>:            3");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System.out.println("</a:t>
            </a:r>
            <a:r>
              <a:rPr lang="ko-KR" altLang="en-US" sz="1814"/>
              <a:t>종료</a:t>
            </a:r>
            <a:r>
              <a:rPr lang="en-US" altLang="ko-KR" sz="1814"/>
              <a:t>:            4");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System.out.print("</a:t>
            </a:r>
            <a:r>
              <a:rPr lang="ko-KR" altLang="en-US" sz="1814"/>
              <a:t>번호 선택</a:t>
            </a:r>
            <a:r>
              <a:rPr lang="en-US" altLang="ko-KR" sz="1814"/>
              <a:t>:  ");</a:t>
            </a:r>
          </a:p>
          <a:p>
            <a:pPr marL="0" indent="0" defTabSz="567368">
              <a:buNone/>
            </a:pPr>
            <a:r>
              <a:rPr lang="en-US" altLang="ko-KR" sz="1814"/>
              <a:t>		</a:t>
            </a:r>
            <a:r>
              <a:rPr lang="en-US" altLang="ko-KR" sz="1814">
                <a:solidFill>
                  <a:srgbClr val="0000FF"/>
                </a:solidFill>
              </a:rPr>
              <a:t>return;</a:t>
            </a:r>
          </a:p>
          <a:p>
            <a:pPr marL="0" indent="0" defTabSz="567368">
              <a:buNone/>
            </a:pPr>
            <a:r>
              <a:rPr lang="en-US" altLang="ko-KR" sz="1814"/>
              <a:t>	}</a:t>
            </a:r>
          </a:p>
          <a:p>
            <a:pPr marL="0" indent="0" defTabSz="567368">
              <a:buNone/>
            </a:pPr>
            <a:r>
              <a:rPr lang="en-US" altLang="ko-KR" sz="1814"/>
              <a:t>}</a:t>
            </a:r>
            <a:endParaRPr lang="ko-KR" altLang="en-US" sz="1814"/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프로그래밍 기초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ko-KR" altLang="en-US"/>
          </a:p>
        </p:txBody>
      </p:sp>
      <p:sp>
        <p:nvSpPr>
          <p:cNvPr id="19461" name="슬라이드 번호 개체 틀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D6C5719-8EB4-4060-B9D7-1C55E6E3C64F}" type="slidenum">
              <a:rPr lang="ko-KR" altLang="en-US"/>
              <a:pPr/>
              <a:t>14</a:t>
            </a:fld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354401" y="3567241"/>
            <a:ext cx="0" cy="1797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0400" y="1346761"/>
            <a:ext cx="1098378" cy="8461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1633" dirty="0" err="1">
                <a:solidFill>
                  <a:schemeClr val="tx1"/>
                </a:solidFill>
                <a:latin typeface="+mn-ea"/>
              </a:rPr>
              <a:t>실행점이</a:t>
            </a:r>
            <a:r>
              <a:rPr lang="ko-KR" altLang="en-US" sz="1633" dirty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633" dirty="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ko-KR" altLang="en-US" sz="1633" dirty="0">
                <a:solidFill>
                  <a:schemeClr val="tx1"/>
                </a:solidFill>
                <a:latin typeface="+mn-ea"/>
              </a:rPr>
              <a:t>메소드로 </a:t>
            </a:r>
            <a:endParaRPr lang="en-US" altLang="ko-KR" sz="1633" dirty="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ko-KR" altLang="en-US" sz="1633" dirty="0">
                <a:solidFill>
                  <a:schemeClr val="tx1"/>
                </a:solidFill>
                <a:latin typeface="+mn-ea"/>
              </a:rPr>
              <a:t>옮겨감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8321" y="2806921"/>
            <a:ext cx="1098378" cy="84619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1633" dirty="0" err="1">
                <a:solidFill>
                  <a:schemeClr val="tx1"/>
                </a:solidFill>
                <a:latin typeface="+mn-ea"/>
              </a:rPr>
              <a:t>실행점이</a:t>
            </a:r>
            <a:r>
              <a:rPr lang="ko-KR" altLang="en-US" sz="1633" dirty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633" dirty="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ko-KR" altLang="en-US" sz="1633" dirty="0">
                <a:solidFill>
                  <a:schemeClr val="tx1"/>
                </a:solidFill>
                <a:latin typeface="+mn-ea"/>
              </a:rPr>
              <a:t>돌아옴 </a:t>
            </a:r>
            <a:endParaRPr lang="en-US" altLang="ko-KR" sz="1633" dirty="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633" dirty="0">
                <a:solidFill>
                  <a:schemeClr val="tx1"/>
                </a:solidFill>
                <a:latin typeface="+mn-ea"/>
              </a:rPr>
              <a:t>(return)</a:t>
            </a:r>
            <a:endParaRPr lang="ko-KR" altLang="en-US" sz="163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1144801" y="1958761"/>
            <a:ext cx="1812960" cy="3638880"/>
          </a:xfrm>
          <a:custGeom>
            <a:avLst/>
            <a:gdLst>
              <a:gd name="connsiteX0" fmla="*/ 1305185 w 1999248"/>
              <a:gd name="connsiteY0" fmla="*/ 3999123 h 4011709"/>
              <a:gd name="connsiteX1" fmla="*/ 324684 w 1999248"/>
              <a:gd name="connsiteY1" fmla="*/ 3602516 h 4011709"/>
              <a:gd name="connsiteX2" fmla="*/ 115363 w 1999248"/>
              <a:gd name="connsiteY2" fmla="*/ 1299990 h 4011709"/>
              <a:gd name="connsiteX3" fmla="*/ 1999248 w 1999248"/>
              <a:gd name="connsiteY3" fmla="*/ 0 h 4011709"/>
              <a:gd name="connsiteX4" fmla="*/ 1999248 w 1999248"/>
              <a:gd name="connsiteY4" fmla="*/ 0 h 4011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9248" h="4011709">
                <a:moveTo>
                  <a:pt x="1305185" y="3999123"/>
                </a:moveTo>
                <a:cubicBezTo>
                  <a:pt x="914086" y="4025747"/>
                  <a:pt x="522988" y="4052371"/>
                  <a:pt x="324684" y="3602516"/>
                </a:cubicBezTo>
                <a:cubicBezTo>
                  <a:pt x="126380" y="3152661"/>
                  <a:pt x="-163731" y="1900409"/>
                  <a:pt x="115363" y="1299990"/>
                </a:cubicBezTo>
                <a:cubicBezTo>
                  <a:pt x="394457" y="699571"/>
                  <a:pt x="1999248" y="0"/>
                  <a:pt x="1999248" y="0"/>
                </a:cubicBezTo>
                <a:lnTo>
                  <a:pt x="1999248" y="0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633"/>
          </a:p>
        </p:txBody>
      </p:sp>
      <p:sp>
        <p:nvSpPr>
          <p:cNvPr id="3" name="자유형 2"/>
          <p:cNvSpPr/>
          <p:nvPr/>
        </p:nvSpPr>
        <p:spPr>
          <a:xfrm>
            <a:off x="1582561" y="1569961"/>
            <a:ext cx="1324800" cy="1548000"/>
          </a:xfrm>
          <a:custGeom>
            <a:avLst/>
            <a:gdLst>
              <a:gd name="connsiteX0" fmla="*/ 1461491 w 1461491"/>
              <a:gd name="connsiteY0" fmla="*/ 0 h 1707615"/>
              <a:gd name="connsiteX1" fmla="*/ 40316 w 1461491"/>
              <a:gd name="connsiteY1" fmla="*/ 881350 h 1707615"/>
              <a:gd name="connsiteX2" fmla="*/ 359805 w 1461491"/>
              <a:gd name="connsiteY2" fmla="*/ 1707615 h 1707615"/>
              <a:gd name="connsiteX3" fmla="*/ 359805 w 1461491"/>
              <a:gd name="connsiteY3" fmla="*/ 1707615 h 1707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1491" h="1707615">
                <a:moveTo>
                  <a:pt x="1461491" y="0"/>
                </a:moveTo>
                <a:cubicBezTo>
                  <a:pt x="842710" y="298374"/>
                  <a:pt x="223930" y="596748"/>
                  <a:pt x="40316" y="881350"/>
                </a:cubicBezTo>
                <a:cubicBezTo>
                  <a:pt x="-143298" y="1165953"/>
                  <a:pt x="359805" y="1707615"/>
                  <a:pt x="359805" y="1707615"/>
                </a:cubicBezTo>
                <a:lnTo>
                  <a:pt x="359805" y="1707615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633"/>
          </a:p>
        </p:txBody>
      </p:sp>
      <p:sp>
        <p:nvSpPr>
          <p:cNvPr id="11" name="TextBox 10"/>
          <p:cNvSpPr txBox="1"/>
          <p:nvPr/>
        </p:nvSpPr>
        <p:spPr>
          <a:xfrm>
            <a:off x="6645601" y="1355401"/>
            <a:ext cx="1899360" cy="3715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814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814" dirty="0">
                <a:solidFill>
                  <a:schemeClr val="tx1"/>
                </a:solidFill>
                <a:latin typeface="+mn-ea"/>
              </a:rPr>
              <a:t> 호출</a:t>
            </a:r>
            <a:r>
              <a:rPr lang="en-US" altLang="ko-KR" sz="1814" dirty="0">
                <a:solidFill>
                  <a:schemeClr val="tx1"/>
                </a:solidFill>
                <a:latin typeface="+mn-ea"/>
              </a:rPr>
              <a:t>(call)</a:t>
            </a:r>
            <a:endParaRPr lang="ko-KR" altLang="en-US" sz="1814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4710241" y="1569960"/>
            <a:ext cx="1935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945441" y="3083401"/>
            <a:ext cx="5736960" cy="29721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633"/>
          </a:p>
        </p:txBody>
      </p:sp>
      <p:sp>
        <p:nvSpPr>
          <p:cNvPr id="16" name="TextBox 15"/>
          <p:cNvSpPr txBox="1"/>
          <p:nvPr/>
        </p:nvSpPr>
        <p:spPr>
          <a:xfrm>
            <a:off x="4883041" y="2720521"/>
            <a:ext cx="2799360" cy="3715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814" dirty="0">
                <a:solidFill>
                  <a:schemeClr val="tx1"/>
                </a:solidFill>
                <a:latin typeface="+mn-ea"/>
              </a:rPr>
              <a:t>메소드 선언</a:t>
            </a:r>
            <a:r>
              <a:rPr lang="en-US" altLang="ko-KR" sz="1814" dirty="0">
                <a:solidFill>
                  <a:schemeClr val="tx1"/>
                </a:solidFill>
                <a:latin typeface="+mn-ea"/>
              </a:rPr>
              <a:t>(declaration)</a:t>
            </a:r>
            <a:endParaRPr lang="ko-KR" altLang="en-US" sz="1814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084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내용 개체 틀 2"/>
          <p:cNvSpPr>
            <a:spLocks noGrp="1"/>
          </p:cNvSpPr>
          <p:nvPr>
            <p:ph idx="1"/>
          </p:nvPr>
        </p:nvSpPr>
        <p:spPr>
          <a:xfrm>
            <a:off x="456481" y="42121"/>
            <a:ext cx="8231040" cy="6359040"/>
          </a:xfrm>
        </p:spPr>
        <p:txBody>
          <a:bodyPr>
            <a:normAutofit fontScale="92500" lnSpcReduction="10000"/>
          </a:bodyPr>
          <a:lstStyle/>
          <a:p>
            <a:pPr marL="0" indent="0" defTabSz="567368">
              <a:buNone/>
            </a:pPr>
            <a:r>
              <a:rPr lang="en-US" altLang="ko-KR" sz="1814"/>
              <a:t>public class Test {</a:t>
            </a:r>
          </a:p>
          <a:p>
            <a:pPr marL="0" indent="0" defTabSz="567368">
              <a:buNone/>
            </a:pPr>
            <a:r>
              <a:rPr lang="en-US" altLang="ko-KR" sz="1814"/>
              <a:t>	public static void main (String[] args)	{</a:t>
            </a:r>
          </a:p>
          <a:p>
            <a:pPr marL="0" indent="0" defTabSz="567368">
              <a:buNone/>
            </a:pPr>
            <a:r>
              <a:rPr lang="en-US" altLang="ko-KR" sz="1814"/>
              <a:t>		Scanner input =new Scanner(System.in);</a:t>
            </a:r>
          </a:p>
          <a:p>
            <a:pPr marL="0" indent="0" defTabSz="567368">
              <a:buNone/>
            </a:pPr>
            <a:r>
              <a:rPr lang="en-US" altLang="ko-KR" sz="1814"/>
              <a:t>		while (!done) {</a:t>
            </a:r>
          </a:p>
          <a:p>
            <a:pPr marL="0" indent="0" defTabSz="567368">
              <a:buNone/>
            </a:pPr>
            <a:r>
              <a:rPr lang="en-US" altLang="ko-KR" sz="1814">
                <a:solidFill>
                  <a:srgbClr val="FF0000"/>
                </a:solidFill>
              </a:rPr>
              <a:t>			printMenu();</a:t>
            </a:r>
          </a:p>
          <a:p>
            <a:pPr marL="0" indent="0" defTabSz="567368">
              <a:buNone/>
            </a:pPr>
            <a:r>
              <a:rPr lang="en-US" altLang="ko-KR" sz="1814"/>
              <a:t>			int selection = input.nextInt();</a:t>
            </a:r>
          </a:p>
          <a:p>
            <a:pPr marL="0" indent="0" defTabSz="567368">
              <a:buNone/>
            </a:pPr>
            <a:r>
              <a:rPr lang="en-US" altLang="ko-KR" sz="1814"/>
              <a:t>			// selection</a:t>
            </a:r>
            <a:r>
              <a:rPr lang="ko-KR" altLang="en-US" sz="1814"/>
              <a:t>에 따라 적절히 처리</a:t>
            </a:r>
            <a:endParaRPr lang="en-US" altLang="ko-KR" sz="1814"/>
          </a:p>
          <a:p>
            <a:pPr marL="0" indent="0" defTabSz="567368">
              <a:buNone/>
            </a:pPr>
            <a:r>
              <a:rPr lang="en-US" altLang="ko-KR" sz="1814"/>
              <a:t>		}</a:t>
            </a:r>
          </a:p>
          <a:p>
            <a:pPr marL="0" indent="0" defTabSz="567368">
              <a:buNone/>
            </a:pPr>
            <a:r>
              <a:rPr lang="en-US" altLang="ko-KR" sz="1814"/>
              <a:t>	}</a:t>
            </a:r>
          </a:p>
          <a:p>
            <a:pPr marL="0" indent="0" defTabSz="567368">
              <a:buNone/>
            </a:pPr>
            <a:r>
              <a:rPr lang="en-US" altLang="ko-KR" sz="1814"/>
              <a:t>	public static void </a:t>
            </a:r>
            <a:r>
              <a:rPr lang="en-US" altLang="ko-KR" sz="1814">
                <a:solidFill>
                  <a:srgbClr val="FF0000"/>
                </a:solidFill>
              </a:rPr>
              <a:t>printMenu() </a:t>
            </a:r>
            <a:r>
              <a:rPr lang="en-US" altLang="ko-KR" sz="1814"/>
              <a:t>{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System.out.println("</a:t>
            </a:r>
            <a:r>
              <a:rPr lang="ko-KR" altLang="en-US" sz="1814"/>
              <a:t>어떤 종류를 원하십니까</a:t>
            </a:r>
            <a:r>
              <a:rPr lang="en-US" altLang="ko-KR" sz="1814"/>
              <a:t>?.");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System.out.println("</a:t>
            </a:r>
            <a:r>
              <a:rPr lang="ko-KR" altLang="en-US" sz="1814"/>
              <a:t>아이스크림</a:t>
            </a:r>
            <a:r>
              <a:rPr lang="en-US" altLang="ko-KR" sz="1814"/>
              <a:t>:     1");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System.out.println("</a:t>
            </a:r>
            <a:r>
              <a:rPr lang="ko-KR" altLang="en-US" sz="1814"/>
              <a:t>커피</a:t>
            </a:r>
            <a:r>
              <a:rPr lang="en-US" altLang="ko-KR" sz="1814"/>
              <a:t>:            2");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System.out.println("</a:t>
            </a:r>
            <a:r>
              <a:rPr lang="ko-KR" altLang="en-US" sz="1814"/>
              <a:t>음료</a:t>
            </a:r>
            <a:r>
              <a:rPr lang="en-US" altLang="ko-KR" sz="1814"/>
              <a:t>:            3");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System.out.println("</a:t>
            </a:r>
            <a:r>
              <a:rPr lang="ko-KR" altLang="en-US" sz="1814"/>
              <a:t>종료</a:t>
            </a:r>
            <a:r>
              <a:rPr lang="en-US" altLang="ko-KR" sz="1814"/>
              <a:t>:            4");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System.out.print("</a:t>
            </a:r>
            <a:r>
              <a:rPr lang="ko-KR" altLang="en-US" sz="1814"/>
              <a:t>번호 선택</a:t>
            </a:r>
            <a:r>
              <a:rPr lang="en-US" altLang="ko-KR" sz="1814"/>
              <a:t>:  ");</a:t>
            </a:r>
          </a:p>
          <a:p>
            <a:pPr marL="0" indent="0" defTabSz="567368">
              <a:buNone/>
            </a:pPr>
            <a:r>
              <a:rPr lang="en-US" altLang="ko-KR" sz="1814"/>
              <a:t>		</a:t>
            </a:r>
            <a:r>
              <a:rPr lang="en-US" altLang="ko-KR" sz="1814">
                <a:solidFill>
                  <a:srgbClr val="0000FF"/>
                </a:solidFill>
              </a:rPr>
              <a:t>return;</a:t>
            </a:r>
          </a:p>
          <a:p>
            <a:pPr marL="0" indent="0" defTabSz="567368">
              <a:buNone/>
            </a:pPr>
            <a:r>
              <a:rPr lang="en-US" altLang="ko-KR" sz="1814"/>
              <a:t>	}</a:t>
            </a:r>
          </a:p>
          <a:p>
            <a:pPr marL="0" indent="0" defTabSz="567368">
              <a:buNone/>
            </a:pPr>
            <a:r>
              <a:rPr lang="en-US" altLang="ko-KR" sz="1814"/>
              <a:t>}</a:t>
            </a:r>
            <a:endParaRPr lang="ko-KR" altLang="en-US" sz="1814"/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프로그래밍 기초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ko-KR" altLang="en-US"/>
          </a:p>
        </p:txBody>
      </p:sp>
      <p:sp>
        <p:nvSpPr>
          <p:cNvPr id="20485" name="슬라이드 번호 개체 틀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2362FD7-FCB5-478B-A787-642E318561E3}" type="slidenum">
              <a:rPr lang="ko-KR" altLang="en-US"/>
              <a:pPr/>
              <a:t>15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747041" y="2046601"/>
            <a:ext cx="1300356" cy="5390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903">
                <a:solidFill>
                  <a:schemeClr val="tx1"/>
                </a:solidFill>
                <a:latin typeface="+mn-ea"/>
              </a:rPr>
              <a:t>추상화</a:t>
            </a:r>
            <a:endParaRPr lang="ko-KR" altLang="en-US" sz="290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47042" y="2760841"/>
            <a:ext cx="3182281" cy="5390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903" dirty="0">
                <a:solidFill>
                  <a:schemeClr val="tx1"/>
                </a:solidFill>
                <a:latin typeface="+mn-ea"/>
              </a:rPr>
              <a:t>작은 덩어리 두 개</a:t>
            </a:r>
          </a:p>
        </p:txBody>
      </p:sp>
    </p:spTree>
    <p:extLst>
      <p:ext uri="{BB962C8B-B14F-4D97-AF65-F5344CB8AC3E}">
        <p14:creationId xmlns:p14="http://schemas.microsoft.com/office/powerpoint/2010/main" val="385365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내용 개체 틀 2"/>
          <p:cNvSpPr>
            <a:spLocks noGrp="1"/>
          </p:cNvSpPr>
          <p:nvPr>
            <p:ph idx="1"/>
          </p:nvPr>
        </p:nvSpPr>
        <p:spPr>
          <a:xfrm>
            <a:off x="456481" y="42121"/>
            <a:ext cx="8231040" cy="6359040"/>
          </a:xfrm>
        </p:spPr>
        <p:txBody>
          <a:bodyPr>
            <a:normAutofit fontScale="92500" lnSpcReduction="10000"/>
          </a:bodyPr>
          <a:lstStyle/>
          <a:p>
            <a:pPr marL="0" indent="0" defTabSz="567368">
              <a:buNone/>
            </a:pPr>
            <a:r>
              <a:rPr lang="en-US" altLang="ko-KR" sz="1814"/>
              <a:t>public class Test {</a:t>
            </a:r>
          </a:p>
          <a:p>
            <a:pPr marL="0" indent="0" defTabSz="567368">
              <a:buNone/>
            </a:pPr>
            <a:r>
              <a:rPr lang="en-US" altLang="ko-KR" sz="1814"/>
              <a:t>	public static void main (String[] args)	{</a:t>
            </a:r>
          </a:p>
          <a:p>
            <a:pPr marL="0" indent="0" defTabSz="567368">
              <a:buNone/>
            </a:pPr>
            <a:r>
              <a:rPr lang="en-US" altLang="ko-KR" sz="1814"/>
              <a:t>		Scanner input =new Scanner(System.in);</a:t>
            </a:r>
          </a:p>
          <a:p>
            <a:pPr marL="0" indent="0" defTabSz="567368">
              <a:buNone/>
            </a:pPr>
            <a:r>
              <a:rPr lang="en-US" altLang="ko-KR" sz="1814"/>
              <a:t>		while (!done) {</a:t>
            </a:r>
          </a:p>
          <a:p>
            <a:pPr marL="0" indent="0" defTabSz="567368">
              <a:buNone/>
            </a:pPr>
            <a:r>
              <a:rPr lang="en-US" altLang="ko-KR" sz="1814">
                <a:solidFill>
                  <a:srgbClr val="FF0000"/>
                </a:solidFill>
              </a:rPr>
              <a:t>			printMenu();</a:t>
            </a:r>
          </a:p>
          <a:p>
            <a:pPr marL="0" indent="0" defTabSz="567368">
              <a:buNone/>
            </a:pPr>
            <a:r>
              <a:rPr lang="en-US" altLang="ko-KR" sz="1814"/>
              <a:t>			int selection = input.nextInt();</a:t>
            </a:r>
          </a:p>
          <a:p>
            <a:pPr marL="0" indent="0" defTabSz="567368">
              <a:buNone/>
            </a:pPr>
            <a:r>
              <a:rPr lang="en-US" altLang="ko-KR" sz="1814"/>
              <a:t>			// selection</a:t>
            </a:r>
            <a:r>
              <a:rPr lang="ko-KR" altLang="en-US" sz="1814"/>
              <a:t>에 따라 적절히 처리</a:t>
            </a:r>
            <a:endParaRPr lang="en-US" altLang="ko-KR" sz="1814"/>
          </a:p>
          <a:p>
            <a:pPr marL="0" indent="0" defTabSz="567368">
              <a:buNone/>
            </a:pPr>
            <a:r>
              <a:rPr lang="en-US" altLang="ko-KR" sz="1814"/>
              <a:t>		}</a:t>
            </a:r>
          </a:p>
          <a:p>
            <a:pPr marL="0" indent="0" defTabSz="567368">
              <a:buNone/>
            </a:pPr>
            <a:r>
              <a:rPr lang="en-US" altLang="ko-KR" sz="1814"/>
              <a:t>	}</a:t>
            </a:r>
          </a:p>
          <a:p>
            <a:pPr marL="0" indent="0" defTabSz="567368">
              <a:buNone/>
            </a:pPr>
            <a:r>
              <a:rPr lang="en-US" altLang="ko-KR" sz="1814"/>
              <a:t>	public static void </a:t>
            </a:r>
            <a:r>
              <a:rPr lang="en-US" altLang="ko-KR" sz="1814">
                <a:solidFill>
                  <a:srgbClr val="FF0000"/>
                </a:solidFill>
              </a:rPr>
              <a:t>printMenu() </a:t>
            </a:r>
            <a:r>
              <a:rPr lang="en-US" altLang="ko-KR" sz="1814"/>
              <a:t>{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System.out.println("</a:t>
            </a:r>
            <a:r>
              <a:rPr lang="ko-KR" altLang="en-US" sz="1814"/>
              <a:t>어떤 종류를 원하십니까</a:t>
            </a:r>
            <a:r>
              <a:rPr lang="en-US" altLang="ko-KR" sz="1814"/>
              <a:t>?.");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System.out.println("</a:t>
            </a:r>
            <a:r>
              <a:rPr lang="ko-KR" altLang="en-US" sz="1814"/>
              <a:t>아이스크림</a:t>
            </a:r>
            <a:r>
              <a:rPr lang="en-US" altLang="ko-KR" sz="1814"/>
              <a:t>:     1");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System.out.println("</a:t>
            </a:r>
            <a:r>
              <a:rPr lang="ko-KR" altLang="en-US" sz="1814"/>
              <a:t>커피</a:t>
            </a:r>
            <a:r>
              <a:rPr lang="en-US" altLang="ko-KR" sz="1814"/>
              <a:t>:            2");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System.out.println("</a:t>
            </a:r>
            <a:r>
              <a:rPr lang="ko-KR" altLang="en-US" sz="1814"/>
              <a:t>음료</a:t>
            </a:r>
            <a:r>
              <a:rPr lang="en-US" altLang="ko-KR" sz="1814"/>
              <a:t>:            3");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System.out.println("</a:t>
            </a:r>
            <a:r>
              <a:rPr lang="ko-KR" altLang="en-US" sz="1814"/>
              <a:t>종료</a:t>
            </a:r>
            <a:r>
              <a:rPr lang="en-US" altLang="ko-KR" sz="1814"/>
              <a:t>:            4");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System.out.print("</a:t>
            </a:r>
            <a:r>
              <a:rPr lang="ko-KR" altLang="en-US" sz="1814"/>
              <a:t>번호 선택</a:t>
            </a:r>
            <a:r>
              <a:rPr lang="en-US" altLang="ko-KR" sz="1814"/>
              <a:t>:  ");</a:t>
            </a:r>
          </a:p>
          <a:p>
            <a:pPr marL="0" indent="0" defTabSz="567368">
              <a:buNone/>
            </a:pPr>
            <a:r>
              <a:rPr lang="en-US" altLang="ko-KR" sz="1814"/>
              <a:t>		</a:t>
            </a:r>
            <a:r>
              <a:rPr lang="en-US" altLang="ko-KR" sz="1814">
                <a:solidFill>
                  <a:srgbClr val="0000FF"/>
                </a:solidFill>
              </a:rPr>
              <a:t>return;</a:t>
            </a:r>
          </a:p>
          <a:p>
            <a:pPr marL="0" indent="0" defTabSz="567368">
              <a:buNone/>
            </a:pPr>
            <a:r>
              <a:rPr lang="en-US" altLang="ko-KR" sz="1814"/>
              <a:t>	}</a:t>
            </a:r>
          </a:p>
          <a:p>
            <a:pPr marL="0" indent="0" defTabSz="567368">
              <a:buNone/>
            </a:pPr>
            <a:r>
              <a:rPr lang="en-US" altLang="ko-KR" sz="1814"/>
              <a:t>}</a:t>
            </a:r>
            <a:endParaRPr lang="ko-KR" altLang="en-US" sz="1814"/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프로그래밍 기초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ko-KR" altLang="en-US"/>
          </a:p>
        </p:txBody>
      </p:sp>
      <p:sp>
        <p:nvSpPr>
          <p:cNvPr id="21509" name="슬라이드 번호 개체 틀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ECC0972-ACBF-4CC8-84AA-A5C098444931}" type="slidenum">
              <a:rPr lang="ko-KR" altLang="en-US"/>
              <a:pPr/>
              <a:t>16</a:t>
            </a:fld>
            <a:endParaRPr lang="ko-KR" altLang="en-US"/>
          </a:p>
        </p:txBody>
      </p:sp>
      <p:grpSp>
        <p:nvGrpSpPr>
          <p:cNvPr id="21510" name="그룹 8"/>
          <p:cNvGrpSpPr>
            <a:grpSpLocks/>
          </p:cNvGrpSpPr>
          <p:nvPr/>
        </p:nvGrpSpPr>
        <p:grpSpPr bwMode="auto">
          <a:xfrm>
            <a:off x="2567521" y="249481"/>
            <a:ext cx="5806080" cy="6013440"/>
            <a:chOff x="1001712" y="579437"/>
            <a:chExt cx="6400800" cy="6096000"/>
          </a:xfrm>
        </p:grpSpPr>
        <p:sp>
          <p:nvSpPr>
            <p:cNvPr id="9" name="오른쪽 대괄호 8"/>
            <p:cNvSpPr/>
            <p:nvPr/>
          </p:nvSpPr>
          <p:spPr>
            <a:xfrm>
              <a:off x="6869112" y="579437"/>
              <a:ext cx="533400" cy="6096000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1633"/>
            </a:p>
          </p:txBody>
        </p:sp>
        <p:cxnSp>
          <p:nvCxnSpPr>
            <p:cNvPr id="13" name="직선 연결선 12"/>
            <p:cNvCxnSpPr/>
            <p:nvPr/>
          </p:nvCxnSpPr>
          <p:spPr>
            <a:xfrm flipH="1">
              <a:off x="1001712" y="579437"/>
              <a:ext cx="5867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1001712" y="6675437"/>
              <a:ext cx="5867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502881" y="2441161"/>
            <a:ext cx="4243213" cy="6506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814" dirty="0">
                <a:solidFill>
                  <a:srgbClr val="FF0000"/>
                </a:solidFill>
                <a:latin typeface="+mn-ea"/>
              </a:rPr>
              <a:t>Test</a:t>
            </a:r>
            <a:r>
              <a:rPr lang="en-US" altLang="ko-KR" sz="1814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814" dirty="0">
                <a:solidFill>
                  <a:schemeClr val="tx1"/>
                </a:solidFill>
                <a:latin typeface="+mn-ea"/>
              </a:rPr>
              <a:t>클래스에는 </a:t>
            </a:r>
            <a:r>
              <a:rPr lang="en-US" altLang="ko-KR" sz="1814" dirty="0">
                <a:solidFill>
                  <a:srgbClr val="FF0000"/>
                </a:solidFill>
                <a:latin typeface="+mn-ea"/>
              </a:rPr>
              <a:t>main</a:t>
            </a:r>
            <a:r>
              <a:rPr lang="ko-KR" altLang="en-US" sz="1814" dirty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z="1814" dirty="0" err="1">
                <a:solidFill>
                  <a:srgbClr val="FF0000"/>
                </a:solidFill>
                <a:latin typeface="+mn-ea"/>
              </a:rPr>
              <a:t>printMenu</a:t>
            </a:r>
            <a:r>
              <a:rPr lang="en-US" altLang="ko-KR" sz="1814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814" dirty="0">
                <a:solidFill>
                  <a:schemeClr val="tx1"/>
                </a:solidFill>
                <a:latin typeface="+mn-ea"/>
              </a:rPr>
              <a:t>등 </a:t>
            </a:r>
            <a:endParaRPr lang="en-US" altLang="ko-KR" sz="1814" dirty="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ko-KR" altLang="en-US" sz="1814" dirty="0">
                <a:solidFill>
                  <a:schemeClr val="tx1"/>
                </a:solidFill>
                <a:latin typeface="+mn-ea"/>
              </a:rPr>
              <a:t>두 개의 메소드가 들어 있다</a:t>
            </a:r>
            <a:r>
              <a:rPr lang="en-US" altLang="ko-KR" sz="1814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814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612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내용 개체 틀 2"/>
          <p:cNvSpPr>
            <a:spLocks noGrp="1"/>
          </p:cNvSpPr>
          <p:nvPr>
            <p:ph idx="1"/>
          </p:nvPr>
        </p:nvSpPr>
        <p:spPr>
          <a:xfrm>
            <a:off x="456481" y="525961"/>
            <a:ext cx="8231040" cy="5322240"/>
          </a:xfrm>
        </p:spPr>
        <p:txBody>
          <a:bodyPr>
            <a:normAutofit lnSpcReduction="10000"/>
          </a:bodyPr>
          <a:lstStyle/>
          <a:p>
            <a:pPr marL="0" indent="0" defTabSz="567368">
              <a:buNone/>
            </a:pPr>
            <a:r>
              <a:rPr lang="en-US" altLang="ko-KR" sz="1814"/>
              <a:t>public class Test</a:t>
            </a:r>
          </a:p>
          <a:p>
            <a:pPr marL="0" indent="0" defTabSz="567368">
              <a:buNone/>
            </a:pPr>
            <a:r>
              <a:rPr lang="en-US" altLang="ko-KR" sz="1814"/>
              <a:t>{</a:t>
            </a:r>
          </a:p>
          <a:p>
            <a:pPr marL="0" indent="0" defTabSz="567368">
              <a:buNone/>
            </a:pPr>
            <a:r>
              <a:rPr lang="en-US" altLang="ko-KR" sz="1814"/>
              <a:t>	public static void main (String[] args)</a:t>
            </a:r>
          </a:p>
          <a:p>
            <a:pPr marL="0" indent="0" defTabSz="567368">
              <a:buNone/>
            </a:pPr>
            <a:r>
              <a:rPr lang="en-US" altLang="ko-KR" sz="1814"/>
              <a:t>	{</a:t>
            </a:r>
          </a:p>
          <a:p>
            <a:pPr marL="0" indent="0" defTabSz="567368">
              <a:buNone/>
            </a:pPr>
            <a:r>
              <a:rPr lang="en-US" altLang="ko-KR" sz="1814"/>
              <a:t>		Scanner input =new Scanner(System.in);</a:t>
            </a:r>
          </a:p>
          <a:p>
            <a:pPr marL="0" indent="0" defTabSz="567368">
              <a:buNone/>
            </a:pPr>
            <a:r>
              <a:rPr lang="en-US" altLang="ko-KR" sz="1814"/>
              <a:t>		</a:t>
            </a:r>
            <a:r>
              <a:rPr lang="en-US" altLang="ko-KR" sz="1814">
                <a:solidFill>
                  <a:srgbClr val="FF0000"/>
                </a:solidFill>
              </a:rPr>
              <a:t>printMenu();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System.out.print("</a:t>
            </a:r>
            <a:r>
              <a:rPr lang="ko-KR" altLang="en-US" sz="1814"/>
              <a:t>번호 선택</a:t>
            </a:r>
            <a:r>
              <a:rPr lang="en-US" altLang="ko-KR" sz="1814"/>
              <a:t>:  ");</a:t>
            </a:r>
          </a:p>
          <a:p>
            <a:pPr marL="0" indent="0" defTabSz="567368">
              <a:buNone/>
            </a:pPr>
            <a:r>
              <a:rPr lang="en-US" altLang="ko-KR" sz="1814"/>
              <a:t>		int selection = input.nextInt();</a:t>
            </a:r>
            <a:endParaRPr lang="ko-KR" altLang="en-US" sz="1814"/>
          </a:p>
          <a:p>
            <a:pPr marL="0" indent="0" defTabSz="567368">
              <a:buNone/>
            </a:pPr>
            <a:r>
              <a:rPr lang="en-US" altLang="ko-KR" sz="1814"/>
              <a:t>		. . .</a:t>
            </a:r>
          </a:p>
          <a:p>
            <a:pPr marL="0" indent="0" defTabSz="567368">
              <a:buNone/>
            </a:pPr>
            <a:r>
              <a:rPr lang="en-US" altLang="ko-KR" sz="1814"/>
              <a:t>		</a:t>
            </a:r>
            <a:r>
              <a:rPr lang="en-US" altLang="ko-KR" sz="1814">
                <a:solidFill>
                  <a:srgbClr val="FF0000"/>
                </a:solidFill>
              </a:rPr>
              <a:t>printMenu();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System.out.print("</a:t>
            </a:r>
            <a:r>
              <a:rPr lang="ko-KR" altLang="en-US" sz="1814"/>
              <a:t>번호 선택</a:t>
            </a:r>
            <a:r>
              <a:rPr lang="en-US" altLang="ko-KR" sz="1814"/>
              <a:t>:  ");</a:t>
            </a:r>
          </a:p>
          <a:p>
            <a:pPr marL="0" indent="0" defTabSz="567368">
              <a:buNone/>
            </a:pPr>
            <a:r>
              <a:rPr lang="en-US" altLang="ko-KR" sz="1814"/>
              <a:t>		selection = input.nextInt();</a:t>
            </a:r>
            <a:endParaRPr lang="ko-KR" altLang="en-US" sz="1814"/>
          </a:p>
          <a:p>
            <a:pPr marL="0" indent="0" defTabSz="567368">
              <a:buNone/>
            </a:pPr>
            <a:r>
              <a:rPr lang="en-US" altLang="ko-KR" sz="1814"/>
              <a:t>		. . .</a:t>
            </a:r>
          </a:p>
          <a:p>
            <a:pPr marL="0" indent="0" defTabSz="567368">
              <a:buNone/>
            </a:pPr>
            <a:r>
              <a:rPr lang="en-US" altLang="ko-KR" sz="1814"/>
              <a:t>	}</a:t>
            </a:r>
          </a:p>
          <a:p>
            <a:pPr marL="0" indent="0" defTabSz="567368">
              <a:buNone/>
            </a:pPr>
            <a:r>
              <a:rPr lang="en-US" altLang="ko-KR" sz="1814"/>
              <a:t>}</a:t>
            </a:r>
            <a:endParaRPr lang="ko-KR" altLang="en-US" sz="1814"/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프로그래밍 기초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47041" y="2760841"/>
            <a:ext cx="2175596" cy="5390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903" dirty="0">
                <a:solidFill>
                  <a:schemeClr val="tx1"/>
                </a:solidFill>
                <a:latin typeface="+mn-ea"/>
              </a:rPr>
              <a:t>코드 재사용</a:t>
            </a:r>
          </a:p>
        </p:txBody>
      </p:sp>
      <p:sp>
        <p:nvSpPr>
          <p:cNvPr id="22534" name="슬라이드 번호 개체 틀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1B572E5-F5A0-45AA-803A-82D137B15508}" type="slidenum">
              <a:rPr lang="ko-KR" altLang="en-US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9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2"/>
          <p:cNvSpPr>
            <a:spLocks noGrp="1"/>
          </p:cNvSpPr>
          <p:nvPr>
            <p:ph idx="1"/>
          </p:nvPr>
        </p:nvSpPr>
        <p:spPr>
          <a:xfrm>
            <a:off x="456481" y="1078921"/>
            <a:ext cx="8231040" cy="5045760"/>
          </a:xfrm>
        </p:spPr>
        <p:txBody>
          <a:bodyPr>
            <a:normAutofit fontScale="92500" lnSpcReduction="10000"/>
          </a:bodyPr>
          <a:lstStyle/>
          <a:p>
            <a:pPr marL="0" indent="0" defTabSz="567368">
              <a:buNone/>
            </a:pPr>
            <a:r>
              <a:rPr lang="en-US" altLang="ko-KR" sz="1814"/>
              <a:t>public class Test</a:t>
            </a:r>
          </a:p>
          <a:p>
            <a:pPr marL="0" indent="0" defTabSz="567368">
              <a:buNone/>
            </a:pPr>
            <a:r>
              <a:rPr lang="en-US" altLang="ko-KR" sz="1814"/>
              <a:t>{</a:t>
            </a:r>
          </a:p>
          <a:p>
            <a:pPr marL="0" indent="0" defTabSz="567368">
              <a:buNone/>
            </a:pPr>
            <a:r>
              <a:rPr lang="en-US" altLang="ko-KR" sz="1814"/>
              <a:t>	public static void main (String[] args)</a:t>
            </a:r>
          </a:p>
          <a:p>
            <a:pPr marL="0" indent="0" defTabSz="567368">
              <a:buNone/>
            </a:pPr>
            <a:r>
              <a:rPr lang="en-US" altLang="ko-KR" sz="1814"/>
              <a:t>	{</a:t>
            </a:r>
          </a:p>
          <a:p>
            <a:pPr marL="0" indent="0" defTabSz="567368">
              <a:buNone/>
            </a:pPr>
            <a:r>
              <a:rPr lang="en-US" altLang="ko-KR" sz="1814"/>
              <a:t>		Scanner input =new Scanner(System.in);</a:t>
            </a:r>
          </a:p>
          <a:p>
            <a:pPr marL="0" indent="0" defTabSz="567368">
              <a:buNone/>
            </a:pPr>
            <a:r>
              <a:rPr lang="en-US" altLang="ko-KR" sz="1814"/>
              <a:t>		</a:t>
            </a:r>
            <a:r>
              <a:rPr lang="en-US" altLang="ko-KR" sz="1814">
                <a:solidFill>
                  <a:srgbClr val="FF0000"/>
                </a:solidFill>
              </a:rPr>
              <a:t>printNumber(</a:t>
            </a:r>
            <a:r>
              <a:rPr lang="en-US" altLang="ko-KR" sz="1814">
                <a:solidFill>
                  <a:srgbClr val="0000FF"/>
                </a:solidFill>
              </a:rPr>
              <a:t>3</a:t>
            </a:r>
            <a:r>
              <a:rPr lang="en-US" altLang="ko-KR" sz="1814">
                <a:solidFill>
                  <a:srgbClr val="FF0000"/>
                </a:solidFill>
              </a:rPr>
              <a:t>);</a:t>
            </a:r>
          </a:p>
          <a:p>
            <a:pPr marL="0" indent="0" defTabSz="567368">
              <a:buNone/>
            </a:pPr>
            <a:r>
              <a:rPr lang="en-US" altLang="ko-KR" sz="1814"/>
              <a:t>	}</a:t>
            </a:r>
          </a:p>
          <a:p>
            <a:pPr marL="0" indent="0" defTabSz="567368">
              <a:buNone/>
            </a:pPr>
            <a:r>
              <a:rPr lang="en-US" altLang="ko-KR" sz="1814"/>
              <a:t>	public static void </a:t>
            </a:r>
            <a:r>
              <a:rPr lang="en-US" altLang="ko-KR" sz="1814">
                <a:solidFill>
                  <a:srgbClr val="FF0000"/>
                </a:solidFill>
              </a:rPr>
              <a:t>printNumber(</a:t>
            </a:r>
            <a:r>
              <a:rPr lang="en-US" altLang="ko-KR" sz="1814">
                <a:solidFill>
                  <a:srgbClr val="0000FF"/>
                </a:solidFill>
              </a:rPr>
              <a:t>int</a:t>
            </a:r>
            <a:r>
              <a:rPr lang="en-US" altLang="ko-KR" sz="1814">
                <a:solidFill>
                  <a:srgbClr val="FF0000"/>
                </a:solidFill>
              </a:rPr>
              <a:t> </a:t>
            </a:r>
            <a:r>
              <a:rPr lang="en-US" altLang="ko-KR" sz="1814">
                <a:solidFill>
                  <a:srgbClr val="0000FF"/>
                </a:solidFill>
              </a:rPr>
              <a:t>number</a:t>
            </a:r>
            <a:r>
              <a:rPr lang="en-US" altLang="ko-KR" sz="1814">
                <a:solidFill>
                  <a:srgbClr val="FF0000"/>
                </a:solidFill>
              </a:rPr>
              <a:t>)</a:t>
            </a:r>
          </a:p>
          <a:p>
            <a:pPr marL="0" indent="0" defTabSz="567368">
              <a:buNone/>
            </a:pPr>
            <a:r>
              <a:rPr lang="en-US" altLang="ko-KR" sz="1814"/>
              <a:t>	{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System.out.println();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System.out.println(“***************");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System.out.println(</a:t>
            </a:r>
            <a:r>
              <a:rPr lang="en-US" altLang="ko-KR" sz="1814">
                <a:solidFill>
                  <a:srgbClr val="0000FF"/>
                </a:solidFill>
              </a:rPr>
              <a:t>number</a:t>
            </a:r>
            <a:r>
              <a:rPr lang="en-US" altLang="ko-KR" sz="1814"/>
              <a:t>);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System.out.println(“***************");</a:t>
            </a:r>
          </a:p>
          <a:p>
            <a:pPr marL="0" indent="0" defTabSz="567368">
              <a:buNone/>
            </a:pPr>
            <a:r>
              <a:rPr lang="en-US" altLang="ko-KR" sz="1814"/>
              <a:t>	}</a:t>
            </a:r>
          </a:p>
          <a:p>
            <a:pPr marL="0" indent="0" defTabSz="567368">
              <a:buNone/>
            </a:pPr>
            <a:r>
              <a:rPr lang="en-US" altLang="ko-KR" sz="1814"/>
              <a:t>}</a:t>
            </a:r>
            <a:endParaRPr lang="ko-KR" altLang="en-US" sz="1814"/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프로그래밍 기초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38081" y="387722"/>
            <a:ext cx="6144631" cy="4832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540" dirty="0" err="1">
                <a:solidFill>
                  <a:schemeClr val="tx1"/>
                </a:solidFill>
                <a:latin typeface="+mn-ea"/>
              </a:rPr>
              <a:t>메소드를</a:t>
            </a:r>
            <a:r>
              <a:rPr lang="ko-KR" altLang="en-US" sz="2540" dirty="0">
                <a:solidFill>
                  <a:schemeClr val="tx1"/>
                </a:solidFill>
                <a:latin typeface="+mn-ea"/>
              </a:rPr>
              <a:t> 호출할 때 값을 넘겨줄 수 있다</a:t>
            </a:r>
            <a:r>
              <a:rPr lang="en-US" altLang="ko-KR" sz="254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254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028950" y="3075709"/>
            <a:ext cx="1096241" cy="311727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92482" y="4534921"/>
            <a:ext cx="1915909" cy="9298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814" dirty="0"/>
              <a:t>***************</a:t>
            </a:r>
          </a:p>
          <a:p>
            <a:pPr eaLnBrk="1" latinLnBrk="1" hangingPunct="1">
              <a:defRPr/>
            </a:pPr>
            <a:r>
              <a:rPr lang="en-US" altLang="ko-KR" sz="1814" dirty="0"/>
              <a:t>3</a:t>
            </a:r>
          </a:p>
          <a:p>
            <a:pPr eaLnBrk="1" latinLnBrk="1" hangingPunct="1">
              <a:defRPr/>
            </a:pPr>
            <a:r>
              <a:rPr lang="en-US" altLang="ko-KR" sz="1814" dirty="0"/>
              <a:t>***************</a:t>
            </a:r>
            <a:endParaRPr lang="en-US" altLang="ko-KR" sz="1814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632" name="슬라이드 번호 개체 틀 1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063CCC1-00BA-4F30-8A61-CD0D1B1F9340}" type="slidenum">
              <a:rPr lang="ko-KR" altLang="en-US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11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456481" y="1078921"/>
            <a:ext cx="8231040" cy="5045760"/>
          </a:xfrm>
        </p:spPr>
        <p:txBody>
          <a:bodyPr/>
          <a:lstStyle/>
          <a:p>
            <a:pPr marL="0" indent="0" defTabSz="567368">
              <a:buNone/>
            </a:pPr>
            <a:r>
              <a:rPr lang="en-US" altLang="ko-KR" sz="1814"/>
              <a:t>public class Test {</a:t>
            </a:r>
          </a:p>
          <a:p>
            <a:pPr marL="0" indent="0" defTabSz="567368">
              <a:buNone/>
            </a:pPr>
            <a:r>
              <a:rPr lang="en-US" altLang="ko-KR" sz="1814"/>
              <a:t>	public static void main (String[] args) 	{</a:t>
            </a:r>
          </a:p>
          <a:p>
            <a:pPr marL="0" indent="0" defTabSz="567368">
              <a:buNone/>
            </a:pPr>
            <a:r>
              <a:rPr lang="en-US" altLang="ko-KR" sz="1814"/>
              <a:t>		Scanner input =new Scanner(System.in);</a:t>
            </a:r>
          </a:p>
          <a:p>
            <a:pPr marL="0" indent="0" defTabSz="567368">
              <a:buNone/>
            </a:pPr>
            <a:r>
              <a:rPr lang="en-US" altLang="ko-KR" sz="1814"/>
              <a:t>		printNumber(3);</a:t>
            </a:r>
          </a:p>
          <a:p>
            <a:pPr marL="0" indent="0" defTabSz="567368">
              <a:buNone/>
            </a:pPr>
            <a:r>
              <a:rPr lang="en-US" altLang="ko-KR" sz="1814"/>
              <a:t>	}</a:t>
            </a:r>
          </a:p>
          <a:p>
            <a:pPr marL="0" indent="0" defTabSz="567368">
              <a:buNone/>
            </a:pPr>
            <a:r>
              <a:rPr lang="en-US" altLang="ko-KR" sz="1814"/>
              <a:t>	public static void printNumber(</a:t>
            </a:r>
            <a:r>
              <a:rPr lang="en-US" altLang="ko-KR" sz="1814">
                <a:solidFill>
                  <a:srgbClr val="0000FF"/>
                </a:solidFill>
              </a:rPr>
              <a:t>int</a:t>
            </a:r>
            <a:r>
              <a:rPr lang="en-US" altLang="ko-KR" sz="1814">
                <a:solidFill>
                  <a:srgbClr val="FF0000"/>
                </a:solidFill>
              </a:rPr>
              <a:t> </a:t>
            </a:r>
            <a:r>
              <a:rPr lang="en-US" altLang="ko-KR" sz="1814">
                <a:solidFill>
                  <a:srgbClr val="0000FF"/>
                </a:solidFill>
              </a:rPr>
              <a:t>number</a:t>
            </a:r>
            <a:r>
              <a:rPr lang="en-US" altLang="ko-KR" sz="1814"/>
              <a:t>) {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System.out.println();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System.out.println(“***************");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System.out.println(number);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System.out.println(“***************");</a:t>
            </a:r>
          </a:p>
          <a:p>
            <a:pPr marL="0" indent="0" defTabSz="567368">
              <a:buNone/>
            </a:pPr>
            <a:r>
              <a:rPr lang="en-US" altLang="ko-KR" sz="1814"/>
              <a:t>	}</a:t>
            </a:r>
          </a:p>
          <a:p>
            <a:pPr marL="0" indent="0" defTabSz="567368">
              <a:buNone/>
            </a:pPr>
            <a:r>
              <a:rPr lang="en-US" altLang="ko-KR" sz="1814"/>
              <a:t>}</a:t>
            </a:r>
            <a:endParaRPr lang="ko-KR" altLang="en-US" sz="1814"/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프로그래밍 기초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38081" y="387722"/>
            <a:ext cx="6144631" cy="4832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540" dirty="0" err="1">
                <a:solidFill>
                  <a:schemeClr val="tx1"/>
                </a:solidFill>
                <a:latin typeface="+mn-ea"/>
              </a:rPr>
              <a:t>메소드를</a:t>
            </a:r>
            <a:r>
              <a:rPr lang="ko-KR" altLang="en-US" sz="2540" dirty="0">
                <a:solidFill>
                  <a:schemeClr val="tx1"/>
                </a:solidFill>
                <a:latin typeface="+mn-ea"/>
              </a:rPr>
              <a:t> 호출할 때 값을 넘겨줄 수 있다</a:t>
            </a:r>
            <a:r>
              <a:rPr lang="en-US" altLang="ko-KR" sz="254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254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82241" y="4772520"/>
            <a:ext cx="5587812" cy="9298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814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814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814" dirty="0">
                <a:solidFill>
                  <a:schemeClr val="tx1"/>
                </a:solidFill>
                <a:latin typeface="+mn-ea"/>
              </a:rPr>
              <a:t>타입 변수 선언</a:t>
            </a:r>
            <a:r>
              <a:rPr lang="en-US" altLang="ko-KR" sz="1814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eaLnBrk="1" latinLnBrk="1" hangingPunct="1">
              <a:defRPr/>
            </a:pPr>
            <a:r>
              <a:rPr lang="en-US" altLang="ko-KR" sz="1814" dirty="0">
                <a:solidFill>
                  <a:schemeClr val="tx1"/>
                </a:solidFill>
                <a:latin typeface="+mn-ea"/>
              </a:rPr>
              <a:t>number</a:t>
            </a:r>
            <a:r>
              <a:rPr lang="ko-KR" altLang="en-US" sz="1814" dirty="0">
                <a:solidFill>
                  <a:schemeClr val="tx1"/>
                </a:solidFill>
                <a:latin typeface="+mn-ea"/>
              </a:rPr>
              <a:t>는 </a:t>
            </a:r>
            <a:r>
              <a:rPr lang="en-US" altLang="ko-KR" sz="1814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814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814" dirty="0">
                <a:solidFill>
                  <a:schemeClr val="tx1"/>
                </a:solidFill>
                <a:latin typeface="+mn-ea"/>
              </a:rPr>
              <a:t>타입 변수</a:t>
            </a:r>
            <a:r>
              <a:rPr lang="en-US" altLang="ko-KR" sz="1814" dirty="0">
                <a:solidFill>
                  <a:schemeClr val="tx1"/>
                </a:solidFill>
                <a:latin typeface="+mn-ea"/>
              </a:rPr>
              <a:t>!</a:t>
            </a:r>
          </a:p>
          <a:p>
            <a:pPr eaLnBrk="1" latinLnBrk="1" hangingPunct="1">
              <a:defRPr/>
            </a:pPr>
            <a:r>
              <a:rPr lang="ko-KR" altLang="en-US" sz="1814" dirty="0">
                <a:solidFill>
                  <a:schemeClr val="tx1"/>
                </a:solidFill>
                <a:latin typeface="+mn-ea"/>
              </a:rPr>
              <a:t>이 변수를 </a:t>
            </a:r>
            <a:r>
              <a:rPr lang="ko-KR" altLang="en-US" sz="1814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814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814" b="1" dirty="0" err="1">
                <a:solidFill>
                  <a:srgbClr val="0000FF"/>
                </a:solidFill>
                <a:latin typeface="+mn-ea"/>
              </a:rPr>
              <a:t>파라미터</a:t>
            </a:r>
            <a:r>
              <a:rPr lang="en-US" altLang="ko-KR" sz="1814" b="1" dirty="0">
                <a:solidFill>
                  <a:srgbClr val="0000FF"/>
                </a:solidFill>
                <a:latin typeface="+mn-ea"/>
              </a:rPr>
              <a:t>(parameter)</a:t>
            </a:r>
            <a:r>
              <a:rPr lang="ko-KR" altLang="en-US" sz="1814" dirty="0">
                <a:solidFill>
                  <a:schemeClr val="tx1"/>
                </a:solidFill>
                <a:latin typeface="+mn-ea"/>
              </a:rPr>
              <a:t>라고 부른다</a:t>
            </a:r>
            <a:r>
              <a:rPr lang="en-US" altLang="ko-KR" sz="1814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7655" name="슬라이드 번호 개체 틀 1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99EDA5B-EA70-436D-A38E-DFD66031105E}" type="slidenum">
              <a:rPr lang="ko-KR" altLang="en-US"/>
              <a:pPr/>
              <a:t>19</a:t>
            </a:fld>
            <a:endParaRPr lang="ko-KR" altLang="en-US"/>
          </a:p>
        </p:txBody>
      </p:sp>
      <p:sp>
        <p:nvSpPr>
          <p:cNvPr id="2" name="자유형 1"/>
          <p:cNvSpPr/>
          <p:nvPr/>
        </p:nvSpPr>
        <p:spPr>
          <a:xfrm>
            <a:off x="5080320" y="2351881"/>
            <a:ext cx="2286720" cy="2417760"/>
          </a:xfrm>
          <a:custGeom>
            <a:avLst/>
            <a:gdLst>
              <a:gd name="connsiteX0" fmla="*/ 2438400 w 2521441"/>
              <a:gd name="connsiteY0" fmla="*/ 2665160 h 2665160"/>
              <a:gd name="connsiteX1" fmla="*/ 2286000 w 2521441"/>
              <a:gd name="connsiteY1" fmla="*/ 302960 h 2665160"/>
              <a:gd name="connsiteX2" fmla="*/ 444500 w 2521441"/>
              <a:gd name="connsiteY2" fmla="*/ 48960 h 2665160"/>
              <a:gd name="connsiteX3" fmla="*/ 0 w 2521441"/>
              <a:gd name="connsiteY3" fmla="*/ 468060 h 2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1441" h="2665160">
                <a:moveTo>
                  <a:pt x="2438400" y="2665160"/>
                </a:moveTo>
                <a:cubicBezTo>
                  <a:pt x="2528358" y="1702076"/>
                  <a:pt x="2618317" y="738993"/>
                  <a:pt x="2286000" y="302960"/>
                </a:cubicBezTo>
                <a:cubicBezTo>
                  <a:pt x="1953683" y="-133073"/>
                  <a:pt x="825500" y="21443"/>
                  <a:pt x="444500" y="48960"/>
                </a:cubicBezTo>
                <a:cubicBezTo>
                  <a:pt x="63500" y="76477"/>
                  <a:pt x="31750" y="272268"/>
                  <a:pt x="0" y="46806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33"/>
          </a:p>
        </p:txBody>
      </p:sp>
    </p:spTree>
    <p:extLst>
      <p:ext uri="{BB962C8B-B14F-4D97-AF65-F5344CB8AC3E}">
        <p14:creationId xmlns:p14="http://schemas.microsoft.com/office/powerpoint/2010/main" val="322264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622081" y="513000"/>
            <a:ext cx="7809120" cy="1146240"/>
          </a:xfrm>
        </p:spPr>
        <p:txBody>
          <a:bodyPr/>
          <a:lstStyle/>
          <a:p>
            <a:pPr>
              <a:tabLst>
                <a:tab pos="655210" algn="l"/>
                <a:tab pos="1311860" algn="l"/>
                <a:tab pos="1968510" algn="l"/>
                <a:tab pos="2625159" algn="l"/>
                <a:tab pos="3281809" algn="l"/>
                <a:tab pos="3938459" algn="l"/>
                <a:tab pos="4595108" algn="l"/>
                <a:tab pos="5251758" algn="l"/>
                <a:tab pos="5908408" algn="l"/>
                <a:tab pos="6565057" algn="l"/>
                <a:tab pos="7221707" algn="l"/>
              </a:tabLst>
            </a:pPr>
            <a:r>
              <a:rPr lang="ko-KR" altLang="en-GB" smtClean="0"/>
              <a:t>데이터 </a:t>
            </a:r>
            <a:r>
              <a:rPr lang="ko-KR" altLang="en-US" smtClean="0"/>
              <a:t>유형 </a:t>
            </a:r>
            <a:r>
              <a:rPr lang="en-US" altLang="ko-KR" smtClean="0"/>
              <a:t>(Data Type)</a:t>
            </a:r>
            <a:endParaRPr lang="ko-KR" altLang="en-GB" smtClean="0"/>
          </a:p>
        </p:txBody>
      </p:sp>
      <p:pic>
        <p:nvPicPr>
          <p:cNvPr id="24579" name="Picture 2" descr="http://postfiles4.naver.net/20110405_147/satyee_1301935253519zsCxx_JPEG/%C0%DA%B9%D9_%B1%E2%C3%CA_005_01.jpg?type=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1" y="1917001"/>
            <a:ext cx="888048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Box 3"/>
          <p:cNvSpPr txBox="1">
            <a:spLocks noChangeArrowheads="1"/>
          </p:cNvSpPr>
          <p:nvPr/>
        </p:nvSpPr>
        <p:spPr bwMode="auto">
          <a:xfrm>
            <a:off x="396001" y="3141001"/>
            <a:ext cx="991275" cy="34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latinLnBrk="1" hangingPunct="1"/>
            <a:r>
              <a:rPr lang="en-US" altLang="ko-KR" sz="1633"/>
              <a:t>data type</a:t>
            </a:r>
            <a:endParaRPr lang="ko-KR" altLang="en-US" sz="1633"/>
          </a:p>
        </p:txBody>
      </p:sp>
      <p:sp>
        <p:nvSpPr>
          <p:cNvPr id="24581" name="TextBox 4"/>
          <p:cNvSpPr txBox="1">
            <a:spLocks noChangeArrowheads="1"/>
          </p:cNvSpPr>
          <p:nvPr/>
        </p:nvSpPr>
        <p:spPr bwMode="auto">
          <a:xfrm>
            <a:off x="2268001" y="2709001"/>
            <a:ext cx="1375226" cy="34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latinLnBrk="1" hangingPunct="1"/>
            <a:r>
              <a:rPr lang="en-US" altLang="ko-KR" sz="1633"/>
              <a:t>primitive type</a:t>
            </a:r>
            <a:endParaRPr lang="ko-KR" altLang="en-US" sz="1633"/>
          </a:p>
        </p:txBody>
      </p:sp>
      <p:sp>
        <p:nvSpPr>
          <p:cNvPr id="24582" name="TextBox 9"/>
          <p:cNvSpPr txBox="1">
            <a:spLocks noChangeArrowheads="1"/>
          </p:cNvSpPr>
          <p:nvPr/>
        </p:nvSpPr>
        <p:spPr bwMode="auto">
          <a:xfrm>
            <a:off x="2236321" y="3924361"/>
            <a:ext cx="1427228" cy="34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latinLnBrk="1" hangingPunct="1"/>
            <a:r>
              <a:rPr lang="en-US" altLang="ko-KR" sz="1633"/>
              <a:t>reference type</a:t>
            </a:r>
            <a:endParaRPr lang="ko-KR" altLang="en-US" sz="1633"/>
          </a:p>
        </p:txBody>
      </p:sp>
      <p:sp>
        <p:nvSpPr>
          <p:cNvPr id="24583" name="TextBox 5"/>
          <p:cNvSpPr txBox="1">
            <a:spLocks noChangeArrowheads="1"/>
          </p:cNvSpPr>
          <p:nvPr/>
        </p:nvSpPr>
        <p:spPr bwMode="auto">
          <a:xfrm>
            <a:off x="4428002" y="5661001"/>
            <a:ext cx="3723946" cy="34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latinLnBrk="1" hangingPunct="1"/>
            <a:r>
              <a:rPr lang="en-US" altLang="ko-KR" sz="1633"/>
              <a:t>* char</a:t>
            </a:r>
            <a:r>
              <a:rPr lang="ko-KR" altLang="en-US" sz="1633"/>
              <a:t>형 </a:t>
            </a:r>
            <a:r>
              <a:rPr lang="en-US" altLang="ko-KR" sz="1633"/>
              <a:t>= </a:t>
            </a:r>
            <a:r>
              <a:rPr lang="ko-KR" altLang="en-US" sz="1633"/>
              <a:t>캐릭터</a:t>
            </a:r>
            <a:r>
              <a:rPr lang="en-US" altLang="ko-KR" sz="1633"/>
              <a:t>(character</a:t>
            </a:r>
            <a:r>
              <a:rPr lang="ko-KR" altLang="en-US" sz="1633"/>
              <a:t>형</a:t>
            </a:r>
            <a:r>
              <a:rPr lang="en-US" altLang="ko-KR" sz="1633"/>
              <a:t>) = </a:t>
            </a:r>
            <a:r>
              <a:rPr lang="ko-KR" altLang="en-US" sz="1633"/>
              <a:t>문자형</a:t>
            </a:r>
          </a:p>
        </p:txBody>
      </p:sp>
      <p:sp>
        <p:nvSpPr>
          <p:cNvPr id="24584" name="TextBox 6"/>
          <p:cNvSpPr txBox="1">
            <a:spLocks noChangeArrowheads="1"/>
          </p:cNvSpPr>
          <p:nvPr/>
        </p:nvSpPr>
        <p:spPr bwMode="auto">
          <a:xfrm>
            <a:off x="4356001" y="2637001"/>
            <a:ext cx="288839" cy="34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latinLnBrk="1" hangingPunct="1"/>
            <a:r>
              <a:rPr lang="en-US" altLang="ko-KR" sz="1633"/>
              <a:t>*</a:t>
            </a:r>
            <a:endParaRPr lang="ko-KR" altLang="en-US" sz="1633"/>
          </a:p>
        </p:txBody>
      </p:sp>
      <p:sp>
        <p:nvSpPr>
          <p:cNvPr id="2" name="날짜 개체 틀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프로그래밍 기초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27681" y="3993481"/>
            <a:ext cx="1722240" cy="88704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633"/>
          </a:p>
        </p:txBody>
      </p:sp>
      <p:sp>
        <p:nvSpPr>
          <p:cNvPr id="24588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6A56E7C-CAB1-487C-918E-F11CB607F4BD}" type="slidenum">
              <a:rPr lang="ko-KR" altLang="en-US" smtClean="0"/>
              <a:pPr/>
              <a:t>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8993111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내용 개체 틀 2"/>
          <p:cNvSpPr>
            <a:spLocks noGrp="1"/>
          </p:cNvSpPr>
          <p:nvPr>
            <p:ph idx="1"/>
          </p:nvPr>
        </p:nvSpPr>
        <p:spPr>
          <a:xfrm>
            <a:off x="456481" y="1078921"/>
            <a:ext cx="8231040" cy="5045760"/>
          </a:xfrm>
        </p:spPr>
        <p:txBody>
          <a:bodyPr>
            <a:normAutofit fontScale="92500" lnSpcReduction="10000"/>
          </a:bodyPr>
          <a:lstStyle/>
          <a:p>
            <a:pPr marL="0" indent="0" defTabSz="567368">
              <a:buNone/>
            </a:pPr>
            <a:r>
              <a:rPr lang="en-US" altLang="ko-KR" sz="1814"/>
              <a:t>public class Test</a:t>
            </a:r>
          </a:p>
          <a:p>
            <a:pPr marL="0" indent="0" defTabSz="567368">
              <a:buNone/>
            </a:pPr>
            <a:r>
              <a:rPr lang="en-US" altLang="ko-KR" sz="1814"/>
              <a:t>{</a:t>
            </a:r>
          </a:p>
          <a:p>
            <a:pPr marL="0" indent="0" defTabSz="567368">
              <a:buNone/>
            </a:pPr>
            <a:r>
              <a:rPr lang="en-US" altLang="ko-KR" sz="1814"/>
              <a:t>	public static void main (String[] args)</a:t>
            </a:r>
          </a:p>
          <a:p>
            <a:pPr marL="0" indent="0" defTabSz="567368">
              <a:buNone/>
            </a:pPr>
            <a:r>
              <a:rPr lang="en-US" altLang="ko-KR" sz="1814"/>
              <a:t>	{</a:t>
            </a:r>
          </a:p>
          <a:p>
            <a:pPr marL="0" indent="0" defTabSz="567368">
              <a:buNone/>
            </a:pPr>
            <a:r>
              <a:rPr lang="en-US" altLang="ko-KR" sz="1814"/>
              <a:t>		Scanner input =new Scanner(System.in);</a:t>
            </a:r>
          </a:p>
          <a:p>
            <a:pPr marL="0" indent="0" defTabSz="567368">
              <a:buNone/>
            </a:pPr>
            <a:r>
              <a:rPr lang="en-US" altLang="ko-KR" sz="1814"/>
              <a:t>		printNumber(</a:t>
            </a:r>
            <a:r>
              <a:rPr lang="en-US" altLang="ko-KR" sz="1814" b="1">
                <a:solidFill>
                  <a:srgbClr val="FF0000"/>
                </a:solidFill>
              </a:rPr>
              <a:t>3</a:t>
            </a:r>
            <a:r>
              <a:rPr lang="en-US" altLang="ko-KR" sz="1814"/>
              <a:t>);</a:t>
            </a:r>
          </a:p>
          <a:p>
            <a:pPr marL="0" indent="0" defTabSz="567368">
              <a:buNone/>
            </a:pPr>
            <a:r>
              <a:rPr lang="en-US" altLang="ko-KR" sz="1814"/>
              <a:t>	}</a:t>
            </a:r>
          </a:p>
          <a:p>
            <a:pPr marL="0" indent="0" defTabSz="567368">
              <a:buNone/>
            </a:pPr>
            <a:r>
              <a:rPr lang="en-US" altLang="ko-KR" sz="1814"/>
              <a:t>	public static void printNumber(int number)</a:t>
            </a:r>
          </a:p>
          <a:p>
            <a:pPr marL="0" indent="0" defTabSz="567368">
              <a:buNone/>
            </a:pPr>
            <a:r>
              <a:rPr lang="en-US" altLang="ko-KR" sz="1814"/>
              <a:t>	{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System.out.println();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System.out.println(“***************");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System.out.println(number);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System.out.println(“***************");</a:t>
            </a:r>
          </a:p>
          <a:p>
            <a:pPr marL="0" indent="0" defTabSz="567368">
              <a:buNone/>
            </a:pPr>
            <a:r>
              <a:rPr lang="en-US" altLang="ko-KR" sz="1814"/>
              <a:t>	}</a:t>
            </a:r>
          </a:p>
          <a:p>
            <a:pPr marL="0" indent="0" defTabSz="567368">
              <a:buNone/>
            </a:pPr>
            <a:r>
              <a:rPr lang="en-US" altLang="ko-KR" sz="1814"/>
              <a:t>}</a:t>
            </a:r>
            <a:endParaRPr lang="ko-KR" altLang="en-US" sz="1814"/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프로그래밍 기초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38081" y="387722"/>
            <a:ext cx="6144631" cy="4832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540" dirty="0" err="1">
                <a:solidFill>
                  <a:schemeClr val="tx1"/>
                </a:solidFill>
                <a:latin typeface="+mn-ea"/>
              </a:rPr>
              <a:t>메소드를</a:t>
            </a:r>
            <a:r>
              <a:rPr lang="ko-KR" altLang="en-US" sz="2540" dirty="0">
                <a:solidFill>
                  <a:schemeClr val="tx1"/>
                </a:solidFill>
                <a:latin typeface="+mn-ea"/>
              </a:rPr>
              <a:t> 호출할 때 값을 넘겨줄 수 있다</a:t>
            </a:r>
            <a:r>
              <a:rPr lang="en-US" altLang="ko-KR" sz="254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254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39681" y="1424521"/>
            <a:ext cx="3248640" cy="9298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814" dirty="0" err="1">
                <a:solidFill>
                  <a:schemeClr val="tx1"/>
                </a:solidFill>
                <a:latin typeface="+mn-ea"/>
              </a:rPr>
              <a:t>메소드를</a:t>
            </a:r>
            <a:r>
              <a:rPr lang="ko-KR" altLang="en-US" sz="1814" dirty="0">
                <a:solidFill>
                  <a:schemeClr val="tx1"/>
                </a:solidFill>
                <a:latin typeface="+mn-ea"/>
              </a:rPr>
              <a:t> 호출할 때 넘겨주는 값을 </a:t>
            </a:r>
            <a:endParaRPr lang="en-US" altLang="ko-KR" sz="1814" dirty="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ko-KR" altLang="en-US" sz="1814" b="1" dirty="0">
                <a:solidFill>
                  <a:srgbClr val="FF0000"/>
                </a:solidFill>
                <a:latin typeface="+mn-ea"/>
              </a:rPr>
              <a:t>인자</a:t>
            </a:r>
            <a:r>
              <a:rPr lang="en-US" altLang="ko-KR" sz="1814" b="1" dirty="0">
                <a:solidFill>
                  <a:srgbClr val="FF0000"/>
                </a:solidFill>
                <a:latin typeface="+mn-ea"/>
              </a:rPr>
              <a:t>(argument)</a:t>
            </a:r>
            <a:r>
              <a:rPr lang="ko-KR" altLang="en-US" sz="1814" dirty="0">
                <a:solidFill>
                  <a:schemeClr val="tx1"/>
                </a:solidFill>
                <a:latin typeface="+mn-ea"/>
              </a:rPr>
              <a:t>라고 부른다</a:t>
            </a:r>
            <a:r>
              <a:rPr lang="en-US" altLang="ko-KR" sz="1814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pic>
        <p:nvPicPr>
          <p:cNvPr id="286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721" y="3083401"/>
            <a:ext cx="1598400" cy="42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80" name="슬라이드 번호 개체 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164C984-B64C-4D0F-B165-D415AC2EEEA9}" type="slidenum">
              <a:rPr lang="ko-KR" altLang="en-US"/>
              <a:pPr/>
              <a:t>20</a:t>
            </a:fld>
            <a:endParaRPr lang="ko-KR" altLang="en-US"/>
          </a:p>
        </p:txBody>
      </p:sp>
      <p:cxnSp>
        <p:nvCxnSpPr>
          <p:cNvPr id="6" name="직선 화살표 연결선 5"/>
          <p:cNvCxnSpPr>
            <a:stCxn id="10" idx="1"/>
          </p:cNvCxnSpPr>
          <p:nvPr/>
        </p:nvCxnSpPr>
        <p:spPr>
          <a:xfrm flipH="1">
            <a:off x="3258721" y="1889456"/>
            <a:ext cx="2280960" cy="84834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73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내용 개체 틀 2"/>
          <p:cNvSpPr>
            <a:spLocks noGrp="1"/>
          </p:cNvSpPr>
          <p:nvPr>
            <p:ph idx="1"/>
          </p:nvPr>
        </p:nvSpPr>
        <p:spPr>
          <a:xfrm>
            <a:off x="456481" y="1078921"/>
            <a:ext cx="8331840" cy="5045760"/>
          </a:xfrm>
        </p:spPr>
        <p:txBody>
          <a:bodyPr>
            <a:normAutofit fontScale="92500" lnSpcReduction="10000"/>
          </a:bodyPr>
          <a:lstStyle/>
          <a:p>
            <a:pPr marL="0" indent="0" defTabSz="567368">
              <a:buNone/>
            </a:pPr>
            <a:r>
              <a:rPr lang="en-US" altLang="ko-KR" sz="1814"/>
              <a:t>public class Test</a:t>
            </a:r>
          </a:p>
          <a:p>
            <a:pPr marL="0" indent="0" defTabSz="567368">
              <a:buNone/>
            </a:pPr>
            <a:r>
              <a:rPr lang="en-US" altLang="ko-KR" sz="1814"/>
              <a:t>{</a:t>
            </a:r>
          </a:p>
          <a:p>
            <a:pPr marL="0" indent="0" defTabSz="567368">
              <a:buNone/>
            </a:pPr>
            <a:r>
              <a:rPr lang="en-US" altLang="ko-KR" sz="1814"/>
              <a:t>	public static void main (String[] args)</a:t>
            </a:r>
          </a:p>
          <a:p>
            <a:pPr marL="0" indent="0" defTabSz="567368">
              <a:buNone/>
            </a:pPr>
            <a:r>
              <a:rPr lang="en-US" altLang="ko-KR" sz="1814"/>
              <a:t>	{</a:t>
            </a:r>
          </a:p>
          <a:p>
            <a:pPr marL="0" indent="0" defTabSz="567368">
              <a:buNone/>
            </a:pPr>
            <a:r>
              <a:rPr lang="en-US" altLang="ko-KR" sz="1814"/>
              <a:t>		Scanner input =new Scanner(System.in);</a:t>
            </a:r>
          </a:p>
          <a:p>
            <a:pPr marL="0" indent="0" defTabSz="567368">
              <a:buNone/>
            </a:pPr>
            <a:r>
              <a:rPr lang="en-US" altLang="ko-KR" sz="1814"/>
              <a:t>		printNumber(</a:t>
            </a:r>
            <a:r>
              <a:rPr lang="en-US" altLang="ko-KR" sz="1814" b="1">
                <a:solidFill>
                  <a:srgbClr val="FF0000"/>
                </a:solidFill>
              </a:rPr>
              <a:t>3</a:t>
            </a:r>
            <a:r>
              <a:rPr lang="en-US" altLang="ko-KR" sz="1814"/>
              <a:t>);</a:t>
            </a:r>
          </a:p>
          <a:p>
            <a:pPr marL="0" indent="0" defTabSz="567368">
              <a:buNone/>
            </a:pPr>
            <a:r>
              <a:rPr lang="en-US" altLang="ko-KR" sz="1814"/>
              <a:t>	}</a:t>
            </a:r>
          </a:p>
          <a:p>
            <a:pPr marL="0" indent="0" defTabSz="567368">
              <a:buNone/>
            </a:pPr>
            <a:r>
              <a:rPr lang="en-US" altLang="ko-KR" sz="1814"/>
              <a:t>	public static void printNumber(int </a:t>
            </a:r>
            <a:r>
              <a:rPr lang="en-US" altLang="ko-KR" sz="1814">
                <a:solidFill>
                  <a:srgbClr val="0000FF"/>
                </a:solidFill>
              </a:rPr>
              <a:t>number</a:t>
            </a:r>
            <a:r>
              <a:rPr lang="en-US" altLang="ko-KR" sz="1814"/>
              <a:t>)</a:t>
            </a:r>
          </a:p>
          <a:p>
            <a:pPr marL="0" indent="0" defTabSz="567368">
              <a:buNone/>
            </a:pPr>
            <a:r>
              <a:rPr lang="en-US" altLang="ko-KR" sz="1814"/>
              <a:t>	{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System.out.println();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System.out.println(“***************");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System.out.println(number);</a:t>
            </a:r>
            <a:endParaRPr lang="en-US" altLang="ko-KR" sz="1814" b="1"/>
          </a:p>
          <a:p>
            <a:pPr marL="0" indent="0" defTabSz="567368">
              <a:buNone/>
            </a:pPr>
            <a:r>
              <a:rPr lang="en-US" altLang="ko-KR" sz="1814"/>
              <a:t>		System.out.println(“***************");</a:t>
            </a:r>
          </a:p>
          <a:p>
            <a:pPr marL="0" indent="0" defTabSz="567368">
              <a:buNone/>
            </a:pPr>
            <a:r>
              <a:rPr lang="en-US" altLang="ko-KR" sz="1814"/>
              <a:t>	}</a:t>
            </a:r>
          </a:p>
          <a:p>
            <a:pPr marL="0" indent="0" defTabSz="567368">
              <a:buNone/>
            </a:pPr>
            <a:r>
              <a:rPr lang="en-US" altLang="ko-KR" sz="1814"/>
              <a:t>}</a:t>
            </a:r>
            <a:endParaRPr lang="ko-KR" altLang="en-US" sz="1814"/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프로그래밍 기초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38081" y="387722"/>
            <a:ext cx="6144631" cy="4832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540" dirty="0" err="1">
                <a:solidFill>
                  <a:schemeClr val="tx1"/>
                </a:solidFill>
                <a:latin typeface="+mn-ea"/>
              </a:rPr>
              <a:t>메소드를</a:t>
            </a:r>
            <a:r>
              <a:rPr lang="ko-KR" altLang="en-US" sz="2540" dirty="0">
                <a:solidFill>
                  <a:schemeClr val="tx1"/>
                </a:solidFill>
                <a:latin typeface="+mn-ea"/>
              </a:rPr>
              <a:t> 호출할 때 값을 넘겨줄 수 있다</a:t>
            </a:r>
            <a:r>
              <a:rPr lang="en-US" altLang="ko-KR" sz="254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254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51041" y="2461321"/>
            <a:ext cx="2207656" cy="12090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1814" dirty="0" err="1">
                <a:solidFill>
                  <a:schemeClr val="tx1"/>
                </a:solidFill>
                <a:latin typeface="+mn-ea"/>
              </a:rPr>
              <a:t>메소드를</a:t>
            </a:r>
            <a:r>
              <a:rPr lang="ko-KR" altLang="en-US" sz="1814" dirty="0">
                <a:solidFill>
                  <a:schemeClr val="tx1"/>
                </a:solidFill>
                <a:latin typeface="+mn-ea"/>
              </a:rPr>
              <a:t> 호출할 때</a:t>
            </a:r>
            <a:endParaRPr lang="en-US" altLang="ko-KR" sz="1814" dirty="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ko-KR" altLang="en-US" sz="1814" b="1" dirty="0">
                <a:solidFill>
                  <a:srgbClr val="FF0000"/>
                </a:solidFill>
                <a:latin typeface="+mn-ea"/>
              </a:rPr>
              <a:t>인자</a:t>
            </a:r>
            <a:r>
              <a:rPr lang="en-US" altLang="ko-KR" sz="1814" b="1" dirty="0">
                <a:solidFill>
                  <a:srgbClr val="FF0000"/>
                </a:solidFill>
                <a:latin typeface="+mn-ea"/>
              </a:rPr>
              <a:t>(argument)</a:t>
            </a:r>
            <a:r>
              <a:rPr lang="ko-KR" altLang="en-US" sz="1814" dirty="0">
                <a:solidFill>
                  <a:schemeClr val="tx1"/>
                </a:solidFill>
                <a:latin typeface="+mn-ea"/>
              </a:rPr>
              <a:t>가</a:t>
            </a:r>
            <a:endParaRPr lang="en-US" altLang="ko-KR" sz="1814" dirty="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ko-KR" altLang="en-US" sz="1814" b="1" dirty="0" err="1">
                <a:solidFill>
                  <a:srgbClr val="0000FF"/>
                </a:solidFill>
                <a:latin typeface="+mn-ea"/>
              </a:rPr>
              <a:t>파라미터</a:t>
            </a:r>
            <a:r>
              <a:rPr lang="ko-KR" altLang="en-US" sz="1814" dirty="0" err="1">
                <a:solidFill>
                  <a:schemeClr val="tx1"/>
                </a:solidFill>
                <a:latin typeface="+mn-ea"/>
              </a:rPr>
              <a:t>로</a:t>
            </a:r>
            <a:r>
              <a:rPr lang="ko-KR" altLang="en-US" sz="1814" dirty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814" dirty="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ko-KR" altLang="en-US" sz="1814" b="1" dirty="0">
                <a:solidFill>
                  <a:schemeClr val="tx1"/>
                </a:solidFill>
                <a:latin typeface="+mn-ea"/>
              </a:rPr>
              <a:t>복사</a:t>
            </a:r>
            <a:r>
              <a:rPr lang="ko-KR" altLang="en-US" sz="1814" dirty="0">
                <a:solidFill>
                  <a:schemeClr val="tx1"/>
                </a:solidFill>
                <a:latin typeface="+mn-ea"/>
              </a:rPr>
              <a:t>된다</a:t>
            </a:r>
            <a:r>
              <a:rPr lang="en-US" altLang="ko-KR" sz="1814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pic>
        <p:nvPicPr>
          <p:cNvPr id="297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555" y="3052228"/>
            <a:ext cx="1598400" cy="42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48875" y="2924068"/>
            <a:ext cx="604653" cy="3436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1633" b="1" dirty="0">
                <a:latin typeface="+mn-ea"/>
              </a:rPr>
              <a:t>복사</a:t>
            </a:r>
          </a:p>
        </p:txBody>
      </p:sp>
      <p:sp>
        <p:nvSpPr>
          <p:cNvPr id="29705" name="슬라이드 번호 개체 틀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73EB59D-AFBD-47B7-80E4-0062564FC958}" type="slidenum">
              <a:rPr lang="ko-KR" altLang="en-US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7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내용 개체 틀 2"/>
          <p:cNvSpPr>
            <a:spLocks noGrp="1"/>
          </p:cNvSpPr>
          <p:nvPr>
            <p:ph idx="1"/>
          </p:nvPr>
        </p:nvSpPr>
        <p:spPr>
          <a:xfrm>
            <a:off x="355681" y="1078921"/>
            <a:ext cx="8331840" cy="5045760"/>
          </a:xfrm>
        </p:spPr>
        <p:txBody>
          <a:bodyPr>
            <a:normAutofit fontScale="92500" lnSpcReduction="10000"/>
          </a:bodyPr>
          <a:lstStyle/>
          <a:p>
            <a:pPr marL="0" indent="0" defTabSz="567368">
              <a:buNone/>
            </a:pPr>
            <a:r>
              <a:rPr lang="en-US" altLang="ko-KR" sz="1814" dirty="0"/>
              <a:t>public class Test</a:t>
            </a:r>
          </a:p>
          <a:p>
            <a:pPr marL="0" indent="0" defTabSz="567368">
              <a:buNone/>
            </a:pPr>
            <a:r>
              <a:rPr lang="en-US" altLang="ko-KR" sz="1814" dirty="0"/>
              <a:t>{</a:t>
            </a:r>
          </a:p>
          <a:p>
            <a:pPr marL="0" indent="0" defTabSz="567368">
              <a:buNone/>
            </a:pPr>
            <a:r>
              <a:rPr lang="en-US" altLang="ko-KR" sz="1814" dirty="0"/>
              <a:t>	public static void main (String[] </a:t>
            </a:r>
            <a:r>
              <a:rPr lang="en-US" altLang="ko-KR" sz="1814" dirty="0" err="1"/>
              <a:t>args</a:t>
            </a:r>
            <a:r>
              <a:rPr lang="en-US" altLang="ko-KR" sz="1814" dirty="0"/>
              <a:t>)</a:t>
            </a:r>
          </a:p>
          <a:p>
            <a:pPr marL="0" indent="0" defTabSz="567368">
              <a:buNone/>
            </a:pPr>
            <a:r>
              <a:rPr lang="en-US" altLang="ko-KR" sz="1814" dirty="0"/>
              <a:t>	{</a:t>
            </a:r>
          </a:p>
          <a:p>
            <a:pPr marL="0" indent="0" defTabSz="567368">
              <a:buNone/>
            </a:pPr>
            <a:r>
              <a:rPr lang="en-US" altLang="ko-KR" sz="1814" dirty="0"/>
              <a:t>		Scanner input =new Scanner(System.in);</a:t>
            </a:r>
          </a:p>
          <a:p>
            <a:pPr marL="0" indent="0" defTabSz="567368">
              <a:buNone/>
            </a:pPr>
            <a:r>
              <a:rPr lang="en-US" altLang="ko-KR" sz="1814" dirty="0"/>
              <a:t>		</a:t>
            </a:r>
            <a:r>
              <a:rPr lang="en-US" altLang="ko-KR" sz="1814" dirty="0" err="1"/>
              <a:t>printNumber</a:t>
            </a:r>
            <a:r>
              <a:rPr lang="en-US" altLang="ko-KR" sz="1814" dirty="0"/>
              <a:t>(3);</a:t>
            </a:r>
          </a:p>
          <a:p>
            <a:pPr marL="0" indent="0" defTabSz="567368">
              <a:buNone/>
            </a:pPr>
            <a:r>
              <a:rPr lang="en-US" altLang="ko-KR" sz="1814" dirty="0"/>
              <a:t>	}</a:t>
            </a:r>
          </a:p>
          <a:p>
            <a:pPr marL="0" indent="0" defTabSz="567368">
              <a:buNone/>
            </a:pPr>
            <a:r>
              <a:rPr lang="en-US" altLang="ko-KR" sz="1814" dirty="0"/>
              <a:t>	public static void </a:t>
            </a:r>
            <a:r>
              <a:rPr lang="en-US" altLang="ko-KR" sz="1814" dirty="0" err="1"/>
              <a:t>printNumber</a:t>
            </a:r>
            <a:r>
              <a:rPr lang="en-US" altLang="ko-KR" sz="1814" dirty="0"/>
              <a:t>(</a:t>
            </a:r>
            <a:r>
              <a:rPr lang="en-US" altLang="ko-KR" sz="1814" dirty="0" err="1">
                <a:solidFill>
                  <a:srgbClr val="0000FF"/>
                </a:solidFill>
              </a:rPr>
              <a:t>int</a:t>
            </a:r>
            <a:r>
              <a:rPr lang="en-US" altLang="ko-KR" sz="1814" dirty="0"/>
              <a:t> </a:t>
            </a:r>
            <a:r>
              <a:rPr lang="en-US" altLang="ko-KR" sz="1814" dirty="0">
                <a:solidFill>
                  <a:srgbClr val="0000FF"/>
                </a:solidFill>
              </a:rPr>
              <a:t>number</a:t>
            </a:r>
            <a:r>
              <a:rPr lang="en-US" altLang="ko-KR" sz="1814" dirty="0"/>
              <a:t>)</a:t>
            </a:r>
          </a:p>
          <a:p>
            <a:pPr marL="0" indent="0" defTabSz="567368">
              <a:buNone/>
            </a:pPr>
            <a:r>
              <a:rPr lang="en-US" altLang="ko-KR" sz="1814" dirty="0"/>
              <a:t>	{</a:t>
            </a:r>
          </a:p>
          <a:p>
            <a:pPr marL="0" indent="0" defTabSz="567368">
              <a:buNone/>
            </a:pPr>
            <a:r>
              <a:rPr lang="en-US" altLang="ko-KR" sz="1814" dirty="0"/>
              <a:t>		</a:t>
            </a:r>
            <a:r>
              <a:rPr lang="en-US" altLang="ko-KR" sz="1814" dirty="0" err="1"/>
              <a:t>System.out.println</a:t>
            </a:r>
            <a:r>
              <a:rPr lang="en-US" altLang="ko-KR" sz="1814" dirty="0"/>
              <a:t>();</a:t>
            </a:r>
          </a:p>
          <a:p>
            <a:pPr marL="0" indent="0" defTabSz="567368">
              <a:buNone/>
            </a:pPr>
            <a:r>
              <a:rPr lang="en-US" altLang="ko-KR" sz="1814" dirty="0"/>
              <a:t>		</a:t>
            </a:r>
            <a:r>
              <a:rPr lang="en-US" altLang="ko-KR" sz="1814" dirty="0" err="1"/>
              <a:t>System.out.println</a:t>
            </a:r>
            <a:r>
              <a:rPr lang="en-US" altLang="ko-KR" sz="1814" dirty="0"/>
              <a:t>(“***************");</a:t>
            </a:r>
          </a:p>
          <a:p>
            <a:pPr marL="0" indent="0" defTabSz="567368">
              <a:buNone/>
            </a:pPr>
            <a:r>
              <a:rPr lang="en-US" altLang="ko-KR" sz="1814" dirty="0"/>
              <a:t>		</a:t>
            </a:r>
            <a:r>
              <a:rPr lang="en-US" altLang="ko-KR" sz="1814" dirty="0" err="1"/>
              <a:t>System.out.println</a:t>
            </a:r>
            <a:r>
              <a:rPr lang="en-US" altLang="ko-KR" sz="1814" dirty="0"/>
              <a:t>(</a:t>
            </a:r>
            <a:r>
              <a:rPr lang="en-US" altLang="ko-KR" sz="1814" dirty="0">
                <a:solidFill>
                  <a:srgbClr val="0000FF"/>
                </a:solidFill>
              </a:rPr>
              <a:t>number</a:t>
            </a:r>
            <a:r>
              <a:rPr lang="en-US" altLang="ko-KR" sz="1814" dirty="0"/>
              <a:t>);  </a:t>
            </a:r>
            <a:endParaRPr lang="en-US" altLang="ko-KR" sz="1814" b="1" dirty="0"/>
          </a:p>
          <a:p>
            <a:pPr marL="0" indent="0" defTabSz="567368">
              <a:buNone/>
            </a:pPr>
            <a:r>
              <a:rPr lang="en-US" altLang="ko-KR" sz="1814" dirty="0"/>
              <a:t>		</a:t>
            </a:r>
            <a:r>
              <a:rPr lang="en-US" altLang="ko-KR" sz="1814" dirty="0" err="1"/>
              <a:t>System.out.println</a:t>
            </a:r>
            <a:r>
              <a:rPr lang="en-US" altLang="ko-KR" sz="1814" dirty="0"/>
              <a:t>(“***************");</a:t>
            </a:r>
          </a:p>
          <a:p>
            <a:pPr marL="0" indent="0" defTabSz="567368">
              <a:buNone/>
            </a:pPr>
            <a:r>
              <a:rPr lang="en-US" altLang="ko-KR" sz="1814" dirty="0"/>
              <a:t>	}</a:t>
            </a:r>
          </a:p>
          <a:p>
            <a:pPr marL="0" indent="0" defTabSz="567368">
              <a:buNone/>
            </a:pPr>
            <a:r>
              <a:rPr lang="en-US" altLang="ko-KR" sz="1814" dirty="0"/>
              <a:t>}</a:t>
            </a:r>
            <a:endParaRPr lang="ko-KR" altLang="en-US" sz="1814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프로그래밍 기초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38081" y="387722"/>
            <a:ext cx="6144631" cy="4832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540" dirty="0" err="1">
                <a:solidFill>
                  <a:schemeClr val="tx1"/>
                </a:solidFill>
                <a:latin typeface="+mn-ea"/>
              </a:rPr>
              <a:t>메소드를</a:t>
            </a:r>
            <a:r>
              <a:rPr lang="ko-KR" altLang="en-US" sz="2540" dirty="0">
                <a:solidFill>
                  <a:schemeClr val="tx1"/>
                </a:solidFill>
                <a:latin typeface="+mn-ea"/>
              </a:rPr>
              <a:t> 호출할 때 값을 넘겨줄 수 있다</a:t>
            </a:r>
            <a:r>
              <a:rPr lang="en-US" altLang="ko-KR" sz="254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254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44035" y="2841691"/>
            <a:ext cx="3916457" cy="3715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1814" dirty="0" err="1" smtClean="0">
                <a:solidFill>
                  <a:schemeClr val="tx1"/>
                </a:solidFill>
                <a:latin typeface="+mn-ea"/>
              </a:rPr>
              <a:t>파라미터는</a:t>
            </a:r>
            <a:r>
              <a:rPr lang="ko-KR" altLang="en-US" sz="1814" dirty="0" smtClean="0">
                <a:solidFill>
                  <a:schemeClr val="tx1"/>
                </a:solidFill>
                <a:latin typeface="+mn-ea"/>
              </a:rPr>
              <a:t> 메소드 내에서 유효하다</a:t>
            </a:r>
            <a:endParaRPr lang="en-US" altLang="ko-KR" sz="1814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0727" name="그룹 11"/>
          <p:cNvGrpSpPr>
            <a:grpSpLocks/>
          </p:cNvGrpSpPr>
          <p:nvPr/>
        </p:nvGrpSpPr>
        <p:grpSpPr bwMode="auto">
          <a:xfrm>
            <a:off x="1360801" y="3636361"/>
            <a:ext cx="4561920" cy="1935360"/>
            <a:chOff x="1611312" y="4008437"/>
            <a:chExt cx="5029200" cy="2133600"/>
          </a:xfrm>
        </p:grpSpPr>
        <p:sp>
          <p:nvSpPr>
            <p:cNvPr id="8" name="오른쪽 중괄호 7"/>
            <p:cNvSpPr/>
            <p:nvPr/>
          </p:nvSpPr>
          <p:spPr>
            <a:xfrm>
              <a:off x="6259512" y="4008437"/>
              <a:ext cx="381000" cy="2133600"/>
            </a:xfrm>
            <a:prstGeom prst="rightBrac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1633"/>
            </a:p>
          </p:txBody>
        </p:sp>
        <p:cxnSp>
          <p:nvCxnSpPr>
            <p:cNvPr id="11" name="직선 연결선 10"/>
            <p:cNvCxnSpPr/>
            <p:nvPr/>
          </p:nvCxnSpPr>
          <p:spPr>
            <a:xfrm flipH="1">
              <a:off x="1611312" y="6142037"/>
              <a:ext cx="4648200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130081" y="4396681"/>
            <a:ext cx="2331087" cy="3715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814" dirty="0">
                <a:latin typeface="+mn-ea"/>
              </a:rPr>
              <a:t>number</a:t>
            </a:r>
            <a:r>
              <a:rPr lang="ko-KR" altLang="en-US" sz="1814" dirty="0">
                <a:latin typeface="+mn-ea"/>
              </a:rPr>
              <a:t>의 유효 범위</a:t>
            </a:r>
          </a:p>
        </p:txBody>
      </p:sp>
      <p:sp>
        <p:nvSpPr>
          <p:cNvPr id="30729" name="슬라이드 번호 개체 틀 1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D610EF4-6646-47A3-A736-5B2DD9F0927C}" type="slidenum">
              <a:rPr lang="ko-KR" altLang="en-US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09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내용 개체 틀 2"/>
          <p:cNvSpPr>
            <a:spLocks noGrp="1"/>
          </p:cNvSpPr>
          <p:nvPr>
            <p:ph idx="1"/>
          </p:nvPr>
        </p:nvSpPr>
        <p:spPr>
          <a:xfrm>
            <a:off x="456481" y="1078921"/>
            <a:ext cx="8231040" cy="5045760"/>
          </a:xfrm>
        </p:spPr>
        <p:txBody>
          <a:bodyPr>
            <a:normAutofit fontScale="92500" lnSpcReduction="10000"/>
          </a:bodyPr>
          <a:lstStyle/>
          <a:p>
            <a:pPr marL="0" indent="0" defTabSz="567368">
              <a:buNone/>
            </a:pPr>
            <a:r>
              <a:rPr lang="en-US" altLang="ko-KR" sz="1814"/>
              <a:t>public class Test</a:t>
            </a:r>
          </a:p>
          <a:p>
            <a:pPr marL="0" indent="0" defTabSz="567368">
              <a:buNone/>
            </a:pPr>
            <a:r>
              <a:rPr lang="en-US" altLang="ko-KR" sz="1814"/>
              <a:t>{</a:t>
            </a:r>
          </a:p>
          <a:p>
            <a:pPr marL="0" indent="0" defTabSz="567368">
              <a:buNone/>
            </a:pPr>
            <a:r>
              <a:rPr lang="en-US" altLang="ko-KR" sz="1814"/>
              <a:t>	public static void main (String[] args)</a:t>
            </a:r>
          </a:p>
          <a:p>
            <a:pPr marL="0" indent="0" defTabSz="567368">
              <a:buNone/>
            </a:pPr>
            <a:r>
              <a:rPr lang="en-US" altLang="ko-KR" sz="1814"/>
              <a:t>	{</a:t>
            </a:r>
          </a:p>
          <a:p>
            <a:pPr marL="0" indent="0" defTabSz="567368">
              <a:buNone/>
            </a:pPr>
            <a:r>
              <a:rPr lang="en-US" altLang="ko-KR" sz="1814"/>
              <a:t>		Scanner input =new Scanner(System.in);</a:t>
            </a:r>
          </a:p>
          <a:p>
            <a:pPr marL="0" indent="0" defTabSz="567368">
              <a:buNone/>
            </a:pPr>
            <a:r>
              <a:rPr lang="en-US" altLang="ko-KR" sz="1814"/>
              <a:t>		printNumber(</a:t>
            </a:r>
            <a:r>
              <a:rPr lang="en-US" altLang="ko-KR" sz="1814">
                <a:solidFill>
                  <a:srgbClr val="FF0000"/>
                </a:solidFill>
              </a:rPr>
              <a:t>int n</a:t>
            </a:r>
            <a:r>
              <a:rPr lang="en-US" altLang="ko-KR" sz="1814"/>
              <a:t>);</a:t>
            </a:r>
            <a:r>
              <a:rPr lang="en-US" altLang="ko-KR" sz="1814">
                <a:solidFill>
                  <a:srgbClr val="FF0000"/>
                </a:solidFill>
              </a:rPr>
              <a:t>	</a:t>
            </a:r>
            <a:r>
              <a:rPr lang="en-US" altLang="ko-KR" sz="1814" b="1">
                <a:solidFill>
                  <a:srgbClr val="FF0000"/>
                </a:solidFill>
              </a:rPr>
              <a:t>// </a:t>
            </a:r>
            <a:r>
              <a:rPr lang="ko-KR" altLang="en-US" sz="1814" b="1">
                <a:solidFill>
                  <a:srgbClr val="FF0000"/>
                </a:solidFill>
              </a:rPr>
              <a:t>이렇게 쓰면 안 된다</a:t>
            </a:r>
            <a:r>
              <a:rPr lang="en-US" altLang="ko-KR" sz="1814" b="1">
                <a:solidFill>
                  <a:srgbClr val="FF0000"/>
                </a:solidFill>
              </a:rPr>
              <a:t>. X</a:t>
            </a:r>
          </a:p>
          <a:p>
            <a:pPr marL="0" indent="0" defTabSz="567368">
              <a:buNone/>
            </a:pPr>
            <a:r>
              <a:rPr lang="en-US" altLang="ko-KR" sz="1814"/>
              <a:t>	}					</a:t>
            </a:r>
          </a:p>
          <a:p>
            <a:pPr marL="0" indent="0" defTabSz="567368">
              <a:buNone/>
            </a:pPr>
            <a:r>
              <a:rPr lang="en-US" altLang="ko-KR" sz="1814"/>
              <a:t>	public static void </a:t>
            </a:r>
            <a:r>
              <a:rPr lang="en-US" altLang="ko-KR" sz="1814">
                <a:solidFill>
                  <a:srgbClr val="FF0000"/>
                </a:solidFill>
              </a:rPr>
              <a:t>printNumber(</a:t>
            </a:r>
            <a:r>
              <a:rPr lang="en-US" altLang="ko-KR" sz="1814">
                <a:solidFill>
                  <a:srgbClr val="0000FF"/>
                </a:solidFill>
              </a:rPr>
              <a:t>int</a:t>
            </a:r>
            <a:r>
              <a:rPr lang="en-US" altLang="ko-KR" sz="1814">
                <a:solidFill>
                  <a:srgbClr val="FF0000"/>
                </a:solidFill>
              </a:rPr>
              <a:t> </a:t>
            </a:r>
            <a:r>
              <a:rPr lang="en-US" altLang="ko-KR" sz="1814">
                <a:solidFill>
                  <a:srgbClr val="0000FF"/>
                </a:solidFill>
              </a:rPr>
              <a:t>number</a:t>
            </a:r>
            <a:r>
              <a:rPr lang="en-US" altLang="ko-KR" sz="1814">
                <a:solidFill>
                  <a:srgbClr val="FF0000"/>
                </a:solidFill>
              </a:rPr>
              <a:t>)</a:t>
            </a:r>
          </a:p>
          <a:p>
            <a:pPr marL="0" indent="0" defTabSz="567368">
              <a:buNone/>
            </a:pPr>
            <a:r>
              <a:rPr lang="en-US" altLang="ko-KR" sz="1814"/>
              <a:t>	{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System.out.println();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System.out.println(“***************");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System.out.println(</a:t>
            </a:r>
            <a:r>
              <a:rPr lang="en-US" altLang="ko-KR" sz="1814">
                <a:solidFill>
                  <a:srgbClr val="0000FF"/>
                </a:solidFill>
              </a:rPr>
              <a:t>number</a:t>
            </a:r>
            <a:r>
              <a:rPr lang="en-US" altLang="ko-KR" sz="1814"/>
              <a:t>);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System.out.println(“***************");</a:t>
            </a:r>
          </a:p>
          <a:p>
            <a:pPr marL="0" indent="0" defTabSz="567368">
              <a:buNone/>
            </a:pPr>
            <a:r>
              <a:rPr lang="en-US" altLang="ko-KR" sz="1814"/>
              <a:t>	}</a:t>
            </a:r>
          </a:p>
          <a:p>
            <a:pPr marL="0" indent="0" defTabSz="567368">
              <a:buNone/>
            </a:pPr>
            <a:r>
              <a:rPr lang="en-US" altLang="ko-KR" sz="1814"/>
              <a:t>}</a:t>
            </a:r>
            <a:endParaRPr lang="ko-KR" altLang="en-US" sz="1814"/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프로그래밍 기초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38081" y="387722"/>
            <a:ext cx="3964547" cy="4832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540" dirty="0">
                <a:solidFill>
                  <a:schemeClr val="tx1"/>
                </a:solidFill>
                <a:latin typeface="+mn-ea"/>
              </a:rPr>
              <a:t>변수도 인자가 될 수 있다</a:t>
            </a:r>
            <a:r>
              <a:rPr lang="en-US" altLang="ko-KR" sz="254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254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92482" y="4534921"/>
            <a:ext cx="1915909" cy="9298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814" dirty="0"/>
              <a:t>***************</a:t>
            </a:r>
          </a:p>
          <a:p>
            <a:pPr eaLnBrk="1" latinLnBrk="1" hangingPunct="1">
              <a:defRPr/>
            </a:pPr>
            <a:r>
              <a:rPr lang="en-US" altLang="ko-KR" sz="1814" dirty="0"/>
              <a:t>3</a:t>
            </a:r>
          </a:p>
          <a:p>
            <a:pPr eaLnBrk="1" latinLnBrk="1" hangingPunct="1">
              <a:defRPr/>
            </a:pPr>
            <a:r>
              <a:rPr lang="en-US" altLang="ko-KR" sz="1814" dirty="0"/>
              <a:t>***************</a:t>
            </a:r>
            <a:endParaRPr lang="en-US" altLang="ko-KR" sz="1814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823" name="슬라이드 번호 개체 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3AF9E2D-BF09-4EA0-A0E9-09D582CA33E3}" type="slidenum">
              <a:rPr lang="ko-KR" altLang="en-US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9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내용 개체 틀 2"/>
          <p:cNvSpPr>
            <a:spLocks noGrp="1"/>
          </p:cNvSpPr>
          <p:nvPr>
            <p:ph idx="1"/>
          </p:nvPr>
        </p:nvSpPr>
        <p:spPr>
          <a:xfrm>
            <a:off x="456481" y="1078921"/>
            <a:ext cx="8231040" cy="5045760"/>
          </a:xfrm>
        </p:spPr>
        <p:txBody>
          <a:bodyPr>
            <a:normAutofit fontScale="92500" lnSpcReduction="10000"/>
          </a:bodyPr>
          <a:lstStyle/>
          <a:p>
            <a:pPr marL="0" indent="0" defTabSz="567368">
              <a:buNone/>
            </a:pPr>
            <a:r>
              <a:rPr lang="en-US" altLang="ko-KR" sz="1814"/>
              <a:t>public class Test</a:t>
            </a:r>
          </a:p>
          <a:p>
            <a:pPr marL="0" indent="0" defTabSz="567368">
              <a:buNone/>
            </a:pPr>
            <a:r>
              <a:rPr lang="en-US" altLang="ko-KR" sz="1814"/>
              <a:t>{</a:t>
            </a:r>
          </a:p>
          <a:p>
            <a:pPr marL="0" indent="0" defTabSz="567368">
              <a:buNone/>
            </a:pPr>
            <a:r>
              <a:rPr lang="en-US" altLang="ko-KR" sz="1814"/>
              <a:t>	public static void main (String[] args)</a:t>
            </a:r>
          </a:p>
          <a:p>
            <a:pPr marL="0" indent="0" defTabSz="567368">
              <a:buNone/>
            </a:pPr>
            <a:r>
              <a:rPr lang="en-US" altLang="ko-KR" sz="1814"/>
              <a:t>	{</a:t>
            </a:r>
          </a:p>
          <a:p>
            <a:pPr marL="0" indent="0" defTabSz="567368">
              <a:buNone/>
            </a:pPr>
            <a:r>
              <a:rPr lang="en-US" altLang="ko-KR" sz="1814"/>
              <a:t>		Scanner input =new Scanner(System.in);</a:t>
            </a:r>
          </a:p>
          <a:p>
            <a:pPr marL="0" indent="0" defTabSz="567368">
              <a:buNone/>
            </a:pPr>
            <a:r>
              <a:rPr lang="en-US" altLang="ko-KR" sz="1814"/>
              <a:t>		printNumber(</a:t>
            </a:r>
            <a:r>
              <a:rPr lang="en-US" altLang="ko-KR" sz="1814">
                <a:solidFill>
                  <a:srgbClr val="FF0000"/>
                </a:solidFill>
              </a:rPr>
              <a:t>int n</a:t>
            </a:r>
            <a:r>
              <a:rPr lang="en-US" altLang="ko-KR" sz="1814"/>
              <a:t>);</a:t>
            </a:r>
            <a:r>
              <a:rPr lang="en-US" altLang="ko-KR" sz="1814">
                <a:solidFill>
                  <a:srgbClr val="FF0000"/>
                </a:solidFill>
              </a:rPr>
              <a:t>	</a:t>
            </a:r>
            <a:r>
              <a:rPr lang="en-US" altLang="ko-KR" sz="1814" b="1">
                <a:solidFill>
                  <a:srgbClr val="FF0000"/>
                </a:solidFill>
              </a:rPr>
              <a:t>// </a:t>
            </a:r>
            <a:r>
              <a:rPr lang="ko-KR" altLang="en-US" sz="1814" b="1">
                <a:solidFill>
                  <a:srgbClr val="FF0000"/>
                </a:solidFill>
              </a:rPr>
              <a:t>이렇게 쓰면 안 된다</a:t>
            </a:r>
            <a:r>
              <a:rPr lang="en-US" altLang="ko-KR" sz="1814" b="1">
                <a:solidFill>
                  <a:srgbClr val="FF0000"/>
                </a:solidFill>
              </a:rPr>
              <a:t>. X</a:t>
            </a:r>
          </a:p>
          <a:p>
            <a:pPr marL="0" indent="0" defTabSz="567368">
              <a:buNone/>
            </a:pPr>
            <a:r>
              <a:rPr lang="en-US" altLang="ko-KR" sz="1814"/>
              <a:t>	}					</a:t>
            </a:r>
          </a:p>
          <a:p>
            <a:pPr marL="0" indent="0" defTabSz="567368">
              <a:buNone/>
            </a:pPr>
            <a:r>
              <a:rPr lang="en-US" altLang="ko-KR" sz="1814"/>
              <a:t>	public static void </a:t>
            </a:r>
            <a:r>
              <a:rPr lang="en-US" altLang="ko-KR" sz="1814">
                <a:solidFill>
                  <a:srgbClr val="FF0000"/>
                </a:solidFill>
              </a:rPr>
              <a:t>printNumber(</a:t>
            </a:r>
            <a:r>
              <a:rPr lang="en-US" altLang="ko-KR" sz="1814">
                <a:solidFill>
                  <a:srgbClr val="0000FF"/>
                </a:solidFill>
              </a:rPr>
              <a:t>int</a:t>
            </a:r>
            <a:r>
              <a:rPr lang="en-US" altLang="ko-KR" sz="1814">
                <a:solidFill>
                  <a:srgbClr val="FF0000"/>
                </a:solidFill>
              </a:rPr>
              <a:t> </a:t>
            </a:r>
            <a:r>
              <a:rPr lang="en-US" altLang="ko-KR" sz="1814">
                <a:solidFill>
                  <a:srgbClr val="0000FF"/>
                </a:solidFill>
              </a:rPr>
              <a:t>number</a:t>
            </a:r>
            <a:r>
              <a:rPr lang="en-US" altLang="ko-KR" sz="1814">
                <a:solidFill>
                  <a:srgbClr val="FF0000"/>
                </a:solidFill>
              </a:rPr>
              <a:t>)</a:t>
            </a:r>
          </a:p>
          <a:p>
            <a:pPr marL="0" indent="0" defTabSz="567368">
              <a:buNone/>
            </a:pPr>
            <a:r>
              <a:rPr lang="en-US" altLang="ko-KR" sz="1814"/>
              <a:t>	{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System.out.println();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System.out.println(“***************");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System.out.println(</a:t>
            </a:r>
            <a:r>
              <a:rPr lang="en-US" altLang="ko-KR" sz="1814">
                <a:solidFill>
                  <a:srgbClr val="0000FF"/>
                </a:solidFill>
              </a:rPr>
              <a:t>number</a:t>
            </a:r>
            <a:r>
              <a:rPr lang="en-US" altLang="ko-KR" sz="1814"/>
              <a:t>);</a:t>
            </a:r>
          </a:p>
          <a:p>
            <a:pPr marL="0" indent="0" defTabSz="567368">
              <a:buNone/>
            </a:pPr>
            <a:r>
              <a:rPr lang="en-US" altLang="ko-KR" sz="1814"/>
              <a:t>		System.out.println(“***************");</a:t>
            </a:r>
          </a:p>
          <a:p>
            <a:pPr marL="0" indent="0" defTabSz="567368">
              <a:buNone/>
            </a:pPr>
            <a:r>
              <a:rPr lang="en-US" altLang="ko-KR" sz="1814"/>
              <a:t>	}</a:t>
            </a:r>
          </a:p>
          <a:p>
            <a:pPr marL="0" indent="0" defTabSz="567368">
              <a:buNone/>
            </a:pPr>
            <a:r>
              <a:rPr lang="en-US" altLang="ko-KR" sz="1814"/>
              <a:t>}</a:t>
            </a:r>
            <a:endParaRPr lang="ko-KR" altLang="en-US" sz="1814"/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프로그래밍 기초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38081" y="387722"/>
            <a:ext cx="3964547" cy="4832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540" dirty="0">
                <a:solidFill>
                  <a:schemeClr val="tx1"/>
                </a:solidFill>
                <a:latin typeface="+mn-ea"/>
              </a:rPr>
              <a:t>변수도 인자가 될 수 있다</a:t>
            </a:r>
            <a:r>
              <a:rPr lang="en-US" altLang="ko-KR" sz="254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254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92482" y="4534921"/>
            <a:ext cx="1915909" cy="9298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814" dirty="0"/>
              <a:t>***************</a:t>
            </a:r>
          </a:p>
          <a:p>
            <a:pPr eaLnBrk="1" latinLnBrk="1" hangingPunct="1">
              <a:defRPr/>
            </a:pPr>
            <a:r>
              <a:rPr lang="en-US" altLang="ko-KR" sz="1814" dirty="0"/>
              <a:t>3</a:t>
            </a:r>
          </a:p>
          <a:p>
            <a:pPr eaLnBrk="1" latinLnBrk="1" hangingPunct="1">
              <a:defRPr/>
            </a:pPr>
            <a:r>
              <a:rPr lang="en-US" altLang="ko-KR" sz="1814" dirty="0"/>
              <a:t>***************</a:t>
            </a:r>
            <a:endParaRPr lang="en-US" altLang="ko-KR" sz="1814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823" name="슬라이드 번호 개체 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3AF9E2D-BF09-4EA0-A0E9-09D582CA33E3}" type="slidenum">
              <a:rPr lang="ko-KR" altLang="en-US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94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6481" y="1600201"/>
            <a:ext cx="8231040" cy="3916800"/>
          </a:xfrm>
        </p:spPr>
        <p:txBody>
          <a:bodyPr>
            <a:normAutofit/>
          </a:bodyPr>
          <a:lstStyle/>
          <a:p>
            <a:pPr marL="0" defTabSz="655210">
              <a:buNone/>
              <a:defRPr/>
            </a:pPr>
            <a:r>
              <a:rPr lang="ko-KR" altLang="en-US" sz="1814" b="1" dirty="0"/>
              <a:t>변수는 선언된 곳으로부터 선언된 블록의 끝까지의 영역에서만 유효하다</a:t>
            </a:r>
            <a:r>
              <a:rPr lang="en-US" altLang="ko-KR" sz="1814" b="1" dirty="0"/>
              <a:t>.</a:t>
            </a:r>
          </a:p>
          <a:p>
            <a:pPr marL="0" defTabSz="655210">
              <a:buNone/>
              <a:defRPr/>
            </a:pPr>
            <a:r>
              <a:rPr lang="en-US" altLang="ko-KR" sz="1814" dirty="0"/>
              <a:t>{</a:t>
            </a:r>
          </a:p>
          <a:p>
            <a:pPr marL="0" defTabSz="655210">
              <a:buNone/>
              <a:defRPr/>
            </a:pPr>
            <a:r>
              <a:rPr lang="en-US" altLang="ko-KR" sz="1814" dirty="0"/>
              <a:t>	</a:t>
            </a:r>
            <a:r>
              <a:rPr lang="en-US" altLang="ko-KR" sz="1814" dirty="0" err="1"/>
              <a:t>int</a:t>
            </a:r>
            <a:r>
              <a:rPr lang="en-US" altLang="ko-KR" sz="1814" dirty="0"/>
              <a:t> sum;	</a:t>
            </a:r>
          </a:p>
          <a:p>
            <a:pPr marL="0" defTabSz="655210">
              <a:buNone/>
              <a:defRPr/>
            </a:pPr>
            <a:r>
              <a:rPr lang="en-US" altLang="ko-KR" sz="1814" dirty="0"/>
              <a:t>	for (</a:t>
            </a:r>
            <a:r>
              <a:rPr lang="en-US" altLang="ko-KR" sz="1814" b="1" dirty="0" err="1">
                <a:solidFill>
                  <a:srgbClr val="FF0000"/>
                </a:solidFill>
              </a:rPr>
              <a:t>int</a:t>
            </a:r>
            <a:r>
              <a:rPr lang="ko-KR" altLang="en-US" sz="1814" b="1" dirty="0">
                <a:solidFill>
                  <a:srgbClr val="FF0000"/>
                </a:solidFill>
              </a:rPr>
              <a:t> </a:t>
            </a:r>
            <a:r>
              <a:rPr lang="en-US" altLang="ko-KR" sz="1814" b="1" dirty="0" err="1">
                <a:solidFill>
                  <a:srgbClr val="FF0000"/>
                </a:solidFill>
              </a:rPr>
              <a:t>i</a:t>
            </a:r>
            <a:r>
              <a:rPr lang="en-US" altLang="ko-KR" sz="1814" b="1" dirty="0">
                <a:solidFill>
                  <a:srgbClr val="FF0000"/>
                </a:solidFill>
              </a:rPr>
              <a:t> </a:t>
            </a:r>
            <a:r>
              <a:rPr lang="en-US" altLang="ko-KR" sz="1814" dirty="0"/>
              <a:t>= 0; </a:t>
            </a:r>
            <a:r>
              <a:rPr lang="en-US" altLang="ko-KR" sz="1814" dirty="0" err="1"/>
              <a:t>i</a:t>
            </a:r>
            <a:r>
              <a:rPr lang="en-US" altLang="ko-KR" sz="1814" dirty="0"/>
              <a:t> &lt; 10; </a:t>
            </a:r>
            <a:r>
              <a:rPr lang="en-US" altLang="ko-KR" sz="1814" dirty="0" err="1"/>
              <a:t>i</a:t>
            </a:r>
            <a:r>
              <a:rPr lang="en-US" altLang="ko-KR" sz="1814" dirty="0"/>
              <a:t>++) </a:t>
            </a:r>
          </a:p>
          <a:p>
            <a:pPr marL="0" defTabSz="655210">
              <a:buNone/>
              <a:defRPr/>
            </a:pPr>
            <a:r>
              <a:rPr lang="en-US" altLang="ko-KR" sz="1814" dirty="0"/>
              <a:t>	{	</a:t>
            </a:r>
          </a:p>
          <a:p>
            <a:pPr marL="0" defTabSz="655210">
              <a:buNone/>
              <a:defRPr/>
            </a:pPr>
            <a:r>
              <a:rPr lang="en-US" altLang="ko-KR" sz="1814" dirty="0"/>
              <a:t>		sum = sum + </a:t>
            </a:r>
            <a:r>
              <a:rPr lang="en-US" altLang="ko-KR" sz="1814" dirty="0" err="1"/>
              <a:t>i</a:t>
            </a:r>
            <a:r>
              <a:rPr lang="en-US" altLang="ko-KR" sz="1814" dirty="0"/>
              <a:t>;</a:t>
            </a:r>
          </a:p>
          <a:p>
            <a:pPr marL="58267" defTabSz="655210">
              <a:buNone/>
              <a:defRPr/>
            </a:pPr>
            <a:r>
              <a:rPr lang="en-US" altLang="ko-KR" sz="1814" dirty="0"/>
              <a:t>		}</a:t>
            </a:r>
          </a:p>
          <a:p>
            <a:pPr marL="58267" defTabSz="655210">
              <a:buNone/>
              <a:defRPr/>
            </a:pPr>
            <a:r>
              <a:rPr lang="en-US" altLang="ko-KR" sz="1814" dirty="0"/>
              <a:t>		</a:t>
            </a:r>
            <a:r>
              <a:rPr lang="ko-KR" altLang="en-US" sz="1814" dirty="0"/>
              <a:t>다음 문장</a:t>
            </a:r>
            <a:endParaRPr lang="en-US" altLang="ko-KR" sz="1814" dirty="0"/>
          </a:p>
          <a:p>
            <a:pPr marL="58267" defTabSz="655210">
              <a:buNone/>
              <a:defRPr/>
            </a:pPr>
            <a:r>
              <a:rPr lang="en-US" altLang="ko-KR" sz="1814" dirty="0"/>
              <a:t>}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프로그래밍 기초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ko-KR" altLang="en-US"/>
          </a:p>
        </p:txBody>
      </p:sp>
      <p:sp>
        <p:nvSpPr>
          <p:cNvPr id="43013" name="슬라이드 번호 개체 틀 1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2899CEB-5892-4424-BCF7-D468012D5EDC}" type="slidenum">
              <a:rPr lang="ko-KR" altLang="en-US"/>
              <a:pPr/>
              <a:t>25</a:t>
            </a:fld>
            <a:endParaRPr lang="ko-KR" altLang="en-US"/>
          </a:p>
        </p:txBody>
      </p:sp>
      <p:grpSp>
        <p:nvGrpSpPr>
          <p:cNvPr id="43014" name="그룹 11"/>
          <p:cNvGrpSpPr>
            <a:grpSpLocks/>
          </p:cNvGrpSpPr>
          <p:nvPr/>
        </p:nvGrpSpPr>
        <p:grpSpPr bwMode="auto">
          <a:xfrm>
            <a:off x="2152801" y="2806921"/>
            <a:ext cx="3663360" cy="1036800"/>
            <a:chOff x="849312" y="4160837"/>
            <a:chExt cx="6324600" cy="1447800"/>
          </a:xfrm>
        </p:grpSpPr>
        <p:sp>
          <p:nvSpPr>
            <p:cNvPr id="13" name="오른쪽 중괄호 12"/>
            <p:cNvSpPr/>
            <p:nvPr/>
          </p:nvSpPr>
          <p:spPr>
            <a:xfrm>
              <a:off x="6945192" y="4160837"/>
              <a:ext cx="228720" cy="1447800"/>
            </a:xfrm>
            <a:prstGeom prst="rightBrac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1633"/>
            </a:p>
          </p:txBody>
        </p:sp>
        <p:cxnSp>
          <p:nvCxnSpPr>
            <p:cNvPr id="14" name="직선 연결선 13"/>
            <p:cNvCxnSpPr/>
            <p:nvPr/>
          </p:nvCxnSpPr>
          <p:spPr>
            <a:xfrm flipH="1">
              <a:off x="4048902" y="4160837"/>
              <a:ext cx="2896290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>
              <a:off x="849312" y="5608637"/>
              <a:ext cx="6172948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5816161" y="2994121"/>
            <a:ext cx="1148071" cy="6506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1814" b="1" dirty="0">
                <a:solidFill>
                  <a:srgbClr val="FF0000"/>
                </a:solidFill>
                <a:ea typeface="굴림" charset="-127"/>
              </a:rPr>
              <a:t>변수 </a:t>
            </a:r>
            <a:r>
              <a:rPr lang="en-US" altLang="ko-KR" sz="1814" b="1" dirty="0" err="1">
                <a:solidFill>
                  <a:srgbClr val="FF0000"/>
                </a:solidFill>
                <a:ea typeface="굴림" charset="-127"/>
              </a:rPr>
              <a:t>i</a:t>
            </a:r>
            <a:r>
              <a:rPr lang="ko-KR" altLang="en-US" sz="1814" b="1" dirty="0">
                <a:solidFill>
                  <a:srgbClr val="FF0000"/>
                </a:solidFill>
                <a:ea typeface="굴림" charset="-127"/>
              </a:rPr>
              <a:t>의 </a:t>
            </a:r>
            <a:endParaRPr lang="en-US" altLang="ko-KR" sz="1814" b="1" dirty="0">
              <a:solidFill>
                <a:srgbClr val="FF0000"/>
              </a:solidFill>
              <a:ea typeface="굴림" charset="-127"/>
            </a:endParaRPr>
          </a:p>
          <a:p>
            <a:pPr eaLnBrk="1" latinLnBrk="1" hangingPunct="1">
              <a:defRPr/>
            </a:pPr>
            <a:r>
              <a:rPr lang="ko-KR" altLang="en-US" sz="1814" b="1" dirty="0">
                <a:solidFill>
                  <a:srgbClr val="FF0000"/>
                </a:solidFill>
                <a:ea typeface="굴림" charset="-127"/>
              </a:rPr>
              <a:t>유효 범위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0401" y="4742281"/>
            <a:ext cx="6585136" cy="1209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1814" b="1" dirty="0">
                <a:solidFill>
                  <a:srgbClr val="000000"/>
                </a:solidFill>
              </a:rPr>
              <a:t>변수  </a:t>
            </a:r>
            <a:r>
              <a:rPr lang="en-US" altLang="ko-KR" sz="1814" b="1" dirty="0" err="1">
                <a:solidFill>
                  <a:srgbClr val="000000"/>
                </a:solidFill>
              </a:rPr>
              <a:t>i</a:t>
            </a:r>
            <a:r>
              <a:rPr lang="ko-KR" altLang="en-US" sz="1814" b="1" dirty="0">
                <a:solidFill>
                  <a:srgbClr val="000000"/>
                </a:solidFill>
              </a:rPr>
              <a:t>는 </a:t>
            </a:r>
            <a:r>
              <a:rPr lang="en-US" altLang="ko-KR" sz="1814" b="1" dirty="0">
                <a:solidFill>
                  <a:srgbClr val="000000"/>
                </a:solidFill>
              </a:rPr>
              <a:t>for </a:t>
            </a:r>
            <a:r>
              <a:rPr lang="ko-KR" altLang="en-US" sz="1814" b="1" dirty="0">
                <a:solidFill>
                  <a:srgbClr val="000000"/>
                </a:solidFill>
              </a:rPr>
              <a:t>문장이 시작될 때 만들어진다</a:t>
            </a:r>
            <a:r>
              <a:rPr lang="en-US" altLang="ko-KR" sz="1814" b="1" dirty="0">
                <a:solidFill>
                  <a:srgbClr val="000000"/>
                </a:solidFill>
              </a:rPr>
              <a:t>.</a:t>
            </a:r>
          </a:p>
          <a:p>
            <a:pPr eaLnBrk="1" latinLnBrk="1" hangingPunct="1">
              <a:defRPr/>
            </a:pPr>
            <a:r>
              <a:rPr lang="en-US" altLang="ko-KR" sz="1814" b="1" dirty="0">
                <a:solidFill>
                  <a:srgbClr val="000000"/>
                </a:solidFill>
              </a:rPr>
              <a:t>for </a:t>
            </a:r>
            <a:r>
              <a:rPr lang="ko-KR" altLang="en-US" sz="1814" b="1" dirty="0" err="1">
                <a:solidFill>
                  <a:srgbClr val="000000"/>
                </a:solidFill>
              </a:rPr>
              <a:t>반복문이</a:t>
            </a:r>
            <a:r>
              <a:rPr lang="ko-KR" altLang="en-US" sz="1814" b="1" dirty="0">
                <a:solidFill>
                  <a:srgbClr val="000000"/>
                </a:solidFill>
              </a:rPr>
              <a:t> 끝나고 다음 문장으로 넘어가면 변수 </a:t>
            </a:r>
            <a:r>
              <a:rPr lang="en-US" altLang="ko-KR" sz="1814" b="1" dirty="0" err="1">
                <a:solidFill>
                  <a:srgbClr val="000000"/>
                </a:solidFill>
              </a:rPr>
              <a:t>i</a:t>
            </a:r>
            <a:r>
              <a:rPr lang="ko-KR" altLang="en-US" sz="1814" b="1" dirty="0">
                <a:solidFill>
                  <a:srgbClr val="000000"/>
                </a:solidFill>
              </a:rPr>
              <a:t>는 사라진다</a:t>
            </a:r>
            <a:r>
              <a:rPr lang="en-US" altLang="ko-KR" sz="1814" b="1" dirty="0">
                <a:solidFill>
                  <a:srgbClr val="000000"/>
                </a:solidFill>
              </a:rPr>
              <a:t>.</a:t>
            </a:r>
          </a:p>
          <a:p>
            <a:pPr eaLnBrk="1" latinLnBrk="1" hangingPunct="1">
              <a:defRPr/>
            </a:pPr>
            <a:endParaRPr lang="en-US" altLang="ko-KR" sz="1814" b="1" dirty="0">
              <a:solidFill>
                <a:srgbClr val="000000"/>
              </a:solidFill>
            </a:endParaRPr>
          </a:p>
          <a:p>
            <a:pPr eaLnBrk="1" latinLnBrk="1" hangingPunct="1">
              <a:defRPr/>
            </a:pPr>
            <a:r>
              <a:rPr lang="ko-KR" altLang="en-US" sz="1814" b="1" dirty="0">
                <a:solidFill>
                  <a:srgbClr val="000000"/>
                </a:solidFill>
              </a:rPr>
              <a:t>변수 </a:t>
            </a:r>
            <a:r>
              <a:rPr lang="en-US" altLang="ko-KR" sz="1814" b="1" dirty="0">
                <a:solidFill>
                  <a:srgbClr val="000000"/>
                </a:solidFill>
              </a:rPr>
              <a:t>sum</a:t>
            </a:r>
            <a:r>
              <a:rPr lang="ko-KR" altLang="en-US" sz="1814" b="1" dirty="0">
                <a:solidFill>
                  <a:srgbClr val="000000"/>
                </a:solidFill>
              </a:rPr>
              <a:t>은 위 코드 전체에서 유효하다</a:t>
            </a:r>
            <a:r>
              <a:rPr lang="en-US" altLang="ko-KR" sz="1814" b="1" dirty="0">
                <a:solidFill>
                  <a:srgbClr val="000000"/>
                </a:solidFill>
              </a:rPr>
              <a:t>.</a:t>
            </a:r>
            <a:endParaRPr lang="ko-KR" altLang="en-US" sz="1814" b="1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44641" y="387722"/>
            <a:ext cx="3015569" cy="4832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540" dirty="0">
                <a:solidFill>
                  <a:schemeClr val="tx1"/>
                </a:solidFill>
                <a:latin typeface="+mn-ea"/>
              </a:rPr>
              <a:t>변수의 탄생과 소멸</a:t>
            </a:r>
          </a:p>
        </p:txBody>
      </p:sp>
      <p:grpSp>
        <p:nvGrpSpPr>
          <p:cNvPr id="43018" name="그룹 19"/>
          <p:cNvGrpSpPr>
            <a:grpSpLocks/>
          </p:cNvGrpSpPr>
          <p:nvPr/>
        </p:nvGrpSpPr>
        <p:grpSpPr bwMode="auto">
          <a:xfrm>
            <a:off x="908641" y="2461321"/>
            <a:ext cx="6428160" cy="2073600"/>
            <a:chOff x="1001712" y="2713037"/>
            <a:chExt cx="7086600" cy="2286000"/>
          </a:xfrm>
        </p:grpSpPr>
        <p:sp>
          <p:nvSpPr>
            <p:cNvPr id="22" name="오른쪽 중괄호 21"/>
            <p:cNvSpPr/>
            <p:nvPr/>
          </p:nvSpPr>
          <p:spPr bwMode="auto">
            <a:xfrm>
              <a:off x="7832724" y="2713037"/>
              <a:ext cx="255588" cy="2286000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1633"/>
            </a:p>
          </p:txBody>
        </p:sp>
        <p:cxnSp>
          <p:nvCxnSpPr>
            <p:cNvPr id="23" name="직선 연결선 22"/>
            <p:cNvCxnSpPr/>
            <p:nvPr/>
          </p:nvCxnSpPr>
          <p:spPr bwMode="auto">
            <a:xfrm flipH="1">
              <a:off x="2754312" y="2713037"/>
              <a:ext cx="5078412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auto">
            <a:xfrm flipH="1">
              <a:off x="1001712" y="4999037"/>
              <a:ext cx="6915150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7332480" y="3201481"/>
            <a:ext cx="1386918" cy="6506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1814" dirty="0">
                <a:ea typeface="굴림" charset="-127"/>
              </a:rPr>
              <a:t>변수 </a:t>
            </a:r>
            <a:r>
              <a:rPr lang="en-US" altLang="ko-KR" sz="1814" dirty="0">
                <a:ea typeface="굴림" charset="-127"/>
              </a:rPr>
              <a:t>sum</a:t>
            </a:r>
            <a:r>
              <a:rPr lang="ko-KR" altLang="en-US" sz="1814" dirty="0">
                <a:ea typeface="굴림" charset="-127"/>
              </a:rPr>
              <a:t>의 </a:t>
            </a:r>
            <a:endParaRPr lang="en-US" altLang="ko-KR" sz="1814" dirty="0">
              <a:ea typeface="굴림" charset="-127"/>
            </a:endParaRPr>
          </a:p>
          <a:p>
            <a:pPr eaLnBrk="1" latinLnBrk="1" hangingPunct="1">
              <a:defRPr/>
            </a:pPr>
            <a:r>
              <a:rPr lang="ko-KR" altLang="en-US" sz="1814" dirty="0">
                <a:ea typeface="굴림" charset="-127"/>
              </a:rPr>
              <a:t>유효 범위</a:t>
            </a:r>
          </a:p>
        </p:txBody>
      </p:sp>
    </p:spTree>
    <p:extLst>
      <p:ext uri="{BB962C8B-B14F-4D97-AF65-F5344CB8AC3E}">
        <p14:creationId xmlns:p14="http://schemas.microsoft.com/office/powerpoint/2010/main" val="237473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5482952" cy="5649491"/>
          </a:xfrm>
        </p:spPr>
        <p:txBody>
          <a:bodyPr>
            <a:noAutofit/>
          </a:bodyPr>
          <a:lstStyle/>
          <a:p>
            <a:pPr marL="0" indent="0" defTabSz="627063">
              <a:buNone/>
            </a:pPr>
            <a:r>
              <a:rPr lang="en-US" altLang="ko-KR" sz="1800" dirty="0"/>
              <a:t>public static void main(String[] </a:t>
            </a:r>
            <a:r>
              <a:rPr lang="en-US" altLang="ko-KR" sz="1800" dirty="0" err="1"/>
              <a:t>args</a:t>
            </a:r>
            <a:r>
              <a:rPr lang="en-US" altLang="ko-KR" sz="1800" dirty="0"/>
              <a:t>) </a:t>
            </a:r>
          </a:p>
          <a:p>
            <a:pPr marL="0" indent="0" defTabSz="627063">
              <a:buNone/>
            </a:pPr>
            <a:r>
              <a:rPr lang="en-US" altLang="ko-KR" sz="1800" dirty="0"/>
              <a:t>{</a:t>
            </a:r>
          </a:p>
          <a:p>
            <a:pPr marL="0" indent="0" defTabSz="627063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System.out.println</a:t>
            </a:r>
            <a:r>
              <a:rPr lang="en-US" altLang="ko-KR" sz="1800" dirty="0"/>
              <a:t>("1</a:t>
            </a:r>
            <a:r>
              <a:rPr lang="ko-KR" altLang="en-US" sz="1800" dirty="0"/>
              <a:t>부터 </a:t>
            </a:r>
            <a:r>
              <a:rPr lang="en-US" altLang="ko-KR" sz="1800" dirty="0"/>
              <a:t>3</a:t>
            </a:r>
            <a:r>
              <a:rPr lang="ko-KR" altLang="en-US" sz="1800" dirty="0" smtClean="0"/>
              <a:t>까지 제곱 계산</a:t>
            </a:r>
            <a:r>
              <a:rPr lang="en-US" altLang="ko-KR" sz="1800" dirty="0" smtClean="0"/>
              <a:t>.");</a:t>
            </a:r>
            <a:endParaRPr lang="en-US" altLang="ko-KR" sz="1800" dirty="0"/>
          </a:p>
          <a:p>
            <a:pPr marL="0" indent="0" defTabSz="627063">
              <a:buNone/>
            </a:pPr>
            <a:r>
              <a:rPr lang="en-US" altLang="ko-KR" sz="1800" dirty="0"/>
              <a:t>	</a:t>
            </a:r>
          </a:p>
          <a:p>
            <a:pPr marL="0" indent="0" defTabSz="627063">
              <a:buNone/>
            </a:pPr>
            <a:r>
              <a:rPr lang="en-US" altLang="ko-KR" sz="1800" dirty="0"/>
              <a:t>	for 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= 1;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&lt;= 3;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++)</a:t>
            </a:r>
          </a:p>
          <a:p>
            <a:pPr marL="0" indent="0" defTabSz="627063">
              <a:buNone/>
            </a:pPr>
            <a:r>
              <a:rPr lang="en-US" altLang="ko-KR" sz="1800" dirty="0"/>
              <a:t>	{</a:t>
            </a:r>
          </a:p>
          <a:p>
            <a:pPr marL="0" indent="0" defTabSz="627063">
              <a:buNone/>
            </a:pPr>
            <a:r>
              <a:rPr lang="en-US" altLang="ko-KR" sz="1800" dirty="0"/>
              <a:t>		</a:t>
            </a:r>
            <a:r>
              <a:rPr lang="en-US" altLang="ko-KR" sz="1800" dirty="0" err="1" smtClean="0"/>
              <a:t>System.out.println</a:t>
            </a:r>
            <a:r>
              <a:rPr lang="en-US" altLang="ko-KR" sz="1800" dirty="0" smtClean="0"/>
              <a:t>(square(</a:t>
            </a:r>
            <a:r>
              <a:rPr lang="en-US" altLang="ko-KR" sz="1800" dirty="0" err="1" smtClean="0"/>
              <a:t>i</a:t>
            </a:r>
            <a:r>
              <a:rPr lang="en-US" altLang="ko-KR" sz="1800" dirty="0"/>
              <a:t>));</a:t>
            </a:r>
          </a:p>
          <a:p>
            <a:pPr marL="0" indent="0" defTabSz="627063">
              <a:buNone/>
            </a:pPr>
            <a:r>
              <a:rPr lang="en-US" altLang="ko-KR" sz="1800" dirty="0"/>
              <a:t>	}</a:t>
            </a:r>
          </a:p>
          <a:p>
            <a:pPr marL="0" indent="0" defTabSz="627063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System.out.println</a:t>
            </a:r>
            <a:r>
              <a:rPr lang="en-US" altLang="ko-KR" sz="1800" dirty="0"/>
              <a:t>("</a:t>
            </a:r>
            <a:r>
              <a:rPr lang="ko-KR" altLang="en-US" sz="1800" dirty="0"/>
              <a:t>끝</a:t>
            </a:r>
            <a:r>
              <a:rPr lang="en-US" altLang="ko-KR" sz="1800" dirty="0"/>
              <a:t>.");</a:t>
            </a:r>
          </a:p>
          <a:p>
            <a:pPr marL="0" indent="0" defTabSz="627063">
              <a:buNone/>
            </a:pPr>
            <a:r>
              <a:rPr lang="en-US" altLang="ko-KR" sz="1800" dirty="0" smtClean="0"/>
              <a:t>}</a:t>
            </a:r>
          </a:p>
          <a:p>
            <a:pPr marL="0" indent="0" defTabSz="627063">
              <a:buNone/>
            </a:pPr>
            <a:endParaRPr lang="en-US" altLang="ko-KR" sz="1800" dirty="0"/>
          </a:p>
          <a:p>
            <a:pPr marL="0" indent="0" defTabSz="627063">
              <a:buNone/>
            </a:pPr>
            <a:r>
              <a:rPr lang="en-US" altLang="ko-KR" sz="1800" dirty="0"/>
              <a:t>public static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square(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n)</a:t>
            </a:r>
          </a:p>
          <a:p>
            <a:pPr marL="0" indent="0" defTabSz="627063">
              <a:buNone/>
            </a:pPr>
            <a:r>
              <a:rPr lang="en-US" altLang="ko-KR" sz="1800" dirty="0"/>
              <a:t>{</a:t>
            </a:r>
          </a:p>
          <a:p>
            <a:pPr marL="0" indent="0" defTabSz="627063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n2 = n * n;</a:t>
            </a:r>
          </a:p>
          <a:p>
            <a:pPr marL="0" indent="0" defTabSz="627063">
              <a:buNone/>
            </a:pPr>
            <a:r>
              <a:rPr lang="en-US" altLang="ko-KR" sz="1800" dirty="0"/>
              <a:t>	return n2;</a:t>
            </a:r>
          </a:p>
          <a:p>
            <a:pPr marL="0" indent="0" defTabSz="627063">
              <a:buNone/>
            </a:pPr>
            <a:r>
              <a:rPr lang="en-US" altLang="ko-KR" sz="1800" dirty="0"/>
              <a:t>}</a:t>
            </a:r>
          </a:p>
          <a:p>
            <a:pPr marL="0" indent="0" defTabSz="627063">
              <a:buNone/>
            </a:pPr>
            <a:endParaRPr lang="en-US" altLang="ko-KR" sz="1800" dirty="0"/>
          </a:p>
          <a:p>
            <a:pPr marL="0" indent="0" defTabSz="627063">
              <a:buNone/>
            </a:pPr>
            <a:endParaRPr lang="ko-KR" altLang="en-US" sz="1800" dirty="0"/>
          </a:p>
        </p:txBody>
      </p:sp>
      <p:grpSp>
        <p:nvGrpSpPr>
          <p:cNvPr id="4" name="그룹 11"/>
          <p:cNvGrpSpPr>
            <a:grpSpLocks/>
          </p:cNvGrpSpPr>
          <p:nvPr/>
        </p:nvGrpSpPr>
        <p:grpSpPr bwMode="auto">
          <a:xfrm>
            <a:off x="1259632" y="4316362"/>
            <a:ext cx="2600647" cy="1344886"/>
            <a:chOff x="1611312" y="4008437"/>
            <a:chExt cx="5029200" cy="2133600"/>
          </a:xfrm>
        </p:grpSpPr>
        <p:sp>
          <p:nvSpPr>
            <p:cNvPr id="5" name="오른쪽 중괄호 4"/>
            <p:cNvSpPr/>
            <p:nvPr/>
          </p:nvSpPr>
          <p:spPr>
            <a:xfrm>
              <a:off x="6259512" y="4008437"/>
              <a:ext cx="381000" cy="2133600"/>
            </a:xfrm>
            <a:prstGeom prst="rightBrac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 flipH="1">
              <a:off x="1611312" y="6142037"/>
              <a:ext cx="4648200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11"/>
          <p:cNvGrpSpPr>
            <a:grpSpLocks/>
          </p:cNvGrpSpPr>
          <p:nvPr/>
        </p:nvGrpSpPr>
        <p:grpSpPr bwMode="auto">
          <a:xfrm>
            <a:off x="1691681" y="1988840"/>
            <a:ext cx="3312368" cy="1080120"/>
            <a:chOff x="1611312" y="4008437"/>
            <a:chExt cx="5029200" cy="2133600"/>
          </a:xfrm>
        </p:grpSpPr>
        <p:sp>
          <p:nvSpPr>
            <p:cNvPr id="8" name="오른쪽 중괄호 7"/>
            <p:cNvSpPr/>
            <p:nvPr/>
          </p:nvSpPr>
          <p:spPr>
            <a:xfrm>
              <a:off x="6259512" y="4008437"/>
              <a:ext cx="381000" cy="2133600"/>
            </a:xfrm>
            <a:prstGeom prst="rightBrac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 flipH="1">
              <a:off x="1611312" y="6142037"/>
              <a:ext cx="4648200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5004048" y="2339588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변수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의 유효범위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23928" y="4787860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의 유효범위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67944" y="5446965"/>
            <a:ext cx="460851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square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시작될 때 만들어지고 </a:t>
            </a:r>
            <a:r>
              <a:rPr lang="en-US" altLang="ko-KR" dirty="0" smtClean="0"/>
              <a:t>square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끝날</a:t>
            </a:r>
            <a:r>
              <a:rPr lang="en-US" altLang="ko-KR" dirty="0" smtClean="0"/>
              <a:t>(return)</a:t>
            </a:r>
            <a:r>
              <a:rPr lang="ko-KR" altLang="en-US" dirty="0" smtClean="0"/>
              <a:t> 때 사라진다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20344" y="3212976"/>
            <a:ext cx="460851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/>
              <a:t>i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실행점이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square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넘어 갔다가 돌아오는 동안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사라지지 않고 남아있다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96136" y="404664"/>
            <a:ext cx="282481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800" dirty="0" smtClean="0"/>
              <a:t>변수의 유효범위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69450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내용 개체 틀 2"/>
          <p:cNvSpPr>
            <a:spLocks noGrp="1"/>
          </p:cNvSpPr>
          <p:nvPr>
            <p:ph idx="1"/>
          </p:nvPr>
        </p:nvSpPr>
        <p:spPr>
          <a:xfrm>
            <a:off x="217441" y="456841"/>
            <a:ext cx="7092000" cy="5736960"/>
          </a:xfrm>
        </p:spPr>
        <p:txBody>
          <a:bodyPr/>
          <a:lstStyle/>
          <a:p>
            <a:pPr marL="0" indent="0" defTabSz="491048">
              <a:buNone/>
            </a:pPr>
            <a:r>
              <a:rPr lang="en-US" altLang="ko-KR" sz="1814"/>
              <a:t>public class CelciusToFarenheit {</a:t>
            </a:r>
          </a:p>
          <a:p>
            <a:pPr marL="0" indent="0" defTabSz="491048">
              <a:buNone/>
            </a:pPr>
            <a:r>
              <a:rPr lang="en-US" altLang="ko-KR" sz="1814"/>
              <a:t>	public static void main(String[] args) {</a:t>
            </a:r>
          </a:p>
          <a:p>
            <a:pPr marL="0" indent="0" defTabSz="491048">
              <a:buNone/>
            </a:pPr>
            <a:r>
              <a:rPr lang="en-US" altLang="ko-KR" sz="1814"/>
              <a:t>		System.out.print("C = -40.0 --&gt; ");</a:t>
            </a:r>
          </a:p>
          <a:p>
            <a:pPr marL="0" indent="0" defTabSz="491048">
              <a:buNone/>
            </a:pPr>
            <a:r>
              <a:rPr lang="en-US" altLang="ko-KR" sz="1814"/>
              <a:t>		System.out.print("F = ");</a:t>
            </a:r>
          </a:p>
          <a:p>
            <a:pPr marL="0" indent="0" defTabSz="491048">
              <a:buNone/>
            </a:pPr>
            <a:r>
              <a:rPr lang="en-US" altLang="ko-KR" sz="1814"/>
              <a:t>		double f = </a:t>
            </a:r>
            <a:r>
              <a:rPr lang="en-US" altLang="ko-KR" sz="1814">
                <a:solidFill>
                  <a:srgbClr val="FF0000"/>
                </a:solidFill>
              </a:rPr>
              <a:t>convert(-40.0)</a:t>
            </a:r>
            <a:r>
              <a:rPr lang="en-US" altLang="ko-KR" sz="1814"/>
              <a:t>;</a:t>
            </a:r>
          </a:p>
          <a:p>
            <a:pPr marL="0" indent="0" defTabSz="491048">
              <a:buNone/>
            </a:pPr>
            <a:r>
              <a:rPr lang="en-US" altLang="ko-KR" sz="1814"/>
              <a:t>		System.out.print(f);</a:t>
            </a:r>
            <a:r>
              <a:rPr lang="en-US" altLang="ko-KR" sz="1814" b="1">
                <a:solidFill>
                  <a:srgbClr val="FF0000"/>
                </a:solidFill>
              </a:rPr>
              <a:t> </a:t>
            </a:r>
            <a:endParaRPr lang="en-US" altLang="ko-KR" sz="1814"/>
          </a:p>
          <a:p>
            <a:pPr marL="0" indent="0" defTabSz="491048">
              <a:buNone/>
            </a:pPr>
            <a:r>
              <a:rPr lang="en-US" altLang="ko-KR" sz="1814"/>
              <a:t>	}</a:t>
            </a:r>
          </a:p>
          <a:p>
            <a:pPr marL="0" indent="0" defTabSz="491048">
              <a:buNone/>
            </a:pPr>
            <a:r>
              <a:rPr lang="en-US" altLang="ko-KR" sz="1814"/>
              <a:t>	public static </a:t>
            </a:r>
            <a:r>
              <a:rPr lang="en-US" altLang="ko-KR" sz="1814">
                <a:solidFill>
                  <a:srgbClr val="FF0000"/>
                </a:solidFill>
              </a:rPr>
              <a:t>double</a:t>
            </a:r>
            <a:r>
              <a:rPr lang="en-US" altLang="ko-KR" sz="1814"/>
              <a:t> </a:t>
            </a:r>
            <a:r>
              <a:rPr lang="en-US" altLang="ko-KR" sz="1814">
                <a:solidFill>
                  <a:srgbClr val="FF0000"/>
                </a:solidFill>
              </a:rPr>
              <a:t>convert(double c)</a:t>
            </a:r>
          </a:p>
          <a:p>
            <a:pPr marL="0" indent="0" defTabSz="491048">
              <a:buNone/>
            </a:pPr>
            <a:r>
              <a:rPr lang="en-US" altLang="ko-KR" sz="1814"/>
              <a:t>	{</a:t>
            </a:r>
          </a:p>
          <a:p>
            <a:pPr marL="0" indent="0" defTabSz="491048">
              <a:buNone/>
            </a:pPr>
            <a:r>
              <a:rPr lang="en-US" altLang="ko-KR" sz="1814"/>
              <a:t>		double f = c * 9.0 / 5.0 + 32.0;</a:t>
            </a:r>
          </a:p>
          <a:p>
            <a:pPr marL="0" indent="0" defTabSz="491048">
              <a:buNone/>
            </a:pPr>
            <a:r>
              <a:rPr lang="en-US" altLang="ko-KR" sz="1814" b="1">
                <a:solidFill>
                  <a:srgbClr val="FF0000"/>
                </a:solidFill>
              </a:rPr>
              <a:t>	  	</a:t>
            </a:r>
            <a:r>
              <a:rPr lang="en-US" altLang="ko-KR" sz="1814"/>
              <a:t>return f;	</a:t>
            </a:r>
          </a:p>
          <a:p>
            <a:pPr marL="0" indent="0" defTabSz="491048">
              <a:buNone/>
            </a:pPr>
            <a:r>
              <a:rPr lang="en-US" altLang="ko-KR" sz="1814"/>
              <a:t>	}</a:t>
            </a:r>
          </a:p>
          <a:p>
            <a:pPr marL="0" indent="0" defTabSz="491048">
              <a:buNone/>
            </a:pPr>
            <a:r>
              <a:rPr lang="en-US" altLang="ko-KR" sz="1814"/>
              <a:t>}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프로그래밍 기초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강원대학교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991841" y="3132361"/>
            <a:ext cx="3041280" cy="9298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814" dirty="0">
                <a:solidFill>
                  <a:schemeClr val="tx1"/>
                </a:solidFill>
                <a:latin typeface="+mn-ea"/>
              </a:rPr>
              <a:t>온도 변환 계산을 하고</a:t>
            </a:r>
            <a:endParaRPr lang="en-US" altLang="ko-KR" sz="1814" dirty="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ko-KR" altLang="en-US" sz="1814" dirty="0">
                <a:solidFill>
                  <a:schemeClr val="tx1"/>
                </a:solidFill>
                <a:latin typeface="+mn-ea"/>
              </a:rPr>
              <a:t>얻어진 화씨 온도를 </a:t>
            </a:r>
            <a:r>
              <a:rPr lang="ko-KR" altLang="en-US" sz="1814" dirty="0">
                <a:solidFill>
                  <a:srgbClr val="FF0000"/>
                </a:solidFill>
                <a:latin typeface="+mn-ea"/>
              </a:rPr>
              <a:t>반환</a:t>
            </a:r>
            <a:r>
              <a:rPr lang="ko-KR" altLang="en-US" sz="1814" dirty="0">
                <a:solidFill>
                  <a:schemeClr val="tx1"/>
                </a:solidFill>
                <a:latin typeface="+mn-ea"/>
              </a:rPr>
              <a:t>하는 메소드를 선언함</a:t>
            </a:r>
            <a:endParaRPr lang="en-US" altLang="ko-KR" sz="1814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7110" name="그룹 8"/>
          <p:cNvGrpSpPr>
            <a:grpSpLocks/>
          </p:cNvGrpSpPr>
          <p:nvPr/>
        </p:nvGrpSpPr>
        <p:grpSpPr bwMode="auto">
          <a:xfrm>
            <a:off x="1327680" y="2876041"/>
            <a:ext cx="4561920" cy="1537920"/>
            <a:chOff x="1611312" y="4008437"/>
            <a:chExt cx="5029200" cy="2133600"/>
          </a:xfrm>
        </p:grpSpPr>
        <p:sp>
          <p:nvSpPr>
            <p:cNvPr id="10" name="오른쪽 중괄호 9"/>
            <p:cNvSpPr/>
            <p:nvPr/>
          </p:nvSpPr>
          <p:spPr>
            <a:xfrm>
              <a:off x="6259512" y="4008437"/>
              <a:ext cx="381000" cy="2133600"/>
            </a:xfrm>
            <a:prstGeom prst="rightBrac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1633"/>
            </a:p>
          </p:txBody>
        </p:sp>
        <p:cxnSp>
          <p:nvCxnSpPr>
            <p:cNvPr id="11" name="직선 연결선 10"/>
            <p:cNvCxnSpPr/>
            <p:nvPr/>
          </p:nvCxnSpPr>
          <p:spPr>
            <a:xfrm flipH="1">
              <a:off x="1611312" y="6142037"/>
              <a:ext cx="4648200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111" name="슬라이드 번호 개체 틀 1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F19443B-851F-48AE-9523-1AC2DECE89F3}" type="slidenum">
              <a:rPr lang="ko-KR" altLang="en-US"/>
              <a:pPr/>
              <a:t>27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185121" y="5226121"/>
            <a:ext cx="6088526" cy="3715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14" dirty="0">
                <a:latin typeface="+mn-ea"/>
              </a:rPr>
              <a:t>double </a:t>
            </a:r>
            <a:r>
              <a:rPr lang="ko-KR" altLang="en-US" sz="1814" dirty="0">
                <a:latin typeface="+mn-ea"/>
              </a:rPr>
              <a:t>타입인 </a:t>
            </a:r>
            <a:r>
              <a:rPr lang="en-US" altLang="ko-KR" sz="1814" dirty="0">
                <a:latin typeface="+mn-ea"/>
              </a:rPr>
              <a:t>f</a:t>
            </a:r>
            <a:r>
              <a:rPr lang="ko-KR" altLang="en-US" sz="1814" dirty="0">
                <a:latin typeface="+mn-ea"/>
              </a:rPr>
              <a:t> 값을 반환하므로 </a:t>
            </a:r>
            <a:r>
              <a:rPr lang="en-US" altLang="ko-KR" sz="1814" dirty="0">
                <a:latin typeface="+mn-ea"/>
              </a:rPr>
              <a:t>double </a:t>
            </a:r>
            <a:r>
              <a:rPr lang="ko-KR" altLang="en-US" sz="1814" dirty="0">
                <a:latin typeface="+mn-ea"/>
              </a:rPr>
              <a:t>타입 메소드임</a:t>
            </a:r>
            <a:r>
              <a:rPr lang="en-US" altLang="ko-KR" sz="1814" dirty="0">
                <a:latin typeface="+mn-ea"/>
              </a:rPr>
              <a:t>!</a:t>
            </a:r>
            <a:endParaRPr lang="ko-KR" altLang="en-US" sz="1814" dirty="0">
              <a:latin typeface="+mn-ea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2360161" y="3152521"/>
            <a:ext cx="0" cy="2073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618880" y="1695241"/>
            <a:ext cx="2972160" cy="3715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814" dirty="0">
                <a:solidFill>
                  <a:schemeClr val="tx1"/>
                </a:solidFill>
                <a:latin typeface="+mn-ea"/>
              </a:rPr>
              <a:t>C = -40.0 --&gt; F = -40.0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94082" y="387722"/>
            <a:ext cx="3340979" cy="483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540">
                <a:solidFill>
                  <a:schemeClr val="tx1"/>
                </a:solidFill>
                <a:latin typeface="+mn-ea"/>
              </a:rPr>
              <a:t>값을 반환하는 메소드</a:t>
            </a:r>
            <a:endParaRPr lang="ko-KR" altLang="en-US" sz="254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148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내용 개체 틀 2"/>
          <p:cNvSpPr>
            <a:spLocks noGrp="1"/>
          </p:cNvSpPr>
          <p:nvPr>
            <p:ph idx="1"/>
          </p:nvPr>
        </p:nvSpPr>
        <p:spPr>
          <a:xfrm>
            <a:off x="217441" y="456841"/>
            <a:ext cx="7092000" cy="5736960"/>
          </a:xfrm>
        </p:spPr>
        <p:txBody>
          <a:bodyPr/>
          <a:lstStyle/>
          <a:p>
            <a:pPr marL="0" indent="0" defTabSz="491048">
              <a:buNone/>
            </a:pPr>
            <a:r>
              <a:rPr lang="en-US" altLang="ko-KR" sz="1814"/>
              <a:t>public class CelciusToFarenheit {</a:t>
            </a:r>
          </a:p>
          <a:p>
            <a:pPr marL="0" indent="0" defTabSz="491048">
              <a:buNone/>
            </a:pPr>
            <a:r>
              <a:rPr lang="en-US" altLang="ko-KR" sz="1814"/>
              <a:t>	public static void main(String[] args) {</a:t>
            </a:r>
          </a:p>
          <a:p>
            <a:pPr marL="0" indent="0" defTabSz="491048">
              <a:buNone/>
            </a:pPr>
            <a:r>
              <a:rPr lang="en-US" altLang="ko-KR" sz="1814"/>
              <a:t>		System.out.print("C = -40.0 --&gt; ");</a:t>
            </a:r>
          </a:p>
          <a:p>
            <a:pPr marL="0" indent="0" defTabSz="491048">
              <a:buNone/>
            </a:pPr>
            <a:r>
              <a:rPr lang="en-US" altLang="ko-KR" sz="1814"/>
              <a:t>		System.out.print("F = ");</a:t>
            </a:r>
          </a:p>
          <a:p>
            <a:pPr marL="0" indent="0" defTabSz="491048">
              <a:buNone/>
            </a:pPr>
            <a:r>
              <a:rPr lang="en-US" altLang="ko-KR" sz="1814"/>
              <a:t>		double fahr = </a:t>
            </a:r>
            <a:r>
              <a:rPr lang="en-US" altLang="ko-KR" sz="1814">
                <a:solidFill>
                  <a:srgbClr val="FF0000"/>
                </a:solidFill>
              </a:rPr>
              <a:t>convert(-40.0)</a:t>
            </a:r>
            <a:r>
              <a:rPr lang="en-US" altLang="ko-KR" sz="1814"/>
              <a:t>;</a:t>
            </a:r>
          </a:p>
          <a:p>
            <a:pPr marL="0" indent="0" defTabSz="491048">
              <a:buNone/>
            </a:pPr>
            <a:r>
              <a:rPr lang="en-US" altLang="ko-KR" sz="1814"/>
              <a:t>		System.out.print(fahr);</a:t>
            </a:r>
            <a:r>
              <a:rPr lang="en-US" altLang="ko-KR" sz="1814" b="1">
                <a:solidFill>
                  <a:srgbClr val="FF0000"/>
                </a:solidFill>
              </a:rPr>
              <a:t> </a:t>
            </a:r>
            <a:endParaRPr lang="en-US" altLang="ko-KR" sz="1814"/>
          </a:p>
          <a:p>
            <a:pPr marL="0" indent="0" defTabSz="491048">
              <a:buNone/>
            </a:pPr>
            <a:r>
              <a:rPr lang="en-US" altLang="ko-KR" sz="1814"/>
              <a:t>	}</a:t>
            </a:r>
          </a:p>
          <a:p>
            <a:pPr marL="0" indent="0" defTabSz="491048">
              <a:buNone/>
            </a:pPr>
            <a:r>
              <a:rPr lang="en-US" altLang="ko-KR" sz="1814"/>
              <a:t>	public static </a:t>
            </a:r>
            <a:r>
              <a:rPr lang="en-US" altLang="ko-KR" sz="1814">
                <a:solidFill>
                  <a:srgbClr val="FF0000"/>
                </a:solidFill>
              </a:rPr>
              <a:t>double</a:t>
            </a:r>
            <a:r>
              <a:rPr lang="en-US" altLang="ko-KR" sz="1814"/>
              <a:t> </a:t>
            </a:r>
            <a:r>
              <a:rPr lang="en-US" altLang="ko-KR" sz="1814">
                <a:solidFill>
                  <a:srgbClr val="FF0000"/>
                </a:solidFill>
              </a:rPr>
              <a:t>convert(double c)</a:t>
            </a:r>
          </a:p>
          <a:p>
            <a:pPr marL="0" indent="0" defTabSz="491048">
              <a:buNone/>
            </a:pPr>
            <a:r>
              <a:rPr lang="en-US" altLang="ko-KR" sz="1814"/>
              <a:t>	{</a:t>
            </a:r>
          </a:p>
          <a:p>
            <a:pPr marL="0" indent="0" defTabSz="491048">
              <a:buNone/>
            </a:pPr>
            <a:r>
              <a:rPr lang="en-US" altLang="ko-KR" sz="1814"/>
              <a:t>		double f = c * 9.0 / 5.0 + 32.0;</a:t>
            </a:r>
          </a:p>
          <a:p>
            <a:pPr marL="0" indent="0" defTabSz="491048">
              <a:buNone/>
            </a:pPr>
            <a:r>
              <a:rPr lang="en-US" altLang="ko-KR" sz="1814" b="1">
                <a:solidFill>
                  <a:srgbClr val="FF0000"/>
                </a:solidFill>
              </a:rPr>
              <a:t>	  	</a:t>
            </a:r>
            <a:r>
              <a:rPr lang="en-US" altLang="ko-KR" sz="1814"/>
              <a:t>return f;	</a:t>
            </a:r>
          </a:p>
          <a:p>
            <a:pPr marL="0" indent="0" defTabSz="491048">
              <a:buNone/>
            </a:pPr>
            <a:r>
              <a:rPr lang="en-US" altLang="ko-KR" sz="1814"/>
              <a:t>	}</a:t>
            </a:r>
          </a:p>
          <a:p>
            <a:pPr marL="0" indent="0" defTabSz="491048">
              <a:buNone/>
            </a:pPr>
            <a:r>
              <a:rPr lang="en-US" altLang="ko-KR" sz="1814"/>
              <a:t>}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프로그래밍 기초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강원대학교</a:t>
            </a:r>
            <a:endParaRPr lang="ko-KR" altLang="en-US" dirty="0"/>
          </a:p>
        </p:txBody>
      </p:sp>
      <p:sp>
        <p:nvSpPr>
          <p:cNvPr id="48133" name="슬라이드 번호 개체 틀 1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7FC77C5-9036-482C-A35E-305BA0A30A56}" type="slidenum">
              <a:rPr lang="ko-KR" altLang="en-US"/>
              <a:pPr/>
              <a:t>28</a:t>
            </a:fld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618880" y="1695241"/>
            <a:ext cx="2972160" cy="3715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814" dirty="0">
                <a:solidFill>
                  <a:schemeClr val="tx1"/>
                </a:solidFill>
                <a:latin typeface="+mn-ea"/>
              </a:rPr>
              <a:t>C = -40.0 --&gt; F = -40.0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94082" y="387722"/>
            <a:ext cx="3340979" cy="483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540">
                <a:solidFill>
                  <a:schemeClr val="tx1"/>
                </a:solidFill>
                <a:latin typeface="+mn-ea"/>
              </a:rPr>
              <a:t>값을 반환하는 메소드</a:t>
            </a:r>
            <a:endParaRPr lang="ko-KR" altLang="en-US" sz="254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2227681" y="2125800"/>
            <a:ext cx="3489120" cy="2033280"/>
          </a:xfrm>
          <a:custGeom>
            <a:avLst/>
            <a:gdLst>
              <a:gd name="connsiteX0" fmla="*/ 0 w 3846274"/>
              <a:gd name="connsiteY0" fmla="*/ 2075380 h 2241506"/>
              <a:gd name="connsiteX1" fmla="*/ 3318552 w 3846274"/>
              <a:gd name="connsiteY1" fmla="*/ 2085654 h 2241506"/>
              <a:gd name="connsiteX2" fmla="*/ 3554858 w 3846274"/>
              <a:gd name="connsiteY2" fmla="*/ 431514 h 2241506"/>
              <a:gd name="connsiteX3" fmla="*/ 493159 w 3846274"/>
              <a:gd name="connsiteY3" fmla="*/ 0 h 2241506"/>
              <a:gd name="connsiteX4" fmla="*/ 493159 w 3846274"/>
              <a:gd name="connsiteY4" fmla="*/ 0 h 2241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6274" h="2241506">
                <a:moveTo>
                  <a:pt x="0" y="2075380"/>
                </a:moveTo>
                <a:cubicBezTo>
                  <a:pt x="1363038" y="2217506"/>
                  <a:pt x="2726076" y="2359632"/>
                  <a:pt x="3318552" y="2085654"/>
                </a:cubicBezTo>
                <a:cubicBezTo>
                  <a:pt x="3911028" y="1811676"/>
                  <a:pt x="4025757" y="779123"/>
                  <a:pt x="3554858" y="431514"/>
                </a:cubicBezTo>
                <a:cubicBezTo>
                  <a:pt x="3083959" y="83905"/>
                  <a:pt x="493159" y="0"/>
                  <a:pt x="493159" y="0"/>
                </a:cubicBezTo>
                <a:lnTo>
                  <a:pt x="493159" y="0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33"/>
          </a:p>
        </p:txBody>
      </p:sp>
      <p:sp>
        <p:nvSpPr>
          <p:cNvPr id="6" name="TextBox 5"/>
          <p:cNvSpPr txBox="1"/>
          <p:nvPr/>
        </p:nvSpPr>
        <p:spPr>
          <a:xfrm>
            <a:off x="5830561" y="2668681"/>
            <a:ext cx="2697533" cy="9298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14" dirty="0">
                <a:solidFill>
                  <a:srgbClr val="FF0000"/>
                </a:solidFill>
                <a:latin typeface="+mn-ea"/>
              </a:rPr>
              <a:t>convert </a:t>
            </a:r>
            <a:r>
              <a:rPr lang="ko-KR" altLang="en-US" sz="1814" dirty="0">
                <a:solidFill>
                  <a:srgbClr val="FF0000"/>
                </a:solidFill>
                <a:latin typeface="+mn-ea"/>
              </a:rPr>
              <a:t>메소드 실행 후 </a:t>
            </a:r>
            <a:endParaRPr lang="en-US" altLang="ko-KR" sz="1814" dirty="0">
              <a:solidFill>
                <a:srgbClr val="FF0000"/>
              </a:solidFill>
              <a:latin typeface="+mn-ea"/>
            </a:endParaRPr>
          </a:p>
          <a:p>
            <a:pPr>
              <a:defRPr/>
            </a:pPr>
            <a:r>
              <a:rPr lang="ko-KR" altLang="en-US" sz="1814" dirty="0">
                <a:solidFill>
                  <a:srgbClr val="FF0000"/>
                </a:solidFill>
                <a:latin typeface="+mn-ea"/>
              </a:rPr>
              <a:t>반환되는 값이</a:t>
            </a:r>
            <a:endParaRPr lang="en-US" altLang="ko-KR" sz="1814" dirty="0">
              <a:solidFill>
                <a:srgbClr val="FF0000"/>
              </a:solidFill>
              <a:latin typeface="+mn-ea"/>
            </a:endParaRPr>
          </a:p>
          <a:p>
            <a:pPr>
              <a:defRPr/>
            </a:pPr>
            <a:r>
              <a:rPr lang="ko-KR" altLang="en-US" sz="1814" dirty="0">
                <a:solidFill>
                  <a:srgbClr val="FF0000"/>
                </a:solidFill>
                <a:latin typeface="+mn-ea"/>
              </a:rPr>
              <a:t>변수 </a:t>
            </a:r>
            <a:r>
              <a:rPr lang="en-US" altLang="ko-KR" sz="1814" dirty="0" err="1">
                <a:solidFill>
                  <a:srgbClr val="FF0000"/>
                </a:solidFill>
                <a:latin typeface="+mn-ea"/>
              </a:rPr>
              <a:t>fahr</a:t>
            </a:r>
            <a:r>
              <a:rPr lang="ko-KR" altLang="en-US" sz="1814" dirty="0">
                <a:solidFill>
                  <a:srgbClr val="FF0000"/>
                </a:solidFill>
                <a:latin typeface="+mn-ea"/>
              </a:rPr>
              <a:t>에 저장됨</a:t>
            </a:r>
            <a:r>
              <a:rPr lang="en-US" altLang="ko-KR" sz="1814" dirty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1814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0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991"/>
              <a:t>참조변수를 통해 배열을 사용한다</a:t>
            </a:r>
            <a:r>
              <a:rPr lang="en-US" altLang="ko-KR" sz="3991"/>
              <a:t>.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프로그래밍 기초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01441" y="2115721"/>
            <a:ext cx="967680" cy="2764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633" dirty="0"/>
          </a:p>
        </p:txBody>
      </p:sp>
      <p:sp>
        <p:nvSpPr>
          <p:cNvPr id="8" name="직사각형 7"/>
          <p:cNvSpPr/>
          <p:nvPr/>
        </p:nvSpPr>
        <p:spPr>
          <a:xfrm>
            <a:off x="5401441" y="2392201"/>
            <a:ext cx="967680" cy="2764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633" dirty="0"/>
          </a:p>
        </p:txBody>
      </p:sp>
      <p:sp>
        <p:nvSpPr>
          <p:cNvPr id="9" name="직사각형 8"/>
          <p:cNvSpPr/>
          <p:nvPr/>
        </p:nvSpPr>
        <p:spPr>
          <a:xfrm>
            <a:off x="5401441" y="2668681"/>
            <a:ext cx="967680" cy="2764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633" dirty="0"/>
          </a:p>
        </p:txBody>
      </p:sp>
      <p:sp>
        <p:nvSpPr>
          <p:cNvPr id="10" name="직사각형 9"/>
          <p:cNvSpPr/>
          <p:nvPr/>
        </p:nvSpPr>
        <p:spPr>
          <a:xfrm>
            <a:off x="5401441" y="2945161"/>
            <a:ext cx="967680" cy="2764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633" dirty="0"/>
          </a:p>
        </p:txBody>
      </p:sp>
      <p:sp>
        <p:nvSpPr>
          <p:cNvPr id="11" name="직사각형 10"/>
          <p:cNvSpPr/>
          <p:nvPr/>
        </p:nvSpPr>
        <p:spPr>
          <a:xfrm>
            <a:off x="5401441" y="3221641"/>
            <a:ext cx="967680" cy="2764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633" dirty="0"/>
          </a:p>
        </p:txBody>
      </p:sp>
      <p:sp>
        <p:nvSpPr>
          <p:cNvPr id="12" name="직사각형 11"/>
          <p:cNvSpPr/>
          <p:nvPr/>
        </p:nvSpPr>
        <p:spPr>
          <a:xfrm>
            <a:off x="2152801" y="2115721"/>
            <a:ext cx="967680" cy="2764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633" dirty="0"/>
          </a:p>
        </p:txBody>
      </p:sp>
      <p:sp>
        <p:nvSpPr>
          <p:cNvPr id="4" name="TextBox 3"/>
          <p:cNvSpPr txBox="1"/>
          <p:nvPr/>
        </p:nvSpPr>
        <p:spPr>
          <a:xfrm>
            <a:off x="910081" y="2984041"/>
            <a:ext cx="2853666" cy="13487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33" dirty="0">
                <a:solidFill>
                  <a:srgbClr val="000000"/>
                </a:solidFill>
                <a:ea typeface="굴림" charset="-127"/>
              </a:rPr>
              <a:t>참조변수 </a:t>
            </a:r>
            <a:r>
              <a:rPr lang="en-US" altLang="ko-KR" sz="1633" dirty="0">
                <a:solidFill>
                  <a:srgbClr val="000000"/>
                </a:solidFill>
                <a:ea typeface="굴림" charset="-127"/>
              </a:rPr>
              <a:t>(reference variable)</a:t>
            </a:r>
          </a:p>
          <a:p>
            <a:pPr>
              <a:defRPr/>
            </a:pPr>
            <a:endParaRPr lang="en-US" altLang="ko-KR" sz="1633" dirty="0">
              <a:solidFill>
                <a:srgbClr val="000000"/>
              </a:solidFill>
              <a:ea typeface="굴림" charset="-127"/>
            </a:endParaRPr>
          </a:p>
          <a:p>
            <a:pPr>
              <a:defRPr/>
            </a:pPr>
            <a:r>
              <a:rPr lang="ko-KR" altLang="en-US" sz="1633" dirty="0">
                <a:solidFill>
                  <a:srgbClr val="000000"/>
                </a:solidFill>
                <a:ea typeface="굴림" charset="-127"/>
              </a:rPr>
              <a:t>참조변수는 변수의 일종이다</a:t>
            </a:r>
            <a:r>
              <a:rPr lang="en-US" altLang="ko-KR" sz="1633" dirty="0">
                <a:solidFill>
                  <a:srgbClr val="000000"/>
                </a:solidFill>
                <a:ea typeface="굴림" charset="-127"/>
              </a:rPr>
              <a:t>.</a:t>
            </a:r>
          </a:p>
          <a:p>
            <a:pPr>
              <a:defRPr/>
            </a:pPr>
            <a:endParaRPr lang="en-US" altLang="ko-KR" sz="1633" dirty="0">
              <a:solidFill>
                <a:srgbClr val="000000"/>
              </a:solidFill>
              <a:ea typeface="굴림" charset="-127"/>
            </a:endParaRPr>
          </a:p>
          <a:p>
            <a:pPr>
              <a:defRPr/>
            </a:pPr>
            <a:r>
              <a:rPr lang="ko-KR" altLang="en-US" sz="1633" dirty="0">
                <a:solidFill>
                  <a:srgbClr val="000000"/>
                </a:solidFill>
                <a:ea typeface="굴림" charset="-127"/>
              </a:rPr>
              <a:t>참조변수는 배열을 가리킨다</a:t>
            </a:r>
            <a:r>
              <a:rPr lang="en-US" altLang="ko-KR" sz="1633" dirty="0">
                <a:solidFill>
                  <a:srgbClr val="000000"/>
                </a:solidFill>
                <a:ea typeface="굴림" charset="-127"/>
              </a:rPr>
              <a:t>.</a:t>
            </a:r>
            <a:endParaRPr lang="ko-KR" altLang="en-US" sz="1633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19468" name="슬라이드 번호 개체 틀 1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E96E3A0-94B4-44F6-929D-F9ACFFD12FA2}" type="slidenum">
              <a:rPr lang="ko-KR" altLang="en-US" smtClean="0"/>
              <a:pPr/>
              <a:t>29</a:t>
            </a:fld>
            <a:endParaRPr lang="en-US" altLang="ko-KR" smtClean="0"/>
          </a:p>
        </p:txBody>
      </p:sp>
      <p:cxnSp>
        <p:nvCxnSpPr>
          <p:cNvPr id="13" name="직선 화살표 연결선 12"/>
          <p:cNvCxnSpPr>
            <a:endCxn id="7" idx="1"/>
          </p:cNvCxnSpPr>
          <p:nvPr/>
        </p:nvCxnSpPr>
        <p:spPr>
          <a:xfrm>
            <a:off x="2590561" y="2253961"/>
            <a:ext cx="28108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56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Widening Primitive Conversion</a:t>
            </a:r>
            <a:br>
              <a:rPr lang="en-US" altLang="ko-KR" dirty="0" smtClean="0"/>
            </a:br>
            <a:r>
              <a:rPr lang="en-US" altLang="ko-KR" sz="3600" dirty="0" smtClean="0"/>
              <a:t>(</a:t>
            </a:r>
            <a:r>
              <a:rPr lang="ko-KR" altLang="en-US" sz="3600" dirty="0" smtClean="0"/>
              <a:t>기본형 데이터의 큰 방향으로의 </a:t>
            </a:r>
            <a:r>
              <a:rPr lang="ko-KR" altLang="en-US" sz="3600" dirty="0" err="1" smtClean="0"/>
              <a:t>형변환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41292" y="2432721"/>
            <a:ext cx="7545655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latinLnBrk="0">
              <a:lnSpc>
                <a:spcPct val="100000"/>
              </a:lnSpc>
              <a:buNone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byte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→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short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cs typeface="Arial" panose="020B0604020202020204" pitchFamily="34" charset="0"/>
              </a:rPr>
              <a:t>→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int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cs typeface="Arial" panose="020B0604020202020204" pitchFamily="34" charset="0"/>
              </a:rPr>
              <a:t>→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long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cs typeface="Arial" panose="020B0604020202020204" pitchFamily="34" charset="0"/>
              </a:rPr>
              <a:t>→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float</a:t>
            </a:r>
            <a:r>
              <a:rPr lang="ko-KR" altLang="en-US" dirty="0">
                <a:solidFill>
                  <a:srgbClr val="000000"/>
                </a:solidFill>
                <a:cs typeface="Arial" panose="020B0604020202020204" pitchFamily="34" charset="0"/>
              </a:rPr>
              <a:t> →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double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941438" y="3595316"/>
            <a:ext cx="620875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rgbClr val="000000"/>
                </a:solidFill>
                <a:cs typeface="Arial" panose="020B0604020202020204" pitchFamily="34" charset="0"/>
              </a:rPr>
              <a:t>char</a:t>
            </a:r>
            <a:r>
              <a:rPr lang="en-US" altLang="ko-KR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→ </a:t>
            </a:r>
            <a:r>
              <a:rPr lang="ko-KR" altLang="ko-KR" dirty="0" smtClean="0">
                <a:solidFill>
                  <a:srgbClr val="000000"/>
                </a:solidFill>
                <a:cs typeface="Arial" panose="020B0604020202020204" pitchFamily="34" charset="0"/>
              </a:rPr>
              <a:t> </a:t>
            </a:r>
            <a:r>
              <a:rPr lang="ko-KR" altLang="ko-KR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→ </a:t>
            </a:r>
            <a:r>
              <a:rPr lang="ko-KR" altLang="ko-KR" dirty="0" smtClean="0">
                <a:solidFill>
                  <a:srgbClr val="000000"/>
                </a:solidFill>
                <a:cs typeface="Arial" panose="020B0604020202020204" pitchFamily="34" charset="0"/>
              </a:rPr>
              <a:t> </a:t>
            </a:r>
            <a:r>
              <a:rPr lang="ko-KR" altLang="ko-KR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long</a:t>
            </a:r>
            <a:r>
              <a:rPr lang="en-US" altLang="ko-KR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→ </a:t>
            </a:r>
            <a:r>
              <a:rPr lang="ko-KR" altLang="ko-KR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float</a:t>
            </a:r>
            <a:r>
              <a:rPr lang="ko-KR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 → </a:t>
            </a:r>
            <a:r>
              <a:rPr lang="ko-KR" altLang="ko-KR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double</a:t>
            </a:r>
            <a:r>
              <a:rPr lang="ko-KR" altLang="ko-KR" sz="1800" dirty="0" smtClean="0"/>
              <a:t> </a:t>
            </a:r>
            <a:endParaRPr lang="ko-KR" altLang="ko-KR" sz="6000" dirty="0" smtClean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54625" y="4667239"/>
            <a:ext cx="7537641" cy="1015663"/>
          </a:xfrm>
          <a:prstGeom prst="rect">
            <a:avLst/>
          </a:prstGeom>
          <a:solidFill>
            <a:srgbClr val="FFFF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int big = 1234567890;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float approx = big; 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	// 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에러 발생하지 않음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System.out.println(big 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–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(int)approx);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// 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약간의 오차</a:t>
            </a:r>
            <a:r>
              <a:rPr kumimoji="0" lang="ko-KR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있을 수 있음</a:t>
            </a: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90796" y="5895204"/>
            <a:ext cx="516569" cy="307777"/>
          </a:xfrm>
          <a:prstGeom prst="rect">
            <a:avLst/>
          </a:prstGeom>
          <a:solidFill>
            <a:srgbClr val="FFFF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-46</a:t>
            </a:r>
            <a:r>
              <a:rPr kumimoji="0" lang="ko-KR" altLang="ko-KR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110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991"/>
              <a:t>참조변수를 통해 배열을 사용한다</a:t>
            </a:r>
            <a:r>
              <a:rPr lang="en-US" altLang="ko-KR" sz="3991"/>
              <a:t>.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프로그래밍 기초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01441" y="2115721"/>
            <a:ext cx="967680" cy="2764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633" dirty="0"/>
          </a:p>
        </p:txBody>
      </p:sp>
      <p:sp>
        <p:nvSpPr>
          <p:cNvPr id="8" name="직사각형 7"/>
          <p:cNvSpPr/>
          <p:nvPr/>
        </p:nvSpPr>
        <p:spPr>
          <a:xfrm>
            <a:off x="5401441" y="2392201"/>
            <a:ext cx="967680" cy="2764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633" dirty="0"/>
          </a:p>
        </p:txBody>
      </p:sp>
      <p:sp>
        <p:nvSpPr>
          <p:cNvPr id="9" name="직사각형 8"/>
          <p:cNvSpPr/>
          <p:nvPr/>
        </p:nvSpPr>
        <p:spPr>
          <a:xfrm>
            <a:off x="5401441" y="2668681"/>
            <a:ext cx="967680" cy="2764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633" dirty="0"/>
          </a:p>
        </p:txBody>
      </p:sp>
      <p:sp>
        <p:nvSpPr>
          <p:cNvPr id="10" name="직사각형 9"/>
          <p:cNvSpPr/>
          <p:nvPr/>
        </p:nvSpPr>
        <p:spPr>
          <a:xfrm>
            <a:off x="5401441" y="2945161"/>
            <a:ext cx="967680" cy="2764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633" dirty="0"/>
          </a:p>
        </p:txBody>
      </p:sp>
      <p:sp>
        <p:nvSpPr>
          <p:cNvPr id="11" name="직사각형 10"/>
          <p:cNvSpPr/>
          <p:nvPr/>
        </p:nvSpPr>
        <p:spPr>
          <a:xfrm>
            <a:off x="5401441" y="3221641"/>
            <a:ext cx="967680" cy="2764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633" dirty="0"/>
          </a:p>
        </p:txBody>
      </p:sp>
      <p:sp>
        <p:nvSpPr>
          <p:cNvPr id="12" name="직사각형 11"/>
          <p:cNvSpPr/>
          <p:nvPr/>
        </p:nvSpPr>
        <p:spPr>
          <a:xfrm>
            <a:off x="2152801" y="2115721"/>
            <a:ext cx="967680" cy="2764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633" dirty="0"/>
          </a:p>
        </p:txBody>
      </p:sp>
      <p:sp>
        <p:nvSpPr>
          <p:cNvPr id="4" name="TextBox 3"/>
          <p:cNvSpPr txBox="1"/>
          <p:nvPr/>
        </p:nvSpPr>
        <p:spPr>
          <a:xfrm>
            <a:off x="632161" y="3981961"/>
            <a:ext cx="8055360" cy="17674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indent="-309604">
              <a:lnSpc>
                <a:spcPct val="150000"/>
              </a:lnSpc>
              <a:defRPr/>
            </a:pPr>
            <a:r>
              <a:rPr lang="en-US" altLang="ko-KR" sz="1814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814" dirty="0">
                <a:solidFill>
                  <a:schemeClr val="tx1"/>
                </a:solidFill>
                <a:latin typeface="+mn-ea"/>
              </a:rPr>
              <a:t>[] </a:t>
            </a:r>
            <a:r>
              <a:rPr lang="en-US" altLang="ko-KR" sz="1814" dirty="0" err="1">
                <a:solidFill>
                  <a:srgbClr val="FF0000"/>
                </a:solidFill>
                <a:latin typeface="+mn-ea"/>
              </a:rPr>
              <a:t>myArray</a:t>
            </a:r>
            <a:r>
              <a:rPr lang="en-US" altLang="ko-KR" sz="1814" dirty="0">
                <a:solidFill>
                  <a:schemeClr val="tx1"/>
                </a:solidFill>
                <a:latin typeface="+mn-ea"/>
              </a:rPr>
              <a:t>  			// </a:t>
            </a:r>
            <a:r>
              <a:rPr lang="en-US" altLang="ko-KR" sz="1814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814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814" dirty="0">
                <a:solidFill>
                  <a:schemeClr val="tx1"/>
                </a:solidFill>
                <a:latin typeface="+mn-ea"/>
              </a:rPr>
              <a:t>배열을 가리키기 위한 참조변수 선언 </a:t>
            </a:r>
          </a:p>
          <a:p>
            <a:pPr indent="-309604">
              <a:lnSpc>
                <a:spcPct val="150000"/>
              </a:lnSpc>
              <a:defRPr/>
            </a:pPr>
            <a:r>
              <a:rPr lang="en-US" altLang="ko-KR" sz="1814" dirty="0" err="1">
                <a:solidFill>
                  <a:srgbClr val="FF0000"/>
                </a:solidFill>
                <a:latin typeface="+mn-ea"/>
              </a:rPr>
              <a:t>myArray</a:t>
            </a:r>
            <a:r>
              <a:rPr lang="en-US" altLang="ko-KR" sz="1814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814" dirty="0">
                <a:solidFill>
                  <a:schemeClr val="tx1"/>
                </a:solidFill>
                <a:latin typeface="+mn-ea"/>
              </a:rPr>
              <a:t>= new </a:t>
            </a:r>
            <a:r>
              <a:rPr lang="en-US" altLang="ko-KR" sz="1814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814" dirty="0">
                <a:solidFill>
                  <a:schemeClr val="tx1"/>
                </a:solidFill>
                <a:latin typeface="+mn-ea"/>
              </a:rPr>
              <a:t>[5];  	// </a:t>
            </a:r>
            <a:r>
              <a:rPr lang="ko-KR" altLang="en-US" sz="1814" dirty="0">
                <a:solidFill>
                  <a:schemeClr val="tx1"/>
                </a:solidFill>
                <a:latin typeface="+mn-ea"/>
              </a:rPr>
              <a:t>배열을 만들고 참조변수가 배열을 가리키도록 함</a:t>
            </a:r>
          </a:p>
        </p:txBody>
      </p:sp>
      <p:sp>
        <p:nvSpPr>
          <p:cNvPr id="20492" name="슬라이드 번호 개체 틀 1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FE55342-0639-4DFB-832A-330CFE24C044}" type="slidenum">
              <a:rPr lang="ko-KR" altLang="en-US" smtClean="0"/>
              <a:pPr/>
              <a:t>30</a:t>
            </a:fld>
            <a:endParaRPr lang="en-US" altLang="ko-KR" smtClean="0"/>
          </a:p>
        </p:txBody>
      </p:sp>
      <p:cxnSp>
        <p:nvCxnSpPr>
          <p:cNvPr id="13" name="직선 화살표 연결선 12"/>
          <p:cNvCxnSpPr>
            <a:endCxn id="7" idx="1"/>
          </p:cNvCxnSpPr>
          <p:nvPr/>
        </p:nvCxnSpPr>
        <p:spPr>
          <a:xfrm>
            <a:off x="2590561" y="2253961"/>
            <a:ext cx="28108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014561" y="2599561"/>
            <a:ext cx="968535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33" dirty="0" err="1">
                <a:solidFill>
                  <a:srgbClr val="FF0000"/>
                </a:solidFill>
                <a:latin typeface="+mn-ea"/>
              </a:rPr>
              <a:t>myArray</a:t>
            </a:r>
            <a:endParaRPr lang="ko-KR" altLang="en-US" sz="1633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2161" y="5133961"/>
            <a:ext cx="8055360" cy="511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indent="-309604">
              <a:lnSpc>
                <a:spcPct val="150000"/>
              </a:lnSpc>
              <a:defRPr/>
            </a:pPr>
            <a:r>
              <a:rPr lang="en-US" altLang="ko-KR" sz="1814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814" dirty="0">
                <a:solidFill>
                  <a:schemeClr val="tx1"/>
                </a:solidFill>
                <a:latin typeface="+mn-ea"/>
              </a:rPr>
              <a:t>[] </a:t>
            </a:r>
            <a:r>
              <a:rPr lang="en-US" altLang="ko-KR" sz="1814" dirty="0" err="1">
                <a:solidFill>
                  <a:srgbClr val="FF0000"/>
                </a:solidFill>
                <a:latin typeface="+mn-ea"/>
              </a:rPr>
              <a:t>myArray</a:t>
            </a:r>
            <a:r>
              <a:rPr lang="en-US" altLang="ko-KR" sz="1814" dirty="0">
                <a:solidFill>
                  <a:schemeClr val="tx1"/>
                </a:solidFill>
                <a:latin typeface="+mn-ea"/>
              </a:rPr>
              <a:t> = new </a:t>
            </a:r>
            <a:r>
              <a:rPr lang="en-US" altLang="ko-KR" sz="1814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814" dirty="0">
                <a:solidFill>
                  <a:schemeClr val="tx1"/>
                </a:solidFill>
                <a:latin typeface="+mn-ea"/>
              </a:rPr>
              <a:t>[5]; 	// </a:t>
            </a:r>
            <a:r>
              <a:rPr lang="ko-KR" altLang="en-US" sz="1814" dirty="0">
                <a:solidFill>
                  <a:schemeClr val="tx1"/>
                </a:solidFill>
                <a:latin typeface="+mn-ea"/>
              </a:rPr>
              <a:t>한 문장으로 쓸 수도 있다</a:t>
            </a:r>
            <a:r>
              <a:rPr lang="en-US" altLang="ko-KR" sz="1814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814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707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제목 1"/>
          <p:cNvSpPr>
            <a:spLocks noGrp="1"/>
          </p:cNvSpPr>
          <p:nvPr>
            <p:ph type="ctrTitle"/>
          </p:nvPr>
        </p:nvSpPr>
        <p:spPr>
          <a:xfrm>
            <a:off x="685441" y="2130121"/>
            <a:ext cx="7773120" cy="1470240"/>
          </a:xfrm>
        </p:spPr>
        <p:txBody>
          <a:bodyPr/>
          <a:lstStyle/>
          <a:p>
            <a:r>
              <a:rPr lang="ko-KR" altLang="en-US" sz="3628">
                <a:solidFill>
                  <a:srgbClr val="000000"/>
                </a:solidFill>
              </a:rPr>
              <a:t>참조변수를 파라미터로 갖는 메소드</a:t>
            </a:r>
            <a:endParaRPr lang="ko-KR" altLang="en-US" sz="3628"/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프로그래밍 기초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ko-KR" altLang="en-US"/>
          </a:p>
        </p:txBody>
      </p:sp>
      <p:sp>
        <p:nvSpPr>
          <p:cNvPr id="61445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F891A2-434C-477D-B2E8-56EEE6EEFA5A}" type="slidenum">
              <a:rPr lang="ko-KR" altLang="en-US" smtClean="0"/>
              <a:pPr/>
              <a:t>31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4864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프로그래밍 기초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230881" y="4828681"/>
            <a:ext cx="2350080" cy="5949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ko-KR" altLang="en-US" sz="1633" dirty="0">
                <a:solidFill>
                  <a:srgbClr val="000000"/>
                </a:solidFill>
              </a:rPr>
              <a:t>참조변수를 </a:t>
            </a:r>
            <a:r>
              <a:rPr lang="ko-KR" altLang="en-US" sz="1633" dirty="0" err="1">
                <a:solidFill>
                  <a:srgbClr val="000000"/>
                </a:solidFill>
              </a:rPr>
              <a:t>파라미터로</a:t>
            </a:r>
            <a:r>
              <a:rPr lang="ko-KR" altLang="en-US" sz="1633" dirty="0">
                <a:solidFill>
                  <a:srgbClr val="000000"/>
                </a:solidFill>
              </a:rPr>
              <a:t> 갖는 메소드</a:t>
            </a:r>
          </a:p>
        </p:txBody>
      </p:sp>
      <p:pic>
        <p:nvPicPr>
          <p:cNvPr id="62469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01" y="180361"/>
            <a:ext cx="4898880" cy="6082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8304481" y="1562761"/>
            <a:ext cx="410400" cy="1382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633" dirty="0"/>
          </a:p>
        </p:txBody>
      </p:sp>
      <p:sp>
        <p:nvSpPr>
          <p:cNvPr id="12" name="직사각형 11"/>
          <p:cNvSpPr/>
          <p:nvPr/>
        </p:nvSpPr>
        <p:spPr>
          <a:xfrm>
            <a:off x="8304481" y="1701001"/>
            <a:ext cx="410400" cy="1382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633" dirty="0"/>
          </a:p>
        </p:txBody>
      </p:sp>
      <p:sp>
        <p:nvSpPr>
          <p:cNvPr id="13" name="직사각형 12"/>
          <p:cNvSpPr/>
          <p:nvPr/>
        </p:nvSpPr>
        <p:spPr>
          <a:xfrm>
            <a:off x="8304481" y="1839241"/>
            <a:ext cx="410400" cy="1382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633" dirty="0"/>
          </a:p>
        </p:txBody>
      </p:sp>
      <p:sp>
        <p:nvSpPr>
          <p:cNvPr id="14" name="직사각형 13"/>
          <p:cNvSpPr/>
          <p:nvPr/>
        </p:nvSpPr>
        <p:spPr>
          <a:xfrm>
            <a:off x="8304481" y="1977481"/>
            <a:ext cx="410400" cy="1382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633" dirty="0"/>
          </a:p>
        </p:txBody>
      </p:sp>
      <p:sp>
        <p:nvSpPr>
          <p:cNvPr id="15" name="직사각형 14"/>
          <p:cNvSpPr/>
          <p:nvPr/>
        </p:nvSpPr>
        <p:spPr>
          <a:xfrm>
            <a:off x="8304481" y="2115721"/>
            <a:ext cx="410400" cy="1382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633" dirty="0"/>
          </a:p>
        </p:txBody>
      </p:sp>
      <p:sp>
        <p:nvSpPr>
          <p:cNvPr id="16" name="직사각형 15"/>
          <p:cNvSpPr/>
          <p:nvPr/>
        </p:nvSpPr>
        <p:spPr>
          <a:xfrm>
            <a:off x="8304481" y="2253961"/>
            <a:ext cx="410400" cy="1382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633" dirty="0"/>
          </a:p>
        </p:txBody>
      </p:sp>
      <p:sp>
        <p:nvSpPr>
          <p:cNvPr id="17" name="직사각형 16"/>
          <p:cNvSpPr/>
          <p:nvPr/>
        </p:nvSpPr>
        <p:spPr>
          <a:xfrm>
            <a:off x="8304481" y="2392201"/>
            <a:ext cx="410400" cy="1382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633" dirty="0"/>
          </a:p>
        </p:txBody>
      </p:sp>
      <p:sp>
        <p:nvSpPr>
          <p:cNvPr id="18" name="직사각형 17"/>
          <p:cNvSpPr/>
          <p:nvPr/>
        </p:nvSpPr>
        <p:spPr>
          <a:xfrm>
            <a:off x="8304481" y="2530441"/>
            <a:ext cx="410400" cy="1382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633" dirty="0"/>
          </a:p>
        </p:txBody>
      </p:sp>
      <p:sp>
        <p:nvSpPr>
          <p:cNvPr id="19" name="직사각형 18"/>
          <p:cNvSpPr/>
          <p:nvPr/>
        </p:nvSpPr>
        <p:spPr>
          <a:xfrm>
            <a:off x="8304481" y="2668681"/>
            <a:ext cx="410400" cy="1382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633" dirty="0"/>
          </a:p>
        </p:txBody>
      </p:sp>
      <p:sp>
        <p:nvSpPr>
          <p:cNvPr id="20" name="직사각형 19"/>
          <p:cNvSpPr/>
          <p:nvPr/>
        </p:nvSpPr>
        <p:spPr>
          <a:xfrm>
            <a:off x="8304481" y="2806921"/>
            <a:ext cx="410400" cy="1382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633" dirty="0"/>
          </a:p>
        </p:txBody>
      </p:sp>
      <p:sp>
        <p:nvSpPr>
          <p:cNvPr id="21" name="직사각형 20"/>
          <p:cNvSpPr/>
          <p:nvPr/>
        </p:nvSpPr>
        <p:spPr>
          <a:xfrm>
            <a:off x="8304481" y="2945161"/>
            <a:ext cx="410400" cy="1382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633" dirty="0"/>
          </a:p>
        </p:txBody>
      </p:sp>
      <p:sp>
        <p:nvSpPr>
          <p:cNvPr id="22" name="직사각형 21"/>
          <p:cNvSpPr/>
          <p:nvPr/>
        </p:nvSpPr>
        <p:spPr>
          <a:xfrm>
            <a:off x="8304481" y="3083401"/>
            <a:ext cx="410400" cy="1382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633" dirty="0"/>
          </a:p>
        </p:txBody>
      </p:sp>
      <p:sp>
        <p:nvSpPr>
          <p:cNvPr id="23" name="직사각형 22"/>
          <p:cNvSpPr/>
          <p:nvPr/>
        </p:nvSpPr>
        <p:spPr>
          <a:xfrm>
            <a:off x="5954401" y="1424521"/>
            <a:ext cx="410400" cy="1382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633" dirty="0"/>
          </a:p>
        </p:txBody>
      </p:sp>
      <p:sp>
        <p:nvSpPr>
          <p:cNvPr id="25" name="TextBox 24"/>
          <p:cNvSpPr txBox="1"/>
          <p:nvPr/>
        </p:nvSpPr>
        <p:spPr>
          <a:xfrm>
            <a:off x="5677921" y="1325161"/>
            <a:ext cx="274434" cy="3155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51" dirty="0">
                <a:solidFill>
                  <a:srgbClr val="000000"/>
                </a:solidFill>
              </a:rPr>
              <a:t>a</a:t>
            </a:r>
            <a:endParaRPr lang="ko-KR" altLang="en-US" sz="1451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08801" y="1009801"/>
            <a:ext cx="928459" cy="3155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51" b="1">
                <a:solidFill>
                  <a:srgbClr val="000000"/>
                </a:solidFill>
              </a:rPr>
              <a:t>참조변수</a:t>
            </a:r>
            <a:endParaRPr lang="ko-KR" altLang="en-US" sz="1451" b="1" dirty="0">
              <a:solidFill>
                <a:srgbClr val="000000"/>
              </a:solidFill>
            </a:endParaRPr>
          </a:p>
        </p:txBody>
      </p:sp>
      <p:cxnSp>
        <p:nvCxnSpPr>
          <p:cNvPr id="28" name="직선 화살표 연결선 27"/>
          <p:cNvCxnSpPr>
            <a:stCxn id="23" idx="3"/>
          </p:cNvCxnSpPr>
          <p:nvPr/>
        </p:nvCxnSpPr>
        <p:spPr>
          <a:xfrm>
            <a:off x="6364801" y="1493641"/>
            <a:ext cx="1939680" cy="1382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010561" y="4396681"/>
            <a:ext cx="410400" cy="1382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633" dirty="0"/>
          </a:p>
        </p:txBody>
      </p:sp>
      <p:sp>
        <p:nvSpPr>
          <p:cNvPr id="33" name="TextBox 32"/>
          <p:cNvSpPr txBox="1"/>
          <p:nvPr/>
        </p:nvSpPr>
        <p:spPr>
          <a:xfrm>
            <a:off x="5470561" y="4297321"/>
            <a:ext cx="570092" cy="3155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51" dirty="0">
                <a:solidFill>
                  <a:srgbClr val="000000"/>
                </a:solidFill>
              </a:rPr>
              <a:t>array</a:t>
            </a:r>
            <a:endParaRPr lang="ko-KR" altLang="en-US" sz="1451" dirty="0">
              <a:solidFill>
                <a:srgbClr val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64961" y="3981961"/>
            <a:ext cx="928459" cy="3155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51" b="1">
                <a:solidFill>
                  <a:srgbClr val="000000"/>
                </a:solidFill>
              </a:rPr>
              <a:t>참조변수</a:t>
            </a:r>
            <a:endParaRPr lang="ko-KR" altLang="en-US" sz="1451" b="1" dirty="0">
              <a:solidFill>
                <a:srgbClr val="000000"/>
              </a:solidFill>
            </a:endParaRPr>
          </a:p>
        </p:txBody>
      </p:sp>
      <p:cxnSp>
        <p:nvCxnSpPr>
          <p:cNvPr id="36" name="직선 화살표 연결선 35"/>
          <p:cNvCxnSpPr>
            <a:stCxn id="32" idx="3"/>
            <a:endCxn id="11" idx="1"/>
          </p:cNvCxnSpPr>
          <p:nvPr/>
        </p:nvCxnSpPr>
        <p:spPr>
          <a:xfrm flipV="1">
            <a:off x="6420961" y="1631881"/>
            <a:ext cx="1883520" cy="28339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3" idx="2"/>
            <a:endCxn id="32" idx="0"/>
          </p:cNvCxnSpPr>
          <p:nvPr/>
        </p:nvCxnSpPr>
        <p:spPr>
          <a:xfrm>
            <a:off x="6158881" y="1562761"/>
            <a:ext cx="56160" cy="28339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79841" y="2806921"/>
            <a:ext cx="784189" cy="3155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51" b="1">
                <a:solidFill>
                  <a:srgbClr val="000000"/>
                </a:solidFill>
              </a:rPr>
              <a:t>값 복사</a:t>
            </a:r>
            <a:endParaRPr lang="ko-KR" altLang="en-US" sz="1451" b="1" dirty="0">
              <a:solidFill>
                <a:srgbClr val="000000"/>
              </a:solidFill>
            </a:endParaRPr>
          </a:p>
        </p:txBody>
      </p:sp>
      <p:sp>
        <p:nvSpPr>
          <p:cNvPr id="62492" name="슬라이드 번호 개체 틀 4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BADB934-1867-43DB-B569-BA8DA433FD8D}" type="slidenum">
              <a:rPr lang="ko-KR" altLang="en-US" smtClean="0"/>
              <a:pPr/>
              <a:t>32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21694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프로그래밍 기초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ko-KR" altLang="en-US"/>
          </a:p>
        </p:txBody>
      </p:sp>
      <p:pic>
        <p:nvPicPr>
          <p:cNvPr id="63492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561" y="249481"/>
            <a:ext cx="4898880" cy="6082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3" name="슬라이드 번호 개체 틀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80962CE-5AFF-48D2-9227-00DA7D816F09}" type="slidenum">
              <a:rPr lang="ko-KR" altLang="en-US" smtClean="0"/>
              <a:pPr/>
              <a:t>33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6902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504053"/>
            <a:ext cx="7807680" cy="1146360"/>
          </a:xfrm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altLang="ko-KR" dirty="0" smtClean="0">
                <a:ea typeface="굴림" pitchFamily="50" charset="-127"/>
              </a:rPr>
              <a:t>if </a:t>
            </a:r>
            <a:r>
              <a:rPr lang="ko-KR" altLang="en-US" dirty="0" smtClean="0">
                <a:ea typeface="굴림" pitchFamily="50" charset="-127"/>
              </a:rPr>
              <a:t>문 </a:t>
            </a:r>
            <a:r>
              <a:rPr lang="en-US" altLang="ko-KR" dirty="0" smtClean="0">
                <a:ea typeface="굴림" pitchFamily="50" charset="-127"/>
              </a:rPr>
              <a:t>(</a:t>
            </a:r>
            <a:r>
              <a:rPr lang="ko-KR" altLang="en-US" dirty="0" err="1" smtClean="0">
                <a:ea typeface="굴림" pitchFamily="50" charset="-127"/>
              </a:rPr>
              <a:t>조건문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en-US" altLang="ko-KR" dirty="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93920" y="1908201"/>
            <a:ext cx="8156160" cy="418219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83000"/>
              </a:lnSpc>
              <a:buNone/>
              <a:tabLst>
                <a:tab pos="14400" algn="l"/>
                <a:tab pos="421927" algn="l"/>
                <a:tab pos="829452" algn="l"/>
                <a:tab pos="1236979" algn="l"/>
                <a:tab pos="1644504" algn="l"/>
                <a:tab pos="2052031" algn="l"/>
                <a:tab pos="2459556" algn="l"/>
                <a:tab pos="2867083" algn="l"/>
                <a:tab pos="3274608" algn="l"/>
                <a:tab pos="3682135" algn="l"/>
                <a:tab pos="4089660" algn="l"/>
                <a:tab pos="4497187" algn="l"/>
                <a:tab pos="4904712" algn="l"/>
                <a:tab pos="5312239" algn="l"/>
                <a:tab pos="5719764" algn="l"/>
                <a:tab pos="6127291" algn="l"/>
                <a:tab pos="6534816" algn="l"/>
                <a:tab pos="6942343" algn="l"/>
                <a:tab pos="7349868" algn="l"/>
                <a:tab pos="7757395" algn="l"/>
              </a:tabLst>
            </a:pPr>
            <a:endParaRPr lang="en-US" altLang="ko-KR" sz="1800" dirty="0">
              <a:ea typeface="굴림" pitchFamily="50" charset="-127"/>
            </a:endParaRPr>
          </a:p>
          <a:p>
            <a:pPr marL="0" indent="0">
              <a:lnSpc>
                <a:spcPct val="83000"/>
              </a:lnSpc>
              <a:buNone/>
              <a:tabLst>
                <a:tab pos="14400" algn="l"/>
                <a:tab pos="421927" algn="l"/>
                <a:tab pos="829452" algn="l"/>
                <a:tab pos="1236979" algn="l"/>
                <a:tab pos="1644504" algn="l"/>
                <a:tab pos="2052031" algn="l"/>
                <a:tab pos="2459556" algn="l"/>
                <a:tab pos="2867083" algn="l"/>
                <a:tab pos="3274608" algn="l"/>
                <a:tab pos="3682135" algn="l"/>
                <a:tab pos="4089660" algn="l"/>
                <a:tab pos="4497187" algn="l"/>
                <a:tab pos="4904712" algn="l"/>
                <a:tab pos="5312239" algn="l"/>
                <a:tab pos="5719764" algn="l"/>
                <a:tab pos="6127291" algn="l"/>
                <a:tab pos="6534816" algn="l"/>
                <a:tab pos="6942343" algn="l"/>
                <a:tab pos="7349868" algn="l"/>
                <a:tab pos="7757395" algn="l"/>
              </a:tabLst>
            </a:pPr>
            <a:r>
              <a:rPr lang="en-US" altLang="ko-KR" sz="1800" dirty="0">
                <a:ea typeface="굴림" pitchFamily="50" charset="-127"/>
              </a:rPr>
              <a:t>if ( </a:t>
            </a:r>
            <a:r>
              <a:rPr lang="en-US" altLang="ko-KR" sz="1800" dirty="0" err="1">
                <a:ea typeface="굴림" pitchFamily="50" charset="-127"/>
              </a:rPr>
              <a:t>boolean</a:t>
            </a:r>
            <a:r>
              <a:rPr lang="en-US" altLang="ko-KR" sz="1800" dirty="0">
                <a:ea typeface="굴림" pitchFamily="50" charset="-127"/>
              </a:rPr>
              <a:t>-expression ) 			</a:t>
            </a:r>
          </a:p>
          <a:p>
            <a:pPr marL="0" indent="0">
              <a:lnSpc>
                <a:spcPct val="83000"/>
              </a:lnSpc>
              <a:buNone/>
              <a:tabLst>
                <a:tab pos="14400" algn="l"/>
                <a:tab pos="421927" algn="l"/>
                <a:tab pos="829452" algn="l"/>
                <a:tab pos="1236979" algn="l"/>
                <a:tab pos="1644504" algn="l"/>
                <a:tab pos="2052031" algn="l"/>
                <a:tab pos="2459556" algn="l"/>
                <a:tab pos="2867083" algn="l"/>
                <a:tab pos="3274608" algn="l"/>
                <a:tab pos="3682135" algn="l"/>
                <a:tab pos="4089660" algn="l"/>
                <a:tab pos="4497187" algn="l"/>
                <a:tab pos="4904712" algn="l"/>
                <a:tab pos="5312239" algn="l"/>
                <a:tab pos="5719764" algn="l"/>
                <a:tab pos="6127291" algn="l"/>
                <a:tab pos="6534816" algn="l"/>
                <a:tab pos="6942343" algn="l"/>
                <a:tab pos="7349868" algn="l"/>
                <a:tab pos="7757395" algn="l"/>
              </a:tabLst>
            </a:pPr>
            <a:r>
              <a:rPr lang="en-US" altLang="ko-KR" sz="1800" dirty="0">
                <a:solidFill>
                  <a:srgbClr val="FF0000"/>
                </a:solidFill>
                <a:ea typeface="굴림" pitchFamily="50" charset="-127"/>
              </a:rPr>
              <a:t>{                                    		 </a:t>
            </a:r>
          </a:p>
          <a:p>
            <a:pPr marL="0" indent="0">
              <a:lnSpc>
                <a:spcPct val="83000"/>
              </a:lnSpc>
              <a:buNone/>
              <a:tabLst>
                <a:tab pos="14400" algn="l"/>
                <a:tab pos="421927" algn="l"/>
                <a:tab pos="829452" algn="l"/>
                <a:tab pos="1236979" algn="l"/>
                <a:tab pos="1644504" algn="l"/>
                <a:tab pos="2052031" algn="l"/>
                <a:tab pos="2459556" algn="l"/>
                <a:tab pos="2867083" algn="l"/>
                <a:tab pos="3274608" algn="l"/>
                <a:tab pos="3682135" algn="l"/>
                <a:tab pos="4089660" algn="l"/>
                <a:tab pos="4497187" algn="l"/>
                <a:tab pos="4904712" algn="l"/>
                <a:tab pos="5312239" algn="l"/>
                <a:tab pos="5719764" algn="l"/>
                <a:tab pos="6127291" algn="l"/>
                <a:tab pos="6534816" algn="l"/>
                <a:tab pos="6942343" algn="l"/>
                <a:tab pos="7349868" algn="l"/>
                <a:tab pos="7757395" algn="l"/>
              </a:tabLst>
            </a:pPr>
            <a:r>
              <a:rPr lang="en-US" altLang="ko-KR" sz="1800" dirty="0">
                <a:solidFill>
                  <a:srgbClr val="FF0000"/>
                </a:solidFill>
                <a:ea typeface="굴림" pitchFamily="50" charset="-127"/>
              </a:rPr>
              <a:t>		statement-1;				</a:t>
            </a:r>
          </a:p>
          <a:p>
            <a:pPr marL="0" indent="0">
              <a:lnSpc>
                <a:spcPct val="83000"/>
              </a:lnSpc>
              <a:buNone/>
              <a:tabLst>
                <a:tab pos="14400" algn="l"/>
                <a:tab pos="421927" algn="l"/>
                <a:tab pos="829452" algn="l"/>
                <a:tab pos="1236979" algn="l"/>
                <a:tab pos="1644504" algn="l"/>
                <a:tab pos="2052031" algn="l"/>
                <a:tab pos="2459556" algn="l"/>
                <a:tab pos="2867083" algn="l"/>
                <a:tab pos="3274608" algn="l"/>
                <a:tab pos="3682135" algn="l"/>
                <a:tab pos="4089660" algn="l"/>
                <a:tab pos="4497187" algn="l"/>
                <a:tab pos="4904712" algn="l"/>
                <a:tab pos="5312239" algn="l"/>
                <a:tab pos="5719764" algn="l"/>
                <a:tab pos="6127291" algn="l"/>
                <a:tab pos="6534816" algn="l"/>
                <a:tab pos="6942343" algn="l"/>
                <a:tab pos="7349868" algn="l"/>
                <a:tab pos="7757395" algn="l"/>
              </a:tabLst>
            </a:pPr>
            <a:r>
              <a:rPr lang="en-US" altLang="ko-KR" sz="1800" dirty="0">
                <a:solidFill>
                  <a:srgbClr val="FF0000"/>
                </a:solidFill>
                <a:ea typeface="굴림" pitchFamily="50" charset="-127"/>
              </a:rPr>
              <a:t>		statement-2;</a:t>
            </a:r>
          </a:p>
          <a:p>
            <a:pPr marL="0" indent="0">
              <a:lnSpc>
                <a:spcPct val="83000"/>
              </a:lnSpc>
              <a:buNone/>
              <a:tabLst>
                <a:tab pos="14400" algn="l"/>
                <a:tab pos="421927" algn="l"/>
                <a:tab pos="829452" algn="l"/>
                <a:tab pos="1236979" algn="l"/>
                <a:tab pos="1644504" algn="l"/>
                <a:tab pos="2052031" algn="l"/>
                <a:tab pos="2459556" algn="l"/>
                <a:tab pos="2867083" algn="l"/>
                <a:tab pos="3274608" algn="l"/>
                <a:tab pos="3682135" algn="l"/>
                <a:tab pos="4089660" algn="l"/>
                <a:tab pos="4497187" algn="l"/>
                <a:tab pos="4904712" algn="l"/>
                <a:tab pos="5312239" algn="l"/>
                <a:tab pos="5719764" algn="l"/>
                <a:tab pos="6127291" algn="l"/>
                <a:tab pos="6534816" algn="l"/>
                <a:tab pos="6942343" algn="l"/>
                <a:tab pos="7349868" algn="l"/>
                <a:tab pos="7757395" algn="l"/>
              </a:tabLst>
            </a:pPr>
            <a:r>
              <a:rPr lang="en-US" altLang="ko-KR" sz="1800" dirty="0">
                <a:solidFill>
                  <a:srgbClr val="FF0000"/>
                </a:solidFill>
              </a:rPr>
              <a:t>                  </a:t>
            </a:r>
            <a:r>
              <a:rPr lang="en-US" altLang="ko-KR" sz="1800" dirty="0">
                <a:solidFill>
                  <a:srgbClr val="FF0000"/>
                </a:solidFill>
                <a:ea typeface="굴림" pitchFamily="50" charset="-127"/>
              </a:rPr>
              <a:t>…</a:t>
            </a:r>
          </a:p>
          <a:p>
            <a:pPr marL="0" indent="0">
              <a:lnSpc>
                <a:spcPct val="83000"/>
              </a:lnSpc>
              <a:buNone/>
              <a:tabLst>
                <a:tab pos="14400" algn="l"/>
                <a:tab pos="421927" algn="l"/>
                <a:tab pos="829452" algn="l"/>
                <a:tab pos="1236979" algn="l"/>
                <a:tab pos="1644504" algn="l"/>
                <a:tab pos="2052031" algn="l"/>
                <a:tab pos="2459556" algn="l"/>
                <a:tab pos="2867083" algn="l"/>
                <a:tab pos="3274608" algn="l"/>
                <a:tab pos="3682135" algn="l"/>
                <a:tab pos="4089660" algn="l"/>
                <a:tab pos="4497187" algn="l"/>
                <a:tab pos="4904712" algn="l"/>
                <a:tab pos="5312239" algn="l"/>
                <a:tab pos="5719764" algn="l"/>
                <a:tab pos="6127291" algn="l"/>
                <a:tab pos="6534816" algn="l"/>
                <a:tab pos="6942343" algn="l"/>
                <a:tab pos="7349868" algn="l"/>
                <a:tab pos="7757395" algn="l"/>
              </a:tabLst>
            </a:pPr>
            <a:r>
              <a:rPr lang="en-US" altLang="ko-KR" sz="1800" dirty="0">
                <a:solidFill>
                  <a:srgbClr val="FF0000"/>
                </a:solidFill>
                <a:ea typeface="굴림" pitchFamily="50" charset="-127"/>
              </a:rPr>
              <a:t>		statement-n; </a:t>
            </a:r>
          </a:p>
          <a:p>
            <a:pPr marL="0" indent="0">
              <a:lnSpc>
                <a:spcPct val="83000"/>
              </a:lnSpc>
              <a:buNone/>
              <a:tabLst>
                <a:tab pos="14400" algn="l"/>
                <a:tab pos="421927" algn="l"/>
                <a:tab pos="829452" algn="l"/>
                <a:tab pos="1236979" algn="l"/>
                <a:tab pos="1644504" algn="l"/>
                <a:tab pos="2052031" algn="l"/>
                <a:tab pos="2459556" algn="l"/>
                <a:tab pos="2867083" algn="l"/>
                <a:tab pos="3274608" algn="l"/>
                <a:tab pos="3682135" algn="l"/>
                <a:tab pos="4089660" algn="l"/>
                <a:tab pos="4497187" algn="l"/>
                <a:tab pos="4904712" algn="l"/>
                <a:tab pos="5312239" algn="l"/>
                <a:tab pos="5719764" algn="l"/>
                <a:tab pos="6127291" algn="l"/>
                <a:tab pos="6534816" algn="l"/>
                <a:tab pos="6942343" algn="l"/>
                <a:tab pos="7349868" algn="l"/>
                <a:tab pos="7757395" algn="l"/>
              </a:tabLst>
            </a:pPr>
            <a:r>
              <a:rPr lang="en-US" altLang="ko-KR" sz="1800" dirty="0">
                <a:solidFill>
                  <a:srgbClr val="FF0000"/>
                </a:solidFill>
                <a:ea typeface="굴림" pitchFamily="50" charset="-127"/>
              </a:rPr>
              <a:t>} </a:t>
            </a:r>
          </a:p>
          <a:p>
            <a:pPr marL="0" indent="0">
              <a:lnSpc>
                <a:spcPct val="83000"/>
              </a:lnSpc>
              <a:buNone/>
              <a:tabLst>
                <a:tab pos="14400" algn="l"/>
                <a:tab pos="421927" algn="l"/>
                <a:tab pos="829452" algn="l"/>
                <a:tab pos="1236979" algn="l"/>
                <a:tab pos="1644504" algn="l"/>
                <a:tab pos="2052031" algn="l"/>
                <a:tab pos="2459556" algn="l"/>
                <a:tab pos="2867083" algn="l"/>
                <a:tab pos="3274608" algn="l"/>
                <a:tab pos="3682135" algn="l"/>
                <a:tab pos="4089660" algn="l"/>
                <a:tab pos="4497187" algn="l"/>
                <a:tab pos="4904712" algn="l"/>
                <a:tab pos="5312239" algn="l"/>
                <a:tab pos="5719764" algn="l"/>
                <a:tab pos="6127291" algn="l"/>
                <a:tab pos="6534816" algn="l"/>
                <a:tab pos="6942343" algn="l"/>
                <a:tab pos="7349868" algn="l"/>
                <a:tab pos="7757395" algn="l"/>
              </a:tabLst>
            </a:pPr>
            <a:r>
              <a:rPr lang="en-US" altLang="ko-KR" sz="1800" dirty="0" smtClean="0">
                <a:ea typeface="굴림" pitchFamily="50" charset="-127"/>
              </a:rPr>
              <a:t>else		// else </a:t>
            </a:r>
            <a:r>
              <a:rPr lang="ko-KR" altLang="en-US" sz="1800" dirty="0" smtClean="0">
                <a:ea typeface="굴림" pitchFamily="50" charset="-127"/>
              </a:rPr>
              <a:t>이하는 생략 가능</a:t>
            </a:r>
            <a:endParaRPr lang="en-US" altLang="ko-KR" sz="1800" dirty="0" smtClean="0">
              <a:ea typeface="굴림" pitchFamily="50" charset="-127"/>
            </a:endParaRPr>
          </a:p>
          <a:p>
            <a:pPr marL="0" indent="0">
              <a:lnSpc>
                <a:spcPct val="83000"/>
              </a:lnSpc>
              <a:buNone/>
              <a:tabLst>
                <a:tab pos="14400" algn="l"/>
                <a:tab pos="421927" algn="l"/>
                <a:tab pos="829452" algn="l"/>
                <a:tab pos="1236979" algn="l"/>
                <a:tab pos="1644504" algn="l"/>
                <a:tab pos="2052031" algn="l"/>
                <a:tab pos="2459556" algn="l"/>
                <a:tab pos="2867083" algn="l"/>
                <a:tab pos="3274608" algn="l"/>
                <a:tab pos="3682135" algn="l"/>
                <a:tab pos="4089660" algn="l"/>
                <a:tab pos="4497187" algn="l"/>
                <a:tab pos="4904712" algn="l"/>
                <a:tab pos="5312239" algn="l"/>
                <a:tab pos="5719764" algn="l"/>
                <a:tab pos="6127291" algn="l"/>
                <a:tab pos="6534816" algn="l"/>
                <a:tab pos="6942343" algn="l"/>
                <a:tab pos="7349868" algn="l"/>
                <a:tab pos="7757395" algn="l"/>
              </a:tabLst>
            </a:pPr>
            <a:r>
              <a:rPr lang="en-US" altLang="ko-KR" sz="1800" dirty="0">
                <a:solidFill>
                  <a:srgbClr val="FF0000"/>
                </a:solidFill>
                <a:ea typeface="굴림" pitchFamily="50" charset="-127"/>
              </a:rPr>
              <a:t>{                                    		 </a:t>
            </a:r>
          </a:p>
          <a:p>
            <a:pPr marL="0" indent="0">
              <a:lnSpc>
                <a:spcPct val="83000"/>
              </a:lnSpc>
              <a:buNone/>
              <a:tabLst>
                <a:tab pos="14400" algn="l"/>
                <a:tab pos="421927" algn="l"/>
                <a:tab pos="829452" algn="l"/>
                <a:tab pos="1236979" algn="l"/>
                <a:tab pos="1644504" algn="l"/>
                <a:tab pos="2052031" algn="l"/>
                <a:tab pos="2459556" algn="l"/>
                <a:tab pos="2867083" algn="l"/>
                <a:tab pos="3274608" algn="l"/>
                <a:tab pos="3682135" algn="l"/>
                <a:tab pos="4089660" algn="l"/>
                <a:tab pos="4497187" algn="l"/>
                <a:tab pos="4904712" algn="l"/>
                <a:tab pos="5312239" algn="l"/>
                <a:tab pos="5719764" algn="l"/>
                <a:tab pos="6127291" algn="l"/>
                <a:tab pos="6534816" algn="l"/>
                <a:tab pos="6942343" algn="l"/>
                <a:tab pos="7349868" algn="l"/>
                <a:tab pos="7757395" algn="l"/>
              </a:tabLst>
            </a:pPr>
            <a:r>
              <a:rPr lang="en-US" altLang="ko-KR" sz="1800" dirty="0">
                <a:solidFill>
                  <a:srgbClr val="FF0000"/>
                </a:solidFill>
                <a:ea typeface="굴림" pitchFamily="50" charset="-127"/>
              </a:rPr>
              <a:t>		statement-1;				</a:t>
            </a:r>
          </a:p>
          <a:p>
            <a:pPr marL="0" indent="0">
              <a:lnSpc>
                <a:spcPct val="83000"/>
              </a:lnSpc>
              <a:buNone/>
              <a:tabLst>
                <a:tab pos="14400" algn="l"/>
                <a:tab pos="421927" algn="l"/>
                <a:tab pos="829452" algn="l"/>
                <a:tab pos="1236979" algn="l"/>
                <a:tab pos="1644504" algn="l"/>
                <a:tab pos="2052031" algn="l"/>
                <a:tab pos="2459556" algn="l"/>
                <a:tab pos="2867083" algn="l"/>
                <a:tab pos="3274608" algn="l"/>
                <a:tab pos="3682135" algn="l"/>
                <a:tab pos="4089660" algn="l"/>
                <a:tab pos="4497187" algn="l"/>
                <a:tab pos="4904712" algn="l"/>
                <a:tab pos="5312239" algn="l"/>
                <a:tab pos="5719764" algn="l"/>
                <a:tab pos="6127291" algn="l"/>
                <a:tab pos="6534816" algn="l"/>
                <a:tab pos="6942343" algn="l"/>
                <a:tab pos="7349868" algn="l"/>
                <a:tab pos="7757395" algn="l"/>
              </a:tabLst>
            </a:pPr>
            <a:r>
              <a:rPr lang="en-US" altLang="ko-KR" sz="1800" dirty="0">
                <a:solidFill>
                  <a:srgbClr val="FF0000"/>
                </a:solidFill>
                <a:ea typeface="굴림" pitchFamily="50" charset="-127"/>
              </a:rPr>
              <a:t>		statement-2;</a:t>
            </a:r>
          </a:p>
          <a:p>
            <a:pPr marL="0" indent="0">
              <a:lnSpc>
                <a:spcPct val="83000"/>
              </a:lnSpc>
              <a:buNone/>
              <a:tabLst>
                <a:tab pos="14400" algn="l"/>
                <a:tab pos="421927" algn="l"/>
                <a:tab pos="829452" algn="l"/>
                <a:tab pos="1236979" algn="l"/>
                <a:tab pos="1644504" algn="l"/>
                <a:tab pos="2052031" algn="l"/>
                <a:tab pos="2459556" algn="l"/>
                <a:tab pos="2867083" algn="l"/>
                <a:tab pos="3274608" algn="l"/>
                <a:tab pos="3682135" algn="l"/>
                <a:tab pos="4089660" algn="l"/>
                <a:tab pos="4497187" algn="l"/>
                <a:tab pos="4904712" algn="l"/>
                <a:tab pos="5312239" algn="l"/>
                <a:tab pos="5719764" algn="l"/>
                <a:tab pos="6127291" algn="l"/>
                <a:tab pos="6534816" algn="l"/>
                <a:tab pos="6942343" algn="l"/>
                <a:tab pos="7349868" algn="l"/>
                <a:tab pos="7757395" algn="l"/>
              </a:tabLst>
            </a:pPr>
            <a:r>
              <a:rPr lang="en-US" altLang="ko-KR" sz="1800" dirty="0">
                <a:solidFill>
                  <a:srgbClr val="FF0000"/>
                </a:solidFill>
              </a:rPr>
              <a:t>                  </a:t>
            </a:r>
            <a:r>
              <a:rPr lang="en-US" altLang="ko-KR" sz="1800" dirty="0">
                <a:solidFill>
                  <a:srgbClr val="FF0000"/>
                </a:solidFill>
                <a:ea typeface="굴림" pitchFamily="50" charset="-127"/>
              </a:rPr>
              <a:t>…</a:t>
            </a:r>
          </a:p>
          <a:p>
            <a:pPr marL="0" indent="0">
              <a:lnSpc>
                <a:spcPct val="83000"/>
              </a:lnSpc>
              <a:buNone/>
              <a:tabLst>
                <a:tab pos="14400" algn="l"/>
                <a:tab pos="421927" algn="l"/>
                <a:tab pos="829452" algn="l"/>
                <a:tab pos="1236979" algn="l"/>
                <a:tab pos="1644504" algn="l"/>
                <a:tab pos="2052031" algn="l"/>
                <a:tab pos="2459556" algn="l"/>
                <a:tab pos="2867083" algn="l"/>
                <a:tab pos="3274608" algn="l"/>
                <a:tab pos="3682135" algn="l"/>
                <a:tab pos="4089660" algn="l"/>
                <a:tab pos="4497187" algn="l"/>
                <a:tab pos="4904712" algn="l"/>
                <a:tab pos="5312239" algn="l"/>
                <a:tab pos="5719764" algn="l"/>
                <a:tab pos="6127291" algn="l"/>
                <a:tab pos="6534816" algn="l"/>
                <a:tab pos="6942343" algn="l"/>
                <a:tab pos="7349868" algn="l"/>
                <a:tab pos="7757395" algn="l"/>
              </a:tabLst>
            </a:pPr>
            <a:r>
              <a:rPr lang="en-US" altLang="ko-KR" sz="1800" dirty="0">
                <a:solidFill>
                  <a:srgbClr val="FF0000"/>
                </a:solidFill>
                <a:ea typeface="굴림" pitchFamily="50" charset="-127"/>
              </a:rPr>
              <a:t>		statement-n; </a:t>
            </a:r>
          </a:p>
          <a:p>
            <a:pPr marL="0" indent="0">
              <a:lnSpc>
                <a:spcPct val="83000"/>
              </a:lnSpc>
              <a:buNone/>
              <a:tabLst>
                <a:tab pos="14400" algn="l"/>
                <a:tab pos="421927" algn="l"/>
                <a:tab pos="829452" algn="l"/>
                <a:tab pos="1236979" algn="l"/>
                <a:tab pos="1644504" algn="l"/>
                <a:tab pos="2052031" algn="l"/>
                <a:tab pos="2459556" algn="l"/>
                <a:tab pos="2867083" algn="l"/>
                <a:tab pos="3274608" algn="l"/>
                <a:tab pos="3682135" algn="l"/>
                <a:tab pos="4089660" algn="l"/>
                <a:tab pos="4497187" algn="l"/>
                <a:tab pos="4904712" algn="l"/>
                <a:tab pos="5312239" algn="l"/>
                <a:tab pos="5719764" algn="l"/>
                <a:tab pos="6127291" algn="l"/>
                <a:tab pos="6534816" algn="l"/>
                <a:tab pos="6942343" algn="l"/>
                <a:tab pos="7349868" algn="l"/>
                <a:tab pos="7757395" algn="l"/>
              </a:tabLst>
            </a:pPr>
            <a:r>
              <a:rPr lang="en-US" altLang="ko-KR" sz="1800" dirty="0">
                <a:solidFill>
                  <a:srgbClr val="FF0000"/>
                </a:solidFill>
                <a:ea typeface="굴림" pitchFamily="50" charset="-127"/>
              </a:rPr>
              <a:t>} </a:t>
            </a:r>
          </a:p>
        </p:txBody>
      </p:sp>
      <p:sp>
        <p:nvSpPr>
          <p:cNvPr id="2" name="오른쪽 중괄호 1"/>
          <p:cNvSpPr/>
          <p:nvPr/>
        </p:nvSpPr>
        <p:spPr>
          <a:xfrm>
            <a:off x="3327840" y="2599473"/>
            <a:ext cx="276480" cy="133358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945" tIns="41473" rIns="82945" bIns="41473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kumimoji="0" lang="ko-KR" altLang="en-US"/>
          </a:p>
        </p:txBody>
      </p:sp>
      <p:sp>
        <p:nvSpPr>
          <p:cNvPr id="17413" name="TextBox 2"/>
          <p:cNvSpPr txBox="1">
            <a:spLocks noChangeArrowheads="1"/>
          </p:cNvSpPr>
          <p:nvPr/>
        </p:nvSpPr>
        <p:spPr bwMode="auto">
          <a:xfrm>
            <a:off x="3673440" y="3152491"/>
            <a:ext cx="1674333" cy="34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en-US" altLang="ko-KR" dirty="0">
                <a:solidFill>
                  <a:srgbClr val="FF0000"/>
                </a:solidFill>
              </a:rPr>
              <a:t>// </a:t>
            </a:r>
            <a:r>
              <a:rPr kumimoji="0" lang="ko-KR" altLang="en-US" dirty="0" smtClean="0">
                <a:solidFill>
                  <a:srgbClr val="FF0000"/>
                </a:solidFill>
              </a:rPr>
              <a:t>블</a:t>
            </a:r>
            <a:r>
              <a:rPr lang="ko-KR" altLang="en-US" dirty="0" smtClean="0">
                <a:solidFill>
                  <a:srgbClr val="FF0000"/>
                </a:solidFill>
              </a:rPr>
              <a:t>록</a:t>
            </a:r>
            <a:r>
              <a:rPr kumimoji="0" lang="ko-KR" altLang="en-US" dirty="0" smtClean="0">
                <a:solidFill>
                  <a:srgbClr val="FF0000"/>
                </a:solidFill>
              </a:rPr>
              <a:t> </a:t>
            </a:r>
            <a:r>
              <a:rPr kumimoji="0" lang="en-US" altLang="ko-KR" dirty="0">
                <a:solidFill>
                  <a:srgbClr val="FF0000"/>
                </a:solidFill>
              </a:rPr>
              <a:t>(block)</a:t>
            </a:r>
          </a:p>
        </p:txBody>
      </p:sp>
      <p:sp>
        <p:nvSpPr>
          <p:cNvPr id="17414" name="직사각형 4"/>
          <p:cNvSpPr>
            <a:spLocks noChangeArrowheads="1"/>
          </p:cNvSpPr>
          <p:nvPr/>
        </p:nvSpPr>
        <p:spPr bwMode="auto">
          <a:xfrm>
            <a:off x="2913121" y="4949800"/>
            <a:ext cx="5676480" cy="71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/>
          <a:p>
            <a:pPr latinLnBrk="0" hangingPunct="0">
              <a:spcBef>
                <a:spcPts val="544"/>
              </a:spcBef>
              <a:buClr>
                <a:srgbClr val="000000"/>
              </a:buClr>
              <a:buSzPct val="100000"/>
            </a:pPr>
            <a:r>
              <a:rPr lang="ko-KR" altLang="en-US">
                <a:solidFill>
                  <a:srgbClr val="FF0000"/>
                </a:solidFill>
                <a:ea typeface="맑은 고딕" pitchFamily="50" charset="-127"/>
              </a:rPr>
              <a:t>문장이 한 개만 있는 경우 중괄호 생략 가능</a:t>
            </a:r>
            <a:endParaRPr lang="en-US" altLang="ko-KR">
              <a:solidFill>
                <a:srgbClr val="FF0000"/>
              </a:solidFill>
              <a:ea typeface="맑은 고딕" pitchFamily="50" charset="-127"/>
            </a:endParaRPr>
          </a:p>
          <a:p>
            <a:pPr latinLnBrk="0" hangingPunct="0">
              <a:spcBef>
                <a:spcPts val="544"/>
              </a:spcBef>
              <a:buClr>
                <a:srgbClr val="000000"/>
              </a:buClr>
              <a:buSzPct val="100000"/>
            </a:pPr>
            <a:r>
              <a:rPr lang="ko-KR" altLang="en-US">
                <a:solidFill>
                  <a:srgbClr val="FF0000"/>
                </a:solidFill>
                <a:ea typeface="맑은 고딕" pitchFamily="50" charset="-127"/>
              </a:rPr>
              <a:t>중괄호가 없는 한 개의 문장은 블록이라고 하지 않음</a:t>
            </a:r>
            <a:endParaRPr lang="en-US" altLang="ko-KR">
              <a:solidFill>
                <a:srgbClr val="FF0000"/>
              </a:solidFill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2240" y="4378239"/>
            <a:ext cx="2088232" cy="346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kumimoji="0" lang="en-US" altLang="ko-KR" dirty="0" smtClean="0">
                <a:solidFill>
                  <a:srgbClr val="000000"/>
                </a:solidFill>
                <a:latin typeface="+mn-lt"/>
                <a:ea typeface="+mn-ea"/>
              </a:rPr>
              <a:t>statement: </a:t>
            </a:r>
            <a:r>
              <a:rPr kumimoji="0" lang="ko-KR" altLang="en-US" dirty="0">
                <a:solidFill>
                  <a:srgbClr val="000000"/>
                </a:solidFill>
                <a:latin typeface="+mn-lt"/>
                <a:ea typeface="+mn-ea"/>
              </a:rPr>
              <a:t>문장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9D9512F4-9BCF-462A-B8C0-C236395DACD3}" type="slidenum">
              <a:rPr lang="ko-KR" altLang="en-US" smtClean="0"/>
              <a:pPr>
                <a:defRPr/>
              </a:pPr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6813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if </a:t>
            </a:r>
            <a:r>
              <a:rPr lang="ko-KR" altLang="en-US" smtClean="0">
                <a:ea typeface="굴림" pitchFamily="50" charset="-127"/>
              </a:rPr>
              <a:t>문</a:t>
            </a:r>
            <a:endParaRPr lang="en-US" altLang="ko-KR" smtClean="0"/>
          </a:p>
        </p:txBody>
      </p:sp>
      <p:sp>
        <p:nvSpPr>
          <p:cNvPr id="2" name="날짜 개체 틀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프로그래밍 기초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강원대학교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640481" y="1355182"/>
            <a:ext cx="3078720" cy="2505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0" tIns="45711" rIns="91420" bIns="45711">
            <a:normAutofit/>
          </a:bodyPr>
          <a:lstStyle>
            <a:lvl1pPr marL="377940" indent="0" algn="l" defTabSz="1007838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8869" indent="0" algn="l" defTabSz="1007838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799" indent="0" algn="l" defTabSz="1007838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717" indent="0" algn="l" defTabSz="1007838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637" indent="-251960" algn="l" defTabSz="1007838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557" indent="-251960" algn="l" defTabSz="1007838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476" indent="-251960" algn="l" defTabSz="1007838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395" indent="-251960" algn="l" defTabSz="1007838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314" indent="-251960" algn="l" defTabSz="1007838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None/>
              <a:defRPr/>
            </a:pPr>
            <a:r>
              <a:rPr lang="en-US" altLang="ko-KR" sz="15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500" b="1" dirty="0">
                <a:latin typeface="굴림" panose="020B0600000101010101" pitchFamily="50" charset="-127"/>
                <a:ea typeface="굴림" panose="020B0600000101010101" pitchFamily="50" charset="-127"/>
              </a:rPr>
              <a:t> max = a;    </a:t>
            </a:r>
          </a:p>
          <a:p>
            <a:pPr>
              <a:lnSpc>
                <a:spcPct val="110000"/>
              </a:lnSpc>
              <a:buNone/>
              <a:defRPr/>
            </a:pPr>
            <a:r>
              <a:rPr lang="en-US" altLang="ko-KR" sz="1500" b="1" dirty="0">
                <a:latin typeface="굴림" panose="020B0600000101010101" pitchFamily="50" charset="-127"/>
                <a:ea typeface="굴림" panose="020B0600000101010101" pitchFamily="50" charset="-127"/>
              </a:rPr>
              <a:t>if (b &gt; max) {          </a:t>
            </a:r>
          </a:p>
          <a:p>
            <a:pPr>
              <a:lnSpc>
                <a:spcPct val="110000"/>
              </a:lnSpc>
              <a:buNone/>
              <a:defRPr/>
            </a:pPr>
            <a:r>
              <a:rPr lang="en-US" altLang="ko-KR" sz="1500" b="1" dirty="0">
                <a:latin typeface="굴림" panose="020B0600000101010101" pitchFamily="50" charset="-127"/>
                <a:ea typeface="굴림" panose="020B0600000101010101" pitchFamily="50" charset="-127"/>
              </a:rPr>
              <a:t>	max = b;   </a:t>
            </a:r>
          </a:p>
          <a:p>
            <a:pPr>
              <a:lnSpc>
                <a:spcPct val="110000"/>
              </a:lnSpc>
              <a:buNone/>
              <a:defRPr/>
            </a:pPr>
            <a:r>
              <a:rPr lang="en-US" altLang="ko-KR" sz="1500" b="1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pPr>
              <a:lnSpc>
                <a:spcPct val="110000"/>
              </a:lnSpc>
              <a:buNone/>
              <a:defRPr/>
            </a:pPr>
            <a:r>
              <a:rPr lang="en-US" altLang="ko-KR" sz="1500" b="1" dirty="0">
                <a:latin typeface="굴림" panose="020B0600000101010101" pitchFamily="50" charset="-127"/>
                <a:ea typeface="굴림" panose="020B0600000101010101" pitchFamily="50" charset="-127"/>
              </a:rPr>
              <a:t>if (c &gt; max) {  </a:t>
            </a:r>
          </a:p>
          <a:p>
            <a:pPr>
              <a:lnSpc>
                <a:spcPct val="110000"/>
              </a:lnSpc>
              <a:buNone/>
              <a:defRPr/>
            </a:pPr>
            <a:r>
              <a:rPr lang="en-US" altLang="ko-KR" sz="1500" b="1" dirty="0">
                <a:latin typeface="굴림" panose="020B0600000101010101" pitchFamily="50" charset="-127"/>
                <a:ea typeface="굴림" panose="020B0600000101010101" pitchFamily="50" charset="-127"/>
              </a:rPr>
              <a:t>	max = c;  </a:t>
            </a:r>
          </a:p>
          <a:p>
            <a:pPr>
              <a:lnSpc>
                <a:spcPct val="110000"/>
              </a:lnSpc>
              <a:buNone/>
              <a:defRPr/>
            </a:pPr>
            <a:r>
              <a:rPr lang="en-US" altLang="ko-KR" sz="1500" b="1" dirty="0">
                <a:latin typeface="굴림" panose="020B0600000101010101" pitchFamily="50" charset="-127"/>
                <a:ea typeface="굴림" panose="020B0600000101010101" pitchFamily="50" charset="-127"/>
              </a:rPr>
              <a:t>}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93921" y="4396782"/>
            <a:ext cx="4943520" cy="1899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0" tIns="45711" rIns="91420" bIns="45711">
            <a:normAutofit fontScale="92500"/>
          </a:bodyPr>
          <a:lstStyle>
            <a:lvl1pPr marL="377940" indent="0" algn="l" defTabSz="1007838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8869" indent="0" algn="l" defTabSz="1007838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799" indent="0" algn="l" defTabSz="1007838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717" indent="0" algn="l" defTabSz="1007838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637" indent="-251960" algn="l" defTabSz="1007838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557" indent="-251960" algn="l" defTabSz="1007838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476" indent="-251960" algn="l" defTabSz="1007838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395" indent="-251960" algn="l" defTabSz="1007838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314" indent="-251960" algn="l" defTabSz="1007838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None/>
              <a:defRPr/>
            </a:pPr>
            <a:r>
              <a:rPr lang="en-US" altLang="ko-KR" sz="15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500" b="1" dirty="0">
                <a:latin typeface="굴림" panose="020B0600000101010101" pitchFamily="50" charset="-127"/>
                <a:ea typeface="굴림" panose="020B0600000101010101" pitchFamily="50" charset="-127"/>
              </a:rPr>
              <a:t> max = a;</a:t>
            </a:r>
          </a:p>
          <a:p>
            <a:pPr>
              <a:lnSpc>
                <a:spcPct val="110000"/>
              </a:lnSpc>
              <a:buNone/>
              <a:defRPr/>
            </a:pPr>
            <a:r>
              <a:rPr lang="en-US" altLang="ko-KR" sz="1500" b="1" dirty="0">
                <a:latin typeface="굴림" panose="020B0600000101010101" pitchFamily="50" charset="-127"/>
                <a:ea typeface="굴림" panose="020B0600000101010101" pitchFamily="50" charset="-127"/>
              </a:rPr>
              <a:t>if (b &gt; max)</a:t>
            </a:r>
          </a:p>
          <a:p>
            <a:pPr>
              <a:lnSpc>
                <a:spcPct val="110000"/>
              </a:lnSpc>
              <a:buNone/>
              <a:defRPr/>
            </a:pPr>
            <a:r>
              <a:rPr lang="en-US" altLang="ko-KR" sz="1500" b="1" dirty="0">
                <a:latin typeface="굴림" panose="020B0600000101010101" pitchFamily="50" charset="-127"/>
                <a:ea typeface="굴림" panose="020B0600000101010101" pitchFamily="50" charset="-127"/>
              </a:rPr>
              <a:t>	max = b;</a:t>
            </a:r>
          </a:p>
          <a:p>
            <a:pPr>
              <a:lnSpc>
                <a:spcPct val="110000"/>
              </a:lnSpc>
              <a:buNone/>
              <a:defRPr/>
            </a:pPr>
            <a:r>
              <a:rPr lang="en-US" altLang="ko-KR" sz="1500" b="1" dirty="0">
                <a:latin typeface="굴림" panose="020B0600000101010101" pitchFamily="50" charset="-127"/>
                <a:ea typeface="굴림" panose="020B0600000101010101" pitchFamily="50" charset="-127"/>
              </a:rPr>
              <a:t>if (c &gt; max)</a:t>
            </a:r>
          </a:p>
          <a:p>
            <a:pPr>
              <a:lnSpc>
                <a:spcPct val="110000"/>
              </a:lnSpc>
              <a:buNone/>
              <a:defRPr/>
            </a:pPr>
            <a:r>
              <a:rPr lang="en-US" altLang="ko-KR" sz="1500" b="1" dirty="0">
                <a:latin typeface="굴림" panose="020B0600000101010101" pitchFamily="50" charset="-127"/>
                <a:ea typeface="굴림" panose="020B0600000101010101" pitchFamily="50" charset="-127"/>
              </a:rPr>
              <a:t> 	max = c;</a:t>
            </a:r>
          </a:p>
          <a:p>
            <a:pPr>
              <a:lnSpc>
                <a:spcPct val="110000"/>
              </a:lnSpc>
              <a:buNone/>
              <a:defRPr/>
            </a:pPr>
            <a:r>
              <a:rPr lang="en-US" altLang="ko-KR" sz="15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System.out.println</a:t>
            </a:r>
            <a:r>
              <a:rPr lang="en-US" altLang="ko-KR" sz="1500" b="1" dirty="0">
                <a:latin typeface="굴림" panose="020B0600000101010101" pitchFamily="50" charset="-127"/>
                <a:ea typeface="굴림" panose="020B0600000101010101" pitchFamily="50" charset="-127"/>
              </a:rPr>
              <a:t> (“The maximum value is ” +max); 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93921" y="1355183"/>
            <a:ext cx="4943520" cy="29724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0" tIns="45711" rIns="91420" bIns="45711"/>
          <a:lstStyle>
            <a:lvl1pPr marL="377940" indent="0" algn="l" defTabSz="1007838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8869" indent="0" algn="l" defTabSz="1007838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799" indent="0" algn="l" defTabSz="1007838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717" indent="0" algn="l" defTabSz="1007838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637" indent="-251960" algn="l" defTabSz="1007838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557" indent="-251960" algn="l" defTabSz="1007838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476" indent="-251960" algn="l" defTabSz="1007838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395" indent="-251960" algn="l" defTabSz="1007838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314" indent="-251960" algn="l" defTabSz="1007838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None/>
              <a:defRPr/>
            </a:pPr>
            <a:r>
              <a:rPr lang="en-US" altLang="ko-KR" sz="15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500" b="1" dirty="0">
                <a:latin typeface="굴림" panose="020B0600000101010101" pitchFamily="50" charset="-127"/>
                <a:ea typeface="굴림" panose="020B0600000101010101" pitchFamily="50" charset="-127"/>
              </a:rPr>
              <a:t> max = a;    </a:t>
            </a:r>
          </a:p>
          <a:p>
            <a:pPr>
              <a:lnSpc>
                <a:spcPct val="110000"/>
              </a:lnSpc>
              <a:buNone/>
              <a:defRPr/>
            </a:pPr>
            <a:r>
              <a:rPr lang="en-US" altLang="ko-KR" sz="1500" b="1" dirty="0">
                <a:latin typeface="굴림" panose="020B0600000101010101" pitchFamily="50" charset="-127"/>
                <a:ea typeface="굴림" panose="020B0600000101010101" pitchFamily="50" charset="-127"/>
              </a:rPr>
              <a:t>if (b &gt; max)   </a:t>
            </a:r>
          </a:p>
          <a:p>
            <a:pPr>
              <a:lnSpc>
                <a:spcPct val="110000"/>
              </a:lnSpc>
              <a:buNone/>
              <a:defRPr/>
            </a:pPr>
            <a:r>
              <a:rPr lang="en-US" altLang="ko-KR" sz="1500" b="1" dirty="0">
                <a:latin typeface="굴림" panose="020B0600000101010101" pitchFamily="50" charset="-127"/>
                <a:ea typeface="굴림" panose="020B0600000101010101" pitchFamily="50" charset="-127"/>
              </a:rPr>
              <a:t>{          </a:t>
            </a:r>
          </a:p>
          <a:p>
            <a:pPr>
              <a:lnSpc>
                <a:spcPct val="110000"/>
              </a:lnSpc>
              <a:buNone/>
              <a:defRPr/>
            </a:pPr>
            <a:r>
              <a:rPr lang="en-US" altLang="ko-KR" sz="1500" b="1" dirty="0">
                <a:latin typeface="굴림" panose="020B0600000101010101" pitchFamily="50" charset="-127"/>
                <a:ea typeface="굴림" panose="020B0600000101010101" pitchFamily="50" charset="-127"/>
              </a:rPr>
              <a:t>	max = b;   </a:t>
            </a:r>
          </a:p>
          <a:p>
            <a:pPr>
              <a:lnSpc>
                <a:spcPct val="110000"/>
              </a:lnSpc>
              <a:buNone/>
              <a:defRPr/>
            </a:pPr>
            <a:r>
              <a:rPr lang="en-US" altLang="ko-KR" sz="1500" b="1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pPr>
              <a:lnSpc>
                <a:spcPct val="110000"/>
              </a:lnSpc>
              <a:buNone/>
              <a:defRPr/>
            </a:pPr>
            <a:r>
              <a:rPr lang="en-US" altLang="ko-KR" sz="1500" b="1" dirty="0">
                <a:latin typeface="굴림" panose="020B0600000101010101" pitchFamily="50" charset="-127"/>
                <a:ea typeface="굴림" panose="020B0600000101010101" pitchFamily="50" charset="-127"/>
              </a:rPr>
              <a:t>if (c &gt; max)  </a:t>
            </a:r>
          </a:p>
          <a:p>
            <a:pPr>
              <a:lnSpc>
                <a:spcPct val="110000"/>
              </a:lnSpc>
              <a:buNone/>
              <a:defRPr/>
            </a:pPr>
            <a:r>
              <a:rPr lang="en-US" altLang="ko-KR" sz="1500" b="1" dirty="0">
                <a:latin typeface="굴림" panose="020B0600000101010101" pitchFamily="50" charset="-127"/>
                <a:ea typeface="굴림" panose="020B0600000101010101" pitchFamily="50" charset="-127"/>
              </a:rPr>
              <a:t>{  </a:t>
            </a:r>
          </a:p>
          <a:p>
            <a:pPr>
              <a:lnSpc>
                <a:spcPct val="110000"/>
              </a:lnSpc>
              <a:buNone/>
              <a:defRPr/>
            </a:pPr>
            <a:r>
              <a:rPr lang="en-US" altLang="ko-KR" sz="1500" b="1" dirty="0">
                <a:latin typeface="굴림" panose="020B0600000101010101" pitchFamily="50" charset="-127"/>
                <a:ea typeface="굴림" panose="020B0600000101010101" pitchFamily="50" charset="-127"/>
              </a:rPr>
              <a:t>	max = c;  </a:t>
            </a:r>
          </a:p>
          <a:p>
            <a:pPr>
              <a:lnSpc>
                <a:spcPct val="110000"/>
              </a:lnSpc>
              <a:buNone/>
              <a:defRPr/>
            </a:pPr>
            <a:r>
              <a:rPr lang="en-US" altLang="ko-KR" sz="1500" b="1" dirty="0">
                <a:latin typeface="굴림" panose="020B0600000101010101" pitchFamily="50" charset="-127"/>
                <a:ea typeface="굴림" panose="020B0600000101010101" pitchFamily="50" charset="-127"/>
              </a:rPr>
              <a:t>} </a:t>
            </a:r>
          </a:p>
          <a:p>
            <a:pPr>
              <a:lnSpc>
                <a:spcPct val="110000"/>
              </a:lnSpc>
              <a:buNone/>
              <a:defRPr/>
            </a:pPr>
            <a:r>
              <a:rPr lang="en-US" altLang="ko-KR" sz="15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System.out.println</a:t>
            </a:r>
            <a:r>
              <a:rPr lang="en-US" altLang="ko-KR" sz="1500" b="1" dirty="0">
                <a:latin typeface="굴림" panose="020B0600000101010101" pitchFamily="50" charset="-127"/>
                <a:ea typeface="굴림" panose="020B0600000101010101" pitchFamily="50" charset="-127"/>
              </a:rPr>
              <a:t>(“The maximum value is “+max);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8144" y="450912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a, b, c </a:t>
            </a:r>
            <a:r>
              <a:rPr lang="ko-KR" altLang="en-US" dirty="0" smtClean="0"/>
              <a:t>중 가장 큰 값을 찾아 출력하는 프로그램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39ED-BFA3-4612-9CF3-EE6ED8D12AD6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158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;</a:t>
            </a:r>
          </a:p>
          <a:p>
            <a:pPr marL="0" indent="0">
              <a:buNone/>
            </a:pP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sum=0;</a:t>
            </a:r>
          </a:p>
          <a:p>
            <a:pPr marL="0" indent="0">
              <a:buNone/>
            </a:pPr>
            <a:r>
              <a:rPr lang="en-US" altLang="ko-KR" sz="2400" dirty="0" smtClean="0"/>
              <a:t>for (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 = 0; 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 &lt; 10; 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++) </a:t>
            </a:r>
          </a:p>
          <a:p>
            <a:pPr marL="0" indent="0">
              <a:buNone/>
            </a:pPr>
            <a:r>
              <a:rPr lang="en-US" altLang="ko-KR" sz="2400" dirty="0" smtClean="0"/>
              <a:t>{</a:t>
            </a:r>
          </a:p>
          <a:p>
            <a:pPr marL="457200" lvl="1" indent="0">
              <a:buNone/>
            </a:pPr>
            <a:r>
              <a:rPr lang="en-US" altLang="ko-KR" sz="2400" dirty="0" smtClean="0"/>
              <a:t>sum = sum + 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;</a:t>
            </a:r>
          </a:p>
          <a:p>
            <a:pPr marL="0" indent="0">
              <a:buNone/>
            </a:pPr>
            <a:r>
              <a:rPr lang="en-US" altLang="ko-KR" sz="2400" dirty="0" smtClean="0"/>
              <a:t>}</a:t>
            </a:r>
          </a:p>
          <a:p>
            <a:pPr marL="0" indent="0">
              <a:buNone/>
            </a:pPr>
            <a:r>
              <a:rPr lang="en-US" altLang="ko-KR" sz="2400" dirty="0" err="1" smtClean="0"/>
              <a:t>System.out.println</a:t>
            </a:r>
            <a:r>
              <a:rPr lang="en-US" altLang="ko-KR" sz="2400" dirty="0" smtClean="0"/>
              <a:t>("sum=" + sum);</a:t>
            </a:r>
          </a:p>
          <a:p>
            <a:pPr marL="457200" lvl="1" indent="0">
              <a:buNone/>
            </a:pPr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프로그래밍 기초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39ED-BFA3-4612-9CF3-EE6ED8D12AD6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165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;</a:t>
            </a:r>
          </a:p>
          <a:p>
            <a:pPr marL="0" indent="0">
              <a:buNone/>
            </a:pP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sum;	// sum</a:t>
            </a:r>
            <a:r>
              <a:rPr lang="ko-KR" altLang="en-US" sz="2000" dirty="0" smtClean="0"/>
              <a:t>에 초기값을 저장하지 않으면 컴파일 에러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for (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 = 0;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 &lt; 10;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++) 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sum = sum +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;</a:t>
            </a:r>
          </a:p>
          <a:p>
            <a:pPr marL="0" indent="0">
              <a:buNone/>
            </a:pPr>
            <a:r>
              <a:rPr lang="en-US" altLang="ko-KR" sz="2000" dirty="0" err="1" smtClean="0"/>
              <a:t>System.out.println</a:t>
            </a:r>
            <a:r>
              <a:rPr lang="en-US" altLang="ko-KR" sz="2000" dirty="0" smtClean="0"/>
              <a:t>("sum=" + sum);</a:t>
            </a:r>
          </a:p>
          <a:p>
            <a:pPr marL="457200" lvl="1" indent="0">
              <a:buNone/>
            </a:pP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프로그래밍 기초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ko-KR" altLang="en-US"/>
          </a:p>
        </p:txBody>
      </p:sp>
      <p:sp>
        <p:nvSpPr>
          <p:cNvPr id="7" name="오른쪽 중괄호 6"/>
          <p:cNvSpPr/>
          <p:nvPr/>
        </p:nvSpPr>
        <p:spPr>
          <a:xfrm>
            <a:off x="3563888" y="2852936"/>
            <a:ext cx="72008" cy="36004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95936" y="285293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하나의 문장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39553" y="4787860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10; </a:t>
            </a:r>
            <a:r>
              <a:rPr lang="en-US" altLang="ko-KR" dirty="0" err="1"/>
              <a:t>i</a:t>
            </a:r>
            <a:r>
              <a:rPr lang="en-US" altLang="ko-KR" dirty="0" smtClean="0"/>
              <a:t>++)</a:t>
            </a:r>
            <a:r>
              <a:rPr lang="en-US" altLang="ko-KR" b="1" dirty="0" smtClean="0">
                <a:solidFill>
                  <a:srgbClr val="FF0000"/>
                </a:solidFill>
              </a:rPr>
              <a:t>;</a:t>
            </a:r>
            <a:r>
              <a:rPr lang="en-US" altLang="ko-KR" dirty="0" smtClean="0"/>
              <a:t>	// </a:t>
            </a:r>
            <a:r>
              <a:rPr lang="ko-KR" altLang="en-US" dirty="0" smtClean="0"/>
              <a:t>세미콜론이 붙으면 그 곳에서 문장이 끝남</a:t>
            </a:r>
            <a:endParaRPr lang="en-US" altLang="ko-KR" dirty="0" smtClean="0"/>
          </a:p>
          <a:p>
            <a:r>
              <a:rPr lang="en-US" altLang="ko-KR" dirty="0" smtClean="0"/>
              <a:t>			// (10</a:t>
            </a:r>
            <a:r>
              <a:rPr lang="ko-KR" altLang="en-US" dirty="0" smtClean="0"/>
              <a:t>바퀴 돌면서 아무 일도 하지 않음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39ED-BFA3-4612-9CF3-EE6ED8D12AD6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60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17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/>
              <a:t>int</a:t>
            </a:r>
            <a:r>
              <a:rPr lang="en-US" altLang="ko-KR" sz="2000" dirty="0"/>
              <a:t> sum;	</a:t>
            </a:r>
          </a:p>
          <a:p>
            <a:pPr marL="0" indent="0">
              <a:buNone/>
            </a:pPr>
            <a:r>
              <a:rPr lang="en-US" altLang="ko-KR" sz="2000" dirty="0"/>
              <a:t>for (</a:t>
            </a:r>
            <a:r>
              <a:rPr lang="en-US" altLang="ko-KR" sz="2000" b="1" dirty="0" err="1">
                <a:solidFill>
                  <a:srgbClr val="FF0000"/>
                </a:solidFill>
              </a:rPr>
              <a:t>int</a:t>
            </a: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 err="1">
                <a:solidFill>
                  <a:srgbClr val="FF0000"/>
                </a:solidFill>
              </a:rPr>
              <a:t>i</a:t>
            </a:r>
            <a:r>
              <a:rPr lang="en-US" altLang="ko-KR" sz="2000" b="1" dirty="0">
                <a:solidFill>
                  <a:srgbClr val="FF0000"/>
                </a:solidFill>
              </a:rPr>
              <a:t> = 0</a:t>
            </a:r>
            <a:r>
              <a:rPr lang="en-US" altLang="ko-KR" sz="2000" dirty="0"/>
              <a:t>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&lt; 10;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 	// for </a:t>
            </a:r>
            <a:r>
              <a:rPr lang="ko-KR" altLang="en-US" sz="2000" dirty="0"/>
              <a:t>문장 내부에서 </a:t>
            </a:r>
            <a:r>
              <a:rPr lang="en-US" altLang="ko-KR" sz="2000" dirty="0" err="1"/>
              <a:t>i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선언해도 됨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sum = sum +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 err="1"/>
              <a:t>System.out.println</a:t>
            </a:r>
            <a:r>
              <a:rPr lang="en-US" altLang="ko-KR" sz="2000" dirty="0"/>
              <a:t>("sum=" + sum</a:t>
            </a:r>
            <a:r>
              <a:rPr lang="en-US" altLang="ko-KR" sz="2000" dirty="0" smtClean="0"/>
              <a:t>);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int</a:t>
            </a:r>
            <a:r>
              <a:rPr lang="en-US" altLang="ko-KR" sz="2000" dirty="0"/>
              <a:t> sum;	</a:t>
            </a:r>
          </a:p>
          <a:p>
            <a:pPr marL="0" indent="0">
              <a:buNone/>
            </a:pPr>
            <a:r>
              <a:rPr lang="en-US" altLang="ko-KR" sz="2000" dirty="0"/>
              <a:t>for (</a:t>
            </a:r>
            <a:r>
              <a:rPr lang="en-US" altLang="ko-KR" sz="2000" dirty="0" err="1"/>
              <a:t>int</a:t>
            </a:r>
            <a:r>
              <a:rPr lang="ko-KR" altLang="en-US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0;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&lt;=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10;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 	//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부터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까지 </a:t>
            </a:r>
            <a:r>
              <a:rPr lang="en-US" altLang="ko-KR" sz="2000" dirty="0" smtClean="0"/>
              <a:t>11 </a:t>
            </a:r>
            <a:r>
              <a:rPr lang="ko-KR" altLang="en-US" sz="2000" dirty="0" smtClean="0"/>
              <a:t>바퀴</a:t>
            </a:r>
            <a:r>
              <a:rPr lang="en-US" altLang="ko-KR" sz="2000" dirty="0" smtClean="0"/>
              <a:t>!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sum = sum +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 err="1"/>
              <a:t>System.out.println</a:t>
            </a:r>
            <a:r>
              <a:rPr lang="en-US" altLang="ko-KR" sz="2000" dirty="0"/>
              <a:t>("sum=" + sum);</a:t>
            </a:r>
          </a:p>
          <a:p>
            <a:pPr marL="457200" lvl="1" indent="0">
              <a:buNone/>
            </a:pPr>
            <a:endParaRPr lang="ko-KR" altLang="en-US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프로그래밍 기초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39ED-BFA3-4612-9CF3-EE6ED8D12AD6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554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Operators</a:t>
            </a:r>
            <a:br>
              <a:rPr lang="en-US" altLang="ko-KR" dirty="0" smtClean="0"/>
            </a:br>
            <a:r>
              <a:rPr lang="ko-KR" altLang="en-US" sz="3600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84662" y="1825625"/>
            <a:ext cx="7130687" cy="4351338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Arithmetic </a:t>
            </a:r>
            <a:r>
              <a:rPr lang="en-US" altLang="ko-KR" sz="2000" dirty="0" smtClean="0"/>
              <a:t>Operators </a:t>
            </a:r>
            <a:r>
              <a:rPr lang="ko-KR" altLang="en-US" sz="2000" dirty="0" smtClean="0"/>
              <a:t>산술연산자</a:t>
            </a:r>
            <a:endParaRPr lang="en-US" altLang="ko-KR" sz="2000" dirty="0"/>
          </a:p>
          <a:p>
            <a:r>
              <a:rPr lang="en-US" altLang="ko-KR" sz="2000" dirty="0"/>
              <a:t>Relational </a:t>
            </a:r>
            <a:r>
              <a:rPr lang="en-US" altLang="ko-KR" sz="2000" dirty="0" smtClean="0"/>
              <a:t>Operators </a:t>
            </a:r>
            <a:r>
              <a:rPr lang="ko-KR" altLang="en-US" sz="2000" dirty="0" smtClean="0"/>
              <a:t>관계연산자</a:t>
            </a:r>
            <a:endParaRPr lang="en-US" altLang="ko-KR" sz="2000" dirty="0"/>
          </a:p>
          <a:p>
            <a:r>
              <a:rPr lang="en-US" altLang="ko-KR" sz="2000" dirty="0"/>
              <a:t>Bitwise </a:t>
            </a:r>
            <a:r>
              <a:rPr lang="en-US" altLang="ko-KR" sz="2000" dirty="0" smtClean="0"/>
              <a:t>Operators </a:t>
            </a:r>
            <a:r>
              <a:rPr lang="ko-KR" altLang="en-US" sz="2000" dirty="0" smtClean="0"/>
              <a:t>비트단위연산자</a:t>
            </a:r>
            <a:endParaRPr lang="en-US" altLang="ko-KR" sz="2000" dirty="0"/>
          </a:p>
          <a:p>
            <a:r>
              <a:rPr lang="en-US" altLang="ko-KR" sz="2000" dirty="0"/>
              <a:t>Logical </a:t>
            </a:r>
            <a:r>
              <a:rPr lang="en-US" altLang="ko-KR" sz="2000" dirty="0" smtClean="0"/>
              <a:t>Operators </a:t>
            </a:r>
            <a:r>
              <a:rPr lang="ko-KR" altLang="en-US" sz="2000" dirty="0" smtClean="0"/>
              <a:t>논리연산자</a:t>
            </a:r>
            <a:endParaRPr lang="en-US" altLang="ko-KR" sz="2000" dirty="0"/>
          </a:p>
          <a:p>
            <a:r>
              <a:rPr lang="en-US" altLang="ko-KR" sz="2000" dirty="0"/>
              <a:t>Assignment </a:t>
            </a:r>
            <a:r>
              <a:rPr lang="en-US" altLang="ko-KR" sz="2000" dirty="0" smtClean="0"/>
              <a:t>Operators </a:t>
            </a:r>
            <a:r>
              <a:rPr lang="ko-KR" altLang="en-US" sz="2000" dirty="0" smtClean="0"/>
              <a:t>할당연산자</a:t>
            </a:r>
            <a:endParaRPr lang="en-US" altLang="ko-KR" sz="2000" dirty="0"/>
          </a:p>
          <a:p>
            <a:r>
              <a:rPr lang="en-US" altLang="ko-KR" sz="2000" dirty="0" err="1"/>
              <a:t>Misc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Operators </a:t>
            </a:r>
            <a:r>
              <a:rPr lang="ko-KR" altLang="en-US" sz="2000" dirty="0" smtClean="0"/>
              <a:t>기타연산자</a:t>
            </a:r>
            <a:endParaRPr lang="en-US" altLang="ko-KR" sz="2000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2000" dirty="0">
                <a:hlinkClick r:id="rId2"/>
              </a:rPr>
              <a:t>http://</a:t>
            </a:r>
            <a:r>
              <a:rPr lang="en-US" altLang="ko-KR" sz="2000" dirty="0" smtClean="0">
                <a:hlinkClick r:id="rId2"/>
              </a:rPr>
              <a:t>www.tutorialspoint.com/java/java_basic_operators.htm</a:t>
            </a:r>
            <a:endParaRPr lang="en-US" altLang="ko-KR" sz="2000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6952839"/>
      </p:ext>
    </p:extLst>
  </p:cSld>
  <p:clrMapOvr>
    <a:masterClrMapping/>
  </p:clrMapOvr>
</p:sld>
</file>

<file path=ppt/theme/theme1.xml><?xml version="1.0" encoding="utf-8"?>
<a:theme xmlns:a="http://schemas.openxmlformats.org/drawingml/2006/main" name="4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테마" id="{C40E8EB4-0E80-46A2-9E32-3C01CB4611F3}" vid="{D08A4BDB-16C7-42E0-97D6-A3A88149AC6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199</TotalTime>
  <Words>767</Words>
  <Application>Microsoft Office PowerPoint</Application>
  <PresentationFormat>화면 슬라이드 쇼(4:3)</PresentationFormat>
  <Paragraphs>551</Paragraphs>
  <Slides>33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Arial Unicode MS</vt:lpstr>
      <vt:lpstr>굴림</vt:lpstr>
      <vt:lpstr>맑은 고딕</vt:lpstr>
      <vt:lpstr>Arial</vt:lpstr>
      <vt:lpstr>Calibri</vt:lpstr>
      <vt:lpstr>Calibri Light</vt:lpstr>
      <vt:lpstr>Times New Roman</vt:lpstr>
      <vt:lpstr>4테마</vt:lpstr>
      <vt:lpstr>자바 기초 복습</vt:lpstr>
      <vt:lpstr>데이터 유형 (Data Type)</vt:lpstr>
      <vt:lpstr>Widening Primitive Conversion (기본형 데이터의 큰 방향으로의 형변환)</vt:lpstr>
      <vt:lpstr>if 문 (조건문)</vt:lpstr>
      <vt:lpstr>if 문</vt:lpstr>
      <vt:lpstr>반복문</vt:lpstr>
      <vt:lpstr>PowerPoint 프레젠테이션</vt:lpstr>
      <vt:lpstr>PowerPoint 프레젠테이션</vt:lpstr>
      <vt:lpstr>Operators 연산자</vt:lpstr>
      <vt:lpstr>메소드 (Methods)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참조변수를 통해 배열을 사용한다.</vt:lpstr>
      <vt:lpstr>참조변수를 통해 배열을 사용한다.</vt:lpstr>
      <vt:lpstr>참조변수를 파라미터로 갖는 메소드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정충교</dc:creator>
  <cp:lastModifiedBy>정충교</cp:lastModifiedBy>
  <cp:revision>8</cp:revision>
  <dcterms:created xsi:type="dcterms:W3CDTF">2016-08-30T05:54:35Z</dcterms:created>
  <dcterms:modified xsi:type="dcterms:W3CDTF">2016-08-30T09:14:55Z</dcterms:modified>
</cp:coreProperties>
</file>