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88"/>
  </p:notesMasterIdLst>
  <p:sldIdLst>
    <p:sldId id="425" r:id="rId2"/>
    <p:sldId id="495" r:id="rId3"/>
    <p:sldId id="496" r:id="rId4"/>
    <p:sldId id="465" r:id="rId5"/>
    <p:sldId id="466" r:id="rId6"/>
    <p:sldId id="467" r:id="rId7"/>
    <p:sldId id="490" r:id="rId8"/>
    <p:sldId id="474" r:id="rId9"/>
    <p:sldId id="543" r:id="rId10"/>
    <p:sldId id="468" r:id="rId11"/>
    <p:sldId id="491" r:id="rId12"/>
    <p:sldId id="516" r:id="rId13"/>
    <p:sldId id="475" r:id="rId14"/>
    <p:sldId id="607" r:id="rId15"/>
    <p:sldId id="476" r:id="rId16"/>
    <p:sldId id="481" r:id="rId17"/>
    <p:sldId id="482" r:id="rId18"/>
    <p:sldId id="483" r:id="rId19"/>
    <p:sldId id="477" r:id="rId20"/>
    <p:sldId id="546" r:id="rId21"/>
    <p:sldId id="608" r:id="rId22"/>
    <p:sldId id="609" r:id="rId23"/>
    <p:sldId id="550" r:id="rId24"/>
    <p:sldId id="478" r:id="rId25"/>
    <p:sldId id="547" r:id="rId26"/>
    <p:sldId id="548" r:id="rId27"/>
    <p:sldId id="517" r:id="rId28"/>
    <p:sldId id="549" r:id="rId29"/>
    <p:sldId id="545" r:id="rId30"/>
    <p:sldId id="610" r:id="rId31"/>
    <p:sldId id="480" r:id="rId32"/>
    <p:sldId id="518" r:id="rId33"/>
    <p:sldId id="561" r:id="rId34"/>
    <p:sldId id="563" r:id="rId35"/>
    <p:sldId id="562" r:id="rId36"/>
    <p:sldId id="604" r:id="rId37"/>
    <p:sldId id="611" r:id="rId38"/>
    <p:sldId id="587" r:id="rId39"/>
    <p:sldId id="564" r:id="rId40"/>
    <p:sldId id="565" r:id="rId41"/>
    <p:sldId id="567" r:id="rId42"/>
    <p:sldId id="568" r:id="rId43"/>
    <p:sldId id="581" r:id="rId44"/>
    <p:sldId id="569" r:id="rId45"/>
    <p:sldId id="580" r:id="rId46"/>
    <p:sldId id="588" r:id="rId47"/>
    <p:sldId id="612" r:id="rId48"/>
    <p:sldId id="552" r:id="rId49"/>
    <p:sldId id="553" r:id="rId50"/>
    <p:sldId id="556" r:id="rId51"/>
    <p:sldId id="559" r:id="rId52"/>
    <p:sldId id="557" r:id="rId53"/>
    <p:sldId id="554" r:id="rId54"/>
    <p:sldId id="558" r:id="rId55"/>
    <p:sldId id="555" r:id="rId56"/>
    <p:sldId id="560" r:id="rId57"/>
    <p:sldId id="613" r:id="rId58"/>
    <p:sldId id="605" r:id="rId59"/>
    <p:sldId id="606" r:id="rId60"/>
    <p:sldId id="614" r:id="rId61"/>
    <p:sldId id="570" r:id="rId62"/>
    <p:sldId id="571" r:id="rId63"/>
    <p:sldId id="572" r:id="rId64"/>
    <p:sldId id="573" r:id="rId65"/>
    <p:sldId id="574" r:id="rId66"/>
    <p:sldId id="575" r:id="rId67"/>
    <p:sldId id="576" r:id="rId68"/>
    <p:sldId id="578" r:id="rId69"/>
    <p:sldId id="579" r:id="rId70"/>
    <p:sldId id="615" r:id="rId71"/>
    <p:sldId id="590" r:id="rId72"/>
    <p:sldId id="589" r:id="rId73"/>
    <p:sldId id="591" r:id="rId74"/>
    <p:sldId id="592" r:id="rId75"/>
    <p:sldId id="593" r:id="rId76"/>
    <p:sldId id="577" r:id="rId77"/>
    <p:sldId id="584" r:id="rId78"/>
    <p:sldId id="585" r:id="rId79"/>
    <p:sldId id="586" r:id="rId80"/>
    <p:sldId id="594" r:id="rId81"/>
    <p:sldId id="595" r:id="rId82"/>
    <p:sldId id="597" r:id="rId83"/>
    <p:sldId id="520" r:id="rId84"/>
    <p:sldId id="598" r:id="rId85"/>
    <p:sldId id="599" r:id="rId86"/>
    <p:sldId id="515" r:id="rId87"/>
  </p:sldIdLst>
  <p:sldSz cx="9144000" cy="6858000" type="screen4x3"/>
  <p:notesSz cx="7099300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00FF"/>
    <a:srgbClr val="FF0000"/>
    <a:srgbClr val="003300"/>
    <a:srgbClr val="25B109"/>
    <a:srgbClr val="FFFF00"/>
    <a:srgbClr val="EAEAEA"/>
    <a:srgbClr val="DDFDD7"/>
    <a:srgbClr val="DBF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3" autoAdjust="0"/>
  </p:normalViewPr>
  <p:slideViewPr>
    <p:cSldViewPr>
      <p:cViewPr>
        <p:scale>
          <a:sx n="82" d="100"/>
          <a:sy n="82" d="100"/>
        </p:scale>
        <p:origin x="-82" y="1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latinLnBrk="0">
              <a:defRPr kumimoji="0" sz="13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latinLnBrk="0">
              <a:defRPr kumimoji="0" sz="13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latinLnBrk="0">
              <a:defRPr kumimoji="0" sz="13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latinLnBrk="0">
              <a:defRPr kumimoji="0" sz="1300" i="0">
                <a:latin typeface="Times New Roman" pitchFamily="18" charset="0"/>
              </a:defRPr>
            </a:lvl1pPr>
          </a:lstStyle>
          <a:p>
            <a:pPr>
              <a:defRPr/>
            </a:pPr>
            <a:fld id="{91D1C8D4-55AB-4785-ADFD-370A881F9E9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0145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F20CA2-F263-4684-9E63-190E9194FEDE}" type="slidenum">
              <a:rPr lang="ko-KR" altLang="en-US" smtClean="0"/>
              <a:pPr/>
              <a:t>1</a:t>
            </a:fld>
            <a:endParaRPr lang="en-US" altLang="ko-KR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983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982663"/>
            <a:ext cx="4724400" cy="3543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98737" y="4868849"/>
            <a:ext cx="4907790" cy="3932766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ko-KR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238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7C69E-8285-4A3B-AF83-304303E8028B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C4C37-F7FA-47B3-8F95-A9B102AD0233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E35C5-F565-49EC-8E17-300A2EC574CF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842DB-96C4-486D-A0C8-8B2BB381FE78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3BB05-9CF8-4AB5-88F5-EE21F0761486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6A24C-6388-4AA0-9724-F2C7FBBDD8F7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1DD5D-FD47-49DE-AC6D-34AADDB2B6CE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6342C-FF13-4F3C-8849-69E79D39FD49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F917C-479D-4E7E-94C4-1658BB19A6C2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438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2078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/>
            </a:lvl1pPr>
          </a:lstStyle>
          <a:p>
            <a:pPr>
              <a:defRPr/>
            </a:pPr>
            <a:fld id="{8262E9EC-6EED-4A5D-9647-B99A757C8442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7" r:id="rId7"/>
    <p:sldLayoutId id="2147483704" r:id="rId8"/>
    <p:sldLayoutId id="2147483705" r:id="rId9"/>
    <p:sldLayoutId id="2147483706" r:id="rId10"/>
    <p:sldLayoutId id="2147483708" r:id="rId11"/>
    <p:sldLayoutId id="2147483709" r:id="rId12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 smtClean="0"/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객체지향 프로그래밍</a:t>
            </a:r>
          </a:p>
        </p:txBody>
      </p:sp>
      <p:sp>
        <p:nvSpPr>
          <p:cNvPr id="5126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D0E574-7CFB-4191-81DF-C6CDE3C1259B}" type="slidenum">
              <a:rPr lang="ko-KR" altLang="en-US" smtClean="0"/>
              <a:pPr/>
              <a:t>1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개의 </a:t>
            </a:r>
            <a:r>
              <a:rPr lang="en-US" altLang="ko-KR" dirty="0" smtClean="0"/>
              <a:t>Cat </a:t>
            </a:r>
            <a:r>
              <a:rPr lang="ko-KR" altLang="en-US" dirty="0" err="1" smtClean="0"/>
              <a:t>인스턴스</a:t>
            </a:r>
            <a:endParaRPr lang="ko-KR" altLang="en-US" sz="2400" b="1" dirty="0" smtClean="0"/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1143000" y="1752600"/>
            <a:ext cx="5105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400" smtClean="0"/>
              <a:t>Cat c1, c2;	// </a:t>
            </a:r>
            <a:r>
              <a:rPr lang="ko-KR" altLang="en-US" sz="2400" smtClean="0"/>
              <a:t>변수 선언</a:t>
            </a:r>
            <a:endParaRPr lang="en-US" altLang="ko-KR" sz="2400" smtClean="0"/>
          </a:p>
          <a:p>
            <a:pPr>
              <a:buFontTx/>
              <a:buNone/>
            </a:pPr>
            <a:endParaRPr lang="en-US" altLang="ko-KR" sz="2400" smtClean="0"/>
          </a:p>
          <a:p>
            <a:pPr>
              <a:buFontTx/>
              <a:buNone/>
            </a:pPr>
            <a:r>
              <a:rPr lang="en-US" altLang="ko-KR" sz="2400" smtClean="0"/>
              <a:t>c1 = new Cat();</a:t>
            </a:r>
          </a:p>
          <a:p>
            <a:pPr>
              <a:buFontTx/>
              <a:buNone/>
            </a:pPr>
            <a:r>
              <a:rPr lang="en-US" altLang="ko-KR" sz="2400" smtClean="0"/>
              <a:t>c2 = new Cat();</a:t>
            </a:r>
          </a:p>
          <a:p>
            <a:pPr>
              <a:buFontTx/>
              <a:buNone/>
            </a:pPr>
            <a:endParaRPr lang="en-US" altLang="ko-KR" sz="2400" smtClean="0"/>
          </a:p>
          <a:p>
            <a:pPr>
              <a:buFontTx/>
              <a:buNone/>
            </a:pPr>
            <a:r>
              <a:rPr lang="en-US" altLang="ko-KR" sz="2400" smtClean="0"/>
              <a:t>c1.eat();</a:t>
            </a:r>
          </a:p>
          <a:p>
            <a:pPr>
              <a:buFontTx/>
              <a:buNone/>
            </a:pPr>
            <a:r>
              <a:rPr lang="en-US" altLang="ko-KR" sz="2400" smtClean="0"/>
              <a:t>c1.yaong();</a:t>
            </a:r>
          </a:p>
          <a:p>
            <a:pPr>
              <a:buFontTx/>
              <a:buNone/>
            </a:pPr>
            <a:r>
              <a:rPr lang="en-US" altLang="ko-KR" sz="2400" smtClean="0"/>
              <a:t>c2.eat();</a:t>
            </a:r>
          </a:p>
          <a:p>
            <a:pPr>
              <a:buFontTx/>
              <a:buNone/>
            </a:pPr>
            <a:r>
              <a:rPr lang="en-US" altLang="ko-KR" sz="2400" smtClean="0"/>
              <a:t>c2.yaong()</a:t>
            </a:r>
          </a:p>
        </p:txBody>
      </p:sp>
      <p:sp>
        <p:nvSpPr>
          <p:cNvPr id="922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 smtClean="0"/>
          </a:p>
        </p:txBody>
      </p:sp>
      <p:sp>
        <p:nvSpPr>
          <p:cNvPr id="92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A0EC05-43BE-40C0-B058-175AC3F245A3}" type="slidenum">
              <a:rPr lang="ko-KR" altLang="en-US" smtClean="0"/>
              <a:pPr/>
              <a:t>10</a:t>
            </a:fld>
            <a:endParaRPr lang="en-US" altLang="ko-KR" smtClean="0"/>
          </a:p>
        </p:txBody>
      </p:sp>
      <p:pic>
        <p:nvPicPr>
          <p:cNvPr id="9223" name="Picture 2" descr="C:\Users\Salang\AppData\Local\Microsoft\Windows\Temporary Internet Files\Content.IE5\A7JEGZHL\MC90042703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2667000"/>
            <a:ext cx="1062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4" name="TextBox 8"/>
          <p:cNvSpPr txBox="1">
            <a:spLocks noChangeArrowheads="1"/>
          </p:cNvSpPr>
          <p:nvPr/>
        </p:nvSpPr>
        <p:spPr bwMode="auto">
          <a:xfrm>
            <a:off x="4800600" y="3084513"/>
            <a:ext cx="5365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i="0"/>
              <a:t>c1</a:t>
            </a:r>
            <a:endParaRPr lang="ko-KR" altLang="en-US" sz="2400" i="0"/>
          </a:p>
        </p:txBody>
      </p:sp>
      <p:cxnSp>
        <p:nvCxnSpPr>
          <p:cNvPr id="9225" name="직선 화살표 연결선 10"/>
          <p:cNvCxnSpPr>
            <a:cxnSpLocks noChangeShapeType="1"/>
            <a:stCxn id="9224" idx="3"/>
          </p:cNvCxnSpPr>
          <p:nvPr/>
        </p:nvCxnSpPr>
        <p:spPr bwMode="auto">
          <a:xfrm flipV="1">
            <a:off x="5337175" y="3314700"/>
            <a:ext cx="4540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9226" name="Picture 2" descr="C:\Users\Salang\AppData\Local\Microsoft\Windows\Temporary Internet Files\Content.IE5\A7JEGZHL\MC90042703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4038600"/>
            <a:ext cx="1062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7" name="TextBox 12"/>
          <p:cNvSpPr txBox="1">
            <a:spLocks noChangeArrowheads="1"/>
          </p:cNvSpPr>
          <p:nvPr/>
        </p:nvSpPr>
        <p:spPr bwMode="auto">
          <a:xfrm>
            <a:off x="4800600" y="4456113"/>
            <a:ext cx="5365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i="0"/>
              <a:t>c2</a:t>
            </a:r>
            <a:endParaRPr lang="ko-KR" altLang="en-US" sz="2400" i="0"/>
          </a:p>
        </p:txBody>
      </p:sp>
      <p:cxnSp>
        <p:nvCxnSpPr>
          <p:cNvPr id="9228" name="직선 화살표 연결선 13"/>
          <p:cNvCxnSpPr>
            <a:cxnSpLocks noChangeShapeType="1"/>
            <a:stCxn id="9227" idx="3"/>
          </p:cNvCxnSpPr>
          <p:nvPr/>
        </p:nvCxnSpPr>
        <p:spPr bwMode="auto">
          <a:xfrm flipV="1">
            <a:off x="5337175" y="4686300"/>
            <a:ext cx="4540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229" name="TextBox 14"/>
          <p:cNvSpPr txBox="1">
            <a:spLocks noChangeArrowheads="1"/>
          </p:cNvSpPr>
          <p:nvPr/>
        </p:nvSpPr>
        <p:spPr bwMode="auto">
          <a:xfrm>
            <a:off x="7162800" y="2971800"/>
            <a:ext cx="9017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000" b="1" i="0"/>
              <a:t>냠냠</a:t>
            </a:r>
            <a:r>
              <a:rPr lang="en-US" altLang="ko-KR" sz="2000" b="1" i="0"/>
              <a:t>!</a:t>
            </a:r>
          </a:p>
          <a:p>
            <a:r>
              <a:rPr lang="ko-KR" altLang="en-US" sz="2000" b="1" i="0"/>
              <a:t>야옹</a:t>
            </a:r>
            <a:r>
              <a:rPr lang="en-US" altLang="ko-KR" sz="2000" b="1" i="0"/>
              <a:t>~</a:t>
            </a:r>
            <a:endParaRPr lang="ko-KR" altLang="en-US" sz="2000" b="1" i="0"/>
          </a:p>
        </p:txBody>
      </p:sp>
      <p:sp>
        <p:nvSpPr>
          <p:cNvPr id="9230" name="TextBox 15"/>
          <p:cNvSpPr txBox="1">
            <a:spLocks noChangeArrowheads="1"/>
          </p:cNvSpPr>
          <p:nvPr/>
        </p:nvSpPr>
        <p:spPr bwMode="auto">
          <a:xfrm>
            <a:off x="7162800" y="4321175"/>
            <a:ext cx="9017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000" b="1" i="0"/>
              <a:t>냠냠</a:t>
            </a:r>
            <a:r>
              <a:rPr lang="en-US" altLang="ko-KR" sz="2000" b="1" i="0"/>
              <a:t>!</a:t>
            </a:r>
          </a:p>
          <a:p>
            <a:r>
              <a:rPr lang="ko-KR" altLang="en-US" sz="2000" b="1" i="0"/>
              <a:t>야옹</a:t>
            </a:r>
            <a:r>
              <a:rPr lang="en-US" altLang="ko-KR" sz="2000" b="1" i="0"/>
              <a:t>~</a:t>
            </a:r>
            <a:endParaRPr lang="ko-KR" altLang="en-US" sz="2000" b="1" i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강원대학교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33400" y="1600200"/>
            <a:ext cx="3733800" cy="35814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altLang="ko-KR" sz="1600" b="1" dirty="0" smtClean="0"/>
              <a:t>public class Cat {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</a:t>
            </a:r>
            <a:r>
              <a:rPr lang="en-US" altLang="ko-KR" sz="1600" b="1" dirty="0"/>
              <a:t> public void </a:t>
            </a:r>
            <a:r>
              <a:rPr lang="en-US" altLang="ko-KR" sz="1600" b="1" dirty="0" smtClean="0"/>
              <a:t>eat() { </a:t>
            </a:r>
          </a:p>
          <a:p>
            <a:pPr lvl="2">
              <a:buFontTx/>
              <a:buNone/>
            </a:pPr>
            <a:r>
              <a:rPr lang="en-US" altLang="ko-KR" sz="1600" b="1" dirty="0" err="1" smtClean="0"/>
              <a:t>System.out.println</a:t>
            </a:r>
            <a:r>
              <a:rPr lang="en-US" altLang="ko-KR" sz="1600" b="1" dirty="0" smtClean="0"/>
              <a:t>("</a:t>
            </a:r>
            <a:r>
              <a:rPr lang="ko-KR" altLang="en-US" sz="1600" b="1" dirty="0" smtClean="0"/>
              <a:t>냠냠</a:t>
            </a:r>
            <a:r>
              <a:rPr lang="en-US" altLang="ko-KR" sz="1600" b="1" dirty="0" smtClean="0"/>
              <a:t>!");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}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</a:t>
            </a:r>
            <a:r>
              <a:rPr lang="en-US" altLang="ko-KR" sz="1600" b="1" dirty="0"/>
              <a:t> public void </a:t>
            </a:r>
            <a:r>
              <a:rPr lang="en-US" altLang="ko-KR" sz="1600" b="1" dirty="0" err="1" smtClean="0"/>
              <a:t>yaong</a:t>
            </a:r>
            <a:r>
              <a:rPr lang="en-US" altLang="ko-KR" sz="1600" b="1" dirty="0" smtClean="0"/>
              <a:t>() {</a:t>
            </a:r>
          </a:p>
          <a:p>
            <a:pPr lvl="2">
              <a:buFontTx/>
              <a:buNone/>
            </a:pPr>
            <a:r>
              <a:rPr lang="en-US" altLang="ko-KR" sz="1600" b="1" dirty="0" err="1" smtClean="0"/>
              <a:t>System.out.println</a:t>
            </a:r>
            <a:r>
              <a:rPr lang="en-US" altLang="ko-KR" sz="1600" b="1" dirty="0" smtClean="0"/>
              <a:t>("</a:t>
            </a:r>
            <a:r>
              <a:rPr lang="ko-KR" altLang="en-US" sz="1600" b="1" dirty="0" smtClean="0"/>
              <a:t>야옹</a:t>
            </a:r>
            <a:r>
              <a:rPr lang="en-US" altLang="ko-KR" sz="1600" b="1" dirty="0" smtClean="0"/>
              <a:t>~");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}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}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533400" y="1268589"/>
            <a:ext cx="1828800" cy="33161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rPr>
              <a:t>Cat.java</a:t>
            </a:r>
            <a:endParaRPr kumimoji="1" lang="ko-KR" altLang="en-US" sz="1800" b="1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419600" y="1600200"/>
            <a:ext cx="41910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public class </a:t>
            </a:r>
            <a:r>
              <a:rPr lang="en-US" altLang="ko-KR" sz="1600" b="1" i="0" dirty="0" err="1" smtClean="0"/>
              <a:t>CatTest</a:t>
            </a:r>
            <a:r>
              <a:rPr lang="en-US" altLang="ko-KR" sz="1600" b="1" i="0" dirty="0" smtClean="0"/>
              <a:t> {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public static void main(String[] </a:t>
            </a:r>
            <a:r>
              <a:rPr lang="en-US" altLang="ko-KR" sz="1600" b="1" i="0" dirty="0" err="1" smtClean="0"/>
              <a:t>args</a:t>
            </a:r>
            <a:r>
              <a:rPr lang="en-US" altLang="ko-KR" sz="1600" b="1" i="0" dirty="0" smtClean="0"/>
              <a:t>) {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/>
              <a:t>	</a:t>
            </a:r>
            <a:r>
              <a:rPr lang="en-US" altLang="ko-KR" sz="1600" b="1" i="0" dirty="0" smtClean="0"/>
              <a:t>	Cat c1, c2;	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c1 = </a:t>
            </a:r>
            <a:r>
              <a:rPr lang="en-US" altLang="ko-KR" sz="1600" b="1" i="0" dirty="0" smtClean="0">
                <a:solidFill>
                  <a:srgbClr val="FF0000"/>
                </a:solidFill>
              </a:rPr>
              <a:t>new Cat();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c2 = </a:t>
            </a:r>
            <a:r>
              <a:rPr lang="en-US" altLang="ko-KR" sz="1600" b="1" i="0" dirty="0" smtClean="0">
                <a:solidFill>
                  <a:srgbClr val="FF0000"/>
                </a:solidFill>
              </a:rPr>
              <a:t>new Cat();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c1.eat();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c1.yaong();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c2.eat();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c2.yaong();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/>
              <a:t>	</a:t>
            </a:r>
            <a:r>
              <a:rPr lang="en-US" altLang="ko-KR" sz="1600" b="1" i="0" dirty="0" smtClean="0"/>
              <a:t>}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/>
              <a:t>}</a:t>
            </a: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</p:txBody>
      </p:sp>
      <p:sp>
        <p:nvSpPr>
          <p:cNvPr id="10" name="직사각형 9"/>
          <p:cNvSpPr/>
          <p:nvPr/>
        </p:nvSpPr>
        <p:spPr bwMode="auto">
          <a:xfrm>
            <a:off x="4419600" y="1268589"/>
            <a:ext cx="1828800" cy="33161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rPr>
              <a:t>CatTest.java</a:t>
            </a:r>
            <a:endParaRPr kumimoji="1" lang="ko-KR" altLang="en-US" sz="1800" b="1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51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클래스와 애플리케이션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애플리케이션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사용자에게 유용한  기능을 제공하는 소프트웨어 </a:t>
            </a:r>
            <a:r>
              <a:rPr lang="en-US" altLang="ko-KR" dirty="0" smtClean="0"/>
              <a:t>( &lt;--&gt; </a:t>
            </a:r>
            <a:r>
              <a:rPr lang="ko-KR" altLang="en-US" dirty="0" smtClean="0"/>
              <a:t>시스템 소프트웨어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하나의 애플리케이션은 보통 여러 개의 클래스로 구성됨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한 애플리케이션을 구성하는 클래스들 중에는 보통 한 개의 클래스에만 </a:t>
            </a:r>
            <a:r>
              <a:rPr lang="en-US" altLang="ko-KR" dirty="0" smtClean="0"/>
              <a:t>main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들어 있음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29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1371600" y="685800"/>
            <a:ext cx="6324600" cy="5047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1" i="0" smtClean="0"/>
              <a:t>C:\examples&gt;dir</a:t>
            </a:r>
          </a:p>
          <a:p>
            <a:endParaRPr lang="en-US" altLang="ko-KR" sz="1400" b="1" i="0" smtClean="0"/>
          </a:p>
          <a:p>
            <a:r>
              <a:rPr lang="en-US" altLang="ko-KR" sz="1400" b="1" i="0" smtClean="0"/>
              <a:t>2011-09-02  </a:t>
            </a:r>
            <a:r>
              <a:rPr lang="ko-KR" altLang="en-US" sz="1400" b="1" i="0" smtClean="0"/>
              <a:t>오전 </a:t>
            </a:r>
            <a:r>
              <a:rPr lang="en-US" altLang="ko-KR" sz="1400" b="1" i="0" smtClean="0"/>
              <a:t>11:37    &lt;DIR&gt;          .</a:t>
            </a:r>
          </a:p>
          <a:p>
            <a:r>
              <a:rPr lang="en-US" altLang="ko-KR" sz="1400" b="1" i="0" smtClean="0"/>
              <a:t>2011-09-02  </a:t>
            </a:r>
            <a:r>
              <a:rPr lang="ko-KR" altLang="en-US" sz="1400" b="1" i="0" smtClean="0"/>
              <a:t>오전 </a:t>
            </a:r>
            <a:r>
              <a:rPr lang="en-US" altLang="ko-KR" sz="1400" b="1" i="0" smtClean="0"/>
              <a:t>11:37    &lt;DIR&gt;          ..</a:t>
            </a:r>
          </a:p>
          <a:p>
            <a:r>
              <a:rPr lang="en-US" altLang="ko-KR" sz="1400" b="1" i="0" smtClean="0"/>
              <a:t>2011-09-02  </a:t>
            </a:r>
            <a:r>
              <a:rPr lang="ko-KR" altLang="en-US" sz="1400" b="1" i="0" smtClean="0"/>
              <a:t>오전 </a:t>
            </a:r>
            <a:r>
              <a:rPr lang="en-US" altLang="ko-KR" sz="1400" b="1" i="0" smtClean="0"/>
              <a:t>11:37               124 Cat.java</a:t>
            </a:r>
          </a:p>
          <a:p>
            <a:r>
              <a:rPr lang="en-US" altLang="ko-KR" sz="1400" b="1" i="0" smtClean="0"/>
              <a:t>2011-09-02  </a:t>
            </a:r>
            <a:r>
              <a:rPr lang="ko-KR" altLang="en-US" sz="1400" b="1" i="0" smtClean="0"/>
              <a:t>오전 </a:t>
            </a:r>
            <a:r>
              <a:rPr lang="en-US" altLang="ko-KR" sz="1400" b="1" i="0" smtClean="0"/>
              <a:t>11:16               192 CatTest.java</a:t>
            </a:r>
          </a:p>
          <a:p>
            <a:endParaRPr lang="en-US" altLang="ko-KR" sz="1400" b="1" i="0" smtClean="0"/>
          </a:p>
          <a:p>
            <a:r>
              <a:rPr lang="en-US" altLang="ko-KR" sz="1400" b="1" i="0" smtClean="0"/>
              <a:t>C:\examples&gt;javac *.java</a:t>
            </a:r>
          </a:p>
          <a:p>
            <a:endParaRPr lang="en-US" altLang="ko-KR" sz="1400" b="1" i="0" smtClean="0"/>
          </a:p>
          <a:p>
            <a:r>
              <a:rPr lang="en-US" altLang="ko-KR" sz="1400" b="1" i="0" smtClean="0"/>
              <a:t>C:\examples&gt;dir</a:t>
            </a:r>
          </a:p>
          <a:p>
            <a:endParaRPr lang="en-US" altLang="ko-KR" sz="1400" b="1" i="0" smtClean="0"/>
          </a:p>
          <a:p>
            <a:r>
              <a:rPr lang="en-US" altLang="ko-KR" sz="1400" b="1" i="0" smtClean="0"/>
              <a:t>2011-09-02  </a:t>
            </a:r>
            <a:r>
              <a:rPr lang="ko-KR" altLang="en-US" sz="1400" b="1" i="0" smtClean="0"/>
              <a:t>오전 </a:t>
            </a:r>
            <a:r>
              <a:rPr lang="en-US" altLang="ko-KR" sz="1400" b="1" i="0" smtClean="0"/>
              <a:t>11:37    &lt;DIR&gt;          .</a:t>
            </a:r>
          </a:p>
          <a:p>
            <a:r>
              <a:rPr lang="en-US" altLang="ko-KR" sz="1400" b="1" i="0" smtClean="0"/>
              <a:t>2011-09-02  </a:t>
            </a:r>
            <a:r>
              <a:rPr lang="ko-KR" altLang="en-US" sz="1400" b="1" i="0" smtClean="0"/>
              <a:t>오전 </a:t>
            </a:r>
            <a:r>
              <a:rPr lang="en-US" altLang="ko-KR" sz="1400" b="1" i="0" smtClean="0"/>
              <a:t>11:37    &lt;DIR&gt;          ..</a:t>
            </a:r>
          </a:p>
          <a:p>
            <a:r>
              <a:rPr lang="en-US" altLang="ko-KR" sz="1400" b="1" i="0" smtClean="0"/>
              <a:t>2011-09-02  </a:t>
            </a:r>
            <a:r>
              <a:rPr lang="ko-KR" altLang="en-US" sz="1400" b="1" i="0" smtClean="0"/>
              <a:t>오전 </a:t>
            </a:r>
            <a:r>
              <a:rPr lang="en-US" altLang="ko-KR" sz="1400" b="1" i="0" smtClean="0"/>
              <a:t>11:37               453 Cat.class</a:t>
            </a:r>
          </a:p>
          <a:p>
            <a:r>
              <a:rPr lang="en-US" altLang="ko-KR" sz="1400" b="1" i="0" smtClean="0"/>
              <a:t>2011-09-02  </a:t>
            </a:r>
            <a:r>
              <a:rPr lang="ko-KR" altLang="en-US" sz="1400" b="1" i="0" smtClean="0"/>
              <a:t>오전 </a:t>
            </a:r>
            <a:r>
              <a:rPr lang="en-US" altLang="ko-KR" sz="1400" b="1" i="0" smtClean="0"/>
              <a:t>11:37               124 Cat.java</a:t>
            </a:r>
          </a:p>
          <a:p>
            <a:r>
              <a:rPr lang="en-US" altLang="ko-KR" sz="1400" b="1" i="0" smtClean="0"/>
              <a:t>2011-09-02  </a:t>
            </a:r>
            <a:r>
              <a:rPr lang="ko-KR" altLang="en-US" sz="1400" b="1" i="0" smtClean="0"/>
              <a:t>오전 </a:t>
            </a:r>
            <a:r>
              <a:rPr lang="en-US" altLang="ko-KR" sz="1400" b="1" i="0" smtClean="0"/>
              <a:t>11:37               363 CatTest.class</a:t>
            </a:r>
          </a:p>
          <a:p>
            <a:r>
              <a:rPr lang="en-US" altLang="ko-KR" sz="1400" b="1" i="0" smtClean="0"/>
              <a:t>2011-09-02  </a:t>
            </a:r>
            <a:r>
              <a:rPr lang="ko-KR" altLang="en-US" sz="1400" b="1" i="0" smtClean="0"/>
              <a:t>오전 </a:t>
            </a:r>
            <a:r>
              <a:rPr lang="en-US" altLang="ko-KR" sz="1400" b="1" i="0" smtClean="0"/>
              <a:t>11:16               192 CatTest.java</a:t>
            </a:r>
          </a:p>
          <a:p>
            <a:endParaRPr lang="en-US" altLang="ko-KR" sz="1400" b="1" i="0" smtClean="0"/>
          </a:p>
          <a:p>
            <a:r>
              <a:rPr lang="en-US" altLang="ko-KR" sz="1400" b="1" i="0" smtClean="0"/>
              <a:t>C:\examples&gt;java CatTest</a:t>
            </a:r>
          </a:p>
          <a:p>
            <a:r>
              <a:rPr lang="ko-KR" altLang="en-US" sz="1400" b="1" i="0" smtClean="0"/>
              <a:t>냠냠</a:t>
            </a:r>
            <a:r>
              <a:rPr lang="en-US" altLang="ko-KR" sz="1400" b="1" i="0" smtClean="0"/>
              <a:t>!</a:t>
            </a:r>
          </a:p>
          <a:p>
            <a:r>
              <a:rPr lang="ko-KR" altLang="en-US" sz="1400" b="1" i="0" smtClean="0"/>
              <a:t>야옹</a:t>
            </a:r>
            <a:r>
              <a:rPr lang="en-US" altLang="ko-KR" sz="1400" b="1" i="0" smtClean="0"/>
              <a:t>~</a:t>
            </a:r>
          </a:p>
          <a:p>
            <a:r>
              <a:rPr lang="ko-KR" altLang="en-US" sz="1400" b="1" i="0" smtClean="0"/>
              <a:t>냠냠</a:t>
            </a:r>
            <a:r>
              <a:rPr lang="en-US" altLang="ko-KR" sz="1400" b="1" i="0" smtClean="0"/>
              <a:t>!</a:t>
            </a:r>
          </a:p>
          <a:p>
            <a:r>
              <a:rPr lang="ko-KR" altLang="en-US" sz="1400" b="1" i="0" smtClean="0"/>
              <a:t>야옹</a:t>
            </a:r>
            <a:r>
              <a:rPr lang="en-US" altLang="ko-KR" sz="1400" b="1" i="0" smtClean="0"/>
              <a:t>~</a:t>
            </a:r>
            <a:endParaRPr lang="ko-KR" altLang="en-US" sz="1400" b="1" i="0"/>
          </a:p>
        </p:txBody>
      </p:sp>
      <p:cxnSp>
        <p:nvCxnSpPr>
          <p:cNvPr id="14" name="직선 화살표 연결선 13"/>
          <p:cNvCxnSpPr/>
          <p:nvPr/>
        </p:nvCxnSpPr>
        <p:spPr bwMode="auto">
          <a:xfrm rot="10800000">
            <a:off x="4114800" y="4722811"/>
            <a:ext cx="762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810000" y="4812268"/>
            <a:ext cx="385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smtClean="0">
                <a:solidFill>
                  <a:srgbClr val="FF0000"/>
                </a:solidFill>
              </a:rPr>
              <a:t>main</a:t>
            </a:r>
            <a:r>
              <a:rPr lang="ko-KR" altLang="en-US" b="1" i="0" smtClean="0">
                <a:solidFill>
                  <a:srgbClr val="FF0000"/>
                </a:solidFill>
              </a:rPr>
              <a:t>이 들어 있는 클래스를 실행함</a:t>
            </a:r>
            <a:r>
              <a:rPr lang="en-US" altLang="ko-KR" b="1" i="0" smtClean="0">
                <a:solidFill>
                  <a:srgbClr val="FF0000"/>
                </a:solidFill>
              </a:rPr>
              <a:t>!</a:t>
            </a:r>
            <a:endParaRPr lang="ko-KR" altLang="en-US" b="1" i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15001" y="2438400"/>
            <a:ext cx="1981199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 i="0" dirty="0" smtClean="0"/>
              <a:t>한 애플리케이션에 속하는 클래스들</a:t>
            </a:r>
            <a:endParaRPr lang="en-US" altLang="ko-KR" sz="1600" b="1" i="0" dirty="0" smtClean="0"/>
          </a:p>
          <a:p>
            <a:endParaRPr lang="en-US" altLang="ko-KR" sz="1600" b="1" i="0" dirty="0"/>
          </a:p>
          <a:p>
            <a:r>
              <a:rPr lang="ko-KR" altLang="en-US" sz="1600" b="1" i="0" dirty="0" smtClean="0"/>
              <a:t>같은 </a:t>
            </a:r>
            <a:r>
              <a:rPr lang="ko-KR" altLang="en-US" sz="1600" b="1" i="0" dirty="0" err="1" smtClean="0"/>
              <a:t>디렉토리에</a:t>
            </a:r>
            <a:r>
              <a:rPr lang="ko-KR" altLang="en-US" sz="1600" b="1" i="0" dirty="0" smtClean="0"/>
              <a:t> 둠</a:t>
            </a:r>
          </a:p>
        </p:txBody>
      </p:sp>
      <p:cxnSp>
        <p:nvCxnSpPr>
          <p:cNvPr id="4" name="직선 화살표 연결선 3"/>
          <p:cNvCxnSpPr/>
          <p:nvPr/>
        </p:nvCxnSpPr>
        <p:spPr bwMode="auto">
          <a:xfrm flipH="1" flipV="1">
            <a:off x="5410200" y="2133600"/>
            <a:ext cx="329174" cy="304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세 가지 행동을 할 줄 아는 고양이를 클래스로 선언하시오</a:t>
            </a:r>
            <a:r>
              <a:rPr lang="en-US" altLang="ko-KR" dirty="0" smtClean="0"/>
              <a:t>. Cat</a:t>
            </a:r>
          </a:p>
          <a:p>
            <a:r>
              <a:rPr lang="ko-KR" altLang="en-US" dirty="0" smtClean="0"/>
              <a:t>이 고양이 두 마리를 객체로 구성하고 이들에게 몇 가지 행동을 하게 하시오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CatTest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077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고양이 사이버 모델 </a:t>
            </a:r>
            <a:r>
              <a:rPr lang="en-US" altLang="ko-KR" smtClean="0"/>
              <a:t>2</a:t>
            </a:r>
            <a:endParaRPr lang="ko-KR" altLang="en-US" smtClean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1600200" y="1371600"/>
            <a:ext cx="7086600" cy="3200400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eat</a:t>
            </a:r>
          </a:p>
          <a:p>
            <a:r>
              <a:rPr lang="en-US" altLang="ko-KR" dirty="0" err="1" smtClean="0"/>
              <a:t>yaong</a:t>
            </a:r>
            <a:endParaRPr lang="en-US" altLang="ko-KR" dirty="0" smtClean="0"/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setAge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getAge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717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 smtClean="0"/>
          </a:p>
        </p:txBody>
      </p:sp>
      <p:sp>
        <p:nvSpPr>
          <p:cNvPr id="717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0CC5D0-EEC6-4D84-B915-8B4850CA83F6}" type="slidenum">
              <a:rPr lang="ko-KR" altLang="en-US" smtClean="0"/>
              <a:pPr/>
              <a:t>15</a:t>
            </a:fld>
            <a:endParaRPr lang="en-US" altLang="ko-KR" smtClean="0"/>
          </a:p>
        </p:txBody>
      </p:sp>
      <p:pic>
        <p:nvPicPr>
          <p:cNvPr id="7175" name="Picture 2" descr="C:\Users\Salang\AppData\Local\Microsoft\Windows\Temporary Internet Files\Content.IE5\A7JEGZHL\MC90042703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8182" y="1905000"/>
            <a:ext cx="193741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6" name="TextBox 7"/>
          <p:cNvSpPr txBox="1">
            <a:spLocks noChangeArrowheads="1"/>
          </p:cNvSpPr>
          <p:nvPr/>
        </p:nvSpPr>
        <p:spPr bwMode="auto">
          <a:xfrm>
            <a:off x="1371600" y="5181600"/>
            <a:ext cx="1792288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400" b="1" i="0"/>
              <a:t>실제 고양이</a:t>
            </a:r>
          </a:p>
        </p:txBody>
      </p:sp>
      <p:sp>
        <p:nvSpPr>
          <p:cNvPr id="7177" name="TextBox 8"/>
          <p:cNvSpPr txBox="1">
            <a:spLocks noChangeArrowheads="1"/>
          </p:cNvSpPr>
          <p:nvPr/>
        </p:nvSpPr>
        <p:spPr bwMode="auto">
          <a:xfrm>
            <a:off x="5522913" y="5181600"/>
            <a:ext cx="1792287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400" b="1" i="0"/>
              <a:t>모델 고양이</a:t>
            </a:r>
          </a:p>
        </p:txBody>
      </p:sp>
      <p:cxnSp>
        <p:nvCxnSpPr>
          <p:cNvPr id="7178" name="직선 화살표 연결선 10"/>
          <p:cNvCxnSpPr>
            <a:cxnSpLocks noChangeShapeType="1"/>
            <a:stCxn id="7176" idx="3"/>
            <a:endCxn id="7177" idx="1"/>
          </p:cNvCxnSpPr>
          <p:nvPr/>
        </p:nvCxnSpPr>
        <p:spPr bwMode="auto">
          <a:xfrm>
            <a:off x="3163888" y="5411788"/>
            <a:ext cx="2359025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79" name="TextBox 11"/>
          <p:cNvSpPr txBox="1">
            <a:spLocks noChangeArrowheads="1"/>
          </p:cNvSpPr>
          <p:nvPr/>
        </p:nvSpPr>
        <p:spPr bwMode="auto">
          <a:xfrm>
            <a:off x="3581400" y="4648200"/>
            <a:ext cx="16922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b="1" i="0">
                <a:solidFill>
                  <a:srgbClr val="FF0000"/>
                </a:solidFill>
              </a:rPr>
              <a:t>추상화</a:t>
            </a:r>
            <a:r>
              <a:rPr lang="en-US" altLang="ko-KR" b="1" i="0">
                <a:solidFill>
                  <a:srgbClr val="FF0000"/>
                </a:solidFill>
              </a:rPr>
              <a:t>, </a:t>
            </a:r>
            <a:r>
              <a:rPr lang="ko-KR" altLang="en-US" b="1" i="0">
                <a:solidFill>
                  <a:srgbClr val="FF0000"/>
                </a:solidFill>
              </a:rPr>
              <a:t>간략화</a:t>
            </a:r>
            <a:r>
              <a:rPr lang="en-US" altLang="ko-KR" b="1" i="0">
                <a:solidFill>
                  <a:srgbClr val="FF0000"/>
                </a:solidFill>
              </a:rPr>
              <a:t/>
            </a:r>
            <a:br>
              <a:rPr lang="en-US" altLang="ko-KR" b="1" i="0">
                <a:solidFill>
                  <a:srgbClr val="FF0000"/>
                </a:solidFill>
              </a:rPr>
            </a:br>
            <a:r>
              <a:rPr lang="en-US" altLang="ko-KR" b="1" i="0">
                <a:solidFill>
                  <a:srgbClr val="FF0000"/>
                </a:solidFill>
              </a:rPr>
              <a:t>(abstraction)</a:t>
            </a:r>
            <a:endParaRPr lang="ko-KR" altLang="en-US" b="1" i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987382" y="3429000"/>
            <a:ext cx="506098" cy="24865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91000" y="1383268"/>
            <a:ext cx="3538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i="0" dirty="0" smtClean="0">
                <a:solidFill>
                  <a:srgbClr val="FF0000"/>
                </a:solidFill>
              </a:rPr>
              <a:t>메모리</a:t>
            </a:r>
            <a:r>
              <a:rPr lang="ko-KR" altLang="en-US" sz="2000" b="1" i="0" dirty="0" smtClean="0"/>
              <a:t>를 가지고 있는 고양이</a:t>
            </a:r>
            <a:r>
              <a:rPr lang="en-US" altLang="ko-KR" sz="2000" b="1" i="0" dirty="0"/>
              <a:t>!</a:t>
            </a:r>
            <a:endParaRPr lang="ko-KR" altLang="en-US" sz="2000" b="1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고양이 사이버 모델 </a:t>
            </a:r>
            <a:r>
              <a:rPr lang="en-US" altLang="ko-KR" smtClean="0"/>
              <a:t>2</a:t>
            </a:r>
            <a:endParaRPr lang="ko-KR" altLang="en-US" smtClean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1143000" y="3180433"/>
            <a:ext cx="3048000" cy="609600"/>
          </a:xfrm>
        </p:spPr>
        <p:txBody>
          <a:bodyPr/>
          <a:lstStyle/>
          <a:p>
            <a:pPr>
              <a:buNone/>
            </a:pPr>
            <a:r>
              <a:rPr lang="en-US" altLang="ko-KR" dirty="0" err="1" smtClean="0"/>
              <a:t>setAge</a:t>
            </a:r>
            <a:r>
              <a:rPr lang="en-US" altLang="ko-KR" dirty="0" smtClean="0"/>
              <a:t>(3)</a:t>
            </a:r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717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 smtClean="0"/>
          </a:p>
        </p:txBody>
      </p:sp>
      <p:sp>
        <p:nvSpPr>
          <p:cNvPr id="717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0CC5D0-EEC6-4D84-B915-8B4850CA83F6}" type="slidenum">
              <a:rPr lang="ko-KR" altLang="en-US" smtClean="0"/>
              <a:pPr/>
              <a:t>16</a:t>
            </a:fld>
            <a:endParaRPr lang="en-US" altLang="ko-KR" smtClean="0"/>
          </a:p>
        </p:txBody>
      </p:sp>
      <p:pic>
        <p:nvPicPr>
          <p:cNvPr id="7175" name="Picture 2" descr="C:\Users\Salang\AppData\Local\Microsoft\Windows\Temporary Internet Files\Content.IE5\A7JEGZHL\MC90042703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2057400"/>
            <a:ext cx="2286000" cy="2787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 bwMode="auto">
          <a:xfrm>
            <a:off x="6248400" y="3352800"/>
            <a:ext cx="660129" cy="2803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5" name="직선 화살표 연결선 14"/>
          <p:cNvCxnSpPr>
            <a:stCxn id="7171" idx="3"/>
            <a:endCxn id="7175" idx="1"/>
          </p:cNvCxnSpPr>
          <p:nvPr/>
        </p:nvCxnSpPr>
        <p:spPr bwMode="auto">
          <a:xfrm flipV="1">
            <a:off x="4191000" y="3451005"/>
            <a:ext cx="990600" cy="342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고양이 사이버 모델 </a:t>
            </a:r>
            <a:r>
              <a:rPr lang="en-US" altLang="ko-KR" smtClean="0"/>
              <a:t>2</a:t>
            </a:r>
            <a:endParaRPr lang="ko-KR" altLang="en-US" smtClean="0"/>
          </a:p>
        </p:txBody>
      </p:sp>
      <p:sp>
        <p:nvSpPr>
          <p:cNvPr id="717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 smtClean="0"/>
          </a:p>
        </p:txBody>
      </p:sp>
      <p:sp>
        <p:nvSpPr>
          <p:cNvPr id="717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0CC5D0-EEC6-4D84-B915-8B4850CA83F6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  <p:pic>
        <p:nvPicPr>
          <p:cNvPr id="17" name="Picture 2" descr="C:\Users\Salang\AppData\Local\Microsoft\Windows\Temporary Internet Files\Content.IE5\A7JEGZHL\MC90042703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209800"/>
            <a:ext cx="2514600" cy="3065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 bwMode="auto">
          <a:xfrm>
            <a:off x="4226858" y="3760377"/>
            <a:ext cx="726142" cy="2782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i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3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고양이 사이버 모델 </a:t>
            </a:r>
            <a:r>
              <a:rPr lang="en-US" altLang="ko-KR" smtClean="0"/>
              <a:t>2</a:t>
            </a:r>
            <a:endParaRPr lang="ko-KR" altLang="en-US" smtClean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1676400" y="3028033"/>
            <a:ext cx="2133600" cy="609600"/>
          </a:xfrm>
        </p:spPr>
        <p:txBody>
          <a:bodyPr/>
          <a:lstStyle/>
          <a:p>
            <a:pPr>
              <a:buNone/>
            </a:pPr>
            <a:r>
              <a:rPr lang="en-US" altLang="ko-KR" dirty="0" err="1" smtClean="0"/>
              <a:t>getAge</a:t>
            </a:r>
            <a:r>
              <a:rPr lang="en-US" altLang="ko-KR" dirty="0" smtClean="0"/>
              <a:t>()</a:t>
            </a:r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717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 smtClean="0"/>
          </a:p>
        </p:txBody>
      </p:sp>
      <p:sp>
        <p:nvSpPr>
          <p:cNvPr id="717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0CC5D0-EEC6-4D84-B915-8B4850CA83F6}" type="slidenum">
              <a:rPr lang="ko-KR" altLang="en-US" smtClean="0"/>
              <a:pPr/>
              <a:t>18</a:t>
            </a:fld>
            <a:endParaRPr lang="en-US" altLang="ko-KR" smtClean="0"/>
          </a:p>
        </p:txBody>
      </p:sp>
      <p:pic>
        <p:nvPicPr>
          <p:cNvPr id="7175" name="Picture 2" descr="C:\Users\Salang\AppData\Local\Microsoft\Windows\Temporary Internet Files\Content.IE5\A7JEGZHL\MC90042703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905000"/>
            <a:ext cx="2286000" cy="2787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 bwMode="auto">
          <a:xfrm>
            <a:off x="5867400" y="3200400"/>
            <a:ext cx="660129" cy="2803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i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3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5" name="직선 화살표 연결선 14"/>
          <p:cNvCxnSpPr>
            <a:stCxn id="7171" idx="3"/>
            <a:endCxn id="7175" idx="1"/>
          </p:cNvCxnSpPr>
          <p:nvPr/>
        </p:nvCxnSpPr>
        <p:spPr bwMode="auto">
          <a:xfrm flipV="1">
            <a:off x="3810000" y="3298605"/>
            <a:ext cx="990600" cy="342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직선 화살표 연결선 11"/>
          <p:cNvCxnSpPr/>
          <p:nvPr/>
        </p:nvCxnSpPr>
        <p:spPr bwMode="auto">
          <a:xfrm rot="10800000">
            <a:off x="3810000" y="3962400"/>
            <a:ext cx="838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223336" y="381000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 smtClean="0"/>
              <a:t>3 </a:t>
            </a:r>
            <a:r>
              <a:rPr lang="ko-KR" altLang="en-US" b="1" i="0" dirty="0" smtClean="0"/>
              <a:t>반환</a:t>
            </a:r>
            <a:endParaRPr lang="ko-KR" altLang="en-US" b="1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AgingCat</a:t>
            </a:r>
            <a:endParaRPr lang="ko-KR" altLang="en-US" dirty="0" smtClean="0"/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>
          <a:xfrm>
            <a:off x="1219200" y="3505200"/>
            <a:ext cx="6629400" cy="2667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Tx/>
              <a:buNone/>
            </a:pPr>
            <a:r>
              <a:rPr lang="en-US" altLang="ko-KR" sz="2000" b="1" dirty="0" smtClean="0"/>
              <a:t>class </a:t>
            </a:r>
            <a:r>
              <a:rPr lang="en-US" altLang="ko-KR" sz="2000" b="1" dirty="0" err="1" smtClean="0"/>
              <a:t>NameCat</a:t>
            </a:r>
            <a:r>
              <a:rPr lang="en-US" altLang="ko-KR" sz="2000" b="1" dirty="0" smtClean="0"/>
              <a:t> {</a:t>
            </a:r>
          </a:p>
          <a:p>
            <a:pPr>
              <a:buFontTx/>
              <a:buNone/>
            </a:pPr>
            <a:r>
              <a:rPr lang="en-US" altLang="ko-KR" sz="2000" b="1" dirty="0" smtClean="0"/>
              <a:t>	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age</a:t>
            </a:r>
            <a:r>
              <a:rPr lang="en-US" altLang="ko-KR" sz="2000" b="1" dirty="0" smtClean="0"/>
              <a:t>;		// </a:t>
            </a:r>
            <a:r>
              <a:rPr lang="ko-KR" altLang="en-US" sz="2000" b="1" dirty="0" smtClean="0"/>
              <a:t>메모리</a:t>
            </a:r>
            <a:endParaRPr lang="en-US" altLang="ko-KR" sz="2000" b="1" dirty="0" smtClean="0"/>
          </a:p>
          <a:p>
            <a:pPr>
              <a:buFontTx/>
              <a:buNone/>
            </a:pPr>
            <a:r>
              <a:rPr lang="en-US" altLang="ko-KR" sz="2000" b="1" dirty="0" smtClean="0"/>
              <a:t>	public void eat() { </a:t>
            </a:r>
            <a:r>
              <a:rPr lang="en-US" altLang="ko-KR" sz="2000" b="1" dirty="0" err="1" smtClean="0"/>
              <a:t>System.out.println</a:t>
            </a:r>
            <a:r>
              <a:rPr lang="en-US" altLang="ko-KR" sz="2000" b="1" dirty="0" smtClean="0"/>
              <a:t>("</a:t>
            </a:r>
            <a:r>
              <a:rPr lang="ko-KR" altLang="en-US" sz="2000" b="1" dirty="0" smtClean="0"/>
              <a:t>냠냠</a:t>
            </a:r>
            <a:r>
              <a:rPr lang="en-US" altLang="ko-KR" sz="2000" b="1" dirty="0" smtClean="0"/>
              <a:t>!");}</a:t>
            </a:r>
          </a:p>
          <a:p>
            <a:pPr>
              <a:buFontTx/>
              <a:buNone/>
            </a:pPr>
            <a:r>
              <a:rPr lang="en-US" altLang="ko-KR" sz="2000" b="1" dirty="0" smtClean="0"/>
              <a:t>	public </a:t>
            </a:r>
            <a:r>
              <a:rPr lang="en-US" altLang="ko-KR" sz="2000" b="1" dirty="0"/>
              <a:t>void </a:t>
            </a:r>
            <a:r>
              <a:rPr lang="en-US" altLang="ko-KR" sz="2000" b="1" dirty="0" err="1" smtClean="0"/>
              <a:t>yaong</a:t>
            </a:r>
            <a:r>
              <a:rPr lang="en-US" altLang="ko-KR" sz="2000" b="1" dirty="0" smtClean="0"/>
              <a:t>() {</a:t>
            </a:r>
            <a:r>
              <a:rPr lang="en-US" altLang="ko-KR" sz="2000" b="1" dirty="0" err="1" smtClean="0"/>
              <a:t>System.out.println</a:t>
            </a:r>
            <a:r>
              <a:rPr lang="en-US" altLang="ko-KR" sz="2000" b="1" dirty="0" smtClean="0"/>
              <a:t>("</a:t>
            </a:r>
            <a:r>
              <a:rPr lang="ko-KR" altLang="en-US" sz="2000" b="1" dirty="0" smtClean="0"/>
              <a:t>야옹</a:t>
            </a:r>
            <a:r>
              <a:rPr lang="en-US" altLang="ko-KR" sz="2000" b="1" dirty="0" smtClean="0"/>
              <a:t>");}</a:t>
            </a:r>
          </a:p>
          <a:p>
            <a:pPr>
              <a:buFontTx/>
              <a:buNone/>
            </a:pPr>
            <a:r>
              <a:rPr lang="en-US" altLang="ko-KR" sz="2000" b="1" dirty="0" smtClean="0"/>
              <a:t>	public </a:t>
            </a:r>
            <a:r>
              <a:rPr lang="en-US" altLang="ko-KR" sz="2000" b="1" dirty="0"/>
              <a:t>void </a:t>
            </a:r>
            <a:r>
              <a:rPr lang="en-US" altLang="ko-KR" sz="2000" b="1" dirty="0" err="1" smtClean="0"/>
              <a:t>setAge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n) { age = n; }</a:t>
            </a:r>
          </a:p>
          <a:p>
            <a:pPr>
              <a:buFontTx/>
              <a:buNone/>
            </a:pPr>
            <a:r>
              <a:rPr lang="en-US" altLang="ko-KR" sz="2000" b="1" dirty="0" smtClean="0"/>
              <a:t>	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getAge</a:t>
            </a:r>
            <a:r>
              <a:rPr lang="en-US" altLang="ko-KR" sz="2000" b="1" dirty="0" smtClean="0"/>
              <a:t>() { return age; }</a:t>
            </a:r>
          </a:p>
          <a:p>
            <a:pPr>
              <a:buFontTx/>
              <a:buNone/>
            </a:pPr>
            <a:r>
              <a:rPr lang="en-US" altLang="ko-KR" sz="2000" b="1" dirty="0" smtClean="0"/>
              <a:t>}</a:t>
            </a:r>
          </a:p>
        </p:txBody>
      </p:sp>
      <p:sp>
        <p:nvSpPr>
          <p:cNvPr id="819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 smtClean="0"/>
          </a:p>
        </p:txBody>
      </p:sp>
      <p:sp>
        <p:nvSpPr>
          <p:cNvPr id="81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AEF362-BADE-4704-8679-603EDE57DB2A}" type="slidenum">
              <a:rPr lang="ko-KR" altLang="en-US" smtClean="0"/>
              <a:pPr/>
              <a:t>19</a:t>
            </a:fld>
            <a:endParaRPr lang="en-US" altLang="ko-KR" smtClean="0"/>
          </a:p>
        </p:txBody>
      </p:sp>
      <p:pic>
        <p:nvPicPr>
          <p:cNvPr id="7" name="Picture 2" descr="C:\Users\Salang\AppData\Local\Microsoft\Windows\Temporary Internet Files\Content.IE5\A7JEGZHL\MC90042703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447800"/>
            <a:ext cx="149993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 bwMode="auto">
          <a:xfrm>
            <a:off x="4343401" y="2743199"/>
            <a:ext cx="418082" cy="1839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16619" y="266700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 smtClean="0">
                <a:solidFill>
                  <a:srgbClr val="FF0000"/>
                </a:solidFill>
              </a:rPr>
              <a:t>age</a:t>
            </a:r>
            <a:endParaRPr lang="ko-KR" altLang="en-US" b="1" i="0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>
            <a:stCxn id="9" idx="1"/>
            <a:endCxn id="8" idx="3"/>
          </p:cNvCxnSpPr>
          <p:nvPr/>
        </p:nvCxnSpPr>
        <p:spPr bwMode="auto">
          <a:xfrm flipH="1" flipV="1">
            <a:off x="4761483" y="2835159"/>
            <a:ext cx="555136" cy="1650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3200" b="1" dirty="0"/>
              <a:t>객체 지향 </a:t>
            </a:r>
            <a:r>
              <a:rPr lang="ko-KR" altLang="ko-KR" sz="3200" b="1" dirty="0" smtClean="0"/>
              <a:t>프로그래밍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en-US" altLang="ko-KR" sz="3200" dirty="0" smtClean="0"/>
              <a:t>(</a:t>
            </a:r>
            <a:r>
              <a:rPr lang="en-US" altLang="ko-KR" sz="3200" dirty="0"/>
              <a:t>Object-Oriented Programming, OOP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컴퓨터 </a:t>
            </a:r>
            <a:r>
              <a:rPr lang="ko-KR" altLang="en-US" sz="2400" dirty="0"/>
              <a:t>프로그래밍 패러다임의 하나</a:t>
            </a:r>
          </a:p>
          <a:p>
            <a:pPr marL="0" indent="0">
              <a:buNone/>
            </a:pPr>
            <a:r>
              <a:rPr lang="ko-KR" altLang="en-US" sz="2400" dirty="0"/>
              <a:t> </a:t>
            </a:r>
          </a:p>
          <a:p>
            <a:r>
              <a:rPr lang="ko-KR" altLang="en-US" sz="2400" dirty="0"/>
              <a:t>절차적 프로그래밍 </a:t>
            </a:r>
            <a:r>
              <a:rPr lang="en-US" altLang="ko-KR" sz="2400" dirty="0"/>
              <a:t>(procedural programming)</a:t>
            </a:r>
          </a:p>
          <a:p>
            <a:pPr lvl="1" indent="-342900"/>
            <a:r>
              <a:rPr lang="ko-KR" altLang="en-US" sz="2400" dirty="0"/>
              <a:t>컴퓨터  “명령어의 순차적 나열”을 통해 문제 해결</a:t>
            </a:r>
          </a:p>
          <a:p>
            <a:pPr marL="0" indent="0">
              <a:buNone/>
            </a:pPr>
            <a:r>
              <a:rPr lang="ko-KR" altLang="en-US" sz="2400" dirty="0"/>
              <a:t> </a:t>
            </a:r>
          </a:p>
          <a:p>
            <a:r>
              <a:rPr lang="ko-KR" altLang="en-US" sz="2400" dirty="0"/>
              <a:t>객체지향프로그래밍 </a:t>
            </a:r>
            <a:r>
              <a:rPr lang="en-US" altLang="ko-KR" sz="2400" dirty="0"/>
              <a:t>(object-oriented programming)</a:t>
            </a:r>
          </a:p>
          <a:p>
            <a:pPr lvl="1" indent="-342900"/>
            <a:r>
              <a:rPr lang="ko-KR" altLang="en-US" sz="2400" dirty="0"/>
              <a:t>실 세계의 사물들을 컴퓨터 </a:t>
            </a:r>
            <a:r>
              <a:rPr lang="ko-KR" altLang="en-US" sz="2400" dirty="0" smtClean="0"/>
              <a:t>내에서 </a:t>
            </a:r>
            <a:r>
              <a:rPr lang="ko-KR" altLang="en-US" sz="2400" dirty="0"/>
              <a:t>“객체</a:t>
            </a:r>
            <a:r>
              <a:rPr lang="en-US" altLang="ko-KR" sz="2400" dirty="0"/>
              <a:t>"</a:t>
            </a:r>
            <a:r>
              <a:rPr lang="ko-KR" altLang="en-US" sz="2400" dirty="0"/>
              <a:t>로 </a:t>
            </a:r>
            <a:r>
              <a:rPr lang="ko-KR" altLang="en-US" sz="2400" dirty="0" err="1"/>
              <a:t>모델링함으로써</a:t>
            </a:r>
            <a:r>
              <a:rPr lang="ko-KR" altLang="en-US" sz="2400" dirty="0"/>
              <a:t> 실 세계와 유사한 방식으로 문제 해결</a:t>
            </a:r>
          </a:p>
          <a:p>
            <a:pPr lvl="1" indent="-342900"/>
            <a:r>
              <a:rPr lang="ko-KR" altLang="en-US" sz="2400" dirty="0"/>
              <a:t>객체는 서로 메시지를 주고 받고</a:t>
            </a:r>
            <a:r>
              <a:rPr lang="en-US" altLang="ko-KR" sz="2400" dirty="0"/>
              <a:t>, </a:t>
            </a:r>
            <a:r>
              <a:rPr lang="ko-KR" altLang="en-US" sz="2400" dirty="0"/>
              <a:t>데이터를 처리한다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27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내용 개체 틀 2"/>
          <p:cNvSpPr>
            <a:spLocks noGrp="1"/>
          </p:cNvSpPr>
          <p:nvPr>
            <p:ph idx="1"/>
          </p:nvPr>
        </p:nvSpPr>
        <p:spPr>
          <a:xfrm>
            <a:off x="1219200" y="3505200"/>
            <a:ext cx="6629400" cy="2667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Tx/>
              <a:buNone/>
            </a:pPr>
            <a:r>
              <a:rPr lang="en-US" altLang="ko-KR" sz="2000" b="1" dirty="0" smtClean="0"/>
              <a:t>class </a:t>
            </a:r>
            <a:r>
              <a:rPr lang="en-US" altLang="ko-KR" sz="2000" b="1" dirty="0" err="1" smtClean="0"/>
              <a:t>Aging</a:t>
            </a:r>
            <a:r>
              <a:rPr lang="en-US" altLang="ko-KR" sz="2000" b="1" dirty="0" err="1" smtClean="0"/>
              <a:t>Cat</a:t>
            </a:r>
            <a:r>
              <a:rPr lang="en-US" altLang="ko-KR" sz="2000" b="1" dirty="0" smtClean="0"/>
              <a:t> </a:t>
            </a:r>
            <a:r>
              <a:rPr lang="en-US" altLang="ko-KR" sz="2000" b="1" dirty="0" smtClean="0"/>
              <a:t>{</a:t>
            </a:r>
          </a:p>
          <a:p>
            <a:pPr>
              <a:buFontTx/>
              <a:buNone/>
            </a:pPr>
            <a:r>
              <a:rPr lang="en-US" altLang="ko-KR" sz="2000" b="1" dirty="0" smtClean="0"/>
              <a:t>	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age</a:t>
            </a:r>
            <a:r>
              <a:rPr lang="en-US" altLang="ko-KR" sz="2000" b="1" dirty="0" smtClean="0"/>
              <a:t>;		// </a:t>
            </a:r>
            <a:r>
              <a:rPr lang="ko-KR" altLang="en-US" sz="2000" b="1" dirty="0" smtClean="0"/>
              <a:t>메모리</a:t>
            </a:r>
            <a:endParaRPr lang="en-US" altLang="ko-KR" sz="2000" b="1" dirty="0" smtClean="0"/>
          </a:p>
          <a:p>
            <a:pPr>
              <a:buFontTx/>
              <a:buNone/>
            </a:pPr>
            <a:r>
              <a:rPr lang="en-US" altLang="ko-KR" sz="2000" b="1" dirty="0" smtClean="0"/>
              <a:t>	public void eat() { </a:t>
            </a:r>
            <a:r>
              <a:rPr lang="en-US" altLang="ko-KR" sz="2000" b="1" dirty="0" err="1" smtClean="0"/>
              <a:t>System.out.println</a:t>
            </a:r>
            <a:r>
              <a:rPr lang="en-US" altLang="ko-KR" sz="2000" b="1" dirty="0" smtClean="0"/>
              <a:t>("</a:t>
            </a:r>
            <a:r>
              <a:rPr lang="ko-KR" altLang="en-US" sz="2000" b="1" dirty="0" smtClean="0"/>
              <a:t>냠냠</a:t>
            </a:r>
            <a:r>
              <a:rPr lang="en-US" altLang="ko-KR" sz="2000" b="1" dirty="0" smtClean="0"/>
              <a:t>!");}</a:t>
            </a:r>
          </a:p>
          <a:p>
            <a:pPr>
              <a:buFontTx/>
              <a:buNone/>
            </a:pPr>
            <a:r>
              <a:rPr lang="en-US" altLang="ko-KR" sz="2000" b="1" dirty="0" smtClean="0"/>
              <a:t>	public </a:t>
            </a:r>
            <a:r>
              <a:rPr lang="en-US" altLang="ko-KR" sz="2000" b="1" dirty="0"/>
              <a:t>void </a:t>
            </a:r>
            <a:r>
              <a:rPr lang="en-US" altLang="ko-KR" sz="2000" b="1" dirty="0" err="1" smtClean="0"/>
              <a:t>yaong</a:t>
            </a:r>
            <a:r>
              <a:rPr lang="en-US" altLang="ko-KR" sz="2000" b="1" dirty="0" smtClean="0"/>
              <a:t>() {</a:t>
            </a:r>
            <a:r>
              <a:rPr lang="en-US" altLang="ko-KR" sz="2000" b="1" dirty="0" err="1" smtClean="0"/>
              <a:t>System.out.println</a:t>
            </a:r>
            <a:r>
              <a:rPr lang="en-US" altLang="ko-KR" sz="2000" b="1" dirty="0" smtClean="0"/>
              <a:t>("</a:t>
            </a:r>
            <a:r>
              <a:rPr lang="ko-KR" altLang="en-US" sz="2000" b="1" dirty="0" smtClean="0"/>
              <a:t>야옹</a:t>
            </a:r>
            <a:r>
              <a:rPr lang="en-US" altLang="ko-KR" sz="2000" b="1" dirty="0" smtClean="0"/>
              <a:t>");}</a:t>
            </a:r>
          </a:p>
          <a:p>
            <a:pPr>
              <a:buFontTx/>
              <a:buNone/>
            </a:pPr>
            <a:r>
              <a:rPr lang="en-US" altLang="ko-KR" sz="2000" b="1" dirty="0" smtClean="0"/>
              <a:t>	public </a:t>
            </a:r>
            <a:r>
              <a:rPr lang="en-US" altLang="ko-KR" sz="2000" b="1" dirty="0"/>
              <a:t>void </a:t>
            </a:r>
            <a:r>
              <a:rPr lang="en-US" altLang="ko-KR" sz="2000" b="1" dirty="0" err="1" smtClean="0"/>
              <a:t>setAge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n) { age = n; }</a:t>
            </a:r>
          </a:p>
          <a:p>
            <a:pPr>
              <a:buFontTx/>
              <a:buNone/>
            </a:pPr>
            <a:r>
              <a:rPr lang="en-US" altLang="ko-KR" sz="2000" b="1" dirty="0" smtClean="0"/>
              <a:t>	String </a:t>
            </a:r>
            <a:r>
              <a:rPr lang="en-US" altLang="ko-KR" sz="2000" b="1" dirty="0" err="1" smtClean="0"/>
              <a:t>getAge</a:t>
            </a:r>
            <a:r>
              <a:rPr lang="en-US" altLang="ko-KR" sz="2000" b="1" dirty="0" smtClean="0"/>
              <a:t>() { return age; }</a:t>
            </a:r>
          </a:p>
          <a:p>
            <a:pPr>
              <a:buFontTx/>
              <a:buNone/>
            </a:pPr>
            <a:r>
              <a:rPr lang="en-US" altLang="ko-KR" sz="2000" b="1" dirty="0" smtClean="0"/>
              <a:t>}</a:t>
            </a:r>
          </a:p>
        </p:txBody>
      </p:sp>
      <p:sp>
        <p:nvSpPr>
          <p:cNvPr id="819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 smtClean="0"/>
          </a:p>
        </p:txBody>
      </p:sp>
      <p:sp>
        <p:nvSpPr>
          <p:cNvPr id="81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AEF362-BADE-4704-8679-603EDE57DB2A}" type="slidenum">
              <a:rPr lang="ko-KR" altLang="en-US" smtClean="0"/>
              <a:pPr/>
              <a:t>20</a:t>
            </a:fld>
            <a:endParaRPr lang="en-US" altLang="ko-KR" smtClean="0"/>
          </a:p>
        </p:txBody>
      </p:sp>
      <p:pic>
        <p:nvPicPr>
          <p:cNvPr id="7" name="Picture 2" descr="C:\Users\Salang\AppData\Local\Microsoft\Windows\Temporary Internet Files\Content.IE5\A7JEGZHL\MC90042703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447800"/>
            <a:ext cx="149993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 bwMode="auto">
          <a:xfrm>
            <a:off x="2895601" y="2743199"/>
            <a:ext cx="418082" cy="1839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8819" y="266700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 smtClean="0">
                <a:solidFill>
                  <a:srgbClr val="FF0000"/>
                </a:solidFill>
              </a:rPr>
              <a:t>age</a:t>
            </a:r>
            <a:endParaRPr lang="ko-KR" altLang="en-US" b="1" i="0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>
            <a:stCxn id="9" idx="1"/>
            <a:endCxn id="8" idx="3"/>
          </p:cNvCxnSpPr>
          <p:nvPr/>
        </p:nvCxnSpPr>
        <p:spPr bwMode="auto">
          <a:xfrm flipH="1" flipV="1">
            <a:off x="3313683" y="2835159"/>
            <a:ext cx="555136" cy="1650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009864" y="2124670"/>
            <a:ext cx="2143536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i="0" dirty="0"/>
              <a:t>필드</a:t>
            </a:r>
            <a:r>
              <a:rPr lang="en-US" altLang="ko-KR" b="1" i="0" dirty="0"/>
              <a:t>(field</a:t>
            </a:r>
            <a:r>
              <a:rPr lang="en-US" altLang="ko-KR" b="1" i="0" dirty="0" smtClean="0"/>
              <a:t>)</a:t>
            </a:r>
          </a:p>
          <a:p>
            <a:endParaRPr lang="en-US" altLang="ko-KR" b="1" i="0" dirty="0"/>
          </a:p>
          <a:p>
            <a:r>
              <a:rPr lang="ko-KR" altLang="en-US" b="1" i="0" dirty="0" smtClean="0"/>
              <a:t>클래스 내부</a:t>
            </a:r>
            <a:r>
              <a:rPr lang="en-US" altLang="ko-KR" b="1" i="0" dirty="0" smtClean="0"/>
              <a:t>, </a:t>
            </a:r>
          </a:p>
          <a:p>
            <a:r>
              <a:rPr lang="ko-KR" altLang="en-US" b="1" i="0" dirty="0" err="1" smtClean="0"/>
              <a:t>메소드</a:t>
            </a:r>
            <a:r>
              <a:rPr lang="ko-KR" altLang="en-US" b="1" i="0" dirty="0" smtClean="0"/>
              <a:t> 외부에 선언</a:t>
            </a:r>
            <a:endParaRPr lang="en-US" altLang="ko-KR" b="1" i="0" dirty="0" smtClean="0"/>
          </a:p>
        </p:txBody>
      </p:sp>
      <p:cxnSp>
        <p:nvCxnSpPr>
          <p:cNvPr id="4" name="직선 화살표 연결선 3"/>
          <p:cNvCxnSpPr>
            <a:stCxn id="2" idx="1"/>
          </p:cNvCxnSpPr>
          <p:nvPr/>
        </p:nvCxnSpPr>
        <p:spPr bwMode="auto">
          <a:xfrm flipH="1">
            <a:off x="2667000" y="2724835"/>
            <a:ext cx="3342864" cy="13899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제목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61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4762"/>
            <a:ext cx="2133600" cy="244475"/>
          </a:xfrm>
        </p:spPr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21</a:t>
            </a:fld>
            <a:endParaRPr lang="en-US" altLang="ko-KR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04800" y="712610"/>
            <a:ext cx="4114800" cy="5230989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altLang="ko-KR" sz="1600" b="1" dirty="0" smtClean="0"/>
              <a:t>class </a:t>
            </a:r>
            <a:r>
              <a:rPr lang="en-US" altLang="ko-KR" sz="1600" b="1" dirty="0" err="1" smtClean="0"/>
              <a:t>AgingCat</a:t>
            </a:r>
            <a:r>
              <a:rPr lang="en-US" altLang="ko-KR" sz="1600" b="1" dirty="0" smtClean="0"/>
              <a:t> {</a:t>
            </a:r>
          </a:p>
          <a:p>
            <a:pPr>
              <a:buFontTx/>
              <a:buNone/>
            </a:pPr>
            <a:endParaRPr lang="en-US" altLang="ko-KR" sz="1600" b="1" dirty="0" smtClean="0"/>
          </a:p>
          <a:p>
            <a:pPr>
              <a:buFontTx/>
              <a:buNone/>
            </a:pPr>
            <a:r>
              <a:rPr lang="en-US" altLang="ko-KR" sz="1600" b="1" dirty="0" smtClean="0"/>
              <a:t>	</a:t>
            </a:r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age</a:t>
            </a:r>
            <a:r>
              <a:rPr lang="en-US" altLang="ko-KR" sz="1600" b="1" dirty="0" smtClean="0"/>
              <a:t>;	// </a:t>
            </a:r>
            <a:r>
              <a:rPr lang="ko-KR" altLang="en-US" sz="1600" b="1" dirty="0" smtClean="0"/>
              <a:t>메모리</a:t>
            </a:r>
            <a:endParaRPr lang="en-US" altLang="ko-KR" sz="1600" b="1" dirty="0" smtClean="0"/>
          </a:p>
          <a:p>
            <a:pPr>
              <a:buFontTx/>
              <a:buNone/>
            </a:pPr>
            <a:endParaRPr lang="ko-KR" altLang="en-US" sz="1600" b="1" dirty="0" smtClean="0"/>
          </a:p>
          <a:p>
            <a:pPr>
              <a:buFontTx/>
              <a:buNone/>
            </a:pPr>
            <a:r>
              <a:rPr lang="ko-KR" altLang="en-US" sz="1600" b="1" dirty="0" smtClean="0"/>
              <a:t>	</a:t>
            </a:r>
            <a:r>
              <a:rPr lang="en-US" altLang="ko-KR" sz="1600" b="1" dirty="0" smtClean="0"/>
              <a:t>public void eat() { 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System.out.println</a:t>
            </a:r>
            <a:r>
              <a:rPr lang="en-US" altLang="ko-KR" sz="1600" b="1" dirty="0" smtClean="0"/>
              <a:t>("</a:t>
            </a:r>
            <a:r>
              <a:rPr lang="ko-KR" altLang="en-US" sz="1600" b="1" dirty="0" smtClean="0"/>
              <a:t>냠냠</a:t>
            </a:r>
            <a:r>
              <a:rPr lang="en-US" altLang="ko-KR" sz="1600" b="1" dirty="0" smtClean="0"/>
              <a:t>!");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}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</a:t>
            </a:r>
            <a:r>
              <a:rPr lang="en-US" altLang="ko-KR" sz="1600" b="1" dirty="0"/>
              <a:t> public void </a:t>
            </a:r>
            <a:r>
              <a:rPr lang="en-US" altLang="ko-KR" sz="1600" b="1" dirty="0" err="1" smtClean="0"/>
              <a:t>yaong</a:t>
            </a:r>
            <a:r>
              <a:rPr lang="en-US" altLang="ko-KR" sz="1600" b="1" dirty="0" smtClean="0"/>
              <a:t>() {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System.out.println</a:t>
            </a:r>
            <a:r>
              <a:rPr lang="en-US" altLang="ko-KR" sz="1600" b="1" dirty="0" smtClean="0"/>
              <a:t>("</a:t>
            </a:r>
            <a:r>
              <a:rPr lang="ko-KR" altLang="en-US" sz="1600" b="1" dirty="0" smtClean="0"/>
              <a:t>야옹</a:t>
            </a:r>
            <a:r>
              <a:rPr lang="en-US" altLang="ko-KR" sz="1600" b="1" dirty="0" smtClean="0"/>
              <a:t>");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}</a:t>
            </a:r>
          </a:p>
          <a:p>
            <a:pPr>
              <a:buFontTx/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	</a:t>
            </a:r>
            <a:r>
              <a:rPr lang="en-US" altLang="ko-KR" sz="1600" b="1" dirty="0"/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public</a:t>
            </a:r>
            <a:r>
              <a:rPr lang="en-US" altLang="ko-KR" sz="1600" b="1" dirty="0"/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void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setAge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n) { </a:t>
            </a:r>
          </a:p>
          <a:p>
            <a:pPr>
              <a:buFontTx/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		age = n; </a:t>
            </a:r>
          </a:p>
          <a:p>
            <a:pPr>
              <a:buFontTx/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	}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</a:t>
            </a:r>
            <a:r>
              <a:rPr lang="en-US" altLang="ko-KR" sz="1600" b="1" dirty="0"/>
              <a:t> public </a:t>
            </a:r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getAge</a:t>
            </a:r>
            <a:r>
              <a:rPr lang="en-US" altLang="ko-KR" sz="1600" b="1" dirty="0" smtClean="0"/>
              <a:t>() { 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	return age; 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}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}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304800" y="381000"/>
            <a:ext cx="1828800" cy="33161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rPr>
              <a:t>AgingCat.java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572000" y="712610"/>
            <a:ext cx="4191000" cy="52309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public class </a:t>
            </a:r>
            <a:r>
              <a:rPr lang="en-US" altLang="ko-KR" sz="1600" b="1" i="0" dirty="0" err="1" smtClean="0"/>
              <a:t>AgingCatTest</a:t>
            </a:r>
            <a:r>
              <a:rPr lang="en-US" altLang="ko-KR" sz="1600" b="1" i="0" dirty="0" smtClean="0"/>
              <a:t> {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public static void main(String[] </a:t>
            </a:r>
            <a:r>
              <a:rPr lang="en-US" altLang="ko-KR" sz="1600" b="1" i="0" dirty="0" err="1" smtClean="0"/>
              <a:t>args</a:t>
            </a:r>
            <a:r>
              <a:rPr lang="en-US" altLang="ko-KR" sz="1600" b="1" i="0" dirty="0" smtClean="0"/>
              <a:t>) {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</a:t>
            </a:r>
            <a:r>
              <a:rPr lang="en-US" altLang="ko-KR" sz="1600" b="1" i="0" dirty="0" err="1" smtClean="0"/>
              <a:t>AgingCat</a:t>
            </a:r>
            <a:r>
              <a:rPr lang="en-US" altLang="ko-KR" sz="1600" b="1" i="0" dirty="0" smtClean="0"/>
              <a:t> c;	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c = new </a:t>
            </a:r>
            <a:r>
              <a:rPr lang="en-US" altLang="ko-KR" sz="1600" b="1" i="0" dirty="0" err="1" smtClean="0"/>
              <a:t>AgingCat</a:t>
            </a:r>
            <a:r>
              <a:rPr lang="en-US" altLang="ko-KR" sz="1600" b="1" i="0" dirty="0" smtClean="0"/>
              <a:t>();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</a:t>
            </a:r>
            <a:r>
              <a:rPr lang="en-US" altLang="ko-KR" sz="1600" b="1" i="0" dirty="0" err="1" smtClean="0"/>
              <a:t>c.</a:t>
            </a:r>
            <a:r>
              <a:rPr lang="en-US" altLang="ko-KR" sz="1600" b="1" i="0" dirty="0" err="1" smtClean="0">
                <a:solidFill>
                  <a:srgbClr val="FF0000"/>
                </a:solidFill>
              </a:rPr>
              <a:t>setAge</a:t>
            </a:r>
            <a:r>
              <a:rPr lang="en-US" altLang="ko-KR" sz="1600" b="1" i="0" dirty="0" smtClean="0">
                <a:solidFill>
                  <a:srgbClr val="FF0000"/>
                </a:solidFill>
              </a:rPr>
              <a:t>(3);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</a:t>
            </a:r>
            <a:r>
              <a:rPr lang="en-US" altLang="ko-KR" sz="1600" b="1" i="0" dirty="0" err="1" smtClean="0"/>
              <a:t>System.out.println</a:t>
            </a:r>
            <a:r>
              <a:rPr lang="en-US" altLang="ko-KR" sz="1600" b="1" i="0" dirty="0" smtClean="0"/>
              <a:t>(</a:t>
            </a:r>
            <a:r>
              <a:rPr lang="en-US" altLang="ko-KR" sz="1600" b="1" i="0" dirty="0" err="1" smtClean="0"/>
              <a:t>c.getAge</a:t>
            </a:r>
            <a:r>
              <a:rPr lang="en-US" altLang="ko-KR" sz="1600" b="1" i="0" dirty="0" smtClean="0"/>
              <a:t>());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}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}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</p:txBody>
      </p:sp>
      <p:sp>
        <p:nvSpPr>
          <p:cNvPr id="10" name="직사각형 9"/>
          <p:cNvSpPr/>
          <p:nvPr/>
        </p:nvSpPr>
        <p:spPr bwMode="auto">
          <a:xfrm>
            <a:off x="4572000" y="381000"/>
            <a:ext cx="2209800" cy="33161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rPr>
              <a:t>AgingCatTest.java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 bwMode="auto">
          <a:xfrm flipH="1">
            <a:off x="2971800" y="2971800"/>
            <a:ext cx="33528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586565" y="293804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0" dirty="0" smtClean="0">
                <a:solidFill>
                  <a:srgbClr val="FF0000"/>
                </a:solidFill>
              </a:rPr>
              <a:t>복사</a:t>
            </a:r>
          </a:p>
        </p:txBody>
      </p:sp>
      <p:pic>
        <p:nvPicPr>
          <p:cNvPr id="12" name="Picture 2" descr="C:\Users\Salang\AppData\Local\Microsoft\Windows\Temporary Internet Files\Content.IE5\A7JEGZHL\MC90042703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96547" y="4251591"/>
            <a:ext cx="961654" cy="1114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 bwMode="auto">
          <a:xfrm>
            <a:off x="7903195" y="4849966"/>
            <a:ext cx="439687" cy="17625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28369" y="4505980"/>
            <a:ext cx="1686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i="0" dirty="0" smtClean="0"/>
              <a:t>네 나이를 </a:t>
            </a:r>
            <a:r>
              <a:rPr lang="en-US" altLang="ko-KR" sz="1400" b="1" i="0" dirty="0" smtClean="0"/>
              <a:t>3</a:t>
            </a:r>
            <a:r>
              <a:rPr lang="ko-KR" altLang="en-US" sz="1400" b="1" i="0" dirty="0" smtClean="0"/>
              <a:t>으로 </a:t>
            </a:r>
            <a:endParaRPr lang="en-US" altLang="ko-KR" sz="1400" b="1" i="0" dirty="0" smtClean="0"/>
          </a:p>
          <a:p>
            <a:r>
              <a:rPr lang="ko-KR" altLang="en-US" sz="1400" b="1" i="0" dirty="0" smtClean="0"/>
              <a:t>설정해라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09956" y="5331023"/>
            <a:ext cx="302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0" dirty="0" smtClean="0"/>
              <a:t>c</a:t>
            </a:r>
            <a:endParaRPr lang="ko-KR" altLang="en-US" sz="1400" b="1" i="0" dirty="0" smtClean="0"/>
          </a:p>
        </p:txBody>
      </p:sp>
      <p:cxnSp>
        <p:nvCxnSpPr>
          <p:cNvPr id="17" name="직선 화살표 연결선 16"/>
          <p:cNvCxnSpPr/>
          <p:nvPr/>
        </p:nvCxnSpPr>
        <p:spPr bwMode="auto">
          <a:xfrm flipV="1">
            <a:off x="5628369" y="5105401"/>
            <a:ext cx="1763031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4800600" y="4876800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0" dirty="0" smtClean="0"/>
              <a:t>Test</a:t>
            </a:r>
            <a:endParaRPr lang="ko-KR" altLang="en-US" i="0" dirty="0" smtClean="0"/>
          </a:p>
        </p:txBody>
      </p:sp>
    </p:spTree>
    <p:extLst>
      <p:ext uri="{BB962C8B-B14F-4D97-AF65-F5344CB8AC3E}">
        <p14:creationId xmlns:p14="http://schemas.microsoft.com/office/powerpoint/2010/main" val="157464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4762"/>
            <a:ext cx="2133600" cy="244475"/>
          </a:xfrm>
        </p:spPr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22</a:t>
            </a:fld>
            <a:endParaRPr lang="en-US" altLang="ko-KR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04800" y="712610"/>
            <a:ext cx="4114800" cy="5230989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altLang="ko-KR" sz="1600" b="1" dirty="0" smtClean="0"/>
              <a:t>class </a:t>
            </a:r>
            <a:r>
              <a:rPr lang="en-US" altLang="ko-KR" sz="1600" b="1" dirty="0" err="1" smtClean="0"/>
              <a:t>AgingCat</a:t>
            </a:r>
            <a:r>
              <a:rPr lang="en-US" altLang="ko-KR" sz="1600" b="1" dirty="0" smtClean="0"/>
              <a:t> {</a:t>
            </a:r>
          </a:p>
          <a:p>
            <a:pPr>
              <a:buFontTx/>
              <a:buNone/>
            </a:pPr>
            <a:endParaRPr lang="en-US" altLang="ko-KR" sz="1600" b="1" dirty="0" smtClean="0"/>
          </a:p>
          <a:p>
            <a:pPr>
              <a:buFontTx/>
              <a:buNone/>
            </a:pPr>
            <a:r>
              <a:rPr lang="en-US" altLang="ko-KR" sz="1600" b="1" dirty="0" smtClean="0"/>
              <a:t>	</a:t>
            </a:r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age</a:t>
            </a:r>
            <a:r>
              <a:rPr lang="en-US" altLang="ko-KR" sz="1600" b="1" dirty="0" smtClean="0"/>
              <a:t>;	// </a:t>
            </a:r>
            <a:r>
              <a:rPr lang="ko-KR" altLang="en-US" sz="1600" b="1" dirty="0" smtClean="0"/>
              <a:t>메모리</a:t>
            </a:r>
            <a:endParaRPr lang="en-US" altLang="ko-KR" sz="1600" b="1" dirty="0" smtClean="0"/>
          </a:p>
          <a:p>
            <a:pPr>
              <a:buFontTx/>
              <a:buNone/>
            </a:pPr>
            <a:endParaRPr lang="ko-KR" altLang="en-US" sz="1600" b="1" dirty="0" smtClean="0"/>
          </a:p>
          <a:p>
            <a:pPr>
              <a:buFontTx/>
              <a:buNone/>
            </a:pPr>
            <a:r>
              <a:rPr lang="ko-KR" altLang="en-US" sz="1600" b="1" dirty="0" smtClean="0"/>
              <a:t>	</a:t>
            </a:r>
            <a:r>
              <a:rPr lang="en-US" altLang="ko-KR" sz="1600" b="1" dirty="0" smtClean="0"/>
              <a:t>public void eat() { 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System.out.println</a:t>
            </a:r>
            <a:r>
              <a:rPr lang="en-US" altLang="ko-KR" sz="1600" b="1" dirty="0" smtClean="0"/>
              <a:t>("</a:t>
            </a:r>
            <a:r>
              <a:rPr lang="ko-KR" altLang="en-US" sz="1600" b="1" dirty="0" smtClean="0"/>
              <a:t>냠냠</a:t>
            </a:r>
            <a:r>
              <a:rPr lang="en-US" altLang="ko-KR" sz="1600" b="1" dirty="0" smtClean="0"/>
              <a:t>!");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}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</a:t>
            </a:r>
            <a:r>
              <a:rPr lang="en-US" altLang="ko-KR" sz="1600" b="1" dirty="0"/>
              <a:t> public void </a:t>
            </a:r>
            <a:r>
              <a:rPr lang="en-US" altLang="ko-KR" sz="1600" b="1" dirty="0" err="1" smtClean="0"/>
              <a:t>yaong</a:t>
            </a:r>
            <a:r>
              <a:rPr lang="en-US" altLang="ko-KR" sz="1600" b="1" dirty="0" smtClean="0"/>
              <a:t>() {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System.out.println</a:t>
            </a:r>
            <a:r>
              <a:rPr lang="en-US" altLang="ko-KR" sz="1600" b="1" dirty="0" smtClean="0"/>
              <a:t>("</a:t>
            </a:r>
            <a:r>
              <a:rPr lang="ko-KR" altLang="en-US" sz="1600" b="1" dirty="0" smtClean="0"/>
              <a:t>야옹</a:t>
            </a:r>
            <a:r>
              <a:rPr lang="en-US" altLang="ko-KR" sz="1600" b="1" dirty="0" smtClean="0"/>
              <a:t>");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}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</a:t>
            </a:r>
            <a:r>
              <a:rPr lang="en-US" altLang="ko-KR" sz="1600" b="1" dirty="0"/>
              <a:t> public </a:t>
            </a:r>
            <a:r>
              <a:rPr lang="en-US" altLang="ko-KR" sz="1600" b="1" dirty="0" smtClean="0"/>
              <a:t>void </a:t>
            </a:r>
            <a:r>
              <a:rPr lang="en-US" altLang="ko-KR" sz="1600" b="1" dirty="0" err="1" smtClean="0"/>
              <a:t>setAge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 n) { 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	age = n; 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}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</a:t>
            </a:r>
            <a:r>
              <a:rPr lang="en-US" altLang="ko-KR" sz="1600" b="1" dirty="0"/>
              <a:t> public </a:t>
            </a:r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getAge</a:t>
            </a:r>
            <a:r>
              <a:rPr lang="en-US" altLang="ko-KR" sz="1600" b="1" dirty="0" smtClean="0"/>
              <a:t>() { 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	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return age; 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}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}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304800" y="381000"/>
            <a:ext cx="1828800" cy="33161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rPr>
              <a:t>AgingCat.java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572000" y="712610"/>
            <a:ext cx="4191000" cy="52309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public class </a:t>
            </a:r>
            <a:r>
              <a:rPr lang="en-US" altLang="ko-KR" sz="1600" b="1" i="0" dirty="0" err="1" smtClean="0"/>
              <a:t>AgingCatTest</a:t>
            </a:r>
            <a:r>
              <a:rPr lang="en-US" altLang="ko-KR" sz="1600" b="1" i="0" dirty="0" smtClean="0"/>
              <a:t> {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public static void main(String[] </a:t>
            </a:r>
            <a:r>
              <a:rPr lang="en-US" altLang="ko-KR" sz="1600" b="1" i="0" dirty="0" err="1" smtClean="0"/>
              <a:t>args</a:t>
            </a:r>
            <a:r>
              <a:rPr lang="en-US" altLang="ko-KR" sz="1600" b="1" i="0" dirty="0" smtClean="0"/>
              <a:t>) {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</a:t>
            </a:r>
            <a:r>
              <a:rPr lang="en-US" altLang="ko-KR" sz="1600" b="1" i="0" dirty="0" err="1" smtClean="0"/>
              <a:t>AgingCat</a:t>
            </a:r>
            <a:r>
              <a:rPr lang="en-US" altLang="ko-KR" sz="1600" b="1" i="0" dirty="0" smtClean="0"/>
              <a:t> c;	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c = new </a:t>
            </a:r>
            <a:r>
              <a:rPr lang="en-US" altLang="ko-KR" sz="1600" b="1" i="0" dirty="0" err="1" smtClean="0"/>
              <a:t>AgingCat</a:t>
            </a:r>
            <a:r>
              <a:rPr lang="en-US" altLang="ko-KR" sz="1600" b="1" i="0" dirty="0" smtClean="0"/>
              <a:t>();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</a:t>
            </a:r>
            <a:r>
              <a:rPr lang="en-US" altLang="ko-KR" sz="1600" b="1" i="0" dirty="0" err="1" smtClean="0"/>
              <a:t>c.setAge</a:t>
            </a:r>
            <a:r>
              <a:rPr lang="en-US" altLang="ko-KR" sz="1600" b="1" i="0" dirty="0" smtClean="0"/>
              <a:t>(3);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</a:t>
            </a:r>
            <a:r>
              <a:rPr lang="en-US" altLang="ko-KR" sz="1600" b="1" i="0" dirty="0" err="1" smtClean="0"/>
              <a:t>System.out.println</a:t>
            </a:r>
            <a:r>
              <a:rPr lang="en-US" altLang="ko-KR" sz="1600" b="1" i="0" dirty="0" smtClean="0"/>
              <a:t>(</a:t>
            </a:r>
            <a:r>
              <a:rPr lang="en-US" altLang="ko-KR" sz="1600" b="1" i="0" dirty="0" err="1" smtClean="0"/>
              <a:t>c.</a:t>
            </a:r>
            <a:r>
              <a:rPr lang="en-US" altLang="ko-KR" sz="1600" b="1" i="0" dirty="0" err="1" smtClean="0">
                <a:solidFill>
                  <a:srgbClr val="FF0000"/>
                </a:solidFill>
              </a:rPr>
              <a:t>getAge</a:t>
            </a:r>
            <a:r>
              <a:rPr lang="en-US" altLang="ko-KR" sz="1600" b="1" i="0" dirty="0" smtClean="0">
                <a:solidFill>
                  <a:srgbClr val="FF0000"/>
                </a:solidFill>
              </a:rPr>
              <a:t>()</a:t>
            </a:r>
            <a:r>
              <a:rPr lang="en-US" altLang="ko-KR" sz="1600" b="1" i="0" dirty="0" smtClean="0"/>
              <a:t>);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}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}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</p:txBody>
      </p:sp>
      <p:sp>
        <p:nvSpPr>
          <p:cNvPr id="10" name="직사각형 9"/>
          <p:cNvSpPr/>
          <p:nvPr/>
        </p:nvSpPr>
        <p:spPr bwMode="auto">
          <a:xfrm>
            <a:off x="4572000" y="381000"/>
            <a:ext cx="2209800" cy="33161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rPr>
              <a:t>AgingCatTest.java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 bwMode="auto">
          <a:xfrm flipV="1">
            <a:off x="2463800" y="3733800"/>
            <a:ext cx="4394200" cy="12620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/>
          <p:cNvCxnSpPr/>
          <p:nvPr/>
        </p:nvCxnSpPr>
        <p:spPr bwMode="auto">
          <a:xfrm flipV="1">
            <a:off x="2463800" y="3492567"/>
            <a:ext cx="4851400" cy="10921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2590800" y="4004846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0" dirty="0" smtClean="0">
                <a:solidFill>
                  <a:srgbClr val="FF0000"/>
                </a:solidFill>
              </a:rPr>
              <a:t>메소드 호출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45083" y="41910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0" dirty="0" smtClean="0">
                <a:solidFill>
                  <a:srgbClr val="FF0000"/>
                </a:solidFill>
              </a:rPr>
              <a:t>값 반환</a:t>
            </a:r>
          </a:p>
        </p:txBody>
      </p:sp>
      <p:pic>
        <p:nvPicPr>
          <p:cNvPr id="20" name="Picture 2" descr="C:\Users\Salang\AppData\Local\Microsoft\Windows\Temporary Internet Files\Content.IE5\A7JEGZHL\MC90042703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4480191"/>
            <a:ext cx="914400" cy="1114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20"/>
          <p:cNvSpPr/>
          <p:nvPr/>
        </p:nvSpPr>
        <p:spPr bwMode="auto">
          <a:xfrm>
            <a:off x="8077200" y="5078566"/>
            <a:ext cx="418082" cy="17625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i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3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91200" y="4721423"/>
            <a:ext cx="1693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i="0" dirty="0" smtClean="0"/>
              <a:t>네 나이가 얼마니</a:t>
            </a:r>
            <a:r>
              <a:rPr lang="en-US" altLang="ko-KR" sz="1400" b="1" i="0" dirty="0" smtClean="0"/>
              <a:t>?</a:t>
            </a:r>
            <a:r>
              <a:rPr lang="ko-KR" altLang="en-US" sz="1400" b="1" i="0" dirty="0" smtClean="0"/>
              <a:t> </a:t>
            </a:r>
            <a:endParaRPr lang="en-US" altLang="ko-KR" sz="1400" b="1" i="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8077200" y="5559623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0" dirty="0" smtClean="0"/>
              <a:t>c</a:t>
            </a:r>
            <a:endParaRPr lang="ko-KR" altLang="en-US" sz="1400" b="1" i="0" dirty="0" smtClean="0"/>
          </a:p>
        </p:txBody>
      </p:sp>
      <p:cxnSp>
        <p:nvCxnSpPr>
          <p:cNvPr id="24" name="직선 화살표 연결선 23"/>
          <p:cNvCxnSpPr/>
          <p:nvPr/>
        </p:nvCxnSpPr>
        <p:spPr bwMode="auto">
          <a:xfrm flipV="1">
            <a:off x="5698308" y="4995858"/>
            <a:ext cx="184549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6070949" y="5178623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i="0" dirty="0" smtClean="0"/>
              <a:t>세 살이에요</a:t>
            </a:r>
            <a:r>
              <a:rPr lang="en-US" altLang="ko-KR" sz="1400" b="1" i="0" dirty="0" smtClean="0"/>
              <a:t>.</a:t>
            </a:r>
            <a:r>
              <a:rPr lang="ko-KR" altLang="en-US" sz="1400" b="1" i="0" dirty="0" smtClean="0"/>
              <a:t> </a:t>
            </a:r>
            <a:endParaRPr lang="en-US" altLang="ko-KR" sz="1400" b="1" i="0" dirty="0" smtClean="0"/>
          </a:p>
        </p:txBody>
      </p:sp>
      <p:cxnSp>
        <p:nvCxnSpPr>
          <p:cNvPr id="29" name="직선 화살표 연결선 28"/>
          <p:cNvCxnSpPr/>
          <p:nvPr/>
        </p:nvCxnSpPr>
        <p:spPr bwMode="auto">
          <a:xfrm flipV="1">
            <a:off x="5715000" y="5486400"/>
            <a:ext cx="184549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4800600" y="5029200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0" dirty="0" smtClean="0"/>
              <a:t>Test</a:t>
            </a:r>
            <a:endParaRPr lang="ko-KR" altLang="en-US" i="0" dirty="0" smtClean="0"/>
          </a:p>
        </p:txBody>
      </p:sp>
    </p:spTree>
    <p:extLst>
      <p:ext uri="{BB962C8B-B14F-4D97-AF65-F5344CB8AC3E}">
        <p14:creationId xmlns:p14="http://schemas.microsoft.com/office/powerpoint/2010/main" val="364683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Cat </a:t>
            </a:r>
            <a:r>
              <a:rPr lang="ko-KR" altLang="en-US" sz="2800" dirty="0" err="1"/>
              <a:t>인스턴스가</a:t>
            </a:r>
            <a:r>
              <a:rPr lang="ko-KR" altLang="en-US" sz="2800" dirty="0"/>
              <a:t>  여럿인 경우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ko-KR" altLang="en-US" sz="2800" dirty="0">
                <a:solidFill>
                  <a:srgbClr val="FF0000"/>
                </a:solidFill>
              </a:rPr>
              <a:t>각  </a:t>
            </a:r>
            <a:r>
              <a:rPr lang="ko-KR" altLang="en-US" sz="2800" dirty="0" err="1">
                <a:solidFill>
                  <a:srgbClr val="FF0000"/>
                </a:solidFill>
              </a:rPr>
              <a:t>인스턴스마다</a:t>
            </a:r>
            <a:r>
              <a:rPr lang="ko-KR" altLang="en-US" sz="2800" dirty="0"/>
              <a:t> 별도의 메모리를 가짐</a:t>
            </a: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>
          <a:xfrm>
            <a:off x="1447800" y="3505200"/>
            <a:ext cx="6553200" cy="2667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Tx/>
              <a:buNone/>
            </a:pPr>
            <a:r>
              <a:rPr lang="en-US" altLang="ko-KR" sz="2000" b="1" dirty="0" smtClean="0"/>
              <a:t>class </a:t>
            </a:r>
            <a:r>
              <a:rPr lang="en-US" altLang="ko-KR" sz="2000" b="1" dirty="0" err="1" smtClean="0"/>
              <a:t>NameCat</a:t>
            </a:r>
            <a:r>
              <a:rPr lang="en-US" altLang="ko-KR" sz="2000" b="1" dirty="0" smtClean="0"/>
              <a:t> {</a:t>
            </a:r>
          </a:p>
          <a:p>
            <a:pPr>
              <a:buFontTx/>
              <a:buNone/>
            </a:pPr>
            <a:r>
              <a:rPr lang="en-US" altLang="ko-KR" sz="2000" b="1" dirty="0" smtClean="0"/>
              <a:t>	 String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name</a:t>
            </a:r>
            <a:r>
              <a:rPr lang="en-US" altLang="ko-KR" sz="2000" b="1" dirty="0" smtClean="0"/>
              <a:t>;		// </a:t>
            </a:r>
            <a:r>
              <a:rPr lang="ko-KR" altLang="en-US" sz="2000" b="1" dirty="0" smtClean="0"/>
              <a:t>메모리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필드</a:t>
            </a:r>
            <a:endParaRPr lang="en-US" altLang="ko-KR" sz="2000" b="1" dirty="0" smtClean="0"/>
          </a:p>
          <a:p>
            <a:pPr>
              <a:buFontTx/>
              <a:buNone/>
            </a:pPr>
            <a:r>
              <a:rPr lang="en-US" altLang="ko-KR" sz="2000" b="1" dirty="0" smtClean="0"/>
              <a:t>	</a:t>
            </a:r>
            <a:r>
              <a:rPr lang="en-US" altLang="ko-KR" sz="2000" b="1" dirty="0"/>
              <a:t> public </a:t>
            </a:r>
            <a:r>
              <a:rPr lang="en-US" altLang="ko-KR" sz="2000" b="1" dirty="0" smtClean="0"/>
              <a:t>void eat() { </a:t>
            </a:r>
            <a:r>
              <a:rPr lang="en-US" altLang="ko-KR" sz="2000" b="1" dirty="0" err="1" smtClean="0"/>
              <a:t>System.out.println</a:t>
            </a:r>
            <a:r>
              <a:rPr lang="en-US" altLang="ko-KR" sz="2000" b="1" dirty="0" smtClean="0"/>
              <a:t>("</a:t>
            </a:r>
            <a:r>
              <a:rPr lang="ko-KR" altLang="en-US" sz="2000" b="1" dirty="0" smtClean="0"/>
              <a:t>냠냠</a:t>
            </a:r>
            <a:r>
              <a:rPr lang="en-US" altLang="ko-KR" sz="2000" b="1" dirty="0" smtClean="0"/>
              <a:t>!");}</a:t>
            </a:r>
          </a:p>
          <a:p>
            <a:pPr>
              <a:buFontTx/>
              <a:buNone/>
            </a:pPr>
            <a:r>
              <a:rPr lang="en-US" altLang="ko-KR" sz="2000" b="1" dirty="0" smtClean="0"/>
              <a:t>	</a:t>
            </a:r>
            <a:r>
              <a:rPr lang="en-US" altLang="ko-KR" sz="2000" b="1" dirty="0"/>
              <a:t> public </a:t>
            </a:r>
            <a:r>
              <a:rPr lang="en-US" altLang="ko-KR" sz="2000" b="1" dirty="0" smtClean="0"/>
              <a:t>void </a:t>
            </a:r>
            <a:r>
              <a:rPr lang="en-US" altLang="ko-KR" sz="2000" b="1" dirty="0" err="1" smtClean="0"/>
              <a:t>yaong</a:t>
            </a:r>
            <a:r>
              <a:rPr lang="en-US" altLang="ko-KR" sz="2000" b="1" dirty="0" smtClean="0"/>
              <a:t>() {</a:t>
            </a:r>
            <a:r>
              <a:rPr lang="en-US" altLang="ko-KR" sz="2000" b="1" dirty="0" err="1" smtClean="0"/>
              <a:t>System.out.println</a:t>
            </a:r>
            <a:r>
              <a:rPr lang="en-US" altLang="ko-KR" sz="2000" b="1" dirty="0" smtClean="0"/>
              <a:t>("</a:t>
            </a:r>
            <a:r>
              <a:rPr lang="ko-KR" altLang="en-US" sz="2000" b="1" dirty="0" smtClean="0"/>
              <a:t>야옹</a:t>
            </a:r>
            <a:r>
              <a:rPr lang="en-US" altLang="ko-KR" sz="2000" b="1" dirty="0" smtClean="0"/>
              <a:t>");}</a:t>
            </a:r>
          </a:p>
          <a:p>
            <a:pPr>
              <a:buFontTx/>
              <a:buNone/>
            </a:pPr>
            <a:r>
              <a:rPr lang="en-US" altLang="ko-KR" sz="2000" b="1" dirty="0" smtClean="0"/>
              <a:t>	</a:t>
            </a:r>
            <a:r>
              <a:rPr lang="en-US" altLang="ko-KR" sz="2000" b="1" dirty="0"/>
              <a:t> public </a:t>
            </a:r>
            <a:r>
              <a:rPr lang="en-US" altLang="ko-KR" sz="2000" b="1" dirty="0" smtClean="0"/>
              <a:t>void </a:t>
            </a:r>
            <a:r>
              <a:rPr lang="en-US" altLang="ko-KR" sz="2000" b="1" dirty="0" err="1" smtClean="0"/>
              <a:t>setName</a:t>
            </a:r>
            <a:r>
              <a:rPr lang="en-US" altLang="ko-KR" sz="2000" b="1" dirty="0" smtClean="0"/>
              <a:t>(String n) { name = n; }</a:t>
            </a:r>
          </a:p>
          <a:p>
            <a:pPr>
              <a:buFontTx/>
              <a:buNone/>
            </a:pPr>
            <a:r>
              <a:rPr lang="en-US" altLang="ko-KR" sz="2000" b="1" dirty="0" smtClean="0"/>
              <a:t>	</a:t>
            </a:r>
            <a:r>
              <a:rPr lang="en-US" altLang="ko-KR" sz="2000" b="1" dirty="0"/>
              <a:t> public </a:t>
            </a:r>
            <a:r>
              <a:rPr lang="en-US" altLang="ko-KR" sz="2000" b="1" dirty="0" smtClean="0"/>
              <a:t>String </a:t>
            </a:r>
            <a:r>
              <a:rPr lang="en-US" altLang="ko-KR" sz="2000" b="1" dirty="0" err="1" smtClean="0"/>
              <a:t>getName</a:t>
            </a:r>
            <a:r>
              <a:rPr lang="en-US" altLang="ko-KR" sz="2000" b="1" dirty="0" smtClean="0"/>
              <a:t>() { return name; }</a:t>
            </a:r>
          </a:p>
          <a:p>
            <a:pPr>
              <a:buFontTx/>
              <a:buNone/>
            </a:pPr>
            <a:r>
              <a:rPr lang="en-US" altLang="ko-KR" sz="2000" b="1" dirty="0" smtClean="0"/>
              <a:t>}</a:t>
            </a:r>
          </a:p>
        </p:txBody>
      </p:sp>
      <p:sp>
        <p:nvSpPr>
          <p:cNvPr id="819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 smtClean="0"/>
          </a:p>
        </p:txBody>
      </p:sp>
      <p:sp>
        <p:nvSpPr>
          <p:cNvPr id="81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AEF362-BADE-4704-8679-603EDE57DB2A}" type="slidenum">
              <a:rPr lang="ko-KR" altLang="en-US" smtClean="0"/>
              <a:pPr/>
              <a:t>23</a:t>
            </a:fld>
            <a:endParaRPr lang="en-US" altLang="ko-KR" smtClean="0"/>
          </a:p>
        </p:txBody>
      </p:sp>
      <p:pic>
        <p:nvPicPr>
          <p:cNvPr id="7" name="Picture 2" descr="C:\Users\Salang\AppData\Local\Microsoft\Windows\Temporary Internet Files\Content.IE5\A7JEGZHL\MC90042703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447800"/>
            <a:ext cx="149993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 bwMode="auto">
          <a:xfrm>
            <a:off x="2971801" y="2743199"/>
            <a:ext cx="418082" cy="1839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45019" y="266700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smtClean="0">
                <a:solidFill>
                  <a:srgbClr val="FF0000"/>
                </a:solidFill>
              </a:rPr>
              <a:t>name</a:t>
            </a:r>
            <a:endParaRPr lang="ko-KR" altLang="en-US" b="1" i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>
            <a:stCxn id="9" idx="1"/>
            <a:endCxn id="8" idx="3"/>
          </p:cNvCxnSpPr>
          <p:nvPr/>
        </p:nvCxnSpPr>
        <p:spPr bwMode="auto">
          <a:xfrm rot="10800000">
            <a:off x="3389883" y="2835160"/>
            <a:ext cx="555136" cy="1650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Salang\AppData\Local\Microsoft\Windows\Temporary Internet Files\Content.IE5\A7JEGZHL\MC90042703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447800"/>
            <a:ext cx="149993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 bwMode="auto">
          <a:xfrm>
            <a:off x="6019801" y="2743199"/>
            <a:ext cx="418082" cy="1839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93019" y="266700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smtClean="0">
                <a:solidFill>
                  <a:srgbClr val="FF0000"/>
                </a:solidFill>
              </a:rPr>
              <a:t>name</a:t>
            </a:r>
            <a:endParaRPr lang="ko-KR" altLang="en-US" b="1" i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>
            <a:stCxn id="14" idx="1"/>
            <a:endCxn id="13" idx="3"/>
          </p:cNvCxnSpPr>
          <p:nvPr/>
        </p:nvCxnSpPr>
        <p:spPr bwMode="auto">
          <a:xfrm rot="10800000">
            <a:off x="6437883" y="2835160"/>
            <a:ext cx="555136" cy="1650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94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NameCat </a:t>
            </a:r>
            <a:r>
              <a:rPr lang="ko-KR" altLang="en-US" smtClean="0"/>
              <a:t>객체 구성 및 활용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2400" b="1" smtClean="0"/>
              <a:t>(</a:t>
            </a:r>
            <a:r>
              <a:rPr lang="ko-KR" altLang="en-US" sz="2400" b="1" smtClean="0"/>
              <a:t>프로그램 실행</a:t>
            </a:r>
            <a:r>
              <a:rPr lang="en-US" altLang="ko-KR" sz="2400" b="1" smtClean="0"/>
              <a:t>)</a:t>
            </a:r>
            <a:endParaRPr lang="ko-KR" altLang="en-US" sz="2400" b="1" smtClean="0"/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304800" y="1752600"/>
            <a:ext cx="5943600" cy="4114800"/>
          </a:xfrm>
        </p:spPr>
        <p:txBody>
          <a:bodyPr/>
          <a:lstStyle/>
          <a:p>
            <a:pPr marL="182563" indent="-182563">
              <a:buFontTx/>
              <a:buNone/>
              <a:tabLst>
                <a:tab pos="263525" algn="l"/>
                <a:tab pos="447675" algn="l"/>
              </a:tabLst>
            </a:pPr>
            <a:r>
              <a:rPr lang="en-US" altLang="ko-KR" sz="2400" dirty="0" smtClean="0"/>
              <a:t>	</a:t>
            </a:r>
            <a:r>
              <a:rPr lang="en-US" altLang="ko-KR" sz="2400" dirty="0" smtClean="0">
                <a:solidFill>
                  <a:srgbClr val="FF0000"/>
                </a:solidFill>
              </a:rPr>
              <a:t>	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NameCat</a:t>
            </a:r>
            <a:r>
              <a:rPr lang="en-US" altLang="ko-KR" sz="2400" dirty="0" smtClean="0">
                <a:solidFill>
                  <a:srgbClr val="FF0000"/>
                </a:solidFill>
              </a:rPr>
              <a:t> c1, c2;	</a:t>
            </a:r>
          </a:p>
          <a:p>
            <a:pPr marL="182563" indent="-182563">
              <a:buFontTx/>
              <a:buNone/>
              <a:tabLst>
                <a:tab pos="263525" algn="l"/>
                <a:tab pos="447675" algn="l"/>
              </a:tabLst>
            </a:pPr>
            <a:endParaRPr lang="en-US" altLang="ko-KR" sz="2400" dirty="0" smtClean="0">
              <a:solidFill>
                <a:srgbClr val="FF0000"/>
              </a:solidFill>
            </a:endParaRPr>
          </a:p>
          <a:p>
            <a:pPr marL="182563" indent="-182563">
              <a:buFontTx/>
              <a:buNone/>
              <a:tabLst>
                <a:tab pos="263525" algn="l"/>
                <a:tab pos="447675" algn="l"/>
              </a:tabLst>
            </a:pPr>
            <a:r>
              <a:rPr lang="en-US" altLang="ko-KR" sz="2400" dirty="0" smtClean="0">
                <a:solidFill>
                  <a:srgbClr val="FF0000"/>
                </a:solidFill>
              </a:rPr>
              <a:t>		c1 = new 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NameCat</a:t>
            </a:r>
            <a:r>
              <a:rPr lang="en-US" altLang="ko-KR" sz="2400" dirty="0" smtClean="0">
                <a:solidFill>
                  <a:srgbClr val="FF0000"/>
                </a:solidFill>
              </a:rPr>
              <a:t>();</a:t>
            </a:r>
          </a:p>
          <a:p>
            <a:pPr marL="182563" indent="-182563">
              <a:buFontTx/>
              <a:buNone/>
              <a:tabLst>
                <a:tab pos="263525" algn="l"/>
                <a:tab pos="447675" algn="l"/>
              </a:tabLst>
            </a:pPr>
            <a:r>
              <a:rPr lang="en-US" altLang="ko-KR" sz="2400" dirty="0" smtClean="0">
                <a:solidFill>
                  <a:srgbClr val="FF0000"/>
                </a:solidFill>
              </a:rPr>
              <a:t>		c2 = new 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NameCat</a:t>
            </a:r>
            <a:r>
              <a:rPr lang="en-US" altLang="ko-KR" sz="2400" dirty="0" smtClean="0">
                <a:solidFill>
                  <a:srgbClr val="FF0000"/>
                </a:solidFill>
              </a:rPr>
              <a:t>();</a:t>
            </a:r>
          </a:p>
          <a:p>
            <a:pPr marL="182563" indent="-182563">
              <a:buFontTx/>
              <a:buNone/>
              <a:tabLst>
                <a:tab pos="263525" algn="l"/>
                <a:tab pos="447675" algn="l"/>
              </a:tabLst>
            </a:pPr>
            <a:endParaRPr lang="en-US" altLang="ko-KR" sz="2400" dirty="0" smtClean="0"/>
          </a:p>
          <a:p>
            <a:pPr marL="182563" indent="-182563">
              <a:buFontTx/>
              <a:buNone/>
              <a:tabLst>
                <a:tab pos="263525" algn="l"/>
                <a:tab pos="447675" algn="l"/>
              </a:tabLst>
            </a:pPr>
            <a:r>
              <a:rPr lang="en-US" altLang="ko-KR" sz="2400" dirty="0" smtClean="0"/>
              <a:t>		c1.setName("</a:t>
            </a:r>
            <a:r>
              <a:rPr lang="ko-KR" altLang="en-US" sz="2400" dirty="0" smtClean="0"/>
              <a:t>왕눈이</a:t>
            </a:r>
            <a:r>
              <a:rPr lang="en-US" altLang="ko-KR" sz="2400" dirty="0" smtClean="0"/>
              <a:t>");</a:t>
            </a:r>
          </a:p>
          <a:p>
            <a:pPr marL="182563" indent="-182563">
              <a:buFontTx/>
              <a:buNone/>
              <a:tabLst>
                <a:tab pos="263525" algn="l"/>
                <a:tab pos="447675" algn="l"/>
              </a:tabLst>
            </a:pPr>
            <a:r>
              <a:rPr lang="en-US" altLang="ko-KR" sz="2400" dirty="0" smtClean="0"/>
              <a:t>		c2.setName("</a:t>
            </a:r>
            <a:r>
              <a:rPr lang="ko-KR" altLang="en-US" sz="2400" dirty="0" smtClean="0"/>
              <a:t>방울이</a:t>
            </a:r>
            <a:r>
              <a:rPr lang="en-US" altLang="ko-KR" sz="2400" dirty="0" smtClean="0"/>
              <a:t>");</a:t>
            </a:r>
          </a:p>
          <a:p>
            <a:pPr marL="182563" indent="-182563">
              <a:buFontTx/>
              <a:buNone/>
              <a:tabLst>
                <a:tab pos="263525" algn="l"/>
                <a:tab pos="447675" algn="l"/>
              </a:tabLst>
            </a:pPr>
            <a:r>
              <a:rPr lang="en-US" altLang="ko-KR" sz="2400" dirty="0" smtClean="0"/>
              <a:t>		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 smtClean="0"/>
              <a:t>(c1.getName());</a:t>
            </a:r>
          </a:p>
          <a:p>
            <a:pPr marL="182563" indent="-182563">
              <a:buFontTx/>
              <a:buNone/>
              <a:tabLst>
                <a:tab pos="263525" algn="l"/>
                <a:tab pos="447675" algn="l"/>
              </a:tabLst>
            </a:pPr>
            <a:r>
              <a:rPr lang="en-US" altLang="ko-KR" sz="2400" dirty="0" smtClean="0"/>
              <a:t>		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 smtClean="0"/>
              <a:t>(c2.getName()); </a:t>
            </a:r>
          </a:p>
        </p:txBody>
      </p:sp>
      <p:sp>
        <p:nvSpPr>
          <p:cNvPr id="922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 smtClean="0"/>
          </a:p>
        </p:txBody>
      </p:sp>
      <p:sp>
        <p:nvSpPr>
          <p:cNvPr id="92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A0EC05-43BE-40C0-B058-175AC3F245A3}" type="slidenum">
              <a:rPr lang="ko-KR" altLang="en-US" smtClean="0"/>
              <a:pPr/>
              <a:t>24</a:t>
            </a:fld>
            <a:endParaRPr lang="en-US" altLang="ko-KR" smtClean="0"/>
          </a:p>
        </p:txBody>
      </p:sp>
      <p:pic>
        <p:nvPicPr>
          <p:cNvPr id="9223" name="Picture 2" descr="C:\Users\Salang\AppData\Local\Microsoft\Windows\Temporary Internet Files\Content.IE5\A7JEGZHL\MC90042703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828800"/>
            <a:ext cx="1062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4" name="TextBox 8"/>
          <p:cNvSpPr txBox="1">
            <a:spLocks noChangeArrowheads="1"/>
          </p:cNvSpPr>
          <p:nvPr/>
        </p:nvSpPr>
        <p:spPr bwMode="auto">
          <a:xfrm>
            <a:off x="4800600" y="2246313"/>
            <a:ext cx="5365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i="0"/>
              <a:t>c1</a:t>
            </a:r>
            <a:endParaRPr lang="ko-KR" altLang="en-US" sz="2400" i="0"/>
          </a:p>
        </p:txBody>
      </p:sp>
      <p:cxnSp>
        <p:nvCxnSpPr>
          <p:cNvPr id="9225" name="직선 화살표 연결선 10"/>
          <p:cNvCxnSpPr>
            <a:cxnSpLocks noChangeShapeType="1"/>
            <a:stCxn id="9224" idx="3"/>
          </p:cNvCxnSpPr>
          <p:nvPr/>
        </p:nvCxnSpPr>
        <p:spPr bwMode="auto">
          <a:xfrm flipV="1">
            <a:off x="5337175" y="2476500"/>
            <a:ext cx="4540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9226" name="Picture 2" descr="C:\Users\Salang\AppData\Local\Microsoft\Windows\Temporary Internet Files\Content.IE5\A7JEGZHL\MC90042703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3200400"/>
            <a:ext cx="1062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7" name="TextBox 12"/>
          <p:cNvSpPr txBox="1">
            <a:spLocks noChangeArrowheads="1"/>
          </p:cNvSpPr>
          <p:nvPr/>
        </p:nvSpPr>
        <p:spPr bwMode="auto">
          <a:xfrm>
            <a:off x="4800600" y="3617913"/>
            <a:ext cx="5365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i="0"/>
              <a:t>c2</a:t>
            </a:r>
            <a:endParaRPr lang="ko-KR" altLang="en-US" sz="2400" i="0"/>
          </a:p>
        </p:txBody>
      </p:sp>
      <p:cxnSp>
        <p:nvCxnSpPr>
          <p:cNvPr id="9228" name="직선 화살표 연결선 13"/>
          <p:cNvCxnSpPr>
            <a:cxnSpLocks noChangeShapeType="1"/>
            <a:stCxn id="9227" idx="3"/>
          </p:cNvCxnSpPr>
          <p:nvPr/>
        </p:nvCxnSpPr>
        <p:spPr bwMode="auto">
          <a:xfrm flipV="1">
            <a:off x="5337175" y="3848100"/>
            <a:ext cx="4540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" name="직사각형 14"/>
          <p:cNvSpPr/>
          <p:nvPr/>
        </p:nvSpPr>
        <p:spPr bwMode="auto">
          <a:xfrm>
            <a:off x="6324600" y="2514600"/>
            <a:ext cx="418082" cy="1839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6400800" y="3886200"/>
            <a:ext cx="418082" cy="1839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NameCat </a:t>
            </a:r>
            <a:r>
              <a:rPr lang="ko-KR" altLang="en-US" smtClean="0"/>
              <a:t>객체 구성 및 활용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2400" b="1" smtClean="0"/>
              <a:t>(</a:t>
            </a:r>
            <a:r>
              <a:rPr lang="ko-KR" altLang="en-US" sz="2400" b="1" smtClean="0"/>
              <a:t>프로그램 실행</a:t>
            </a:r>
            <a:r>
              <a:rPr lang="en-US" altLang="ko-KR" sz="2400" b="1" smtClean="0"/>
              <a:t>)</a:t>
            </a:r>
            <a:endParaRPr lang="ko-KR" altLang="en-US" sz="2400" b="1" smtClean="0"/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304800" y="1752600"/>
            <a:ext cx="5943600" cy="4114800"/>
          </a:xfrm>
        </p:spPr>
        <p:txBody>
          <a:bodyPr/>
          <a:lstStyle/>
          <a:p>
            <a:pPr marL="182563" indent="-182563">
              <a:buFontTx/>
              <a:buNone/>
              <a:tabLst>
                <a:tab pos="263525" algn="l"/>
                <a:tab pos="447675" algn="l"/>
              </a:tabLst>
            </a:pPr>
            <a:r>
              <a:rPr lang="en-US" altLang="ko-KR" sz="2400" dirty="0" smtClean="0"/>
              <a:t>		</a:t>
            </a:r>
            <a:r>
              <a:rPr lang="en-US" altLang="ko-KR" sz="2400" dirty="0" err="1" smtClean="0"/>
              <a:t>NameCat</a:t>
            </a:r>
            <a:r>
              <a:rPr lang="en-US" altLang="ko-KR" sz="2400" dirty="0" smtClean="0"/>
              <a:t> c1, c2;	</a:t>
            </a:r>
          </a:p>
          <a:p>
            <a:pPr marL="182563" indent="-182563">
              <a:buFontTx/>
              <a:buNone/>
              <a:tabLst>
                <a:tab pos="263525" algn="l"/>
                <a:tab pos="447675" algn="l"/>
              </a:tabLst>
            </a:pPr>
            <a:endParaRPr lang="en-US" altLang="ko-KR" sz="2400" dirty="0" smtClean="0"/>
          </a:p>
          <a:p>
            <a:pPr marL="182563" indent="-182563">
              <a:buFontTx/>
              <a:buNone/>
              <a:tabLst>
                <a:tab pos="263525" algn="l"/>
                <a:tab pos="447675" algn="l"/>
              </a:tabLst>
            </a:pPr>
            <a:r>
              <a:rPr lang="en-US" altLang="ko-KR" sz="2400" dirty="0" smtClean="0"/>
              <a:t>		c1 = new </a:t>
            </a:r>
            <a:r>
              <a:rPr lang="en-US" altLang="ko-KR" sz="2400" dirty="0" err="1" smtClean="0"/>
              <a:t>NameCat</a:t>
            </a:r>
            <a:r>
              <a:rPr lang="en-US" altLang="ko-KR" sz="2400" dirty="0" smtClean="0"/>
              <a:t>();</a:t>
            </a:r>
          </a:p>
          <a:p>
            <a:pPr marL="182563" indent="-182563">
              <a:buFontTx/>
              <a:buNone/>
              <a:tabLst>
                <a:tab pos="263525" algn="l"/>
                <a:tab pos="447675" algn="l"/>
              </a:tabLst>
            </a:pPr>
            <a:r>
              <a:rPr lang="en-US" altLang="ko-KR" sz="2400" dirty="0" smtClean="0"/>
              <a:t>		c2 = new </a:t>
            </a:r>
            <a:r>
              <a:rPr lang="en-US" altLang="ko-KR" sz="2400" dirty="0" err="1" smtClean="0"/>
              <a:t>NameCat</a:t>
            </a:r>
            <a:r>
              <a:rPr lang="en-US" altLang="ko-KR" sz="2400" dirty="0" smtClean="0"/>
              <a:t>();</a:t>
            </a:r>
          </a:p>
          <a:p>
            <a:pPr marL="182563" indent="-182563">
              <a:buFontTx/>
              <a:buNone/>
              <a:tabLst>
                <a:tab pos="263525" algn="l"/>
                <a:tab pos="447675" algn="l"/>
              </a:tabLst>
            </a:pPr>
            <a:endParaRPr lang="en-US" altLang="ko-KR" sz="2400" dirty="0" smtClean="0"/>
          </a:p>
          <a:p>
            <a:pPr marL="182563" indent="-182563">
              <a:buFontTx/>
              <a:buNone/>
              <a:tabLst>
                <a:tab pos="263525" algn="l"/>
                <a:tab pos="447675" algn="l"/>
              </a:tabLst>
            </a:pPr>
            <a:r>
              <a:rPr lang="en-US" altLang="ko-KR" sz="2400" dirty="0" smtClean="0"/>
              <a:t>		</a:t>
            </a:r>
            <a:r>
              <a:rPr lang="en-US" altLang="ko-KR" sz="2400" dirty="0" smtClean="0">
                <a:solidFill>
                  <a:srgbClr val="FF0000"/>
                </a:solidFill>
              </a:rPr>
              <a:t>c1.setName("</a:t>
            </a:r>
            <a:r>
              <a:rPr lang="ko-KR" altLang="en-US" sz="2400" dirty="0" smtClean="0">
                <a:solidFill>
                  <a:srgbClr val="FF0000"/>
                </a:solidFill>
              </a:rPr>
              <a:t>왕눈이</a:t>
            </a:r>
            <a:r>
              <a:rPr lang="en-US" altLang="ko-KR" sz="2400" dirty="0" smtClean="0">
                <a:solidFill>
                  <a:srgbClr val="FF0000"/>
                </a:solidFill>
              </a:rPr>
              <a:t>");</a:t>
            </a:r>
          </a:p>
          <a:p>
            <a:pPr marL="182563" indent="-182563">
              <a:buFontTx/>
              <a:buNone/>
              <a:tabLst>
                <a:tab pos="263525" algn="l"/>
                <a:tab pos="447675" algn="l"/>
              </a:tabLst>
            </a:pPr>
            <a:r>
              <a:rPr lang="en-US" altLang="ko-KR" sz="2400" dirty="0" smtClean="0">
                <a:solidFill>
                  <a:srgbClr val="FF0000"/>
                </a:solidFill>
              </a:rPr>
              <a:t>		c2.setName("</a:t>
            </a:r>
            <a:r>
              <a:rPr lang="ko-KR" altLang="en-US" sz="2400" dirty="0" smtClean="0">
                <a:solidFill>
                  <a:srgbClr val="FF0000"/>
                </a:solidFill>
              </a:rPr>
              <a:t>방울이</a:t>
            </a:r>
            <a:r>
              <a:rPr lang="en-US" altLang="ko-KR" sz="2400" dirty="0" smtClean="0">
                <a:solidFill>
                  <a:srgbClr val="FF0000"/>
                </a:solidFill>
              </a:rPr>
              <a:t>");</a:t>
            </a:r>
          </a:p>
          <a:p>
            <a:pPr marL="182563" indent="-182563">
              <a:buFontTx/>
              <a:buNone/>
              <a:tabLst>
                <a:tab pos="263525" algn="l"/>
                <a:tab pos="447675" algn="l"/>
              </a:tabLst>
            </a:pPr>
            <a:r>
              <a:rPr lang="en-US" altLang="ko-KR" sz="2400" dirty="0" smtClean="0"/>
              <a:t>		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 smtClean="0"/>
              <a:t>(c1.getName());</a:t>
            </a:r>
          </a:p>
          <a:p>
            <a:pPr marL="182563" indent="-182563">
              <a:buFontTx/>
              <a:buNone/>
              <a:tabLst>
                <a:tab pos="263525" algn="l"/>
                <a:tab pos="447675" algn="l"/>
              </a:tabLst>
            </a:pPr>
            <a:r>
              <a:rPr lang="en-US" altLang="ko-KR" sz="2400" dirty="0" smtClean="0"/>
              <a:t>		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 smtClean="0"/>
              <a:t>(c2.getName()); </a:t>
            </a:r>
          </a:p>
        </p:txBody>
      </p:sp>
      <p:sp>
        <p:nvSpPr>
          <p:cNvPr id="922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 smtClean="0"/>
          </a:p>
        </p:txBody>
      </p:sp>
      <p:sp>
        <p:nvSpPr>
          <p:cNvPr id="92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A0EC05-43BE-40C0-B058-175AC3F245A3}" type="slidenum">
              <a:rPr lang="ko-KR" altLang="en-US" smtClean="0"/>
              <a:pPr/>
              <a:t>25</a:t>
            </a:fld>
            <a:endParaRPr lang="en-US" altLang="ko-KR" smtClean="0"/>
          </a:p>
        </p:txBody>
      </p:sp>
      <p:pic>
        <p:nvPicPr>
          <p:cNvPr id="9223" name="Picture 2" descr="C:\Users\Salang\AppData\Local\Microsoft\Windows\Temporary Internet Files\Content.IE5\A7JEGZHL\MC90042703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828800"/>
            <a:ext cx="1062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4" name="TextBox 8"/>
          <p:cNvSpPr txBox="1">
            <a:spLocks noChangeArrowheads="1"/>
          </p:cNvSpPr>
          <p:nvPr/>
        </p:nvSpPr>
        <p:spPr bwMode="auto">
          <a:xfrm>
            <a:off x="4800600" y="2246313"/>
            <a:ext cx="5365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i="0"/>
              <a:t>c1</a:t>
            </a:r>
            <a:endParaRPr lang="ko-KR" altLang="en-US" sz="2400" i="0"/>
          </a:p>
        </p:txBody>
      </p:sp>
      <p:cxnSp>
        <p:nvCxnSpPr>
          <p:cNvPr id="9225" name="직선 화살표 연결선 10"/>
          <p:cNvCxnSpPr>
            <a:cxnSpLocks noChangeShapeType="1"/>
            <a:stCxn id="9224" idx="3"/>
          </p:cNvCxnSpPr>
          <p:nvPr/>
        </p:nvCxnSpPr>
        <p:spPr bwMode="auto">
          <a:xfrm flipV="1">
            <a:off x="5337175" y="2476500"/>
            <a:ext cx="4540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9226" name="Picture 2" descr="C:\Users\Salang\AppData\Local\Microsoft\Windows\Temporary Internet Files\Content.IE5\A7JEGZHL\MC90042703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3200400"/>
            <a:ext cx="1062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7" name="TextBox 12"/>
          <p:cNvSpPr txBox="1">
            <a:spLocks noChangeArrowheads="1"/>
          </p:cNvSpPr>
          <p:nvPr/>
        </p:nvSpPr>
        <p:spPr bwMode="auto">
          <a:xfrm>
            <a:off x="4800600" y="3617913"/>
            <a:ext cx="5365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i="0"/>
              <a:t>c2</a:t>
            </a:r>
            <a:endParaRPr lang="ko-KR" altLang="en-US" sz="2400" i="0"/>
          </a:p>
        </p:txBody>
      </p:sp>
      <p:cxnSp>
        <p:nvCxnSpPr>
          <p:cNvPr id="9228" name="직선 화살표 연결선 13"/>
          <p:cNvCxnSpPr>
            <a:cxnSpLocks noChangeShapeType="1"/>
            <a:stCxn id="9227" idx="3"/>
          </p:cNvCxnSpPr>
          <p:nvPr/>
        </p:nvCxnSpPr>
        <p:spPr bwMode="auto">
          <a:xfrm flipV="1">
            <a:off x="5337175" y="3848100"/>
            <a:ext cx="4540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" name="직사각형 14"/>
          <p:cNvSpPr/>
          <p:nvPr/>
        </p:nvSpPr>
        <p:spPr bwMode="auto">
          <a:xfrm>
            <a:off x="6324600" y="2514600"/>
            <a:ext cx="418082" cy="1839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6400800" y="3886200"/>
            <a:ext cx="418082" cy="1839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46805" y="2481590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0" dirty="0" smtClean="0"/>
              <a:t>“</a:t>
            </a:r>
            <a:r>
              <a:rPr lang="ko-KR" altLang="en-US" sz="1100" b="1" i="0" dirty="0" smtClean="0">
                <a:solidFill>
                  <a:srgbClr val="FF0000"/>
                </a:solidFill>
              </a:rPr>
              <a:t>왕눈이</a:t>
            </a:r>
            <a:r>
              <a:rPr lang="en-US" altLang="ko-KR" sz="1100" b="1" i="0" dirty="0" smtClean="0"/>
              <a:t>”</a:t>
            </a:r>
            <a:endParaRPr lang="ko-KR" altLang="en-US" sz="1100" b="1" i="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223005" y="3837801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0" dirty="0" smtClean="0"/>
              <a:t>“</a:t>
            </a:r>
            <a:r>
              <a:rPr lang="ko-KR" altLang="en-US" sz="1200" b="1" i="0" dirty="0" smtClean="0">
                <a:solidFill>
                  <a:srgbClr val="FF0000"/>
                </a:solidFill>
              </a:rPr>
              <a:t>방울이</a:t>
            </a:r>
            <a:r>
              <a:rPr lang="en-US" altLang="ko-KR" sz="1200" b="1" i="0" dirty="0" smtClean="0"/>
              <a:t>”</a:t>
            </a:r>
            <a:endParaRPr lang="ko-KR" altLang="en-US" sz="1200" b="1" i="0" dirty="0" smtClean="0"/>
          </a:p>
        </p:txBody>
      </p:sp>
    </p:spTree>
    <p:extLst>
      <p:ext uri="{BB962C8B-B14F-4D97-AF65-F5344CB8AC3E}">
        <p14:creationId xmlns:p14="http://schemas.microsoft.com/office/powerpoint/2010/main" val="314598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NameCat </a:t>
            </a:r>
            <a:r>
              <a:rPr lang="ko-KR" altLang="en-US" smtClean="0"/>
              <a:t>객체 구성 및 활용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2400" b="1" smtClean="0"/>
              <a:t>(</a:t>
            </a:r>
            <a:r>
              <a:rPr lang="ko-KR" altLang="en-US" sz="2400" b="1" smtClean="0"/>
              <a:t>프로그램 실행</a:t>
            </a:r>
            <a:r>
              <a:rPr lang="en-US" altLang="ko-KR" sz="2400" b="1" smtClean="0"/>
              <a:t>)</a:t>
            </a:r>
            <a:endParaRPr lang="ko-KR" altLang="en-US" sz="2400" b="1" smtClean="0"/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304800" y="1752600"/>
            <a:ext cx="5943600" cy="4114800"/>
          </a:xfrm>
        </p:spPr>
        <p:txBody>
          <a:bodyPr/>
          <a:lstStyle/>
          <a:p>
            <a:pPr marL="182563" indent="-182563">
              <a:buFontTx/>
              <a:buNone/>
              <a:tabLst>
                <a:tab pos="263525" algn="l"/>
                <a:tab pos="447675" algn="l"/>
              </a:tabLst>
            </a:pPr>
            <a:r>
              <a:rPr lang="en-US" altLang="ko-KR" sz="2400" dirty="0" smtClean="0"/>
              <a:t>		</a:t>
            </a:r>
            <a:r>
              <a:rPr lang="en-US" altLang="ko-KR" sz="2400" dirty="0" err="1" smtClean="0"/>
              <a:t>NameCat</a:t>
            </a:r>
            <a:r>
              <a:rPr lang="en-US" altLang="ko-KR" sz="2400" dirty="0" smtClean="0"/>
              <a:t> c1, c2;	</a:t>
            </a:r>
          </a:p>
          <a:p>
            <a:pPr marL="182563" indent="-182563">
              <a:buFontTx/>
              <a:buNone/>
              <a:tabLst>
                <a:tab pos="263525" algn="l"/>
                <a:tab pos="447675" algn="l"/>
              </a:tabLst>
            </a:pPr>
            <a:endParaRPr lang="en-US" altLang="ko-KR" sz="2400" dirty="0" smtClean="0"/>
          </a:p>
          <a:p>
            <a:pPr marL="182563" indent="-182563">
              <a:buFontTx/>
              <a:buNone/>
              <a:tabLst>
                <a:tab pos="263525" algn="l"/>
                <a:tab pos="447675" algn="l"/>
              </a:tabLst>
            </a:pPr>
            <a:r>
              <a:rPr lang="en-US" altLang="ko-KR" sz="2400" dirty="0" smtClean="0"/>
              <a:t>		c1 = new </a:t>
            </a:r>
            <a:r>
              <a:rPr lang="en-US" altLang="ko-KR" sz="2400" dirty="0" err="1" smtClean="0"/>
              <a:t>NameCat</a:t>
            </a:r>
            <a:r>
              <a:rPr lang="en-US" altLang="ko-KR" sz="2400" dirty="0" smtClean="0"/>
              <a:t>();</a:t>
            </a:r>
          </a:p>
          <a:p>
            <a:pPr marL="182563" indent="-182563">
              <a:buFontTx/>
              <a:buNone/>
              <a:tabLst>
                <a:tab pos="263525" algn="l"/>
                <a:tab pos="447675" algn="l"/>
              </a:tabLst>
            </a:pPr>
            <a:r>
              <a:rPr lang="en-US" altLang="ko-KR" sz="2400" dirty="0" smtClean="0"/>
              <a:t>		c2 = new </a:t>
            </a:r>
            <a:r>
              <a:rPr lang="en-US" altLang="ko-KR" sz="2400" dirty="0" err="1" smtClean="0"/>
              <a:t>NameCat</a:t>
            </a:r>
            <a:r>
              <a:rPr lang="en-US" altLang="ko-KR" sz="2400" dirty="0" smtClean="0"/>
              <a:t>();</a:t>
            </a:r>
          </a:p>
          <a:p>
            <a:pPr marL="182563" indent="-182563">
              <a:buFontTx/>
              <a:buNone/>
              <a:tabLst>
                <a:tab pos="263525" algn="l"/>
                <a:tab pos="447675" algn="l"/>
              </a:tabLst>
            </a:pPr>
            <a:endParaRPr lang="en-US" altLang="ko-KR" sz="2400" dirty="0" smtClean="0"/>
          </a:p>
          <a:p>
            <a:pPr marL="182563" indent="-182563">
              <a:buFontTx/>
              <a:buNone/>
              <a:tabLst>
                <a:tab pos="263525" algn="l"/>
                <a:tab pos="447675" algn="l"/>
              </a:tabLst>
            </a:pPr>
            <a:r>
              <a:rPr lang="en-US" altLang="ko-KR" sz="2400" dirty="0" smtClean="0"/>
              <a:t>		c1.setName("</a:t>
            </a:r>
            <a:r>
              <a:rPr lang="ko-KR" altLang="en-US" sz="2400" dirty="0" smtClean="0"/>
              <a:t>왕눈이</a:t>
            </a:r>
            <a:r>
              <a:rPr lang="en-US" altLang="ko-KR" sz="2400" dirty="0" smtClean="0"/>
              <a:t>");</a:t>
            </a:r>
          </a:p>
          <a:p>
            <a:pPr marL="182563" indent="-182563">
              <a:buFontTx/>
              <a:buNone/>
              <a:tabLst>
                <a:tab pos="263525" algn="l"/>
                <a:tab pos="447675" algn="l"/>
              </a:tabLst>
            </a:pPr>
            <a:r>
              <a:rPr lang="en-US" altLang="ko-KR" sz="2400" dirty="0" smtClean="0"/>
              <a:t>		c2.setName("</a:t>
            </a:r>
            <a:r>
              <a:rPr lang="ko-KR" altLang="en-US" sz="2400" dirty="0" smtClean="0"/>
              <a:t>방울이</a:t>
            </a:r>
            <a:r>
              <a:rPr lang="en-US" altLang="ko-KR" sz="2400" dirty="0" smtClean="0"/>
              <a:t>");</a:t>
            </a:r>
          </a:p>
          <a:p>
            <a:pPr marL="182563" indent="-182563">
              <a:buFontTx/>
              <a:buNone/>
              <a:tabLst>
                <a:tab pos="263525" algn="l"/>
                <a:tab pos="447675" algn="l"/>
              </a:tabLst>
            </a:pPr>
            <a:r>
              <a:rPr lang="en-US" altLang="ko-KR" sz="2400" dirty="0" smtClean="0"/>
              <a:t>		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 smtClean="0"/>
              <a:t>(</a:t>
            </a:r>
            <a:r>
              <a:rPr lang="en-US" altLang="ko-KR" sz="2400" dirty="0" smtClean="0">
                <a:solidFill>
                  <a:srgbClr val="FF0000"/>
                </a:solidFill>
              </a:rPr>
              <a:t>c1.getName()</a:t>
            </a:r>
            <a:r>
              <a:rPr lang="en-US" altLang="ko-KR" sz="2400" dirty="0" smtClean="0"/>
              <a:t>);</a:t>
            </a:r>
          </a:p>
          <a:p>
            <a:pPr marL="182563" indent="-182563">
              <a:buFontTx/>
              <a:buNone/>
              <a:tabLst>
                <a:tab pos="263525" algn="l"/>
                <a:tab pos="447675" algn="l"/>
              </a:tabLst>
            </a:pPr>
            <a:r>
              <a:rPr lang="en-US" altLang="ko-KR" sz="2400" dirty="0" smtClean="0"/>
              <a:t>		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 smtClean="0"/>
              <a:t>(</a:t>
            </a:r>
            <a:r>
              <a:rPr lang="en-US" altLang="ko-KR" sz="2400" dirty="0" smtClean="0">
                <a:solidFill>
                  <a:srgbClr val="FF0000"/>
                </a:solidFill>
              </a:rPr>
              <a:t>c2.getName()</a:t>
            </a:r>
            <a:r>
              <a:rPr lang="en-US" altLang="ko-KR" sz="2400" dirty="0" smtClean="0"/>
              <a:t>); </a:t>
            </a:r>
          </a:p>
        </p:txBody>
      </p:sp>
      <p:sp>
        <p:nvSpPr>
          <p:cNvPr id="922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 smtClean="0"/>
          </a:p>
        </p:txBody>
      </p:sp>
      <p:sp>
        <p:nvSpPr>
          <p:cNvPr id="92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A0EC05-43BE-40C0-B058-175AC3F245A3}" type="slidenum">
              <a:rPr lang="ko-KR" altLang="en-US" smtClean="0"/>
              <a:pPr/>
              <a:t>26</a:t>
            </a:fld>
            <a:endParaRPr lang="en-US" altLang="ko-KR" smtClean="0"/>
          </a:p>
        </p:txBody>
      </p:sp>
      <p:pic>
        <p:nvPicPr>
          <p:cNvPr id="9223" name="Picture 2" descr="C:\Users\Salang\AppData\Local\Microsoft\Windows\Temporary Internet Files\Content.IE5\A7JEGZHL\MC90042703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828800"/>
            <a:ext cx="1062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4" name="TextBox 8"/>
          <p:cNvSpPr txBox="1">
            <a:spLocks noChangeArrowheads="1"/>
          </p:cNvSpPr>
          <p:nvPr/>
        </p:nvSpPr>
        <p:spPr bwMode="auto">
          <a:xfrm>
            <a:off x="4800600" y="2246313"/>
            <a:ext cx="5365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i="0"/>
              <a:t>c1</a:t>
            </a:r>
            <a:endParaRPr lang="ko-KR" altLang="en-US" sz="2400" i="0"/>
          </a:p>
        </p:txBody>
      </p:sp>
      <p:cxnSp>
        <p:nvCxnSpPr>
          <p:cNvPr id="9225" name="직선 화살표 연결선 10"/>
          <p:cNvCxnSpPr>
            <a:cxnSpLocks noChangeShapeType="1"/>
            <a:stCxn id="9224" idx="3"/>
          </p:cNvCxnSpPr>
          <p:nvPr/>
        </p:nvCxnSpPr>
        <p:spPr bwMode="auto">
          <a:xfrm flipV="1">
            <a:off x="5337175" y="2476500"/>
            <a:ext cx="4540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9226" name="Picture 2" descr="C:\Users\Salang\AppData\Local\Microsoft\Windows\Temporary Internet Files\Content.IE5\A7JEGZHL\MC90042703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3200400"/>
            <a:ext cx="1062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7" name="TextBox 12"/>
          <p:cNvSpPr txBox="1">
            <a:spLocks noChangeArrowheads="1"/>
          </p:cNvSpPr>
          <p:nvPr/>
        </p:nvSpPr>
        <p:spPr bwMode="auto">
          <a:xfrm>
            <a:off x="4800600" y="3617913"/>
            <a:ext cx="5365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i="0"/>
              <a:t>c2</a:t>
            </a:r>
            <a:endParaRPr lang="ko-KR" altLang="en-US" sz="2400" i="0"/>
          </a:p>
        </p:txBody>
      </p:sp>
      <p:cxnSp>
        <p:nvCxnSpPr>
          <p:cNvPr id="9228" name="직선 화살표 연결선 13"/>
          <p:cNvCxnSpPr>
            <a:cxnSpLocks noChangeShapeType="1"/>
            <a:stCxn id="9227" idx="3"/>
          </p:cNvCxnSpPr>
          <p:nvPr/>
        </p:nvCxnSpPr>
        <p:spPr bwMode="auto">
          <a:xfrm flipV="1">
            <a:off x="5337175" y="3848100"/>
            <a:ext cx="4540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" name="직사각형 14"/>
          <p:cNvSpPr/>
          <p:nvPr/>
        </p:nvSpPr>
        <p:spPr bwMode="auto">
          <a:xfrm>
            <a:off x="6324600" y="2514600"/>
            <a:ext cx="418082" cy="1839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6400800" y="3886200"/>
            <a:ext cx="418082" cy="1839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46805" y="2481590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0" dirty="0" smtClean="0"/>
              <a:t>“</a:t>
            </a:r>
            <a:r>
              <a:rPr lang="ko-KR" altLang="en-US" sz="1100" b="1" i="0" dirty="0" smtClean="0">
                <a:solidFill>
                  <a:srgbClr val="FF0000"/>
                </a:solidFill>
              </a:rPr>
              <a:t>왕눈이</a:t>
            </a:r>
            <a:r>
              <a:rPr lang="en-US" altLang="ko-KR" sz="1100" b="1" i="0" dirty="0" smtClean="0"/>
              <a:t>”</a:t>
            </a:r>
            <a:endParaRPr lang="ko-KR" altLang="en-US" sz="1100" b="1" i="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223005" y="3837801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0" dirty="0" smtClean="0"/>
              <a:t>“</a:t>
            </a:r>
            <a:r>
              <a:rPr lang="ko-KR" altLang="en-US" sz="1200" b="1" i="0" dirty="0" smtClean="0">
                <a:solidFill>
                  <a:srgbClr val="FF0000"/>
                </a:solidFill>
              </a:rPr>
              <a:t>방울이</a:t>
            </a:r>
            <a:r>
              <a:rPr lang="en-US" altLang="ko-KR" sz="1200" b="1" i="0" dirty="0" smtClean="0"/>
              <a:t>”</a:t>
            </a:r>
            <a:endParaRPr lang="ko-KR" altLang="en-US" sz="1200" b="1" i="0" dirty="0" smtClean="0"/>
          </a:p>
        </p:txBody>
      </p:sp>
      <p:cxnSp>
        <p:nvCxnSpPr>
          <p:cNvPr id="4" name="직선 화살표 연결선 3"/>
          <p:cNvCxnSpPr/>
          <p:nvPr/>
        </p:nvCxnSpPr>
        <p:spPr bwMode="auto">
          <a:xfrm>
            <a:off x="5791200" y="5105400"/>
            <a:ext cx="82550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7315200" y="4876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0" smtClean="0"/>
              <a:t>왕눈</a:t>
            </a:r>
            <a:r>
              <a:rPr lang="ko-KR" altLang="en-US" b="1" i="0"/>
              <a:t>이</a:t>
            </a:r>
            <a:endParaRPr lang="ko-KR" altLang="en-US" b="1" i="0" smtClean="0"/>
          </a:p>
        </p:txBody>
      </p:sp>
      <p:cxnSp>
        <p:nvCxnSpPr>
          <p:cNvPr id="20" name="직선 화살표 연결선 19"/>
          <p:cNvCxnSpPr/>
          <p:nvPr/>
        </p:nvCxnSpPr>
        <p:spPr bwMode="auto">
          <a:xfrm>
            <a:off x="5791200" y="5498068"/>
            <a:ext cx="82550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7315200" y="526946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0" dirty="0" smtClean="0"/>
              <a:t>방울이</a:t>
            </a:r>
          </a:p>
        </p:txBody>
      </p:sp>
    </p:spTree>
    <p:extLst>
      <p:ext uri="{BB962C8B-B14F-4D97-AF65-F5344CB8AC3E}">
        <p14:creationId xmlns:p14="http://schemas.microsoft.com/office/powerpoint/2010/main" val="7349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27</a:t>
            </a:fld>
            <a:endParaRPr lang="en-US" altLang="ko-KR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04800" y="712610"/>
            <a:ext cx="4114800" cy="5230989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altLang="ko-KR" sz="1600" b="1" dirty="0" smtClean="0"/>
              <a:t>class </a:t>
            </a:r>
            <a:r>
              <a:rPr lang="en-US" altLang="ko-KR" sz="1600" b="1" dirty="0" err="1" smtClean="0"/>
              <a:t>NameCat</a:t>
            </a:r>
            <a:r>
              <a:rPr lang="en-US" altLang="ko-KR" sz="1600" b="1" dirty="0" smtClean="0"/>
              <a:t> {</a:t>
            </a:r>
          </a:p>
          <a:p>
            <a:pPr>
              <a:buFontTx/>
              <a:buNone/>
            </a:pPr>
            <a:endParaRPr lang="en-US" altLang="ko-KR" sz="1600" b="1" dirty="0" smtClean="0"/>
          </a:p>
          <a:p>
            <a:pPr>
              <a:buFontTx/>
              <a:buNone/>
            </a:pPr>
            <a:r>
              <a:rPr lang="en-US" altLang="ko-KR" sz="1600" b="1" dirty="0" smtClean="0"/>
              <a:t>	String name;	// </a:t>
            </a:r>
            <a:r>
              <a:rPr lang="ko-KR" altLang="en-US" sz="1600" b="1" dirty="0" smtClean="0"/>
              <a:t>메모리</a:t>
            </a:r>
            <a:endParaRPr lang="en-US" altLang="ko-KR" sz="1600" b="1" dirty="0" smtClean="0"/>
          </a:p>
          <a:p>
            <a:pPr>
              <a:buFontTx/>
              <a:buNone/>
            </a:pPr>
            <a:endParaRPr lang="ko-KR" altLang="en-US" sz="1600" b="1" dirty="0" smtClean="0"/>
          </a:p>
          <a:p>
            <a:pPr>
              <a:buFontTx/>
              <a:buNone/>
            </a:pPr>
            <a:r>
              <a:rPr lang="ko-KR" altLang="en-US" sz="1600" b="1" dirty="0" smtClean="0"/>
              <a:t>	</a:t>
            </a:r>
            <a:r>
              <a:rPr lang="en-US" altLang="ko-KR" sz="1600" b="1" dirty="0" smtClean="0"/>
              <a:t>public void eat() { 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System.out.println</a:t>
            </a:r>
            <a:r>
              <a:rPr lang="en-US" altLang="ko-KR" sz="1600" b="1" dirty="0" smtClean="0"/>
              <a:t>("</a:t>
            </a:r>
            <a:r>
              <a:rPr lang="ko-KR" altLang="en-US" sz="1600" b="1" dirty="0" smtClean="0"/>
              <a:t>냠냠</a:t>
            </a:r>
            <a:r>
              <a:rPr lang="en-US" altLang="ko-KR" sz="1600" b="1" dirty="0" smtClean="0"/>
              <a:t>!");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}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</a:t>
            </a:r>
            <a:r>
              <a:rPr lang="en-US" altLang="ko-KR" sz="1600" b="1" dirty="0"/>
              <a:t> public void </a:t>
            </a:r>
            <a:r>
              <a:rPr lang="en-US" altLang="ko-KR" sz="1600" b="1" dirty="0" err="1" smtClean="0"/>
              <a:t>yaong</a:t>
            </a:r>
            <a:r>
              <a:rPr lang="en-US" altLang="ko-KR" sz="1600" b="1" dirty="0" smtClean="0"/>
              <a:t>() {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System.out.println</a:t>
            </a:r>
            <a:r>
              <a:rPr lang="en-US" altLang="ko-KR" sz="1600" b="1" dirty="0" smtClean="0"/>
              <a:t>("</a:t>
            </a:r>
            <a:r>
              <a:rPr lang="ko-KR" altLang="en-US" sz="1600" b="1" dirty="0" smtClean="0"/>
              <a:t>야옹</a:t>
            </a:r>
            <a:r>
              <a:rPr lang="en-US" altLang="ko-KR" sz="1600" b="1" dirty="0" smtClean="0"/>
              <a:t>");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}</a:t>
            </a:r>
          </a:p>
          <a:p>
            <a:pPr>
              <a:buFontTx/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	</a:t>
            </a:r>
            <a:r>
              <a:rPr lang="en-US" altLang="ko-KR" sz="1600" b="1" dirty="0"/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public</a:t>
            </a:r>
            <a:r>
              <a:rPr lang="en-US" altLang="ko-KR" sz="1600" b="1" dirty="0"/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void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setName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(String n) { </a:t>
            </a:r>
          </a:p>
          <a:p>
            <a:pPr>
              <a:buFontTx/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		name = n; </a:t>
            </a:r>
          </a:p>
          <a:p>
            <a:pPr>
              <a:buFontTx/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	}</a:t>
            </a:r>
          </a:p>
          <a:p>
            <a:pPr>
              <a:buFontTx/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	</a:t>
            </a:r>
            <a:r>
              <a:rPr lang="en-US" altLang="ko-KR" sz="1600" b="1" dirty="0">
                <a:solidFill>
                  <a:srgbClr val="FF0000"/>
                </a:solidFill>
              </a:rPr>
              <a:t> public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String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getName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() { </a:t>
            </a:r>
          </a:p>
          <a:p>
            <a:pPr>
              <a:buFontTx/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		return name; </a:t>
            </a:r>
          </a:p>
          <a:p>
            <a:pPr>
              <a:buFontTx/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	}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}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304800" y="381000"/>
            <a:ext cx="1828800" cy="33161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rPr>
              <a:t>NameCat.java</a:t>
            </a:r>
            <a:endParaRPr kumimoji="1" lang="ko-KR" altLang="en-US" sz="1800" b="1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572000" y="712610"/>
            <a:ext cx="4191000" cy="52309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public class </a:t>
            </a:r>
            <a:r>
              <a:rPr lang="en-US" altLang="ko-KR" sz="1600" b="1" i="0" dirty="0" err="1" smtClean="0"/>
              <a:t>NameCatTest</a:t>
            </a:r>
            <a:r>
              <a:rPr lang="en-US" altLang="ko-KR" sz="1600" b="1" i="0" dirty="0" smtClean="0"/>
              <a:t> {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public static void main(String[] </a:t>
            </a:r>
            <a:r>
              <a:rPr lang="en-US" altLang="ko-KR" sz="1600" b="1" i="0" dirty="0" err="1" smtClean="0"/>
              <a:t>args</a:t>
            </a:r>
            <a:r>
              <a:rPr lang="en-US" altLang="ko-KR" sz="1600" b="1" i="0" dirty="0" smtClean="0"/>
              <a:t>) {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</a:t>
            </a:r>
            <a:r>
              <a:rPr lang="en-US" altLang="ko-KR" sz="1600" b="1" i="0" dirty="0" err="1" smtClean="0"/>
              <a:t>NameCat</a:t>
            </a:r>
            <a:r>
              <a:rPr lang="en-US" altLang="ko-KR" sz="1600" b="1" i="0" dirty="0" smtClean="0"/>
              <a:t> c1, c2;	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c1 = new </a:t>
            </a:r>
            <a:r>
              <a:rPr lang="en-US" altLang="ko-KR" sz="1600" b="1" i="0" dirty="0" err="1" smtClean="0"/>
              <a:t>NameCat</a:t>
            </a:r>
            <a:r>
              <a:rPr lang="en-US" altLang="ko-KR" sz="1600" b="1" i="0" dirty="0" smtClean="0"/>
              <a:t>();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c2 = new </a:t>
            </a:r>
            <a:r>
              <a:rPr lang="en-US" altLang="ko-KR" sz="1600" b="1" i="0" dirty="0" err="1" smtClean="0"/>
              <a:t>NameCat</a:t>
            </a:r>
            <a:r>
              <a:rPr lang="en-US" altLang="ko-KR" sz="1600" b="1" i="0" dirty="0" smtClean="0"/>
              <a:t>();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c1.</a:t>
            </a:r>
            <a:r>
              <a:rPr lang="en-US" altLang="ko-KR" sz="1600" b="1" i="0" dirty="0" smtClean="0">
                <a:solidFill>
                  <a:srgbClr val="FF0000"/>
                </a:solidFill>
              </a:rPr>
              <a:t>setName("</a:t>
            </a:r>
            <a:r>
              <a:rPr lang="ko-KR" altLang="en-US" sz="1600" b="1" i="0" dirty="0" smtClean="0">
                <a:solidFill>
                  <a:srgbClr val="FF0000"/>
                </a:solidFill>
              </a:rPr>
              <a:t>왕눈이</a:t>
            </a:r>
            <a:r>
              <a:rPr lang="en-US" altLang="ko-KR" sz="1600" b="1" i="0" dirty="0" smtClean="0">
                <a:solidFill>
                  <a:srgbClr val="FF0000"/>
                </a:solidFill>
              </a:rPr>
              <a:t>");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c2.</a:t>
            </a:r>
            <a:r>
              <a:rPr lang="en-US" altLang="ko-KR" sz="1600" b="1" i="0" dirty="0" smtClean="0">
                <a:solidFill>
                  <a:srgbClr val="FF0000"/>
                </a:solidFill>
              </a:rPr>
              <a:t>setName("</a:t>
            </a:r>
            <a:r>
              <a:rPr lang="ko-KR" altLang="en-US" sz="1600" b="1" i="0" dirty="0" smtClean="0">
                <a:solidFill>
                  <a:srgbClr val="FF0000"/>
                </a:solidFill>
              </a:rPr>
              <a:t>방울이</a:t>
            </a:r>
            <a:r>
              <a:rPr lang="en-US" altLang="ko-KR" sz="1600" b="1" i="0" dirty="0" smtClean="0">
                <a:solidFill>
                  <a:srgbClr val="FF0000"/>
                </a:solidFill>
              </a:rPr>
              <a:t>");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</a:t>
            </a:r>
            <a:r>
              <a:rPr lang="en-US" altLang="ko-KR" sz="1600" b="1" i="0" dirty="0" err="1" smtClean="0"/>
              <a:t>System.out.println</a:t>
            </a:r>
            <a:r>
              <a:rPr lang="en-US" altLang="ko-KR" sz="1600" b="1" i="0" dirty="0" smtClean="0"/>
              <a:t>(c1.</a:t>
            </a:r>
            <a:r>
              <a:rPr lang="en-US" altLang="ko-KR" sz="1600" b="1" i="0" dirty="0" smtClean="0">
                <a:solidFill>
                  <a:srgbClr val="FF0000"/>
                </a:solidFill>
              </a:rPr>
              <a:t>getName()</a:t>
            </a:r>
            <a:r>
              <a:rPr lang="en-US" altLang="ko-KR" sz="1600" b="1" i="0" dirty="0" smtClean="0"/>
              <a:t>);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</a:t>
            </a:r>
            <a:r>
              <a:rPr lang="en-US" altLang="ko-KR" sz="1600" b="1" i="0" dirty="0" err="1" smtClean="0"/>
              <a:t>System.out.println</a:t>
            </a:r>
            <a:r>
              <a:rPr lang="en-US" altLang="ko-KR" sz="1600" b="1" i="0" dirty="0" smtClean="0"/>
              <a:t>(c2.</a:t>
            </a:r>
            <a:r>
              <a:rPr lang="en-US" altLang="ko-KR" sz="1600" b="1" i="0" dirty="0" smtClean="0">
                <a:solidFill>
                  <a:srgbClr val="FF0000"/>
                </a:solidFill>
              </a:rPr>
              <a:t>getName()</a:t>
            </a:r>
            <a:r>
              <a:rPr lang="en-US" altLang="ko-KR" sz="1600" b="1" i="0" dirty="0" smtClean="0"/>
              <a:t>); 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}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}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</p:txBody>
      </p:sp>
      <p:sp>
        <p:nvSpPr>
          <p:cNvPr id="10" name="직사각형 9"/>
          <p:cNvSpPr/>
          <p:nvPr/>
        </p:nvSpPr>
        <p:spPr bwMode="auto">
          <a:xfrm>
            <a:off x="4572000" y="381000"/>
            <a:ext cx="2209800" cy="33161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rPr>
              <a:t>NameCatTest.java</a:t>
            </a:r>
            <a:endParaRPr kumimoji="1" lang="ko-KR" altLang="en-US" sz="1800" b="1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028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28</a:t>
            </a:fld>
            <a:endParaRPr lang="en-US" altLang="ko-KR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04800" y="712610"/>
            <a:ext cx="4114800" cy="5230989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altLang="ko-KR" sz="1600" b="1" dirty="0" smtClean="0"/>
              <a:t>class </a:t>
            </a:r>
            <a:r>
              <a:rPr lang="en-US" altLang="ko-KR" sz="1600" b="1" dirty="0" err="1" smtClean="0"/>
              <a:t>NameCat</a:t>
            </a:r>
            <a:r>
              <a:rPr lang="en-US" altLang="ko-KR" sz="1600" b="1" dirty="0" smtClean="0"/>
              <a:t> {</a:t>
            </a:r>
          </a:p>
          <a:p>
            <a:pPr>
              <a:buFontTx/>
              <a:buNone/>
            </a:pPr>
            <a:endParaRPr lang="en-US" altLang="ko-KR" sz="1600" b="1" dirty="0" smtClean="0"/>
          </a:p>
          <a:p>
            <a:pPr>
              <a:buFontTx/>
              <a:buNone/>
            </a:pPr>
            <a:r>
              <a:rPr lang="en-US" altLang="ko-KR" sz="1600" b="1" dirty="0" smtClean="0"/>
              <a:t>	String name;	// </a:t>
            </a:r>
            <a:r>
              <a:rPr lang="ko-KR" altLang="en-US" sz="1600" b="1" dirty="0" smtClean="0"/>
              <a:t>메모리</a:t>
            </a:r>
            <a:endParaRPr lang="en-US" altLang="ko-KR" sz="1600" b="1" dirty="0" smtClean="0"/>
          </a:p>
          <a:p>
            <a:pPr>
              <a:buFontTx/>
              <a:buNone/>
            </a:pPr>
            <a:endParaRPr lang="ko-KR" altLang="en-US" sz="1600" b="1" dirty="0" smtClean="0"/>
          </a:p>
          <a:p>
            <a:pPr>
              <a:buFontTx/>
              <a:buNone/>
            </a:pPr>
            <a:r>
              <a:rPr lang="ko-KR" altLang="en-US" sz="1600" b="1" dirty="0" smtClean="0"/>
              <a:t>	</a:t>
            </a:r>
            <a:r>
              <a:rPr lang="en-US" altLang="ko-KR" sz="1600" b="1" dirty="0" smtClean="0"/>
              <a:t>public void eat() { 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System.out.println</a:t>
            </a:r>
            <a:r>
              <a:rPr lang="en-US" altLang="ko-KR" sz="1600" b="1" dirty="0" smtClean="0"/>
              <a:t>("</a:t>
            </a:r>
            <a:r>
              <a:rPr lang="ko-KR" altLang="en-US" sz="1600" b="1" dirty="0" smtClean="0"/>
              <a:t>냠냠</a:t>
            </a:r>
            <a:r>
              <a:rPr lang="en-US" altLang="ko-KR" sz="1600" b="1" dirty="0" smtClean="0"/>
              <a:t>!");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}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</a:t>
            </a:r>
            <a:r>
              <a:rPr lang="en-US" altLang="ko-KR" sz="1600" b="1" dirty="0"/>
              <a:t> public void </a:t>
            </a:r>
            <a:r>
              <a:rPr lang="en-US" altLang="ko-KR" sz="1600" b="1" dirty="0" err="1" smtClean="0"/>
              <a:t>yaong</a:t>
            </a:r>
            <a:r>
              <a:rPr lang="en-US" altLang="ko-KR" sz="1600" b="1" dirty="0" smtClean="0"/>
              <a:t>() {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System.out.println</a:t>
            </a:r>
            <a:r>
              <a:rPr lang="en-US" altLang="ko-KR" sz="1600" b="1" dirty="0" smtClean="0"/>
              <a:t>("</a:t>
            </a:r>
            <a:r>
              <a:rPr lang="ko-KR" altLang="en-US" sz="1600" b="1" dirty="0" smtClean="0"/>
              <a:t>야옹</a:t>
            </a:r>
            <a:r>
              <a:rPr lang="en-US" altLang="ko-KR" sz="1600" b="1" dirty="0" smtClean="0"/>
              <a:t>");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}</a:t>
            </a:r>
          </a:p>
          <a:p>
            <a:pPr>
              <a:buFontTx/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	</a:t>
            </a:r>
            <a:r>
              <a:rPr lang="en-US" altLang="ko-KR" sz="1600" b="1" dirty="0"/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public</a:t>
            </a:r>
            <a:r>
              <a:rPr lang="en-US" altLang="ko-KR" sz="1600" b="1" dirty="0"/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void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setName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(String n) { </a:t>
            </a:r>
          </a:p>
          <a:p>
            <a:pPr>
              <a:buFontTx/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		name = n; </a:t>
            </a:r>
          </a:p>
          <a:p>
            <a:pPr>
              <a:buFontTx/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	}</a:t>
            </a:r>
          </a:p>
          <a:p>
            <a:pPr>
              <a:buFontTx/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	</a:t>
            </a:r>
            <a:r>
              <a:rPr lang="en-US" altLang="ko-KR" sz="1600" b="1" dirty="0">
                <a:solidFill>
                  <a:srgbClr val="FF0000"/>
                </a:solidFill>
              </a:rPr>
              <a:t> public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String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getName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() { </a:t>
            </a:r>
          </a:p>
          <a:p>
            <a:pPr>
              <a:buFontTx/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		return name; </a:t>
            </a:r>
          </a:p>
          <a:p>
            <a:pPr>
              <a:buFontTx/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	}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}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304800" y="381000"/>
            <a:ext cx="1828800" cy="33161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rPr>
              <a:t>NameCat.java</a:t>
            </a:r>
            <a:endParaRPr kumimoji="1" lang="ko-KR" altLang="en-US" sz="1800" b="1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572000" y="712610"/>
            <a:ext cx="4191000" cy="52309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smtClean="0"/>
              <a:t>public class NameCatTest {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smtClean="0"/>
              <a:t>	public static void main(String[] args) {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smtClean="0"/>
              <a:t>		NameCat c1, c2;	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smtClean="0"/>
              <a:t>		c1 = new NameCat();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smtClean="0"/>
              <a:t>		c2 = new NameCat();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smtClean="0"/>
              <a:t>		c1.</a:t>
            </a:r>
            <a:r>
              <a:rPr lang="en-US" altLang="ko-KR" sz="1600" b="1" i="0" smtClean="0">
                <a:solidFill>
                  <a:srgbClr val="FF0000"/>
                </a:solidFill>
              </a:rPr>
              <a:t>setName("</a:t>
            </a:r>
            <a:r>
              <a:rPr lang="ko-KR" altLang="en-US" sz="1600" b="1" i="0" smtClean="0">
                <a:solidFill>
                  <a:srgbClr val="FF0000"/>
                </a:solidFill>
              </a:rPr>
              <a:t>왕눈이</a:t>
            </a:r>
            <a:r>
              <a:rPr lang="en-US" altLang="ko-KR" sz="1600" b="1" i="0" smtClean="0">
                <a:solidFill>
                  <a:srgbClr val="FF0000"/>
                </a:solidFill>
              </a:rPr>
              <a:t>");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smtClean="0"/>
              <a:t>		c2.</a:t>
            </a:r>
            <a:r>
              <a:rPr lang="en-US" altLang="ko-KR" sz="1600" b="1" i="0" smtClean="0">
                <a:solidFill>
                  <a:srgbClr val="FF0000"/>
                </a:solidFill>
              </a:rPr>
              <a:t>setName("</a:t>
            </a:r>
            <a:r>
              <a:rPr lang="ko-KR" altLang="en-US" sz="1600" b="1" i="0" smtClean="0">
                <a:solidFill>
                  <a:srgbClr val="FF0000"/>
                </a:solidFill>
              </a:rPr>
              <a:t>방울이</a:t>
            </a:r>
            <a:r>
              <a:rPr lang="en-US" altLang="ko-KR" sz="1600" b="1" i="0" smtClean="0">
                <a:solidFill>
                  <a:srgbClr val="FF0000"/>
                </a:solidFill>
              </a:rPr>
              <a:t>");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smtClean="0"/>
              <a:t>		System.out.println(c1.</a:t>
            </a:r>
            <a:r>
              <a:rPr lang="en-US" altLang="ko-KR" sz="1600" b="1" i="0" smtClean="0">
                <a:solidFill>
                  <a:srgbClr val="FF0000"/>
                </a:solidFill>
              </a:rPr>
              <a:t>getName()</a:t>
            </a:r>
            <a:r>
              <a:rPr lang="en-US" altLang="ko-KR" sz="1600" b="1" i="0" smtClean="0"/>
              <a:t>);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smtClean="0"/>
              <a:t>		System.out.println(c2.</a:t>
            </a:r>
            <a:r>
              <a:rPr lang="en-US" altLang="ko-KR" sz="1600" b="1" i="0" smtClean="0">
                <a:solidFill>
                  <a:srgbClr val="FF0000"/>
                </a:solidFill>
              </a:rPr>
              <a:t>getName()</a:t>
            </a:r>
            <a:r>
              <a:rPr lang="en-US" altLang="ko-KR" sz="1600" b="1" i="0" smtClean="0"/>
              <a:t>); 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smtClean="0"/>
              <a:t>	}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smtClean="0"/>
              <a:t>}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smtClean="0"/>
          </a:p>
        </p:txBody>
      </p:sp>
      <p:sp>
        <p:nvSpPr>
          <p:cNvPr id="10" name="직사각형 9"/>
          <p:cNvSpPr/>
          <p:nvPr/>
        </p:nvSpPr>
        <p:spPr bwMode="auto">
          <a:xfrm>
            <a:off x="4572000" y="381000"/>
            <a:ext cx="2209800" cy="33161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rPr>
              <a:t>NameCatTest.java</a:t>
            </a:r>
            <a:endParaRPr kumimoji="1" lang="ko-KR" altLang="en-US" sz="1800" b="1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20"/>
          <p:cNvSpPr txBox="1">
            <a:spLocks noChangeArrowheads="1"/>
          </p:cNvSpPr>
          <p:nvPr/>
        </p:nvSpPr>
        <p:spPr bwMode="auto">
          <a:xfrm>
            <a:off x="1371600" y="5391090"/>
            <a:ext cx="2686954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000" b="1" i="0" dirty="0" err="1" smtClean="0">
                <a:solidFill>
                  <a:srgbClr val="FF0000"/>
                </a:solidFill>
              </a:rPr>
              <a:t>NameCat</a:t>
            </a:r>
            <a:r>
              <a:rPr lang="en-US" altLang="ko-KR" sz="2000" b="1" i="0" dirty="0" smtClean="0">
                <a:solidFill>
                  <a:srgbClr val="FF0000"/>
                </a:solidFill>
              </a:rPr>
              <a:t> </a:t>
            </a:r>
            <a:r>
              <a:rPr lang="ko-KR" altLang="en-US" sz="2000" b="1" i="0" dirty="0" smtClean="0">
                <a:solidFill>
                  <a:srgbClr val="FF0000"/>
                </a:solidFill>
              </a:rPr>
              <a:t>클래스 </a:t>
            </a:r>
            <a:r>
              <a:rPr lang="ko-KR" altLang="en-US" sz="2000" b="1" i="0" dirty="0">
                <a:solidFill>
                  <a:srgbClr val="FF0000"/>
                </a:solidFill>
              </a:rPr>
              <a:t>선언</a:t>
            </a:r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4800600" y="5334000"/>
            <a:ext cx="386035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000" b="1" i="0" dirty="0" err="1" smtClean="0">
                <a:solidFill>
                  <a:srgbClr val="FF0000"/>
                </a:solidFill>
              </a:rPr>
              <a:t>NameCat</a:t>
            </a:r>
            <a:r>
              <a:rPr lang="en-US" altLang="ko-KR" sz="2000" b="1" i="0" dirty="0" smtClean="0">
                <a:solidFill>
                  <a:srgbClr val="FF0000"/>
                </a:solidFill>
              </a:rPr>
              <a:t> </a:t>
            </a:r>
            <a:r>
              <a:rPr lang="ko-KR" altLang="en-US" sz="2000" b="1" i="0" dirty="0" err="1" smtClean="0">
                <a:solidFill>
                  <a:srgbClr val="FF0000"/>
                </a:solidFill>
              </a:rPr>
              <a:t>인스턴스</a:t>
            </a:r>
            <a:r>
              <a:rPr lang="ko-KR" altLang="en-US" sz="2000" b="1" i="0" dirty="0" smtClean="0">
                <a:solidFill>
                  <a:srgbClr val="FF0000"/>
                </a:solidFill>
              </a:rPr>
              <a:t> 구성 및 이용</a:t>
            </a:r>
            <a:endParaRPr lang="ko-KR" altLang="en-US" sz="2000" b="1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59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Cat </a:t>
            </a:r>
            <a:r>
              <a:rPr lang="ko-KR" altLang="en-US" sz="2800" dirty="0" err="1"/>
              <a:t>인스턴스가</a:t>
            </a:r>
            <a:r>
              <a:rPr lang="ko-KR" altLang="en-US" sz="2800" dirty="0"/>
              <a:t>  여럿인 경우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ko-KR" altLang="en-US" sz="2800" dirty="0">
                <a:solidFill>
                  <a:srgbClr val="FF0000"/>
                </a:solidFill>
              </a:rPr>
              <a:t>각  </a:t>
            </a:r>
            <a:r>
              <a:rPr lang="ko-KR" altLang="en-US" sz="2800" dirty="0" err="1">
                <a:solidFill>
                  <a:srgbClr val="FF0000"/>
                </a:solidFill>
              </a:rPr>
              <a:t>인스턴스마다</a:t>
            </a:r>
            <a:r>
              <a:rPr lang="ko-KR" altLang="en-US" sz="2800" dirty="0"/>
              <a:t> 별도의 메모리를 가짐</a:t>
            </a: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>
          <a:xfrm>
            <a:off x="1447800" y="3505200"/>
            <a:ext cx="6553200" cy="2667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Tx/>
              <a:buNone/>
            </a:pPr>
            <a:r>
              <a:rPr lang="en-US" altLang="ko-KR" sz="2000" b="1" dirty="0" smtClean="0"/>
              <a:t>class </a:t>
            </a:r>
            <a:r>
              <a:rPr lang="en-US" altLang="ko-KR" sz="2000" b="1" dirty="0" err="1" smtClean="0"/>
              <a:t>NameCat</a:t>
            </a:r>
            <a:r>
              <a:rPr lang="en-US" altLang="ko-KR" sz="2000" b="1" dirty="0" smtClean="0"/>
              <a:t> {</a:t>
            </a:r>
          </a:p>
          <a:p>
            <a:pPr>
              <a:buFontTx/>
              <a:buNone/>
            </a:pPr>
            <a:r>
              <a:rPr lang="en-US" altLang="ko-KR" sz="2000" b="1" dirty="0" smtClean="0"/>
              <a:t>	 String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name</a:t>
            </a:r>
            <a:r>
              <a:rPr lang="en-US" altLang="ko-KR" sz="2000" b="1" dirty="0" smtClean="0"/>
              <a:t>;		// </a:t>
            </a:r>
            <a:r>
              <a:rPr lang="ko-KR" altLang="en-US" sz="2000" b="1" dirty="0" smtClean="0"/>
              <a:t>메모리</a:t>
            </a:r>
            <a:endParaRPr lang="en-US" altLang="ko-KR" sz="2000" b="1" dirty="0" smtClean="0"/>
          </a:p>
          <a:p>
            <a:pPr>
              <a:buFontTx/>
              <a:buNone/>
            </a:pPr>
            <a:r>
              <a:rPr lang="en-US" altLang="ko-KR" sz="2000" b="1" dirty="0" smtClean="0"/>
              <a:t>	</a:t>
            </a:r>
            <a:r>
              <a:rPr lang="en-US" altLang="ko-KR" sz="2000" b="1" dirty="0"/>
              <a:t> public </a:t>
            </a:r>
            <a:r>
              <a:rPr lang="en-US" altLang="ko-KR" sz="2000" b="1" dirty="0" smtClean="0"/>
              <a:t>void eat() { </a:t>
            </a:r>
            <a:r>
              <a:rPr lang="en-US" altLang="ko-KR" sz="2000" b="1" dirty="0" err="1" smtClean="0"/>
              <a:t>System.out.println</a:t>
            </a:r>
            <a:r>
              <a:rPr lang="en-US" altLang="ko-KR" sz="2000" b="1" dirty="0" smtClean="0"/>
              <a:t>("</a:t>
            </a:r>
            <a:r>
              <a:rPr lang="ko-KR" altLang="en-US" sz="2000" b="1" dirty="0" smtClean="0"/>
              <a:t>냠냠</a:t>
            </a:r>
            <a:r>
              <a:rPr lang="en-US" altLang="ko-KR" sz="2000" b="1" dirty="0" smtClean="0"/>
              <a:t>!");}</a:t>
            </a:r>
          </a:p>
          <a:p>
            <a:pPr>
              <a:buFontTx/>
              <a:buNone/>
            </a:pPr>
            <a:r>
              <a:rPr lang="en-US" altLang="ko-KR" sz="2000" b="1" dirty="0" smtClean="0"/>
              <a:t>	</a:t>
            </a:r>
            <a:r>
              <a:rPr lang="en-US" altLang="ko-KR" sz="2000" b="1" dirty="0"/>
              <a:t> public </a:t>
            </a:r>
            <a:r>
              <a:rPr lang="en-US" altLang="ko-KR" sz="2000" b="1" dirty="0" smtClean="0"/>
              <a:t>void </a:t>
            </a:r>
            <a:r>
              <a:rPr lang="en-US" altLang="ko-KR" sz="2000" b="1" dirty="0" err="1" smtClean="0"/>
              <a:t>yaong</a:t>
            </a:r>
            <a:r>
              <a:rPr lang="en-US" altLang="ko-KR" sz="2000" b="1" dirty="0" smtClean="0"/>
              <a:t>() {</a:t>
            </a:r>
            <a:r>
              <a:rPr lang="en-US" altLang="ko-KR" sz="2000" b="1" dirty="0" err="1" smtClean="0"/>
              <a:t>System.out.println</a:t>
            </a:r>
            <a:r>
              <a:rPr lang="en-US" altLang="ko-KR" sz="2000" b="1" dirty="0" smtClean="0"/>
              <a:t>("</a:t>
            </a:r>
            <a:r>
              <a:rPr lang="ko-KR" altLang="en-US" sz="2000" b="1" dirty="0" smtClean="0"/>
              <a:t>야옹</a:t>
            </a:r>
            <a:r>
              <a:rPr lang="en-US" altLang="ko-KR" sz="2000" b="1" dirty="0" smtClean="0"/>
              <a:t>");}</a:t>
            </a:r>
          </a:p>
          <a:p>
            <a:pPr>
              <a:buFontTx/>
              <a:buNone/>
            </a:pPr>
            <a:r>
              <a:rPr lang="en-US" altLang="ko-KR" sz="2000" b="1" dirty="0" smtClean="0"/>
              <a:t>	</a:t>
            </a:r>
            <a:r>
              <a:rPr lang="en-US" altLang="ko-KR" sz="2000" b="1" dirty="0"/>
              <a:t> public </a:t>
            </a:r>
            <a:r>
              <a:rPr lang="en-US" altLang="ko-KR" sz="2000" b="1" dirty="0" smtClean="0"/>
              <a:t>void </a:t>
            </a:r>
            <a:r>
              <a:rPr lang="en-US" altLang="ko-KR" sz="2000" b="1" dirty="0" err="1" smtClean="0"/>
              <a:t>setName</a:t>
            </a:r>
            <a:r>
              <a:rPr lang="en-US" altLang="ko-KR" sz="2000" b="1" dirty="0" smtClean="0"/>
              <a:t>(String n) { name = n; }</a:t>
            </a:r>
          </a:p>
          <a:p>
            <a:pPr>
              <a:buFontTx/>
              <a:buNone/>
            </a:pPr>
            <a:r>
              <a:rPr lang="en-US" altLang="ko-KR" sz="2000" b="1" dirty="0" smtClean="0"/>
              <a:t>	</a:t>
            </a:r>
            <a:r>
              <a:rPr lang="en-US" altLang="ko-KR" sz="2000" b="1" dirty="0"/>
              <a:t> public </a:t>
            </a:r>
            <a:r>
              <a:rPr lang="en-US" altLang="ko-KR" sz="2000" b="1" dirty="0" smtClean="0"/>
              <a:t>String </a:t>
            </a:r>
            <a:r>
              <a:rPr lang="en-US" altLang="ko-KR" sz="2000" b="1" dirty="0" err="1" smtClean="0"/>
              <a:t>getName</a:t>
            </a:r>
            <a:r>
              <a:rPr lang="en-US" altLang="ko-KR" sz="2000" b="1" dirty="0" smtClean="0"/>
              <a:t>() { return name; }</a:t>
            </a:r>
          </a:p>
          <a:p>
            <a:pPr>
              <a:buFontTx/>
              <a:buNone/>
            </a:pPr>
            <a:r>
              <a:rPr lang="en-US" altLang="ko-KR" sz="2000" b="1" dirty="0" smtClean="0"/>
              <a:t>}</a:t>
            </a:r>
          </a:p>
        </p:txBody>
      </p:sp>
      <p:sp>
        <p:nvSpPr>
          <p:cNvPr id="819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 smtClean="0"/>
          </a:p>
        </p:txBody>
      </p:sp>
      <p:sp>
        <p:nvSpPr>
          <p:cNvPr id="81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AEF362-BADE-4704-8679-603EDE57DB2A}" type="slidenum">
              <a:rPr lang="ko-KR" altLang="en-US" smtClean="0"/>
              <a:pPr/>
              <a:t>29</a:t>
            </a:fld>
            <a:endParaRPr lang="en-US" altLang="ko-KR" smtClean="0"/>
          </a:p>
        </p:txBody>
      </p:sp>
      <p:pic>
        <p:nvPicPr>
          <p:cNvPr id="7" name="Picture 2" descr="C:\Users\Salang\AppData\Local\Microsoft\Windows\Temporary Internet Files\Content.IE5\A7JEGZHL\MC90042703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447800"/>
            <a:ext cx="149993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 bwMode="auto">
          <a:xfrm>
            <a:off x="2971801" y="2743199"/>
            <a:ext cx="418082" cy="1839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45019" y="266700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smtClean="0">
                <a:solidFill>
                  <a:srgbClr val="FF0000"/>
                </a:solidFill>
              </a:rPr>
              <a:t>name</a:t>
            </a:r>
            <a:endParaRPr lang="ko-KR" altLang="en-US" b="1" i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>
            <a:stCxn id="9" idx="1"/>
            <a:endCxn id="8" idx="3"/>
          </p:cNvCxnSpPr>
          <p:nvPr/>
        </p:nvCxnSpPr>
        <p:spPr bwMode="auto">
          <a:xfrm rot="10800000">
            <a:off x="3389883" y="2835160"/>
            <a:ext cx="555136" cy="1650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Salang\AppData\Local\Microsoft\Windows\Temporary Internet Files\Content.IE5\A7JEGZHL\MC90042703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447800"/>
            <a:ext cx="149993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 bwMode="auto">
          <a:xfrm>
            <a:off x="6019801" y="2743199"/>
            <a:ext cx="418082" cy="1839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93019" y="266700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smtClean="0">
                <a:solidFill>
                  <a:srgbClr val="FF0000"/>
                </a:solidFill>
              </a:rPr>
              <a:t>name</a:t>
            </a:r>
            <a:endParaRPr lang="ko-KR" altLang="en-US" b="1" i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>
            <a:stCxn id="14" idx="1"/>
            <a:endCxn id="13" idx="3"/>
          </p:cNvCxnSpPr>
          <p:nvPr/>
        </p:nvCxnSpPr>
        <p:spPr bwMode="auto">
          <a:xfrm rot="10800000">
            <a:off x="6437883" y="2835160"/>
            <a:ext cx="555136" cy="1650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7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객체와 클래스 </a:t>
            </a:r>
            <a:r>
              <a:rPr lang="en-US" altLang="ko-KR" sz="3600" smtClean="0"/>
              <a:t>(Objects and Classes)</a:t>
            </a:r>
            <a:endParaRPr lang="ko-KR" altLang="en-US" sz="3600" smtClean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029199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Bicycle </a:t>
            </a:r>
            <a:r>
              <a:rPr lang="ko-KR" altLang="en-US" dirty="0" smtClean="0"/>
              <a:t>클래스의 </a:t>
            </a:r>
            <a:r>
              <a:rPr lang="en-US" altLang="ko-KR" dirty="0" smtClean="0">
                <a:solidFill>
                  <a:srgbClr val="FF0000"/>
                </a:solidFill>
              </a:rPr>
              <a:t>instance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고양이 클래스의 </a:t>
            </a:r>
            <a:r>
              <a:rPr lang="ko-KR" altLang="en-US" dirty="0" err="1" smtClean="0">
                <a:solidFill>
                  <a:srgbClr val="FF0000"/>
                </a:solidFill>
              </a:rPr>
              <a:t>인스턴스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b="1" dirty="0" smtClean="0"/>
          </a:p>
          <a:p>
            <a:pPr eaLnBrk="1" hangingPunct="1"/>
            <a:r>
              <a:rPr lang="en-US" altLang="ko-KR" b="1" dirty="0" smtClean="0">
                <a:solidFill>
                  <a:srgbClr val="FF0000"/>
                </a:solidFill>
              </a:rPr>
              <a:t>class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는 객체를 만들기 위한 틀이다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10246" name="Picture 8" descr="j030566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2133600"/>
            <a:ext cx="8382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8" name="Picture 10" descr="j030566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2286000"/>
            <a:ext cx="8382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1" name="Picture 13" descr="j030566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2286000"/>
            <a:ext cx="8382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2" name="Picture 14" descr="j030566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2286000"/>
            <a:ext cx="8382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3" name="Picture 15" descr="j030566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362200"/>
            <a:ext cx="8382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5" name="Oval 17"/>
          <p:cNvSpPr>
            <a:spLocks noChangeArrowheads="1"/>
          </p:cNvSpPr>
          <p:nvPr/>
        </p:nvSpPr>
        <p:spPr bwMode="auto">
          <a:xfrm>
            <a:off x="1295400" y="2209800"/>
            <a:ext cx="1143000" cy="1066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6" name="슬라이드 번호 개체 틀 1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FC93CB-6F8C-4B95-B7FB-4F5C162FC179}" type="slidenum">
              <a:rPr lang="ko-KR" altLang="en-US" smtClean="0"/>
              <a:pPr/>
              <a:t>3</a:t>
            </a:fld>
            <a:endParaRPr lang="en-US" altLang="ko-KR" smtClean="0"/>
          </a:p>
        </p:txBody>
      </p:sp>
      <p:pic>
        <p:nvPicPr>
          <p:cNvPr id="17" name="Picture 2" descr="C:\Users\Salang\AppData\Local\Microsoft\Windows\Temporary Internet Files\Content.IE5\A7JEGZHL\MC900427033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114800"/>
            <a:ext cx="609600" cy="74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 descr="C:\Users\Salang\AppData\Local\Microsoft\Windows\Temporary Internet Files\Content.IE5\A7JEGZHL\MC900427033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4114800"/>
            <a:ext cx="609600" cy="74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 descr="C:\Users\Salang\AppData\Local\Microsoft\Windows\Temporary Internet Files\Content.IE5\A7JEGZHL\MC900427033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4114800"/>
            <a:ext cx="609600" cy="74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 descr="C:\Users\Salang\AppData\Local\Microsoft\Windows\Temporary Internet Files\Content.IE5\A7JEGZHL\MC900427033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4114800"/>
            <a:ext cx="609600" cy="74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1447800" y="3962400"/>
            <a:ext cx="1143000" cy="1066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오른쪽 중괄호 21"/>
          <p:cNvSpPr/>
          <p:nvPr/>
        </p:nvSpPr>
        <p:spPr bwMode="auto">
          <a:xfrm>
            <a:off x="6781800" y="2590800"/>
            <a:ext cx="304800" cy="19050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39000" y="3352800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i="0" dirty="0" smtClean="0">
                <a:solidFill>
                  <a:srgbClr val="FF0000"/>
                </a:solidFill>
              </a:rPr>
              <a:t>객체들</a:t>
            </a:r>
            <a:endParaRPr lang="ko-KR" altLang="en-US" sz="2400" b="1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62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Cat </a:t>
            </a:r>
            <a:r>
              <a:rPr lang="ko-KR" altLang="en-US" sz="2800" dirty="0" err="1"/>
              <a:t>인스턴스가</a:t>
            </a:r>
            <a:r>
              <a:rPr lang="ko-KR" altLang="en-US" sz="2800" dirty="0"/>
              <a:t>  여럿인 경우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ko-KR" altLang="en-US" sz="2800" dirty="0">
                <a:solidFill>
                  <a:srgbClr val="FF0000"/>
                </a:solidFill>
              </a:rPr>
              <a:t>각  </a:t>
            </a:r>
            <a:r>
              <a:rPr lang="ko-KR" altLang="en-US" sz="2800" dirty="0" err="1">
                <a:solidFill>
                  <a:srgbClr val="FF0000"/>
                </a:solidFill>
              </a:rPr>
              <a:t>인스턴스마다</a:t>
            </a:r>
            <a:r>
              <a:rPr lang="ko-KR" altLang="en-US" sz="2800" dirty="0"/>
              <a:t> 별도의 메모리를 가짐</a:t>
            </a: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>
          <a:xfrm>
            <a:off x="1447800" y="3505200"/>
            <a:ext cx="6553200" cy="2667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Tx/>
              <a:buNone/>
            </a:pPr>
            <a:r>
              <a:rPr lang="en-US" altLang="ko-KR" sz="2000" b="1" dirty="0" smtClean="0"/>
              <a:t>class </a:t>
            </a:r>
            <a:r>
              <a:rPr lang="en-US" altLang="ko-KR" sz="2000" b="1" dirty="0" err="1" smtClean="0"/>
              <a:t>NameCat</a:t>
            </a:r>
            <a:r>
              <a:rPr lang="en-US" altLang="ko-KR" sz="2000" b="1" dirty="0" smtClean="0"/>
              <a:t> {</a:t>
            </a:r>
          </a:p>
          <a:p>
            <a:pPr>
              <a:buFontTx/>
              <a:buNone/>
            </a:pPr>
            <a:r>
              <a:rPr lang="en-US" altLang="ko-KR" sz="2000" b="1" dirty="0" smtClean="0"/>
              <a:t>	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private</a:t>
            </a:r>
            <a:r>
              <a:rPr lang="en-US" altLang="ko-KR" sz="2000" b="1" dirty="0" smtClean="0"/>
              <a:t> String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name</a:t>
            </a:r>
            <a:r>
              <a:rPr lang="en-US" altLang="ko-KR" sz="2000" b="1" dirty="0" smtClean="0"/>
              <a:t>;		// </a:t>
            </a:r>
            <a:r>
              <a:rPr lang="ko-KR" altLang="en-US" sz="2000" b="1" dirty="0" smtClean="0"/>
              <a:t>메모리</a:t>
            </a:r>
            <a:endParaRPr lang="en-US" altLang="ko-KR" sz="2000" b="1" dirty="0" smtClean="0"/>
          </a:p>
          <a:p>
            <a:pPr>
              <a:buFontTx/>
              <a:buNone/>
            </a:pPr>
            <a:r>
              <a:rPr lang="en-US" altLang="ko-KR" sz="2000" b="1" dirty="0" smtClean="0"/>
              <a:t>	</a:t>
            </a:r>
            <a:r>
              <a:rPr lang="en-US" altLang="ko-KR" sz="2000" b="1" dirty="0"/>
              <a:t> public </a:t>
            </a:r>
            <a:r>
              <a:rPr lang="en-US" altLang="ko-KR" sz="2000" b="1" dirty="0" smtClean="0"/>
              <a:t>void eat() { </a:t>
            </a:r>
            <a:r>
              <a:rPr lang="en-US" altLang="ko-KR" sz="2000" b="1" dirty="0" err="1" smtClean="0"/>
              <a:t>System.out.println</a:t>
            </a:r>
            <a:r>
              <a:rPr lang="en-US" altLang="ko-KR" sz="2000" b="1" dirty="0" smtClean="0"/>
              <a:t>("</a:t>
            </a:r>
            <a:r>
              <a:rPr lang="ko-KR" altLang="en-US" sz="2000" b="1" dirty="0" smtClean="0"/>
              <a:t>냠냠</a:t>
            </a:r>
            <a:r>
              <a:rPr lang="en-US" altLang="ko-KR" sz="2000" b="1" dirty="0" smtClean="0"/>
              <a:t>!");}</a:t>
            </a:r>
          </a:p>
          <a:p>
            <a:pPr>
              <a:buFontTx/>
              <a:buNone/>
            </a:pPr>
            <a:r>
              <a:rPr lang="en-US" altLang="ko-KR" sz="2000" b="1" dirty="0" smtClean="0"/>
              <a:t>	</a:t>
            </a:r>
            <a:r>
              <a:rPr lang="en-US" altLang="ko-KR" sz="2000" b="1" dirty="0"/>
              <a:t> public </a:t>
            </a:r>
            <a:r>
              <a:rPr lang="en-US" altLang="ko-KR" sz="2000" b="1" dirty="0" smtClean="0"/>
              <a:t>void </a:t>
            </a:r>
            <a:r>
              <a:rPr lang="en-US" altLang="ko-KR" sz="2000" b="1" dirty="0" err="1" smtClean="0"/>
              <a:t>yaong</a:t>
            </a:r>
            <a:r>
              <a:rPr lang="en-US" altLang="ko-KR" sz="2000" b="1" dirty="0" smtClean="0"/>
              <a:t>() {</a:t>
            </a:r>
            <a:r>
              <a:rPr lang="en-US" altLang="ko-KR" sz="2000" b="1" dirty="0" err="1" smtClean="0"/>
              <a:t>System.out.println</a:t>
            </a:r>
            <a:r>
              <a:rPr lang="en-US" altLang="ko-KR" sz="2000" b="1" dirty="0" smtClean="0"/>
              <a:t>("</a:t>
            </a:r>
            <a:r>
              <a:rPr lang="ko-KR" altLang="en-US" sz="2000" b="1" dirty="0" smtClean="0"/>
              <a:t>야옹</a:t>
            </a:r>
            <a:r>
              <a:rPr lang="en-US" altLang="ko-KR" sz="2000" b="1" dirty="0" smtClean="0"/>
              <a:t>");}</a:t>
            </a:r>
          </a:p>
          <a:p>
            <a:pPr>
              <a:buFontTx/>
              <a:buNone/>
            </a:pPr>
            <a:r>
              <a:rPr lang="en-US" altLang="ko-KR" sz="2000" b="1" dirty="0" smtClean="0"/>
              <a:t>	</a:t>
            </a:r>
            <a:r>
              <a:rPr lang="en-US" altLang="ko-KR" sz="2000" b="1" dirty="0"/>
              <a:t> public </a:t>
            </a:r>
            <a:r>
              <a:rPr lang="en-US" altLang="ko-KR" sz="2000" b="1" dirty="0" smtClean="0"/>
              <a:t>void </a:t>
            </a:r>
            <a:r>
              <a:rPr lang="en-US" altLang="ko-KR" sz="2000" b="1" dirty="0" err="1" smtClean="0"/>
              <a:t>setName</a:t>
            </a:r>
            <a:r>
              <a:rPr lang="en-US" altLang="ko-KR" sz="2000" b="1" dirty="0" smtClean="0"/>
              <a:t>(String n) { name = n; }</a:t>
            </a:r>
          </a:p>
          <a:p>
            <a:pPr>
              <a:buFontTx/>
              <a:buNone/>
            </a:pPr>
            <a:r>
              <a:rPr lang="en-US" altLang="ko-KR" sz="2000" b="1" dirty="0" smtClean="0"/>
              <a:t>	</a:t>
            </a:r>
            <a:r>
              <a:rPr lang="en-US" altLang="ko-KR" sz="2000" b="1" dirty="0"/>
              <a:t> public </a:t>
            </a:r>
            <a:r>
              <a:rPr lang="en-US" altLang="ko-KR" sz="2000" b="1" dirty="0" smtClean="0"/>
              <a:t>String </a:t>
            </a:r>
            <a:r>
              <a:rPr lang="en-US" altLang="ko-KR" sz="2000" b="1" dirty="0" err="1" smtClean="0"/>
              <a:t>getName</a:t>
            </a:r>
            <a:r>
              <a:rPr lang="en-US" altLang="ko-KR" sz="2000" b="1" dirty="0" smtClean="0"/>
              <a:t>() { return name; }</a:t>
            </a:r>
          </a:p>
          <a:p>
            <a:pPr>
              <a:buFontTx/>
              <a:buNone/>
            </a:pPr>
            <a:r>
              <a:rPr lang="en-US" altLang="ko-KR" sz="2000" b="1" dirty="0" smtClean="0"/>
              <a:t>}</a:t>
            </a:r>
          </a:p>
        </p:txBody>
      </p:sp>
      <p:sp>
        <p:nvSpPr>
          <p:cNvPr id="819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 smtClean="0"/>
          </a:p>
        </p:txBody>
      </p:sp>
      <p:sp>
        <p:nvSpPr>
          <p:cNvPr id="81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AEF362-BADE-4704-8679-603EDE57DB2A}" type="slidenum">
              <a:rPr lang="ko-KR" altLang="en-US" smtClean="0"/>
              <a:pPr/>
              <a:t>30</a:t>
            </a:fld>
            <a:endParaRPr lang="en-US" altLang="ko-KR" smtClean="0"/>
          </a:p>
        </p:txBody>
      </p:sp>
      <p:pic>
        <p:nvPicPr>
          <p:cNvPr id="7" name="Picture 2" descr="C:\Users\Salang\AppData\Local\Microsoft\Windows\Temporary Internet Files\Content.IE5\A7JEGZHL\MC90042703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447800"/>
            <a:ext cx="149993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 bwMode="auto">
          <a:xfrm>
            <a:off x="2971801" y="2743199"/>
            <a:ext cx="418082" cy="1839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45019" y="266700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smtClean="0">
                <a:solidFill>
                  <a:srgbClr val="FF0000"/>
                </a:solidFill>
              </a:rPr>
              <a:t>name</a:t>
            </a:r>
            <a:endParaRPr lang="ko-KR" altLang="en-US" b="1" i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>
            <a:stCxn id="9" idx="1"/>
            <a:endCxn id="8" idx="3"/>
          </p:cNvCxnSpPr>
          <p:nvPr/>
        </p:nvCxnSpPr>
        <p:spPr bwMode="auto">
          <a:xfrm rot="10800000">
            <a:off x="3389883" y="2835160"/>
            <a:ext cx="555136" cy="1650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Salang\AppData\Local\Microsoft\Windows\Temporary Internet Files\Content.IE5\A7JEGZHL\MC90042703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447800"/>
            <a:ext cx="149993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 bwMode="auto">
          <a:xfrm>
            <a:off x="6019801" y="2743199"/>
            <a:ext cx="418082" cy="1839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93019" y="266700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smtClean="0">
                <a:solidFill>
                  <a:srgbClr val="FF0000"/>
                </a:solidFill>
              </a:rPr>
              <a:t>name</a:t>
            </a:r>
            <a:endParaRPr lang="ko-KR" altLang="en-US" b="1" i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>
            <a:stCxn id="14" idx="1"/>
            <a:endCxn id="13" idx="3"/>
          </p:cNvCxnSpPr>
          <p:nvPr/>
        </p:nvCxnSpPr>
        <p:spPr bwMode="auto">
          <a:xfrm rot="10800000">
            <a:off x="6437883" y="2835160"/>
            <a:ext cx="555136" cy="1650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9618" y="2362200"/>
            <a:ext cx="1420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0" dirty="0" smtClean="0">
                <a:solidFill>
                  <a:srgbClr val="FF0000"/>
                </a:solidFill>
              </a:rPr>
              <a:t>일반적으로</a:t>
            </a:r>
            <a:endParaRPr lang="en-US" altLang="ko-KR" b="1" i="0" dirty="0" smtClean="0">
              <a:solidFill>
                <a:srgbClr val="FF0000"/>
              </a:solidFill>
            </a:endParaRPr>
          </a:p>
          <a:p>
            <a:r>
              <a:rPr lang="en-US" altLang="ko-KR" b="1" i="0" dirty="0" smtClean="0">
                <a:solidFill>
                  <a:srgbClr val="FF0000"/>
                </a:solidFill>
              </a:rPr>
              <a:t>private</a:t>
            </a:r>
            <a:r>
              <a:rPr lang="ko-KR" altLang="en-US" b="1" i="0" dirty="0" smtClean="0">
                <a:solidFill>
                  <a:srgbClr val="FF0000"/>
                </a:solidFill>
              </a:rPr>
              <a:t>으로 </a:t>
            </a:r>
            <a:endParaRPr lang="en-US" altLang="ko-KR" b="1" i="0" dirty="0" smtClean="0">
              <a:solidFill>
                <a:srgbClr val="FF0000"/>
              </a:solidFill>
            </a:endParaRPr>
          </a:p>
          <a:p>
            <a:r>
              <a:rPr lang="ko-KR" altLang="en-US" b="1" i="0" dirty="0" smtClean="0">
                <a:solidFill>
                  <a:srgbClr val="FF0000"/>
                </a:solidFill>
              </a:rPr>
              <a:t>선언함</a:t>
            </a:r>
          </a:p>
        </p:txBody>
      </p:sp>
      <p:cxnSp>
        <p:nvCxnSpPr>
          <p:cNvPr id="5" name="직선 화살표 연결선 4"/>
          <p:cNvCxnSpPr>
            <a:stCxn id="2" idx="2"/>
          </p:cNvCxnSpPr>
          <p:nvPr/>
        </p:nvCxnSpPr>
        <p:spPr bwMode="auto">
          <a:xfrm>
            <a:off x="889909" y="3285530"/>
            <a:ext cx="1015091" cy="6768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5743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31</a:t>
            </a:fld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1371600" y="10716"/>
            <a:ext cx="6324600" cy="6771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1" i="0" dirty="0" smtClean="0"/>
              <a:t>C:\examples&gt;dir</a:t>
            </a:r>
          </a:p>
          <a:p>
            <a:endParaRPr lang="en-US" altLang="ko-KR" sz="1400" b="1" i="0" dirty="0" smtClean="0"/>
          </a:p>
          <a:p>
            <a:r>
              <a:rPr lang="en-US" altLang="ko-KR" sz="1400" b="1" i="0" dirty="0" smtClean="0"/>
              <a:t>2011-09-02  </a:t>
            </a:r>
            <a:r>
              <a:rPr lang="ko-KR" altLang="en-US" sz="1400" b="1" i="0" dirty="0" smtClean="0"/>
              <a:t>오후 </a:t>
            </a:r>
            <a:r>
              <a:rPr lang="en-US" altLang="ko-KR" sz="1400" b="1" i="0" dirty="0" smtClean="0"/>
              <a:t>02:20    &lt;DIR&gt;          .</a:t>
            </a:r>
          </a:p>
          <a:p>
            <a:r>
              <a:rPr lang="en-US" altLang="ko-KR" sz="1400" b="1" i="0" dirty="0" smtClean="0"/>
              <a:t>2011-09-02  </a:t>
            </a:r>
            <a:r>
              <a:rPr lang="ko-KR" altLang="en-US" sz="1400" b="1" i="0" dirty="0" smtClean="0"/>
              <a:t>오후 </a:t>
            </a:r>
            <a:r>
              <a:rPr lang="en-US" altLang="ko-KR" sz="1400" b="1" i="0" dirty="0" smtClean="0"/>
              <a:t>02:20    &lt;DIR&gt;          ..</a:t>
            </a:r>
          </a:p>
          <a:p>
            <a:r>
              <a:rPr lang="en-US" altLang="ko-KR" sz="1400" b="1" i="0" dirty="0" smtClean="0"/>
              <a:t>2011-09-02  </a:t>
            </a:r>
            <a:r>
              <a:rPr lang="ko-KR" altLang="en-US" sz="1400" b="1" i="0" dirty="0" smtClean="0"/>
              <a:t>오전 </a:t>
            </a:r>
            <a:r>
              <a:rPr lang="en-US" altLang="ko-KR" sz="1400" b="1" i="0" dirty="0" smtClean="0"/>
              <a:t>11:37               453 </a:t>
            </a:r>
            <a:r>
              <a:rPr lang="en-US" altLang="ko-KR" sz="1400" b="1" i="0" dirty="0" err="1" smtClean="0"/>
              <a:t>Cat.class</a:t>
            </a:r>
            <a:endParaRPr lang="en-US" altLang="ko-KR" sz="1400" b="1" i="0" dirty="0" smtClean="0"/>
          </a:p>
          <a:p>
            <a:r>
              <a:rPr lang="en-US" altLang="ko-KR" sz="1400" b="1" i="0" dirty="0" smtClean="0"/>
              <a:t>2011-09-02  </a:t>
            </a:r>
            <a:r>
              <a:rPr lang="ko-KR" altLang="en-US" sz="1400" b="1" i="0" dirty="0" smtClean="0"/>
              <a:t>오전 </a:t>
            </a:r>
            <a:r>
              <a:rPr lang="en-US" altLang="ko-KR" sz="1400" b="1" i="0" dirty="0" smtClean="0"/>
              <a:t>11:37               124 Cat.java</a:t>
            </a:r>
          </a:p>
          <a:p>
            <a:r>
              <a:rPr lang="en-US" altLang="ko-KR" sz="1400" b="1" i="0" dirty="0" smtClean="0"/>
              <a:t>2011-09-02  </a:t>
            </a:r>
            <a:r>
              <a:rPr lang="ko-KR" altLang="en-US" sz="1400" b="1" i="0" dirty="0" smtClean="0"/>
              <a:t>오전 </a:t>
            </a:r>
            <a:r>
              <a:rPr lang="en-US" altLang="ko-KR" sz="1400" b="1" i="0" dirty="0" smtClean="0"/>
              <a:t>11:37               363 </a:t>
            </a:r>
            <a:r>
              <a:rPr lang="en-US" altLang="ko-KR" sz="1400" b="1" i="0" dirty="0" err="1" smtClean="0"/>
              <a:t>CatTest.class</a:t>
            </a:r>
            <a:endParaRPr lang="en-US" altLang="ko-KR" sz="1400" b="1" i="0" dirty="0" smtClean="0"/>
          </a:p>
          <a:p>
            <a:r>
              <a:rPr lang="en-US" altLang="ko-KR" sz="1400" b="1" i="0" dirty="0" smtClean="0"/>
              <a:t>2011-09-02  </a:t>
            </a:r>
            <a:r>
              <a:rPr lang="ko-KR" altLang="en-US" sz="1400" b="1" i="0" dirty="0" smtClean="0"/>
              <a:t>오전 </a:t>
            </a:r>
            <a:r>
              <a:rPr lang="en-US" altLang="ko-KR" sz="1400" b="1" i="0" dirty="0" smtClean="0"/>
              <a:t>11:16               192 CatTest.java</a:t>
            </a:r>
          </a:p>
          <a:p>
            <a:r>
              <a:rPr lang="en-US" altLang="ko-KR" sz="1400" b="1" i="0" dirty="0" smtClean="0"/>
              <a:t>2011-09-02  </a:t>
            </a:r>
            <a:r>
              <a:rPr lang="ko-KR" altLang="en-US" sz="1400" b="1" i="0" dirty="0" smtClean="0"/>
              <a:t>오후 </a:t>
            </a:r>
            <a:r>
              <a:rPr lang="en-US" altLang="ko-KR" sz="1400" b="1" i="0" dirty="0" smtClean="0"/>
              <a:t>02:17               219 NameCat.java</a:t>
            </a:r>
          </a:p>
          <a:p>
            <a:r>
              <a:rPr lang="en-US" altLang="ko-KR" sz="1400" b="1" i="0" dirty="0" smtClean="0"/>
              <a:t>2011-09-02  </a:t>
            </a:r>
            <a:r>
              <a:rPr lang="ko-KR" altLang="en-US" sz="1400" b="1" i="0" dirty="0" smtClean="0"/>
              <a:t>오후 </a:t>
            </a:r>
            <a:r>
              <a:rPr lang="en-US" altLang="ko-KR" sz="1400" b="1" i="0" dirty="0" smtClean="0"/>
              <a:t>02:19               277 NameCatTest.java</a:t>
            </a:r>
          </a:p>
          <a:p>
            <a:endParaRPr lang="en-US" altLang="ko-KR" sz="1400" b="1" i="0" dirty="0" smtClean="0"/>
          </a:p>
          <a:p>
            <a:r>
              <a:rPr lang="en-US" altLang="ko-KR" sz="1400" b="1" i="0" dirty="0" smtClean="0"/>
              <a:t>C:\examples&gt;javac Name*.java</a:t>
            </a:r>
          </a:p>
          <a:p>
            <a:endParaRPr lang="en-US" altLang="ko-KR" sz="1400" b="1" i="0" dirty="0" smtClean="0"/>
          </a:p>
          <a:p>
            <a:r>
              <a:rPr lang="en-US" altLang="ko-KR" sz="1400" b="1" i="0" dirty="0" smtClean="0"/>
              <a:t>C:\examples&gt;dir</a:t>
            </a:r>
          </a:p>
          <a:p>
            <a:endParaRPr lang="en-US" altLang="ko-KR" sz="1400" b="1" i="0" dirty="0" smtClean="0"/>
          </a:p>
          <a:p>
            <a:r>
              <a:rPr lang="en-US" altLang="ko-KR" sz="1400" b="1" i="0" dirty="0" smtClean="0"/>
              <a:t>2011-09-02  </a:t>
            </a:r>
            <a:r>
              <a:rPr lang="ko-KR" altLang="en-US" sz="1400" b="1" i="0" dirty="0" smtClean="0"/>
              <a:t>오후 </a:t>
            </a:r>
            <a:r>
              <a:rPr lang="en-US" altLang="ko-KR" sz="1400" b="1" i="0" dirty="0" smtClean="0"/>
              <a:t>02:20    &lt;DIR&gt;          .</a:t>
            </a:r>
          </a:p>
          <a:p>
            <a:r>
              <a:rPr lang="en-US" altLang="ko-KR" sz="1400" b="1" i="0" dirty="0" smtClean="0"/>
              <a:t>2011-09-02  </a:t>
            </a:r>
            <a:r>
              <a:rPr lang="ko-KR" altLang="en-US" sz="1400" b="1" i="0" dirty="0" smtClean="0"/>
              <a:t>오후 </a:t>
            </a:r>
            <a:r>
              <a:rPr lang="en-US" altLang="ko-KR" sz="1400" b="1" i="0" dirty="0" smtClean="0"/>
              <a:t>02:20    &lt;DIR&gt;          ..</a:t>
            </a:r>
          </a:p>
          <a:p>
            <a:r>
              <a:rPr lang="en-US" altLang="ko-KR" sz="1400" b="1" i="0" dirty="0" smtClean="0"/>
              <a:t>2011-09-02  </a:t>
            </a:r>
            <a:r>
              <a:rPr lang="ko-KR" altLang="en-US" sz="1400" b="1" i="0" dirty="0" smtClean="0"/>
              <a:t>오전 </a:t>
            </a:r>
            <a:r>
              <a:rPr lang="en-US" altLang="ko-KR" sz="1400" b="1" i="0" dirty="0" smtClean="0"/>
              <a:t>11:37               453 </a:t>
            </a:r>
            <a:r>
              <a:rPr lang="en-US" altLang="ko-KR" sz="1400" b="1" i="0" dirty="0" err="1" smtClean="0"/>
              <a:t>Cat.class</a:t>
            </a:r>
            <a:endParaRPr lang="en-US" altLang="ko-KR" sz="1400" b="1" i="0" dirty="0" smtClean="0"/>
          </a:p>
          <a:p>
            <a:r>
              <a:rPr lang="en-US" altLang="ko-KR" sz="1400" b="1" i="0" dirty="0" smtClean="0"/>
              <a:t>2011-09-02  </a:t>
            </a:r>
            <a:r>
              <a:rPr lang="ko-KR" altLang="en-US" sz="1400" b="1" i="0" dirty="0" smtClean="0"/>
              <a:t>오전 </a:t>
            </a:r>
            <a:r>
              <a:rPr lang="en-US" altLang="ko-KR" sz="1400" b="1" i="0" dirty="0" smtClean="0"/>
              <a:t>11:37               124 Cat.java</a:t>
            </a:r>
          </a:p>
          <a:p>
            <a:r>
              <a:rPr lang="en-US" altLang="ko-KR" sz="1400" b="1" i="0" dirty="0" smtClean="0"/>
              <a:t>2011-09-02  </a:t>
            </a:r>
            <a:r>
              <a:rPr lang="ko-KR" altLang="en-US" sz="1400" b="1" i="0" dirty="0" smtClean="0"/>
              <a:t>오전 </a:t>
            </a:r>
            <a:r>
              <a:rPr lang="en-US" altLang="ko-KR" sz="1400" b="1" i="0" dirty="0" smtClean="0"/>
              <a:t>11:37               363 </a:t>
            </a:r>
            <a:r>
              <a:rPr lang="en-US" altLang="ko-KR" sz="1400" b="1" i="0" dirty="0" err="1" smtClean="0"/>
              <a:t>CatTest.class</a:t>
            </a:r>
            <a:endParaRPr lang="en-US" altLang="ko-KR" sz="1400" b="1" i="0" dirty="0" smtClean="0"/>
          </a:p>
          <a:p>
            <a:r>
              <a:rPr lang="en-US" altLang="ko-KR" sz="1400" b="1" i="0" dirty="0" smtClean="0"/>
              <a:t>2011-09-02  </a:t>
            </a:r>
            <a:r>
              <a:rPr lang="ko-KR" altLang="en-US" sz="1400" b="1" i="0" dirty="0" smtClean="0"/>
              <a:t>오전 </a:t>
            </a:r>
            <a:r>
              <a:rPr lang="en-US" altLang="ko-KR" sz="1400" b="1" i="0" dirty="0" smtClean="0"/>
              <a:t>11:16               192 CatTest.java</a:t>
            </a:r>
          </a:p>
          <a:p>
            <a:r>
              <a:rPr lang="en-US" altLang="ko-KR" sz="1400" b="1" i="0" dirty="0" smtClean="0"/>
              <a:t>2011-09-02  </a:t>
            </a:r>
            <a:r>
              <a:rPr lang="ko-KR" altLang="en-US" sz="1400" b="1" i="0" dirty="0" smtClean="0"/>
              <a:t>오후 </a:t>
            </a:r>
            <a:r>
              <a:rPr lang="en-US" altLang="ko-KR" sz="1400" b="1" i="0" dirty="0" smtClean="0"/>
              <a:t>02:20               628 </a:t>
            </a:r>
            <a:r>
              <a:rPr lang="en-US" altLang="ko-KR" sz="1400" b="1" i="0" dirty="0" err="1" smtClean="0"/>
              <a:t>NameCat.class</a:t>
            </a:r>
            <a:endParaRPr lang="en-US" altLang="ko-KR" sz="1400" b="1" i="0" dirty="0" smtClean="0"/>
          </a:p>
          <a:p>
            <a:r>
              <a:rPr lang="en-US" altLang="ko-KR" sz="1400" b="1" i="0" dirty="0" smtClean="0"/>
              <a:t>2011-09-02  </a:t>
            </a:r>
            <a:r>
              <a:rPr lang="ko-KR" altLang="en-US" sz="1400" b="1" i="0" dirty="0" smtClean="0"/>
              <a:t>오후 </a:t>
            </a:r>
            <a:r>
              <a:rPr lang="en-US" altLang="ko-KR" sz="1400" b="1" i="0" dirty="0" smtClean="0"/>
              <a:t>02:17               219 NameCat.java</a:t>
            </a:r>
          </a:p>
          <a:p>
            <a:r>
              <a:rPr lang="en-US" altLang="ko-KR" sz="1400" b="1" i="0" dirty="0" smtClean="0"/>
              <a:t>2011-09-02  </a:t>
            </a:r>
            <a:r>
              <a:rPr lang="ko-KR" altLang="en-US" sz="1400" b="1" i="0" dirty="0" smtClean="0"/>
              <a:t>오후 </a:t>
            </a:r>
            <a:r>
              <a:rPr lang="en-US" altLang="ko-KR" sz="1400" b="1" i="0" dirty="0" smtClean="0"/>
              <a:t>02:20               581 </a:t>
            </a:r>
            <a:r>
              <a:rPr lang="en-US" altLang="ko-KR" sz="1400" b="1" i="0" dirty="0" err="1" smtClean="0"/>
              <a:t>NameCatTest.class</a:t>
            </a:r>
            <a:endParaRPr lang="en-US" altLang="ko-KR" sz="1400" b="1" i="0" dirty="0" smtClean="0"/>
          </a:p>
          <a:p>
            <a:r>
              <a:rPr lang="en-US" altLang="ko-KR" sz="1400" b="1" i="0" dirty="0" smtClean="0"/>
              <a:t>2011-09-02  </a:t>
            </a:r>
            <a:r>
              <a:rPr lang="ko-KR" altLang="en-US" sz="1400" b="1" i="0" dirty="0" smtClean="0"/>
              <a:t>오후 </a:t>
            </a:r>
            <a:r>
              <a:rPr lang="en-US" altLang="ko-KR" sz="1400" b="1" i="0" dirty="0" smtClean="0"/>
              <a:t>02:19               277 NameCatTest.java</a:t>
            </a:r>
          </a:p>
          <a:p>
            <a:endParaRPr lang="en-US" altLang="ko-KR" sz="1400" b="1" i="0" dirty="0" smtClean="0"/>
          </a:p>
          <a:p>
            <a:r>
              <a:rPr lang="en-US" altLang="ko-KR" sz="1400" b="1" i="0" dirty="0" smtClean="0"/>
              <a:t>C:\examples&gt;java </a:t>
            </a:r>
            <a:r>
              <a:rPr lang="en-US" altLang="ko-KR" sz="1400" b="1" i="0" dirty="0" err="1" smtClean="0"/>
              <a:t>NameCatTest</a:t>
            </a:r>
            <a:endParaRPr lang="en-US" altLang="ko-KR" sz="1400" b="1" i="0" dirty="0" smtClean="0"/>
          </a:p>
          <a:p>
            <a:endParaRPr lang="en-US" altLang="ko-KR" sz="1400" b="1" i="0" dirty="0" smtClean="0"/>
          </a:p>
          <a:p>
            <a:r>
              <a:rPr lang="ko-KR" altLang="en-US" sz="1400" b="1" i="0" dirty="0" smtClean="0"/>
              <a:t>왕눈이</a:t>
            </a:r>
          </a:p>
          <a:p>
            <a:r>
              <a:rPr lang="ko-KR" altLang="en-US" sz="1400" b="1" i="0" dirty="0" smtClean="0"/>
              <a:t>방울이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29400" y="4724162"/>
            <a:ext cx="2362200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i="0" dirty="0" err="1" smtClean="0"/>
              <a:t>디렉토리에</a:t>
            </a:r>
            <a:r>
              <a:rPr lang="ko-KR" altLang="en-US" sz="1400" b="1" i="0" dirty="0" smtClean="0"/>
              <a:t> 두 개의 애플리케이션 프로그램이 들어 있음</a:t>
            </a:r>
            <a:endParaRPr lang="en-US" altLang="ko-KR" sz="1400" b="1" i="0" dirty="0" smtClean="0"/>
          </a:p>
          <a:p>
            <a:endParaRPr lang="en-US" altLang="ko-KR" sz="1400" b="1" i="0" dirty="0" smtClean="0"/>
          </a:p>
          <a:p>
            <a:r>
              <a:rPr lang="ko-KR" altLang="en-US" sz="1400" b="1" i="0" dirty="0" smtClean="0"/>
              <a:t>각 애플리케이션 실행 방법</a:t>
            </a:r>
            <a:endParaRPr lang="en-US" altLang="ko-KR" sz="1400" b="1" i="0" dirty="0"/>
          </a:p>
          <a:p>
            <a:r>
              <a:rPr lang="en-US" altLang="ko-KR" sz="1400" b="1" i="0" dirty="0" smtClean="0"/>
              <a:t>java </a:t>
            </a:r>
            <a:r>
              <a:rPr lang="en-US" altLang="ko-KR" sz="1400" b="1" i="0" dirty="0" err="1" smtClean="0"/>
              <a:t>CatTest</a:t>
            </a:r>
            <a:endParaRPr lang="en-US" altLang="ko-KR" sz="1400" b="1" i="0" dirty="0" smtClean="0"/>
          </a:p>
          <a:p>
            <a:r>
              <a:rPr lang="en-US" altLang="ko-KR" sz="1400" b="1" i="0" dirty="0" smtClean="0"/>
              <a:t>java </a:t>
            </a:r>
            <a:r>
              <a:rPr lang="en-US" altLang="ko-KR" sz="1400" b="1" i="0" dirty="0" err="1" smtClean="0"/>
              <a:t>NameCatTest</a:t>
            </a:r>
            <a:endParaRPr lang="ko-KR" altLang="en-US" sz="1400" b="1" i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필드와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32</a:t>
            </a:fld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609600" y="1981200"/>
            <a:ext cx="34290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NameCat</a:t>
            </a: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609600" y="2438400"/>
            <a:ext cx="3429000" cy="1981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i="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private 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String name</a:t>
            </a:r>
          </a:p>
          <a:p>
            <a:pPr>
              <a:buFontTx/>
              <a:buNone/>
            </a:pPr>
            <a:endParaRPr lang="en-US" altLang="ko-KR" b="1" i="0" dirty="0" smtClean="0"/>
          </a:p>
          <a:p>
            <a:pPr>
              <a:buFontTx/>
              <a:buNone/>
            </a:pPr>
            <a:r>
              <a:rPr lang="en-US" altLang="ko-KR" b="1" i="0" dirty="0" smtClean="0"/>
              <a:t>public void eat() 	</a:t>
            </a:r>
          </a:p>
          <a:p>
            <a:pPr>
              <a:buFontTx/>
              <a:buNone/>
            </a:pPr>
            <a:r>
              <a:rPr lang="en-US" altLang="ko-KR" b="1" i="0" dirty="0"/>
              <a:t>public void </a:t>
            </a:r>
            <a:r>
              <a:rPr lang="en-US" altLang="ko-KR" b="1" i="0" dirty="0" err="1" smtClean="0"/>
              <a:t>yaong</a:t>
            </a:r>
            <a:r>
              <a:rPr lang="en-US" altLang="ko-KR" b="1" i="0" dirty="0" smtClean="0"/>
              <a:t>() 	</a:t>
            </a:r>
          </a:p>
          <a:p>
            <a:pPr>
              <a:buFontTx/>
              <a:buNone/>
            </a:pPr>
            <a:r>
              <a:rPr lang="en-US" altLang="ko-KR" b="1" i="0" dirty="0"/>
              <a:t>public void </a:t>
            </a:r>
            <a:r>
              <a:rPr lang="en-US" altLang="ko-KR" b="1" i="0" dirty="0" err="1" smtClean="0"/>
              <a:t>setName</a:t>
            </a:r>
            <a:r>
              <a:rPr lang="en-US" altLang="ko-KR" b="1" i="0" dirty="0" smtClean="0"/>
              <a:t>(String n) </a:t>
            </a:r>
          </a:p>
          <a:p>
            <a:pPr>
              <a:buFontTx/>
              <a:buNone/>
            </a:pPr>
            <a:r>
              <a:rPr lang="en-US" altLang="ko-KR" b="1" i="0" dirty="0"/>
              <a:t>public String </a:t>
            </a:r>
            <a:r>
              <a:rPr lang="en-US" altLang="ko-KR" b="1" i="0" dirty="0" err="1" smtClean="0"/>
              <a:t>getName</a:t>
            </a:r>
            <a:r>
              <a:rPr lang="en-US" altLang="ko-KR" b="1" i="0" dirty="0" smtClean="0"/>
              <a:t>()</a:t>
            </a:r>
            <a:endParaRPr kumimoji="1" lang="en-US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5800" y="205740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0" dirty="0" smtClean="0"/>
              <a:t>클래스 </a:t>
            </a:r>
            <a:r>
              <a:rPr lang="ko-KR" altLang="en-US" b="1" i="0" dirty="0" smtClean="0">
                <a:solidFill>
                  <a:srgbClr val="FF0000"/>
                </a:solidFill>
              </a:rPr>
              <a:t>이름</a:t>
            </a:r>
            <a:endParaRPr lang="ko-KR" altLang="en-US" b="1" i="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5800" y="2526268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0" dirty="0" smtClean="0">
                <a:solidFill>
                  <a:srgbClr val="FF0000"/>
                </a:solidFill>
              </a:rPr>
              <a:t>필드</a:t>
            </a:r>
            <a:r>
              <a:rPr lang="en-US" altLang="ko-KR" b="1" i="0" dirty="0" smtClean="0"/>
              <a:t>(field) - </a:t>
            </a:r>
            <a:r>
              <a:rPr lang="ko-KR" altLang="en-US" b="1" i="0" dirty="0" smtClean="0"/>
              <a:t>메모리</a:t>
            </a:r>
            <a:endParaRPr lang="ko-KR" altLang="en-US" b="1" i="0" dirty="0"/>
          </a:p>
        </p:txBody>
      </p:sp>
      <p:sp>
        <p:nvSpPr>
          <p:cNvPr id="12" name="TextBox 11"/>
          <p:cNvSpPr txBox="1"/>
          <p:nvPr/>
        </p:nvSpPr>
        <p:spPr>
          <a:xfrm>
            <a:off x="4495800" y="3364468"/>
            <a:ext cx="451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0" dirty="0" err="1" smtClean="0">
                <a:solidFill>
                  <a:srgbClr val="FF0000"/>
                </a:solidFill>
              </a:rPr>
              <a:t>메소드</a:t>
            </a:r>
            <a:r>
              <a:rPr lang="ko-KR" altLang="en-US" b="1" i="0" dirty="0" smtClean="0">
                <a:solidFill>
                  <a:srgbClr val="FF0000"/>
                </a:solidFill>
              </a:rPr>
              <a:t> </a:t>
            </a:r>
            <a:r>
              <a:rPr lang="en-US" altLang="ko-KR" b="1" i="0" dirty="0" smtClean="0"/>
              <a:t>– </a:t>
            </a:r>
            <a:r>
              <a:rPr lang="ko-KR" altLang="en-US" b="1" i="0" dirty="0" smtClean="0"/>
              <a:t>이 클래스의 객체가 할 수 있는 일</a:t>
            </a:r>
            <a:endParaRPr lang="ko-KR" altLang="en-US" b="1" i="0" dirty="0"/>
          </a:p>
        </p:txBody>
      </p:sp>
      <p:cxnSp>
        <p:nvCxnSpPr>
          <p:cNvPr id="14" name="직선 화살표 연결선 13"/>
          <p:cNvCxnSpPr>
            <a:stCxn id="10" idx="1"/>
          </p:cNvCxnSpPr>
          <p:nvPr/>
        </p:nvCxnSpPr>
        <p:spPr bwMode="auto">
          <a:xfrm rot="10800000" flipV="1">
            <a:off x="2971800" y="2242066"/>
            <a:ext cx="1524000" cy="439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직선 화살표 연결선 15"/>
          <p:cNvCxnSpPr>
            <a:stCxn id="11" idx="1"/>
          </p:cNvCxnSpPr>
          <p:nvPr/>
        </p:nvCxnSpPr>
        <p:spPr bwMode="auto">
          <a:xfrm flipH="1">
            <a:off x="2971800" y="2710934"/>
            <a:ext cx="1524000" cy="853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직선 화살표 연결선 17"/>
          <p:cNvCxnSpPr>
            <a:stCxn id="12" idx="1"/>
          </p:cNvCxnSpPr>
          <p:nvPr/>
        </p:nvCxnSpPr>
        <p:spPr bwMode="auto">
          <a:xfrm flipH="1">
            <a:off x="3200400" y="3549134"/>
            <a:ext cx="1295400" cy="32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743200" y="4800600"/>
            <a:ext cx="45448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i="0" dirty="0" smtClean="0"/>
              <a:t>필드와 </a:t>
            </a:r>
            <a:r>
              <a:rPr lang="ko-KR" altLang="en-US" sz="2000" b="1" i="0" dirty="0" err="1" smtClean="0"/>
              <a:t>메소드를</a:t>
            </a:r>
            <a:r>
              <a:rPr lang="ko-KR" altLang="en-US" sz="2000" b="1" i="0" dirty="0" smtClean="0"/>
              <a:t> 클래스의 </a:t>
            </a:r>
            <a:r>
              <a:rPr lang="ko-KR" altLang="en-US" sz="2000" b="1" i="0" dirty="0" smtClean="0">
                <a:solidFill>
                  <a:srgbClr val="FF0000"/>
                </a:solidFill>
              </a:rPr>
              <a:t>멤버</a:t>
            </a:r>
            <a:r>
              <a:rPr lang="ko-KR" altLang="en-US" sz="2000" b="1" i="0" dirty="0" smtClean="0"/>
              <a:t>라고 함</a:t>
            </a:r>
            <a:endParaRPr lang="en-US" altLang="ko-KR" sz="2000" b="1" i="0" dirty="0" smtClean="0"/>
          </a:p>
          <a:p>
            <a:endParaRPr lang="en-US" altLang="ko-KR" sz="2000" b="1" i="0" dirty="0"/>
          </a:p>
          <a:p>
            <a:r>
              <a:rPr lang="en-US" altLang="ko-KR" sz="2000" b="1" i="0" dirty="0" smtClean="0">
                <a:sym typeface="Wingdings" panose="05000000000000000000" pitchFamily="2" charset="2"/>
              </a:rPr>
              <a:t> </a:t>
            </a:r>
            <a:r>
              <a:rPr lang="ko-KR" altLang="en-US" sz="2000" b="1" i="0" dirty="0" smtClean="0"/>
              <a:t>멤버 필드</a:t>
            </a:r>
            <a:r>
              <a:rPr lang="en-US" altLang="ko-KR" sz="2000" b="1" i="0" dirty="0" smtClean="0"/>
              <a:t>, </a:t>
            </a:r>
            <a:r>
              <a:rPr lang="ko-KR" altLang="en-US" sz="2000" b="1" i="0" dirty="0" smtClean="0"/>
              <a:t>멤버 </a:t>
            </a:r>
            <a:r>
              <a:rPr lang="ko-KR" altLang="en-US" sz="2000" b="1" i="0" dirty="0" err="1" smtClean="0"/>
              <a:t>메소드</a:t>
            </a:r>
            <a:endParaRPr lang="en-US" altLang="ko-KR" sz="2000" b="1" i="0" dirty="0"/>
          </a:p>
        </p:txBody>
      </p:sp>
    </p:spTree>
    <p:extLst>
      <p:ext uri="{BB962C8B-B14F-4D97-AF65-F5344CB8AC3E}">
        <p14:creationId xmlns:p14="http://schemas.microsoft.com/office/powerpoint/2010/main" val="340845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33</a:t>
            </a:fld>
            <a:endParaRPr lang="en-US" altLang="ko-KR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04800" y="1246010"/>
            <a:ext cx="4114800" cy="5230989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altLang="ko-KR" sz="1600" b="1" dirty="0" smtClean="0"/>
              <a:t>class </a:t>
            </a:r>
            <a:r>
              <a:rPr lang="en-US" altLang="ko-KR" sz="1600" b="1" dirty="0" err="1" smtClean="0"/>
              <a:t>NameCat</a:t>
            </a:r>
            <a:r>
              <a:rPr lang="en-US" altLang="ko-KR" sz="1600" b="1" dirty="0" smtClean="0"/>
              <a:t> {</a:t>
            </a:r>
          </a:p>
          <a:p>
            <a:pPr>
              <a:buFontTx/>
              <a:buNone/>
            </a:pPr>
            <a:endParaRPr lang="en-US" altLang="ko-KR" sz="1600" b="1" dirty="0" smtClean="0"/>
          </a:p>
          <a:p>
            <a:pPr>
              <a:buFontTx/>
              <a:buNone/>
            </a:pPr>
            <a:r>
              <a:rPr lang="en-US" altLang="ko-KR" sz="1600" b="1" dirty="0" smtClean="0"/>
              <a:t>	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private String name;</a:t>
            </a:r>
            <a:r>
              <a:rPr lang="en-US" altLang="ko-KR" sz="1600" b="1" dirty="0" smtClean="0"/>
              <a:t>	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//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필드</a:t>
            </a:r>
          </a:p>
          <a:p>
            <a:pPr>
              <a:buFontTx/>
              <a:buNone/>
            </a:pPr>
            <a:r>
              <a:rPr lang="ko-KR" altLang="en-US" sz="1600" b="1" dirty="0" smtClean="0"/>
              <a:t>	</a:t>
            </a:r>
            <a:r>
              <a:rPr lang="en-US" altLang="ko-KR" sz="1600" b="1" dirty="0" smtClean="0"/>
              <a:t>void eat() { 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System.out.println</a:t>
            </a:r>
            <a:r>
              <a:rPr lang="en-US" altLang="ko-KR" sz="1600" b="1" dirty="0" smtClean="0"/>
              <a:t>("</a:t>
            </a:r>
            <a:r>
              <a:rPr lang="ko-KR" altLang="en-US" sz="1600" b="1" dirty="0" smtClean="0"/>
              <a:t>냠냠</a:t>
            </a:r>
            <a:r>
              <a:rPr lang="en-US" altLang="ko-KR" sz="1600" b="1" dirty="0" smtClean="0"/>
              <a:t>!");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}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public void </a:t>
            </a:r>
            <a:r>
              <a:rPr lang="en-US" altLang="ko-KR" sz="1600" b="1" dirty="0" err="1" smtClean="0"/>
              <a:t>yaong</a:t>
            </a:r>
            <a:r>
              <a:rPr lang="en-US" altLang="ko-KR" sz="1600" b="1" dirty="0" smtClean="0"/>
              <a:t>() {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System.out.println</a:t>
            </a:r>
            <a:r>
              <a:rPr lang="en-US" altLang="ko-KR" sz="1600" b="1" dirty="0" smtClean="0"/>
              <a:t>("</a:t>
            </a:r>
            <a:r>
              <a:rPr lang="ko-KR" altLang="en-US" sz="1600" b="1" dirty="0" smtClean="0"/>
              <a:t>야옹</a:t>
            </a:r>
            <a:r>
              <a:rPr lang="en-US" altLang="ko-KR" sz="1600" b="1" dirty="0" smtClean="0"/>
              <a:t>");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}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</a:t>
            </a:r>
            <a:r>
              <a:rPr lang="en-US" altLang="ko-KR" sz="1600" b="1" dirty="0"/>
              <a:t> public void </a:t>
            </a:r>
            <a:r>
              <a:rPr lang="en-US" altLang="ko-KR" sz="1600" b="1" dirty="0" err="1" smtClean="0"/>
              <a:t>setName</a:t>
            </a:r>
            <a:r>
              <a:rPr lang="en-US" altLang="ko-KR" sz="1600" b="1" dirty="0" smtClean="0"/>
              <a:t>(String n) { 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	name = n; 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}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</a:t>
            </a:r>
            <a:r>
              <a:rPr lang="en-US" altLang="ko-KR" sz="1600" b="1" dirty="0"/>
              <a:t> public String </a:t>
            </a:r>
            <a:r>
              <a:rPr lang="en-US" altLang="ko-KR" sz="1600" b="1" dirty="0" err="1" smtClean="0"/>
              <a:t>getName</a:t>
            </a:r>
            <a:r>
              <a:rPr lang="en-US" altLang="ko-KR" sz="1600" b="1" dirty="0" smtClean="0"/>
              <a:t>() { 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	return name; 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}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}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572000" y="1246010"/>
            <a:ext cx="4191000" cy="52309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public class </a:t>
            </a:r>
            <a:r>
              <a:rPr lang="en-US" altLang="ko-KR" sz="1600" b="1" i="0" dirty="0" err="1" smtClean="0"/>
              <a:t>NameCatTest</a:t>
            </a:r>
            <a:r>
              <a:rPr lang="en-US" altLang="ko-KR" sz="1600" b="1" i="0" dirty="0" smtClean="0"/>
              <a:t> {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public static void main(String[] </a:t>
            </a:r>
            <a:r>
              <a:rPr lang="en-US" altLang="ko-KR" sz="1600" b="1" i="0" dirty="0" err="1" smtClean="0"/>
              <a:t>args</a:t>
            </a:r>
            <a:r>
              <a:rPr lang="en-US" altLang="ko-KR" sz="1600" b="1" i="0" dirty="0" smtClean="0"/>
              <a:t>) {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>
                <a:solidFill>
                  <a:srgbClr val="FF0000"/>
                </a:solidFill>
              </a:rPr>
              <a:t>		</a:t>
            </a:r>
            <a:r>
              <a:rPr lang="en-US" altLang="ko-KR" sz="1600" b="1" i="0" dirty="0" err="1" smtClean="0">
                <a:solidFill>
                  <a:srgbClr val="FF0000"/>
                </a:solidFill>
              </a:rPr>
              <a:t>NameCat</a:t>
            </a:r>
            <a:r>
              <a:rPr lang="en-US" altLang="ko-KR" sz="1600" b="1" i="0" dirty="0" smtClean="0">
                <a:solidFill>
                  <a:srgbClr val="FF0000"/>
                </a:solidFill>
              </a:rPr>
              <a:t> c1, c2;	// </a:t>
            </a:r>
            <a:r>
              <a:rPr lang="ko-KR" altLang="en-US" sz="1600" b="1" i="0" dirty="0" smtClean="0">
                <a:solidFill>
                  <a:srgbClr val="FF0000"/>
                </a:solidFill>
              </a:rPr>
              <a:t>지역변수</a:t>
            </a:r>
            <a:endParaRPr lang="en-US" altLang="ko-KR" sz="1600" b="1" i="0" dirty="0" smtClean="0">
              <a:solidFill>
                <a:srgbClr val="FF0000"/>
              </a:solidFill>
            </a:endParaRP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c1 = new </a:t>
            </a:r>
            <a:r>
              <a:rPr lang="en-US" altLang="ko-KR" sz="1600" b="1" i="0" dirty="0" err="1" smtClean="0"/>
              <a:t>NameCat</a:t>
            </a:r>
            <a:r>
              <a:rPr lang="en-US" altLang="ko-KR" sz="1600" b="1" i="0" dirty="0" smtClean="0"/>
              <a:t>();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c2 = new </a:t>
            </a:r>
            <a:r>
              <a:rPr lang="en-US" altLang="ko-KR" sz="1600" b="1" i="0" dirty="0" err="1" smtClean="0"/>
              <a:t>NameCat</a:t>
            </a:r>
            <a:r>
              <a:rPr lang="en-US" altLang="ko-KR" sz="1600" b="1" i="0" dirty="0" smtClean="0"/>
              <a:t>();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c1.setName("</a:t>
            </a:r>
            <a:r>
              <a:rPr lang="ko-KR" altLang="en-US" sz="1600" b="1" i="0" dirty="0" smtClean="0"/>
              <a:t>왕눈이</a:t>
            </a:r>
            <a:r>
              <a:rPr lang="en-US" altLang="ko-KR" sz="1600" b="1" i="0" dirty="0" smtClean="0"/>
              <a:t>");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c2.setName("</a:t>
            </a:r>
            <a:r>
              <a:rPr lang="ko-KR" altLang="en-US" sz="1600" b="1" i="0" dirty="0" smtClean="0"/>
              <a:t>방울이</a:t>
            </a:r>
            <a:r>
              <a:rPr lang="en-US" altLang="ko-KR" sz="1600" b="1" i="0" dirty="0" smtClean="0"/>
              <a:t>");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</a:t>
            </a:r>
            <a:r>
              <a:rPr lang="en-US" altLang="ko-KR" sz="1600" b="1" i="0" dirty="0" err="1" smtClean="0"/>
              <a:t>System.out.println</a:t>
            </a:r>
            <a:r>
              <a:rPr lang="en-US" altLang="ko-KR" sz="1600" b="1" i="0" dirty="0" smtClean="0"/>
              <a:t>(c1.getName());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</a:t>
            </a:r>
            <a:r>
              <a:rPr lang="en-US" altLang="ko-KR" sz="1600" b="1" i="0" dirty="0" err="1" smtClean="0"/>
              <a:t>System.out.println</a:t>
            </a:r>
            <a:r>
              <a:rPr lang="en-US" altLang="ko-KR" sz="1600" b="1" i="0" dirty="0" smtClean="0"/>
              <a:t>(c2.getName()); 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}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}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905000" y="3048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i="0" dirty="0" smtClean="0"/>
              <a:t>필드와  지역변수</a:t>
            </a:r>
            <a:endParaRPr lang="ko-KR" altLang="en-US" sz="3600" b="1" i="0" dirty="0"/>
          </a:p>
        </p:txBody>
      </p:sp>
    </p:spTree>
    <p:extLst>
      <p:ext uri="{BB962C8B-B14F-4D97-AF65-F5344CB8AC3E}">
        <p14:creationId xmlns:p14="http://schemas.microsoft.com/office/powerpoint/2010/main" val="16688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34</a:t>
            </a:fld>
            <a:endParaRPr lang="en-US" altLang="ko-KR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572000" y="1246010"/>
            <a:ext cx="4191000" cy="46213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public class </a:t>
            </a:r>
            <a:r>
              <a:rPr lang="en-US" altLang="ko-KR" sz="1600" b="1" i="0" dirty="0" err="1" smtClean="0"/>
              <a:t>NameCatTest</a:t>
            </a:r>
            <a:r>
              <a:rPr lang="en-US" altLang="ko-KR" sz="1600" b="1" i="0" dirty="0" smtClean="0"/>
              <a:t> {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public static void main(String[] </a:t>
            </a:r>
            <a:r>
              <a:rPr lang="en-US" altLang="ko-KR" sz="1600" b="1" i="0" dirty="0" err="1" smtClean="0"/>
              <a:t>args</a:t>
            </a:r>
            <a:r>
              <a:rPr lang="en-US" altLang="ko-KR" sz="1600" b="1" i="0" dirty="0" smtClean="0"/>
              <a:t>) {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>
                <a:solidFill>
                  <a:srgbClr val="FF0000"/>
                </a:solidFill>
              </a:rPr>
              <a:t>		</a:t>
            </a:r>
            <a:r>
              <a:rPr lang="en-US" altLang="ko-KR" sz="1600" b="1" i="0" dirty="0" err="1" smtClean="0">
                <a:solidFill>
                  <a:srgbClr val="FF0000"/>
                </a:solidFill>
              </a:rPr>
              <a:t>NameCat</a:t>
            </a:r>
            <a:r>
              <a:rPr lang="en-US" altLang="ko-KR" sz="1600" b="1" i="0" dirty="0" smtClean="0">
                <a:solidFill>
                  <a:srgbClr val="FF0000"/>
                </a:solidFill>
              </a:rPr>
              <a:t> c1, c2;	// </a:t>
            </a:r>
            <a:r>
              <a:rPr lang="ko-KR" altLang="en-US" sz="1600" b="1" i="0" dirty="0" smtClean="0">
                <a:solidFill>
                  <a:srgbClr val="FF0000"/>
                </a:solidFill>
              </a:rPr>
              <a:t>지역변수</a:t>
            </a:r>
            <a:endParaRPr lang="en-US" altLang="ko-KR" sz="1600" b="1" i="0" dirty="0" smtClean="0">
              <a:solidFill>
                <a:srgbClr val="FF0000"/>
              </a:solidFill>
            </a:endParaRP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c1 = new </a:t>
            </a:r>
            <a:r>
              <a:rPr lang="en-US" altLang="ko-KR" sz="1600" b="1" i="0" dirty="0" err="1" smtClean="0"/>
              <a:t>NameCat</a:t>
            </a:r>
            <a:r>
              <a:rPr lang="en-US" altLang="ko-KR" sz="1600" b="1" i="0" dirty="0" smtClean="0"/>
              <a:t>();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c2 = new </a:t>
            </a:r>
            <a:r>
              <a:rPr lang="en-US" altLang="ko-KR" sz="1600" b="1" i="0" dirty="0" err="1" smtClean="0"/>
              <a:t>NameCat</a:t>
            </a:r>
            <a:r>
              <a:rPr lang="en-US" altLang="ko-KR" sz="1600" b="1" i="0" dirty="0" smtClean="0"/>
              <a:t>();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c1.setName("</a:t>
            </a:r>
            <a:r>
              <a:rPr lang="ko-KR" altLang="en-US" sz="1600" b="1" i="0" dirty="0" smtClean="0"/>
              <a:t>왕눈이</a:t>
            </a:r>
            <a:r>
              <a:rPr lang="en-US" altLang="ko-KR" sz="1600" b="1" i="0" dirty="0" smtClean="0"/>
              <a:t>");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c2.setName("</a:t>
            </a:r>
            <a:r>
              <a:rPr lang="ko-KR" altLang="en-US" sz="1600" b="1" i="0" dirty="0" smtClean="0"/>
              <a:t>방울이</a:t>
            </a:r>
            <a:r>
              <a:rPr lang="en-US" altLang="ko-KR" sz="1600" b="1" i="0" dirty="0" smtClean="0"/>
              <a:t>");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</a:t>
            </a:r>
            <a:r>
              <a:rPr lang="en-US" altLang="ko-KR" sz="1600" b="1" i="0" dirty="0" err="1" smtClean="0"/>
              <a:t>System.out.println</a:t>
            </a:r>
            <a:r>
              <a:rPr lang="en-US" altLang="ko-KR" sz="1600" b="1" i="0" dirty="0" smtClean="0"/>
              <a:t>(c1.getName());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</a:t>
            </a:r>
            <a:r>
              <a:rPr lang="en-US" altLang="ko-KR" sz="1600" b="1" i="0" dirty="0" err="1" smtClean="0"/>
              <a:t>System.out.println</a:t>
            </a:r>
            <a:r>
              <a:rPr lang="en-US" altLang="ko-KR" sz="1600" b="1" i="0" dirty="0" smtClean="0"/>
              <a:t>(c2.getName()); 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}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}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352800" y="3048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i="0" dirty="0" smtClean="0"/>
              <a:t>지역변수</a:t>
            </a:r>
            <a:endParaRPr lang="ko-KR" altLang="en-US" sz="3600" b="1" i="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295400"/>
            <a:ext cx="3962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i="0" dirty="0" err="1" smtClean="0"/>
              <a:t>메소드</a:t>
            </a:r>
            <a:r>
              <a:rPr lang="ko-KR" altLang="en-US" b="1" i="0" dirty="0" smtClean="0"/>
              <a:t> 내부에 선언된 변수</a:t>
            </a:r>
            <a:endParaRPr lang="en-US" altLang="ko-KR" b="1" i="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b="1" i="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i="0" dirty="0" err="1" smtClean="0"/>
              <a:t>메소드가</a:t>
            </a:r>
            <a:r>
              <a:rPr lang="ko-KR" altLang="en-US" b="1" i="0" dirty="0" smtClean="0"/>
              <a:t> 실행되는 동안에만 잠시 존재함</a:t>
            </a:r>
            <a:endParaRPr lang="en-US" altLang="ko-KR" b="1" i="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b="1" i="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i="0" dirty="0" smtClean="0"/>
              <a:t>초기화되지 않은 상태로 만들어짐</a:t>
            </a:r>
            <a:endParaRPr lang="en-US" altLang="ko-KR" b="1" i="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b="1" i="0" dirty="0" smtClean="0"/>
              <a:t>(</a:t>
            </a:r>
            <a:r>
              <a:rPr lang="ko-KR" altLang="en-US" b="1" i="0" dirty="0" smtClean="0"/>
              <a:t>쓰레기 값이 들어 있음</a:t>
            </a:r>
            <a:r>
              <a:rPr lang="en-US" altLang="ko-KR" b="1" i="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b="1" i="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i="0" dirty="0" smtClean="0"/>
              <a:t>매개변수</a:t>
            </a:r>
            <a:r>
              <a:rPr lang="en-US" altLang="ko-KR" b="1" i="0" dirty="0" smtClean="0"/>
              <a:t>(</a:t>
            </a:r>
            <a:r>
              <a:rPr lang="ko-KR" altLang="en-US" b="1" i="0" dirty="0" err="1" smtClean="0"/>
              <a:t>파라미터</a:t>
            </a:r>
            <a:r>
              <a:rPr lang="en-US" altLang="ko-KR" b="1" i="0" dirty="0" smtClean="0"/>
              <a:t>)</a:t>
            </a:r>
            <a:r>
              <a:rPr lang="ko-KR" altLang="en-US" b="1" i="0" dirty="0" smtClean="0"/>
              <a:t>도 지역변수임</a:t>
            </a:r>
            <a:endParaRPr lang="en-US" altLang="ko-KR" b="1" i="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b="1" i="0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b="1" i="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b="1" i="0" dirty="0"/>
          </a:p>
          <a:p>
            <a:pPr marL="285750" indent="-285750">
              <a:buFont typeface="Arial" pitchFamily="34" charset="0"/>
              <a:buChar char="•"/>
            </a:pPr>
            <a:endParaRPr lang="ko-KR" altLang="en-US" b="1" i="0" dirty="0" smtClean="0"/>
          </a:p>
        </p:txBody>
      </p:sp>
    </p:spTree>
    <p:extLst>
      <p:ext uri="{BB962C8B-B14F-4D97-AF65-F5344CB8AC3E}">
        <p14:creationId xmlns:p14="http://schemas.microsoft.com/office/powerpoint/2010/main" val="16930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35</a:t>
            </a:fld>
            <a:endParaRPr lang="en-US" altLang="ko-KR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04800" y="1246011"/>
            <a:ext cx="4114800" cy="484999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altLang="ko-KR" sz="1600" b="1" dirty="0" smtClean="0"/>
              <a:t>class </a:t>
            </a:r>
            <a:r>
              <a:rPr lang="en-US" altLang="ko-KR" sz="1600" b="1" dirty="0" err="1" smtClean="0"/>
              <a:t>NameCat</a:t>
            </a:r>
            <a:r>
              <a:rPr lang="en-US" altLang="ko-KR" sz="1600" b="1" dirty="0" smtClean="0"/>
              <a:t> {</a:t>
            </a:r>
          </a:p>
          <a:p>
            <a:pPr>
              <a:buFontTx/>
              <a:buNone/>
            </a:pPr>
            <a:endParaRPr lang="en-US" altLang="ko-KR" sz="1600" b="1" dirty="0" smtClean="0"/>
          </a:p>
          <a:p>
            <a:pPr>
              <a:buFontTx/>
              <a:buNone/>
            </a:pPr>
            <a:r>
              <a:rPr lang="en-US" altLang="ko-KR" sz="1600" b="1" dirty="0" smtClean="0"/>
              <a:t>	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private String name;</a:t>
            </a:r>
            <a:r>
              <a:rPr lang="en-US" altLang="ko-KR" sz="1600" b="1" dirty="0" smtClean="0"/>
              <a:t>	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//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필드</a:t>
            </a:r>
          </a:p>
          <a:p>
            <a:pPr>
              <a:buFontTx/>
              <a:buNone/>
            </a:pPr>
            <a:r>
              <a:rPr lang="ko-KR" altLang="en-US" sz="1600" b="1" dirty="0" smtClean="0"/>
              <a:t>	</a:t>
            </a:r>
            <a:r>
              <a:rPr lang="en-US" altLang="ko-KR" sz="1600" b="1" dirty="0" smtClean="0"/>
              <a:t>void eat() { 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System.out.println</a:t>
            </a:r>
            <a:r>
              <a:rPr lang="en-US" altLang="ko-KR" sz="1600" b="1" dirty="0" smtClean="0"/>
              <a:t>("</a:t>
            </a:r>
            <a:r>
              <a:rPr lang="ko-KR" altLang="en-US" sz="1600" b="1" dirty="0" smtClean="0"/>
              <a:t>냠냠</a:t>
            </a:r>
            <a:r>
              <a:rPr lang="en-US" altLang="ko-KR" sz="1600" b="1" dirty="0" smtClean="0"/>
              <a:t>!");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}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public void </a:t>
            </a:r>
            <a:r>
              <a:rPr lang="en-US" altLang="ko-KR" sz="1600" b="1" dirty="0" err="1" smtClean="0"/>
              <a:t>yaong</a:t>
            </a:r>
            <a:r>
              <a:rPr lang="en-US" altLang="ko-KR" sz="1600" b="1" dirty="0" smtClean="0"/>
              <a:t>() {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System.out.println</a:t>
            </a:r>
            <a:r>
              <a:rPr lang="en-US" altLang="ko-KR" sz="1600" b="1" dirty="0" smtClean="0"/>
              <a:t>("</a:t>
            </a:r>
            <a:r>
              <a:rPr lang="ko-KR" altLang="en-US" sz="1600" b="1" dirty="0" smtClean="0"/>
              <a:t>야옹</a:t>
            </a:r>
            <a:r>
              <a:rPr lang="en-US" altLang="ko-KR" sz="1600" b="1" dirty="0" smtClean="0"/>
              <a:t>");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}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public </a:t>
            </a:r>
            <a:r>
              <a:rPr lang="en-US" altLang="ko-KR" sz="1600" b="1" dirty="0"/>
              <a:t>void </a:t>
            </a:r>
            <a:r>
              <a:rPr lang="en-US" altLang="ko-KR" sz="1600" b="1" dirty="0" err="1" smtClean="0"/>
              <a:t>setName</a:t>
            </a:r>
            <a:r>
              <a:rPr lang="en-US" altLang="ko-KR" sz="1600" b="1" dirty="0" smtClean="0"/>
              <a:t>(String n) { 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	name = n; 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}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public </a:t>
            </a:r>
            <a:r>
              <a:rPr lang="en-US" altLang="ko-KR" sz="1600" b="1" dirty="0"/>
              <a:t>String </a:t>
            </a:r>
            <a:r>
              <a:rPr lang="en-US" altLang="ko-KR" sz="1600" b="1" dirty="0" err="1" smtClean="0"/>
              <a:t>getName</a:t>
            </a:r>
            <a:r>
              <a:rPr lang="en-US" altLang="ko-KR" sz="1600" b="1" dirty="0" smtClean="0"/>
              <a:t>() { 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	return name; 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}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5200" y="3048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i="0" dirty="0" smtClean="0"/>
              <a:t>필드</a:t>
            </a:r>
            <a:endParaRPr lang="ko-KR" altLang="en-US" sz="3600" b="1" i="0" dirty="0"/>
          </a:p>
        </p:txBody>
      </p:sp>
      <p:sp>
        <p:nvSpPr>
          <p:cNvPr id="2" name="TextBox 1"/>
          <p:cNvSpPr txBox="1"/>
          <p:nvPr/>
        </p:nvSpPr>
        <p:spPr>
          <a:xfrm>
            <a:off x="4724400" y="1447800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i="0" dirty="0" err="1" smtClean="0"/>
              <a:t>메소드</a:t>
            </a:r>
            <a:r>
              <a:rPr lang="ko-KR" altLang="en-US" b="1" i="0" dirty="0" smtClean="0"/>
              <a:t> 외부에 선언된 변수</a:t>
            </a:r>
            <a:endParaRPr lang="en-US" altLang="ko-KR" b="1" i="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b="1" i="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i="0" dirty="0" smtClean="0"/>
              <a:t>기본값이 설정된 상태로 만들어짐</a:t>
            </a:r>
            <a:endParaRPr lang="en-US" altLang="ko-KR" b="1" i="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b="1" i="0" dirty="0" err="1" smtClean="0"/>
              <a:t>int</a:t>
            </a:r>
            <a:r>
              <a:rPr lang="en-US" altLang="ko-KR" b="1" i="0" dirty="0" smtClean="0"/>
              <a:t> </a:t>
            </a:r>
            <a:r>
              <a:rPr lang="ko-KR" altLang="en-US" b="1" i="0" dirty="0" smtClean="0"/>
              <a:t>등 정수형 </a:t>
            </a:r>
            <a:r>
              <a:rPr lang="en-US" altLang="ko-KR" b="1" i="0" dirty="0" smtClean="0"/>
              <a:t>0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b="1" i="0" dirty="0" smtClean="0"/>
              <a:t>double </a:t>
            </a:r>
            <a:r>
              <a:rPr lang="ko-KR" altLang="en-US" b="1" i="0" dirty="0" smtClean="0"/>
              <a:t>등 소수형 </a:t>
            </a:r>
            <a:r>
              <a:rPr lang="en-US" altLang="ko-KR" b="1" i="0" dirty="0" smtClean="0"/>
              <a:t>0.0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b="1" i="0" dirty="0" err="1" smtClean="0"/>
              <a:t>boolean</a:t>
            </a:r>
            <a:r>
              <a:rPr lang="en-US" altLang="ko-KR" b="1" i="0" dirty="0" smtClean="0"/>
              <a:t> false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b="1" i="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i="0" dirty="0" err="1" smtClean="0"/>
              <a:t>메소드</a:t>
            </a:r>
            <a:r>
              <a:rPr lang="ko-KR" altLang="en-US" b="1" i="0" dirty="0" smtClean="0"/>
              <a:t> 호출과 무관하게 존재함</a:t>
            </a:r>
            <a:endParaRPr lang="en-US" altLang="ko-KR" b="1" i="0" dirty="0" smtClean="0"/>
          </a:p>
        </p:txBody>
      </p:sp>
    </p:spTree>
    <p:extLst>
      <p:ext uri="{BB962C8B-B14F-4D97-AF65-F5344CB8AC3E}">
        <p14:creationId xmlns:p14="http://schemas.microsoft.com/office/powerpoint/2010/main" val="50540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정리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36</a:t>
            </a:fld>
            <a:endParaRPr lang="en-US" altLang="ko-KR" dirty="0"/>
          </a:p>
        </p:txBody>
      </p:sp>
      <p:sp>
        <p:nvSpPr>
          <p:cNvPr id="6" name="Text Box 29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371600"/>
            <a:ext cx="8229600" cy="28500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4625" indent="-174625">
              <a:buFontTx/>
              <a:buChar char="•"/>
            </a:pPr>
            <a:r>
              <a:rPr lang="ko-KR" altLang="en-US" b="1" i="0" dirty="0"/>
              <a:t>클래스는 </a:t>
            </a:r>
            <a:r>
              <a:rPr lang="ko-KR" altLang="en-US" b="1" i="0" dirty="0" smtClean="0"/>
              <a:t>그 클래스에 </a:t>
            </a:r>
            <a:r>
              <a:rPr lang="ko-KR" altLang="en-US" b="1" i="0" dirty="0"/>
              <a:t>속하는 각 객체의 상태를 나타내는 </a:t>
            </a:r>
            <a:r>
              <a:rPr lang="ko-KR" altLang="en-US" b="1" i="0" dirty="0">
                <a:solidFill>
                  <a:srgbClr val="0000FF"/>
                </a:solidFill>
              </a:rPr>
              <a:t>데이터</a:t>
            </a:r>
            <a:r>
              <a:rPr lang="ko-KR" altLang="en-US" b="1" i="0" dirty="0"/>
              <a:t>와 수행 가능한 </a:t>
            </a:r>
            <a:r>
              <a:rPr lang="ko-KR" altLang="en-US" b="1" i="0" dirty="0">
                <a:solidFill>
                  <a:srgbClr val="07631F"/>
                </a:solidFill>
              </a:rPr>
              <a:t>메소드</a:t>
            </a:r>
            <a:r>
              <a:rPr lang="ko-KR" altLang="en-US" b="1" i="0" dirty="0"/>
              <a:t>들을 정의한다</a:t>
            </a:r>
            <a:r>
              <a:rPr lang="en-US" altLang="ko-KR" b="1" i="0" dirty="0" smtClean="0"/>
              <a:t>.</a:t>
            </a:r>
          </a:p>
          <a:p>
            <a:pPr marL="174625" indent="-174625">
              <a:buFontTx/>
              <a:buChar char="•"/>
            </a:pPr>
            <a:endParaRPr lang="en-US" altLang="ko-KR" b="1" i="0" dirty="0"/>
          </a:p>
          <a:p>
            <a:pPr marL="174625" indent="-174625">
              <a:buFontTx/>
              <a:buChar char="•"/>
            </a:pPr>
            <a:r>
              <a:rPr lang="ko-KR" altLang="en-US" b="1" i="0" dirty="0"/>
              <a:t>이 중 데이터 부분을 </a:t>
            </a:r>
            <a:r>
              <a:rPr lang="ko-KR" altLang="en-US" b="1" i="0" dirty="0" smtClean="0">
                <a:solidFill>
                  <a:srgbClr val="0000FF"/>
                </a:solidFill>
              </a:rPr>
              <a:t>필드</a:t>
            </a:r>
            <a:r>
              <a:rPr lang="en-US" altLang="ko-KR" b="1" i="0" dirty="0">
                <a:solidFill>
                  <a:srgbClr val="0000FF"/>
                </a:solidFill>
              </a:rPr>
              <a:t>(field</a:t>
            </a:r>
            <a:r>
              <a:rPr lang="en-US" altLang="ko-KR" b="1" i="0" dirty="0" smtClean="0">
                <a:solidFill>
                  <a:srgbClr val="0000FF"/>
                </a:solidFill>
              </a:rPr>
              <a:t>) </a:t>
            </a:r>
            <a:r>
              <a:rPr lang="ko-KR" altLang="en-US" b="1" i="0" dirty="0" smtClean="0">
                <a:solidFill>
                  <a:srgbClr val="0000FF"/>
                </a:solidFill>
              </a:rPr>
              <a:t>혹은 상태변수</a:t>
            </a:r>
            <a:r>
              <a:rPr lang="ko-KR" altLang="en-US" b="1" i="0" dirty="0" smtClean="0"/>
              <a:t>라고 </a:t>
            </a:r>
            <a:r>
              <a:rPr lang="ko-KR" altLang="en-US" b="1" i="0" dirty="0"/>
              <a:t>부른다</a:t>
            </a:r>
            <a:r>
              <a:rPr lang="en-US" altLang="ko-KR" b="1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727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아래와 같은 </a:t>
            </a:r>
            <a:r>
              <a:rPr lang="en-US" altLang="ko-KR" sz="2000" dirty="0" smtClean="0"/>
              <a:t>Dog </a:t>
            </a:r>
            <a:r>
              <a:rPr lang="ko-KR" altLang="en-US" sz="2000" dirty="0" smtClean="0"/>
              <a:t>클래스를 선언하시오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이름과 나이를 필드로 갖는다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이름과 나이를 설정하는 메소드를 갖는다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이름과 나이를 알아내는 메소드를 갖는다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나이를 한 살 먹는 메소드를 갖는다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아래와 같은 테스트 클래스를 작성하시오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두 마리의 </a:t>
            </a:r>
            <a:r>
              <a:rPr lang="en-US" altLang="ko-KR" sz="2000" dirty="0" smtClean="0"/>
              <a:t>Dog</a:t>
            </a:r>
            <a:r>
              <a:rPr lang="ko-KR" altLang="en-US" sz="2000" dirty="0"/>
              <a:t> </a:t>
            </a:r>
            <a:r>
              <a:rPr lang="ko-KR" altLang="en-US" sz="2000" dirty="0" err="1" smtClean="0"/>
              <a:t>인스턴스를</a:t>
            </a:r>
            <a:r>
              <a:rPr lang="ko-KR" altLang="en-US" sz="2000" dirty="0" smtClean="0"/>
              <a:t> 구성한다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각 </a:t>
            </a:r>
            <a:r>
              <a:rPr lang="en-US" altLang="ko-KR" sz="2000" dirty="0" smtClean="0"/>
              <a:t>Dog</a:t>
            </a:r>
            <a:r>
              <a:rPr lang="ko-KR" altLang="en-US" sz="2000" dirty="0" smtClean="0"/>
              <a:t>의 이름과 나이를 설정한다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첫 </a:t>
            </a:r>
            <a:r>
              <a:rPr lang="en-US" altLang="ko-KR" sz="2000" dirty="0" smtClean="0"/>
              <a:t>Dog</a:t>
            </a:r>
            <a:r>
              <a:rPr lang="ko-KR" altLang="en-US" sz="2000" dirty="0" smtClean="0"/>
              <a:t>가 나이를 한 살 먹게 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각 강아지의 이름과 나이를 알아내어 화면에 짤막한 설명과 함께 출력한다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37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377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객체 </a:t>
            </a:r>
            <a:r>
              <a:rPr lang="ko-KR" altLang="en-US" dirty="0"/>
              <a:t>참</a:t>
            </a:r>
            <a:r>
              <a:rPr lang="ko-KR" altLang="en-US" dirty="0" smtClean="0"/>
              <a:t>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Object Reference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38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613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622081" y="512694"/>
            <a:ext cx="7809120" cy="1146360"/>
          </a:xfrm>
        </p:spPr>
        <p:txBody>
          <a:bodyPr/>
          <a:lstStyle/>
          <a:p>
            <a:pPr>
              <a:tabLst>
                <a:tab pos="655210" algn="l"/>
                <a:tab pos="1311860" algn="l"/>
                <a:tab pos="1968510" algn="l"/>
                <a:tab pos="2625159" algn="l"/>
                <a:tab pos="3281809" algn="l"/>
                <a:tab pos="3938459" algn="l"/>
                <a:tab pos="4595108" algn="l"/>
                <a:tab pos="5251758" algn="l"/>
                <a:tab pos="5908408" algn="l"/>
                <a:tab pos="6565057" algn="l"/>
                <a:tab pos="7221707" algn="l"/>
              </a:tabLst>
            </a:pPr>
            <a:r>
              <a:rPr lang="ko-KR" altLang="en-GB" smtClean="0">
                <a:ea typeface="굴림" charset="-127"/>
              </a:rPr>
              <a:t>데이터 </a:t>
            </a:r>
            <a:r>
              <a:rPr lang="ko-KR" altLang="en-US" smtClean="0">
                <a:ea typeface="굴림" charset="-127"/>
              </a:rPr>
              <a:t>유형 </a:t>
            </a:r>
            <a:r>
              <a:rPr lang="en-US" altLang="ko-KR" smtClean="0">
                <a:ea typeface="굴림" charset="-127"/>
              </a:rPr>
              <a:t>(Data Type)</a:t>
            </a:r>
            <a:endParaRPr lang="ko-KR" altLang="en-GB" smtClean="0">
              <a:ea typeface="굴림" charset="-127"/>
            </a:endParaRPr>
          </a:p>
        </p:txBody>
      </p:sp>
      <p:pic>
        <p:nvPicPr>
          <p:cNvPr id="18435" name="Picture 2" descr="http://postfiles4.naver.net/20110405_147/satyee_1301935253519zsCxx_JPEG/%C0%DA%B9%D9_%B1%E2%C3%CA_005_01.jpg?type=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1" y="1916842"/>
            <a:ext cx="8880480" cy="3600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Box 3"/>
          <p:cNvSpPr txBox="1">
            <a:spLocks noChangeArrowheads="1"/>
          </p:cNvSpPr>
          <p:nvPr/>
        </p:nvSpPr>
        <p:spPr bwMode="auto">
          <a:xfrm>
            <a:off x="396000" y="3140971"/>
            <a:ext cx="1191332" cy="36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/>
          <a:p>
            <a:r>
              <a:rPr lang="en-US" altLang="ko-KR"/>
              <a:t>data type</a:t>
            </a:r>
            <a:endParaRPr lang="ko-KR" altLang="en-US"/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2268000" y="2708926"/>
            <a:ext cx="1622540" cy="36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/>
          <a:p>
            <a:r>
              <a:rPr lang="en-US" altLang="ko-KR"/>
              <a:t>primitive type</a:t>
            </a:r>
            <a:endParaRPr lang="ko-KR" altLang="en-US"/>
          </a:p>
        </p:txBody>
      </p:sp>
      <p:sp>
        <p:nvSpPr>
          <p:cNvPr id="18438" name="TextBox 9"/>
          <p:cNvSpPr txBox="1">
            <a:spLocks noChangeArrowheads="1"/>
          </p:cNvSpPr>
          <p:nvPr/>
        </p:nvSpPr>
        <p:spPr bwMode="auto">
          <a:xfrm>
            <a:off x="2236321" y="3924412"/>
            <a:ext cx="1744368" cy="36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/>
          <a:p>
            <a:r>
              <a:rPr lang="en-US" altLang="ko-KR"/>
              <a:t>reference type</a:t>
            </a:r>
            <a:endParaRPr lang="ko-KR" altLang="en-US"/>
          </a:p>
        </p:txBody>
      </p:sp>
      <p:sp>
        <p:nvSpPr>
          <p:cNvPr id="18439" name="TextBox 5"/>
          <p:cNvSpPr txBox="1">
            <a:spLocks noChangeArrowheads="1"/>
          </p:cNvSpPr>
          <p:nvPr/>
        </p:nvSpPr>
        <p:spPr bwMode="auto">
          <a:xfrm>
            <a:off x="4428000" y="5661235"/>
            <a:ext cx="4474282" cy="36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/>
          <a:p>
            <a:r>
              <a:rPr lang="en-US" altLang="ko-KR"/>
              <a:t>* char</a:t>
            </a:r>
            <a:r>
              <a:rPr lang="ko-KR" altLang="en-US"/>
              <a:t>형 </a:t>
            </a:r>
            <a:r>
              <a:rPr lang="en-US" altLang="ko-KR"/>
              <a:t>= </a:t>
            </a:r>
            <a:r>
              <a:rPr lang="ko-KR" altLang="en-US"/>
              <a:t>캐릭터</a:t>
            </a:r>
            <a:r>
              <a:rPr lang="en-US" altLang="ko-KR"/>
              <a:t>(character</a:t>
            </a:r>
            <a:r>
              <a:rPr lang="ko-KR" altLang="en-US"/>
              <a:t>형</a:t>
            </a:r>
            <a:r>
              <a:rPr lang="en-US" altLang="ko-KR"/>
              <a:t>) = </a:t>
            </a:r>
            <a:r>
              <a:rPr lang="ko-KR" altLang="en-US"/>
              <a:t>문자형</a:t>
            </a:r>
          </a:p>
        </p:txBody>
      </p:sp>
      <p:sp>
        <p:nvSpPr>
          <p:cNvPr id="18440" name="TextBox 6"/>
          <p:cNvSpPr txBox="1">
            <a:spLocks noChangeArrowheads="1"/>
          </p:cNvSpPr>
          <p:nvPr/>
        </p:nvSpPr>
        <p:spPr bwMode="auto">
          <a:xfrm>
            <a:off x="4356001" y="2636918"/>
            <a:ext cx="300062" cy="36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/>
          <a:p>
            <a:r>
              <a:rPr lang="en-US" altLang="ko-KR"/>
              <a:t>*</a:t>
            </a:r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프로그래밍 기초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27680" y="3993540"/>
            <a:ext cx="1722240" cy="887133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CFF2CE-FDB9-428C-83A7-275A6DA94B55}" type="slidenum">
              <a:rPr lang="ko-KR" altLang="en-US"/>
              <a:pPr>
                <a:defRPr/>
              </a:pPr>
              <a:t>39</a:t>
            </a:fld>
            <a:r>
              <a:rPr lang="en-US" altLang="ko-KR"/>
              <a:t>/47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68024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실세계 </a:t>
            </a:r>
            <a:r>
              <a:rPr lang="en-US" altLang="ko-KR" smtClean="0"/>
              <a:t>- </a:t>
            </a:r>
            <a:r>
              <a:rPr lang="ko-KR" altLang="en-US" smtClean="0"/>
              <a:t>고양이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1600200" y="1371600"/>
            <a:ext cx="7086600" cy="4754563"/>
          </a:xfrm>
        </p:spPr>
        <p:txBody>
          <a:bodyPr/>
          <a:lstStyle/>
          <a:p>
            <a:endParaRPr lang="en-US" altLang="ko-KR" smtClean="0"/>
          </a:p>
          <a:p>
            <a:r>
              <a:rPr lang="en-US" altLang="ko-KR" smtClean="0"/>
              <a:t>eat</a:t>
            </a:r>
          </a:p>
          <a:p>
            <a:r>
              <a:rPr lang="en-US" altLang="ko-KR" smtClean="0"/>
              <a:t>run</a:t>
            </a:r>
          </a:p>
          <a:p>
            <a:r>
              <a:rPr lang="en-US" altLang="ko-KR" smtClean="0"/>
              <a:t>yaong</a:t>
            </a:r>
          </a:p>
          <a:p>
            <a:r>
              <a:rPr lang="en-US" altLang="ko-KR" smtClean="0"/>
              <a:t>poo</a:t>
            </a:r>
          </a:p>
          <a:p>
            <a:r>
              <a:rPr lang="en-US" altLang="ko-KR" smtClean="0"/>
              <a:t> </a:t>
            </a:r>
          </a:p>
          <a:p>
            <a:r>
              <a:rPr lang="en-US" altLang="ko-KR" smtClean="0"/>
              <a:t> </a:t>
            </a:r>
          </a:p>
          <a:p>
            <a:r>
              <a:rPr lang="en-US" altLang="ko-KR" smtClean="0"/>
              <a:t> </a:t>
            </a:r>
          </a:p>
          <a:p>
            <a:endParaRPr lang="ko-KR" altLang="en-US" smtClean="0"/>
          </a:p>
        </p:txBody>
      </p:sp>
      <p:sp>
        <p:nvSpPr>
          <p:cNvPr id="614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 smtClean="0"/>
          </a:p>
        </p:txBody>
      </p:sp>
      <p:sp>
        <p:nvSpPr>
          <p:cNvPr id="615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490588-1622-47CD-A100-F427844C6CF3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  <p:pic>
        <p:nvPicPr>
          <p:cNvPr id="61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828800"/>
            <a:ext cx="3505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105400" y="5791200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0" dirty="0" smtClean="0">
                <a:solidFill>
                  <a:srgbClr val="FF0000"/>
                </a:solidFill>
              </a:rPr>
              <a:t>별거 별거 다 한다</a:t>
            </a:r>
            <a:r>
              <a:rPr lang="en-US" altLang="ko-KR" b="1" i="0" dirty="0" smtClean="0">
                <a:solidFill>
                  <a:srgbClr val="FF0000"/>
                </a:solidFill>
              </a:rPr>
              <a:t>!</a:t>
            </a:r>
            <a:endParaRPr lang="ko-KR" altLang="en-US" b="1" i="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기본형 </a:t>
            </a:r>
            <a:r>
              <a:rPr lang="en-US" altLang="ko-KR" dirty="0" smtClean="0"/>
              <a:t>vs </a:t>
            </a:r>
            <a:r>
              <a:rPr lang="ko-KR" altLang="en-US" dirty="0" err="1" smtClean="0"/>
              <a:t>참조형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800" dirty="0" smtClean="0"/>
              <a:t>primitive type vs reference type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2000" y="1981201"/>
            <a:ext cx="1600200" cy="121919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err="1" smtClean="0"/>
              <a:t>i</a:t>
            </a:r>
            <a:r>
              <a:rPr lang="en-US" altLang="ko-KR" dirty="0" smtClean="0"/>
              <a:t> = 5;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40</a:t>
            </a:fld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1371600" y="3733800"/>
            <a:ext cx="6858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5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0200" y="3276600"/>
            <a:ext cx="245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0" dirty="0" err="1" smtClean="0"/>
              <a:t>i</a:t>
            </a:r>
            <a:endParaRPr lang="ko-KR" altLang="en-US" sz="2000" b="1" i="0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648200" y="1981200"/>
            <a:ext cx="3733800" cy="121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i="0" kern="0" dirty="0" err="1" smtClean="0"/>
              <a:t>int</a:t>
            </a:r>
            <a:r>
              <a:rPr lang="en-US" altLang="ko-KR" i="0" kern="0" dirty="0" smtClean="0"/>
              <a:t>[] a; </a:t>
            </a:r>
          </a:p>
          <a:p>
            <a:pPr marL="0" indent="0">
              <a:buFontTx/>
              <a:buNone/>
            </a:pPr>
            <a:r>
              <a:rPr lang="en-US" altLang="ko-KR" i="0" kern="0" dirty="0" smtClean="0"/>
              <a:t>a = new </a:t>
            </a:r>
            <a:r>
              <a:rPr lang="en-US" altLang="ko-KR" i="0" kern="0" dirty="0" err="1" smtClean="0"/>
              <a:t>int</a:t>
            </a:r>
            <a:r>
              <a:rPr lang="en-US" altLang="ko-KR" i="0" kern="0" dirty="0" smtClean="0"/>
              <a:t>[5];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4800600" y="3733800"/>
            <a:ext cx="6858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000" y="327660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0" dirty="0" smtClean="0"/>
              <a:t>a</a:t>
            </a:r>
            <a:endParaRPr lang="ko-KR" altLang="en-US" sz="2000" b="1" i="0" dirty="0" smtClean="0"/>
          </a:p>
        </p:txBody>
      </p:sp>
      <p:sp>
        <p:nvSpPr>
          <p:cNvPr id="13" name="직사각형 12"/>
          <p:cNvSpPr/>
          <p:nvPr/>
        </p:nvSpPr>
        <p:spPr bwMode="auto">
          <a:xfrm>
            <a:off x="6553200" y="3886200"/>
            <a:ext cx="685800" cy="1905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6553200" y="4076700"/>
            <a:ext cx="685800" cy="1905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6553200" y="4267200"/>
            <a:ext cx="685800" cy="1905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6553200" y="4457700"/>
            <a:ext cx="685800" cy="1905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6553200" y="4648200"/>
            <a:ext cx="685800" cy="1905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 bwMode="auto">
          <a:xfrm>
            <a:off x="5143500" y="3924300"/>
            <a:ext cx="12573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200400" y="4944070"/>
            <a:ext cx="5436104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i="0" dirty="0" smtClean="0"/>
              <a:t>a</a:t>
            </a:r>
            <a:r>
              <a:rPr lang="ko-KR" altLang="en-US" b="1" i="0" dirty="0" smtClean="0"/>
              <a:t>에는 </a:t>
            </a:r>
            <a:endParaRPr lang="en-US" altLang="ko-KR" b="1" i="0" dirty="0" smtClean="0"/>
          </a:p>
          <a:p>
            <a:r>
              <a:rPr lang="ko-KR" altLang="en-US" b="1" i="0" dirty="0" smtClean="0"/>
              <a:t>배열 객체의 메모리 주소가 들어 있다</a:t>
            </a:r>
            <a:r>
              <a:rPr lang="en-US" altLang="ko-KR" b="1" i="0" dirty="0" smtClean="0"/>
              <a:t>.</a:t>
            </a:r>
          </a:p>
          <a:p>
            <a:r>
              <a:rPr lang="ko-KR" altLang="en-US" b="1" i="0" dirty="0" smtClean="0"/>
              <a:t>배열 객체를 가리키는 </a:t>
            </a:r>
            <a:r>
              <a:rPr lang="ko-KR" altLang="en-US" b="1" i="0" dirty="0" err="1" smtClean="0"/>
              <a:t>레퍼런스</a:t>
            </a:r>
            <a:r>
              <a:rPr lang="en-US" altLang="ko-KR" b="1" i="0" dirty="0" smtClean="0"/>
              <a:t>(</a:t>
            </a:r>
            <a:r>
              <a:rPr lang="ko-KR" altLang="en-US" b="1" i="0" dirty="0" smtClean="0"/>
              <a:t>참조</a:t>
            </a:r>
            <a:r>
              <a:rPr lang="en-US" altLang="ko-KR" b="1" i="0" dirty="0" smtClean="0"/>
              <a:t>)</a:t>
            </a:r>
            <a:r>
              <a:rPr lang="ko-KR" altLang="en-US" b="1" i="0" dirty="0" smtClean="0"/>
              <a:t>가 들어 있다</a:t>
            </a:r>
            <a:r>
              <a:rPr lang="en-US" altLang="ko-KR" b="1" i="0" dirty="0" smtClean="0"/>
              <a:t>.</a:t>
            </a:r>
            <a:endParaRPr lang="ko-KR" altLang="en-US" b="1" i="0" dirty="0" smtClean="0"/>
          </a:p>
        </p:txBody>
      </p:sp>
    </p:spTree>
    <p:extLst>
      <p:ext uri="{BB962C8B-B14F-4D97-AF65-F5344CB8AC3E}">
        <p14:creationId xmlns:p14="http://schemas.microsoft.com/office/powerpoint/2010/main" val="200138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기본형 </a:t>
            </a:r>
            <a:r>
              <a:rPr lang="en-US" altLang="ko-KR" dirty="0" smtClean="0"/>
              <a:t>vs </a:t>
            </a:r>
            <a:r>
              <a:rPr lang="ko-KR" altLang="en-US" dirty="0" err="1" smtClean="0"/>
              <a:t>참조형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800" dirty="0" smtClean="0"/>
              <a:t>primitive type vs reference type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2000" y="1981201"/>
            <a:ext cx="3200400" cy="121919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;	</a:t>
            </a:r>
            <a:r>
              <a:rPr lang="en-US" altLang="ko-KR" sz="1600" dirty="0" smtClean="0"/>
              <a:t>//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타입 변수 선언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dirty="0" err="1" smtClean="0"/>
              <a:t>i</a:t>
            </a:r>
            <a:r>
              <a:rPr lang="en-US" altLang="ko-KR" dirty="0" smtClean="0"/>
              <a:t> = 5;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41</a:t>
            </a:fld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1143000" y="3886200"/>
            <a:ext cx="6858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5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3429000"/>
            <a:ext cx="245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0" dirty="0" err="1" smtClean="0"/>
              <a:t>i</a:t>
            </a:r>
            <a:endParaRPr lang="ko-KR" altLang="en-US" sz="2000" b="1" i="0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648200" y="1981200"/>
            <a:ext cx="4241578" cy="121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i="0" kern="0" dirty="0" smtClean="0"/>
              <a:t>Cat c; </a:t>
            </a:r>
            <a:r>
              <a:rPr lang="en-US" altLang="ko-KR" sz="1600" i="0" kern="0" dirty="0" smtClean="0"/>
              <a:t>// Cat </a:t>
            </a:r>
            <a:r>
              <a:rPr lang="ko-KR" altLang="en-US" sz="1600" i="0" kern="0" dirty="0" smtClean="0"/>
              <a:t>타입 </a:t>
            </a:r>
            <a:r>
              <a:rPr lang="ko-KR" altLang="en-US" sz="1600" i="0" kern="0" dirty="0" err="1" smtClean="0"/>
              <a:t>레퍼런스</a:t>
            </a:r>
            <a:r>
              <a:rPr lang="ko-KR" altLang="en-US" sz="1600" i="0" kern="0" dirty="0" smtClean="0"/>
              <a:t> 변수 선언</a:t>
            </a:r>
            <a:endParaRPr lang="en-US" altLang="ko-KR" i="0" kern="0" dirty="0" smtClean="0"/>
          </a:p>
          <a:p>
            <a:pPr marL="0" indent="0">
              <a:buFontTx/>
              <a:buNone/>
            </a:pPr>
            <a:r>
              <a:rPr lang="en-US" altLang="ko-KR" i="0" kern="0" dirty="0" smtClean="0"/>
              <a:t>c = new Cat();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4572000" y="3886200"/>
            <a:ext cx="6858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4400" y="34290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0" dirty="0" smtClean="0"/>
              <a:t>c</a:t>
            </a:r>
            <a:endParaRPr lang="ko-KR" altLang="en-US" sz="2000" b="1" i="0" dirty="0" smtClean="0"/>
          </a:p>
        </p:txBody>
      </p:sp>
      <p:cxnSp>
        <p:nvCxnSpPr>
          <p:cNvPr id="19" name="직선 화살표 연결선 18"/>
          <p:cNvCxnSpPr/>
          <p:nvPr/>
        </p:nvCxnSpPr>
        <p:spPr bwMode="auto">
          <a:xfrm>
            <a:off x="4914900" y="4076700"/>
            <a:ext cx="12573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8" name="Picture 2" descr="C:\Users\Salang\AppData\Local\Microsoft\Windows\Temporary Internet Files\Content.IE5\A7JEGZHL\MC90042703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200400"/>
            <a:ext cx="149993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 bwMode="auto">
          <a:xfrm>
            <a:off x="7315201" y="4495799"/>
            <a:ext cx="418082" cy="1839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00400" y="5096470"/>
            <a:ext cx="5689378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i="0" dirty="0" smtClean="0"/>
              <a:t>c</a:t>
            </a:r>
            <a:r>
              <a:rPr lang="ko-KR" altLang="en-US" b="1" i="0" dirty="0" smtClean="0"/>
              <a:t>에는 </a:t>
            </a:r>
            <a:endParaRPr lang="en-US" altLang="ko-KR" b="1" i="0" dirty="0" smtClean="0"/>
          </a:p>
          <a:p>
            <a:r>
              <a:rPr lang="en-US" altLang="ko-KR" b="1" i="0" dirty="0" smtClean="0"/>
              <a:t>Cat </a:t>
            </a:r>
            <a:r>
              <a:rPr lang="ko-KR" altLang="en-US" b="1" i="0" dirty="0" err="1" smtClean="0"/>
              <a:t>인스턴스의</a:t>
            </a:r>
            <a:r>
              <a:rPr lang="ko-KR" altLang="en-US" b="1" i="0" dirty="0" smtClean="0"/>
              <a:t> 메모리 주소가 들어 있다</a:t>
            </a:r>
            <a:r>
              <a:rPr lang="en-US" altLang="ko-KR" b="1" i="0" dirty="0" smtClean="0"/>
              <a:t>.</a:t>
            </a:r>
          </a:p>
          <a:p>
            <a:r>
              <a:rPr lang="en-US" altLang="ko-KR" b="1" i="0" dirty="0" smtClean="0"/>
              <a:t>Cat </a:t>
            </a:r>
            <a:r>
              <a:rPr lang="ko-KR" altLang="en-US" b="1" i="0" dirty="0" err="1" smtClean="0"/>
              <a:t>인스턴스를</a:t>
            </a:r>
            <a:r>
              <a:rPr lang="ko-KR" altLang="en-US" b="1" i="0" dirty="0" smtClean="0"/>
              <a:t> 가리키는 </a:t>
            </a:r>
            <a:r>
              <a:rPr lang="ko-KR" altLang="en-US" b="1" i="0" dirty="0" err="1" smtClean="0"/>
              <a:t>레퍼런스</a:t>
            </a:r>
            <a:r>
              <a:rPr lang="en-US" altLang="ko-KR" b="1" i="0" dirty="0" smtClean="0"/>
              <a:t>(</a:t>
            </a:r>
            <a:r>
              <a:rPr lang="ko-KR" altLang="en-US" b="1" i="0" dirty="0" smtClean="0"/>
              <a:t>참조</a:t>
            </a:r>
            <a:r>
              <a:rPr lang="en-US" altLang="ko-KR" b="1" i="0" dirty="0" smtClean="0"/>
              <a:t>)</a:t>
            </a:r>
            <a:r>
              <a:rPr lang="ko-KR" altLang="en-US" b="1" i="0" dirty="0" smtClean="0"/>
              <a:t>가 들어 있다</a:t>
            </a:r>
            <a:r>
              <a:rPr lang="en-US" altLang="ko-KR" b="1" i="0" dirty="0" smtClean="0"/>
              <a:t>.</a:t>
            </a:r>
            <a:endParaRPr lang="ko-KR" altLang="en-US" b="1" i="0" dirty="0" smtClean="0"/>
          </a:p>
        </p:txBody>
      </p:sp>
    </p:spTree>
    <p:extLst>
      <p:ext uri="{BB962C8B-B14F-4D97-AF65-F5344CB8AC3E}">
        <p14:creationId xmlns:p14="http://schemas.microsoft.com/office/powerpoint/2010/main" val="169248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기본형 </a:t>
            </a:r>
            <a:r>
              <a:rPr lang="en-US" altLang="ko-KR" dirty="0" smtClean="0"/>
              <a:t>vs </a:t>
            </a:r>
            <a:r>
              <a:rPr lang="ko-KR" altLang="en-US" dirty="0" err="1" smtClean="0"/>
              <a:t>참조형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800" dirty="0" smtClean="0"/>
              <a:t>primitive type vs reference type</a:t>
            </a:r>
            <a:endParaRPr lang="ko-KR" altLang="en-US" sz="2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42</a:t>
            </a:fld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1143000" y="3886200"/>
            <a:ext cx="6858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5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3429000"/>
            <a:ext cx="245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0" dirty="0" err="1" smtClean="0"/>
              <a:t>i</a:t>
            </a:r>
            <a:endParaRPr lang="ko-KR" altLang="en-US" sz="2000" b="1" i="0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648200" y="1981200"/>
            <a:ext cx="3733800" cy="121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i="0" kern="0" dirty="0" smtClean="0"/>
              <a:t>String s; </a:t>
            </a:r>
          </a:p>
          <a:p>
            <a:pPr marL="0" indent="0">
              <a:buFontTx/>
              <a:buNone/>
            </a:pPr>
            <a:r>
              <a:rPr lang="en-US" altLang="ko-KR" i="0" kern="0" dirty="0" smtClean="0"/>
              <a:t>s = "</a:t>
            </a:r>
            <a:r>
              <a:rPr lang="ko-KR" altLang="en-US" i="0" kern="0" dirty="0" err="1" smtClean="0"/>
              <a:t>야옹이</a:t>
            </a:r>
            <a:r>
              <a:rPr lang="en-US" altLang="ko-KR" i="0" kern="0" dirty="0" smtClean="0"/>
              <a:t>";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4572000" y="3886200"/>
            <a:ext cx="6858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4400" y="3429000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0" dirty="0"/>
              <a:t>s</a:t>
            </a:r>
            <a:endParaRPr lang="ko-KR" altLang="en-US" sz="2000" b="1" i="0" dirty="0" smtClean="0"/>
          </a:p>
        </p:txBody>
      </p:sp>
      <p:cxnSp>
        <p:nvCxnSpPr>
          <p:cNvPr id="19" name="직선 화살표 연결선 18"/>
          <p:cNvCxnSpPr/>
          <p:nvPr/>
        </p:nvCxnSpPr>
        <p:spPr bwMode="auto">
          <a:xfrm>
            <a:off x="4914900" y="4076700"/>
            <a:ext cx="12573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2819400" y="4648200"/>
            <a:ext cx="623119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i="0" dirty="0" smtClean="0"/>
              <a:t>s</a:t>
            </a:r>
            <a:r>
              <a:rPr lang="ko-KR" altLang="en-US" b="1" i="0" dirty="0" smtClean="0"/>
              <a:t>에는 </a:t>
            </a:r>
            <a:endParaRPr lang="en-US" altLang="ko-KR" b="1" i="0" dirty="0" smtClean="0"/>
          </a:p>
          <a:p>
            <a:r>
              <a:rPr lang="ko-KR" altLang="en-US" b="1" i="0" dirty="0" smtClean="0"/>
              <a:t>문자열 </a:t>
            </a:r>
            <a:r>
              <a:rPr lang="ko-KR" altLang="en-US" b="1" i="0" dirty="0" err="1" smtClean="0"/>
              <a:t>인스턴스의</a:t>
            </a:r>
            <a:r>
              <a:rPr lang="ko-KR" altLang="en-US" b="1" i="0" dirty="0" smtClean="0"/>
              <a:t> 메모리 주소가 들어 있다</a:t>
            </a:r>
            <a:r>
              <a:rPr lang="en-US" altLang="ko-KR" b="1" i="0" dirty="0" smtClean="0"/>
              <a:t>.</a:t>
            </a:r>
          </a:p>
          <a:p>
            <a:r>
              <a:rPr lang="ko-KR" altLang="en-US" b="1" i="0" dirty="0" smtClean="0"/>
              <a:t>문자열 </a:t>
            </a:r>
            <a:r>
              <a:rPr lang="ko-KR" altLang="en-US" b="1" i="0" dirty="0" err="1" smtClean="0"/>
              <a:t>인스턴스를</a:t>
            </a:r>
            <a:r>
              <a:rPr lang="ko-KR" altLang="en-US" b="1" i="0" dirty="0" smtClean="0"/>
              <a:t> 가리키는 </a:t>
            </a:r>
            <a:r>
              <a:rPr lang="ko-KR" altLang="en-US" b="1" i="0" dirty="0" err="1" smtClean="0"/>
              <a:t>레퍼런스</a:t>
            </a:r>
            <a:r>
              <a:rPr lang="en-US" altLang="ko-KR" b="1" i="0" dirty="0" smtClean="0"/>
              <a:t>(</a:t>
            </a:r>
            <a:r>
              <a:rPr lang="ko-KR" altLang="en-US" b="1" i="0" dirty="0" smtClean="0"/>
              <a:t>참조</a:t>
            </a:r>
            <a:r>
              <a:rPr lang="en-US" altLang="ko-KR" b="1" i="0" dirty="0" smtClean="0"/>
              <a:t>)</a:t>
            </a:r>
            <a:r>
              <a:rPr lang="ko-KR" altLang="en-US" b="1" i="0" dirty="0" smtClean="0"/>
              <a:t>가 들어 있다</a:t>
            </a:r>
            <a:r>
              <a:rPr lang="en-US" altLang="ko-KR" b="1" i="0" dirty="0" smtClean="0"/>
              <a:t>.</a:t>
            </a:r>
            <a:endParaRPr lang="ko-KR" altLang="en-US" b="1" i="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324600" y="3897868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0" dirty="0" smtClean="0"/>
              <a:t>"</a:t>
            </a:r>
            <a:r>
              <a:rPr lang="ko-KR" altLang="en-US" sz="2000" b="1" i="0" dirty="0" err="1" smtClean="0"/>
              <a:t>야옹이</a:t>
            </a:r>
            <a:r>
              <a:rPr lang="en-US" altLang="ko-KR" sz="2000" b="1" i="0" dirty="0" smtClean="0"/>
              <a:t>"</a:t>
            </a:r>
            <a:endParaRPr lang="ko-KR" altLang="en-US" sz="2000" b="1" i="0" dirty="0" smtClean="0"/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762000" y="1981201"/>
            <a:ext cx="1600200" cy="121919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err="1" smtClean="0"/>
              <a:t>i</a:t>
            </a:r>
            <a:r>
              <a:rPr lang="en-US" altLang="ko-KR" dirty="0" smtClean="0"/>
              <a:t> = 5;</a:t>
            </a:r>
          </a:p>
        </p:txBody>
      </p:sp>
    </p:spTree>
    <p:extLst>
      <p:ext uri="{BB962C8B-B14F-4D97-AF65-F5344CB8AC3E}">
        <p14:creationId xmlns:p14="http://schemas.microsoft.com/office/powerpoint/2010/main" val="250083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아무 것도 가리키지 않는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참조</a:t>
            </a:r>
            <a:endParaRPr lang="ko-KR" altLang="en-US" sz="24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43</a:t>
            </a:fld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1143000" y="3886200"/>
            <a:ext cx="6858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null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34290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0" dirty="0" smtClean="0"/>
              <a:t>c</a:t>
            </a:r>
            <a:endParaRPr lang="ko-KR" altLang="en-US" sz="2000" b="1" i="0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648200" y="1981200"/>
            <a:ext cx="3733800" cy="121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i="0" kern="0" dirty="0" smtClean="0"/>
              <a:t>String s; </a:t>
            </a:r>
          </a:p>
          <a:p>
            <a:pPr marL="0" indent="0">
              <a:buFontTx/>
              <a:buNone/>
            </a:pPr>
            <a:r>
              <a:rPr lang="en-US" altLang="ko-KR" i="0" kern="0" dirty="0" smtClean="0"/>
              <a:t>s = </a:t>
            </a:r>
            <a:r>
              <a:rPr lang="en-US" altLang="ko-KR" i="0" kern="0" dirty="0" smtClean="0">
                <a:solidFill>
                  <a:srgbClr val="FF0000"/>
                </a:solidFill>
              </a:rPr>
              <a:t>null</a:t>
            </a:r>
            <a:r>
              <a:rPr lang="en-US" altLang="ko-KR" i="0" kern="0" dirty="0" smtClean="0"/>
              <a:t>;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4572000" y="3886200"/>
            <a:ext cx="6858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null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4400" y="3429000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0" dirty="0"/>
              <a:t>s</a:t>
            </a:r>
            <a:endParaRPr lang="ko-KR" altLang="en-US" sz="2000" b="1" i="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4555082" y="4648200"/>
            <a:ext cx="35221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i="0" dirty="0" smtClean="0"/>
              <a:t>s</a:t>
            </a:r>
            <a:r>
              <a:rPr lang="ko-KR" altLang="en-US" b="1" i="0" dirty="0" smtClean="0"/>
              <a:t>는 아무 것도 가리키지 않는다</a:t>
            </a:r>
            <a:r>
              <a:rPr lang="en-US" altLang="ko-KR" b="1" i="0" dirty="0" smtClean="0"/>
              <a:t>.</a:t>
            </a:r>
            <a:endParaRPr lang="ko-KR" altLang="en-US" b="1" i="0" dirty="0" smtClean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838200" y="1981200"/>
            <a:ext cx="3733800" cy="121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i="0" kern="0" dirty="0" smtClean="0"/>
              <a:t>Cat c; </a:t>
            </a:r>
          </a:p>
          <a:p>
            <a:pPr marL="0" indent="0">
              <a:buFontTx/>
              <a:buNone/>
            </a:pPr>
            <a:r>
              <a:rPr lang="en-US" altLang="ko-KR" i="0" kern="0" dirty="0" smtClean="0"/>
              <a:t>c = </a:t>
            </a:r>
            <a:r>
              <a:rPr lang="en-US" altLang="ko-KR" i="0" kern="0" dirty="0" smtClean="0">
                <a:solidFill>
                  <a:srgbClr val="FF0000"/>
                </a:solidFill>
              </a:rPr>
              <a:t>null</a:t>
            </a:r>
            <a:r>
              <a:rPr lang="en-US" altLang="ko-KR" i="0" kern="0" dirty="0" smtClean="0"/>
              <a:t>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6482" y="4648200"/>
            <a:ext cx="35221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i="0" dirty="0" smtClean="0"/>
              <a:t>c</a:t>
            </a:r>
            <a:r>
              <a:rPr lang="ko-KR" altLang="en-US" b="1" i="0" dirty="0" smtClean="0"/>
              <a:t>는 아무 것도 가리키지 않는다</a:t>
            </a:r>
            <a:r>
              <a:rPr lang="en-US" altLang="ko-KR" b="1" i="0" dirty="0" smtClean="0"/>
              <a:t>.</a:t>
            </a:r>
            <a:endParaRPr lang="ko-KR" altLang="en-US" b="1" i="0" dirty="0" smtClean="0"/>
          </a:p>
        </p:txBody>
      </p:sp>
    </p:spTree>
    <p:extLst>
      <p:ext uri="{BB962C8B-B14F-4D97-AF65-F5344CB8AC3E}">
        <p14:creationId xmlns:p14="http://schemas.microsoft.com/office/powerpoint/2010/main" val="237564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44</a:t>
            </a:fld>
            <a:endParaRPr lang="en-US" altLang="ko-KR" dirty="0"/>
          </a:p>
        </p:txBody>
      </p:sp>
      <p:sp>
        <p:nvSpPr>
          <p:cNvPr id="6" name="내용 개체 틀 5"/>
          <p:cNvSpPr txBox="1">
            <a:spLocks noGrp="1"/>
          </p:cNvSpPr>
          <p:nvPr>
            <p:ph idx="1"/>
          </p:nvPr>
        </p:nvSpPr>
        <p:spPr>
          <a:xfrm>
            <a:off x="457200" y="1371600"/>
            <a:ext cx="8185254" cy="4007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i="0" dirty="0" smtClean="0"/>
              <a:t>String</a:t>
            </a:r>
            <a:r>
              <a:rPr lang="ko-KR" altLang="en-US" sz="2400" i="0" dirty="0" smtClean="0"/>
              <a:t>은 클래스 이름이다</a:t>
            </a:r>
            <a:r>
              <a:rPr lang="en-US" altLang="ko-KR" sz="2400" i="0" dirty="0" smtClean="0"/>
              <a:t>.</a:t>
            </a:r>
          </a:p>
          <a:p>
            <a:r>
              <a:rPr lang="en-US" altLang="ko-KR" sz="2400" i="0" dirty="0" smtClean="0"/>
              <a:t>"</a:t>
            </a:r>
            <a:r>
              <a:rPr lang="ko-KR" altLang="en-US" sz="2400" i="0" dirty="0" err="1" smtClean="0"/>
              <a:t>야옹이</a:t>
            </a:r>
            <a:r>
              <a:rPr lang="en-US" altLang="ko-KR" sz="2400" i="0" dirty="0" smtClean="0"/>
              <a:t>", "</a:t>
            </a:r>
            <a:r>
              <a:rPr lang="ko-KR" altLang="en-US" sz="2400" i="0" dirty="0" smtClean="0"/>
              <a:t>방울이</a:t>
            </a:r>
            <a:r>
              <a:rPr lang="en-US" altLang="ko-KR" sz="2400" i="0" dirty="0" smtClean="0"/>
              <a:t>" </a:t>
            </a:r>
            <a:r>
              <a:rPr lang="ko-KR" altLang="en-US" sz="2400" i="0" dirty="0" smtClean="0"/>
              <a:t>등은 </a:t>
            </a:r>
            <a:r>
              <a:rPr lang="en-US" altLang="ko-KR" sz="2400" i="0" dirty="0" smtClean="0"/>
              <a:t>String </a:t>
            </a:r>
            <a:r>
              <a:rPr lang="ko-KR" altLang="en-US" sz="2400" i="0" dirty="0" smtClean="0"/>
              <a:t>클래스 </a:t>
            </a:r>
            <a:r>
              <a:rPr lang="ko-KR" altLang="en-US" sz="2400" i="0" dirty="0" err="1" smtClean="0"/>
              <a:t>인스턴스</a:t>
            </a:r>
            <a:r>
              <a:rPr lang="ko-KR" altLang="en-US" sz="2400" i="0" dirty="0" smtClean="0"/>
              <a:t> 들이다</a:t>
            </a:r>
            <a:r>
              <a:rPr lang="en-US" altLang="ko-KR" sz="2400" i="0" dirty="0" smtClean="0"/>
              <a:t>.</a:t>
            </a:r>
          </a:p>
          <a:p>
            <a:r>
              <a:rPr lang="en-US" altLang="ko-KR" sz="2400" dirty="0"/>
              <a:t>String </a:t>
            </a:r>
            <a:r>
              <a:rPr lang="ko-KR" altLang="en-US" sz="2400" dirty="0"/>
              <a:t>클래스는 자바 표준 라이브러리에 들어 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String </a:t>
            </a:r>
            <a:r>
              <a:rPr lang="ko-KR" altLang="en-US" sz="2400" dirty="0" err="1" smtClean="0"/>
              <a:t>인스턴스를</a:t>
            </a:r>
            <a:r>
              <a:rPr lang="ko-KR" altLang="en-US" sz="2400" dirty="0" smtClean="0"/>
              <a:t> 구성하는 두 가지 방법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pPr marL="400050" lvl="1" indent="0">
              <a:buNone/>
            </a:pPr>
            <a:r>
              <a:rPr lang="en-US" altLang="ko-KR" sz="2400" dirty="0" smtClean="0"/>
              <a:t>String s;</a:t>
            </a:r>
          </a:p>
          <a:p>
            <a:pPr marL="400050" lvl="1" indent="0">
              <a:buNone/>
            </a:pPr>
            <a:r>
              <a:rPr lang="en-US" altLang="ko-KR" sz="2400" dirty="0" smtClean="0"/>
              <a:t>s = new String("</a:t>
            </a:r>
            <a:r>
              <a:rPr lang="ko-KR" altLang="en-US" sz="2400" dirty="0" err="1" smtClean="0"/>
              <a:t>야옹이</a:t>
            </a:r>
            <a:r>
              <a:rPr lang="en-US" altLang="ko-KR" sz="2400" dirty="0" smtClean="0"/>
              <a:t>");</a:t>
            </a:r>
          </a:p>
          <a:p>
            <a:pPr marL="400050" lvl="1" indent="0">
              <a:buNone/>
            </a:pPr>
            <a:r>
              <a:rPr lang="en-US" altLang="ko-KR" sz="2400" dirty="0" smtClean="0"/>
              <a:t>s = "</a:t>
            </a:r>
            <a:r>
              <a:rPr lang="ko-KR" altLang="en-US" sz="2400" dirty="0" err="1" smtClean="0"/>
              <a:t>야옹이</a:t>
            </a:r>
            <a:r>
              <a:rPr lang="en-US" altLang="ko-KR" sz="2400" dirty="0" smtClean="0"/>
              <a:t>";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93451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45</a:t>
            </a:fld>
            <a:endParaRPr lang="en-US" altLang="ko-KR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04800" y="1246011"/>
            <a:ext cx="4114800" cy="484999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altLang="ko-KR" sz="1600" b="1" dirty="0" smtClean="0"/>
              <a:t>class </a:t>
            </a:r>
            <a:r>
              <a:rPr lang="en-US" altLang="ko-KR" sz="1600" b="1" dirty="0" err="1" smtClean="0"/>
              <a:t>NameCat</a:t>
            </a:r>
            <a:r>
              <a:rPr lang="en-US" altLang="ko-KR" sz="1600" b="1" dirty="0" smtClean="0"/>
              <a:t> {</a:t>
            </a:r>
          </a:p>
          <a:p>
            <a:pPr>
              <a:buFontTx/>
              <a:buNone/>
            </a:pPr>
            <a:endParaRPr lang="en-US" altLang="ko-KR" sz="1600" b="1" dirty="0" smtClean="0"/>
          </a:p>
          <a:p>
            <a:pPr>
              <a:buFontTx/>
              <a:buNone/>
            </a:pPr>
            <a:r>
              <a:rPr lang="en-US" altLang="ko-KR" sz="1600" b="1" dirty="0" smtClean="0"/>
              <a:t>	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private String name;</a:t>
            </a:r>
            <a:r>
              <a:rPr lang="en-US" altLang="ko-KR" sz="1600" b="1" dirty="0" smtClean="0"/>
              <a:t>	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//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필드</a:t>
            </a:r>
          </a:p>
          <a:p>
            <a:pPr>
              <a:buFontTx/>
              <a:buNone/>
            </a:pPr>
            <a:r>
              <a:rPr lang="ko-KR" altLang="en-US" sz="1600" b="1" dirty="0" smtClean="0"/>
              <a:t>	</a:t>
            </a:r>
            <a:r>
              <a:rPr lang="en-US" altLang="ko-KR" sz="1600" b="1" dirty="0" smtClean="0"/>
              <a:t>void eat() { 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System.out.println</a:t>
            </a:r>
            <a:r>
              <a:rPr lang="en-US" altLang="ko-KR" sz="1600" b="1" dirty="0" smtClean="0"/>
              <a:t>("</a:t>
            </a:r>
            <a:r>
              <a:rPr lang="ko-KR" altLang="en-US" sz="1600" b="1" dirty="0" smtClean="0"/>
              <a:t>냠냠</a:t>
            </a:r>
            <a:r>
              <a:rPr lang="en-US" altLang="ko-KR" sz="1600" b="1" dirty="0" smtClean="0"/>
              <a:t>!");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}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public void </a:t>
            </a:r>
            <a:r>
              <a:rPr lang="en-US" altLang="ko-KR" sz="1600" b="1" dirty="0" err="1" smtClean="0"/>
              <a:t>yaong</a:t>
            </a:r>
            <a:r>
              <a:rPr lang="en-US" altLang="ko-KR" sz="1600" b="1" dirty="0" smtClean="0"/>
              <a:t>() {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System.out.println</a:t>
            </a:r>
            <a:r>
              <a:rPr lang="en-US" altLang="ko-KR" sz="1600" b="1" dirty="0" smtClean="0"/>
              <a:t>("</a:t>
            </a:r>
            <a:r>
              <a:rPr lang="ko-KR" altLang="en-US" sz="1600" b="1" dirty="0" smtClean="0"/>
              <a:t>야옹</a:t>
            </a:r>
            <a:r>
              <a:rPr lang="en-US" altLang="ko-KR" sz="1600" b="1" dirty="0" smtClean="0"/>
              <a:t>");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}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public </a:t>
            </a:r>
            <a:r>
              <a:rPr lang="en-US" altLang="ko-KR" sz="1600" b="1" dirty="0"/>
              <a:t>void </a:t>
            </a:r>
            <a:r>
              <a:rPr lang="en-US" altLang="ko-KR" sz="1600" b="1" dirty="0" err="1" smtClean="0"/>
              <a:t>setName</a:t>
            </a:r>
            <a:r>
              <a:rPr lang="en-US" altLang="ko-KR" sz="1600" b="1" dirty="0" smtClean="0"/>
              <a:t>(String n) { 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	name = n; 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}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public </a:t>
            </a:r>
            <a:r>
              <a:rPr lang="en-US" altLang="ko-KR" sz="1600" b="1" dirty="0"/>
              <a:t>String </a:t>
            </a:r>
            <a:r>
              <a:rPr lang="en-US" altLang="ko-KR" sz="1600" b="1" dirty="0" err="1" smtClean="0"/>
              <a:t>getName</a:t>
            </a:r>
            <a:r>
              <a:rPr lang="en-US" altLang="ko-KR" sz="1600" b="1" dirty="0" smtClean="0"/>
              <a:t>() { 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	return name; 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}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5200" y="3048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i="0" dirty="0" smtClean="0"/>
              <a:t>필드</a:t>
            </a:r>
            <a:endParaRPr lang="ko-KR" altLang="en-US" sz="3600" b="1" i="0" dirty="0"/>
          </a:p>
        </p:txBody>
      </p:sp>
      <p:sp>
        <p:nvSpPr>
          <p:cNvPr id="2" name="TextBox 1"/>
          <p:cNvSpPr txBox="1"/>
          <p:nvPr/>
        </p:nvSpPr>
        <p:spPr>
          <a:xfrm>
            <a:off x="4724400" y="1447800"/>
            <a:ext cx="419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i="0" dirty="0" err="1" smtClean="0"/>
              <a:t>메소드</a:t>
            </a:r>
            <a:r>
              <a:rPr lang="ko-KR" altLang="en-US" b="1" i="0" dirty="0" smtClean="0"/>
              <a:t> 외부에 선언된 변수</a:t>
            </a:r>
            <a:endParaRPr lang="en-US" altLang="ko-KR" b="1" i="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b="1" i="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i="0" dirty="0" smtClean="0"/>
              <a:t>기본값이 설정된 상태로 만들어짐</a:t>
            </a:r>
            <a:endParaRPr lang="en-US" altLang="ko-KR" b="1" i="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b="1" i="0" dirty="0" err="1" smtClean="0"/>
              <a:t>int</a:t>
            </a:r>
            <a:r>
              <a:rPr lang="en-US" altLang="ko-KR" b="1" i="0" dirty="0" smtClean="0"/>
              <a:t> </a:t>
            </a:r>
            <a:r>
              <a:rPr lang="ko-KR" altLang="en-US" b="1" i="0" dirty="0" smtClean="0"/>
              <a:t>등 정수형 </a:t>
            </a:r>
            <a:r>
              <a:rPr lang="en-US" altLang="ko-KR" b="1" i="0" dirty="0" smtClean="0"/>
              <a:t>0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b="1" i="0" dirty="0" smtClean="0"/>
              <a:t>double </a:t>
            </a:r>
            <a:r>
              <a:rPr lang="ko-KR" altLang="en-US" b="1" i="0" dirty="0" smtClean="0"/>
              <a:t>등 소수형 </a:t>
            </a:r>
            <a:r>
              <a:rPr lang="en-US" altLang="ko-KR" b="1" i="0" dirty="0" smtClean="0"/>
              <a:t>0.0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b="1" i="0" dirty="0" err="1" smtClean="0"/>
              <a:t>boolean</a:t>
            </a:r>
            <a:r>
              <a:rPr lang="en-US" altLang="ko-KR" b="1" i="0" dirty="0" smtClean="0"/>
              <a:t> false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b="1" i="0" dirty="0" smtClean="0">
                <a:solidFill>
                  <a:srgbClr val="FF0000"/>
                </a:solidFill>
              </a:rPr>
              <a:t>reference null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b="1" i="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i="0" dirty="0" err="1" smtClean="0"/>
              <a:t>메소드</a:t>
            </a:r>
            <a:r>
              <a:rPr lang="ko-KR" altLang="en-US" b="1" i="0" dirty="0" smtClean="0"/>
              <a:t> 호출과 무관하게 존재함</a:t>
            </a:r>
            <a:endParaRPr lang="en-US" altLang="ko-KR" b="1" i="0" dirty="0" smtClean="0"/>
          </a:p>
        </p:txBody>
      </p:sp>
    </p:spTree>
    <p:extLst>
      <p:ext uri="{BB962C8B-B14F-4D97-AF65-F5344CB8AC3E}">
        <p14:creationId xmlns:p14="http://schemas.microsoft.com/office/powerpoint/2010/main" val="267079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참조를 이용하여 객체의 필드에 접근하거나 객체에 메소드를 호출한다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46</a:t>
            </a:fld>
            <a:endParaRPr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3400" y="1524000"/>
            <a:ext cx="34290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public class Counter {</a:t>
            </a:r>
          </a:p>
          <a:p>
            <a:pPr marL="0" indent="0" defTabSz="358775">
              <a:buFontTx/>
              <a:buNone/>
            </a:pPr>
            <a:endParaRPr lang="en-US" altLang="ko-KR" sz="1600" b="1" i="0" kern="0" dirty="0" smtClean="0"/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	</a:t>
            </a:r>
            <a:r>
              <a:rPr lang="en-US" altLang="ko-KR" sz="1600" b="1" i="0" kern="0" dirty="0" err="1" smtClean="0"/>
              <a:t>int</a:t>
            </a:r>
            <a:r>
              <a:rPr lang="en-US" altLang="ko-KR" sz="1600" b="1" i="0" kern="0" dirty="0" smtClean="0"/>
              <a:t> count = 0;</a:t>
            </a:r>
          </a:p>
          <a:p>
            <a:pPr marL="0" indent="0" defTabSz="358775">
              <a:buFontTx/>
              <a:buNone/>
            </a:pPr>
            <a:endParaRPr lang="en-US" altLang="ko-KR" sz="1600" b="1" i="0" kern="0" dirty="0" smtClean="0"/>
          </a:p>
          <a:p>
            <a:pPr marL="0" indent="0" defTabSz="358775">
              <a:buFontTx/>
              <a:buNone/>
            </a:pPr>
            <a:r>
              <a:rPr lang="en-US" altLang="ko-KR" sz="1600" b="1" i="0" kern="0" dirty="0"/>
              <a:t>	</a:t>
            </a:r>
            <a:r>
              <a:rPr lang="en-US" altLang="ko-KR" sz="1600" b="1" i="0" kern="0" dirty="0" smtClean="0"/>
              <a:t>void tick() </a:t>
            </a:r>
            <a:r>
              <a:rPr lang="en-US" altLang="ko-KR" sz="1600" b="1" i="0" kern="0" dirty="0"/>
              <a:t>{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/>
              <a:t>		</a:t>
            </a:r>
            <a:r>
              <a:rPr lang="en-US" altLang="ko-KR" sz="1600" b="1" i="0" kern="0" dirty="0" smtClean="0"/>
              <a:t>count++;</a:t>
            </a:r>
            <a:endParaRPr lang="en-US" altLang="ko-KR" sz="1600" b="1" i="0" kern="0" dirty="0"/>
          </a:p>
          <a:p>
            <a:pPr marL="0" indent="0" defTabSz="358775">
              <a:buFontTx/>
              <a:buNone/>
            </a:pPr>
            <a:r>
              <a:rPr lang="en-US" altLang="ko-KR" sz="1600" b="1" i="0" kern="0" dirty="0"/>
              <a:t>	}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/>
              <a:t>	</a:t>
            </a:r>
            <a:r>
              <a:rPr lang="en-US" altLang="ko-KR" sz="1600" b="1" i="0" kern="0" dirty="0" err="1" smtClean="0"/>
              <a:t>int</a:t>
            </a:r>
            <a:r>
              <a:rPr lang="en-US" altLang="ko-KR" sz="1600" b="1" i="0" kern="0" dirty="0" smtClean="0"/>
              <a:t> </a:t>
            </a:r>
            <a:r>
              <a:rPr lang="en-US" altLang="ko-KR" sz="1600" b="1" i="0" kern="0" dirty="0" err="1"/>
              <a:t>getCount</a:t>
            </a:r>
            <a:r>
              <a:rPr lang="en-US" altLang="ko-KR" sz="1600" b="1" i="0" kern="0" dirty="0"/>
              <a:t>() {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/>
              <a:t>		return count;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/>
              <a:t>	}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}</a:t>
            </a:r>
            <a:endParaRPr lang="en-US" altLang="ko-KR" sz="1600" b="1" i="0" kern="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038600" y="1524000"/>
            <a:ext cx="45720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58775">
              <a:buFontTx/>
              <a:buNone/>
            </a:pPr>
            <a:r>
              <a:rPr lang="en-US" altLang="ko-KR" sz="1600" b="1" i="0" kern="0" dirty="0" err="1" smtClean="0"/>
              <a:t>ConterTest</a:t>
            </a:r>
            <a:r>
              <a:rPr lang="en-US" altLang="ko-KR" sz="1600" b="1" i="0" kern="0" dirty="0" smtClean="0"/>
              <a:t> </a:t>
            </a:r>
            <a:r>
              <a:rPr lang="ko-KR" altLang="en-US" sz="1600" b="1" i="0" kern="0" dirty="0" smtClean="0"/>
              <a:t>클래스의 </a:t>
            </a:r>
            <a:r>
              <a:rPr lang="en-US" altLang="ko-KR" sz="1600" b="1" i="0" kern="0" dirty="0" smtClean="0"/>
              <a:t>main</a:t>
            </a:r>
          </a:p>
          <a:p>
            <a:pPr marL="0" indent="0" defTabSz="358775">
              <a:buFontTx/>
              <a:buNone/>
            </a:pPr>
            <a:endParaRPr lang="en-US" altLang="ko-KR" sz="1600" b="1" i="0" kern="0" dirty="0" smtClean="0"/>
          </a:p>
          <a:p>
            <a:pPr marL="0" indent="0" defTabSz="358775">
              <a:buFontTx/>
              <a:buNone/>
            </a:pPr>
            <a:r>
              <a:rPr lang="en-US" altLang="ko-KR" sz="1600" b="1" i="0" kern="0" dirty="0"/>
              <a:t>Counter </a:t>
            </a:r>
            <a:r>
              <a:rPr lang="en-US" altLang="ko-KR" sz="1600" b="1" i="0" kern="0" dirty="0">
                <a:solidFill>
                  <a:srgbClr val="FF0000"/>
                </a:solidFill>
              </a:rPr>
              <a:t>c1</a:t>
            </a:r>
            <a:r>
              <a:rPr lang="en-US" altLang="ko-KR" sz="1600" b="1" i="0" kern="0" dirty="0"/>
              <a:t> = new Counter();</a:t>
            </a:r>
          </a:p>
          <a:p>
            <a:pPr marL="0" indent="0" defTabSz="358775">
              <a:buNone/>
            </a:pPr>
            <a:r>
              <a:rPr lang="en-US" altLang="ko-KR" sz="1600" b="1" i="0" kern="0" dirty="0"/>
              <a:t>Counter </a:t>
            </a:r>
            <a:r>
              <a:rPr lang="en-US" altLang="ko-KR" sz="1600" b="1" i="0" kern="0" dirty="0" smtClean="0">
                <a:solidFill>
                  <a:srgbClr val="FF0000"/>
                </a:solidFill>
              </a:rPr>
              <a:t>c2</a:t>
            </a:r>
            <a:r>
              <a:rPr lang="en-US" altLang="ko-KR" sz="1600" b="1" i="0" kern="0" dirty="0" smtClean="0"/>
              <a:t> </a:t>
            </a:r>
            <a:r>
              <a:rPr lang="en-US" altLang="ko-KR" sz="1600" b="1" i="0" kern="0" dirty="0"/>
              <a:t>= new Counter();</a:t>
            </a:r>
          </a:p>
          <a:p>
            <a:pPr marL="0" indent="0" defTabSz="358775">
              <a:buFontTx/>
              <a:buNone/>
            </a:pPr>
            <a:endParaRPr lang="en-US" altLang="ko-KR" sz="1600" b="1" i="0" kern="0" dirty="0" smtClean="0"/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>
                <a:solidFill>
                  <a:srgbClr val="FF0000"/>
                </a:solidFill>
              </a:rPr>
              <a:t>c1</a:t>
            </a:r>
            <a:r>
              <a:rPr lang="en-US" altLang="ko-KR" sz="1600" b="1" i="0" kern="0" dirty="0" smtClean="0"/>
              <a:t>.tick();	// </a:t>
            </a:r>
            <a:r>
              <a:rPr lang="ko-KR" altLang="en-US" sz="1600" b="1" i="0" kern="0" dirty="0" smtClean="0"/>
              <a:t>메소드 호출</a:t>
            </a:r>
            <a:endParaRPr lang="en-US" altLang="ko-KR" sz="1600" b="1" i="0" kern="0" dirty="0" smtClean="0"/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>
                <a:solidFill>
                  <a:srgbClr val="FF0000"/>
                </a:solidFill>
              </a:rPr>
              <a:t>c1</a:t>
            </a:r>
            <a:r>
              <a:rPr lang="en-US" altLang="ko-KR" sz="1600" b="1" i="0" kern="0" dirty="0" smtClean="0"/>
              <a:t>.tick();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>
                <a:solidFill>
                  <a:srgbClr val="FF0000"/>
                </a:solidFill>
              </a:rPr>
              <a:t>c2</a:t>
            </a:r>
            <a:r>
              <a:rPr lang="en-US" altLang="ko-KR" sz="1600" b="1" i="0" kern="0" dirty="0" smtClean="0"/>
              <a:t>.tick</a:t>
            </a:r>
            <a:r>
              <a:rPr lang="en-US" altLang="ko-KR" sz="1600" b="1" i="0" kern="0" dirty="0"/>
              <a:t>();</a:t>
            </a:r>
          </a:p>
          <a:p>
            <a:pPr marL="0" indent="0" defTabSz="358775">
              <a:buFontTx/>
              <a:buNone/>
            </a:pPr>
            <a:endParaRPr lang="en-US" altLang="ko-KR" sz="1600" b="1" i="0" kern="0" dirty="0" smtClean="0"/>
          </a:p>
          <a:p>
            <a:pPr marL="0" indent="0" defTabSz="358775">
              <a:buFontTx/>
              <a:buNone/>
            </a:pPr>
            <a:r>
              <a:rPr lang="en-US" altLang="ko-KR" sz="1600" b="1" i="0" kern="0" dirty="0" err="1"/>
              <a:t>System.out.println</a:t>
            </a:r>
            <a:r>
              <a:rPr lang="en-US" altLang="ko-KR" sz="1600" b="1" i="0" kern="0" dirty="0"/>
              <a:t>(</a:t>
            </a:r>
            <a:r>
              <a:rPr lang="en-US" altLang="ko-KR" sz="1600" b="1" i="0" kern="0" dirty="0">
                <a:solidFill>
                  <a:srgbClr val="FF0000"/>
                </a:solidFill>
              </a:rPr>
              <a:t>c1</a:t>
            </a:r>
            <a:r>
              <a:rPr lang="en-US" altLang="ko-KR" sz="1600" b="1" i="0" kern="0" dirty="0"/>
              <a:t>.count</a:t>
            </a:r>
            <a:r>
              <a:rPr lang="en-US" altLang="ko-KR" sz="1600" b="1" i="0" kern="0" dirty="0" smtClean="0"/>
              <a:t>);	// </a:t>
            </a:r>
            <a:r>
              <a:rPr lang="ko-KR" altLang="en-US" sz="1600" b="1" i="0" kern="0" dirty="0" smtClean="0"/>
              <a:t>필드에 접근</a:t>
            </a:r>
            <a:endParaRPr lang="en-US" altLang="ko-KR" sz="1600" b="1" i="0" kern="0" dirty="0"/>
          </a:p>
          <a:p>
            <a:pPr marL="0" indent="0" defTabSz="358775">
              <a:buNone/>
            </a:pPr>
            <a:r>
              <a:rPr lang="en-US" altLang="ko-KR" sz="1600" b="1" i="0" kern="0" dirty="0" err="1" smtClean="0"/>
              <a:t>System.out.println</a:t>
            </a:r>
            <a:r>
              <a:rPr lang="en-US" altLang="ko-KR" sz="1600" b="1" i="0" kern="0" dirty="0" smtClean="0"/>
              <a:t>(</a:t>
            </a:r>
            <a:r>
              <a:rPr lang="en-US" altLang="ko-KR" sz="1600" b="1" i="0" kern="0" dirty="0" smtClean="0">
                <a:solidFill>
                  <a:srgbClr val="FF0000"/>
                </a:solidFill>
              </a:rPr>
              <a:t>c2</a:t>
            </a:r>
            <a:r>
              <a:rPr lang="en-US" altLang="ko-KR" sz="1600" b="1" i="0" kern="0" dirty="0" smtClean="0"/>
              <a:t>.count);</a:t>
            </a:r>
            <a:endParaRPr lang="en-US" altLang="ko-KR" sz="1600" b="1" i="0" kern="0" dirty="0"/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2819400" y="5638800"/>
            <a:ext cx="11430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count: 2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8438" y="525780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 smtClean="0"/>
              <a:t>c1</a:t>
            </a:r>
            <a:endParaRPr lang="ko-KR" altLang="en-US" b="1" i="0" dirty="0" smtClean="0"/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4419600" y="5638800"/>
            <a:ext cx="11430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count: 1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8638" y="52578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 smtClean="0"/>
              <a:t>c2</a:t>
            </a:r>
            <a:endParaRPr lang="ko-KR" altLang="en-US" b="1" i="0" dirty="0" smtClean="0"/>
          </a:p>
        </p:txBody>
      </p:sp>
    </p:spTree>
    <p:extLst>
      <p:ext uri="{BB962C8B-B14F-4D97-AF65-F5344CB8AC3E}">
        <p14:creationId xmlns:p14="http://schemas.microsoft.com/office/powerpoint/2010/main" val="334824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4754563"/>
          </a:xfrm>
        </p:spPr>
        <p:txBody>
          <a:bodyPr/>
          <a:lstStyle/>
          <a:p>
            <a:r>
              <a:rPr lang="en-US" altLang="ko-KR" sz="2400" dirty="0" smtClean="0"/>
              <a:t>Counter </a:t>
            </a:r>
            <a:r>
              <a:rPr lang="ko-KR" altLang="en-US" sz="2400" dirty="0" err="1" smtClean="0"/>
              <a:t>인스턴스를</a:t>
            </a:r>
            <a:r>
              <a:rPr lang="ko-KR" altLang="en-US" sz="2400" dirty="0" smtClean="0"/>
              <a:t> 두 개 구성한 후 첫 </a:t>
            </a:r>
            <a:r>
              <a:rPr lang="en-US" altLang="ko-KR" sz="2400" dirty="0" smtClean="0"/>
              <a:t>Counter</a:t>
            </a:r>
            <a:r>
              <a:rPr lang="ko-KR" altLang="en-US" sz="2400" dirty="0" smtClean="0"/>
              <a:t>에게 </a:t>
            </a:r>
            <a:r>
              <a:rPr lang="en-US" altLang="ko-KR" sz="2400" dirty="0" smtClean="0"/>
              <a:t>tick</a:t>
            </a:r>
            <a:r>
              <a:rPr lang="ko-KR" altLang="en-US" sz="2400" dirty="0" smtClean="0"/>
              <a:t>을 </a:t>
            </a:r>
            <a:r>
              <a:rPr lang="en-US" altLang="ko-KR" sz="2400" dirty="0" smtClean="0"/>
              <a:t>100</a:t>
            </a:r>
            <a:r>
              <a:rPr lang="ko-KR" altLang="en-US" sz="2400" dirty="0" smtClean="0"/>
              <a:t>번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두 번째 </a:t>
            </a:r>
            <a:r>
              <a:rPr lang="en-US" altLang="ko-KR" sz="2400" dirty="0" smtClean="0"/>
              <a:t>Counter</a:t>
            </a:r>
            <a:r>
              <a:rPr lang="ko-KR" altLang="en-US" sz="2400" dirty="0" smtClean="0"/>
              <a:t>에 </a:t>
            </a:r>
            <a:r>
              <a:rPr lang="en-US" altLang="ko-KR" sz="2400" dirty="0" smtClean="0"/>
              <a:t>tick</a:t>
            </a:r>
            <a:r>
              <a:rPr lang="ko-KR" altLang="en-US" sz="2400" dirty="0" smtClean="0"/>
              <a:t>을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번 호출한 후 각 </a:t>
            </a:r>
            <a:r>
              <a:rPr lang="en-US" altLang="ko-KR" sz="2400" dirty="0" smtClean="0"/>
              <a:t>Counter</a:t>
            </a:r>
            <a:r>
              <a:rPr lang="ko-KR" altLang="en-US" sz="2400" dirty="0" smtClean="0"/>
              <a:t>의 </a:t>
            </a:r>
            <a:r>
              <a:rPr lang="ko-KR" altLang="en-US" sz="2400" dirty="0" smtClean="0"/>
              <a:t>필드 </a:t>
            </a:r>
            <a:r>
              <a:rPr lang="ko-KR" altLang="en-US" sz="2400" dirty="0" smtClean="0"/>
              <a:t>값을 </a:t>
            </a:r>
            <a:r>
              <a:rPr lang="en-US" altLang="ko-KR" sz="2400" dirty="0" smtClean="0"/>
              <a:t>“</a:t>
            </a:r>
            <a:r>
              <a:rPr lang="ko-KR" altLang="en-US" sz="2400" dirty="0" smtClean="0"/>
              <a:t>직접 읽어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 적절한 </a:t>
            </a:r>
            <a:r>
              <a:rPr lang="ko-KR" altLang="en-US" sz="2400" dirty="0" smtClean="0"/>
              <a:t>설명과 함께 출력하도록 하시오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클래스 </a:t>
            </a:r>
            <a:r>
              <a:rPr lang="ko-KR" altLang="en-US" sz="2400" dirty="0" smtClean="0"/>
              <a:t>이름은 </a:t>
            </a:r>
            <a:r>
              <a:rPr lang="en-US" altLang="ko-KR" sz="2400" dirty="0" err="1" smtClean="0"/>
              <a:t>CounterTest</a:t>
            </a:r>
            <a:r>
              <a:rPr lang="ko-KR" altLang="en-US" sz="2400" dirty="0" smtClean="0"/>
              <a:t>로 지으시오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Counter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클래스의 </a:t>
            </a:r>
            <a:r>
              <a:rPr lang="en-US" altLang="ko-KR" sz="2400" dirty="0" smtClean="0"/>
              <a:t>count </a:t>
            </a:r>
            <a:r>
              <a:rPr lang="ko-KR" altLang="en-US" sz="2400" dirty="0" smtClean="0"/>
              <a:t>필드를 </a:t>
            </a:r>
            <a:r>
              <a:rPr lang="en-US" altLang="ko-KR" sz="2400" dirty="0" smtClean="0"/>
              <a:t>private</a:t>
            </a:r>
            <a:r>
              <a:rPr lang="ko-KR" altLang="en-US" sz="2400" dirty="0" smtClean="0"/>
              <a:t>으로 선언하시오</a:t>
            </a:r>
            <a:r>
              <a:rPr lang="en-US" altLang="ko-KR" sz="2400" dirty="0" smtClean="0"/>
              <a:t>. </a:t>
            </a:r>
            <a:r>
              <a:rPr lang="en-US" altLang="ko-KR" sz="2400" dirty="0" err="1" smtClean="0"/>
              <a:t>CounterTest</a:t>
            </a:r>
            <a:r>
              <a:rPr lang="ko-KR" altLang="en-US" sz="2400" dirty="0" smtClean="0"/>
              <a:t>가 제대로 작동하는지 확인하시오</a:t>
            </a:r>
            <a:r>
              <a:rPr lang="en-US" altLang="ko-KR" sz="2400" dirty="0" smtClean="0"/>
              <a:t>. </a:t>
            </a:r>
            <a:r>
              <a:rPr lang="en-US" altLang="ko-KR" sz="2400" dirty="0" err="1" smtClean="0"/>
              <a:t>CounterTest</a:t>
            </a:r>
            <a:r>
              <a:rPr lang="ko-KR" altLang="en-US" sz="2400" dirty="0" smtClean="0"/>
              <a:t>에서 </a:t>
            </a:r>
            <a:r>
              <a:rPr lang="en-US" altLang="ko-KR" sz="2400" dirty="0" smtClean="0"/>
              <a:t>Counter</a:t>
            </a:r>
            <a:r>
              <a:rPr lang="ko-KR" altLang="en-US" sz="2400" dirty="0" smtClean="0"/>
              <a:t>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필드 값을 직접 읽는 대신 </a:t>
            </a:r>
            <a:r>
              <a:rPr lang="en-US" altLang="ko-KR" sz="2400" dirty="0" err="1" smtClean="0"/>
              <a:t>getCount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메소드를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이용하도록 수정하시오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47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822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클래스와 객체의 다른 </a:t>
            </a:r>
            <a:r>
              <a:rPr lang="ko-KR" altLang="en-US" dirty="0"/>
              <a:t>예</a:t>
            </a:r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48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667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"/>
            <a:ext cx="4495800" cy="4267200"/>
          </a:xfrm>
          <a:ln>
            <a:solidFill>
              <a:srgbClr val="006600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 smtClean="0"/>
              <a:t>class Adder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 smtClean="0"/>
              <a:t>     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private </a:t>
            </a:r>
            <a:r>
              <a:rPr lang="en-US" altLang="ko-KR" sz="1600" b="1" dirty="0" err="1" smtClean="0">
                <a:solidFill>
                  <a:srgbClr val="0000FF"/>
                </a:solidFill>
              </a:rPr>
              <a:t>int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 sum = 0;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 b="1" dirty="0" smtClean="0">
              <a:solidFill>
                <a:srgbClr val="0033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 smtClean="0">
                <a:solidFill>
                  <a:srgbClr val="003300"/>
                </a:solidFill>
              </a:rPr>
              <a:t>      </a:t>
            </a:r>
            <a:r>
              <a:rPr lang="en-US" altLang="ko-KR" sz="1600" b="1" dirty="0" smtClean="0"/>
              <a:t>public </a:t>
            </a:r>
            <a:r>
              <a:rPr lang="en-US" altLang="ko-KR" sz="1600" b="1" dirty="0" err="1" smtClean="0"/>
              <a:t>int</a:t>
            </a:r>
            <a:r>
              <a:rPr lang="en-US" altLang="ko-KR" sz="1600" b="1" dirty="0" smtClean="0">
                <a:solidFill>
                  <a:srgbClr val="003300"/>
                </a:solidFill>
              </a:rPr>
              <a:t> add(</a:t>
            </a:r>
            <a:r>
              <a:rPr lang="en-US" altLang="ko-KR" sz="1600" b="1" dirty="0" err="1" smtClean="0">
                <a:solidFill>
                  <a:srgbClr val="003300"/>
                </a:solidFill>
              </a:rPr>
              <a:t>int</a:t>
            </a:r>
            <a:r>
              <a:rPr lang="en-US" altLang="ko-KR" sz="1600" b="1" dirty="0" smtClean="0">
                <a:solidFill>
                  <a:srgbClr val="003300"/>
                </a:solidFill>
              </a:rPr>
              <a:t> value)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 smtClean="0">
                <a:solidFill>
                  <a:srgbClr val="003300"/>
                </a:solidFill>
              </a:rPr>
              <a:t>           sum = sum + value;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>
                <a:solidFill>
                  <a:srgbClr val="003300"/>
                </a:solidFill>
              </a:rPr>
              <a:t>	</a:t>
            </a:r>
            <a:r>
              <a:rPr lang="en-US" altLang="ko-KR" sz="1600" b="1" dirty="0" smtClean="0">
                <a:solidFill>
                  <a:srgbClr val="003300"/>
                </a:solidFill>
              </a:rPr>
              <a:t>      return sum;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 smtClean="0">
                <a:solidFill>
                  <a:srgbClr val="003300"/>
                </a:solidFill>
              </a:rPr>
              <a:t>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 b="1" dirty="0" smtClean="0">
              <a:solidFill>
                <a:srgbClr val="0033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 smtClean="0"/>
              <a:t>}</a:t>
            </a:r>
            <a:endParaRPr lang="ko-KR" altLang="en-US" sz="1600" b="1" dirty="0" smtClean="0"/>
          </a:p>
        </p:txBody>
      </p:sp>
      <p:sp>
        <p:nvSpPr>
          <p:cNvPr id="21518" name="슬라이드 번호 개체 틀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70A6FB-6772-4E76-9465-A0EB49F71CFD}" type="slidenum">
              <a:rPr lang="ko-KR" altLang="en-US" smtClean="0"/>
              <a:pPr/>
              <a:t>49</a:t>
            </a:fld>
            <a:endParaRPr lang="en-US" altLang="ko-KR" smtClean="0"/>
          </a:p>
        </p:txBody>
      </p:sp>
      <p:sp>
        <p:nvSpPr>
          <p:cNvPr id="2" name="TextBox 1"/>
          <p:cNvSpPr txBox="1"/>
          <p:nvPr/>
        </p:nvSpPr>
        <p:spPr>
          <a:xfrm>
            <a:off x="5105400" y="649069"/>
            <a:ext cx="3472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0" dirty="0" smtClean="0"/>
              <a:t>필드 선언과 함께 </a:t>
            </a:r>
            <a:r>
              <a:rPr lang="en-US" altLang="ko-KR" i="0" dirty="0" smtClean="0"/>
              <a:t>0</a:t>
            </a:r>
            <a:r>
              <a:rPr lang="ko-KR" altLang="en-US" i="0" dirty="0" smtClean="0"/>
              <a:t>으로 초기화</a:t>
            </a:r>
            <a:r>
              <a:rPr lang="en-US" altLang="ko-KR" i="0" dirty="0" smtClean="0"/>
              <a:t>.</a:t>
            </a:r>
          </a:p>
          <a:p>
            <a:r>
              <a:rPr lang="ko-KR" altLang="en-US" i="0" dirty="0" smtClean="0"/>
              <a:t>객체가 구성될 때 한 번 설정됨</a:t>
            </a:r>
            <a:r>
              <a:rPr lang="en-US" altLang="ko-KR" i="0" dirty="0" smtClean="0"/>
              <a:t>.</a:t>
            </a:r>
            <a:endParaRPr lang="ko-KR" altLang="en-US" i="0" dirty="0" smtClean="0"/>
          </a:p>
        </p:txBody>
      </p:sp>
      <p:cxnSp>
        <p:nvCxnSpPr>
          <p:cNvPr id="4" name="직선 화살표 연결선 3"/>
          <p:cNvCxnSpPr/>
          <p:nvPr/>
        </p:nvCxnSpPr>
        <p:spPr bwMode="auto">
          <a:xfrm flipH="1">
            <a:off x="2743200" y="838200"/>
            <a:ext cx="220980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57800" y="1944469"/>
            <a:ext cx="289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0" dirty="0" smtClean="0"/>
              <a:t>sum</a:t>
            </a:r>
            <a:r>
              <a:rPr lang="ko-KR" altLang="en-US" i="0" dirty="0" smtClean="0"/>
              <a:t>에 </a:t>
            </a:r>
            <a:r>
              <a:rPr lang="en-US" altLang="ko-KR" i="0" dirty="0" smtClean="0"/>
              <a:t>value</a:t>
            </a:r>
            <a:r>
              <a:rPr lang="ko-KR" altLang="en-US" i="0" dirty="0" smtClean="0"/>
              <a:t>를 더해 주고 </a:t>
            </a:r>
            <a:endParaRPr lang="en-US" altLang="ko-KR" i="0" dirty="0" smtClean="0"/>
          </a:p>
          <a:p>
            <a:r>
              <a:rPr lang="ko-KR" altLang="en-US" i="0" dirty="0" smtClean="0"/>
              <a:t>새 </a:t>
            </a:r>
            <a:r>
              <a:rPr lang="en-US" altLang="ko-KR" i="0" dirty="0" smtClean="0"/>
              <a:t>sum</a:t>
            </a:r>
            <a:r>
              <a:rPr lang="ko-KR" altLang="en-US" i="0" dirty="0" smtClean="0"/>
              <a:t>을 </a:t>
            </a:r>
            <a:r>
              <a:rPr lang="ko-KR" altLang="en-US" i="0" dirty="0" smtClean="0">
                <a:solidFill>
                  <a:srgbClr val="0000FF"/>
                </a:solidFill>
              </a:rPr>
              <a:t>반환</a:t>
            </a:r>
            <a:r>
              <a:rPr lang="ko-KR" altLang="en-US" i="0" dirty="0" smtClean="0"/>
              <a:t>함</a:t>
            </a:r>
          </a:p>
        </p:txBody>
      </p:sp>
      <p:cxnSp>
        <p:nvCxnSpPr>
          <p:cNvPr id="8" name="직선 화살표 연결선 7"/>
          <p:cNvCxnSpPr>
            <a:stCxn id="7" idx="1"/>
          </p:cNvCxnSpPr>
          <p:nvPr/>
        </p:nvCxnSpPr>
        <p:spPr bwMode="auto">
          <a:xfrm flipH="1" flipV="1">
            <a:off x="3124200" y="1600202"/>
            <a:ext cx="2133600" cy="66743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93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사이버세계 모델 </a:t>
            </a:r>
            <a:r>
              <a:rPr lang="en-US" altLang="ko-KR" smtClean="0"/>
              <a:t>-</a:t>
            </a:r>
            <a:r>
              <a:rPr lang="ko-KR" altLang="en-US" smtClean="0"/>
              <a:t> 고양이</a:t>
            </a: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1600200" y="1371600"/>
            <a:ext cx="7086600" cy="3200400"/>
          </a:xfrm>
        </p:spPr>
        <p:txBody>
          <a:bodyPr/>
          <a:lstStyle/>
          <a:p>
            <a:endParaRPr lang="en-US" altLang="ko-KR" smtClean="0"/>
          </a:p>
          <a:p>
            <a:r>
              <a:rPr lang="en-US" altLang="ko-KR" smtClean="0"/>
              <a:t>eat</a:t>
            </a:r>
          </a:p>
          <a:p>
            <a:r>
              <a:rPr lang="en-US" altLang="ko-KR" smtClean="0"/>
              <a:t>yaong</a:t>
            </a:r>
          </a:p>
        </p:txBody>
      </p:sp>
      <p:sp>
        <p:nvSpPr>
          <p:cNvPr id="717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 smtClean="0"/>
          </a:p>
        </p:txBody>
      </p:sp>
      <p:sp>
        <p:nvSpPr>
          <p:cNvPr id="717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0CC5D0-EEC6-4D84-B915-8B4850CA83F6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  <p:pic>
        <p:nvPicPr>
          <p:cNvPr id="7175" name="Picture 2" descr="C:\Users\Salang\AppData\Local\Microsoft\Windows\Temporary Internet Files\Content.IE5\A7JEGZHL\MC90042703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524000"/>
            <a:ext cx="23749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6" name="TextBox 7"/>
          <p:cNvSpPr txBox="1">
            <a:spLocks noChangeArrowheads="1"/>
          </p:cNvSpPr>
          <p:nvPr/>
        </p:nvSpPr>
        <p:spPr bwMode="auto">
          <a:xfrm>
            <a:off x="1371600" y="5181600"/>
            <a:ext cx="1792288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400" b="1" i="0"/>
              <a:t>실제 고양이</a:t>
            </a:r>
          </a:p>
        </p:txBody>
      </p:sp>
      <p:sp>
        <p:nvSpPr>
          <p:cNvPr id="7177" name="TextBox 8"/>
          <p:cNvSpPr txBox="1">
            <a:spLocks noChangeArrowheads="1"/>
          </p:cNvSpPr>
          <p:nvPr/>
        </p:nvSpPr>
        <p:spPr bwMode="auto">
          <a:xfrm>
            <a:off x="5522913" y="5181600"/>
            <a:ext cx="1792287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400" b="1" i="0"/>
              <a:t>모델 고양이</a:t>
            </a:r>
          </a:p>
        </p:txBody>
      </p:sp>
      <p:cxnSp>
        <p:nvCxnSpPr>
          <p:cNvPr id="7178" name="직선 화살표 연결선 10"/>
          <p:cNvCxnSpPr>
            <a:cxnSpLocks noChangeShapeType="1"/>
            <a:stCxn id="7176" idx="3"/>
            <a:endCxn id="7177" idx="1"/>
          </p:cNvCxnSpPr>
          <p:nvPr/>
        </p:nvCxnSpPr>
        <p:spPr bwMode="auto">
          <a:xfrm>
            <a:off x="3163888" y="5411788"/>
            <a:ext cx="2359025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79" name="TextBox 11"/>
          <p:cNvSpPr txBox="1">
            <a:spLocks noChangeArrowheads="1"/>
          </p:cNvSpPr>
          <p:nvPr/>
        </p:nvSpPr>
        <p:spPr bwMode="auto">
          <a:xfrm>
            <a:off x="3581400" y="4648200"/>
            <a:ext cx="16922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b="1" i="0">
                <a:solidFill>
                  <a:srgbClr val="FF0000"/>
                </a:solidFill>
              </a:rPr>
              <a:t>추상화</a:t>
            </a:r>
            <a:r>
              <a:rPr lang="en-US" altLang="ko-KR" b="1" i="0">
                <a:solidFill>
                  <a:srgbClr val="FF0000"/>
                </a:solidFill>
              </a:rPr>
              <a:t>, </a:t>
            </a:r>
            <a:r>
              <a:rPr lang="ko-KR" altLang="en-US" b="1" i="0">
                <a:solidFill>
                  <a:srgbClr val="FF0000"/>
                </a:solidFill>
              </a:rPr>
              <a:t>간략화</a:t>
            </a:r>
            <a:r>
              <a:rPr lang="en-US" altLang="ko-KR" b="1" i="0">
                <a:solidFill>
                  <a:srgbClr val="FF0000"/>
                </a:solidFill>
              </a:rPr>
              <a:t/>
            </a:r>
            <a:br>
              <a:rPr lang="en-US" altLang="ko-KR" b="1" i="0">
                <a:solidFill>
                  <a:srgbClr val="FF0000"/>
                </a:solidFill>
              </a:rPr>
            </a:br>
            <a:r>
              <a:rPr lang="en-US" altLang="ko-KR" b="1" i="0">
                <a:solidFill>
                  <a:srgbClr val="FF0000"/>
                </a:solidFill>
              </a:rPr>
              <a:t>(abstraction)</a:t>
            </a:r>
            <a:endParaRPr lang="ko-KR" altLang="en-US" b="1" i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3276600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0" dirty="0" smtClean="0">
                <a:solidFill>
                  <a:srgbClr val="FF0000"/>
                </a:solidFill>
              </a:rPr>
              <a:t>꼭 필요한 거 두 가지만 한다</a:t>
            </a:r>
            <a:r>
              <a:rPr lang="en-US" altLang="ko-KR" b="1" i="0" dirty="0" smtClean="0">
                <a:solidFill>
                  <a:srgbClr val="FF0000"/>
                </a:solidFill>
              </a:rPr>
              <a:t>!</a:t>
            </a:r>
            <a:endParaRPr lang="ko-KR" altLang="en-US" b="1" i="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"/>
            <a:ext cx="4495800" cy="4267200"/>
          </a:xfrm>
          <a:ln>
            <a:solidFill>
              <a:srgbClr val="006600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 smtClean="0"/>
              <a:t>class Adder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 smtClean="0"/>
              <a:t>     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private </a:t>
            </a:r>
            <a:r>
              <a:rPr lang="en-US" altLang="ko-KR" sz="1600" b="1" dirty="0" err="1" smtClean="0">
                <a:solidFill>
                  <a:srgbClr val="0000FF"/>
                </a:solidFill>
              </a:rPr>
              <a:t>int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 sum = 0;  // 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필드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, 0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으로 초기화</a:t>
            </a:r>
            <a:endParaRPr lang="en-US" altLang="ko-KR" sz="1600" b="1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 b="1" dirty="0" smtClean="0">
              <a:solidFill>
                <a:srgbClr val="0033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 smtClean="0">
                <a:solidFill>
                  <a:srgbClr val="003300"/>
                </a:solidFill>
              </a:rPr>
              <a:t>      </a:t>
            </a:r>
            <a:r>
              <a:rPr lang="en-US" altLang="ko-KR" sz="1600" b="1" dirty="0" smtClean="0"/>
              <a:t>public </a:t>
            </a:r>
            <a:r>
              <a:rPr lang="en-US" altLang="ko-KR" sz="1600" b="1" dirty="0" err="1" smtClean="0"/>
              <a:t>int</a:t>
            </a:r>
            <a:r>
              <a:rPr lang="en-US" altLang="ko-KR" sz="1600" b="1" dirty="0" smtClean="0">
                <a:solidFill>
                  <a:srgbClr val="003300"/>
                </a:solidFill>
              </a:rPr>
              <a:t> add(</a:t>
            </a:r>
            <a:r>
              <a:rPr lang="en-US" altLang="ko-KR" sz="1600" b="1" dirty="0" err="1" smtClean="0">
                <a:solidFill>
                  <a:srgbClr val="003300"/>
                </a:solidFill>
              </a:rPr>
              <a:t>int</a:t>
            </a:r>
            <a:r>
              <a:rPr lang="en-US" altLang="ko-KR" sz="1600" b="1" dirty="0" smtClean="0">
                <a:solidFill>
                  <a:srgbClr val="003300"/>
                </a:solidFill>
              </a:rPr>
              <a:t> value)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 smtClean="0">
                <a:solidFill>
                  <a:srgbClr val="003300"/>
                </a:solidFill>
              </a:rPr>
              <a:t>           sum = sum + value;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>
                <a:solidFill>
                  <a:srgbClr val="003300"/>
                </a:solidFill>
              </a:rPr>
              <a:t>	</a:t>
            </a:r>
            <a:r>
              <a:rPr lang="en-US" altLang="ko-KR" sz="1600" b="1" dirty="0" smtClean="0">
                <a:solidFill>
                  <a:srgbClr val="003300"/>
                </a:solidFill>
              </a:rPr>
              <a:t>      return sum;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 smtClean="0">
                <a:solidFill>
                  <a:srgbClr val="003300"/>
                </a:solidFill>
              </a:rPr>
              <a:t>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 b="1" dirty="0" smtClean="0">
              <a:solidFill>
                <a:srgbClr val="0033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 smtClean="0"/>
              <a:t>}</a:t>
            </a:r>
            <a:endParaRPr lang="ko-KR" altLang="en-US" sz="1600" b="1" dirty="0" smtClean="0"/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4800600" y="228600"/>
            <a:ext cx="4191000" cy="426720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/>
              <a:t>class </a:t>
            </a:r>
            <a:r>
              <a:rPr lang="en-US" altLang="ko-KR" sz="1600" b="1" i="0" dirty="0" err="1" smtClean="0"/>
              <a:t>AdderDemo</a:t>
            </a:r>
            <a:r>
              <a:rPr lang="en-US" altLang="ko-KR" sz="1600" b="1" i="0" dirty="0" smtClean="0"/>
              <a:t> </a:t>
            </a:r>
            <a:r>
              <a:rPr lang="en-US" altLang="ko-KR" sz="1600" b="1" i="0" dirty="0"/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/>
              <a:t>     public static void main(String[] </a:t>
            </a:r>
            <a:r>
              <a:rPr lang="en-US" altLang="ko-KR" sz="1600" b="1" i="0" dirty="0" err="1"/>
              <a:t>args</a:t>
            </a:r>
            <a:r>
              <a:rPr lang="en-US" altLang="ko-KR" sz="1600" b="1" i="0" dirty="0"/>
              <a:t>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altLang="ko-KR" sz="1600" b="1" i="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/>
              <a:t>          // </a:t>
            </a:r>
            <a:r>
              <a:rPr lang="en-US" altLang="ko-KR" sz="1600" b="1" i="0" dirty="0" smtClean="0"/>
              <a:t>Adder </a:t>
            </a:r>
            <a:r>
              <a:rPr lang="ko-KR" altLang="en-US" sz="1600" b="1" i="0" dirty="0" err="1" smtClean="0"/>
              <a:t>인스턴스를</a:t>
            </a:r>
            <a:r>
              <a:rPr lang="ko-KR" altLang="en-US" sz="1600" b="1" i="0" dirty="0" smtClean="0"/>
              <a:t> 구성</a:t>
            </a:r>
            <a:endParaRPr lang="en-US" altLang="ko-KR" sz="1600" b="1" i="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/>
              <a:t>          </a:t>
            </a:r>
            <a:r>
              <a:rPr lang="en-US" altLang="ko-KR" sz="1600" b="1" i="0" dirty="0">
                <a:solidFill>
                  <a:srgbClr val="FF0000"/>
                </a:solidFill>
              </a:rPr>
              <a:t>Adder </a:t>
            </a:r>
            <a:r>
              <a:rPr lang="en-US" altLang="ko-KR" sz="1600" b="1" i="0" dirty="0" smtClean="0">
                <a:solidFill>
                  <a:srgbClr val="FF0000"/>
                </a:solidFill>
              </a:rPr>
              <a:t>a </a:t>
            </a:r>
            <a:r>
              <a:rPr lang="en-US" altLang="ko-KR" sz="1600" b="1" i="0" dirty="0">
                <a:solidFill>
                  <a:srgbClr val="FF0000"/>
                </a:solidFill>
              </a:rPr>
              <a:t>= new Adder();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altLang="ko-KR" sz="1600" b="1" i="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 smtClean="0"/>
              <a:t>          </a:t>
            </a:r>
            <a:endParaRPr lang="en-US" altLang="ko-KR" sz="1600" b="1" i="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/>
              <a:t>   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/>
              <a:t>}</a:t>
            </a:r>
          </a:p>
        </p:txBody>
      </p:sp>
      <p:sp>
        <p:nvSpPr>
          <p:cNvPr id="21510" name="Oval 5"/>
          <p:cNvSpPr>
            <a:spLocks noChangeArrowheads="1"/>
          </p:cNvSpPr>
          <p:nvPr/>
        </p:nvSpPr>
        <p:spPr bwMode="auto">
          <a:xfrm>
            <a:off x="1905000" y="5029200"/>
            <a:ext cx="10668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b="1" i="0"/>
              <a:t>sum 0</a:t>
            </a:r>
          </a:p>
        </p:txBody>
      </p:sp>
      <p:sp>
        <p:nvSpPr>
          <p:cNvPr id="21511" name="Text Box 6"/>
          <p:cNvSpPr txBox="1">
            <a:spLocks noChangeArrowheads="1"/>
          </p:cNvSpPr>
          <p:nvPr/>
        </p:nvSpPr>
        <p:spPr bwMode="auto">
          <a:xfrm>
            <a:off x="2286000" y="4662488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i="0" dirty="0" smtClean="0"/>
              <a:t>a</a:t>
            </a:r>
            <a:endParaRPr lang="en-US" altLang="ko-KR" b="1" i="0" dirty="0"/>
          </a:p>
        </p:txBody>
      </p:sp>
      <p:sp>
        <p:nvSpPr>
          <p:cNvPr id="21518" name="슬라이드 번호 개체 틀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70A6FB-6772-4E76-9465-A0EB49F71CFD}" type="slidenum">
              <a:rPr lang="ko-KR" altLang="en-US" smtClean="0"/>
              <a:pPr/>
              <a:t>50</a:t>
            </a:fld>
            <a:endParaRPr lang="en-US" altLang="ko-KR" smtClean="0"/>
          </a:p>
        </p:txBody>
      </p:sp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1447800" y="3943290"/>
            <a:ext cx="230223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000" b="1" i="0" dirty="0" smtClean="0"/>
              <a:t>Adder </a:t>
            </a:r>
            <a:r>
              <a:rPr lang="ko-KR" altLang="en-US" sz="2000" b="1" i="0" dirty="0" smtClean="0"/>
              <a:t>클래스 </a:t>
            </a:r>
            <a:r>
              <a:rPr lang="ko-KR" altLang="en-US" sz="2000" b="1" i="0" dirty="0"/>
              <a:t>선언</a:t>
            </a:r>
          </a:p>
        </p:txBody>
      </p:sp>
      <p:sp>
        <p:nvSpPr>
          <p:cNvPr id="15" name="TextBox 20"/>
          <p:cNvSpPr txBox="1">
            <a:spLocks noChangeArrowheads="1"/>
          </p:cNvSpPr>
          <p:nvPr/>
        </p:nvSpPr>
        <p:spPr bwMode="auto">
          <a:xfrm>
            <a:off x="5181600" y="3886200"/>
            <a:ext cx="3558988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000" b="1" i="0" dirty="0" smtClean="0"/>
              <a:t>Adder </a:t>
            </a:r>
            <a:r>
              <a:rPr lang="ko-KR" altLang="en-US" sz="2000" b="1" i="0" dirty="0" err="1" smtClean="0"/>
              <a:t>인스턴스</a:t>
            </a:r>
            <a:r>
              <a:rPr lang="ko-KR" altLang="en-US" sz="2000" b="1" i="0" dirty="0" smtClean="0"/>
              <a:t> 구성 및 이용</a:t>
            </a:r>
            <a:endParaRPr lang="ko-KR" altLang="en-US" sz="2000" b="1" i="0" dirty="0"/>
          </a:p>
        </p:txBody>
      </p:sp>
    </p:spTree>
    <p:extLst>
      <p:ext uri="{BB962C8B-B14F-4D97-AF65-F5344CB8AC3E}">
        <p14:creationId xmlns:p14="http://schemas.microsoft.com/office/powerpoint/2010/main" val="280819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"/>
            <a:ext cx="4495800" cy="4267200"/>
          </a:xfrm>
          <a:ln>
            <a:solidFill>
              <a:srgbClr val="006600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 smtClean="0"/>
              <a:t>class Adder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 smtClean="0"/>
              <a:t>     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private </a:t>
            </a:r>
            <a:r>
              <a:rPr lang="en-US" altLang="ko-KR" sz="1600" b="1" dirty="0" err="1" smtClean="0">
                <a:solidFill>
                  <a:srgbClr val="0000FF"/>
                </a:solidFill>
              </a:rPr>
              <a:t>int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 sum = 0;  // 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필드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, 0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으로 초기화</a:t>
            </a:r>
            <a:endParaRPr lang="en-US" altLang="ko-KR" sz="1600" b="1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 b="1" dirty="0" smtClean="0">
              <a:solidFill>
                <a:srgbClr val="0033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 smtClean="0">
                <a:solidFill>
                  <a:srgbClr val="003300"/>
                </a:solidFill>
              </a:rPr>
              <a:t>      </a:t>
            </a:r>
            <a:r>
              <a:rPr lang="en-US" altLang="ko-KR" sz="1600" b="1" dirty="0" smtClean="0"/>
              <a:t>public </a:t>
            </a:r>
            <a:r>
              <a:rPr lang="en-US" altLang="ko-KR" sz="1600" b="1" dirty="0" err="1" smtClean="0"/>
              <a:t>int</a:t>
            </a:r>
            <a:r>
              <a:rPr lang="en-US" altLang="ko-KR" sz="1600" b="1" dirty="0" smtClean="0">
                <a:solidFill>
                  <a:srgbClr val="003300"/>
                </a:solidFill>
              </a:rPr>
              <a:t> add(</a:t>
            </a:r>
            <a:r>
              <a:rPr lang="en-US" altLang="ko-KR" sz="1600" b="1" dirty="0" err="1" smtClean="0">
                <a:solidFill>
                  <a:srgbClr val="003300"/>
                </a:solidFill>
              </a:rPr>
              <a:t>int</a:t>
            </a:r>
            <a:r>
              <a:rPr lang="en-US" altLang="ko-KR" sz="1600" b="1" dirty="0" smtClean="0">
                <a:solidFill>
                  <a:srgbClr val="003300"/>
                </a:solidFill>
              </a:rPr>
              <a:t> value)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 smtClean="0">
                <a:solidFill>
                  <a:srgbClr val="003300"/>
                </a:solidFill>
              </a:rPr>
              <a:t>           sum = sum + value;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>
                <a:solidFill>
                  <a:srgbClr val="003300"/>
                </a:solidFill>
              </a:rPr>
              <a:t>	</a:t>
            </a:r>
            <a:r>
              <a:rPr lang="en-US" altLang="ko-KR" sz="1600" b="1" dirty="0" smtClean="0">
                <a:solidFill>
                  <a:srgbClr val="003300"/>
                </a:solidFill>
              </a:rPr>
              <a:t>      return sum;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 smtClean="0">
                <a:solidFill>
                  <a:srgbClr val="003300"/>
                </a:solidFill>
              </a:rPr>
              <a:t>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 b="1" dirty="0" smtClean="0">
              <a:solidFill>
                <a:srgbClr val="0033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 smtClean="0"/>
              <a:t>}</a:t>
            </a:r>
            <a:endParaRPr lang="ko-KR" altLang="en-US" sz="1600" b="1" dirty="0" smtClean="0"/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4800600" y="228600"/>
            <a:ext cx="4191000" cy="426720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/>
              <a:t>class </a:t>
            </a:r>
            <a:r>
              <a:rPr lang="en-US" altLang="ko-KR" sz="1600" b="1" i="0" dirty="0" err="1" smtClean="0"/>
              <a:t>AdderDemo</a:t>
            </a:r>
            <a:r>
              <a:rPr lang="en-US" altLang="ko-KR" sz="1600" b="1" i="0" dirty="0" smtClean="0"/>
              <a:t> </a:t>
            </a:r>
            <a:r>
              <a:rPr lang="en-US" altLang="ko-KR" sz="1600" b="1" i="0" dirty="0"/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/>
              <a:t>     public static void main(String[] </a:t>
            </a:r>
            <a:r>
              <a:rPr lang="en-US" altLang="ko-KR" sz="1600" b="1" i="0" dirty="0" err="1"/>
              <a:t>args</a:t>
            </a:r>
            <a:r>
              <a:rPr lang="en-US" altLang="ko-KR" sz="1600" b="1" i="0" dirty="0"/>
              <a:t>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altLang="ko-KR" sz="1600" b="1" i="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/>
              <a:t>          // </a:t>
            </a:r>
            <a:r>
              <a:rPr lang="en-US" altLang="ko-KR" sz="1600" b="1" i="0" dirty="0" smtClean="0"/>
              <a:t>Adder </a:t>
            </a:r>
            <a:r>
              <a:rPr lang="ko-KR" altLang="en-US" sz="1600" b="1" i="0" dirty="0" err="1" smtClean="0"/>
              <a:t>인스턴스를</a:t>
            </a:r>
            <a:r>
              <a:rPr lang="ko-KR" altLang="en-US" sz="1600" b="1" i="0" dirty="0" smtClean="0"/>
              <a:t> 구성</a:t>
            </a:r>
            <a:endParaRPr lang="en-US" altLang="ko-KR" sz="1600" b="1" i="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/>
              <a:t>          Adder </a:t>
            </a:r>
            <a:r>
              <a:rPr lang="en-US" altLang="ko-KR" sz="1600" b="1" i="0" dirty="0" smtClean="0"/>
              <a:t>a </a:t>
            </a:r>
            <a:r>
              <a:rPr lang="en-US" altLang="ko-KR" sz="1600" b="1" i="0" dirty="0"/>
              <a:t>= new Adder();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altLang="ko-KR" sz="1600" b="1" i="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/>
              <a:t>          // </a:t>
            </a:r>
            <a:r>
              <a:rPr lang="en-US" altLang="ko-KR" sz="1600" b="1" i="0" dirty="0" smtClean="0"/>
              <a:t>Adder</a:t>
            </a:r>
            <a:r>
              <a:rPr lang="ko-KR" altLang="en-US" sz="1600" b="1" i="0" dirty="0" smtClean="0"/>
              <a:t>에게 </a:t>
            </a:r>
            <a:r>
              <a:rPr lang="ko-KR" altLang="en-US" sz="1600" b="1" i="0" dirty="0" err="1" smtClean="0"/>
              <a:t>메소드</a:t>
            </a:r>
            <a:r>
              <a:rPr lang="ko-KR" altLang="en-US" sz="1600" b="1" i="0" dirty="0" smtClean="0"/>
              <a:t> 호출</a:t>
            </a:r>
            <a:endParaRPr lang="en-US" altLang="ko-KR" sz="1600" b="1" i="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/>
              <a:t>          </a:t>
            </a:r>
            <a:r>
              <a:rPr lang="en-US" altLang="ko-KR" sz="1600" b="1" i="0" dirty="0" err="1" smtClean="0">
                <a:solidFill>
                  <a:srgbClr val="FF0000"/>
                </a:solidFill>
              </a:rPr>
              <a:t>System.out.println</a:t>
            </a:r>
            <a:r>
              <a:rPr lang="en-US" altLang="ko-KR" sz="1600" b="1" i="0" dirty="0" smtClean="0">
                <a:solidFill>
                  <a:srgbClr val="FF0000"/>
                </a:solidFill>
              </a:rPr>
              <a:t>(</a:t>
            </a:r>
            <a:r>
              <a:rPr lang="en-US" altLang="ko-KR" sz="1600" b="1" i="0" dirty="0" err="1" smtClean="0">
                <a:solidFill>
                  <a:srgbClr val="FF0000"/>
                </a:solidFill>
              </a:rPr>
              <a:t>a.add</a:t>
            </a:r>
            <a:r>
              <a:rPr lang="en-US" altLang="ko-KR" sz="1600" b="1" i="0" dirty="0" smtClean="0">
                <a:solidFill>
                  <a:srgbClr val="FF0000"/>
                </a:solidFill>
              </a:rPr>
              <a:t>(50));</a:t>
            </a:r>
            <a:endParaRPr lang="en-US" altLang="ko-KR" sz="1600" b="1" i="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 smtClean="0"/>
              <a:t>          </a:t>
            </a:r>
            <a:endParaRPr lang="en-US" altLang="ko-KR" sz="1600" b="1" i="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/>
              <a:t>   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/>
              <a:t>}</a:t>
            </a:r>
          </a:p>
        </p:txBody>
      </p:sp>
      <p:sp>
        <p:nvSpPr>
          <p:cNvPr id="21510" name="Oval 5"/>
          <p:cNvSpPr>
            <a:spLocks noChangeArrowheads="1"/>
          </p:cNvSpPr>
          <p:nvPr/>
        </p:nvSpPr>
        <p:spPr bwMode="auto">
          <a:xfrm>
            <a:off x="1905000" y="5029200"/>
            <a:ext cx="10668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b="1" i="0"/>
              <a:t>sum 0</a:t>
            </a:r>
          </a:p>
        </p:txBody>
      </p:sp>
      <p:sp>
        <p:nvSpPr>
          <p:cNvPr id="21511" name="Text Box 6"/>
          <p:cNvSpPr txBox="1">
            <a:spLocks noChangeArrowheads="1"/>
          </p:cNvSpPr>
          <p:nvPr/>
        </p:nvSpPr>
        <p:spPr bwMode="auto">
          <a:xfrm>
            <a:off x="2286000" y="4662488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i="0" dirty="0" smtClean="0"/>
              <a:t>a</a:t>
            </a:r>
            <a:endParaRPr lang="en-US" altLang="ko-KR" b="1" i="0" dirty="0"/>
          </a:p>
        </p:txBody>
      </p:sp>
      <p:sp>
        <p:nvSpPr>
          <p:cNvPr id="21512" name="Oval 7"/>
          <p:cNvSpPr>
            <a:spLocks noChangeArrowheads="1"/>
          </p:cNvSpPr>
          <p:nvPr/>
        </p:nvSpPr>
        <p:spPr bwMode="auto">
          <a:xfrm>
            <a:off x="4191000" y="5029200"/>
            <a:ext cx="10668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b="1" i="0"/>
              <a:t>sum 50</a:t>
            </a:r>
          </a:p>
        </p:txBody>
      </p:sp>
      <p:sp>
        <p:nvSpPr>
          <p:cNvPr id="21513" name="Text Box 8"/>
          <p:cNvSpPr txBox="1">
            <a:spLocks noChangeArrowheads="1"/>
          </p:cNvSpPr>
          <p:nvPr/>
        </p:nvSpPr>
        <p:spPr bwMode="auto">
          <a:xfrm>
            <a:off x="4572000" y="4662488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i="0" dirty="0" smtClean="0"/>
              <a:t>a</a:t>
            </a:r>
            <a:endParaRPr lang="en-US" altLang="ko-KR" b="1" i="0" dirty="0"/>
          </a:p>
        </p:txBody>
      </p:sp>
      <p:sp>
        <p:nvSpPr>
          <p:cNvPr id="21516" name="Line 11"/>
          <p:cNvSpPr>
            <a:spLocks noChangeShapeType="1"/>
          </p:cNvSpPr>
          <p:nvPr/>
        </p:nvSpPr>
        <p:spPr bwMode="auto">
          <a:xfrm>
            <a:off x="3124200" y="5486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518" name="슬라이드 번호 개체 틀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70A6FB-6772-4E76-9465-A0EB49F71CFD}" type="slidenum">
              <a:rPr lang="ko-KR" altLang="en-US" smtClean="0"/>
              <a:pPr/>
              <a:t>51</a:t>
            </a:fld>
            <a:endParaRPr lang="en-US" altLang="ko-KR" smtClean="0"/>
          </a:p>
        </p:txBody>
      </p:sp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1447800" y="3943290"/>
            <a:ext cx="230223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000" b="1" i="0" dirty="0" smtClean="0"/>
              <a:t>Adder </a:t>
            </a:r>
            <a:r>
              <a:rPr lang="ko-KR" altLang="en-US" sz="2000" b="1" i="0" dirty="0" smtClean="0"/>
              <a:t>클래스 </a:t>
            </a:r>
            <a:r>
              <a:rPr lang="ko-KR" altLang="en-US" sz="2000" b="1" i="0" dirty="0"/>
              <a:t>선언</a:t>
            </a:r>
          </a:p>
        </p:txBody>
      </p:sp>
      <p:sp>
        <p:nvSpPr>
          <p:cNvPr id="15" name="TextBox 20"/>
          <p:cNvSpPr txBox="1">
            <a:spLocks noChangeArrowheads="1"/>
          </p:cNvSpPr>
          <p:nvPr/>
        </p:nvSpPr>
        <p:spPr bwMode="auto">
          <a:xfrm>
            <a:off x="5181600" y="3886200"/>
            <a:ext cx="3558988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000" b="1" i="0" dirty="0" smtClean="0"/>
              <a:t>Adder </a:t>
            </a:r>
            <a:r>
              <a:rPr lang="ko-KR" altLang="en-US" sz="2000" b="1" i="0" dirty="0" err="1" smtClean="0"/>
              <a:t>인스턴스</a:t>
            </a:r>
            <a:r>
              <a:rPr lang="ko-KR" altLang="en-US" sz="2000" b="1" i="0" dirty="0" smtClean="0"/>
              <a:t> 구성 및 이용</a:t>
            </a:r>
            <a:endParaRPr lang="ko-KR" altLang="en-US" sz="2000" b="1" i="0" dirty="0"/>
          </a:p>
        </p:txBody>
      </p:sp>
    </p:spTree>
    <p:extLst>
      <p:ext uri="{BB962C8B-B14F-4D97-AF65-F5344CB8AC3E}">
        <p14:creationId xmlns:p14="http://schemas.microsoft.com/office/powerpoint/2010/main" val="187170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"/>
            <a:ext cx="4495800" cy="4267200"/>
          </a:xfrm>
          <a:ln>
            <a:solidFill>
              <a:srgbClr val="006600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 smtClean="0"/>
              <a:t>class Adder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 smtClean="0"/>
              <a:t>     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private </a:t>
            </a:r>
            <a:r>
              <a:rPr lang="en-US" altLang="ko-KR" sz="1600" b="1" dirty="0" err="1" smtClean="0">
                <a:solidFill>
                  <a:srgbClr val="0000FF"/>
                </a:solidFill>
              </a:rPr>
              <a:t>int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 sum = 0;  // 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필드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, 0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으로 초기화</a:t>
            </a:r>
            <a:endParaRPr lang="en-US" altLang="ko-KR" sz="1600" b="1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 b="1" dirty="0" smtClean="0">
              <a:solidFill>
                <a:srgbClr val="0033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 smtClean="0">
                <a:solidFill>
                  <a:srgbClr val="003300"/>
                </a:solidFill>
              </a:rPr>
              <a:t>      </a:t>
            </a:r>
            <a:r>
              <a:rPr lang="en-US" altLang="ko-KR" sz="1600" b="1" dirty="0" smtClean="0"/>
              <a:t>public </a:t>
            </a:r>
            <a:r>
              <a:rPr lang="en-US" altLang="ko-KR" sz="1600" b="1" dirty="0" err="1" smtClean="0"/>
              <a:t>int</a:t>
            </a:r>
            <a:r>
              <a:rPr lang="en-US" altLang="ko-KR" sz="1600" b="1" dirty="0" smtClean="0">
                <a:solidFill>
                  <a:srgbClr val="003300"/>
                </a:solidFill>
              </a:rPr>
              <a:t> add(</a:t>
            </a:r>
            <a:r>
              <a:rPr lang="en-US" altLang="ko-KR" sz="1600" b="1" dirty="0" err="1" smtClean="0">
                <a:solidFill>
                  <a:srgbClr val="003300"/>
                </a:solidFill>
              </a:rPr>
              <a:t>int</a:t>
            </a:r>
            <a:r>
              <a:rPr lang="en-US" altLang="ko-KR" sz="1600" b="1" dirty="0" smtClean="0">
                <a:solidFill>
                  <a:srgbClr val="003300"/>
                </a:solidFill>
              </a:rPr>
              <a:t> value)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 smtClean="0">
                <a:solidFill>
                  <a:srgbClr val="003300"/>
                </a:solidFill>
              </a:rPr>
              <a:t>           sum = sum + value;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>
                <a:solidFill>
                  <a:srgbClr val="003300"/>
                </a:solidFill>
              </a:rPr>
              <a:t>	</a:t>
            </a:r>
            <a:r>
              <a:rPr lang="en-US" altLang="ko-KR" sz="1600" b="1" dirty="0" smtClean="0">
                <a:solidFill>
                  <a:srgbClr val="003300"/>
                </a:solidFill>
              </a:rPr>
              <a:t>      return sum;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 smtClean="0">
                <a:solidFill>
                  <a:srgbClr val="003300"/>
                </a:solidFill>
              </a:rPr>
              <a:t>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 b="1" dirty="0" smtClean="0">
              <a:solidFill>
                <a:srgbClr val="0033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 smtClean="0"/>
              <a:t>}</a:t>
            </a:r>
            <a:endParaRPr lang="ko-KR" altLang="en-US" sz="1600" b="1" dirty="0" smtClean="0"/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4800600" y="228600"/>
            <a:ext cx="4191000" cy="426720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/>
              <a:t>class </a:t>
            </a:r>
            <a:r>
              <a:rPr lang="en-US" altLang="ko-KR" sz="1600" b="1" i="0" dirty="0" err="1" smtClean="0"/>
              <a:t>AdderDemo</a:t>
            </a:r>
            <a:r>
              <a:rPr lang="en-US" altLang="ko-KR" sz="1600" b="1" i="0" dirty="0" smtClean="0"/>
              <a:t> </a:t>
            </a:r>
            <a:r>
              <a:rPr lang="en-US" altLang="ko-KR" sz="1600" b="1" i="0" dirty="0"/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/>
              <a:t>     public static void main(String[] </a:t>
            </a:r>
            <a:r>
              <a:rPr lang="en-US" altLang="ko-KR" sz="1600" b="1" i="0" dirty="0" err="1"/>
              <a:t>args</a:t>
            </a:r>
            <a:r>
              <a:rPr lang="en-US" altLang="ko-KR" sz="1600" b="1" i="0" dirty="0"/>
              <a:t>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altLang="ko-KR" sz="1600" b="1" i="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/>
              <a:t>          // </a:t>
            </a:r>
            <a:r>
              <a:rPr lang="en-US" altLang="ko-KR" sz="1600" b="1" i="0" dirty="0" smtClean="0"/>
              <a:t>Adder </a:t>
            </a:r>
            <a:r>
              <a:rPr lang="ko-KR" altLang="en-US" sz="1600" b="1" i="0" dirty="0" err="1" smtClean="0"/>
              <a:t>인스턴스를</a:t>
            </a:r>
            <a:r>
              <a:rPr lang="ko-KR" altLang="en-US" sz="1600" b="1" i="0" dirty="0" smtClean="0"/>
              <a:t> 구성</a:t>
            </a:r>
            <a:endParaRPr lang="en-US" altLang="ko-KR" sz="1600" b="1" i="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/>
              <a:t>          Adder </a:t>
            </a:r>
            <a:r>
              <a:rPr lang="en-US" altLang="ko-KR" sz="1600" b="1" i="0" dirty="0" smtClean="0"/>
              <a:t>a </a:t>
            </a:r>
            <a:r>
              <a:rPr lang="en-US" altLang="ko-KR" sz="1600" b="1" i="0" dirty="0"/>
              <a:t>= new Adder();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altLang="ko-KR" sz="1600" b="1" i="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/>
              <a:t>          // </a:t>
            </a:r>
            <a:r>
              <a:rPr lang="en-US" altLang="ko-KR" sz="1600" b="1" i="0" dirty="0" smtClean="0"/>
              <a:t>Adder</a:t>
            </a:r>
            <a:r>
              <a:rPr lang="ko-KR" altLang="en-US" sz="1600" b="1" i="0" dirty="0" smtClean="0"/>
              <a:t>에게 </a:t>
            </a:r>
            <a:r>
              <a:rPr lang="ko-KR" altLang="en-US" sz="1600" b="1" i="0" dirty="0" err="1" smtClean="0"/>
              <a:t>메소드</a:t>
            </a:r>
            <a:r>
              <a:rPr lang="ko-KR" altLang="en-US" sz="1600" b="1" i="0" dirty="0" smtClean="0"/>
              <a:t> 호출</a:t>
            </a:r>
            <a:endParaRPr lang="en-US" altLang="ko-KR" sz="1600" b="1" i="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/>
              <a:t>          </a:t>
            </a:r>
            <a:r>
              <a:rPr lang="en-US" altLang="ko-KR" sz="1600" b="1" i="0" dirty="0" err="1" smtClean="0"/>
              <a:t>System.out.println</a:t>
            </a:r>
            <a:r>
              <a:rPr lang="en-US" altLang="ko-KR" sz="1600" b="1" i="0" dirty="0" smtClean="0"/>
              <a:t>(</a:t>
            </a:r>
            <a:r>
              <a:rPr lang="en-US" altLang="ko-KR" sz="1600" b="1" i="0" dirty="0" err="1" smtClean="0"/>
              <a:t>a.add</a:t>
            </a:r>
            <a:r>
              <a:rPr lang="en-US" altLang="ko-KR" sz="1600" b="1" i="0" dirty="0" smtClean="0"/>
              <a:t>(50));</a:t>
            </a:r>
            <a:endParaRPr lang="en-US" altLang="ko-KR" sz="1600" b="1" i="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>
                <a:solidFill>
                  <a:srgbClr val="FF0000"/>
                </a:solidFill>
              </a:rPr>
              <a:t>          </a:t>
            </a:r>
            <a:r>
              <a:rPr lang="en-US" altLang="ko-KR" sz="1600" b="1" i="0" dirty="0" err="1">
                <a:solidFill>
                  <a:srgbClr val="FF0000"/>
                </a:solidFill>
              </a:rPr>
              <a:t>System.out.println</a:t>
            </a:r>
            <a:r>
              <a:rPr lang="en-US" altLang="ko-KR" sz="1600" b="1" i="0" dirty="0">
                <a:solidFill>
                  <a:srgbClr val="FF0000"/>
                </a:solidFill>
              </a:rPr>
              <a:t>(</a:t>
            </a:r>
            <a:r>
              <a:rPr lang="en-US" altLang="ko-KR" sz="1600" b="1" i="0" dirty="0" err="1">
                <a:solidFill>
                  <a:srgbClr val="FF0000"/>
                </a:solidFill>
              </a:rPr>
              <a:t>a.add</a:t>
            </a:r>
            <a:r>
              <a:rPr lang="en-US" altLang="ko-KR" sz="1600" b="1" i="0" dirty="0">
                <a:solidFill>
                  <a:srgbClr val="FF0000"/>
                </a:solidFill>
              </a:rPr>
              <a:t>(30</a:t>
            </a:r>
            <a:r>
              <a:rPr lang="en-US" altLang="ko-KR" sz="1600" b="1" i="0" dirty="0" smtClean="0">
                <a:solidFill>
                  <a:srgbClr val="FF0000"/>
                </a:solidFill>
              </a:rPr>
              <a:t>));</a:t>
            </a:r>
            <a:endParaRPr lang="en-US" altLang="ko-KR" sz="1600" b="1" i="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/>
              <a:t>      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/>
              <a:t>   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/>
              <a:t>}</a:t>
            </a:r>
          </a:p>
        </p:txBody>
      </p:sp>
      <p:sp>
        <p:nvSpPr>
          <p:cNvPr id="21510" name="Oval 5"/>
          <p:cNvSpPr>
            <a:spLocks noChangeArrowheads="1"/>
          </p:cNvSpPr>
          <p:nvPr/>
        </p:nvSpPr>
        <p:spPr bwMode="auto">
          <a:xfrm>
            <a:off x="1905000" y="5029200"/>
            <a:ext cx="10668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b="1" i="0"/>
              <a:t>sum 0</a:t>
            </a:r>
          </a:p>
        </p:txBody>
      </p:sp>
      <p:sp>
        <p:nvSpPr>
          <p:cNvPr id="21511" name="Text Box 6"/>
          <p:cNvSpPr txBox="1">
            <a:spLocks noChangeArrowheads="1"/>
          </p:cNvSpPr>
          <p:nvPr/>
        </p:nvSpPr>
        <p:spPr bwMode="auto">
          <a:xfrm>
            <a:off x="2286000" y="4662488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i="0" dirty="0" smtClean="0"/>
              <a:t>a</a:t>
            </a:r>
            <a:endParaRPr lang="en-US" altLang="ko-KR" b="1" i="0" dirty="0"/>
          </a:p>
        </p:txBody>
      </p:sp>
      <p:sp>
        <p:nvSpPr>
          <p:cNvPr id="21512" name="Oval 7"/>
          <p:cNvSpPr>
            <a:spLocks noChangeArrowheads="1"/>
          </p:cNvSpPr>
          <p:nvPr/>
        </p:nvSpPr>
        <p:spPr bwMode="auto">
          <a:xfrm>
            <a:off x="4191000" y="5029200"/>
            <a:ext cx="10668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b="1" i="0"/>
              <a:t>sum 50</a:t>
            </a:r>
          </a:p>
        </p:txBody>
      </p:sp>
      <p:sp>
        <p:nvSpPr>
          <p:cNvPr id="21513" name="Text Box 8"/>
          <p:cNvSpPr txBox="1">
            <a:spLocks noChangeArrowheads="1"/>
          </p:cNvSpPr>
          <p:nvPr/>
        </p:nvSpPr>
        <p:spPr bwMode="auto">
          <a:xfrm>
            <a:off x="4572000" y="4662488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i="0" dirty="0" smtClean="0"/>
              <a:t>a</a:t>
            </a:r>
            <a:endParaRPr lang="en-US" altLang="ko-KR" b="1" i="0" dirty="0"/>
          </a:p>
        </p:txBody>
      </p:sp>
      <p:sp>
        <p:nvSpPr>
          <p:cNvPr id="21514" name="Oval 9"/>
          <p:cNvSpPr>
            <a:spLocks noChangeArrowheads="1"/>
          </p:cNvSpPr>
          <p:nvPr/>
        </p:nvSpPr>
        <p:spPr bwMode="auto">
          <a:xfrm>
            <a:off x="6477000" y="5029200"/>
            <a:ext cx="10668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b="1" i="0"/>
              <a:t>sum 80</a:t>
            </a:r>
          </a:p>
        </p:txBody>
      </p:sp>
      <p:sp>
        <p:nvSpPr>
          <p:cNvPr id="21515" name="Text Box 10"/>
          <p:cNvSpPr txBox="1">
            <a:spLocks noChangeArrowheads="1"/>
          </p:cNvSpPr>
          <p:nvPr/>
        </p:nvSpPr>
        <p:spPr bwMode="auto">
          <a:xfrm>
            <a:off x="6858000" y="4662488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i="0" dirty="0" smtClean="0"/>
              <a:t>a</a:t>
            </a:r>
            <a:endParaRPr lang="en-US" altLang="ko-KR" b="1" i="0" dirty="0"/>
          </a:p>
        </p:txBody>
      </p:sp>
      <p:sp>
        <p:nvSpPr>
          <p:cNvPr id="21516" name="Line 11"/>
          <p:cNvSpPr>
            <a:spLocks noChangeShapeType="1"/>
          </p:cNvSpPr>
          <p:nvPr/>
        </p:nvSpPr>
        <p:spPr bwMode="auto">
          <a:xfrm>
            <a:off x="3124200" y="5486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>
            <a:off x="5486400" y="5486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518" name="슬라이드 번호 개체 틀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70A6FB-6772-4E76-9465-A0EB49F71CFD}" type="slidenum">
              <a:rPr lang="ko-KR" altLang="en-US" smtClean="0"/>
              <a:pPr/>
              <a:t>52</a:t>
            </a:fld>
            <a:endParaRPr lang="en-US" altLang="ko-KR" smtClean="0"/>
          </a:p>
        </p:txBody>
      </p:sp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1447800" y="3943290"/>
            <a:ext cx="230223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000" b="1" i="0" dirty="0" smtClean="0"/>
              <a:t>Adder </a:t>
            </a:r>
            <a:r>
              <a:rPr lang="ko-KR" altLang="en-US" sz="2000" b="1" i="0" dirty="0" smtClean="0"/>
              <a:t>클래스 </a:t>
            </a:r>
            <a:r>
              <a:rPr lang="ko-KR" altLang="en-US" sz="2000" b="1" i="0" dirty="0"/>
              <a:t>선언</a:t>
            </a:r>
          </a:p>
        </p:txBody>
      </p:sp>
      <p:sp>
        <p:nvSpPr>
          <p:cNvPr id="15" name="TextBox 20"/>
          <p:cNvSpPr txBox="1">
            <a:spLocks noChangeArrowheads="1"/>
          </p:cNvSpPr>
          <p:nvPr/>
        </p:nvSpPr>
        <p:spPr bwMode="auto">
          <a:xfrm>
            <a:off x="5181600" y="3886200"/>
            <a:ext cx="3558988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000" b="1" i="0" dirty="0" smtClean="0"/>
              <a:t>Adder </a:t>
            </a:r>
            <a:r>
              <a:rPr lang="ko-KR" altLang="en-US" sz="2000" b="1" i="0" dirty="0" err="1" smtClean="0"/>
              <a:t>인스턴스</a:t>
            </a:r>
            <a:r>
              <a:rPr lang="ko-KR" altLang="en-US" sz="2000" b="1" i="0" dirty="0" smtClean="0"/>
              <a:t> 구성 및 이용</a:t>
            </a:r>
            <a:endParaRPr lang="ko-KR" altLang="en-US" sz="2000" b="1" i="0" dirty="0"/>
          </a:p>
        </p:txBody>
      </p:sp>
    </p:spTree>
    <p:extLst>
      <p:ext uri="{BB962C8B-B14F-4D97-AF65-F5344CB8AC3E}">
        <p14:creationId xmlns:p14="http://schemas.microsoft.com/office/powerpoint/2010/main" val="90924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"/>
            <a:ext cx="4495800" cy="4267200"/>
          </a:xfrm>
          <a:ln>
            <a:solidFill>
              <a:srgbClr val="006600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 smtClean="0"/>
              <a:t>class Adder2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 smtClean="0"/>
              <a:t>      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private </a:t>
            </a:r>
            <a:r>
              <a:rPr lang="en-US" altLang="ko-KR" sz="1600" b="1" dirty="0" err="1" smtClean="0">
                <a:solidFill>
                  <a:srgbClr val="0000FF"/>
                </a:solidFill>
              </a:rPr>
              <a:t>int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 sum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 b="1" dirty="0" smtClean="0">
              <a:solidFill>
                <a:srgbClr val="0033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 smtClean="0">
                <a:solidFill>
                  <a:srgbClr val="003300"/>
                </a:solidFill>
              </a:rPr>
              <a:t>       public </a:t>
            </a:r>
            <a:r>
              <a:rPr lang="en-US" altLang="ko-KR" sz="1600" b="1" dirty="0" err="1" smtClean="0">
                <a:solidFill>
                  <a:srgbClr val="003300"/>
                </a:solidFill>
              </a:rPr>
              <a:t>int</a:t>
            </a:r>
            <a:r>
              <a:rPr lang="en-US" altLang="ko-KR" sz="1600" b="1" dirty="0" smtClean="0">
                <a:solidFill>
                  <a:srgbClr val="0033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add(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value) </a:t>
            </a:r>
            <a:r>
              <a:rPr lang="en-US" altLang="ko-KR" sz="1600" b="1" dirty="0" smtClean="0">
                <a:solidFill>
                  <a:srgbClr val="0033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 smtClean="0">
                <a:solidFill>
                  <a:srgbClr val="003300"/>
                </a:solidFill>
              </a:rPr>
              <a:t>            sum = sum + value;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>
                <a:solidFill>
                  <a:srgbClr val="003300"/>
                </a:solidFill>
              </a:rPr>
              <a:t>	 </a:t>
            </a:r>
            <a:r>
              <a:rPr lang="en-US" altLang="ko-KR" sz="1600" b="1" dirty="0" smtClean="0">
                <a:solidFill>
                  <a:srgbClr val="003300"/>
                </a:solidFill>
              </a:rPr>
              <a:t>      return sum;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 smtClean="0">
                <a:solidFill>
                  <a:srgbClr val="003300"/>
                </a:solidFill>
              </a:rPr>
              <a:t>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 b="1" dirty="0" smtClean="0">
              <a:solidFill>
                <a:srgbClr val="0033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 smtClean="0">
                <a:solidFill>
                  <a:srgbClr val="003300"/>
                </a:solidFill>
              </a:rPr>
              <a:t>       public </a:t>
            </a:r>
            <a:r>
              <a:rPr lang="en-US" altLang="ko-KR" sz="1600" b="1" dirty="0" err="1" smtClean="0">
                <a:solidFill>
                  <a:srgbClr val="003300"/>
                </a:solidFill>
              </a:rPr>
              <a:t>int</a:t>
            </a:r>
            <a:r>
              <a:rPr lang="en-US" altLang="ko-KR" sz="1600" b="1" dirty="0" smtClean="0">
                <a:solidFill>
                  <a:srgbClr val="0033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add(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value1,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value2) </a:t>
            </a:r>
            <a:r>
              <a:rPr lang="en-US" altLang="ko-KR" sz="1600" b="1" dirty="0" smtClean="0">
                <a:solidFill>
                  <a:srgbClr val="0033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 smtClean="0">
                <a:solidFill>
                  <a:srgbClr val="003300"/>
                </a:solidFill>
              </a:rPr>
              <a:t>            sum = sum + value1 + value2;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ko-KR" sz="1600" b="1" dirty="0">
                <a:solidFill>
                  <a:srgbClr val="003300"/>
                </a:solidFill>
              </a:rPr>
              <a:t>	       return sum;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 smtClean="0">
                <a:solidFill>
                  <a:srgbClr val="003300"/>
                </a:solidFill>
              </a:rPr>
              <a:t>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 b="1" dirty="0" smtClean="0">
              <a:solidFill>
                <a:srgbClr val="0033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 smtClean="0"/>
              <a:t>}</a:t>
            </a:r>
            <a:endParaRPr lang="ko-KR" altLang="en-US" sz="1600" b="1" dirty="0" smtClean="0"/>
          </a:p>
        </p:txBody>
      </p:sp>
      <p:sp>
        <p:nvSpPr>
          <p:cNvPr id="21518" name="슬라이드 번호 개체 틀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70A6FB-6772-4E76-9465-A0EB49F71CFD}" type="slidenum">
              <a:rPr lang="ko-KR" altLang="en-US" smtClean="0"/>
              <a:pPr/>
              <a:t>53</a:t>
            </a:fld>
            <a:endParaRPr lang="en-US" altLang="ko-KR" smtClean="0"/>
          </a:p>
        </p:txBody>
      </p:sp>
      <p:sp>
        <p:nvSpPr>
          <p:cNvPr id="15" name="TextBox 14"/>
          <p:cNvSpPr txBox="1"/>
          <p:nvPr/>
        </p:nvSpPr>
        <p:spPr>
          <a:xfrm>
            <a:off x="1143000" y="4050268"/>
            <a:ext cx="338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0" dirty="0" err="1" smtClean="0">
                <a:solidFill>
                  <a:srgbClr val="FF0000"/>
                </a:solidFill>
              </a:rPr>
              <a:t>메소드</a:t>
            </a:r>
            <a:r>
              <a:rPr lang="ko-KR" altLang="en-US" b="1" i="0" dirty="0" smtClean="0">
                <a:solidFill>
                  <a:srgbClr val="FF0000"/>
                </a:solidFill>
              </a:rPr>
              <a:t> 다중정의 </a:t>
            </a:r>
            <a:r>
              <a:rPr lang="en-US" altLang="ko-KR" b="1" i="0" dirty="0" smtClean="0">
                <a:solidFill>
                  <a:srgbClr val="FF0000"/>
                </a:solidFill>
              </a:rPr>
              <a:t>(overloading)</a:t>
            </a:r>
            <a:endParaRPr lang="ko-KR" altLang="en-US" b="1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73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"/>
            <a:ext cx="4495800" cy="4267200"/>
          </a:xfrm>
          <a:ln>
            <a:solidFill>
              <a:srgbClr val="006600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 smtClean="0"/>
              <a:t>class Adder2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 smtClean="0"/>
              <a:t>      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private </a:t>
            </a:r>
            <a:r>
              <a:rPr lang="en-US" altLang="ko-KR" sz="1600" b="1" dirty="0" err="1" smtClean="0">
                <a:solidFill>
                  <a:srgbClr val="0000FF"/>
                </a:solidFill>
              </a:rPr>
              <a:t>int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 sum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 b="1" dirty="0" smtClean="0">
              <a:solidFill>
                <a:srgbClr val="0033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 smtClean="0">
                <a:solidFill>
                  <a:srgbClr val="003300"/>
                </a:solidFill>
              </a:rPr>
              <a:t>       public </a:t>
            </a:r>
            <a:r>
              <a:rPr lang="en-US" altLang="ko-KR" sz="1600" b="1" dirty="0" err="1" smtClean="0">
                <a:solidFill>
                  <a:srgbClr val="003300"/>
                </a:solidFill>
              </a:rPr>
              <a:t>int</a:t>
            </a:r>
            <a:r>
              <a:rPr lang="en-US" altLang="ko-KR" sz="1600" b="1" dirty="0" smtClean="0">
                <a:solidFill>
                  <a:srgbClr val="0033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add(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value) </a:t>
            </a:r>
            <a:r>
              <a:rPr lang="en-US" altLang="ko-KR" sz="1600" b="1" dirty="0" smtClean="0">
                <a:solidFill>
                  <a:srgbClr val="0033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 smtClean="0">
                <a:solidFill>
                  <a:srgbClr val="003300"/>
                </a:solidFill>
              </a:rPr>
              <a:t>            sum = sum + value;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>
                <a:solidFill>
                  <a:srgbClr val="003300"/>
                </a:solidFill>
              </a:rPr>
              <a:t>	 </a:t>
            </a:r>
            <a:r>
              <a:rPr lang="en-US" altLang="ko-KR" sz="1600" b="1" dirty="0" smtClean="0">
                <a:solidFill>
                  <a:srgbClr val="003300"/>
                </a:solidFill>
              </a:rPr>
              <a:t>      return sum;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 smtClean="0">
                <a:solidFill>
                  <a:srgbClr val="003300"/>
                </a:solidFill>
              </a:rPr>
              <a:t>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 b="1" dirty="0" smtClean="0">
              <a:solidFill>
                <a:srgbClr val="0033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 smtClean="0">
                <a:solidFill>
                  <a:srgbClr val="003300"/>
                </a:solidFill>
              </a:rPr>
              <a:t>       public </a:t>
            </a:r>
            <a:r>
              <a:rPr lang="en-US" altLang="ko-KR" sz="1600" b="1" dirty="0" err="1" smtClean="0">
                <a:solidFill>
                  <a:srgbClr val="003300"/>
                </a:solidFill>
              </a:rPr>
              <a:t>int</a:t>
            </a:r>
            <a:r>
              <a:rPr lang="en-US" altLang="ko-KR" sz="1600" b="1" dirty="0" smtClean="0">
                <a:solidFill>
                  <a:srgbClr val="0033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add(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value1,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value2) </a:t>
            </a:r>
            <a:r>
              <a:rPr lang="en-US" altLang="ko-KR" sz="1600" b="1" dirty="0" smtClean="0">
                <a:solidFill>
                  <a:srgbClr val="0033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 smtClean="0">
                <a:solidFill>
                  <a:srgbClr val="003300"/>
                </a:solidFill>
              </a:rPr>
              <a:t>            sum = sum + value1 + value2;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ko-KR" sz="1600" b="1" dirty="0">
                <a:solidFill>
                  <a:srgbClr val="003300"/>
                </a:solidFill>
              </a:rPr>
              <a:t>	       return sum;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 smtClean="0">
                <a:solidFill>
                  <a:srgbClr val="003300"/>
                </a:solidFill>
              </a:rPr>
              <a:t>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 b="1" dirty="0" smtClean="0">
              <a:solidFill>
                <a:srgbClr val="0033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 smtClean="0"/>
              <a:t>}</a:t>
            </a:r>
            <a:endParaRPr lang="ko-KR" altLang="en-US" sz="1600" b="1" dirty="0" smtClean="0"/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4800600" y="228600"/>
            <a:ext cx="4191000" cy="426720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/>
              <a:t>class </a:t>
            </a:r>
            <a:r>
              <a:rPr lang="en-US" altLang="ko-KR" sz="1600" b="1" i="0" dirty="0" smtClean="0"/>
              <a:t>AdderDemo2 </a:t>
            </a:r>
            <a:r>
              <a:rPr lang="en-US" altLang="ko-KR" sz="1600" b="1" i="0" dirty="0"/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/>
              <a:t>     public static void main(String[] </a:t>
            </a:r>
            <a:r>
              <a:rPr lang="en-US" altLang="ko-KR" sz="1600" b="1" i="0" dirty="0" err="1"/>
              <a:t>args</a:t>
            </a:r>
            <a:r>
              <a:rPr lang="en-US" altLang="ko-KR" sz="1600" b="1" i="0" dirty="0"/>
              <a:t>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altLang="ko-KR" sz="1600" b="1" i="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/>
              <a:t>           // </a:t>
            </a:r>
            <a:r>
              <a:rPr lang="en-US" altLang="ko-KR" sz="1600" b="1" i="0" dirty="0" smtClean="0"/>
              <a:t>Adder2 </a:t>
            </a:r>
            <a:r>
              <a:rPr lang="ko-KR" altLang="en-US" sz="1600" b="1" i="0" dirty="0" err="1" smtClean="0"/>
              <a:t>인스턴스를</a:t>
            </a:r>
            <a:r>
              <a:rPr lang="ko-KR" altLang="en-US" sz="1600" b="1" i="0" dirty="0" smtClean="0"/>
              <a:t> </a:t>
            </a:r>
            <a:r>
              <a:rPr lang="ko-KR" altLang="en-US" sz="1600" b="1" i="0" dirty="0"/>
              <a:t>구성</a:t>
            </a:r>
            <a:endParaRPr lang="en-US" altLang="ko-KR" sz="1600" b="1" i="0" dirty="0" smtClean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 smtClean="0"/>
              <a:t>          Adder2 a = new Adder2();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altLang="ko-KR" sz="1600" b="1" i="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/>
              <a:t>          // </a:t>
            </a:r>
            <a:r>
              <a:rPr lang="en-US" altLang="ko-KR" sz="1600" b="1" i="0" dirty="0" smtClean="0"/>
              <a:t>Adder2</a:t>
            </a:r>
            <a:r>
              <a:rPr lang="ko-KR" altLang="en-US" sz="1600" b="1" i="0" dirty="0" smtClean="0"/>
              <a:t>에게 </a:t>
            </a:r>
            <a:r>
              <a:rPr lang="ko-KR" altLang="en-US" sz="1600" b="1" i="0" dirty="0"/>
              <a:t>메소드 호출</a:t>
            </a:r>
            <a:endParaRPr lang="en-US" altLang="ko-KR" sz="1600" b="1" i="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/>
              <a:t>          </a:t>
            </a:r>
            <a:r>
              <a:rPr lang="en-US" altLang="ko-KR" sz="1600" b="1" i="0" dirty="0" err="1" smtClean="0"/>
              <a:t>System.out.println</a:t>
            </a:r>
            <a:r>
              <a:rPr lang="en-US" altLang="ko-KR" sz="1600" b="1" i="0" dirty="0" smtClean="0"/>
              <a:t>(</a:t>
            </a:r>
            <a:r>
              <a:rPr lang="en-US" altLang="ko-KR" sz="1600" b="1" i="0" dirty="0" err="1" smtClean="0"/>
              <a:t>a.</a:t>
            </a:r>
            <a:r>
              <a:rPr lang="en-US" altLang="ko-KR" sz="1600" b="1" i="0" dirty="0" err="1" smtClean="0">
                <a:solidFill>
                  <a:srgbClr val="FF0000"/>
                </a:solidFill>
              </a:rPr>
              <a:t>add</a:t>
            </a:r>
            <a:r>
              <a:rPr lang="en-US" altLang="ko-KR" sz="1600" b="1" i="0" dirty="0" smtClean="0">
                <a:solidFill>
                  <a:srgbClr val="FF0000"/>
                </a:solidFill>
              </a:rPr>
              <a:t>(50));</a:t>
            </a:r>
            <a:endParaRPr lang="en-US" altLang="ko-KR" sz="1600" b="1" i="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/>
              <a:t>          </a:t>
            </a:r>
            <a:r>
              <a:rPr lang="en-US" altLang="ko-KR" sz="1600" b="1" i="0" dirty="0" err="1" smtClean="0"/>
              <a:t>System.out.println</a:t>
            </a:r>
            <a:r>
              <a:rPr lang="en-US" altLang="ko-KR" sz="1600" b="1" i="0" dirty="0" smtClean="0"/>
              <a:t>(</a:t>
            </a:r>
            <a:r>
              <a:rPr lang="en-US" altLang="ko-KR" sz="1600" b="1" i="0" dirty="0" err="1" smtClean="0"/>
              <a:t>a.</a:t>
            </a:r>
            <a:r>
              <a:rPr lang="en-US" altLang="ko-KR" sz="1600" b="1" i="0" dirty="0" err="1" smtClean="0">
                <a:solidFill>
                  <a:srgbClr val="FF0000"/>
                </a:solidFill>
              </a:rPr>
              <a:t>add</a:t>
            </a:r>
            <a:r>
              <a:rPr lang="en-US" altLang="ko-KR" sz="1600" b="1" i="0" dirty="0" smtClean="0">
                <a:solidFill>
                  <a:srgbClr val="FF0000"/>
                </a:solidFill>
              </a:rPr>
              <a:t>(1, 2));</a:t>
            </a:r>
            <a:endParaRPr lang="en-US" altLang="ko-KR" sz="1600" b="1" i="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altLang="ko-KR" sz="1600" b="1" i="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/>
              <a:t>   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/>
              <a:t>}</a:t>
            </a:r>
          </a:p>
        </p:txBody>
      </p:sp>
      <p:sp>
        <p:nvSpPr>
          <p:cNvPr id="21510" name="Oval 5"/>
          <p:cNvSpPr>
            <a:spLocks noChangeArrowheads="1"/>
          </p:cNvSpPr>
          <p:nvPr/>
        </p:nvSpPr>
        <p:spPr bwMode="auto">
          <a:xfrm>
            <a:off x="1905000" y="5029200"/>
            <a:ext cx="10668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b="1" i="0"/>
              <a:t>sum 0</a:t>
            </a:r>
          </a:p>
        </p:txBody>
      </p:sp>
      <p:sp>
        <p:nvSpPr>
          <p:cNvPr id="21511" name="Text Box 6"/>
          <p:cNvSpPr txBox="1">
            <a:spLocks noChangeArrowheads="1"/>
          </p:cNvSpPr>
          <p:nvPr/>
        </p:nvSpPr>
        <p:spPr bwMode="auto">
          <a:xfrm>
            <a:off x="2286000" y="4662488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i="0" dirty="0" smtClean="0"/>
              <a:t>a</a:t>
            </a:r>
            <a:endParaRPr lang="en-US" altLang="ko-KR" b="1" i="0" dirty="0"/>
          </a:p>
        </p:txBody>
      </p:sp>
      <p:sp>
        <p:nvSpPr>
          <p:cNvPr id="21512" name="Oval 7"/>
          <p:cNvSpPr>
            <a:spLocks noChangeArrowheads="1"/>
          </p:cNvSpPr>
          <p:nvPr/>
        </p:nvSpPr>
        <p:spPr bwMode="auto">
          <a:xfrm>
            <a:off x="4191000" y="5029200"/>
            <a:ext cx="10668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b="1" i="0"/>
              <a:t>sum 50</a:t>
            </a:r>
          </a:p>
        </p:txBody>
      </p:sp>
      <p:sp>
        <p:nvSpPr>
          <p:cNvPr id="21513" name="Text Box 8"/>
          <p:cNvSpPr txBox="1">
            <a:spLocks noChangeArrowheads="1"/>
          </p:cNvSpPr>
          <p:nvPr/>
        </p:nvSpPr>
        <p:spPr bwMode="auto">
          <a:xfrm>
            <a:off x="4572000" y="4662488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i="0" dirty="0" smtClean="0"/>
              <a:t>a</a:t>
            </a:r>
            <a:endParaRPr lang="en-US" altLang="ko-KR" b="1" i="0" dirty="0"/>
          </a:p>
        </p:txBody>
      </p:sp>
      <p:sp>
        <p:nvSpPr>
          <p:cNvPr id="21514" name="Oval 9"/>
          <p:cNvSpPr>
            <a:spLocks noChangeArrowheads="1"/>
          </p:cNvSpPr>
          <p:nvPr/>
        </p:nvSpPr>
        <p:spPr bwMode="auto">
          <a:xfrm>
            <a:off x="6477000" y="5029200"/>
            <a:ext cx="10668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b="1" i="0" dirty="0"/>
              <a:t>sum </a:t>
            </a:r>
            <a:r>
              <a:rPr lang="en-US" altLang="ko-KR" b="1" i="0" dirty="0" smtClean="0"/>
              <a:t>53</a:t>
            </a:r>
            <a:endParaRPr lang="en-US" altLang="ko-KR" b="1" i="0" dirty="0"/>
          </a:p>
        </p:txBody>
      </p:sp>
      <p:sp>
        <p:nvSpPr>
          <p:cNvPr id="21515" name="Text Box 10"/>
          <p:cNvSpPr txBox="1">
            <a:spLocks noChangeArrowheads="1"/>
          </p:cNvSpPr>
          <p:nvPr/>
        </p:nvSpPr>
        <p:spPr bwMode="auto">
          <a:xfrm>
            <a:off x="6858000" y="4662488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i="0" dirty="0" smtClean="0"/>
              <a:t>a</a:t>
            </a:r>
            <a:endParaRPr lang="en-US" altLang="ko-KR" b="1" i="0" dirty="0"/>
          </a:p>
        </p:txBody>
      </p:sp>
      <p:sp>
        <p:nvSpPr>
          <p:cNvPr id="21516" name="Line 11"/>
          <p:cNvSpPr>
            <a:spLocks noChangeShapeType="1"/>
          </p:cNvSpPr>
          <p:nvPr/>
        </p:nvSpPr>
        <p:spPr bwMode="auto">
          <a:xfrm>
            <a:off x="3124200" y="5486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>
            <a:off x="5486400" y="5486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518" name="슬라이드 번호 개체 틀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70A6FB-6772-4E76-9465-A0EB49F71CFD}" type="slidenum">
              <a:rPr lang="ko-KR" altLang="en-US" smtClean="0"/>
              <a:pPr/>
              <a:t>54</a:t>
            </a:fld>
            <a:endParaRPr lang="en-US" altLang="ko-KR" smtClean="0"/>
          </a:p>
        </p:txBody>
      </p:sp>
      <p:sp>
        <p:nvSpPr>
          <p:cNvPr id="15" name="TextBox 14"/>
          <p:cNvSpPr txBox="1"/>
          <p:nvPr/>
        </p:nvSpPr>
        <p:spPr>
          <a:xfrm>
            <a:off x="1143000" y="4050268"/>
            <a:ext cx="338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0" dirty="0" err="1" smtClean="0">
                <a:solidFill>
                  <a:srgbClr val="FF0000"/>
                </a:solidFill>
              </a:rPr>
              <a:t>메소드</a:t>
            </a:r>
            <a:r>
              <a:rPr lang="ko-KR" altLang="en-US" b="1" i="0" dirty="0" smtClean="0">
                <a:solidFill>
                  <a:srgbClr val="FF0000"/>
                </a:solidFill>
              </a:rPr>
              <a:t> 다중정의 </a:t>
            </a:r>
            <a:r>
              <a:rPr lang="en-US" altLang="ko-KR" b="1" i="0" dirty="0" smtClean="0">
                <a:solidFill>
                  <a:srgbClr val="FF0000"/>
                </a:solidFill>
              </a:rPr>
              <a:t>(overloading)</a:t>
            </a:r>
            <a:endParaRPr lang="ko-KR" altLang="en-US" b="1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57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 smtClean="0"/>
          </a:p>
        </p:txBody>
      </p:sp>
      <p:sp>
        <p:nvSpPr>
          <p:cNvPr id="22533" name="Rectangle 3"/>
          <p:cNvSpPr>
            <a:spLocks noChangeArrowheads="1"/>
          </p:cNvSpPr>
          <p:nvPr/>
        </p:nvSpPr>
        <p:spPr bwMode="auto">
          <a:xfrm>
            <a:off x="4800600" y="228600"/>
            <a:ext cx="4191000" cy="426720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/>
              <a:t>class </a:t>
            </a:r>
            <a:r>
              <a:rPr lang="en-US" altLang="ko-KR" sz="1600" b="1" i="0" dirty="0" smtClean="0"/>
              <a:t>AdderDemo3 </a:t>
            </a:r>
            <a:r>
              <a:rPr lang="en-US" altLang="ko-KR" sz="1600" b="1" i="0" dirty="0"/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/>
              <a:t>     public static void main(String[] </a:t>
            </a:r>
            <a:r>
              <a:rPr lang="en-US" altLang="ko-KR" sz="1600" b="1" i="0" dirty="0" err="1"/>
              <a:t>args</a:t>
            </a:r>
            <a:r>
              <a:rPr lang="en-US" altLang="ko-KR" sz="1600" b="1" i="0" dirty="0"/>
              <a:t>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altLang="ko-KR" sz="1600" b="1" i="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/>
              <a:t>          // </a:t>
            </a:r>
            <a:r>
              <a:rPr lang="en-US" altLang="ko-KR" sz="1600" b="1" i="0" dirty="0" smtClean="0"/>
              <a:t>Adder2 </a:t>
            </a:r>
            <a:r>
              <a:rPr lang="ko-KR" altLang="en-US" sz="1600" b="1" i="0" dirty="0" err="1" smtClean="0"/>
              <a:t>인스턴스</a:t>
            </a:r>
            <a:r>
              <a:rPr lang="ko-KR" altLang="en-US" sz="1600" b="1" i="0" dirty="0" smtClean="0"/>
              <a:t> 를 두 개 </a:t>
            </a:r>
            <a:r>
              <a:rPr lang="ko-KR" altLang="en-US" sz="1600" b="1" i="0" dirty="0"/>
              <a:t>구성</a:t>
            </a:r>
            <a:endParaRPr lang="en-US" altLang="ko-KR" sz="1600" b="1" i="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 smtClean="0"/>
              <a:t>          Adder2 </a:t>
            </a:r>
            <a:r>
              <a:rPr lang="en-US" altLang="ko-KR" sz="1600" b="1" i="0" dirty="0"/>
              <a:t>a1 = new </a:t>
            </a:r>
            <a:r>
              <a:rPr lang="en-US" altLang="ko-KR" sz="1600" b="1" i="0" dirty="0" smtClean="0"/>
              <a:t>Adder2();</a:t>
            </a:r>
            <a:endParaRPr lang="en-US" altLang="ko-KR" sz="1600" b="1" i="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/>
              <a:t>          </a:t>
            </a:r>
            <a:r>
              <a:rPr lang="en-US" altLang="ko-KR" sz="1600" b="1" i="0" dirty="0" smtClean="0"/>
              <a:t>Adder2 </a:t>
            </a:r>
            <a:r>
              <a:rPr lang="en-US" altLang="ko-KR" sz="1600" b="1" i="0" dirty="0"/>
              <a:t>a2 = new </a:t>
            </a:r>
            <a:r>
              <a:rPr lang="en-US" altLang="ko-KR" sz="1600" b="1" i="0" dirty="0" smtClean="0"/>
              <a:t>Adder2();</a:t>
            </a:r>
            <a:endParaRPr lang="en-US" altLang="ko-KR" sz="1600" b="1" i="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altLang="ko-KR" sz="1600" b="1" i="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altLang="ko-KR" sz="1600" b="1" i="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/>
              <a:t>   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/>
              <a:t>}</a:t>
            </a:r>
          </a:p>
        </p:txBody>
      </p:sp>
      <p:sp>
        <p:nvSpPr>
          <p:cNvPr id="22534" name="Oval 4"/>
          <p:cNvSpPr>
            <a:spLocks noChangeArrowheads="1"/>
          </p:cNvSpPr>
          <p:nvPr/>
        </p:nvSpPr>
        <p:spPr bwMode="auto">
          <a:xfrm>
            <a:off x="381000" y="5029200"/>
            <a:ext cx="10668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b="1" i="0"/>
              <a:t>sum 0</a:t>
            </a:r>
          </a:p>
        </p:txBody>
      </p:sp>
      <p:sp>
        <p:nvSpPr>
          <p:cNvPr id="22535" name="Text Box 5"/>
          <p:cNvSpPr txBox="1">
            <a:spLocks noChangeArrowheads="1"/>
          </p:cNvSpPr>
          <p:nvPr/>
        </p:nvSpPr>
        <p:spPr bwMode="auto">
          <a:xfrm>
            <a:off x="762000" y="4662488"/>
            <a:ext cx="4397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i="0"/>
              <a:t>a1</a:t>
            </a:r>
          </a:p>
        </p:txBody>
      </p:sp>
      <p:sp>
        <p:nvSpPr>
          <p:cNvPr id="22542" name="Oval 12"/>
          <p:cNvSpPr>
            <a:spLocks noChangeArrowheads="1"/>
          </p:cNvSpPr>
          <p:nvPr/>
        </p:nvSpPr>
        <p:spPr bwMode="auto">
          <a:xfrm>
            <a:off x="5562600" y="5029200"/>
            <a:ext cx="10668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b="1" i="0"/>
              <a:t>sum 0</a:t>
            </a:r>
          </a:p>
        </p:txBody>
      </p:sp>
      <p:sp>
        <p:nvSpPr>
          <p:cNvPr id="22543" name="Text Box 13"/>
          <p:cNvSpPr txBox="1">
            <a:spLocks noChangeArrowheads="1"/>
          </p:cNvSpPr>
          <p:nvPr/>
        </p:nvSpPr>
        <p:spPr bwMode="auto">
          <a:xfrm>
            <a:off x="5943600" y="4662488"/>
            <a:ext cx="4397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i="0"/>
              <a:t>a2</a:t>
            </a:r>
          </a:p>
        </p:txBody>
      </p:sp>
      <p:sp>
        <p:nvSpPr>
          <p:cNvPr id="22547" name="슬라이드 번호 개체 틀 1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1202DB-85BC-4AA8-8ED4-EB37930AA0A1}" type="slidenum">
              <a:rPr lang="ko-KR" altLang="en-US" smtClean="0"/>
              <a:pPr/>
              <a:t>55</a:t>
            </a:fld>
            <a:endParaRPr lang="en-US" altLang="ko-KR" smtClean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152400" y="228600"/>
            <a:ext cx="4495800" cy="426720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i="0" kern="0" dirty="0" smtClean="0"/>
              <a:t>class Adder2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 b="1" i="0" kern="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i="0" kern="0" dirty="0" smtClean="0"/>
              <a:t>       </a:t>
            </a:r>
            <a:r>
              <a:rPr lang="en-US" altLang="ko-KR" sz="1600" b="1" i="0" kern="0" dirty="0" smtClean="0">
                <a:solidFill>
                  <a:srgbClr val="0000FF"/>
                </a:solidFill>
              </a:rPr>
              <a:t>private </a:t>
            </a:r>
            <a:r>
              <a:rPr lang="en-US" altLang="ko-KR" sz="1600" b="1" i="0" kern="0" dirty="0" err="1" smtClean="0">
                <a:solidFill>
                  <a:srgbClr val="0000FF"/>
                </a:solidFill>
              </a:rPr>
              <a:t>int</a:t>
            </a:r>
            <a:r>
              <a:rPr lang="en-US" altLang="ko-KR" sz="1600" b="1" i="0" kern="0" dirty="0" smtClean="0">
                <a:solidFill>
                  <a:srgbClr val="0000FF"/>
                </a:solidFill>
              </a:rPr>
              <a:t> sum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 b="1" i="0" kern="0" dirty="0" smtClean="0">
              <a:solidFill>
                <a:srgbClr val="0033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i="0" kern="0" dirty="0" smtClean="0">
                <a:solidFill>
                  <a:srgbClr val="003300"/>
                </a:solidFill>
              </a:rPr>
              <a:t>       public </a:t>
            </a:r>
            <a:r>
              <a:rPr lang="en-US" altLang="ko-KR" sz="1600" b="1" i="0" kern="0" dirty="0" err="1" smtClean="0">
                <a:solidFill>
                  <a:srgbClr val="003300"/>
                </a:solidFill>
              </a:rPr>
              <a:t>int</a:t>
            </a:r>
            <a:r>
              <a:rPr lang="en-US" altLang="ko-KR" sz="1600" b="1" i="0" kern="0" dirty="0" smtClean="0">
                <a:solidFill>
                  <a:srgbClr val="003300"/>
                </a:solidFill>
              </a:rPr>
              <a:t> </a:t>
            </a:r>
            <a:r>
              <a:rPr lang="en-US" altLang="ko-KR" sz="1600" b="1" i="0" kern="0" dirty="0" smtClean="0">
                <a:solidFill>
                  <a:srgbClr val="FF0000"/>
                </a:solidFill>
              </a:rPr>
              <a:t>add(</a:t>
            </a:r>
            <a:r>
              <a:rPr lang="en-US" altLang="ko-KR" sz="1600" b="1" i="0" kern="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600" b="1" i="0" kern="0" dirty="0" smtClean="0">
                <a:solidFill>
                  <a:srgbClr val="FF0000"/>
                </a:solidFill>
              </a:rPr>
              <a:t> value) </a:t>
            </a:r>
            <a:r>
              <a:rPr lang="en-US" altLang="ko-KR" sz="1600" b="1" i="0" kern="0" dirty="0" smtClean="0">
                <a:solidFill>
                  <a:srgbClr val="0033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i="0" kern="0" dirty="0" smtClean="0">
                <a:solidFill>
                  <a:srgbClr val="003300"/>
                </a:solidFill>
              </a:rPr>
              <a:t>            sum = sum + value;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i="0" kern="0" dirty="0" smtClean="0">
                <a:solidFill>
                  <a:srgbClr val="003300"/>
                </a:solidFill>
              </a:rPr>
              <a:t>	       return sum;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i="0" kern="0" dirty="0" smtClean="0">
                <a:solidFill>
                  <a:srgbClr val="003300"/>
                </a:solidFill>
              </a:rPr>
              <a:t>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 b="1" i="0" kern="0" dirty="0" smtClean="0">
              <a:solidFill>
                <a:srgbClr val="0033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i="0" kern="0" dirty="0" smtClean="0">
                <a:solidFill>
                  <a:srgbClr val="003300"/>
                </a:solidFill>
              </a:rPr>
              <a:t>       public </a:t>
            </a:r>
            <a:r>
              <a:rPr lang="en-US" altLang="ko-KR" sz="1600" b="1" i="0" kern="0" dirty="0" err="1" smtClean="0">
                <a:solidFill>
                  <a:srgbClr val="003300"/>
                </a:solidFill>
              </a:rPr>
              <a:t>int</a:t>
            </a:r>
            <a:r>
              <a:rPr lang="en-US" altLang="ko-KR" sz="1600" b="1" i="0" kern="0" dirty="0" smtClean="0">
                <a:solidFill>
                  <a:srgbClr val="003300"/>
                </a:solidFill>
              </a:rPr>
              <a:t> </a:t>
            </a:r>
            <a:r>
              <a:rPr lang="en-US" altLang="ko-KR" sz="1600" b="1" i="0" kern="0" dirty="0" smtClean="0">
                <a:solidFill>
                  <a:srgbClr val="FF0000"/>
                </a:solidFill>
              </a:rPr>
              <a:t>add(</a:t>
            </a:r>
            <a:r>
              <a:rPr lang="en-US" altLang="ko-KR" sz="1600" b="1" i="0" kern="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600" b="1" i="0" kern="0" dirty="0" smtClean="0">
                <a:solidFill>
                  <a:srgbClr val="FF0000"/>
                </a:solidFill>
              </a:rPr>
              <a:t> value1, </a:t>
            </a:r>
            <a:r>
              <a:rPr lang="en-US" altLang="ko-KR" sz="1600" b="1" i="0" kern="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600" b="1" i="0" kern="0" dirty="0" smtClean="0">
                <a:solidFill>
                  <a:srgbClr val="FF0000"/>
                </a:solidFill>
              </a:rPr>
              <a:t> value2) </a:t>
            </a:r>
            <a:r>
              <a:rPr lang="en-US" altLang="ko-KR" sz="1600" b="1" i="0" kern="0" dirty="0" smtClean="0">
                <a:solidFill>
                  <a:srgbClr val="0033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i="0" kern="0" dirty="0" smtClean="0">
                <a:solidFill>
                  <a:srgbClr val="003300"/>
                </a:solidFill>
              </a:rPr>
              <a:t>            sum = sum + value1 + value2;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i="0" kern="0" dirty="0" smtClean="0">
                <a:solidFill>
                  <a:srgbClr val="003300"/>
                </a:solidFill>
              </a:rPr>
              <a:t>	       return sum;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i="0" kern="0" dirty="0" smtClean="0">
                <a:solidFill>
                  <a:srgbClr val="003300"/>
                </a:solidFill>
              </a:rPr>
              <a:t>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 b="1" i="0" kern="0" dirty="0" smtClean="0">
              <a:solidFill>
                <a:srgbClr val="0033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i="0" kern="0" dirty="0" smtClean="0"/>
              <a:t>}</a:t>
            </a:r>
            <a:endParaRPr lang="ko-KR" altLang="en-US" sz="1600" b="1" i="0" kern="0" dirty="0" smtClean="0"/>
          </a:p>
        </p:txBody>
      </p:sp>
    </p:spTree>
    <p:extLst>
      <p:ext uri="{BB962C8B-B14F-4D97-AF65-F5344CB8AC3E}">
        <p14:creationId xmlns:p14="http://schemas.microsoft.com/office/powerpoint/2010/main" val="138797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 smtClean="0"/>
          </a:p>
        </p:txBody>
      </p:sp>
      <p:sp>
        <p:nvSpPr>
          <p:cNvPr id="22533" name="Rectangle 3"/>
          <p:cNvSpPr>
            <a:spLocks noChangeArrowheads="1"/>
          </p:cNvSpPr>
          <p:nvPr/>
        </p:nvSpPr>
        <p:spPr bwMode="auto">
          <a:xfrm>
            <a:off x="4800600" y="228600"/>
            <a:ext cx="4191000" cy="426720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/>
              <a:t>class </a:t>
            </a:r>
            <a:r>
              <a:rPr lang="en-US" altLang="ko-KR" sz="1600" b="1" i="0" dirty="0" smtClean="0"/>
              <a:t>AdderDemo3 </a:t>
            </a:r>
            <a:r>
              <a:rPr lang="en-US" altLang="ko-KR" sz="1600" b="1" i="0" dirty="0"/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/>
              <a:t>     public static void main(String[] </a:t>
            </a:r>
            <a:r>
              <a:rPr lang="en-US" altLang="ko-KR" sz="1600" b="1" i="0" dirty="0" err="1"/>
              <a:t>args</a:t>
            </a:r>
            <a:r>
              <a:rPr lang="en-US" altLang="ko-KR" sz="1600" b="1" i="0" dirty="0"/>
              <a:t>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altLang="ko-KR" sz="1600" b="1" i="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/>
              <a:t>          // </a:t>
            </a:r>
            <a:r>
              <a:rPr lang="en-US" altLang="ko-KR" sz="1600" b="1" i="0" dirty="0" smtClean="0"/>
              <a:t>Adder2 </a:t>
            </a:r>
            <a:r>
              <a:rPr lang="ko-KR" altLang="en-US" sz="1600" b="1" i="0" dirty="0" err="1" smtClean="0"/>
              <a:t>인스턴스</a:t>
            </a:r>
            <a:r>
              <a:rPr lang="ko-KR" altLang="en-US" sz="1600" b="1" i="0" dirty="0" smtClean="0"/>
              <a:t> 를 두 개 </a:t>
            </a:r>
            <a:r>
              <a:rPr lang="ko-KR" altLang="en-US" sz="1600" b="1" i="0" dirty="0"/>
              <a:t>구성</a:t>
            </a:r>
            <a:endParaRPr lang="en-US" altLang="ko-KR" sz="1600" b="1" i="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 smtClean="0"/>
              <a:t>          Adder2 </a:t>
            </a:r>
            <a:r>
              <a:rPr lang="en-US" altLang="ko-KR" sz="1600" b="1" i="0" dirty="0"/>
              <a:t>a1 = new </a:t>
            </a:r>
            <a:r>
              <a:rPr lang="en-US" altLang="ko-KR" sz="1600" b="1" i="0" dirty="0" smtClean="0"/>
              <a:t>Adder2();</a:t>
            </a:r>
            <a:endParaRPr lang="en-US" altLang="ko-KR" sz="1600" b="1" i="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/>
              <a:t>          </a:t>
            </a:r>
            <a:r>
              <a:rPr lang="en-US" altLang="ko-KR" sz="1600" b="1" i="0" dirty="0" smtClean="0"/>
              <a:t>Adder2 </a:t>
            </a:r>
            <a:r>
              <a:rPr lang="en-US" altLang="ko-KR" sz="1600" b="1" i="0" dirty="0"/>
              <a:t>a2 = new </a:t>
            </a:r>
            <a:r>
              <a:rPr lang="en-US" altLang="ko-KR" sz="1600" b="1" i="0" dirty="0" smtClean="0"/>
              <a:t>Adder2();</a:t>
            </a:r>
            <a:endParaRPr lang="en-US" altLang="ko-KR" sz="1600" b="1" i="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altLang="ko-KR" sz="1600" b="1" i="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/>
              <a:t>          // </a:t>
            </a:r>
            <a:r>
              <a:rPr lang="ko-KR" altLang="en-US" sz="1600" b="1" i="0" dirty="0" smtClean="0"/>
              <a:t>각 </a:t>
            </a:r>
            <a:r>
              <a:rPr lang="en-US" altLang="ko-KR" sz="1600" b="1" i="0" dirty="0" smtClean="0"/>
              <a:t>Adder</a:t>
            </a:r>
            <a:r>
              <a:rPr lang="ko-KR" altLang="en-US" sz="1600" b="1" i="0" dirty="0"/>
              <a:t>에게 </a:t>
            </a:r>
            <a:r>
              <a:rPr lang="ko-KR" altLang="en-US" sz="1600" b="1" i="0" dirty="0" err="1"/>
              <a:t>메소드</a:t>
            </a:r>
            <a:r>
              <a:rPr lang="ko-KR" altLang="en-US" sz="1600" b="1" i="0" dirty="0"/>
              <a:t> 호출</a:t>
            </a:r>
            <a:endParaRPr lang="en-US" altLang="ko-KR" sz="1600" b="1" i="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/>
              <a:t>          </a:t>
            </a:r>
            <a:r>
              <a:rPr lang="en-US" altLang="ko-KR" sz="1600" b="1" i="0" dirty="0" err="1"/>
              <a:t>System.out.println</a:t>
            </a:r>
            <a:r>
              <a:rPr lang="en-US" altLang="ko-KR" sz="1600" b="1" i="0" dirty="0"/>
              <a:t>(a1.add(50</a:t>
            </a:r>
            <a:r>
              <a:rPr lang="en-US" altLang="ko-KR" sz="1600" b="1" i="0" dirty="0" smtClean="0"/>
              <a:t>));</a:t>
            </a:r>
            <a:endParaRPr lang="en-US" altLang="ko-KR" sz="1600" b="1" i="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/>
              <a:t>          </a:t>
            </a:r>
            <a:r>
              <a:rPr lang="en-US" altLang="ko-KR" sz="1600" b="1" i="0" dirty="0" err="1"/>
              <a:t>System.out.println</a:t>
            </a:r>
            <a:r>
              <a:rPr lang="en-US" altLang="ko-KR" sz="1600" b="1" i="0" dirty="0"/>
              <a:t>(a1.add(1</a:t>
            </a:r>
            <a:r>
              <a:rPr lang="en-US" altLang="ko-KR" sz="1600" b="1" i="0" dirty="0" smtClean="0"/>
              <a:t>, 2));</a:t>
            </a:r>
            <a:endParaRPr lang="en-US" altLang="ko-KR" sz="1600" b="1" i="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altLang="ko-KR" sz="1600" b="1" i="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/>
              <a:t>          </a:t>
            </a:r>
            <a:r>
              <a:rPr lang="en-US" altLang="ko-KR" sz="1600" b="1" i="0" dirty="0" err="1"/>
              <a:t>System.out.println</a:t>
            </a:r>
            <a:r>
              <a:rPr lang="en-US" altLang="ko-KR" sz="1600" b="1" i="0" dirty="0"/>
              <a:t>(a2.add(1</a:t>
            </a:r>
            <a:r>
              <a:rPr lang="en-US" altLang="ko-KR" sz="1600" b="1" i="0" dirty="0" smtClean="0"/>
              <a:t>));</a:t>
            </a:r>
            <a:endParaRPr lang="en-US" altLang="ko-KR" sz="1600" b="1" i="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altLang="ko-KR" sz="1600" b="1" i="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/>
              <a:t>   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b="1" i="0" dirty="0"/>
              <a:t>}</a:t>
            </a:r>
          </a:p>
        </p:txBody>
      </p:sp>
      <p:sp>
        <p:nvSpPr>
          <p:cNvPr id="22534" name="Oval 4"/>
          <p:cNvSpPr>
            <a:spLocks noChangeArrowheads="1"/>
          </p:cNvSpPr>
          <p:nvPr/>
        </p:nvSpPr>
        <p:spPr bwMode="auto">
          <a:xfrm>
            <a:off x="381000" y="5029200"/>
            <a:ext cx="10668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b="1" i="0"/>
              <a:t>sum 0</a:t>
            </a:r>
          </a:p>
        </p:txBody>
      </p:sp>
      <p:sp>
        <p:nvSpPr>
          <p:cNvPr id="22535" name="Text Box 5"/>
          <p:cNvSpPr txBox="1">
            <a:spLocks noChangeArrowheads="1"/>
          </p:cNvSpPr>
          <p:nvPr/>
        </p:nvSpPr>
        <p:spPr bwMode="auto">
          <a:xfrm>
            <a:off x="762000" y="4662488"/>
            <a:ext cx="4397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i="0"/>
              <a:t>a1</a:t>
            </a:r>
          </a:p>
        </p:txBody>
      </p:sp>
      <p:sp>
        <p:nvSpPr>
          <p:cNvPr id="22536" name="Oval 6"/>
          <p:cNvSpPr>
            <a:spLocks noChangeArrowheads="1"/>
          </p:cNvSpPr>
          <p:nvPr/>
        </p:nvSpPr>
        <p:spPr bwMode="auto">
          <a:xfrm>
            <a:off x="1981200" y="5029200"/>
            <a:ext cx="10668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b="1" i="0"/>
              <a:t>sum 50</a:t>
            </a:r>
          </a:p>
        </p:txBody>
      </p:sp>
      <p:sp>
        <p:nvSpPr>
          <p:cNvPr id="22537" name="Text Box 7"/>
          <p:cNvSpPr txBox="1">
            <a:spLocks noChangeArrowheads="1"/>
          </p:cNvSpPr>
          <p:nvPr/>
        </p:nvSpPr>
        <p:spPr bwMode="auto">
          <a:xfrm>
            <a:off x="2362200" y="4662488"/>
            <a:ext cx="4397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i="0"/>
              <a:t>a1</a:t>
            </a:r>
          </a:p>
        </p:txBody>
      </p:sp>
      <p:sp>
        <p:nvSpPr>
          <p:cNvPr id="22538" name="Oval 8"/>
          <p:cNvSpPr>
            <a:spLocks noChangeArrowheads="1"/>
          </p:cNvSpPr>
          <p:nvPr/>
        </p:nvSpPr>
        <p:spPr bwMode="auto">
          <a:xfrm>
            <a:off x="3657600" y="5029200"/>
            <a:ext cx="10668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b="1" i="0" dirty="0"/>
              <a:t>sum </a:t>
            </a:r>
            <a:r>
              <a:rPr lang="en-US" altLang="ko-KR" b="1" i="0" dirty="0" smtClean="0"/>
              <a:t>53</a:t>
            </a:r>
            <a:endParaRPr lang="en-US" altLang="ko-KR" b="1" i="0" dirty="0"/>
          </a:p>
        </p:txBody>
      </p:sp>
      <p:sp>
        <p:nvSpPr>
          <p:cNvPr id="22539" name="Text Box 9"/>
          <p:cNvSpPr txBox="1">
            <a:spLocks noChangeArrowheads="1"/>
          </p:cNvSpPr>
          <p:nvPr/>
        </p:nvSpPr>
        <p:spPr bwMode="auto">
          <a:xfrm>
            <a:off x="4038600" y="4662488"/>
            <a:ext cx="4397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i="0"/>
              <a:t>a1</a:t>
            </a:r>
          </a:p>
        </p:txBody>
      </p:sp>
      <p:sp>
        <p:nvSpPr>
          <p:cNvPr id="22540" name="Line 10"/>
          <p:cNvSpPr>
            <a:spLocks noChangeShapeType="1"/>
          </p:cNvSpPr>
          <p:nvPr/>
        </p:nvSpPr>
        <p:spPr bwMode="auto">
          <a:xfrm>
            <a:off x="1524000" y="5486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541" name="Line 11"/>
          <p:cNvSpPr>
            <a:spLocks noChangeShapeType="1"/>
          </p:cNvSpPr>
          <p:nvPr/>
        </p:nvSpPr>
        <p:spPr bwMode="auto">
          <a:xfrm>
            <a:off x="3124200" y="5486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542" name="Oval 12"/>
          <p:cNvSpPr>
            <a:spLocks noChangeArrowheads="1"/>
          </p:cNvSpPr>
          <p:nvPr/>
        </p:nvSpPr>
        <p:spPr bwMode="auto">
          <a:xfrm>
            <a:off x="5562600" y="5029200"/>
            <a:ext cx="10668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b="1" i="0"/>
              <a:t>sum 0</a:t>
            </a:r>
          </a:p>
        </p:txBody>
      </p:sp>
      <p:sp>
        <p:nvSpPr>
          <p:cNvPr id="22543" name="Text Box 13"/>
          <p:cNvSpPr txBox="1">
            <a:spLocks noChangeArrowheads="1"/>
          </p:cNvSpPr>
          <p:nvPr/>
        </p:nvSpPr>
        <p:spPr bwMode="auto">
          <a:xfrm>
            <a:off x="5943600" y="4662488"/>
            <a:ext cx="4397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i="0"/>
              <a:t>a2</a:t>
            </a:r>
          </a:p>
        </p:txBody>
      </p:sp>
      <p:sp>
        <p:nvSpPr>
          <p:cNvPr id="22544" name="Oval 14"/>
          <p:cNvSpPr>
            <a:spLocks noChangeArrowheads="1"/>
          </p:cNvSpPr>
          <p:nvPr/>
        </p:nvSpPr>
        <p:spPr bwMode="auto">
          <a:xfrm>
            <a:off x="7239000" y="5029200"/>
            <a:ext cx="10668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b="1" i="0"/>
              <a:t>sum 1</a:t>
            </a:r>
          </a:p>
        </p:txBody>
      </p:sp>
      <p:sp>
        <p:nvSpPr>
          <p:cNvPr id="22545" name="Text Box 15"/>
          <p:cNvSpPr txBox="1">
            <a:spLocks noChangeArrowheads="1"/>
          </p:cNvSpPr>
          <p:nvPr/>
        </p:nvSpPr>
        <p:spPr bwMode="auto">
          <a:xfrm>
            <a:off x="7620000" y="4662488"/>
            <a:ext cx="4397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i="0"/>
              <a:t>a2</a:t>
            </a:r>
          </a:p>
        </p:txBody>
      </p:sp>
      <p:sp>
        <p:nvSpPr>
          <p:cNvPr id="22546" name="Line 16"/>
          <p:cNvSpPr>
            <a:spLocks noChangeShapeType="1"/>
          </p:cNvSpPr>
          <p:nvPr/>
        </p:nvSpPr>
        <p:spPr bwMode="auto">
          <a:xfrm>
            <a:off x="6705600" y="5486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547" name="슬라이드 번호 개체 틀 1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1202DB-85BC-4AA8-8ED4-EB37930AA0A1}" type="slidenum">
              <a:rPr lang="ko-KR" altLang="en-US" smtClean="0"/>
              <a:pPr/>
              <a:t>56</a:t>
            </a:fld>
            <a:endParaRPr lang="en-US" altLang="ko-KR" smtClean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152400" y="228600"/>
            <a:ext cx="4495800" cy="426720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i="0" kern="0" dirty="0" smtClean="0"/>
              <a:t>class Adder2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 b="1" i="0" kern="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i="0" kern="0" dirty="0" smtClean="0"/>
              <a:t>       </a:t>
            </a:r>
            <a:r>
              <a:rPr lang="en-US" altLang="ko-KR" sz="1600" b="1" i="0" kern="0" dirty="0" smtClean="0">
                <a:solidFill>
                  <a:srgbClr val="0000FF"/>
                </a:solidFill>
              </a:rPr>
              <a:t>private </a:t>
            </a:r>
            <a:r>
              <a:rPr lang="en-US" altLang="ko-KR" sz="1600" b="1" i="0" kern="0" dirty="0" err="1" smtClean="0">
                <a:solidFill>
                  <a:srgbClr val="0000FF"/>
                </a:solidFill>
              </a:rPr>
              <a:t>int</a:t>
            </a:r>
            <a:r>
              <a:rPr lang="en-US" altLang="ko-KR" sz="1600" b="1" i="0" kern="0" dirty="0" smtClean="0">
                <a:solidFill>
                  <a:srgbClr val="0000FF"/>
                </a:solidFill>
              </a:rPr>
              <a:t> sum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 b="1" i="0" kern="0" dirty="0" smtClean="0">
              <a:solidFill>
                <a:srgbClr val="0033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i="0" kern="0" dirty="0" smtClean="0">
                <a:solidFill>
                  <a:srgbClr val="003300"/>
                </a:solidFill>
              </a:rPr>
              <a:t>       public </a:t>
            </a:r>
            <a:r>
              <a:rPr lang="en-US" altLang="ko-KR" sz="1600" b="1" i="0" kern="0" dirty="0" err="1" smtClean="0">
                <a:solidFill>
                  <a:srgbClr val="003300"/>
                </a:solidFill>
              </a:rPr>
              <a:t>int</a:t>
            </a:r>
            <a:r>
              <a:rPr lang="en-US" altLang="ko-KR" sz="1600" b="1" i="0" kern="0" dirty="0" smtClean="0">
                <a:solidFill>
                  <a:srgbClr val="003300"/>
                </a:solidFill>
              </a:rPr>
              <a:t> </a:t>
            </a:r>
            <a:r>
              <a:rPr lang="en-US" altLang="ko-KR" sz="1600" b="1" i="0" kern="0" dirty="0" smtClean="0">
                <a:solidFill>
                  <a:srgbClr val="FF0000"/>
                </a:solidFill>
              </a:rPr>
              <a:t>add(</a:t>
            </a:r>
            <a:r>
              <a:rPr lang="en-US" altLang="ko-KR" sz="1600" b="1" i="0" kern="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600" b="1" i="0" kern="0" dirty="0" smtClean="0">
                <a:solidFill>
                  <a:srgbClr val="FF0000"/>
                </a:solidFill>
              </a:rPr>
              <a:t> value) </a:t>
            </a:r>
            <a:r>
              <a:rPr lang="en-US" altLang="ko-KR" sz="1600" b="1" i="0" kern="0" dirty="0" smtClean="0">
                <a:solidFill>
                  <a:srgbClr val="0033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i="0" kern="0" dirty="0" smtClean="0">
                <a:solidFill>
                  <a:srgbClr val="003300"/>
                </a:solidFill>
              </a:rPr>
              <a:t>            sum = sum + value;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i="0" kern="0" dirty="0" smtClean="0">
                <a:solidFill>
                  <a:srgbClr val="003300"/>
                </a:solidFill>
              </a:rPr>
              <a:t>	       return sum;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i="0" kern="0" dirty="0" smtClean="0">
                <a:solidFill>
                  <a:srgbClr val="003300"/>
                </a:solidFill>
              </a:rPr>
              <a:t>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 b="1" i="0" kern="0" dirty="0" smtClean="0">
              <a:solidFill>
                <a:srgbClr val="0033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i="0" kern="0" dirty="0" smtClean="0">
                <a:solidFill>
                  <a:srgbClr val="003300"/>
                </a:solidFill>
              </a:rPr>
              <a:t>       public </a:t>
            </a:r>
            <a:r>
              <a:rPr lang="en-US" altLang="ko-KR" sz="1600" b="1" i="0" kern="0" dirty="0" err="1" smtClean="0">
                <a:solidFill>
                  <a:srgbClr val="003300"/>
                </a:solidFill>
              </a:rPr>
              <a:t>int</a:t>
            </a:r>
            <a:r>
              <a:rPr lang="en-US" altLang="ko-KR" sz="1600" b="1" i="0" kern="0" dirty="0" smtClean="0">
                <a:solidFill>
                  <a:srgbClr val="003300"/>
                </a:solidFill>
              </a:rPr>
              <a:t> </a:t>
            </a:r>
            <a:r>
              <a:rPr lang="en-US" altLang="ko-KR" sz="1600" b="1" i="0" kern="0" dirty="0" smtClean="0">
                <a:solidFill>
                  <a:srgbClr val="FF0000"/>
                </a:solidFill>
              </a:rPr>
              <a:t>add(</a:t>
            </a:r>
            <a:r>
              <a:rPr lang="en-US" altLang="ko-KR" sz="1600" b="1" i="0" kern="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600" b="1" i="0" kern="0" dirty="0" smtClean="0">
                <a:solidFill>
                  <a:srgbClr val="FF0000"/>
                </a:solidFill>
              </a:rPr>
              <a:t> value1, </a:t>
            </a:r>
            <a:r>
              <a:rPr lang="en-US" altLang="ko-KR" sz="1600" b="1" i="0" kern="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600" b="1" i="0" kern="0" dirty="0" smtClean="0">
                <a:solidFill>
                  <a:srgbClr val="FF0000"/>
                </a:solidFill>
              </a:rPr>
              <a:t> value2) </a:t>
            </a:r>
            <a:r>
              <a:rPr lang="en-US" altLang="ko-KR" sz="1600" b="1" i="0" kern="0" dirty="0" smtClean="0">
                <a:solidFill>
                  <a:srgbClr val="0033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i="0" kern="0" dirty="0" smtClean="0">
                <a:solidFill>
                  <a:srgbClr val="003300"/>
                </a:solidFill>
              </a:rPr>
              <a:t>            sum = sum + value1 + value2;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i="0" kern="0" dirty="0" smtClean="0">
                <a:solidFill>
                  <a:srgbClr val="003300"/>
                </a:solidFill>
              </a:rPr>
              <a:t>	       return sum;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i="0" kern="0" dirty="0" smtClean="0">
                <a:solidFill>
                  <a:srgbClr val="003300"/>
                </a:solidFill>
              </a:rPr>
              <a:t>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 b="1" i="0" kern="0" dirty="0" smtClean="0">
              <a:solidFill>
                <a:srgbClr val="0033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i="0" kern="0" dirty="0" smtClean="0"/>
              <a:t>}</a:t>
            </a:r>
            <a:endParaRPr lang="ko-KR" altLang="en-US" sz="1600" b="1" i="0" kern="0" dirty="0" smtClean="0"/>
          </a:p>
        </p:txBody>
      </p:sp>
    </p:spTree>
    <p:extLst>
      <p:ext uri="{BB962C8B-B14F-4D97-AF65-F5344CB8AC3E}">
        <p14:creationId xmlns:p14="http://schemas.microsoft.com/office/powerpoint/2010/main" val="157622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아래와 같은 메소드를 갖는 </a:t>
            </a:r>
            <a:r>
              <a:rPr lang="en-US" altLang="ko-KR" sz="2400" dirty="0" err="1" smtClean="0"/>
              <a:t>MyAdder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클래스를 작성하시오</a:t>
            </a:r>
            <a:r>
              <a:rPr lang="en-US" altLang="ko-KR" sz="2400" dirty="0" smtClean="0"/>
              <a:t>. Adder</a:t>
            </a:r>
            <a:r>
              <a:rPr lang="ko-KR" altLang="en-US" sz="2400" dirty="0" smtClean="0"/>
              <a:t>의 초기값은 </a:t>
            </a:r>
            <a:r>
              <a:rPr lang="en-US" altLang="ko-KR" sz="2400" dirty="0" smtClean="0"/>
              <a:t>0</a:t>
            </a:r>
            <a:r>
              <a:rPr lang="ko-KR" altLang="en-US" sz="2400" dirty="0" smtClean="0"/>
              <a:t>이 되게 하시오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en-US" altLang="ko-KR" sz="2400" dirty="0" smtClean="0"/>
              <a:t>add(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m,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n): m</a:t>
            </a:r>
            <a:r>
              <a:rPr lang="ko-KR" altLang="en-US" sz="2400" dirty="0" smtClean="0"/>
              <a:t>부터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까지의 정수를 모두 더해준다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더할 때는 기존 값에 누적하여 더한다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더한 후 아무 것도 반환하지 않는다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단</a:t>
            </a:r>
            <a:r>
              <a:rPr lang="en-US" altLang="ko-KR" sz="2400" dirty="0" smtClean="0"/>
              <a:t>, m &lt;= n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 (</a:t>
            </a:r>
            <a:r>
              <a:rPr lang="ko-KR" altLang="en-US" sz="2400" dirty="0" smtClean="0"/>
              <a:t>이 메소드의 사용자는 반드시 </a:t>
            </a:r>
            <a:r>
              <a:rPr lang="en-US" altLang="ko-KR" sz="2400" dirty="0" smtClean="0"/>
              <a:t>m &lt;= n</a:t>
            </a:r>
            <a:r>
              <a:rPr lang="ko-KR" altLang="en-US" sz="2400" dirty="0" smtClean="0"/>
              <a:t>인 값을 인자로 주어야 한다</a:t>
            </a:r>
            <a:r>
              <a:rPr lang="en-US" altLang="ko-KR" sz="2400" dirty="0" smtClean="0"/>
              <a:t>.)</a:t>
            </a:r>
          </a:p>
          <a:p>
            <a:pPr lvl="1"/>
            <a:r>
              <a:rPr lang="en-US" altLang="ko-KR" sz="2400" dirty="0" err="1" smtClean="0"/>
              <a:t>getValue</a:t>
            </a:r>
            <a:r>
              <a:rPr lang="en-US" altLang="ko-KR" sz="2400" dirty="0" smtClean="0"/>
              <a:t>(): </a:t>
            </a:r>
            <a:r>
              <a:rPr lang="ko-KR" altLang="en-US" sz="2400" dirty="0" smtClean="0"/>
              <a:t>현재 값을 반환한다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Adder</a:t>
            </a:r>
            <a:r>
              <a:rPr lang="ko-KR" altLang="en-US" sz="2400" dirty="0" smtClean="0"/>
              <a:t>의 기능을 테스트하는 클래스를 작성하시오</a:t>
            </a:r>
            <a:r>
              <a:rPr lang="en-US" altLang="ko-KR" sz="2400" dirty="0" smtClean="0"/>
              <a:t>. </a:t>
            </a:r>
            <a:r>
              <a:rPr lang="en-US" altLang="ko-KR" sz="2400" smtClean="0"/>
              <a:t>MyAdderTest</a:t>
            </a:r>
            <a:endParaRPr lang="ko-KR" altLang="en-US" sz="24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57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381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toString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58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267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59</a:t>
            </a:fld>
            <a:endParaRPr lang="en-US" altLang="ko-KR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33400" y="152400"/>
            <a:ext cx="8077200" cy="32766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altLang="ko-KR" sz="1600" b="1" dirty="0" smtClean="0"/>
              <a:t>class </a:t>
            </a:r>
            <a:r>
              <a:rPr lang="en-US" altLang="ko-KR" sz="1600" b="1" dirty="0" err="1" smtClean="0"/>
              <a:t>NameCat</a:t>
            </a:r>
            <a:r>
              <a:rPr lang="en-US" altLang="ko-KR" sz="1600" b="1" dirty="0" smtClean="0"/>
              <a:t> {</a:t>
            </a:r>
          </a:p>
          <a:p>
            <a:pPr>
              <a:buFontTx/>
              <a:buNone/>
            </a:pPr>
            <a:endParaRPr lang="en-US" altLang="ko-KR" sz="1600" b="1" dirty="0" smtClean="0"/>
          </a:p>
          <a:p>
            <a:pPr>
              <a:buFontTx/>
              <a:buNone/>
            </a:pPr>
            <a:r>
              <a:rPr lang="en-US" altLang="ko-KR" sz="1600" b="1" dirty="0" smtClean="0"/>
              <a:t>	private String name = "</a:t>
            </a:r>
            <a:r>
              <a:rPr lang="ko-KR" altLang="en-US" sz="1600" b="1" dirty="0" err="1" smtClean="0"/>
              <a:t>예쁜이</a:t>
            </a:r>
            <a:r>
              <a:rPr lang="en-US" altLang="ko-KR" sz="1600" b="1" dirty="0" smtClean="0"/>
              <a:t>";      // </a:t>
            </a:r>
            <a:r>
              <a:rPr lang="ko-KR" altLang="en-US" sz="1600" b="1" dirty="0" smtClean="0"/>
              <a:t>필드</a:t>
            </a:r>
            <a:endParaRPr lang="en-US" altLang="ko-KR" sz="1600" b="1" dirty="0" smtClean="0"/>
          </a:p>
          <a:p>
            <a:pPr>
              <a:buFontTx/>
              <a:buNone/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   private </a:t>
            </a:r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 age = 3;		// </a:t>
            </a:r>
            <a:r>
              <a:rPr lang="ko-KR" altLang="en-US" sz="1600" b="1" dirty="0" smtClean="0"/>
              <a:t>필</a:t>
            </a:r>
            <a:r>
              <a:rPr lang="ko-KR" altLang="en-US" sz="1600" b="1" dirty="0"/>
              <a:t>드</a:t>
            </a:r>
            <a:endParaRPr lang="en-US" altLang="ko-KR" sz="1600" b="1" dirty="0" smtClean="0"/>
          </a:p>
          <a:p>
            <a:pPr defTabSz="531813">
              <a:buFontTx/>
              <a:buNone/>
            </a:pPr>
            <a:endParaRPr lang="en-US" altLang="ko-KR" sz="1600" b="1" dirty="0" smtClean="0">
              <a:solidFill>
                <a:srgbClr val="FF0000"/>
              </a:solidFill>
            </a:endParaRPr>
          </a:p>
          <a:p>
            <a:pPr defTabSz="531813">
              <a:buFontTx/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	public String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toString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() {</a:t>
            </a:r>
          </a:p>
          <a:p>
            <a:pPr defTabSz="531813">
              <a:buFontTx/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         return "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NameCat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[name=" + name + ",age=" + age + "]";</a:t>
            </a:r>
          </a:p>
          <a:p>
            <a:pPr defTabSz="531813">
              <a:buFontTx/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    }</a:t>
            </a:r>
          </a:p>
          <a:p>
            <a:pPr defTabSz="531813">
              <a:buFontTx/>
              <a:buNone/>
            </a:pPr>
            <a:r>
              <a:rPr lang="en-US" altLang="ko-KR" sz="1600" b="1" dirty="0"/>
              <a:t>}</a:t>
            </a:r>
            <a:endParaRPr lang="en-US" altLang="ko-KR" sz="1600" b="1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3400" y="3505200"/>
            <a:ext cx="8077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public class </a:t>
            </a:r>
            <a:r>
              <a:rPr lang="en-US" altLang="ko-KR" sz="1600" b="1" i="0" dirty="0" err="1" smtClean="0"/>
              <a:t>NameCatTest</a:t>
            </a:r>
            <a:r>
              <a:rPr lang="en-US" altLang="ko-KR" sz="1600" b="1" i="0" dirty="0" smtClean="0"/>
              <a:t> {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public static void main(String[] </a:t>
            </a:r>
            <a:r>
              <a:rPr lang="en-US" altLang="ko-KR" sz="1600" b="1" i="0" dirty="0" err="1" smtClean="0"/>
              <a:t>args</a:t>
            </a:r>
            <a:r>
              <a:rPr lang="en-US" altLang="ko-KR" sz="1600" b="1" i="0" dirty="0" smtClean="0"/>
              <a:t>) {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</a:t>
            </a:r>
            <a:r>
              <a:rPr lang="en-US" altLang="ko-KR" sz="1600" b="1" i="0" dirty="0" err="1" smtClean="0"/>
              <a:t>NameCat</a:t>
            </a:r>
            <a:r>
              <a:rPr lang="en-US" altLang="ko-KR" sz="1600" b="1" i="0" dirty="0" smtClean="0"/>
              <a:t> c;	</a:t>
            </a:r>
          </a:p>
          <a:p>
            <a:pPr>
              <a:tabLst>
                <a:tab pos="355600" algn="l"/>
                <a:tab pos="720725" algn="l"/>
              </a:tabLst>
            </a:pPr>
            <a:r>
              <a:rPr lang="en-US" altLang="ko-KR" sz="1600" b="1" i="0" dirty="0"/>
              <a:t>		</a:t>
            </a:r>
            <a:r>
              <a:rPr lang="en-US" altLang="ko-KR" sz="1600" b="1" i="0" dirty="0" smtClean="0"/>
              <a:t>c </a:t>
            </a:r>
            <a:r>
              <a:rPr lang="en-US" altLang="ko-KR" sz="1600" b="1" i="0" dirty="0"/>
              <a:t>= new </a:t>
            </a:r>
            <a:r>
              <a:rPr lang="en-US" altLang="ko-KR" sz="1600" b="1" i="0" dirty="0" err="1"/>
              <a:t>NameCat</a:t>
            </a:r>
            <a:r>
              <a:rPr lang="en-US" altLang="ko-KR" sz="1600" b="1" i="0" dirty="0" smtClean="0"/>
              <a:t>();</a:t>
            </a:r>
            <a:endParaRPr lang="en-US" altLang="ko-KR" sz="1600" b="1" i="0" dirty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</a:t>
            </a:r>
            <a:r>
              <a:rPr lang="en-US" altLang="ko-KR" sz="1600" b="1" i="0" dirty="0" err="1" smtClean="0"/>
              <a:t>System.out.println</a:t>
            </a:r>
            <a:r>
              <a:rPr lang="en-US" altLang="ko-KR" sz="1600" b="1" i="0" dirty="0" smtClean="0"/>
              <a:t>(</a:t>
            </a:r>
            <a:r>
              <a:rPr lang="en-US" altLang="ko-KR" sz="1600" b="1" i="0" dirty="0" err="1" smtClean="0">
                <a:solidFill>
                  <a:srgbClr val="FF0000"/>
                </a:solidFill>
              </a:rPr>
              <a:t>c.toString</a:t>
            </a:r>
            <a:r>
              <a:rPr lang="en-US" altLang="ko-KR" sz="1600" b="1" i="0" dirty="0" smtClean="0">
                <a:solidFill>
                  <a:srgbClr val="FF0000"/>
                </a:solidFill>
              </a:rPr>
              <a:t>()</a:t>
            </a:r>
            <a:r>
              <a:rPr lang="en-US" altLang="ko-KR" sz="1600" b="1" i="0" dirty="0" smtClean="0"/>
              <a:t>); // </a:t>
            </a:r>
            <a:r>
              <a:rPr lang="ko-KR" altLang="en-US" sz="1600" b="1" i="0" dirty="0" smtClean="0"/>
              <a:t>명시적 호출</a:t>
            </a: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</a:t>
            </a:r>
            <a:r>
              <a:rPr lang="en-US" altLang="ko-KR" sz="1600" b="1" i="0" dirty="0" err="1" smtClean="0"/>
              <a:t>System.out.println</a:t>
            </a:r>
            <a:r>
              <a:rPr lang="en-US" altLang="ko-KR" sz="1600" b="1" i="0" dirty="0" smtClean="0"/>
              <a:t>(</a:t>
            </a:r>
            <a:r>
              <a:rPr lang="en-US" altLang="ko-KR" sz="1600" b="1" i="0" dirty="0" smtClean="0">
                <a:solidFill>
                  <a:srgbClr val="FF0000"/>
                </a:solidFill>
              </a:rPr>
              <a:t>c</a:t>
            </a:r>
            <a:r>
              <a:rPr lang="en-US" altLang="ko-KR" sz="1600" b="1" i="0" dirty="0" smtClean="0"/>
              <a:t>); // </a:t>
            </a:r>
            <a:r>
              <a:rPr lang="ko-KR" altLang="en-US" sz="1600" b="1" i="0" dirty="0" smtClean="0"/>
              <a:t>묵시적 호출</a:t>
            </a: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}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}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953000" y="5325070"/>
            <a:ext cx="36576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i="0" dirty="0" smtClean="0"/>
              <a:t>객체를 </a:t>
            </a:r>
            <a:r>
              <a:rPr lang="en-US" altLang="ko-KR" b="1" i="0" dirty="0" smtClean="0"/>
              <a:t>print</a:t>
            </a:r>
            <a:r>
              <a:rPr lang="ko-KR" altLang="en-US" b="1" i="0" dirty="0" smtClean="0"/>
              <a:t>하면 객체에 </a:t>
            </a:r>
            <a:r>
              <a:rPr lang="en-US" altLang="ko-KR" b="1" i="0" dirty="0" err="1" smtClean="0"/>
              <a:t>toString</a:t>
            </a:r>
            <a:r>
              <a:rPr lang="en-US" altLang="ko-KR" b="1" i="0" dirty="0" smtClean="0"/>
              <a:t> </a:t>
            </a:r>
            <a:r>
              <a:rPr lang="ko-KR" altLang="en-US" b="1" i="0" dirty="0" err="1" smtClean="0"/>
              <a:t>메소드가</a:t>
            </a:r>
            <a:r>
              <a:rPr lang="ko-KR" altLang="en-US" b="1" i="0" dirty="0" smtClean="0"/>
              <a:t> 호출되고 그 </a:t>
            </a:r>
            <a:r>
              <a:rPr lang="ko-KR" altLang="en-US" b="1" i="0" dirty="0" err="1" smtClean="0"/>
              <a:t>반환값이</a:t>
            </a:r>
            <a:r>
              <a:rPr lang="ko-KR" altLang="en-US" b="1" i="0" dirty="0" smtClean="0"/>
              <a:t> 출력된다</a:t>
            </a:r>
            <a:r>
              <a:rPr lang="en-US" altLang="ko-KR" b="1" i="0" dirty="0" smtClean="0"/>
              <a:t>.</a:t>
            </a:r>
            <a:endParaRPr lang="ko-KR" altLang="en-US" b="1" i="0" dirty="0" smtClean="0"/>
          </a:p>
        </p:txBody>
      </p:sp>
    </p:spTree>
    <p:extLst>
      <p:ext uri="{BB962C8B-B14F-4D97-AF65-F5344CB8AC3E}">
        <p14:creationId xmlns:p14="http://schemas.microsoft.com/office/powerpoint/2010/main" val="250567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Java </a:t>
            </a:r>
            <a:r>
              <a:rPr lang="ko-KR" altLang="en-US" smtClean="0"/>
              <a:t>클래스 </a:t>
            </a:r>
            <a:r>
              <a:rPr lang="en-US" altLang="ko-KR" smtClean="0"/>
              <a:t>-</a:t>
            </a:r>
            <a:r>
              <a:rPr lang="ko-KR" altLang="en-US" smtClean="0"/>
              <a:t> </a:t>
            </a:r>
            <a:r>
              <a:rPr lang="en-US" altLang="ko-KR" smtClean="0"/>
              <a:t>Cat</a:t>
            </a:r>
            <a:endParaRPr lang="ko-KR" altLang="en-US" smtClean="0"/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>
          <a:xfrm>
            <a:off x="1143000" y="1600200"/>
            <a:ext cx="75438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class Cat {</a:t>
            </a:r>
          </a:p>
          <a:p>
            <a:pPr>
              <a:buFontTx/>
              <a:buNone/>
            </a:pPr>
            <a:r>
              <a:rPr lang="en-US" altLang="ko-KR" dirty="0" smtClean="0"/>
              <a:t>	public void eat() { </a:t>
            </a:r>
          </a:p>
          <a:p>
            <a:pPr lvl="2">
              <a:buFontTx/>
              <a:buNone/>
            </a:pP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</a:t>
            </a:r>
            <a:r>
              <a:rPr lang="ko-KR" altLang="en-US" dirty="0" smtClean="0"/>
              <a:t>냠냠</a:t>
            </a:r>
            <a:r>
              <a:rPr lang="en-US" altLang="ko-KR" dirty="0" smtClean="0"/>
              <a:t>!");</a:t>
            </a:r>
          </a:p>
          <a:p>
            <a:pPr>
              <a:buFontTx/>
              <a:buNone/>
            </a:pPr>
            <a:r>
              <a:rPr lang="en-US" altLang="ko-KR" dirty="0" smtClean="0"/>
              <a:t>	}</a:t>
            </a:r>
          </a:p>
          <a:p>
            <a:pPr>
              <a:buFontTx/>
              <a:buNone/>
            </a:pPr>
            <a:r>
              <a:rPr lang="en-US" altLang="ko-KR" dirty="0" smtClean="0"/>
              <a:t>	</a:t>
            </a:r>
            <a:r>
              <a:rPr lang="en-US" altLang="ko-KR" dirty="0"/>
              <a:t> public void </a:t>
            </a:r>
            <a:r>
              <a:rPr lang="en-US" altLang="ko-KR" dirty="0" err="1" smtClean="0"/>
              <a:t>yaong</a:t>
            </a:r>
            <a:r>
              <a:rPr lang="en-US" altLang="ko-KR" dirty="0" smtClean="0"/>
              <a:t>() {</a:t>
            </a:r>
          </a:p>
          <a:p>
            <a:pPr lvl="2">
              <a:buFontTx/>
              <a:buNone/>
            </a:pP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</a:t>
            </a:r>
            <a:r>
              <a:rPr lang="ko-KR" altLang="en-US" dirty="0" smtClean="0"/>
              <a:t>야옹</a:t>
            </a:r>
            <a:r>
              <a:rPr lang="en-US" altLang="ko-KR" dirty="0" smtClean="0"/>
              <a:t>~");</a:t>
            </a:r>
          </a:p>
          <a:p>
            <a:pPr>
              <a:buFontTx/>
              <a:buNone/>
            </a:pPr>
            <a:r>
              <a:rPr lang="en-US" altLang="ko-KR" dirty="0" smtClean="0"/>
              <a:t>	}</a:t>
            </a:r>
          </a:p>
          <a:p>
            <a:pPr>
              <a:buFontTx/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819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 smtClean="0"/>
          </a:p>
        </p:txBody>
      </p:sp>
      <p:sp>
        <p:nvSpPr>
          <p:cNvPr id="81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AEF362-BADE-4704-8679-603EDE57DB2A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  <p:sp>
        <p:nvSpPr>
          <p:cNvPr id="2" name="TextBox 1"/>
          <p:cNvSpPr txBox="1"/>
          <p:nvPr/>
        </p:nvSpPr>
        <p:spPr>
          <a:xfrm>
            <a:off x="3962400" y="5181600"/>
            <a:ext cx="4009431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i="0" dirty="0" smtClean="0"/>
              <a:t>메소드는 </a:t>
            </a:r>
            <a:r>
              <a:rPr lang="en-US" altLang="ko-KR" sz="2000" i="0" dirty="0" smtClean="0"/>
              <a:t>“</a:t>
            </a:r>
            <a:r>
              <a:rPr lang="ko-KR" altLang="en-US" sz="2000" i="0" dirty="0" smtClean="0"/>
              <a:t>행동</a:t>
            </a:r>
            <a:r>
              <a:rPr lang="en-US" altLang="ko-KR" sz="2000" i="0" dirty="0" smtClean="0"/>
              <a:t>”</a:t>
            </a:r>
            <a:r>
              <a:rPr lang="ko-KR" altLang="en-US" sz="2000" i="0" dirty="0" smtClean="0"/>
              <a:t>이다</a:t>
            </a:r>
            <a:r>
              <a:rPr lang="en-US" altLang="ko-KR" sz="2000" i="0" dirty="0" smtClean="0"/>
              <a:t>.</a:t>
            </a:r>
          </a:p>
          <a:p>
            <a:r>
              <a:rPr lang="en-US" altLang="ko-KR" sz="2000" i="0" dirty="0" smtClean="0"/>
              <a:t>Cat</a:t>
            </a:r>
            <a:r>
              <a:rPr lang="ko-KR" altLang="en-US" sz="2000" i="0" dirty="0" smtClean="0"/>
              <a:t>은 두 가지 행동을 할 줄 안다</a:t>
            </a:r>
            <a:r>
              <a:rPr lang="en-US" altLang="ko-KR" sz="2000" i="0" dirty="0" smtClean="0"/>
              <a:t>.</a:t>
            </a:r>
            <a:endParaRPr lang="ko-KR" altLang="en-US" sz="2000" i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이전 연습문제에서 작성한 </a:t>
            </a:r>
            <a:r>
              <a:rPr lang="en-US" altLang="ko-KR" dirty="0" smtClean="0"/>
              <a:t>Adder </a:t>
            </a:r>
            <a:r>
              <a:rPr lang="ko-KR" altLang="en-US" dirty="0" smtClean="0"/>
              <a:t>클래스에 적절한 기능의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메소드를 추가하시오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클래스이름은 </a:t>
            </a:r>
            <a:r>
              <a:rPr lang="en-US" altLang="ko-KR" dirty="0" smtClean="0"/>
              <a:t>Adder2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지으시오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Test </a:t>
            </a:r>
            <a:r>
              <a:rPr lang="ko-KR" altLang="en-US" dirty="0" smtClean="0"/>
              <a:t>클래스에서 </a:t>
            </a:r>
            <a:r>
              <a:rPr lang="en-US" altLang="ko-KR" dirty="0" err="1" smtClean="0"/>
              <a:t>getValue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메소드를 호출하는 대신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메소드를 호출하도록 하시오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명시적 호출과 묵시적 호출을 모두 실행하게 하시오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클래스 이름은  </a:t>
            </a:r>
            <a:r>
              <a:rPr lang="en-US" altLang="ko-KR" dirty="0" smtClean="0"/>
              <a:t>Adder2Test</a:t>
            </a:r>
            <a:r>
              <a:rPr lang="ko-KR" altLang="en-US" dirty="0" smtClean="0"/>
              <a:t>로 지으시오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60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827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구성자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(Constructor,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61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937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62</a:t>
            </a:fld>
            <a:endParaRPr lang="en-US" altLang="ko-KR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04800" y="712611"/>
            <a:ext cx="4114800" cy="507859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altLang="ko-KR" sz="1600" b="1" dirty="0" smtClean="0"/>
              <a:t>class </a:t>
            </a:r>
            <a:r>
              <a:rPr lang="en-US" altLang="ko-KR" sz="1600" b="1" dirty="0" err="1" smtClean="0"/>
              <a:t>NameCat</a:t>
            </a:r>
            <a:r>
              <a:rPr lang="en-US" altLang="ko-KR" sz="1600" b="1" dirty="0" smtClean="0"/>
              <a:t> {</a:t>
            </a:r>
          </a:p>
          <a:p>
            <a:pPr>
              <a:buFontTx/>
              <a:buNone/>
            </a:pPr>
            <a:endParaRPr lang="en-US" altLang="ko-KR" sz="1600" b="1" dirty="0" smtClean="0"/>
          </a:p>
          <a:p>
            <a:pPr>
              <a:buFontTx/>
              <a:buNone/>
            </a:pPr>
            <a:r>
              <a:rPr lang="en-US" altLang="ko-KR" sz="1600" b="1" dirty="0" smtClean="0"/>
              <a:t>	private String name;	// </a:t>
            </a:r>
            <a:r>
              <a:rPr lang="ko-KR" altLang="en-US" sz="1600" b="1" dirty="0" smtClean="0"/>
              <a:t>메모리</a:t>
            </a:r>
            <a:endParaRPr lang="en-US" altLang="ko-KR" sz="1600" b="1" dirty="0" smtClean="0"/>
          </a:p>
          <a:p>
            <a:pPr>
              <a:buFontTx/>
              <a:buNone/>
            </a:pPr>
            <a:endParaRPr lang="ko-KR" altLang="en-US" sz="1600" b="1" dirty="0" smtClean="0"/>
          </a:p>
          <a:p>
            <a:pPr>
              <a:buFontTx/>
              <a:buNone/>
            </a:pPr>
            <a:r>
              <a:rPr lang="ko-KR" altLang="en-US" sz="1600" b="1" dirty="0" smtClean="0"/>
              <a:t>	</a:t>
            </a:r>
            <a:r>
              <a:rPr lang="en-US" altLang="ko-KR" sz="1600" b="1" dirty="0"/>
              <a:t> public void </a:t>
            </a:r>
            <a:r>
              <a:rPr lang="en-US" altLang="ko-KR" sz="1600" b="1" dirty="0" smtClean="0"/>
              <a:t>eat() { 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System.out.println</a:t>
            </a:r>
            <a:r>
              <a:rPr lang="en-US" altLang="ko-KR" sz="1600" b="1" dirty="0" smtClean="0"/>
              <a:t>("</a:t>
            </a:r>
            <a:r>
              <a:rPr lang="ko-KR" altLang="en-US" sz="1600" b="1" dirty="0" smtClean="0"/>
              <a:t>냠냠</a:t>
            </a:r>
            <a:r>
              <a:rPr lang="en-US" altLang="ko-KR" sz="1600" b="1" dirty="0" smtClean="0"/>
              <a:t>!");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}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</a:t>
            </a:r>
            <a:r>
              <a:rPr lang="en-US" altLang="ko-KR" sz="1600" b="1" dirty="0"/>
              <a:t> public void </a:t>
            </a:r>
            <a:r>
              <a:rPr lang="en-US" altLang="ko-KR" sz="1600" b="1" dirty="0" err="1" smtClean="0"/>
              <a:t>yaong</a:t>
            </a:r>
            <a:r>
              <a:rPr lang="en-US" altLang="ko-KR" sz="1600" b="1" dirty="0" smtClean="0"/>
              <a:t>() {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System.out.println</a:t>
            </a:r>
            <a:r>
              <a:rPr lang="en-US" altLang="ko-KR" sz="1600" b="1" dirty="0" smtClean="0"/>
              <a:t>("</a:t>
            </a:r>
            <a:r>
              <a:rPr lang="ko-KR" altLang="en-US" sz="1600" b="1" dirty="0" smtClean="0"/>
              <a:t>야옹</a:t>
            </a:r>
            <a:r>
              <a:rPr lang="en-US" altLang="ko-KR" sz="1600" b="1" dirty="0" smtClean="0"/>
              <a:t>");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}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</a:t>
            </a:r>
            <a:r>
              <a:rPr lang="en-US" altLang="ko-KR" sz="1600" b="1" dirty="0"/>
              <a:t> public void </a:t>
            </a:r>
            <a:r>
              <a:rPr lang="en-US" altLang="ko-KR" sz="1600" b="1" dirty="0" err="1" smtClean="0"/>
              <a:t>setName</a:t>
            </a:r>
            <a:r>
              <a:rPr lang="en-US" altLang="ko-KR" sz="1600" b="1" dirty="0" smtClean="0"/>
              <a:t>(String n) { 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	name = n; 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}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</a:t>
            </a:r>
            <a:r>
              <a:rPr lang="en-US" altLang="ko-KR" sz="1600" b="1" dirty="0"/>
              <a:t> public String </a:t>
            </a:r>
            <a:r>
              <a:rPr lang="en-US" altLang="ko-KR" sz="1600" b="1" dirty="0" err="1" smtClean="0"/>
              <a:t>getName</a:t>
            </a:r>
            <a:r>
              <a:rPr lang="en-US" altLang="ko-KR" sz="1600" b="1" dirty="0" smtClean="0"/>
              <a:t>() { 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	return name; 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}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}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304800" y="381000"/>
            <a:ext cx="1828800" cy="33161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rPr>
              <a:t>NameCat.java</a:t>
            </a:r>
            <a:endParaRPr kumimoji="1" lang="ko-KR" altLang="en-US" sz="1800" b="1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572000" y="712610"/>
            <a:ext cx="4191000" cy="50785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public class </a:t>
            </a:r>
            <a:r>
              <a:rPr lang="en-US" altLang="ko-KR" sz="1600" b="1" i="0" dirty="0" err="1" smtClean="0"/>
              <a:t>NameCatTest</a:t>
            </a:r>
            <a:r>
              <a:rPr lang="en-US" altLang="ko-KR" sz="1600" b="1" i="0" dirty="0" smtClean="0"/>
              <a:t> {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public static void main(String[] </a:t>
            </a:r>
            <a:r>
              <a:rPr lang="en-US" altLang="ko-KR" sz="1600" b="1" i="0" dirty="0" err="1" smtClean="0"/>
              <a:t>args</a:t>
            </a:r>
            <a:r>
              <a:rPr lang="en-US" altLang="ko-KR" sz="1600" b="1" i="0" dirty="0" smtClean="0"/>
              <a:t>) {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</a:t>
            </a:r>
            <a:r>
              <a:rPr lang="en-US" altLang="ko-KR" sz="1600" b="1" i="0" dirty="0" err="1" smtClean="0"/>
              <a:t>NameCat</a:t>
            </a:r>
            <a:r>
              <a:rPr lang="en-US" altLang="ko-KR" sz="1600" b="1" i="0" dirty="0" smtClean="0"/>
              <a:t> c1, c2;	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c1 = new </a:t>
            </a:r>
            <a:r>
              <a:rPr lang="en-US" altLang="ko-KR" sz="1600" b="1" i="0" dirty="0" err="1" smtClean="0">
                <a:solidFill>
                  <a:srgbClr val="FF0000"/>
                </a:solidFill>
              </a:rPr>
              <a:t>NameCat</a:t>
            </a:r>
            <a:r>
              <a:rPr lang="en-US" altLang="ko-KR" sz="1600" b="1" i="0" dirty="0" smtClean="0">
                <a:solidFill>
                  <a:srgbClr val="FF0000"/>
                </a:solidFill>
              </a:rPr>
              <a:t>()</a:t>
            </a:r>
            <a:r>
              <a:rPr lang="en-US" altLang="ko-KR" sz="1600" b="1" i="0" dirty="0" smtClean="0"/>
              <a:t>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c2 = new </a:t>
            </a:r>
            <a:r>
              <a:rPr lang="en-US" altLang="ko-KR" sz="1600" b="1" i="0" dirty="0" err="1" smtClean="0">
                <a:solidFill>
                  <a:srgbClr val="FF0000"/>
                </a:solidFill>
              </a:rPr>
              <a:t>NameCat</a:t>
            </a:r>
            <a:r>
              <a:rPr lang="en-US" altLang="ko-KR" sz="1600" b="1" i="0" dirty="0" smtClean="0">
                <a:solidFill>
                  <a:srgbClr val="FF0000"/>
                </a:solidFill>
              </a:rPr>
              <a:t>()</a:t>
            </a:r>
            <a:r>
              <a:rPr lang="en-US" altLang="ko-KR" sz="1600" b="1" i="0" dirty="0" smtClean="0"/>
              <a:t>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c1.setName("</a:t>
            </a:r>
            <a:r>
              <a:rPr lang="ko-KR" altLang="en-US" sz="1600" b="1" i="0" dirty="0" smtClean="0"/>
              <a:t>왕눈이</a:t>
            </a:r>
            <a:r>
              <a:rPr lang="en-US" altLang="ko-KR" sz="1600" b="1" i="0" dirty="0" smtClean="0"/>
              <a:t>");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c2.setName("</a:t>
            </a:r>
            <a:r>
              <a:rPr lang="ko-KR" altLang="en-US" sz="1600" b="1" i="0" dirty="0" smtClean="0"/>
              <a:t>방울이</a:t>
            </a:r>
            <a:r>
              <a:rPr lang="en-US" altLang="ko-KR" sz="1600" b="1" i="0" dirty="0" smtClean="0"/>
              <a:t>");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</a:t>
            </a:r>
            <a:r>
              <a:rPr lang="en-US" altLang="ko-KR" sz="1600" b="1" i="0" dirty="0" err="1" smtClean="0"/>
              <a:t>System.out.println</a:t>
            </a:r>
            <a:r>
              <a:rPr lang="en-US" altLang="ko-KR" sz="1600" b="1" i="0" dirty="0" smtClean="0"/>
              <a:t>(c1.getName());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</a:t>
            </a:r>
            <a:r>
              <a:rPr lang="en-US" altLang="ko-KR" sz="1600" b="1" i="0" dirty="0" err="1" smtClean="0"/>
              <a:t>System.out.println</a:t>
            </a:r>
            <a:r>
              <a:rPr lang="en-US" altLang="ko-KR" sz="1600" b="1" i="0" dirty="0" smtClean="0"/>
              <a:t>(c2.getName()); 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}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}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</p:txBody>
      </p:sp>
      <p:sp>
        <p:nvSpPr>
          <p:cNvPr id="10" name="직사각형 9"/>
          <p:cNvSpPr/>
          <p:nvPr/>
        </p:nvSpPr>
        <p:spPr bwMode="auto">
          <a:xfrm>
            <a:off x="4572000" y="381000"/>
            <a:ext cx="2209800" cy="33161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rPr>
              <a:t>NameCatTest.java</a:t>
            </a:r>
            <a:endParaRPr kumimoji="1" lang="ko-KR" altLang="en-US" sz="1800" b="1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0" y="1676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0" smtClean="0">
                <a:solidFill>
                  <a:srgbClr val="FF0000"/>
                </a:solidFill>
              </a:rPr>
              <a:t>구성자</a:t>
            </a:r>
            <a:endParaRPr lang="ko-KR" altLang="en-US" b="1" i="0" dirty="0" smtClean="0">
              <a:solidFill>
                <a:srgbClr val="FF0000"/>
              </a:solidFill>
            </a:endParaRPr>
          </a:p>
        </p:txBody>
      </p:sp>
      <p:cxnSp>
        <p:nvCxnSpPr>
          <p:cNvPr id="4" name="직선 화살표 연결선 3"/>
          <p:cNvCxnSpPr>
            <a:stCxn id="2" idx="1"/>
          </p:cNvCxnSpPr>
          <p:nvPr/>
        </p:nvCxnSpPr>
        <p:spPr bwMode="auto">
          <a:xfrm flipH="1">
            <a:off x="7391400" y="1861066"/>
            <a:ext cx="228600" cy="184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0216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63</a:t>
            </a:fld>
            <a:endParaRPr lang="en-US" altLang="ko-KR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04800" y="712611"/>
            <a:ext cx="4267200" cy="4773789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altLang="ko-KR" sz="1600" b="1" dirty="0" smtClean="0"/>
              <a:t>class </a:t>
            </a:r>
            <a:r>
              <a:rPr lang="en-US" altLang="ko-KR" sz="1600" b="1" dirty="0" err="1" smtClean="0"/>
              <a:t>NameCat</a:t>
            </a:r>
            <a:r>
              <a:rPr lang="en-US" altLang="ko-KR" sz="1600" b="1" dirty="0" smtClean="0"/>
              <a:t> {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private String name;      // </a:t>
            </a:r>
            <a:r>
              <a:rPr lang="ko-KR" altLang="en-US" sz="1600" b="1" dirty="0" smtClean="0"/>
              <a:t>메모리</a:t>
            </a:r>
            <a:endParaRPr lang="en-US" altLang="ko-KR" sz="1600" b="1" dirty="0" smtClean="0"/>
          </a:p>
          <a:p>
            <a:pPr>
              <a:buFontTx/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	public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NameCat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() {   }  //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구성자</a:t>
            </a:r>
            <a:r>
              <a:rPr lang="en-US" altLang="ko-KR" sz="1600" b="1" dirty="0" smtClean="0"/>
              <a:t>	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선언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ko-KR" altLang="en-US" sz="1600" b="1" dirty="0" smtClean="0"/>
              <a:t>	</a:t>
            </a:r>
            <a:r>
              <a:rPr lang="en-US" altLang="ko-KR" sz="1600" b="1" dirty="0" smtClean="0"/>
              <a:t>public </a:t>
            </a:r>
            <a:r>
              <a:rPr lang="en-US" altLang="ko-KR" sz="1600" b="1" dirty="0"/>
              <a:t>void </a:t>
            </a:r>
            <a:r>
              <a:rPr lang="en-US" altLang="ko-KR" sz="1600" b="1" dirty="0" smtClean="0"/>
              <a:t>eat() { 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System.out.println</a:t>
            </a:r>
            <a:r>
              <a:rPr lang="en-US" altLang="ko-KR" sz="1600" b="1" dirty="0" smtClean="0"/>
              <a:t>("</a:t>
            </a:r>
            <a:r>
              <a:rPr lang="ko-KR" altLang="en-US" sz="1600" b="1" dirty="0" smtClean="0"/>
              <a:t>냠냠</a:t>
            </a:r>
            <a:r>
              <a:rPr lang="en-US" altLang="ko-KR" sz="1600" b="1" dirty="0" smtClean="0"/>
              <a:t>!");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}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public </a:t>
            </a:r>
            <a:r>
              <a:rPr lang="en-US" altLang="ko-KR" sz="1600" b="1" dirty="0"/>
              <a:t>void </a:t>
            </a:r>
            <a:r>
              <a:rPr lang="en-US" altLang="ko-KR" sz="1600" b="1" dirty="0" err="1" smtClean="0"/>
              <a:t>yaong</a:t>
            </a:r>
            <a:r>
              <a:rPr lang="en-US" altLang="ko-KR" sz="1600" b="1" dirty="0" smtClean="0"/>
              <a:t>() {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System.out.println</a:t>
            </a:r>
            <a:r>
              <a:rPr lang="en-US" altLang="ko-KR" sz="1600" b="1" dirty="0" smtClean="0"/>
              <a:t>("</a:t>
            </a:r>
            <a:r>
              <a:rPr lang="ko-KR" altLang="en-US" sz="1600" b="1" dirty="0" smtClean="0"/>
              <a:t>야옹</a:t>
            </a:r>
            <a:r>
              <a:rPr lang="en-US" altLang="ko-KR" sz="1600" b="1" dirty="0" smtClean="0"/>
              <a:t>");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}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public </a:t>
            </a:r>
            <a:r>
              <a:rPr lang="en-US" altLang="ko-KR" sz="1600" b="1" dirty="0"/>
              <a:t>void </a:t>
            </a:r>
            <a:r>
              <a:rPr lang="en-US" altLang="ko-KR" sz="1600" b="1" dirty="0" err="1" smtClean="0"/>
              <a:t>setName</a:t>
            </a:r>
            <a:r>
              <a:rPr lang="en-US" altLang="ko-KR" sz="1600" b="1" dirty="0" smtClean="0"/>
              <a:t>(String n) { 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	name = n; 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}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public </a:t>
            </a:r>
            <a:r>
              <a:rPr lang="en-US" altLang="ko-KR" sz="1600" b="1" dirty="0"/>
              <a:t>String </a:t>
            </a:r>
            <a:r>
              <a:rPr lang="en-US" altLang="ko-KR" sz="1600" b="1" dirty="0" err="1" smtClean="0"/>
              <a:t>getName</a:t>
            </a:r>
            <a:r>
              <a:rPr lang="en-US" altLang="ko-KR" sz="1600" b="1" dirty="0" smtClean="0"/>
              <a:t>() { 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	return name; 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}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}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304800" y="381000"/>
            <a:ext cx="1828800" cy="33161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rPr>
              <a:t>NameCat.java</a:t>
            </a:r>
            <a:endParaRPr kumimoji="1" lang="ko-KR" altLang="en-US" sz="1800" b="1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572000" y="712610"/>
            <a:ext cx="4191000" cy="47737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public class </a:t>
            </a:r>
            <a:r>
              <a:rPr lang="en-US" altLang="ko-KR" sz="1600" b="1" i="0" dirty="0" err="1" smtClean="0"/>
              <a:t>NameCatTest</a:t>
            </a:r>
            <a:r>
              <a:rPr lang="en-US" altLang="ko-KR" sz="1600" b="1" i="0" dirty="0" smtClean="0"/>
              <a:t> {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public static void main(String[] </a:t>
            </a:r>
            <a:r>
              <a:rPr lang="en-US" altLang="ko-KR" sz="1600" b="1" i="0" dirty="0" err="1" smtClean="0"/>
              <a:t>args</a:t>
            </a:r>
            <a:r>
              <a:rPr lang="en-US" altLang="ko-KR" sz="1600" b="1" i="0" dirty="0" smtClean="0"/>
              <a:t>) {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</a:t>
            </a:r>
            <a:r>
              <a:rPr lang="en-US" altLang="ko-KR" sz="1600" b="1" i="0" dirty="0" err="1" smtClean="0"/>
              <a:t>NameCat</a:t>
            </a:r>
            <a:r>
              <a:rPr lang="en-US" altLang="ko-KR" sz="1600" b="1" i="0" dirty="0" smtClean="0"/>
              <a:t> c1, c2;	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c1 = new </a:t>
            </a:r>
            <a:r>
              <a:rPr lang="en-US" altLang="ko-KR" sz="1600" b="1" i="0" dirty="0" err="1" smtClean="0">
                <a:solidFill>
                  <a:srgbClr val="FF0000"/>
                </a:solidFill>
              </a:rPr>
              <a:t>NameCat</a:t>
            </a:r>
            <a:r>
              <a:rPr lang="en-US" altLang="ko-KR" sz="1600" b="1" i="0" dirty="0" smtClean="0">
                <a:solidFill>
                  <a:srgbClr val="FF0000"/>
                </a:solidFill>
              </a:rPr>
              <a:t>()</a:t>
            </a:r>
            <a:r>
              <a:rPr lang="en-US" altLang="ko-KR" sz="1600" b="1" i="0" dirty="0" smtClean="0"/>
              <a:t>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c2 = new </a:t>
            </a:r>
            <a:r>
              <a:rPr lang="en-US" altLang="ko-KR" sz="1600" b="1" i="0" dirty="0" err="1" smtClean="0">
                <a:solidFill>
                  <a:srgbClr val="FF0000"/>
                </a:solidFill>
              </a:rPr>
              <a:t>NameCat</a:t>
            </a:r>
            <a:r>
              <a:rPr lang="en-US" altLang="ko-KR" sz="1600" b="1" i="0" dirty="0" smtClean="0">
                <a:solidFill>
                  <a:srgbClr val="FF0000"/>
                </a:solidFill>
              </a:rPr>
              <a:t>()</a:t>
            </a:r>
            <a:r>
              <a:rPr lang="en-US" altLang="ko-KR" sz="1600" b="1" i="0" dirty="0" smtClean="0"/>
              <a:t>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c1.setName("</a:t>
            </a:r>
            <a:r>
              <a:rPr lang="ko-KR" altLang="en-US" sz="1600" b="1" i="0" dirty="0" smtClean="0"/>
              <a:t>왕눈이</a:t>
            </a:r>
            <a:r>
              <a:rPr lang="en-US" altLang="ko-KR" sz="1600" b="1" i="0" dirty="0" smtClean="0"/>
              <a:t>");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c2.setName("</a:t>
            </a:r>
            <a:r>
              <a:rPr lang="ko-KR" altLang="en-US" sz="1600" b="1" i="0" dirty="0" smtClean="0"/>
              <a:t>방울이</a:t>
            </a:r>
            <a:r>
              <a:rPr lang="en-US" altLang="ko-KR" sz="1600" b="1" i="0" dirty="0" smtClean="0"/>
              <a:t>");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</a:t>
            </a:r>
            <a:r>
              <a:rPr lang="en-US" altLang="ko-KR" sz="1600" b="1" i="0" dirty="0" err="1" smtClean="0"/>
              <a:t>System.out.println</a:t>
            </a:r>
            <a:r>
              <a:rPr lang="en-US" altLang="ko-KR" sz="1600" b="1" i="0" dirty="0" smtClean="0"/>
              <a:t>(c1.getName());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</a:t>
            </a:r>
            <a:r>
              <a:rPr lang="en-US" altLang="ko-KR" sz="1600" b="1" i="0" dirty="0" err="1" smtClean="0"/>
              <a:t>System.out.println</a:t>
            </a:r>
            <a:r>
              <a:rPr lang="en-US" altLang="ko-KR" sz="1600" b="1" i="0" dirty="0" smtClean="0"/>
              <a:t>(c2.getName()); 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}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}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</p:txBody>
      </p:sp>
      <p:sp>
        <p:nvSpPr>
          <p:cNvPr id="10" name="직사각형 9"/>
          <p:cNvSpPr/>
          <p:nvPr/>
        </p:nvSpPr>
        <p:spPr bwMode="auto">
          <a:xfrm>
            <a:off x="4572000" y="381000"/>
            <a:ext cx="2209800" cy="33161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rPr>
              <a:t>NameCatTest.java</a:t>
            </a:r>
            <a:endParaRPr kumimoji="1" lang="ko-KR" altLang="en-US" sz="1800" b="1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0" y="16764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 err="1" smtClean="0">
                <a:solidFill>
                  <a:srgbClr val="FF0000"/>
                </a:solidFill>
              </a:rPr>
              <a:t>구성자</a:t>
            </a:r>
            <a:r>
              <a:rPr lang="ko-KR" altLang="en-US" b="1" i="0" dirty="0" smtClean="0">
                <a:solidFill>
                  <a:srgbClr val="FF0000"/>
                </a:solidFill>
              </a:rPr>
              <a:t> 호출</a:t>
            </a:r>
          </a:p>
        </p:txBody>
      </p:sp>
      <p:cxnSp>
        <p:nvCxnSpPr>
          <p:cNvPr id="4" name="직선 화살표 연결선 3"/>
          <p:cNvCxnSpPr>
            <a:stCxn id="2" idx="1"/>
          </p:cNvCxnSpPr>
          <p:nvPr/>
        </p:nvCxnSpPr>
        <p:spPr bwMode="auto">
          <a:xfrm flipH="1">
            <a:off x="7315200" y="1999566"/>
            <a:ext cx="304800" cy="2102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304800" y="56388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i="0" dirty="0" smtClean="0"/>
              <a:t>프로그래머가 </a:t>
            </a:r>
            <a:r>
              <a:rPr lang="ko-KR" altLang="en-US" sz="1600" b="1" i="0" dirty="0" err="1" smtClean="0"/>
              <a:t>구성자를</a:t>
            </a:r>
            <a:r>
              <a:rPr lang="ko-KR" altLang="en-US" sz="1600" b="1" i="0" dirty="0" smtClean="0"/>
              <a:t> 선언해 주지 않으면 </a:t>
            </a:r>
            <a:endParaRPr lang="en-US" altLang="ko-KR" sz="1600" b="1" i="0" dirty="0" smtClean="0"/>
          </a:p>
          <a:p>
            <a:r>
              <a:rPr lang="ko-KR" altLang="en-US" sz="1600" b="1" i="0" dirty="0" smtClean="0"/>
              <a:t>컴파일러가 </a:t>
            </a:r>
            <a:r>
              <a:rPr lang="ko-KR" altLang="en-US" sz="1600" b="1" i="0" dirty="0" err="1" smtClean="0"/>
              <a:t>기본구성자</a:t>
            </a:r>
            <a:r>
              <a:rPr lang="ko-KR" altLang="en-US" sz="1600" b="1" i="0" dirty="0" smtClean="0"/>
              <a:t> </a:t>
            </a:r>
            <a:r>
              <a:rPr lang="ko-KR" altLang="en-US" sz="1600" b="1" i="0" dirty="0" err="1" smtClean="0"/>
              <a:t>를</a:t>
            </a:r>
            <a:r>
              <a:rPr lang="ko-KR" altLang="en-US" sz="1600" b="1" i="0" dirty="0" smtClean="0"/>
              <a:t> 자동으로 넣어준다</a:t>
            </a:r>
            <a:r>
              <a:rPr lang="en-US" altLang="ko-KR" sz="1600" b="1" i="0" dirty="0" smtClean="0"/>
              <a:t>.</a:t>
            </a:r>
          </a:p>
          <a:p>
            <a:r>
              <a:rPr lang="ko-KR" altLang="en-US" sz="1600" b="1" i="0" dirty="0" err="1" smtClean="0"/>
              <a:t>기본구성자</a:t>
            </a:r>
            <a:r>
              <a:rPr lang="ko-KR" altLang="en-US" sz="1600" b="1" i="0" dirty="0" smtClean="0"/>
              <a:t> </a:t>
            </a:r>
            <a:r>
              <a:rPr lang="en-US" altLang="ko-KR" sz="1600" b="1" i="0" dirty="0" smtClean="0"/>
              <a:t>- </a:t>
            </a:r>
            <a:r>
              <a:rPr lang="ko-KR" altLang="en-US" sz="1600" b="1" i="0" dirty="0" smtClean="0"/>
              <a:t>매개변수를 </a:t>
            </a:r>
            <a:r>
              <a:rPr lang="ko-KR" altLang="en-US" sz="1600" b="1" i="0" dirty="0"/>
              <a:t>갖지 않으며 아무 일도 하지 </a:t>
            </a:r>
            <a:r>
              <a:rPr lang="ko-KR" altLang="en-US" sz="1600" b="1" i="0" dirty="0" smtClean="0"/>
              <a:t>않는 </a:t>
            </a:r>
            <a:r>
              <a:rPr lang="ko-KR" altLang="en-US" sz="1600" b="1" i="0" dirty="0" err="1" smtClean="0"/>
              <a:t>구성자</a:t>
            </a:r>
            <a:endParaRPr lang="ko-KR" altLang="en-US" sz="1600" b="1" i="0" dirty="0" smtClean="0"/>
          </a:p>
        </p:txBody>
      </p:sp>
    </p:spTree>
    <p:extLst>
      <p:ext uri="{BB962C8B-B14F-4D97-AF65-F5344CB8AC3E}">
        <p14:creationId xmlns:p14="http://schemas.microsoft.com/office/powerpoint/2010/main" val="396240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64</a:t>
            </a:fld>
            <a:endParaRPr lang="en-US" altLang="ko-KR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04800" y="712611"/>
            <a:ext cx="4267200" cy="4773789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altLang="ko-KR" sz="1600" b="1" dirty="0" smtClean="0"/>
              <a:t>class </a:t>
            </a:r>
            <a:r>
              <a:rPr lang="en-US" altLang="ko-KR" sz="1600" b="1" dirty="0" err="1" smtClean="0"/>
              <a:t>NameCat</a:t>
            </a:r>
            <a:r>
              <a:rPr lang="en-US" altLang="ko-KR" sz="1600" b="1" dirty="0" smtClean="0"/>
              <a:t> {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private String name;      // </a:t>
            </a:r>
            <a:r>
              <a:rPr lang="ko-KR" altLang="en-US" sz="1600" b="1" dirty="0" smtClean="0"/>
              <a:t>메모리</a:t>
            </a:r>
            <a:endParaRPr lang="en-US" altLang="ko-KR" sz="1600" b="1" dirty="0" smtClean="0"/>
          </a:p>
          <a:p>
            <a:pPr>
              <a:buFontTx/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	public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NameCat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() {   }  //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구성자</a:t>
            </a:r>
            <a:r>
              <a:rPr lang="en-US" altLang="ko-KR" sz="1600" b="1" dirty="0" smtClean="0"/>
              <a:t>	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선언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ko-KR" altLang="en-US" sz="1600" b="1" dirty="0" smtClean="0"/>
              <a:t>	</a:t>
            </a:r>
            <a:r>
              <a:rPr lang="en-US" altLang="ko-KR" sz="1600" b="1" dirty="0" smtClean="0"/>
              <a:t>public </a:t>
            </a:r>
            <a:r>
              <a:rPr lang="en-US" altLang="ko-KR" sz="1600" b="1" dirty="0"/>
              <a:t>void </a:t>
            </a:r>
            <a:r>
              <a:rPr lang="en-US" altLang="ko-KR" sz="1600" b="1" dirty="0" smtClean="0"/>
              <a:t>eat() { 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System.out.println</a:t>
            </a:r>
            <a:r>
              <a:rPr lang="en-US" altLang="ko-KR" sz="1600" b="1" dirty="0" smtClean="0"/>
              <a:t>("</a:t>
            </a:r>
            <a:r>
              <a:rPr lang="ko-KR" altLang="en-US" sz="1600" b="1" dirty="0" smtClean="0"/>
              <a:t>냠냠</a:t>
            </a:r>
            <a:r>
              <a:rPr lang="en-US" altLang="ko-KR" sz="1600" b="1" dirty="0" smtClean="0"/>
              <a:t>!");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}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public </a:t>
            </a:r>
            <a:r>
              <a:rPr lang="en-US" altLang="ko-KR" sz="1600" b="1" dirty="0"/>
              <a:t>void </a:t>
            </a:r>
            <a:r>
              <a:rPr lang="en-US" altLang="ko-KR" sz="1600" b="1" dirty="0" err="1" smtClean="0"/>
              <a:t>yaong</a:t>
            </a:r>
            <a:r>
              <a:rPr lang="en-US" altLang="ko-KR" sz="1600" b="1" dirty="0" smtClean="0"/>
              <a:t>() {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System.out.println</a:t>
            </a:r>
            <a:r>
              <a:rPr lang="en-US" altLang="ko-KR" sz="1600" b="1" dirty="0" smtClean="0"/>
              <a:t>("</a:t>
            </a:r>
            <a:r>
              <a:rPr lang="ko-KR" altLang="en-US" sz="1600" b="1" dirty="0" smtClean="0"/>
              <a:t>야옹</a:t>
            </a:r>
            <a:r>
              <a:rPr lang="en-US" altLang="ko-KR" sz="1600" b="1" dirty="0" smtClean="0"/>
              <a:t>");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}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public </a:t>
            </a:r>
            <a:r>
              <a:rPr lang="en-US" altLang="ko-KR" sz="1600" b="1" dirty="0"/>
              <a:t>void </a:t>
            </a:r>
            <a:r>
              <a:rPr lang="en-US" altLang="ko-KR" sz="1600" b="1" dirty="0" err="1" smtClean="0"/>
              <a:t>setName</a:t>
            </a:r>
            <a:r>
              <a:rPr lang="en-US" altLang="ko-KR" sz="1600" b="1" dirty="0" smtClean="0"/>
              <a:t>(String n) { 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	name = n; 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}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public </a:t>
            </a:r>
            <a:r>
              <a:rPr lang="en-US" altLang="ko-KR" sz="1600" b="1" dirty="0"/>
              <a:t>String </a:t>
            </a:r>
            <a:r>
              <a:rPr lang="en-US" altLang="ko-KR" sz="1600" b="1" dirty="0" err="1" smtClean="0"/>
              <a:t>getName</a:t>
            </a:r>
            <a:r>
              <a:rPr lang="en-US" altLang="ko-KR" sz="1600" b="1" dirty="0" smtClean="0"/>
              <a:t>() { 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	return name; 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}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}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304800" y="381000"/>
            <a:ext cx="1828800" cy="33161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rPr>
              <a:t>NameCat.java</a:t>
            </a:r>
            <a:endParaRPr kumimoji="1" lang="ko-KR" altLang="en-US" sz="1800" b="1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0600" y="1044476"/>
            <a:ext cx="426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i="0" dirty="0" err="1" smtClean="0"/>
              <a:t>구성자는</a:t>
            </a:r>
            <a:r>
              <a:rPr lang="ko-KR" altLang="en-US" sz="1600" b="1" i="0" dirty="0" smtClean="0"/>
              <a:t> 보통 </a:t>
            </a:r>
            <a:r>
              <a:rPr lang="en-US" altLang="ko-KR" sz="1600" b="1" i="0" dirty="0" smtClean="0"/>
              <a:t>public</a:t>
            </a:r>
            <a:r>
              <a:rPr lang="ko-KR" altLang="en-US" sz="1600" b="1" i="0" dirty="0" smtClean="0"/>
              <a:t>으로 선언한다</a:t>
            </a:r>
            <a:r>
              <a:rPr lang="en-US" altLang="ko-KR" sz="1600" b="1" i="0" dirty="0" smtClean="0"/>
              <a:t>.</a:t>
            </a:r>
          </a:p>
          <a:p>
            <a:endParaRPr lang="en-US" altLang="ko-KR" sz="1600" b="1" i="0" dirty="0"/>
          </a:p>
          <a:p>
            <a:endParaRPr lang="en-US" altLang="ko-KR" sz="1600" b="1" i="0" dirty="0" smtClean="0"/>
          </a:p>
          <a:p>
            <a:r>
              <a:rPr lang="ko-KR" altLang="en-US" sz="1600" b="1" i="0" dirty="0" err="1" smtClean="0"/>
              <a:t>구성자에는</a:t>
            </a:r>
            <a:r>
              <a:rPr lang="ko-KR" altLang="en-US" sz="1600" b="1" i="0" dirty="0" smtClean="0"/>
              <a:t> 반환 타입을 적어주지 않는다</a:t>
            </a:r>
            <a:r>
              <a:rPr lang="en-US" altLang="ko-KR" sz="1600" b="1" i="0" dirty="0" smtClean="0"/>
              <a:t>.</a:t>
            </a:r>
          </a:p>
          <a:p>
            <a:endParaRPr lang="en-US" altLang="ko-KR" sz="1600" b="1" i="0" dirty="0"/>
          </a:p>
          <a:p>
            <a:r>
              <a:rPr lang="en-US" altLang="ko-KR" sz="1600" b="1" i="0" dirty="0" smtClean="0">
                <a:solidFill>
                  <a:srgbClr val="FF0000"/>
                </a:solidFill>
              </a:rPr>
              <a:t>	public   </a:t>
            </a:r>
            <a:r>
              <a:rPr lang="en-US" altLang="ko-KR" sz="1600" b="1" i="0" dirty="0" err="1">
                <a:solidFill>
                  <a:srgbClr val="FF0000"/>
                </a:solidFill>
              </a:rPr>
              <a:t>NameCat</a:t>
            </a:r>
            <a:r>
              <a:rPr lang="en-US" altLang="ko-KR" sz="1600" b="1" i="0" dirty="0">
                <a:solidFill>
                  <a:srgbClr val="FF0000"/>
                </a:solidFill>
              </a:rPr>
              <a:t>() {   }</a:t>
            </a:r>
            <a:endParaRPr lang="en-US" altLang="ko-KR" sz="1600" b="1" i="0" dirty="0" smtClean="0"/>
          </a:p>
          <a:p>
            <a:endParaRPr lang="en-US" altLang="ko-KR" sz="1600" b="1" i="0" dirty="0"/>
          </a:p>
          <a:p>
            <a:endParaRPr lang="en-US" altLang="ko-KR" sz="1600" b="1" i="0" dirty="0" smtClean="0"/>
          </a:p>
          <a:p>
            <a:r>
              <a:rPr lang="ko-KR" altLang="en-US" sz="1600" b="1" i="0" dirty="0" err="1" smtClean="0"/>
              <a:t>구성자</a:t>
            </a:r>
            <a:r>
              <a:rPr lang="ko-KR" altLang="en-US" sz="1600" b="1" i="0" dirty="0" smtClean="0"/>
              <a:t> 이름은 클래스 이름과 같다</a:t>
            </a:r>
            <a:r>
              <a:rPr lang="en-US" altLang="ko-KR" sz="1600" b="1" i="0" dirty="0" smtClean="0"/>
              <a:t>.</a:t>
            </a:r>
          </a:p>
        </p:txBody>
      </p:sp>
      <p:cxnSp>
        <p:nvCxnSpPr>
          <p:cNvPr id="11" name="직선 화살표 연결선 10"/>
          <p:cNvCxnSpPr/>
          <p:nvPr/>
        </p:nvCxnSpPr>
        <p:spPr bwMode="auto">
          <a:xfrm flipV="1">
            <a:off x="6477000" y="2590800"/>
            <a:ext cx="0" cy="228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94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구성자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구성자는</a:t>
            </a:r>
            <a:r>
              <a:rPr lang="ko-KR" altLang="en-US" dirty="0" smtClean="0"/>
              <a:t> 객체가 만들어질 때 한 번 실행된다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필드를 초기화하는데 주로 사용된다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65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160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66</a:t>
            </a:fld>
            <a:endParaRPr lang="en-US" altLang="ko-KR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33400" y="1474611"/>
            <a:ext cx="3733800" cy="4621389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altLang="ko-KR" sz="1600" b="1" dirty="0" smtClean="0"/>
              <a:t>class </a:t>
            </a:r>
            <a:r>
              <a:rPr lang="en-US" altLang="ko-KR" sz="1600" b="1" dirty="0" err="1" smtClean="0"/>
              <a:t>NameCat</a:t>
            </a:r>
            <a:r>
              <a:rPr lang="en-US" altLang="ko-KR" sz="1600" b="1" dirty="0" smtClean="0"/>
              <a:t> {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private String name;      // </a:t>
            </a:r>
            <a:r>
              <a:rPr lang="ko-KR" altLang="en-US" sz="1600" b="1" dirty="0" smtClean="0"/>
              <a:t>메모리</a:t>
            </a:r>
            <a:endParaRPr lang="en-US" altLang="ko-KR" sz="1600" b="1" dirty="0" smtClean="0"/>
          </a:p>
          <a:p>
            <a:pPr>
              <a:buFontTx/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	public </a:t>
            </a:r>
            <a:r>
              <a:rPr lang="en-US" altLang="ko-KR" sz="1600" b="1" dirty="0" err="1">
                <a:solidFill>
                  <a:srgbClr val="FF0000"/>
                </a:solidFill>
              </a:rPr>
              <a:t>NameCat</a:t>
            </a:r>
            <a:r>
              <a:rPr lang="en-US" altLang="ko-KR" sz="1600" b="1" dirty="0">
                <a:solidFill>
                  <a:srgbClr val="FF0000"/>
                </a:solidFill>
              </a:rPr>
              <a:t>() {   } 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	public </a:t>
            </a:r>
            <a:r>
              <a:rPr lang="en-US" altLang="ko-KR" sz="1600" b="1" dirty="0" err="1">
                <a:solidFill>
                  <a:srgbClr val="FF0000"/>
                </a:solidFill>
              </a:rPr>
              <a:t>NameCat</a:t>
            </a:r>
            <a:r>
              <a:rPr lang="en-US" altLang="ko-KR" sz="1600" b="1" dirty="0">
                <a:solidFill>
                  <a:srgbClr val="FF0000"/>
                </a:solidFill>
              </a:rPr>
              <a:t>(String n) { </a:t>
            </a:r>
          </a:p>
          <a:p>
            <a:pPr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		name = n;</a:t>
            </a:r>
          </a:p>
          <a:p>
            <a:pPr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    } </a:t>
            </a:r>
          </a:p>
          <a:p>
            <a:pPr defTabSz="531813">
              <a:buNone/>
            </a:pPr>
            <a:r>
              <a:rPr lang="ko-KR" altLang="en-US" sz="1600" b="1" dirty="0"/>
              <a:t>	</a:t>
            </a:r>
            <a:r>
              <a:rPr lang="en-US" altLang="ko-KR" sz="1600" b="1" dirty="0"/>
              <a:t>public void eat() { ... } </a:t>
            </a:r>
          </a:p>
          <a:p>
            <a:pPr defTabSz="531813">
              <a:buFontTx/>
              <a:buNone/>
            </a:pPr>
            <a:r>
              <a:rPr lang="en-US" altLang="ko-KR" sz="1600" b="1" dirty="0"/>
              <a:t>	public void </a:t>
            </a:r>
            <a:r>
              <a:rPr lang="en-US" altLang="ko-KR" sz="1600" b="1" dirty="0" err="1"/>
              <a:t>yaong</a:t>
            </a:r>
            <a:r>
              <a:rPr lang="en-US" altLang="ko-KR" sz="1600" b="1" dirty="0"/>
              <a:t>() { ... }</a:t>
            </a:r>
          </a:p>
          <a:p>
            <a:pPr defTabSz="531813">
              <a:buFontTx/>
              <a:buNone/>
            </a:pPr>
            <a:r>
              <a:rPr lang="en-US" altLang="ko-KR" sz="1600" b="1" dirty="0"/>
              <a:t>	public void </a:t>
            </a:r>
            <a:r>
              <a:rPr lang="en-US" altLang="ko-KR" sz="1600" b="1" dirty="0" err="1"/>
              <a:t>setName</a:t>
            </a:r>
            <a:r>
              <a:rPr lang="en-US" altLang="ko-KR" sz="1600" b="1" dirty="0"/>
              <a:t>(String n) </a:t>
            </a:r>
            <a:r>
              <a:rPr lang="en-US" altLang="ko-KR" sz="1600" b="1" dirty="0" smtClean="0"/>
              <a:t>{</a:t>
            </a:r>
          </a:p>
          <a:p>
            <a:pPr defTabSz="531813">
              <a:buFontTx/>
              <a:buNone/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       name = n;</a:t>
            </a:r>
          </a:p>
          <a:p>
            <a:pPr defTabSz="531813">
              <a:buFontTx/>
              <a:buNone/>
            </a:pPr>
            <a:r>
              <a:rPr lang="en-US" altLang="ko-KR" sz="1600" b="1" dirty="0" smtClean="0"/>
              <a:t>     }   </a:t>
            </a:r>
            <a:endParaRPr lang="en-US" altLang="ko-KR" sz="1600" b="1" dirty="0"/>
          </a:p>
          <a:p>
            <a:pPr defTabSz="531813">
              <a:buFontTx/>
              <a:buNone/>
            </a:pPr>
            <a:r>
              <a:rPr lang="en-US" altLang="ko-KR" sz="1600" b="1" dirty="0"/>
              <a:t>	public String </a:t>
            </a:r>
            <a:r>
              <a:rPr lang="en-US" altLang="ko-KR" sz="1600" b="1" dirty="0" err="1"/>
              <a:t>getName</a:t>
            </a:r>
            <a:r>
              <a:rPr lang="en-US" altLang="ko-KR" sz="1600" b="1" dirty="0"/>
              <a:t>() </a:t>
            </a:r>
            <a:r>
              <a:rPr lang="en-US" altLang="ko-KR" sz="1600" b="1" dirty="0" smtClean="0"/>
              <a:t>{</a:t>
            </a:r>
          </a:p>
          <a:p>
            <a:pPr defTabSz="531813">
              <a:buFontTx/>
              <a:buNone/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       return name;</a:t>
            </a:r>
          </a:p>
          <a:p>
            <a:pPr defTabSz="531813">
              <a:buFontTx/>
              <a:buNone/>
            </a:pPr>
            <a:r>
              <a:rPr lang="en-US" altLang="ko-KR" sz="1600" b="1" dirty="0" smtClean="0"/>
              <a:t>    }</a:t>
            </a:r>
          </a:p>
          <a:p>
            <a:pPr defTabSz="531813">
              <a:buFontTx/>
              <a:buNone/>
            </a:pPr>
            <a:r>
              <a:rPr lang="en-US" altLang="ko-KR" sz="1600" b="1" dirty="0" smtClean="0"/>
              <a:t>}</a:t>
            </a:r>
            <a:endParaRPr lang="en-US" altLang="ko-KR" sz="1600" b="1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4572000" y="1474610"/>
            <a:ext cx="4191000" cy="47737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public class </a:t>
            </a:r>
            <a:r>
              <a:rPr lang="en-US" altLang="ko-KR" sz="1600" b="1" i="0" dirty="0" err="1" smtClean="0"/>
              <a:t>NameCatTest</a:t>
            </a:r>
            <a:r>
              <a:rPr lang="en-US" altLang="ko-KR" sz="1600" b="1" i="0" dirty="0" smtClean="0"/>
              <a:t> {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public static void main(String[] </a:t>
            </a:r>
            <a:r>
              <a:rPr lang="en-US" altLang="ko-KR" sz="1600" b="1" i="0" dirty="0" err="1" smtClean="0"/>
              <a:t>args</a:t>
            </a:r>
            <a:r>
              <a:rPr lang="en-US" altLang="ko-KR" sz="1600" b="1" i="0" dirty="0" smtClean="0"/>
              <a:t>) {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</a:t>
            </a:r>
            <a:r>
              <a:rPr lang="en-US" altLang="ko-KR" sz="1600" b="1" i="0" dirty="0" err="1" smtClean="0"/>
              <a:t>NameCat</a:t>
            </a:r>
            <a:r>
              <a:rPr lang="en-US" altLang="ko-KR" sz="1600" b="1" i="0" dirty="0" smtClean="0"/>
              <a:t> c1, c2, c3;	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c1 = new </a:t>
            </a:r>
            <a:r>
              <a:rPr lang="en-US" altLang="ko-KR" sz="1600" b="1" i="0" dirty="0" err="1" smtClean="0">
                <a:solidFill>
                  <a:srgbClr val="FF0000"/>
                </a:solidFill>
              </a:rPr>
              <a:t>NameCat</a:t>
            </a:r>
            <a:r>
              <a:rPr lang="en-US" altLang="ko-KR" sz="1600" b="1" i="0" dirty="0" smtClean="0">
                <a:solidFill>
                  <a:srgbClr val="FF0000"/>
                </a:solidFill>
              </a:rPr>
              <a:t>()</a:t>
            </a:r>
            <a:r>
              <a:rPr lang="en-US" altLang="ko-KR" sz="1600" b="1" i="0" dirty="0" smtClean="0"/>
              <a:t>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/>
              <a:t>		c2 = new </a:t>
            </a:r>
            <a:r>
              <a:rPr lang="en-US" altLang="ko-KR" sz="1600" b="1" i="0" dirty="0" err="1">
                <a:solidFill>
                  <a:srgbClr val="FF0000"/>
                </a:solidFill>
              </a:rPr>
              <a:t>NameCat</a:t>
            </a:r>
            <a:r>
              <a:rPr lang="en-US" altLang="ko-KR" sz="1600" b="1" i="0" dirty="0">
                <a:solidFill>
                  <a:srgbClr val="FF0000"/>
                </a:solidFill>
              </a:rPr>
              <a:t>("</a:t>
            </a:r>
            <a:r>
              <a:rPr lang="ko-KR" altLang="en-US" sz="1600" b="1" i="0" dirty="0">
                <a:solidFill>
                  <a:srgbClr val="FF0000"/>
                </a:solidFill>
              </a:rPr>
              <a:t>갑순이</a:t>
            </a:r>
            <a:r>
              <a:rPr lang="en-US" altLang="ko-KR" sz="1600" b="1" i="0" dirty="0">
                <a:solidFill>
                  <a:srgbClr val="FF0000"/>
                </a:solidFill>
              </a:rPr>
              <a:t>")</a:t>
            </a:r>
            <a:r>
              <a:rPr lang="en-US" altLang="ko-KR" sz="1600" b="1" i="0" dirty="0"/>
              <a:t>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c1.setName("</a:t>
            </a:r>
            <a:r>
              <a:rPr lang="ko-KR" altLang="en-US" sz="1600" b="1" i="0" dirty="0" smtClean="0"/>
              <a:t>왕눈이</a:t>
            </a:r>
            <a:r>
              <a:rPr lang="en-US" altLang="ko-KR" sz="1600" b="1" i="0" dirty="0" smtClean="0"/>
              <a:t>");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</a:t>
            </a:r>
            <a:r>
              <a:rPr lang="en-US" altLang="ko-KR" sz="1600" b="1" i="0" dirty="0" err="1" smtClean="0"/>
              <a:t>System.out.println</a:t>
            </a:r>
            <a:r>
              <a:rPr lang="en-US" altLang="ko-KR" sz="1600" b="1" i="0" dirty="0" smtClean="0"/>
              <a:t>(c1.getName());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</a:t>
            </a:r>
            <a:r>
              <a:rPr lang="en-US" altLang="ko-KR" sz="1600" b="1" i="0" dirty="0" err="1" smtClean="0"/>
              <a:t>System.out.println</a:t>
            </a:r>
            <a:r>
              <a:rPr lang="en-US" altLang="ko-KR" sz="1600" b="1" i="0" dirty="0" smtClean="0"/>
              <a:t>(c2.getName()); 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}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}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</p:txBody>
      </p:sp>
      <p:sp>
        <p:nvSpPr>
          <p:cNvPr id="13" name="직사각형 12"/>
          <p:cNvSpPr/>
          <p:nvPr/>
        </p:nvSpPr>
        <p:spPr bwMode="auto">
          <a:xfrm>
            <a:off x="4572000" y="1143000"/>
            <a:ext cx="2209800" cy="33161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rPr>
              <a:t>NameCatTest.java</a:t>
            </a:r>
            <a:endParaRPr kumimoji="1" lang="ko-KR" altLang="en-US" sz="1800" b="1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90800" y="228600"/>
            <a:ext cx="35108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i="0" dirty="0" err="1"/>
              <a:t>구성자</a:t>
            </a:r>
            <a:r>
              <a:rPr lang="ko-KR" altLang="en-US" sz="3600" b="1" i="0" dirty="0"/>
              <a:t> 다중정의</a:t>
            </a:r>
            <a:endParaRPr lang="en-US" altLang="ko-KR" sz="3600" b="1" i="0" dirty="0"/>
          </a:p>
        </p:txBody>
      </p:sp>
    </p:spTree>
    <p:extLst>
      <p:ext uri="{BB962C8B-B14F-4D97-AF65-F5344CB8AC3E}">
        <p14:creationId xmlns:p14="http://schemas.microsoft.com/office/powerpoint/2010/main" val="150182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67</a:t>
            </a:fld>
            <a:endParaRPr lang="en-US" altLang="ko-KR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33400" y="103011"/>
            <a:ext cx="3733800" cy="6450189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altLang="ko-KR" sz="1600" b="1" dirty="0" smtClean="0"/>
              <a:t>class </a:t>
            </a:r>
            <a:r>
              <a:rPr lang="en-US" altLang="ko-KR" sz="1600" b="1" dirty="0" err="1" smtClean="0"/>
              <a:t>NameCat</a:t>
            </a:r>
            <a:r>
              <a:rPr lang="en-US" altLang="ko-KR" sz="1600" b="1" dirty="0" smtClean="0"/>
              <a:t> {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private String name;      // </a:t>
            </a:r>
            <a:r>
              <a:rPr lang="ko-KR" altLang="en-US" sz="1600" b="1" dirty="0" smtClean="0"/>
              <a:t>메모리</a:t>
            </a:r>
            <a:endParaRPr lang="en-US" altLang="ko-KR" sz="1600" b="1" dirty="0" smtClean="0"/>
          </a:p>
          <a:p>
            <a:pPr>
              <a:buFontTx/>
              <a:buNone/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   private </a:t>
            </a:r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 age;</a:t>
            </a:r>
          </a:p>
          <a:p>
            <a:pPr>
              <a:buFontTx/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	public </a:t>
            </a:r>
            <a:r>
              <a:rPr lang="en-US" altLang="ko-KR" sz="1600" b="1" dirty="0" err="1">
                <a:solidFill>
                  <a:srgbClr val="FF0000"/>
                </a:solidFill>
              </a:rPr>
              <a:t>NameCat</a:t>
            </a:r>
            <a:r>
              <a:rPr lang="en-US" altLang="ko-KR" sz="1600" b="1" dirty="0">
                <a:solidFill>
                  <a:srgbClr val="FF0000"/>
                </a:solidFill>
              </a:rPr>
              <a:t>() {   } 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	public </a:t>
            </a:r>
            <a:r>
              <a:rPr lang="en-US" altLang="ko-KR" sz="1600" b="1" dirty="0" err="1">
                <a:solidFill>
                  <a:srgbClr val="FF0000"/>
                </a:solidFill>
              </a:rPr>
              <a:t>NameCat</a:t>
            </a:r>
            <a:r>
              <a:rPr lang="en-US" altLang="ko-KR" sz="1600" b="1" dirty="0">
                <a:solidFill>
                  <a:srgbClr val="FF0000"/>
                </a:solidFill>
              </a:rPr>
              <a:t>(String n) { </a:t>
            </a:r>
          </a:p>
          <a:p>
            <a:pPr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		name = n;</a:t>
            </a:r>
          </a:p>
          <a:p>
            <a:pPr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    } </a:t>
            </a:r>
          </a:p>
          <a:p>
            <a:pPr>
              <a:buFontTx/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	public </a:t>
            </a:r>
            <a:r>
              <a:rPr lang="en-US" altLang="ko-KR" sz="1600" b="1" dirty="0" err="1">
                <a:solidFill>
                  <a:srgbClr val="FF0000"/>
                </a:solidFill>
              </a:rPr>
              <a:t>NameCat</a:t>
            </a:r>
            <a:r>
              <a:rPr lang="en-US" altLang="ko-KR" sz="1600" b="1" dirty="0">
                <a:solidFill>
                  <a:srgbClr val="FF0000"/>
                </a:solidFill>
              </a:rPr>
              <a:t>(String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n,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a) </a:t>
            </a:r>
            <a:r>
              <a:rPr lang="en-US" altLang="ko-KR" sz="1600" b="1" dirty="0">
                <a:solidFill>
                  <a:srgbClr val="FF0000"/>
                </a:solidFill>
              </a:rPr>
              <a:t>{ </a:t>
            </a:r>
          </a:p>
          <a:p>
            <a:pPr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		name = n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	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	age = a;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    } 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defTabSz="531813">
              <a:buNone/>
            </a:pPr>
            <a:r>
              <a:rPr lang="ko-KR" altLang="en-US" sz="1600" b="1" dirty="0"/>
              <a:t>	</a:t>
            </a:r>
            <a:r>
              <a:rPr lang="en-US" altLang="ko-KR" sz="1600" b="1" dirty="0"/>
              <a:t>public void eat() { ... } </a:t>
            </a:r>
          </a:p>
          <a:p>
            <a:pPr defTabSz="531813">
              <a:buFontTx/>
              <a:buNone/>
            </a:pPr>
            <a:r>
              <a:rPr lang="en-US" altLang="ko-KR" sz="1600" b="1" dirty="0"/>
              <a:t>	public void </a:t>
            </a:r>
            <a:r>
              <a:rPr lang="en-US" altLang="ko-KR" sz="1600" b="1" dirty="0" err="1"/>
              <a:t>yaong</a:t>
            </a:r>
            <a:r>
              <a:rPr lang="en-US" altLang="ko-KR" sz="1600" b="1" dirty="0"/>
              <a:t>() { ... }</a:t>
            </a:r>
          </a:p>
          <a:p>
            <a:pPr defTabSz="531813">
              <a:buFontTx/>
              <a:buNone/>
            </a:pPr>
            <a:r>
              <a:rPr lang="en-US" altLang="ko-KR" sz="1600" b="1" dirty="0"/>
              <a:t>	public void </a:t>
            </a:r>
            <a:r>
              <a:rPr lang="en-US" altLang="ko-KR" sz="1600" b="1" dirty="0" err="1"/>
              <a:t>setName</a:t>
            </a:r>
            <a:r>
              <a:rPr lang="en-US" altLang="ko-KR" sz="1600" b="1" dirty="0"/>
              <a:t>(String n) </a:t>
            </a:r>
            <a:r>
              <a:rPr lang="en-US" altLang="ko-KR" sz="1600" b="1" dirty="0" smtClean="0"/>
              <a:t>{</a:t>
            </a:r>
          </a:p>
          <a:p>
            <a:pPr defTabSz="531813">
              <a:buFontTx/>
              <a:buNone/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       name = n;</a:t>
            </a:r>
          </a:p>
          <a:p>
            <a:pPr defTabSz="531813">
              <a:buFontTx/>
              <a:buNone/>
            </a:pPr>
            <a:r>
              <a:rPr lang="en-US" altLang="ko-KR" sz="1600" b="1" dirty="0" smtClean="0"/>
              <a:t>     }   </a:t>
            </a:r>
            <a:endParaRPr lang="en-US" altLang="ko-KR" sz="1600" b="1" dirty="0"/>
          </a:p>
          <a:p>
            <a:pPr defTabSz="531813">
              <a:buFontTx/>
              <a:buNone/>
            </a:pPr>
            <a:r>
              <a:rPr lang="en-US" altLang="ko-KR" sz="1600" b="1" dirty="0"/>
              <a:t>	public String </a:t>
            </a:r>
            <a:r>
              <a:rPr lang="en-US" altLang="ko-KR" sz="1600" b="1" dirty="0" err="1"/>
              <a:t>getName</a:t>
            </a:r>
            <a:r>
              <a:rPr lang="en-US" altLang="ko-KR" sz="1600" b="1" dirty="0"/>
              <a:t>() </a:t>
            </a:r>
            <a:r>
              <a:rPr lang="en-US" altLang="ko-KR" sz="1600" b="1" dirty="0" smtClean="0"/>
              <a:t>{</a:t>
            </a:r>
          </a:p>
          <a:p>
            <a:pPr defTabSz="531813">
              <a:buFontTx/>
              <a:buNone/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       return name;</a:t>
            </a:r>
          </a:p>
          <a:p>
            <a:pPr defTabSz="531813">
              <a:buFontTx/>
              <a:buNone/>
            </a:pPr>
            <a:r>
              <a:rPr lang="en-US" altLang="ko-KR" sz="1600" b="1" dirty="0" smtClean="0"/>
              <a:t>    }</a:t>
            </a:r>
          </a:p>
          <a:p>
            <a:pPr defTabSz="531813">
              <a:buNone/>
            </a:pPr>
            <a:r>
              <a:rPr lang="en-US" altLang="ko-KR" sz="1600" b="1" dirty="0" smtClean="0"/>
              <a:t>     public </a:t>
            </a:r>
            <a:r>
              <a:rPr lang="en-US" altLang="ko-KR" sz="1600" b="1" dirty="0"/>
              <a:t>void </a:t>
            </a:r>
            <a:r>
              <a:rPr lang="en-US" altLang="ko-KR" sz="1600" b="1" dirty="0" err="1" smtClean="0"/>
              <a:t>setAge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 a) </a:t>
            </a:r>
            <a:r>
              <a:rPr lang="en-US" altLang="ko-KR" sz="1600" b="1" dirty="0"/>
              <a:t>{</a:t>
            </a:r>
          </a:p>
          <a:p>
            <a:pPr defTabSz="531813">
              <a:buFontTx/>
              <a:buNone/>
            </a:pPr>
            <a:r>
              <a:rPr lang="en-US" altLang="ko-KR" sz="1600" b="1" dirty="0" smtClean="0"/>
              <a:t>        age = a;</a:t>
            </a:r>
          </a:p>
          <a:p>
            <a:pPr defTabSz="531813">
              <a:buFontTx/>
              <a:buNone/>
            </a:pPr>
            <a:r>
              <a:rPr lang="en-US" altLang="ko-KR" sz="1600" b="1" dirty="0" smtClean="0"/>
              <a:t>    }</a:t>
            </a:r>
            <a:endParaRPr lang="en-US" altLang="ko-KR" sz="1600" b="1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4572000" y="1627010"/>
            <a:ext cx="4191000" cy="47737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public class </a:t>
            </a:r>
            <a:r>
              <a:rPr lang="en-US" altLang="ko-KR" sz="1600" b="1" i="0" dirty="0" err="1" smtClean="0"/>
              <a:t>NameCatTest</a:t>
            </a:r>
            <a:r>
              <a:rPr lang="en-US" altLang="ko-KR" sz="1600" b="1" i="0" dirty="0" smtClean="0"/>
              <a:t> {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public static void main(String[] </a:t>
            </a:r>
            <a:r>
              <a:rPr lang="en-US" altLang="ko-KR" sz="1600" b="1" i="0" dirty="0" err="1" smtClean="0"/>
              <a:t>args</a:t>
            </a:r>
            <a:r>
              <a:rPr lang="en-US" altLang="ko-KR" sz="1600" b="1" i="0" dirty="0" smtClean="0"/>
              <a:t>) {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</a:t>
            </a:r>
            <a:r>
              <a:rPr lang="en-US" altLang="ko-KR" sz="1600" b="1" i="0" dirty="0" err="1" smtClean="0"/>
              <a:t>NameCat</a:t>
            </a:r>
            <a:r>
              <a:rPr lang="en-US" altLang="ko-KR" sz="1600" b="1" i="0" dirty="0" smtClean="0"/>
              <a:t> c1, c2, c3;	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c1 = new </a:t>
            </a:r>
            <a:r>
              <a:rPr lang="en-US" altLang="ko-KR" sz="1600" b="1" i="0" dirty="0" err="1" smtClean="0">
                <a:solidFill>
                  <a:srgbClr val="FF0000"/>
                </a:solidFill>
              </a:rPr>
              <a:t>NameCat</a:t>
            </a:r>
            <a:r>
              <a:rPr lang="en-US" altLang="ko-KR" sz="1600" b="1" i="0" dirty="0" smtClean="0">
                <a:solidFill>
                  <a:srgbClr val="FF0000"/>
                </a:solidFill>
              </a:rPr>
              <a:t>()</a:t>
            </a:r>
            <a:r>
              <a:rPr lang="en-US" altLang="ko-KR" sz="1600" b="1" i="0" dirty="0" smtClean="0"/>
              <a:t>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/>
              <a:t>		c2 = new </a:t>
            </a:r>
            <a:r>
              <a:rPr lang="en-US" altLang="ko-KR" sz="1600" b="1" i="0" dirty="0" err="1">
                <a:solidFill>
                  <a:srgbClr val="FF0000"/>
                </a:solidFill>
              </a:rPr>
              <a:t>NameCat</a:t>
            </a:r>
            <a:r>
              <a:rPr lang="en-US" altLang="ko-KR" sz="1600" b="1" i="0" dirty="0">
                <a:solidFill>
                  <a:srgbClr val="FF0000"/>
                </a:solidFill>
              </a:rPr>
              <a:t>("</a:t>
            </a:r>
            <a:r>
              <a:rPr lang="ko-KR" altLang="en-US" sz="1600" b="1" i="0" dirty="0">
                <a:solidFill>
                  <a:srgbClr val="FF0000"/>
                </a:solidFill>
              </a:rPr>
              <a:t>갑순이</a:t>
            </a:r>
            <a:r>
              <a:rPr lang="en-US" altLang="ko-KR" sz="1600" b="1" i="0" dirty="0">
                <a:solidFill>
                  <a:srgbClr val="FF0000"/>
                </a:solidFill>
              </a:rPr>
              <a:t>")</a:t>
            </a:r>
            <a:r>
              <a:rPr lang="en-US" altLang="ko-KR" sz="1600" b="1" i="0" dirty="0"/>
              <a:t>;</a:t>
            </a:r>
          </a:p>
          <a:p>
            <a:pPr>
              <a:tabLst>
                <a:tab pos="355600" algn="l"/>
                <a:tab pos="720725" algn="l"/>
              </a:tabLst>
            </a:pPr>
            <a:r>
              <a:rPr lang="en-US" altLang="ko-KR" sz="1600" b="1" i="0" dirty="0"/>
              <a:t>		</a:t>
            </a:r>
            <a:r>
              <a:rPr lang="en-US" altLang="ko-KR" sz="1600" b="1" i="0" dirty="0" smtClean="0"/>
              <a:t>c3 </a:t>
            </a:r>
            <a:r>
              <a:rPr lang="en-US" altLang="ko-KR" sz="1600" b="1" i="0" dirty="0"/>
              <a:t>= new </a:t>
            </a:r>
            <a:r>
              <a:rPr lang="en-US" altLang="ko-KR" sz="1600" b="1" i="0" dirty="0" err="1">
                <a:solidFill>
                  <a:srgbClr val="FF0000"/>
                </a:solidFill>
              </a:rPr>
              <a:t>NameCat</a:t>
            </a:r>
            <a:r>
              <a:rPr lang="en-US" altLang="ko-KR" sz="1600" b="1" i="0" dirty="0">
                <a:solidFill>
                  <a:srgbClr val="FF0000"/>
                </a:solidFill>
              </a:rPr>
              <a:t>("</a:t>
            </a:r>
            <a:r>
              <a:rPr lang="ko-KR" altLang="en-US" sz="1600" b="1" i="0" dirty="0" err="1" smtClean="0">
                <a:solidFill>
                  <a:srgbClr val="FF0000"/>
                </a:solidFill>
              </a:rPr>
              <a:t>갑돌이</a:t>
            </a:r>
            <a:r>
              <a:rPr lang="en-US" altLang="ko-KR" sz="1600" b="1" i="0" dirty="0" smtClean="0">
                <a:solidFill>
                  <a:srgbClr val="FF0000"/>
                </a:solidFill>
              </a:rPr>
              <a:t>", 19)</a:t>
            </a:r>
            <a:r>
              <a:rPr lang="en-US" altLang="ko-KR" sz="1600" b="1" i="0" dirty="0" smtClean="0"/>
              <a:t>;</a:t>
            </a:r>
            <a:endParaRPr lang="en-US" altLang="ko-KR" sz="1600" b="1" i="0" dirty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c1.setName("</a:t>
            </a:r>
            <a:r>
              <a:rPr lang="ko-KR" altLang="en-US" sz="1600" b="1" i="0" dirty="0" smtClean="0"/>
              <a:t>왕눈이</a:t>
            </a:r>
            <a:r>
              <a:rPr lang="en-US" altLang="ko-KR" sz="1600" b="1" i="0" dirty="0" smtClean="0"/>
              <a:t>");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/>
              <a:t>		</a:t>
            </a:r>
            <a:r>
              <a:rPr lang="en-US" altLang="ko-KR" sz="1600" b="1" i="0" dirty="0" smtClean="0"/>
              <a:t>c1.setAge(20);</a:t>
            </a:r>
            <a:endParaRPr lang="en-US" altLang="ko-KR" sz="1600" b="1" i="0" dirty="0"/>
          </a:p>
          <a:p>
            <a:pPr>
              <a:tabLst>
                <a:tab pos="355600" algn="l"/>
                <a:tab pos="720725" algn="l"/>
              </a:tabLst>
            </a:pPr>
            <a:r>
              <a:rPr lang="en-US" altLang="ko-KR" sz="1600" b="1" i="0" dirty="0"/>
              <a:t>		</a:t>
            </a:r>
            <a:r>
              <a:rPr lang="en-US" altLang="ko-KR" sz="1600" b="1" i="0" dirty="0" smtClean="0"/>
              <a:t>c2.setAge(21);</a:t>
            </a:r>
            <a:endParaRPr lang="en-US" altLang="ko-KR" sz="1600" b="1" i="0" dirty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</a:t>
            </a:r>
            <a:r>
              <a:rPr lang="en-US" altLang="ko-KR" sz="1600" b="1" i="0" dirty="0" err="1" smtClean="0"/>
              <a:t>System.out.println</a:t>
            </a:r>
            <a:r>
              <a:rPr lang="en-US" altLang="ko-KR" sz="1600" b="1" i="0" dirty="0" smtClean="0"/>
              <a:t>(c2.getName());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</a:t>
            </a:r>
            <a:r>
              <a:rPr lang="en-US" altLang="ko-KR" sz="1600" b="1" i="0" dirty="0" err="1" smtClean="0"/>
              <a:t>System.out.println</a:t>
            </a:r>
            <a:r>
              <a:rPr lang="en-US" altLang="ko-KR" sz="1600" b="1" i="0" dirty="0" smtClean="0"/>
              <a:t>(c3.getAge()); 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}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}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572000" y="152400"/>
            <a:ext cx="41910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531813">
              <a:buFontTx/>
              <a:buNone/>
            </a:pPr>
            <a:r>
              <a:rPr lang="en-US" altLang="ko-KR" sz="1600" b="1" i="0" dirty="0"/>
              <a:t>	public </a:t>
            </a:r>
            <a:r>
              <a:rPr lang="en-US" altLang="ko-KR" sz="1600" b="1" i="0" dirty="0" err="1"/>
              <a:t>int</a:t>
            </a:r>
            <a:r>
              <a:rPr lang="en-US" altLang="ko-KR" sz="1600" b="1" i="0" dirty="0"/>
              <a:t> </a:t>
            </a:r>
            <a:r>
              <a:rPr lang="en-US" altLang="ko-KR" sz="1600" b="1" i="0" dirty="0" err="1"/>
              <a:t>getAge</a:t>
            </a:r>
            <a:r>
              <a:rPr lang="en-US" altLang="ko-KR" sz="1600" b="1" i="0" dirty="0"/>
              <a:t>() {</a:t>
            </a:r>
          </a:p>
          <a:p>
            <a:pPr defTabSz="531813">
              <a:buFontTx/>
              <a:buNone/>
            </a:pPr>
            <a:r>
              <a:rPr lang="en-US" altLang="ko-KR" sz="1600" b="1" i="0" dirty="0"/>
              <a:t>         return age;</a:t>
            </a:r>
          </a:p>
          <a:p>
            <a:pPr defTabSz="531813">
              <a:buFontTx/>
              <a:buNone/>
            </a:pPr>
            <a:r>
              <a:rPr lang="en-US" altLang="ko-KR" sz="1600" b="1" i="0" dirty="0"/>
              <a:t>    }</a:t>
            </a:r>
          </a:p>
          <a:p>
            <a:pPr defTabSz="531813">
              <a:buFontTx/>
              <a:buNone/>
            </a:pPr>
            <a:r>
              <a:rPr lang="en-US" altLang="ko-KR" sz="1600" b="1" i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63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프로그램 실행 시 일어나는 일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68</a:t>
            </a:fld>
            <a:endParaRPr lang="en-US" altLang="ko-KR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953000" y="1752600"/>
            <a:ext cx="4114800" cy="34021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3525" indent="-263525">
              <a:lnSpc>
                <a:spcPct val="150000"/>
              </a:lnSpc>
              <a:buFontTx/>
              <a:buNone/>
              <a:tabLst>
                <a:tab pos="538163" algn="l"/>
                <a:tab pos="803275" algn="l"/>
              </a:tabLst>
            </a:pPr>
            <a:r>
              <a:rPr lang="en-US" altLang="ko-KR" sz="1600" b="1" i="0" smtClean="0"/>
              <a:t>1: public class NameCatTest {</a:t>
            </a:r>
          </a:p>
          <a:p>
            <a:pPr marL="263525" indent="-263525">
              <a:lnSpc>
                <a:spcPct val="150000"/>
              </a:lnSpc>
              <a:buFontTx/>
              <a:buNone/>
              <a:tabLst>
                <a:tab pos="538163" algn="l"/>
                <a:tab pos="803275" algn="l"/>
              </a:tabLst>
            </a:pPr>
            <a:r>
              <a:rPr lang="en-US" altLang="ko-KR" sz="1600" b="1" i="0" smtClean="0"/>
              <a:t>2: 	public static void main(String[] args) {</a:t>
            </a:r>
          </a:p>
          <a:p>
            <a:pPr marL="263525" indent="-263525">
              <a:lnSpc>
                <a:spcPct val="150000"/>
              </a:lnSpc>
              <a:buFontTx/>
              <a:buNone/>
              <a:tabLst>
                <a:tab pos="538163" algn="l"/>
                <a:tab pos="803275" algn="l"/>
              </a:tabLst>
            </a:pPr>
            <a:r>
              <a:rPr lang="en-US" altLang="ko-KR" sz="1600" b="1" i="0" smtClean="0"/>
              <a:t>3:		NameCat c1, c2;	</a:t>
            </a:r>
          </a:p>
          <a:p>
            <a:pPr marL="263525" indent="-263525">
              <a:lnSpc>
                <a:spcPct val="150000"/>
              </a:lnSpc>
              <a:buFontTx/>
              <a:buNone/>
              <a:tabLst>
                <a:tab pos="538163" algn="l"/>
                <a:tab pos="803275" algn="l"/>
              </a:tabLst>
            </a:pPr>
            <a:r>
              <a:rPr lang="en-US" altLang="ko-KR" sz="1600" b="1" i="0" smtClean="0"/>
              <a:t>4:		c1 = new NameCat();</a:t>
            </a:r>
          </a:p>
          <a:p>
            <a:pPr marL="263525" indent="-263525">
              <a:lnSpc>
                <a:spcPct val="150000"/>
              </a:lnSpc>
              <a:buFontTx/>
              <a:buNone/>
              <a:tabLst>
                <a:tab pos="538163" algn="l"/>
                <a:tab pos="803275" algn="l"/>
              </a:tabLst>
            </a:pPr>
            <a:r>
              <a:rPr lang="en-US" altLang="ko-KR" sz="1600" b="1" i="0" smtClean="0"/>
              <a:t>5:		c2 = new NameCat();</a:t>
            </a:r>
          </a:p>
          <a:p>
            <a:pPr marL="263525" indent="-263525">
              <a:lnSpc>
                <a:spcPct val="150000"/>
              </a:lnSpc>
              <a:buFontTx/>
              <a:buNone/>
              <a:tabLst>
                <a:tab pos="538163" algn="l"/>
                <a:tab pos="803275" algn="l"/>
              </a:tabLst>
            </a:pPr>
            <a:r>
              <a:rPr lang="en-US" altLang="ko-KR" sz="1600" b="1" i="0" smtClean="0"/>
              <a:t>6:		c1.</a:t>
            </a:r>
            <a:r>
              <a:rPr lang="en-US" altLang="ko-KR" sz="1600" b="1" i="0" smtClean="0">
                <a:solidFill>
                  <a:srgbClr val="FF0000"/>
                </a:solidFill>
              </a:rPr>
              <a:t>setName("</a:t>
            </a:r>
            <a:r>
              <a:rPr lang="ko-KR" altLang="en-US" sz="1600" b="1" i="0" smtClean="0">
                <a:solidFill>
                  <a:srgbClr val="FF0000"/>
                </a:solidFill>
              </a:rPr>
              <a:t>왕눈이</a:t>
            </a:r>
            <a:r>
              <a:rPr lang="en-US" altLang="ko-KR" sz="1600" b="1" i="0" smtClean="0">
                <a:solidFill>
                  <a:srgbClr val="FF0000"/>
                </a:solidFill>
              </a:rPr>
              <a:t>");</a:t>
            </a:r>
          </a:p>
          <a:p>
            <a:pPr marL="263525" indent="-263525">
              <a:lnSpc>
                <a:spcPct val="150000"/>
              </a:lnSpc>
              <a:buFontTx/>
              <a:buNone/>
              <a:tabLst>
                <a:tab pos="538163" algn="l"/>
                <a:tab pos="803275" algn="l"/>
              </a:tabLst>
            </a:pPr>
            <a:r>
              <a:rPr lang="en-US" altLang="ko-KR" sz="1600" b="1" i="0" smtClean="0"/>
              <a:t>7:		c2.</a:t>
            </a:r>
            <a:r>
              <a:rPr lang="en-US" altLang="ko-KR" sz="1600" b="1" i="0" smtClean="0">
                <a:solidFill>
                  <a:srgbClr val="FF0000"/>
                </a:solidFill>
              </a:rPr>
              <a:t>setName("</a:t>
            </a:r>
            <a:r>
              <a:rPr lang="ko-KR" altLang="en-US" sz="1600" b="1" i="0" smtClean="0">
                <a:solidFill>
                  <a:srgbClr val="FF0000"/>
                </a:solidFill>
              </a:rPr>
              <a:t>방울이</a:t>
            </a:r>
            <a:r>
              <a:rPr lang="en-US" altLang="ko-KR" sz="1600" b="1" i="0" smtClean="0">
                <a:solidFill>
                  <a:srgbClr val="FF0000"/>
                </a:solidFill>
              </a:rPr>
              <a:t>");</a:t>
            </a:r>
          </a:p>
          <a:p>
            <a:pPr marL="263525" indent="-263525">
              <a:lnSpc>
                <a:spcPct val="150000"/>
              </a:lnSpc>
              <a:buFontTx/>
              <a:buNone/>
              <a:tabLst>
                <a:tab pos="538163" algn="l"/>
                <a:tab pos="803275" algn="l"/>
              </a:tabLst>
            </a:pPr>
            <a:r>
              <a:rPr lang="en-US" altLang="ko-KR" sz="1600" b="1" i="0" smtClean="0"/>
              <a:t>8:		System.out.println(c1.</a:t>
            </a:r>
            <a:r>
              <a:rPr lang="en-US" altLang="ko-KR" sz="1600" b="1" i="0" smtClean="0">
                <a:solidFill>
                  <a:srgbClr val="FF0000"/>
                </a:solidFill>
              </a:rPr>
              <a:t>getName()</a:t>
            </a:r>
            <a:r>
              <a:rPr lang="en-US" altLang="ko-KR" sz="1600" b="1" i="0" smtClean="0"/>
              <a:t>);</a:t>
            </a:r>
          </a:p>
          <a:p>
            <a:pPr marL="263525" indent="-263525">
              <a:lnSpc>
                <a:spcPct val="150000"/>
              </a:lnSpc>
              <a:buFontTx/>
              <a:buNone/>
              <a:tabLst>
                <a:tab pos="538163" algn="l"/>
                <a:tab pos="803275" algn="l"/>
              </a:tabLst>
            </a:pPr>
            <a:r>
              <a:rPr lang="en-US" altLang="ko-KR" sz="1600" b="1" i="0" smtClean="0"/>
              <a:t>9:		System.out.println(c2.</a:t>
            </a:r>
            <a:r>
              <a:rPr lang="en-US" altLang="ko-KR" sz="1600" b="1" i="0" smtClean="0">
                <a:solidFill>
                  <a:srgbClr val="FF0000"/>
                </a:solidFill>
              </a:rPr>
              <a:t>getName()</a:t>
            </a:r>
            <a:r>
              <a:rPr lang="en-US" altLang="ko-KR" sz="1600" b="1" i="0" smtClean="0"/>
              <a:t>);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1" y="1295668"/>
            <a:ext cx="4800599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ko-KR" b="1" i="0" dirty="0" smtClean="0"/>
              <a:t>Java </a:t>
            </a:r>
            <a:r>
              <a:rPr lang="en-US" altLang="ko-KR" b="1" i="0" dirty="0" err="1" smtClean="0"/>
              <a:t>NameCatTest</a:t>
            </a:r>
            <a:r>
              <a:rPr lang="en-US" altLang="ko-KR" b="1" i="0" dirty="0" smtClean="0"/>
              <a:t> </a:t>
            </a:r>
            <a:r>
              <a:rPr lang="ko-KR" altLang="en-US" b="1" i="0" dirty="0" smtClean="0"/>
              <a:t>명령을 입력하여 프로그램을 실행</a:t>
            </a:r>
            <a:endParaRPr lang="en-US" altLang="ko-KR" b="1" i="0" dirty="0" smtClean="0"/>
          </a:p>
          <a:p>
            <a:pPr marL="263525" indent="-263525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ko-KR" b="1" i="0" dirty="0" err="1" smtClean="0"/>
              <a:t>NameCatTest</a:t>
            </a:r>
            <a:r>
              <a:rPr lang="en-US" altLang="ko-KR" b="1" i="0" dirty="0" smtClean="0"/>
              <a:t> </a:t>
            </a:r>
            <a:r>
              <a:rPr lang="ko-KR" altLang="en-US" b="1" i="0" dirty="0" smtClean="0"/>
              <a:t>클래스 코드만 </a:t>
            </a:r>
            <a:r>
              <a:rPr lang="ko-KR" altLang="en-US" b="1" i="0" dirty="0" err="1" smtClean="0"/>
              <a:t>메인메모리에</a:t>
            </a:r>
            <a:r>
              <a:rPr lang="ko-KR" altLang="en-US" b="1" i="0" dirty="0" smtClean="0"/>
              <a:t> 올라감</a:t>
            </a:r>
            <a:endParaRPr lang="en-US" altLang="ko-KR" b="1" i="0" dirty="0" smtClean="0"/>
          </a:p>
          <a:p>
            <a:pPr marL="263525" indent="-263525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ko-KR" b="1" i="0" dirty="0" smtClean="0"/>
              <a:t>main </a:t>
            </a:r>
            <a:r>
              <a:rPr lang="ko-KR" altLang="en-US" b="1" i="0" dirty="0" err="1" smtClean="0"/>
              <a:t>메소드</a:t>
            </a:r>
            <a:r>
              <a:rPr lang="ko-KR" altLang="en-US" b="1" i="0" dirty="0" smtClean="0"/>
              <a:t> 실행</a:t>
            </a:r>
            <a:endParaRPr lang="en-US" altLang="ko-KR" b="1" i="0" dirty="0" smtClean="0"/>
          </a:p>
          <a:p>
            <a:pPr marL="263525" indent="-263525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ko-KR" b="1" i="0" dirty="0" smtClean="0"/>
              <a:t>3</a:t>
            </a:r>
            <a:r>
              <a:rPr lang="ko-KR" altLang="en-US" b="1" i="0" dirty="0" smtClean="0"/>
              <a:t>번 줄이 실행될 때 </a:t>
            </a:r>
            <a:r>
              <a:rPr lang="en-US" altLang="ko-KR" b="1" i="0" dirty="0" err="1" smtClean="0"/>
              <a:t>NameCat</a:t>
            </a:r>
            <a:r>
              <a:rPr lang="en-US" altLang="ko-KR" b="1" i="0" dirty="0" smtClean="0"/>
              <a:t> </a:t>
            </a:r>
            <a:r>
              <a:rPr lang="ko-KR" altLang="en-US" b="1" i="0" dirty="0" smtClean="0"/>
              <a:t>클래스가 필요하므로 이 때 </a:t>
            </a:r>
            <a:r>
              <a:rPr lang="en-US" altLang="ko-KR" b="1" i="0" dirty="0" err="1" smtClean="0"/>
              <a:t>NameCat</a:t>
            </a:r>
            <a:r>
              <a:rPr lang="en-US" altLang="ko-KR" b="1" i="0" dirty="0" smtClean="0"/>
              <a:t> </a:t>
            </a:r>
            <a:r>
              <a:rPr lang="ko-KR" altLang="en-US" b="1" i="0" dirty="0" smtClean="0"/>
              <a:t>클래스 코드가 메모리에 올라감 </a:t>
            </a:r>
            <a:r>
              <a:rPr lang="en-US" altLang="ko-KR" b="1" i="0" dirty="0" smtClean="0"/>
              <a:t>(</a:t>
            </a:r>
            <a:r>
              <a:rPr lang="en-US" altLang="ko-KR" b="1" i="0" dirty="0" smtClean="0">
                <a:solidFill>
                  <a:srgbClr val="FF0000"/>
                </a:solidFill>
              </a:rPr>
              <a:t>dynamic loading</a:t>
            </a:r>
            <a:r>
              <a:rPr lang="en-US" altLang="ko-KR" b="1" i="0" dirty="0" smtClean="0"/>
              <a:t>)</a:t>
            </a:r>
          </a:p>
          <a:p>
            <a:pPr marL="263525" indent="-263525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ko-KR" b="1" i="0" dirty="0" smtClean="0"/>
              <a:t>4</a:t>
            </a:r>
            <a:r>
              <a:rPr lang="ko-KR" altLang="en-US" b="1" i="0" dirty="0" smtClean="0"/>
              <a:t>번 줄 실행에 의해 </a:t>
            </a:r>
            <a:r>
              <a:rPr lang="en-US" altLang="ko-KR" b="1" i="0" dirty="0" err="1" smtClean="0"/>
              <a:t>NameCat</a:t>
            </a:r>
            <a:r>
              <a:rPr lang="en-US" altLang="ko-KR" b="1" i="0" dirty="0" smtClean="0"/>
              <a:t> </a:t>
            </a:r>
            <a:r>
              <a:rPr lang="ko-KR" altLang="en-US" b="1" i="0" dirty="0" err="1" smtClean="0"/>
              <a:t>인스턴스를</a:t>
            </a:r>
            <a:r>
              <a:rPr lang="ko-KR" altLang="en-US" b="1" i="0" dirty="0" smtClean="0"/>
              <a:t> 위한 메모리가 할당됨</a:t>
            </a:r>
            <a:r>
              <a:rPr lang="en-US" altLang="ko-KR" b="1" i="0" dirty="0" smtClean="0"/>
              <a:t>, </a:t>
            </a:r>
            <a:r>
              <a:rPr lang="ko-KR" altLang="en-US" b="1" i="0" dirty="0" smtClean="0"/>
              <a:t>이 메모리에는 </a:t>
            </a:r>
            <a:r>
              <a:rPr lang="en-US" altLang="ko-KR" b="1" i="0" dirty="0" err="1" smtClean="0"/>
              <a:t>NameCat</a:t>
            </a:r>
            <a:r>
              <a:rPr lang="ko-KR" altLang="en-US" b="1" i="0" dirty="0" smtClean="0"/>
              <a:t>의 상태변수 </a:t>
            </a:r>
            <a:r>
              <a:rPr lang="en-US" altLang="ko-KR" b="1" i="0" dirty="0" smtClean="0"/>
              <a:t>name</a:t>
            </a:r>
            <a:r>
              <a:rPr lang="ko-KR" altLang="en-US" b="1" i="0" dirty="0" smtClean="0"/>
              <a:t>이 들어 있음 </a:t>
            </a:r>
            <a:r>
              <a:rPr lang="en-US" altLang="ko-KR" b="1" i="0" dirty="0"/>
              <a:t>(</a:t>
            </a:r>
            <a:r>
              <a:rPr lang="ko-KR" altLang="en-US" b="1" i="0" dirty="0" smtClean="0"/>
              <a:t>프로그램 코드는 들어 있지 않음</a:t>
            </a:r>
            <a:r>
              <a:rPr lang="en-US" altLang="ko-KR" b="1" i="0" dirty="0" smtClean="0"/>
              <a:t>)</a:t>
            </a:r>
          </a:p>
          <a:p>
            <a:pPr marL="263525" indent="-263525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ko-KR" b="1" i="0" dirty="0" smtClean="0"/>
              <a:t>5</a:t>
            </a:r>
            <a:r>
              <a:rPr lang="ko-KR" altLang="en-US" b="1" i="0" dirty="0" smtClean="0"/>
              <a:t>번 줄 실행에 의해 또 하나의 </a:t>
            </a:r>
            <a:r>
              <a:rPr lang="en-US" altLang="ko-KR" b="1" i="0" dirty="0" err="1" smtClean="0"/>
              <a:t>NameCat</a:t>
            </a:r>
            <a:r>
              <a:rPr lang="en-US" altLang="ko-KR" b="1" i="0" dirty="0" smtClean="0"/>
              <a:t> </a:t>
            </a:r>
            <a:r>
              <a:rPr lang="ko-KR" altLang="en-US" b="1" i="0" dirty="0" err="1" smtClean="0"/>
              <a:t>인스턴스를</a:t>
            </a:r>
            <a:r>
              <a:rPr lang="ko-KR" altLang="en-US" b="1" i="0" dirty="0" smtClean="0"/>
              <a:t> 위한 메모리가 할당됨</a:t>
            </a:r>
            <a:endParaRPr lang="en-US" altLang="ko-KR" b="1" i="0" dirty="0" smtClean="0"/>
          </a:p>
        </p:txBody>
      </p:sp>
    </p:spTree>
    <p:extLst>
      <p:ext uri="{BB962C8B-B14F-4D97-AF65-F5344CB8AC3E}">
        <p14:creationId xmlns:p14="http://schemas.microsoft.com/office/powerpoint/2010/main" val="326974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프로그램 실행 시 일어나는 일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69</a:t>
            </a:fld>
            <a:endParaRPr lang="en-US" altLang="ko-KR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953000" y="1752600"/>
            <a:ext cx="4114800" cy="34021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3525" indent="-263525">
              <a:lnSpc>
                <a:spcPct val="150000"/>
              </a:lnSpc>
              <a:buFontTx/>
              <a:buNone/>
              <a:tabLst>
                <a:tab pos="538163" algn="l"/>
                <a:tab pos="803275" algn="l"/>
              </a:tabLst>
            </a:pPr>
            <a:r>
              <a:rPr lang="en-US" altLang="ko-KR" sz="1600" b="1" i="0" dirty="0" smtClean="0"/>
              <a:t>1: public class </a:t>
            </a:r>
            <a:r>
              <a:rPr lang="en-US" altLang="ko-KR" sz="1600" b="1" i="0" dirty="0" err="1" smtClean="0"/>
              <a:t>NameCatTest</a:t>
            </a:r>
            <a:r>
              <a:rPr lang="en-US" altLang="ko-KR" sz="1600" b="1" i="0" dirty="0" smtClean="0"/>
              <a:t> {</a:t>
            </a:r>
          </a:p>
          <a:p>
            <a:pPr marL="263525" indent="-263525">
              <a:lnSpc>
                <a:spcPct val="150000"/>
              </a:lnSpc>
              <a:buFontTx/>
              <a:buNone/>
              <a:tabLst>
                <a:tab pos="538163" algn="l"/>
                <a:tab pos="803275" algn="l"/>
              </a:tabLst>
            </a:pPr>
            <a:r>
              <a:rPr lang="en-US" altLang="ko-KR" sz="1600" b="1" i="0" dirty="0" smtClean="0"/>
              <a:t>2: 	public static void main(String[] </a:t>
            </a:r>
            <a:r>
              <a:rPr lang="en-US" altLang="ko-KR" sz="1600" b="1" i="0" dirty="0" err="1" smtClean="0"/>
              <a:t>args</a:t>
            </a:r>
            <a:r>
              <a:rPr lang="en-US" altLang="ko-KR" sz="1600" b="1" i="0" dirty="0" smtClean="0"/>
              <a:t>) {</a:t>
            </a:r>
          </a:p>
          <a:p>
            <a:pPr marL="263525" indent="-263525">
              <a:lnSpc>
                <a:spcPct val="150000"/>
              </a:lnSpc>
              <a:buFontTx/>
              <a:buNone/>
              <a:tabLst>
                <a:tab pos="538163" algn="l"/>
                <a:tab pos="803275" algn="l"/>
              </a:tabLst>
            </a:pPr>
            <a:r>
              <a:rPr lang="en-US" altLang="ko-KR" sz="1600" b="1" i="0" dirty="0" smtClean="0"/>
              <a:t>3:		</a:t>
            </a:r>
            <a:r>
              <a:rPr lang="en-US" altLang="ko-KR" sz="1600" b="1" i="0" dirty="0" err="1" smtClean="0"/>
              <a:t>NameCat</a:t>
            </a:r>
            <a:r>
              <a:rPr lang="en-US" altLang="ko-KR" sz="1600" b="1" i="0" dirty="0" smtClean="0"/>
              <a:t> c1, c2;	</a:t>
            </a:r>
          </a:p>
          <a:p>
            <a:pPr marL="263525" indent="-263525">
              <a:lnSpc>
                <a:spcPct val="150000"/>
              </a:lnSpc>
              <a:buFontTx/>
              <a:buNone/>
              <a:tabLst>
                <a:tab pos="538163" algn="l"/>
                <a:tab pos="803275" algn="l"/>
              </a:tabLst>
            </a:pPr>
            <a:r>
              <a:rPr lang="en-US" altLang="ko-KR" sz="1600" b="1" i="0" dirty="0" smtClean="0"/>
              <a:t>4:		c1 = new </a:t>
            </a:r>
            <a:r>
              <a:rPr lang="en-US" altLang="ko-KR" sz="1600" b="1" i="0" dirty="0" err="1" smtClean="0"/>
              <a:t>NameCat</a:t>
            </a:r>
            <a:r>
              <a:rPr lang="en-US" altLang="ko-KR" sz="1600" b="1" i="0" dirty="0" smtClean="0"/>
              <a:t>();</a:t>
            </a:r>
          </a:p>
          <a:p>
            <a:pPr marL="263525" indent="-263525">
              <a:lnSpc>
                <a:spcPct val="150000"/>
              </a:lnSpc>
              <a:buFontTx/>
              <a:buNone/>
              <a:tabLst>
                <a:tab pos="538163" algn="l"/>
                <a:tab pos="803275" algn="l"/>
              </a:tabLst>
            </a:pPr>
            <a:r>
              <a:rPr lang="en-US" altLang="ko-KR" sz="1600" b="1" i="0" dirty="0" smtClean="0"/>
              <a:t>5:		c2 = new </a:t>
            </a:r>
            <a:r>
              <a:rPr lang="en-US" altLang="ko-KR" sz="1600" b="1" i="0" dirty="0" err="1" smtClean="0"/>
              <a:t>NameCat</a:t>
            </a:r>
            <a:r>
              <a:rPr lang="en-US" altLang="ko-KR" sz="1600" b="1" i="0" dirty="0" smtClean="0"/>
              <a:t>();</a:t>
            </a:r>
          </a:p>
          <a:p>
            <a:pPr marL="263525" indent="-263525">
              <a:lnSpc>
                <a:spcPct val="150000"/>
              </a:lnSpc>
              <a:buFontTx/>
              <a:buNone/>
              <a:tabLst>
                <a:tab pos="538163" algn="l"/>
                <a:tab pos="803275" algn="l"/>
              </a:tabLst>
            </a:pPr>
            <a:r>
              <a:rPr lang="en-US" altLang="ko-KR" sz="1600" b="1" i="0" dirty="0" smtClean="0"/>
              <a:t>6:		c1.</a:t>
            </a:r>
            <a:r>
              <a:rPr lang="en-US" altLang="ko-KR" sz="1600" b="1" i="0" dirty="0" smtClean="0">
                <a:solidFill>
                  <a:srgbClr val="FF0000"/>
                </a:solidFill>
              </a:rPr>
              <a:t>setName("</a:t>
            </a:r>
            <a:r>
              <a:rPr lang="ko-KR" altLang="en-US" sz="1600" b="1" i="0" dirty="0" smtClean="0">
                <a:solidFill>
                  <a:srgbClr val="FF0000"/>
                </a:solidFill>
              </a:rPr>
              <a:t>왕눈이</a:t>
            </a:r>
            <a:r>
              <a:rPr lang="en-US" altLang="ko-KR" sz="1600" b="1" i="0" dirty="0" smtClean="0">
                <a:solidFill>
                  <a:srgbClr val="FF0000"/>
                </a:solidFill>
              </a:rPr>
              <a:t>");</a:t>
            </a:r>
          </a:p>
          <a:p>
            <a:pPr marL="263525" indent="-263525">
              <a:lnSpc>
                <a:spcPct val="150000"/>
              </a:lnSpc>
              <a:buFontTx/>
              <a:buNone/>
              <a:tabLst>
                <a:tab pos="538163" algn="l"/>
                <a:tab pos="803275" algn="l"/>
              </a:tabLst>
            </a:pPr>
            <a:r>
              <a:rPr lang="en-US" altLang="ko-KR" sz="1600" b="1" i="0" dirty="0" smtClean="0"/>
              <a:t>7:		c2.</a:t>
            </a:r>
            <a:r>
              <a:rPr lang="en-US" altLang="ko-KR" sz="1600" b="1" i="0" dirty="0" smtClean="0">
                <a:solidFill>
                  <a:srgbClr val="FF0000"/>
                </a:solidFill>
              </a:rPr>
              <a:t>setName("</a:t>
            </a:r>
            <a:r>
              <a:rPr lang="ko-KR" altLang="en-US" sz="1600" b="1" i="0" dirty="0" smtClean="0">
                <a:solidFill>
                  <a:srgbClr val="FF0000"/>
                </a:solidFill>
              </a:rPr>
              <a:t>방울이</a:t>
            </a:r>
            <a:r>
              <a:rPr lang="en-US" altLang="ko-KR" sz="1600" b="1" i="0" dirty="0" smtClean="0">
                <a:solidFill>
                  <a:srgbClr val="FF0000"/>
                </a:solidFill>
              </a:rPr>
              <a:t>");</a:t>
            </a:r>
          </a:p>
          <a:p>
            <a:pPr marL="263525" indent="-263525">
              <a:lnSpc>
                <a:spcPct val="150000"/>
              </a:lnSpc>
              <a:buFontTx/>
              <a:buNone/>
              <a:tabLst>
                <a:tab pos="538163" algn="l"/>
                <a:tab pos="803275" algn="l"/>
              </a:tabLst>
            </a:pPr>
            <a:r>
              <a:rPr lang="en-US" altLang="ko-KR" sz="1600" b="1" i="0" dirty="0" smtClean="0"/>
              <a:t>8:		</a:t>
            </a:r>
            <a:r>
              <a:rPr lang="en-US" altLang="ko-KR" sz="1600" b="1" i="0" dirty="0" err="1" smtClean="0"/>
              <a:t>System.out.println</a:t>
            </a:r>
            <a:r>
              <a:rPr lang="en-US" altLang="ko-KR" sz="1600" b="1" i="0" dirty="0" smtClean="0"/>
              <a:t>(c1.</a:t>
            </a:r>
            <a:r>
              <a:rPr lang="en-US" altLang="ko-KR" sz="1600" b="1" i="0" dirty="0" smtClean="0">
                <a:solidFill>
                  <a:srgbClr val="FF0000"/>
                </a:solidFill>
              </a:rPr>
              <a:t>getName()</a:t>
            </a:r>
            <a:r>
              <a:rPr lang="en-US" altLang="ko-KR" sz="1600" b="1" i="0" dirty="0" smtClean="0"/>
              <a:t>);</a:t>
            </a:r>
          </a:p>
          <a:p>
            <a:pPr marL="263525" indent="-263525">
              <a:lnSpc>
                <a:spcPct val="150000"/>
              </a:lnSpc>
              <a:buFontTx/>
              <a:buNone/>
              <a:tabLst>
                <a:tab pos="538163" algn="l"/>
                <a:tab pos="803275" algn="l"/>
              </a:tabLst>
            </a:pPr>
            <a:r>
              <a:rPr lang="en-US" altLang="ko-KR" sz="1600" b="1" i="0" dirty="0" smtClean="0"/>
              <a:t>9:		</a:t>
            </a:r>
            <a:r>
              <a:rPr lang="en-US" altLang="ko-KR" sz="1600" b="1" i="0" dirty="0" err="1" smtClean="0"/>
              <a:t>System.out.println</a:t>
            </a:r>
            <a:r>
              <a:rPr lang="en-US" altLang="ko-KR" sz="1600" b="1" i="0" dirty="0" smtClean="0"/>
              <a:t>(c2.</a:t>
            </a:r>
            <a:r>
              <a:rPr lang="en-US" altLang="ko-KR" sz="1600" b="1" i="0" dirty="0" smtClean="0">
                <a:solidFill>
                  <a:srgbClr val="FF0000"/>
                </a:solidFill>
              </a:rPr>
              <a:t>getName()</a:t>
            </a:r>
            <a:r>
              <a:rPr lang="en-US" altLang="ko-KR" sz="1600" b="1" i="0" dirty="0" smtClean="0"/>
              <a:t>);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1" y="2033587"/>
            <a:ext cx="480059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ko-KR" b="1" i="0" dirty="0" smtClean="0"/>
              <a:t>6</a:t>
            </a:r>
            <a:r>
              <a:rPr lang="ko-KR" altLang="en-US" b="1" i="0" dirty="0" smtClean="0"/>
              <a:t>번</a:t>
            </a:r>
            <a:r>
              <a:rPr lang="en-US" altLang="ko-KR" b="1" i="0" dirty="0" smtClean="0"/>
              <a:t>(</a:t>
            </a:r>
            <a:r>
              <a:rPr lang="en-US" altLang="ko-KR" b="1" i="0" dirty="0" err="1" smtClean="0"/>
              <a:t>c1</a:t>
            </a:r>
            <a:r>
              <a:rPr lang="ko-KR" altLang="en-US" b="1" i="0" dirty="0" smtClean="0"/>
              <a:t>에게 이름을 </a:t>
            </a:r>
            <a:r>
              <a:rPr lang="en-US" altLang="ko-KR" b="1" i="0" dirty="0" smtClean="0"/>
              <a:t>"</a:t>
            </a:r>
            <a:r>
              <a:rPr lang="ko-KR" altLang="en-US" b="1" i="0" dirty="0" smtClean="0"/>
              <a:t>왕눈이</a:t>
            </a:r>
            <a:r>
              <a:rPr lang="en-US" altLang="ko-KR" b="1" i="0" dirty="0" smtClean="0"/>
              <a:t>"</a:t>
            </a:r>
            <a:r>
              <a:rPr lang="ko-KR" altLang="en-US" b="1" i="0" dirty="0" smtClean="0"/>
              <a:t>로 설정하도록 지시</a:t>
            </a:r>
            <a:r>
              <a:rPr lang="en-US" altLang="ko-KR" b="1" i="0" dirty="0" smtClean="0"/>
              <a:t>)</a:t>
            </a:r>
            <a:r>
              <a:rPr lang="ko-KR" altLang="en-US" b="1" i="0" dirty="0" smtClean="0"/>
              <a:t> </a:t>
            </a:r>
            <a:r>
              <a:rPr lang="en-US" altLang="ko-KR" b="1" i="0" dirty="0" smtClean="0"/>
              <a:t>7</a:t>
            </a:r>
            <a:r>
              <a:rPr lang="ko-KR" altLang="en-US" b="1" i="0" dirty="0" smtClean="0"/>
              <a:t>번</a:t>
            </a:r>
            <a:r>
              <a:rPr lang="en-US" altLang="ko-KR" b="1" i="0" dirty="0"/>
              <a:t> (</a:t>
            </a:r>
            <a:r>
              <a:rPr lang="en-US" altLang="ko-KR" b="1" i="0" dirty="0" err="1" smtClean="0"/>
              <a:t>c2</a:t>
            </a:r>
            <a:r>
              <a:rPr lang="ko-KR" altLang="en-US" b="1" i="0" dirty="0" smtClean="0"/>
              <a:t>에게 </a:t>
            </a:r>
            <a:r>
              <a:rPr lang="ko-KR" altLang="en-US" b="1" i="0" dirty="0"/>
              <a:t>이름을 </a:t>
            </a:r>
            <a:r>
              <a:rPr lang="en-US" altLang="ko-KR" b="1" i="0" dirty="0" smtClean="0"/>
              <a:t>"</a:t>
            </a:r>
            <a:r>
              <a:rPr lang="ko-KR" altLang="en-US" b="1" i="0" dirty="0" err="1" smtClean="0"/>
              <a:t>방울이로</a:t>
            </a:r>
            <a:r>
              <a:rPr lang="ko-KR" altLang="en-US" b="1" i="0" dirty="0" smtClean="0"/>
              <a:t> </a:t>
            </a:r>
            <a:r>
              <a:rPr lang="ko-KR" altLang="en-US" b="1" i="0" dirty="0"/>
              <a:t>설정하도록 지시</a:t>
            </a:r>
            <a:r>
              <a:rPr lang="en-US" altLang="ko-KR" b="1" i="0" dirty="0"/>
              <a:t>)</a:t>
            </a:r>
            <a:r>
              <a:rPr lang="ko-KR" altLang="en-US" b="1" i="0" dirty="0" smtClean="0"/>
              <a:t> 실행에 의해 두 개의 </a:t>
            </a:r>
            <a:r>
              <a:rPr lang="en-US" altLang="ko-KR" b="1" i="0" dirty="0" smtClean="0"/>
              <a:t>Cat </a:t>
            </a:r>
            <a:r>
              <a:rPr lang="ko-KR" altLang="en-US" b="1" i="0" dirty="0" err="1" smtClean="0"/>
              <a:t>인스턴스</a:t>
            </a:r>
            <a:r>
              <a:rPr lang="ko-KR" altLang="en-US" b="1" i="0" dirty="0" smtClean="0"/>
              <a:t> 필드들이 </a:t>
            </a:r>
            <a:r>
              <a:rPr lang="en-US" altLang="ko-KR" b="1" i="0" dirty="0" smtClean="0"/>
              <a:t>"</a:t>
            </a:r>
            <a:r>
              <a:rPr lang="ko-KR" altLang="en-US" b="1" i="0" dirty="0" smtClean="0"/>
              <a:t>왕눈이</a:t>
            </a:r>
            <a:r>
              <a:rPr lang="en-US" altLang="ko-KR" b="1" i="0" dirty="0" smtClean="0"/>
              <a:t>"</a:t>
            </a:r>
            <a:r>
              <a:rPr lang="ko-KR" altLang="en-US" b="1" i="0" dirty="0" smtClean="0"/>
              <a:t>와 </a:t>
            </a:r>
            <a:r>
              <a:rPr lang="en-US" altLang="ko-KR" b="1" i="0" dirty="0" smtClean="0"/>
              <a:t>"</a:t>
            </a:r>
            <a:r>
              <a:rPr lang="ko-KR" altLang="en-US" b="1" i="0" dirty="0" smtClean="0"/>
              <a:t>방울이</a:t>
            </a:r>
            <a:r>
              <a:rPr lang="en-US" altLang="ko-KR" b="1" i="0" dirty="0" smtClean="0"/>
              <a:t>"</a:t>
            </a:r>
            <a:r>
              <a:rPr lang="ko-KR" altLang="en-US" b="1" i="0" dirty="0" smtClean="0"/>
              <a:t>를 각각 가리키게 됨</a:t>
            </a:r>
            <a:endParaRPr lang="en-US" altLang="ko-KR" b="1" i="0" dirty="0" smtClean="0"/>
          </a:p>
          <a:p>
            <a:pPr marL="263525" indent="-263525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ko-KR" b="1" i="0" dirty="0" smtClean="0"/>
              <a:t>8</a:t>
            </a:r>
            <a:r>
              <a:rPr lang="ko-KR" altLang="en-US" b="1" i="0" dirty="0" smtClean="0"/>
              <a:t>번 줄 </a:t>
            </a:r>
            <a:r>
              <a:rPr lang="en-US" altLang="ko-KR" b="1" i="0" dirty="0" smtClean="0"/>
              <a:t>– </a:t>
            </a:r>
            <a:r>
              <a:rPr lang="en-US" altLang="ko-KR" b="1" i="0" dirty="0" err="1" smtClean="0"/>
              <a:t>c1</a:t>
            </a:r>
            <a:r>
              <a:rPr lang="ko-KR" altLang="en-US" b="1" i="0" dirty="0" smtClean="0"/>
              <a:t>에게 </a:t>
            </a:r>
            <a:r>
              <a:rPr lang="en-US" altLang="ko-KR" b="1" i="0" dirty="0" err="1" smtClean="0"/>
              <a:t>getName</a:t>
            </a:r>
            <a:r>
              <a:rPr lang="en-US" altLang="ko-KR" b="1" i="0" dirty="0" smtClean="0"/>
              <a:t> </a:t>
            </a:r>
            <a:r>
              <a:rPr lang="ko-KR" altLang="en-US" b="1" i="0" dirty="0" smtClean="0"/>
              <a:t>메소드를 호출하면 </a:t>
            </a:r>
            <a:r>
              <a:rPr lang="en-US" altLang="ko-KR" b="1" i="0" dirty="0" err="1" smtClean="0"/>
              <a:t>c1</a:t>
            </a:r>
            <a:r>
              <a:rPr lang="ko-KR" altLang="en-US" b="1" i="0" dirty="0" smtClean="0"/>
              <a:t>은 자신의 이름을 반환함</a:t>
            </a:r>
            <a:r>
              <a:rPr lang="en-US" altLang="ko-KR" b="1" i="0" dirty="0" smtClean="0"/>
              <a:t>, </a:t>
            </a:r>
            <a:r>
              <a:rPr lang="ko-KR" altLang="en-US" b="1" i="0" dirty="0" smtClean="0"/>
              <a:t>이 반환된 이름이 화면에 출력됨</a:t>
            </a:r>
            <a:endParaRPr lang="en-US" altLang="ko-KR" b="1" i="0" dirty="0" smtClean="0"/>
          </a:p>
        </p:txBody>
      </p:sp>
    </p:spTree>
    <p:extLst>
      <p:ext uri="{BB962C8B-B14F-4D97-AF65-F5344CB8AC3E}">
        <p14:creationId xmlns:p14="http://schemas.microsoft.com/office/powerpoint/2010/main" val="270775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Cat </a:t>
            </a:r>
            <a:r>
              <a:rPr lang="ko-KR" altLang="en-US" smtClean="0"/>
              <a:t>객체 구성 및 활용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2400" b="1" smtClean="0"/>
              <a:t>(</a:t>
            </a:r>
            <a:r>
              <a:rPr lang="ko-KR" altLang="en-US" sz="2400" b="1" smtClean="0"/>
              <a:t>프로그램 실행</a:t>
            </a:r>
            <a:r>
              <a:rPr lang="en-US" altLang="ko-KR" sz="2400" b="1" smtClean="0"/>
              <a:t>)</a:t>
            </a:r>
            <a:endParaRPr lang="ko-KR" altLang="en-US" sz="2400" b="1" smtClean="0"/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1143000" y="1752600"/>
            <a:ext cx="75438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400" dirty="0" smtClean="0"/>
              <a:t>Cat c;		// </a:t>
            </a:r>
            <a:r>
              <a:rPr lang="ko-KR" altLang="en-US" sz="2400" dirty="0" smtClean="0"/>
              <a:t>변수 선언</a:t>
            </a:r>
            <a:r>
              <a:rPr lang="en-US" altLang="ko-KR" sz="2400" dirty="0" smtClean="0"/>
              <a:t>, Cat </a:t>
            </a:r>
            <a:r>
              <a:rPr lang="ko-KR" altLang="en-US" sz="2400" dirty="0" smtClean="0"/>
              <a:t>타입 참조변수</a:t>
            </a:r>
            <a:endParaRPr lang="en-US" altLang="ko-KR" sz="2400" dirty="0" smtClean="0"/>
          </a:p>
          <a:p>
            <a:pPr>
              <a:buFontTx/>
              <a:buNone/>
            </a:pPr>
            <a:r>
              <a:rPr lang="en-US" altLang="ko-KR" sz="2400" dirty="0" smtClean="0"/>
              <a:t>			// c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Cat </a:t>
            </a:r>
            <a:r>
              <a:rPr lang="ko-KR" altLang="en-US" sz="2400" dirty="0" smtClean="0"/>
              <a:t>객체를 가리키는 참조변수</a:t>
            </a:r>
            <a:r>
              <a:rPr lang="en-US" altLang="ko-KR" sz="2400" dirty="0" smtClean="0"/>
              <a:t>!</a:t>
            </a:r>
          </a:p>
          <a:p>
            <a:pPr>
              <a:buFontTx/>
              <a:buNone/>
            </a:pPr>
            <a:r>
              <a:rPr lang="en-US" altLang="ko-KR" sz="2400" dirty="0" smtClean="0"/>
              <a:t>c = new Cat();	// Cat </a:t>
            </a:r>
            <a:r>
              <a:rPr lang="ko-KR" altLang="en-US" sz="2400" dirty="0" err="1" smtClean="0"/>
              <a:t>인스턴스</a:t>
            </a:r>
            <a:r>
              <a:rPr lang="ko-KR" altLang="en-US" sz="2400" dirty="0" smtClean="0"/>
              <a:t> 구성</a:t>
            </a:r>
            <a:endParaRPr lang="en-US" altLang="ko-KR" sz="2400" dirty="0" smtClean="0"/>
          </a:p>
          <a:p>
            <a:pPr>
              <a:buFontTx/>
              <a:buNone/>
            </a:pPr>
            <a:r>
              <a:rPr lang="en-US" altLang="ko-KR" sz="2400" dirty="0" smtClean="0"/>
              <a:t>				// c</a:t>
            </a:r>
            <a:r>
              <a:rPr lang="ko-KR" altLang="en-US" sz="2400" dirty="0" smtClean="0"/>
              <a:t>가 </a:t>
            </a:r>
            <a:r>
              <a:rPr lang="en-US" altLang="ko-KR" sz="2400" dirty="0" smtClean="0"/>
              <a:t>Cat </a:t>
            </a:r>
            <a:r>
              <a:rPr lang="ko-KR" altLang="en-US" sz="2400" dirty="0" smtClean="0"/>
              <a:t>객체를 가리키게 함</a:t>
            </a:r>
            <a:endParaRPr lang="en-US" altLang="ko-KR" sz="2400" dirty="0" smtClean="0"/>
          </a:p>
          <a:p>
            <a:pPr>
              <a:buFontTx/>
              <a:buNone/>
            </a:pPr>
            <a:r>
              <a:rPr lang="en-US" altLang="ko-KR" sz="2400" dirty="0" err="1" smtClean="0"/>
              <a:t>c.eat</a:t>
            </a:r>
            <a:r>
              <a:rPr lang="en-US" altLang="ko-KR" sz="2400" dirty="0" smtClean="0"/>
              <a:t>();	// Cat </a:t>
            </a:r>
            <a:r>
              <a:rPr lang="ko-KR" altLang="en-US" sz="2400" dirty="0" err="1" smtClean="0"/>
              <a:t>인스턴스에게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“</a:t>
            </a:r>
            <a:r>
              <a:rPr lang="ko-KR" altLang="en-US" sz="2400" dirty="0" smtClean="0"/>
              <a:t>행동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을 시킴</a:t>
            </a:r>
            <a:endParaRPr lang="en-US" altLang="ko-KR" sz="2400" dirty="0" smtClean="0"/>
          </a:p>
          <a:p>
            <a:pPr>
              <a:buFontTx/>
              <a:buNone/>
            </a:pPr>
            <a:r>
              <a:rPr lang="en-US" altLang="ko-KR" sz="2400" dirty="0" err="1" smtClean="0"/>
              <a:t>c.yaong</a:t>
            </a:r>
            <a:r>
              <a:rPr lang="en-US" altLang="ko-KR" sz="2400" dirty="0" smtClean="0"/>
              <a:t>();</a:t>
            </a:r>
          </a:p>
        </p:txBody>
      </p:sp>
      <p:sp>
        <p:nvSpPr>
          <p:cNvPr id="922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 smtClean="0"/>
          </a:p>
        </p:txBody>
      </p:sp>
      <p:sp>
        <p:nvSpPr>
          <p:cNvPr id="92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A0EC05-43BE-40C0-B058-175AC3F245A3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  <p:pic>
        <p:nvPicPr>
          <p:cNvPr id="9223" name="Picture 2" descr="C:\Users\Salang\AppData\Local\Microsoft\Windows\Temporary Internet Files\Content.IE5\A7JEGZHL\MC90042703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4572000"/>
            <a:ext cx="1062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4" name="TextBox 8"/>
          <p:cNvSpPr txBox="1">
            <a:spLocks noChangeArrowheads="1"/>
          </p:cNvSpPr>
          <p:nvPr/>
        </p:nvSpPr>
        <p:spPr bwMode="auto">
          <a:xfrm>
            <a:off x="4800600" y="4989513"/>
            <a:ext cx="360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i="0" dirty="0" smtClean="0"/>
              <a:t>c</a:t>
            </a:r>
            <a:endParaRPr lang="ko-KR" altLang="en-US" sz="2400" i="0" dirty="0"/>
          </a:p>
        </p:txBody>
      </p:sp>
      <p:cxnSp>
        <p:nvCxnSpPr>
          <p:cNvPr id="9225" name="직선 화살표 연결선 10"/>
          <p:cNvCxnSpPr>
            <a:cxnSpLocks noChangeShapeType="1"/>
            <a:stCxn id="9224" idx="3"/>
          </p:cNvCxnSpPr>
          <p:nvPr/>
        </p:nvCxnSpPr>
        <p:spPr bwMode="auto">
          <a:xfrm flipV="1">
            <a:off x="5161596" y="5219700"/>
            <a:ext cx="629604" cy="64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229" name="TextBox 14"/>
          <p:cNvSpPr txBox="1">
            <a:spLocks noChangeArrowheads="1"/>
          </p:cNvSpPr>
          <p:nvPr/>
        </p:nvSpPr>
        <p:spPr bwMode="auto">
          <a:xfrm>
            <a:off x="7162800" y="4876800"/>
            <a:ext cx="9017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000" b="1" i="0"/>
              <a:t>냠냠</a:t>
            </a:r>
            <a:r>
              <a:rPr lang="en-US" altLang="ko-KR" sz="2000" b="1" i="0"/>
              <a:t>!</a:t>
            </a:r>
          </a:p>
          <a:p>
            <a:r>
              <a:rPr lang="ko-KR" altLang="en-US" sz="2000" b="1" i="0"/>
              <a:t>야옹</a:t>
            </a:r>
            <a:r>
              <a:rPr lang="en-US" altLang="ko-KR" sz="2000" b="1" i="0"/>
              <a:t>~</a:t>
            </a:r>
            <a:endParaRPr lang="ko-KR" altLang="en-US" sz="2000" b="1" i="0"/>
          </a:p>
        </p:txBody>
      </p:sp>
    </p:spTree>
    <p:extLst>
      <p:ext uri="{BB962C8B-B14F-4D97-AF65-F5344CB8AC3E}">
        <p14:creationId xmlns:p14="http://schemas.microsoft.com/office/powerpoint/2010/main" val="13393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70</a:t>
            </a:fld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762000" y="762000"/>
            <a:ext cx="3581400" cy="5105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343400" y="762000"/>
            <a:ext cx="4038600" cy="5105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381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0" smtClean="0"/>
              <a:t>메인메모리</a:t>
            </a:r>
            <a:endParaRPr lang="ko-KR" altLang="en-US" i="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709172" y="8498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0" dirty="0" smtClean="0"/>
              <a:t>코드영역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50004" y="838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0" dirty="0" smtClean="0"/>
              <a:t>객체영역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1143000" y="1828800"/>
            <a:ext cx="1219200" cy="1752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NameCat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코드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2667000" y="1828800"/>
            <a:ext cx="1219200" cy="1752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NameCatTest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코드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4648200" y="1828800"/>
            <a:ext cx="12192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83204" y="1371600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0" dirty="0" err="1" smtClean="0"/>
              <a:t>NameCat</a:t>
            </a:r>
            <a:r>
              <a:rPr lang="en-US" altLang="ko-KR" sz="1200" b="1" i="0" dirty="0" smtClean="0"/>
              <a:t> </a:t>
            </a:r>
          </a:p>
          <a:p>
            <a:r>
              <a:rPr lang="ko-KR" altLang="en-US" sz="1200" b="1" i="0" dirty="0" err="1" smtClean="0"/>
              <a:t>인스턴스</a:t>
            </a:r>
            <a:endParaRPr lang="ko-KR" altLang="en-US" sz="1200" b="1" i="0" dirty="0" smtClean="0"/>
          </a:p>
        </p:txBody>
      </p:sp>
      <p:sp>
        <p:nvSpPr>
          <p:cNvPr id="16" name="직사각형 15"/>
          <p:cNvSpPr/>
          <p:nvPr/>
        </p:nvSpPr>
        <p:spPr bwMode="auto">
          <a:xfrm>
            <a:off x="4648200" y="3429000"/>
            <a:ext cx="12192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83204" y="2971800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0" dirty="0" err="1" smtClean="0"/>
              <a:t>NameCat</a:t>
            </a:r>
            <a:r>
              <a:rPr lang="en-US" altLang="ko-KR" sz="1200" b="1" i="0" dirty="0" smtClean="0"/>
              <a:t> </a:t>
            </a:r>
          </a:p>
          <a:p>
            <a:r>
              <a:rPr lang="ko-KR" altLang="en-US" sz="1200" b="1" i="0" dirty="0" err="1" smtClean="0"/>
              <a:t>인스턴스</a:t>
            </a:r>
            <a:endParaRPr lang="ko-KR" altLang="en-US" sz="1200" b="1" i="0" dirty="0" smtClean="0"/>
          </a:p>
        </p:txBody>
      </p:sp>
      <p:sp>
        <p:nvSpPr>
          <p:cNvPr id="19" name="직사각형 18"/>
          <p:cNvSpPr/>
          <p:nvPr/>
        </p:nvSpPr>
        <p:spPr bwMode="auto">
          <a:xfrm>
            <a:off x="6553200" y="1828800"/>
            <a:ext cx="12192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88204" y="1371600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0" dirty="0" smtClean="0"/>
              <a:t>String </a:t>
            </a:r>
          </a:p>
          <a:p>
            <a:r>
              <a:rPr lang="ko-KR" altLang="en-US" sz="1200" b="1" i="0" dirty="0" err="1" smtClean="0"/>
              <a:t>인스턴스</a:t>
            </a:r>
            <a:endParaRPr lang="ko-KR" altLang="en-US" sz="1200" b="1" i="0" dirty="0" smtClean="0"/>
          </a:p>
        </p:txBody>
      </p:sp>
      <p:sp>
        <p:nvSpPr>
          <p:cNvPr id="21" name="직사각형 20"/>
          <p:cNvSpPr/>
          <p:nvPr/>
        </p:nvSpPr>
        <p:spPr bwMode="auto">
          <a:xfrm>
            <a:off x="6553200" y="3429000"/>
            <a:ext cx="12192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88204" y="2971800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0" dirty="0" smtClean="0"/>
              <a:t>String </a:t>
            </a:r>
          </a:p>
          <a:p>
            <a:r>
              <a:rPr lang="ko-KR" altLang="en-US" sz="1200" b="1" i="0" dirty="0" err="1" smtClean="0"/>
              <a:t>인스턴스</a:t>
            </a:r>
            <a:endParaRPr lang="ko-KR" altLang="en-US" sz="1200" b="1" i="0" dirty="0" smtClean="0"/>
          </a:p>
        </p:txBody>
      </p:sp>
      <p:sp>
        <p:nvSpPr>
          <p:cNvPr id="23" name="직사각형 22"/>
          <p:cNvSpPr/>
          <p:nvPr/>
        </p:nvSpPr>
        <p:spPr bwMode="auto">
          <a:xfrm>
            <a:off x="4953000" y="1981200"/>
            <a:ext cx="685800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953000" y="2286000"/>
            <a:ext cx="685800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72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3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05600" y="2057400"/>
            <a:ext cx="907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0" dirty="0" smtClean="0"/>
              <a:t>“</a:t>
            </a:r>
            <a:r>
              <a:rPr lang="ko-KR" altLang="en-US" sz="1400" i="0" dirty="0" smtClean="0"/>
              <a:t>왕눈이</a:t>
            </a:r>
            <a:r>
              <a:rPr lang="en-US" altLang="ko-KR" sz="1400" i="0" dirty="0" smtClean="0"/>
              <a:t>”</a:t>
            </a:r>
            <a:endParaRPr lang="ko-KR" altLang="en-US" sz="1400" i="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6705600" y="3657600"/>
            <a:ext cx="907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0" dirty="0" smtClean="0"/>
              <a:t>“</a:t>
            </a:r>
            <a:r>
              <a:rPr lang="ko-KR" altLang="en-US" sz="1400" i="0" dirty="0" smtClean="0"/>
              <a:t>방울이</a:t>
            </a:r>
            <a:r>
              <a:rPr lang="en-US" altLang="ko-KR" sz="1400" i="0" dirty="0" smtClean="0"/>
              <a:t>”</a:t>
            </a:r>
            <a:endParaRPr lang="ko-KR" altLang="en-US" sz="1400" i="0" dirty="0" smtClean="0"/>
          </a:p>
        </p:txBody>
      </p:sp>
      <p:cxnSp>
        <p:nvCxnSpPr>
          <p:cNvPr id="33" name="직선 화살표 연결선 32"/>
          <p:cNvCxnSpPr/>
          <p:nvPr/>
        </p:nvCxnSpPr>
        <p:spPr bwMode="auto">
          <a:xfrm>
            <a:off x="5410200" y="2057400"/>
            <a:ext cx="1143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직사각형 35"/>
          <p:cNvSpPr/>
          <p:nvPr/>
        </p:nvSpPr>
        <p:spPr bwMode="auto">
          <a:xfrm>
            <a:off x="4953000" y="3581400"/>
            <a:ext cx="685800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953000" y="3886200"/>
            <a:ext cx="685800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72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2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 bwMode="auto">
          <a:xfrm>
            <a:off x="5410200" y="3657600"/>
            <a:ext cx="1143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0589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534400" cy="1470025"/>
          </a:xfrm>
        </p:spPr>
        <p:txBody>
          <a:bodyPr/>
          <a:lstStyle/>
          <a:p>
            <a:r>
              <a:rPr lang="ko-KR" altLang="en-US" sz="3600" dirty="0"/>
              <a:t>키워드 </a:t>
            </a:r>
            <a:r>
              <a:rPr lang="en-US" altLang="ko-KR" sz="3600" dirty="0">
                <a:solidFill>
                  <a:srgbClr val="FF0000"/>
                </a:solidFill>
              </a:rPr>
              <a:t>this</a:t>
            </a:r>
            <a:r>
              <a:rPr lang="en-US" altLang="ko-KR" sz="3600" dirty="0"/>
              <a:t> – </a:t>
            </a:r>
            <a:r>
              <a:rPr lang="ko-KR" altLang="en-US" sz="3600" dirty="0"/>
              <a:t>객체 자신을 가리키는 </a:t>
            </a:r>
            <a:r>
              <a:rPr lang="ko-KR" altLang="en-US" sz="3600" dirty="0" smtClean="0"/>
              <a:t>참조</a:t>
            </a:r>
            <a:endParaRPr lang="ko-KR" altLang="en-US" sz="3600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참조를 이용하여 </a:t>
            </a:r>
            <a:endParaRPr lang="en-US" altLang="ko-KR" dirty="0" smtClean="0"/>
          </a:p>
          <a:p>
            <a:r>
              <a:rPr lang="ko-KR" altLang="en-US" dirty="0" smtClean="0"/>
              <a:t>객체의 </a:t>
            </a:r>
            <a:r>
              <a:rPr lang="ko-KR" altLang="en-US" dirty="0"/>
              <a:t>필드에 접근하거나 </a:t>
            </a:r>
            <a:endParaRPr lang="en-US" altLang="ko-KR" dirty="0" smtClean="0"/>
          </a:p>
          <a:p>
            <a:r>
              <a:rPr lang="ko-KR" altLang="en-US" dirty="0" smtClean="0"/>
              <a:t>객체에 </a:t>
            </a:r>
            <a:r>
              <a:rPr lang="ko-KR" altLang="en-US" dirty="0"/>
              <a:t>메소드를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71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89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참조를 </a:t>
            </a:r>
            <a:r>
              <a:rPr lang="ko-KR" altLang="en-US" sz="3200" dirty="0"/>
              <a:t>이용하여 객체의 필드에 </a:t>
            </a:r>
            <a:r>
              <a:rPr lang="ko-KR" altLang="en-US" sz="3200" dirty="0" smtClean="0"/>
              <a:t>접근한다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72</a:t>
            </a:fld>
            <a:endParaRPr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3400" y="1524000"/>
            <a:ext cx="34290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public class Counter {</a:t>
            </a:r>
          </a:p>
          <a:p>
            <a:pPr marL="0" indent="0" defTabSz="358775">
              <a:buFontTx/>
              <a:buNone/>
            </a:pPr>
            <a:endParaRPr lang="en-US" altLang="ko-KR" sz="1600" b="1" i="0" kern="0" dirty="0" smtClean="0"/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	</a:t>
            </a:r>
            <a:r>
              <a:rPr lang="en-US" altLang="ko-KR" sz="1600" b="1" i="0" kern="0" dirty="0" err="1" smtClean="0"/>
              <a:t>int</a:t>
            </a:r>
            <a:r>
              <a:rPr lang="en-US" altLang="ko-KR" sz="1600" b="1" i="0" kern="0" dirty="0" smtClean="0"/>
              <a:t> count = 0;</a:t>
            </a:r>
          </a:p>
          <a:p>
            <a:pPr marL="0" indent="0" defTabSz="358775">
              <a:buFontTx/>
              <a:buNone/>
            </a:pPr>
            <a:endParaRPr lang="en-US" altLang="ko-KR" sz="1600" b="1" i="0" kern="0" dirty="0" smtClean="0"/>
          </a:p>
          <a:p>
            <a:pPr marL="0" indent="0" defTabSz="358775">
              <a:buFontTx/>
              <a:buNone/>
            </a:pPr>
            <a:r>
              <a:rPr lang="en-US" altLang="ko-KR" sz="1600" b="1" i="0" kern="0" dirty="0"/>
              <a:t>	</a:t>
            </a:r>
            <a:r>
              <a:rPr lang="en-US" altLang="ko-KR" sz="1600" b="1" i="0" kern="0" dirty="0" smtClean="0"/>
              <a:t>void tick() </a:t>
            </a:r>
            <a:r>
              <a:rPr lang="en-US" altLang="ko-KR" sz="1600" b="1" i="0" kern="0" dirty="0"/>
              <a:t>{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/>
              <a:t>		</a:t>
            </a:r>
            <a:r>
              <a:rPr lang="en-US" altLang="ko-KR" sz="1600" b="1" i="0" kern="0" dirty="0" err="1" smtClean="0">
                <a:solidFill>
                  <a:srgbClr val="FF0000"/>
                </a:solidFill>
              </a:rPr>
              <a:t>this</a:t>
            </a:r>
            <a:r>
              <a:rPr lang="en-US" altLang="ko-KR" sz="1600" b="1" i="0" kern="0" dirty="0" err="1" smtClean="0"/>
              <a:t>.count</a:t>
            </a:r>
            <a:r>
              <a:rPr lang="en-US" altLang="ko-KR" sz="1600" b="1" i="0" kern="0" dirty="0" smtClean="0"/>
              <a:t>++;</a:t>
            </a:r>
            <a:endParaRPr lang="en-US" altLang="ko-KR" sz="1600" b="1" i="0" kern="0" dirty="0"/>
          </a:p>
          <a:p>
            <a:pPr marL="0" indent="0" defTabSz="358775">
              <a:buFontTx/>
              <a:buNone/>
            </a:pPr>
            <a:r>
              <a:rPr lang="en-US" altLang="ko-KR" sz="1600" b="1" i="0" kern="0" dirty="0"/>
              <a:t>	}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/>
              <a:t>	</a:t>
            </a:r>
            <a:r>
              <a:rPr lang="en-US" altLang="ko-KR" sz="1600" b="1" i="0" kern="0" dirty="0" err="1" smtClean="0"/>
              <a:t>int</a:t>
            </a:r>
            <a:r>
              <a:rPr lang="en-US" altLang="ko-KR" sz="1600" b="1" i="0" kern="0" dirty="0" smtClean="0"/>
              <a:t> </a:t>
            </a:r>
            <a:r>
              <a:rPr lang="en-US" altLang="ko-KR" sz="1600" b="1" i="0" kern="0" dirty="0" err="1"/>
              <a:t>getCount</a:t>
            </a:r>
            <a:r>
              <a:rPr lang="en-US" altLang="ko-KR" sz="1600" b="1" i="0" kern="0" dirty="0"/>
              <a:t>() {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/>
              <a:t>		return </a:t>
            </a:r>
            <a:r>
              <a:rPr lang="en-US" altLang="ko-KR" sz="1600" b="1" i="0" kern="0" dirty="0" err="1" smtClean="0">
                <a:solidFill>
                  <a:srgbClr val="FF0000"/>
                </a:solidFill>
              </a:rPr>
              <a:t>this</a:t>
            </a:r>
            <a:r>
              <a:rPr lang="en-US" altLang="ko-KR" sz="1600" b="1" i="0" kern="0" dirty="0" err="1" smtClean="0"/>
              <a:t>.count</a:t>
            </a:r>
            <a:r>
              <a:rPr lang="en-US" altLang="ko-KR" sz="1600" b="1" i="0" kern="0" dirty="0"/>
              <a:t>;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/>
              <a:t>	}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}</a:t>
            </a:r>
            <a:endParaRPr lang="en-US" altLang="ko-KR" sz="1600" b="1" i="0" kern="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038600" y="1524000"/>
            <a:ext cx="45720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58775">
              <a:buFontTx/>
              <a:buNone/>
            </a:pPr>
            <a:r>
              <a:rPr lang="en-US" altLang="ko-KR" sz="1600" b="1" i="0" kern="0" dirty="0" err="1" smtClean="0"/>
              <a:t>ConterTest</a:t>
            </a:r>
            <a:r>
              <a:rPr lang="en-US" altLang="ko-KR" sz="1600" b="1" i="0" kern="0" dirty="0" smtClean="0"/>
              <a:t> </a:t>
            </a:r>
            <a:r>
              <a:rPr lang="ko-KR" altLang="en-US" sz="1600" b="1" i="0" kern="0" dirty="0" smtClean="0"/>
              <a:t>클래스의 </a:t>
            </a:r>
            <a:r>
              <a:rPr lang="en-US" altLang="ko-KR" sz="1600" b="1" i="0" kern="0" dirty="0" smtClean="0"/>
              <a:t>main</a:t>
            </a:r>
          </a:p>
          <a:p>
            <a:pPr marL="0" indent="0" defTabSz="358775">
              <a:buFontTx/>
              <a:buNone/>
            </a:pPr>
            <a:endParaRPr lang="en-US" altLang="ko-KR" sz="1600" b="1" i="0" kern="0" dirty="0" smtClean="0"/>
          </a:p>
          <a:p>
            <a:pPr marL="0" indent="0" defTabSz="358775">
              <a:buFontTx/>
              <a:buNone/>
            </a:pPr>
            <a:r>
              <a:rPr lang="en-US" altLang="ko-KR" sz="1600" b="1" i="0" kern="0" dirty="0"/>
              <a:t>Counter c1 = new Counter();</a:t>
            </a:r>
          </a:p>
          <a:p>
            <a:pPr marL="0" indent="0" defTabSz="358775">
              <a:buNone/>
            </a:pPr>
            <a:r>
              <a:rPr lang="en-US" altLang="ko-KR" sz="1600" b="1" i="0" kern="0" dirty="0"/>
              <a:t>Counter </a:t>
            </a:r>
            <a:r>
              <a:rPr lang="en-US" altLang="ko-KR" sz="1600" b="1" i="0" kern="0" dirty="0" smtClean="0"/>
              <a:t>c2 </a:t>
            </a:r>
            <a:r>
              <a:rPr lang="en-US" altLang="ko-KR" sz="1600" b="1" i="0" kern="0" dirty="0"/>
              <a:t>= new Counter();</a:t>
            </a:r>
          </a:p>
          <a:p>
            <a:pPr marL="0" indent="0" defTabSz="358775">
              <a:buFontTx/>
              <a:buNone/>
            </a:pPr>
            <a:endParaRPr lang="en-US" altLang="ko-KR" sz="1600" b="1" i="0" kern="0" dirty="0" smtClean="0"/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c1.tick();	// </a:t>
            </a:r>
            <a:r>
              <a:rPr lang="ko-KR" altLang="en-US" sz="1600" b="1" i="0" kern="0" dirty="0" smtClean="0"/>
              <a:t>메소드 호출</a:t>
            </a:r>
            <a:endParaRPr lang="en-US" altLang="ko-KR" sz="1600" b="1" i="0" kern="0" dirty="0" smtClean="0"/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c1.tick();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c2.tick</a:t>
            </a:r>
            <a:r>
              <a:rPr lang="en-US" altLang="ko-KR" sz="1600" b="1" i="0" kern="0" dirty="0"/>
              <a:t>();</a:t>
            </a:r>
          </a:p>
          <a:p>
            <a:pPr marL="0" indent="0" defTabSz="358775">
              <a:buFontTx/>
              <a:buNone/>
            </a:pPr>
            <a:endParaRPr lang="en-US" altLang="ko-KR" sz="1600" b="1" i="0" kern="0" dirty="0" smtClean="0"/>
          </a:p>
          <a:p>
            <a:pPr marL="0" indent="0" defTabSz="358775">
              <a:buFontTx/>
              <a:buNone/>
            </a:pPr>
            <a:r>
              <a:rPr lang="en-US" altLang="ko-KR" sz="1600" b="1" i="0" kern="0" dirty="0" err="1"/>
              <a:t>System.out.println</a:t>
            </a:r>
            <a:r>
              <a:rPr lang="en-US" altLang="ko-KR" sz="1600" b="1" i="0" kern="0" dirty="0"/>
              <a:t>(c1.count</a:t>
            </a:r>
            <a:r>
              <a:rPr lang="en-US" altLang="ko-KR" sz="1600" b="1" i="0" kern="0" dirty="0" smtClean="0"/>
              <a:t>);	// </a:t>
            </a:r>
            <a:r>
              <a:rPr lang="ko-KR" altLang="en-US" sz="1600" b="1" i="0" kern="0" dirty="0" smtClean="0"/>
              <a:t>필드에 접근</a:t>
            </a:r>
            <a:endParaRPr lang="en-US" altLang="ko-KR" sz="1600" b="1" i="0" kern="0" dirty="0"/>
          </a:p>
          <a:p>
            <a:pPr marL="0" indent="0" defTabSz="358775">
              <a:buNone/>
            </a:pPr>
            <a:r>
              <a:rPr lang="en-US" altLang="ko-KR" sz="1600" b="1" i="0" kern="0" dirty="0" err="1" smtClean="0"/>
              <a:t>System.out.println</a:t>
            </a:r>
            <a:r>
              <a:rPr lang="en-US" altLang="ko-KR" sz="1600" b="1" i="0" kern="0" dirty="0" smtClean="0"/>
              <a:t>(c2.count);</a:t>
            </a:r>
            <a:endParaRPr lang="en-US" altLang="ko-KR" sz="1600" b="1" i="0" kern="0" dirty="0"/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457200" y="5638800"/>
            <a:ext cx="11430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count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: 2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6238" y="525780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 smtClean="0"/>
              <a:t>c1</a:t>
            </a:r>
            <a:endParaRPr lang="ko-KR" altLang="en-US" b="1" i="0" dirty="0" smtClean="0"/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2057400" y="5638800"/>
            <a:ext cx="11430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count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: 1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46438" y="52578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 smtClean="0"/>
              <a:t>c2</a:t>
            </a:r>
            <a:endParaRPr lang="ko-KR" altLang="en-US" b="1" i="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962400" y="5181600"/>
            <a:ext cx="464422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i="0" dirty="0"/>
              <a:t>c1.tick()</a:t>
            </a:r>
            <a:r>
              <a:rPr lang="ko-KR" altLang="en-US" i="0" dirty="0"/>
              <a:t>이 실행될 때는 </a:t>
            </a:r>
            <a:r>
              <a:rPr lang="en-US" altLang="ko-KR" i="0" dirty="0"/>
              <a:t>this</a:t>
            </a:r>
            <a:r>
              <a:rPr lang="ko-KR" altLang="en-US" i="0" dirty="0"/>
              <a:t>가 </a:t>
            </a:r>
            <a:r>
              <a:rPr lang="en-US" altLang="ko-KR" i="0" dirty="0"/>
              <a:t>c1</a:t>
            </a:r>
            <a:r>
              <a:rPr lang="ko-KR" altLang="en-US" i="0" dirty="0"/>
              <a:t>을 </a:t>
            </a:r>
            <a:r>
              <a:rPr lang="ko-KR" altLang="en-US" i="0" dirty="0" smtClean="0"/>
              <a:t>가리킴</a:t>
            </a:r>
            <a:endParaRPr lang="en-US" altLang="ko-KR" i="0" dirty="0" smtClean="0"/>
          </a:p>
          <a:p>
            <a:r>
              <a:rPr lang="en-US" altLang="ko-KR" i="0" dirty="0" smtClean="0"/>
              <a:t>	</a:t>
            </a:r>
            <a:r>
              <a:rPr lang="en-US" altLang="ko-KR" i="0" dirty="0" err="1" smtClean="0"/>
              <a:t>this.count</a:t>
            </a:r>
            <a:r>
              <a:rPr lang="ko-KR" altLang="en-US" i="0" dirty="0" smtClean="0"/>
              <a:t>는 </a:t>
            </a:r>
            <a:r>
              <a:rPr lang="en-US" altLang="ko-KR" i="0" dirty="0" smtClean="0"/>
              <a:t>c1</a:t>
            </a:r>
            <a:r>
              <a:rPr lang="ko-KR" altLang="en-US" i="0" dirty="0" smtClean="0"/>
              <a:t>의 </a:t>
            </a:r>
            <a:r>
              <a:rPr lang="en-US" altLang="ko-KR" i="0" dirty="0" smtClean="0"/>
              <a:t>count </a:t>
            </a:r>
            <a:r>
              <a:rPr lang="ko-KR" altLang="en-US" i="0" dirty="0" smtClean="0"/>
              <a:t>값</a:t>
            </a:r>
            <a:r>
              <a:rPr lang="en-US" altLang="ko-KR" i="0" dirty="0" smtClean="0"/>
              <a:t>!</a:t>
            </a:r>
          </a:p>
          <a:p>
            <a:r>
              <a:rPr lang="en-US" altLang="ko-KR" i="0" dirty="0" smtClean="0"/>
              <a:t>c2.tick</a:t>
            </a:r>
            <a:r>
              <a:rPr lang="en-US" altLang="ko-KR" i="0" dirty="0"/>
              <a:t>()</a:t>
            </a:r>
            <a:r>
              <a:rPr lang="ko-KR" altLang="en-US" i="0" dirty="0"/>
              <a:t>이 실행될 때는 </a:t>
            </a:r>
            <a:r>
              <a:rPr lang="en-US" altLang="ko-KR" i="0" dirty="0"/>
              <a:t>this</a:t>
            </a:r>
            <a:r>
              <a:rPr lang="ko-KR" altLang="en-US" i="0" dirty="0"/>
              <a:t>가 </a:t>
            </a:r>
            <a:r>
              <a:rPr lang="en-US" altLang="ko-KR" i="0" dirty="0" smtClean="0"/>
              <a:t>c2</a:t>
            </a:r>
            <a:r>
              <a:rPr lang="ko-KR" altLang="en-US" i="0" dirty="0" smtClean="0"/>
              <a:t>을 가리킴</a:t>
            </a:r>
            <a:endParaRPr lang="en-US" altLang="ko-KR" i="0" dirty="0" smtClean="0"/>
          </a:p>
          <a:p>
            <a:r>
              <a:rPr lang="en-US" altLang="ko-KR" i="0" dirty="0" smtClean="0"/>
              <a:t>	</a:t>
            </a:r>
            <a:r>
              <a:rPr lang="en-US" altLang="ko-KR" i="0" dirty="0" err="1" smtClean="0"/>
              <a:t>this.count</a:t>
            </a:r>
            <a:r>
              <a:rPr lang="ko-KR" altLang="en-US" i="0" dirty="0"/>
              <a:t>는 </a:t>
            </a:r>
            <a:r>
              <a:rPr lang="en-US" altLang="ko-KR" i="0" dirty="0" smtClean="0"/>
              <a:t>c2</a:t>
            </a:r>
            <a:r>
              <a:rPr lang="ko-KR" altLang="en-US" i="0" dirty="0" smtClean="0"/>
              <a:t>의 </a:t>
            </a:r>
            <a:r>
              <a:rPr lang="en-US" altLang="ko-KR" i="0" dirty="0"/>
              <a:t>count </a:t>
            </a:r>
            <a:r>
              <a:rPr lang="ko-KR" altLang="en-US" i="0" dirty="0"/>
              <a:t>값</a:t>
            </a:r>
            <a:r>
              <a:rPr lang="en-US" altLang="ko-KR" i="0" dirty="0" smtClean="0"/>
              <a:t>!7</a:t>
            </a:r>
            <a:endParaRPr lang="en-US" altLang="ko-KR" i="0" dirty="0"/>
          </a:p>
        </p:txBody>
      </p:sp>
    </p:spTree>
    <p:extLst>
      <p:ext uri="{BB962C8B-B14F-4D97-AF65-F5344CB8AC3E}">
        <p14:creationId xmlns:p14="http://schemas.microsoft.com/office/powerpoint/2010/main" val="386041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참조를 </a:t>
            </a:r>
            <a:r>
              <a:rPr lang="ko-KR" altLang="en-US" sz="3200" dirty="0"/>
              <a:t>이용하여 </a:t>
            </a:r>
            <a:r>
              <a:rPr lang="ko-KR" altLang="en-US" sz="3200" dirty="0" smtClean="0"/>
              <a:t>객체에 </a:t>
            </a:r>
            <a:r>
              <a:rPr lang="ko-KR" altLang="en-US" sz="3200" dirty="0"/>
              <a:t>메소드를 호출한다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73</a:t>
            </a:fld>
            <a:endParaRPr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3400" y="1524000"/>
            <a:ext cx="34290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public class Counter {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	</a:t>
            </a:r>
            <a:r>
              <a:rPr lang="en-US" altLang="ko-KR" sz="1600" b="1" i="0" kern="0" dirty="0" err="1" smtClean="0"/>
              <a:t>int</a:t>
            </a:r>
            <a:r>
              <a:rPr lang="en-US" altLang="ko-KR" sz="1600" b="1" i="0" kern="0" dirty="0" smtClean="0"/>
              <a:t> count = 0;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/>
              <a:t>	</a:t>
            </a:r>
            <a:r>
              <a:rPr lang="en-US" altLang="ko-KR" sz="1600" b="1" i="0" kern="0" dirty="0" smtClean="0"/>
              <a:t>void tick() </a:t>
            </a:r>
            <a:r>
              <a:rPr lang="en-US" altLang="ko-KR" sz="1600" b="1" i="0" kern="0" dirty="0"/>
              <a:t>{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/>
              <a:t>		</a:t>
            </a:r>
            <a:r>
              <a:rPr lang="en-US" altLang="ko-KR" sz="1600" b="1" i="0" kern="0" dirty="0" err="1" smtClean="0"/>
              <a:t>this.count</a:t>
            </a:r>
            <a:r>
              <a:rPr lang="en-US" altLang="ko-KR" sz="1600" b="1" i="0" kern="0" dirty="0" smtClean="0"/>
              <a:t>++;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/>
              <a:t>	</a:t>
            </a:r>
            <a:r>
              <a:rPr lang="en-US" altLang="ko-KR" sz="1600" b="1" i="0" kern="0" dirty="0" smtClean="0"/>
              <a:t>	</a:t>
            </a:r>
            <a:r>
              <a:rPr lang="en-US" altLang="ko-KR" sz="1600" b="1" i="0" kern="0" dirty="0" err="1" smtClean="0">
                <a:solidFill>
                  <a:srgbClr val="FF0000"/>
                </a:solidFill>
              </a:rPr>
              <a:t>this</a:t>
            </a:r>
            <a:r>
              <a:rPr lang="en-US" altLang="ko-KR" sz="1600" b="1" i="0" kern="0" dirty="0" err="1" smtClean="0"/>
              <a:t>.display</a:t>
            </a:r>
            <a:r>
              <a:rPr lang="en-US" altLang="ko-KR" sz="1600" b="1" i="0" kern="0" dirty="0" smtClean="0"/>
              <a:t>();</a:t>
            </a:r>
            <a:endParaRPr lang="en-US" altLang="ko-KR" sz="1600" b="1" i="0" kern="0" dirty="0"/>
          </a:p>
          <a:p>
            <a:pPr marL="0" indent="0" defTabSz="358775">
              <a:buFontTx/>
              <a:buNone/>
            </a:pPr>
            <a:r>
              <a:rPr lang="en-US" altLang="ko-KR" sz="1600" b="1" i="0" kern="0" dirty="0"/>
              <a:t>	}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/>
              <a:t>	</a:t>
            </a:r>
            <a:r>
              <a:rPr lang="en-US" altLang="ko-KR" sz="1600" b="1" i="0" kern="0" dirty="0" err="1"/>
              <a:t>int</a:t>
            </a:r>
            <a:r>
              <a:rPr lang="en-US" altLang="ko-KR" sz="1600" b="1" i="0" kern="0" dirty="0"/>
              <a:t> </a:t>
            </a:r>
            <a:r>
              <a:rPr lang="en-US" altLang="ko-KR" sz="1600" b="1" i="0" kern="0" dirty="0" err="1"/>
              <a:t>getCount</a:t>
            </a:r>
            <a:r>
              <a:rPr lang="en-US" altLang="ko-KR" sz="1600" b="1" i="0" kern="0" dirty="0"/>
              <a:t>() {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/>
              <a:t>		return </a:t>
            </a:r>
            <a:r>
              <a:rPr lang="en-US" altLang="ko-KR" sz="1600" b="1" i="0" kern="0" dirty="0" err="1"/>
              <a:t>this.count</a:t>
            </a:r>
            <a:r>
              <a:rPr lang="en-US" altLang="ko-KR" sz="1600" b="1" i="0" kern="0" dirty="0"/>
              <a:t>;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/>
              <a:t>	}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/>
              <a:t>	</a:t>
            </a:r>
            <a:r>
              <a:rPr lang="en-US" altLang="ko-KR" sz="1600" b="1" i="0" kern="0" dirty="0" smtClean="0"/>
              <a:t>void display() </a:t>
            </a:r>
            <a:r>
              <a:rPr lang="en-US" altLang="ko-KR" sz="1600" b="1" i="0" kern="0" dirty="0"/>
              <a:t>{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/>
              <a:t>		</a:t>
            </a:r>
            <a:r>
              <a:rPr lang="en-US" altLang="ko-KR" sz="1600" b="1" i="0" kern="0" dirty="0" err="1" smtClean="0"/>
              <a:t>System.out.println</a:t>
            </a:r>
            <a:r>
              <a:rPr lang="en-US" altLang="ko-KR" sz="1600" b="1" i="0" kern="0" dirty="0" smtClean="0"/>
              <a:t>(count);</a:t>
            </a:r>
            <a:endParaRPr lang="en-US" altLang="ko-KR" sz="1600" b="1" i="0" kern="0" dirty="0"/>
          </a:p>
          <a:p>
            <a:pPr marL="0" indent="0" defTabSz="358775">
              <a:buFontTx/>
              <a:buNone/>
            </a:pPr>
            <a:r>
              <a:rPr lang="en-US" altLang="ko-KR" sz="1600" b="1" i="0" kern="0" dirty="0"/>
              <a:t>	}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}</a:t>
            </a:r>
            <a:endParaRPr lang="en-US" altLang="ko-KR" sz="1600" b="1" i="0" kern="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038600" y="1524000"/>
            <a:ext cx="45720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58775">
              <a:buFontTx/>
              <a:buNone/>
            </a:pPr>
            <a:r>
              <a:rPr lang="en-US" altLang="ko-KR" sz="1600" b="1" i="0" kern="0" dirty="0" err="1" smtClean="0"/>
              <a:t>ConterTest</a:t>
            </a:r>
            <a:r>
              <a:rPr lang="en-US" altLang="ko-KR" sz="1600" b="1" i="0" kern="0" dirty="0" smtClean="0"/>
              <a:t> </a:t>
            </a:r>
            <a:r>
              <a:rPr lang="ko-KR" altLang="en-US" sz="1600" b="1" i="0" kern="0" dirty="0" smtClean="0"/>
              <a:t>클래스의 </a:t>
            </a:r>
            <a:r>
              <a:rPr lang="en-US" altLang="ko-KR" sz="1600" b="1" i="0" kern="0" dirty="0" smtClean="0"/>
              <a:t>main</a:t>
            </a:r>
          </a:p>
          <a:p>
            <a:pPr marL="0" indent="0" defTabSz="358775">
              <a:buFontTx/>
              <a:buNone/>
            </a:pPr>
            <a:endParaRPr lang="en-US" altLang="ko-KR" sz="1600" b="1" i="0" kern="0" dirty="0" smtClean="0"/>
          </a:p>
          <a:p>
            <a:pPr marL="0" indent="0" defTabSz="358775">
              <a:buFontTx/>
              <a:buNone/>
            </a:pPr>
            <a:r>
              <a:rPr lang="en-US" altLang="ko-KR" sz="1600" b="1" i="0" kern="0" dirty="0"/>
              <a:t>Counter c1 = new Counter();</a:t>
            </a:r>
          </a:p>
          <a:p>
            <a:pPr marL="0" indent="0" defTabSz="358775">
              <a:buNone/>
            </a:pPr>
            <a:r>
              <a:rPr lang="en-US" altLang="ko-KR" sz="1600" b="1" i="0" kern="0" dirty="0"/>
              <a:t>Counter </a:t>
            </a:r>
            <a:r>
              <a:rPr lang="en-US" altLang="ko-KR" sz="1600" b="1" i="0" kern="0" dirty="0" smtClean="0"/>
              <a:t>c2 </a:t>
            </a:r>
            <a:r>
              <a:rPr lang="en-US" altLang="ko-KR" sz="1600" b="1" i="0" kern="0" dirty="0"/>
              <a:t>= new Counter();</a:t>
            </a:r>
          </a:p>
          <a:p>
            <a:pPr marL="0" indent="0" defTabSz="358775">
              <a:buFontTx/>
              <a:buNone/>
            </a:pPr>
            <a:endParaRPr lang="en-US" altLang="ko-KR" sz="1600" b="1" i="0" kern="0" dirty="0" smtClean="0"/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c1.tick();	// </a:t>
            </a:r>
            <a:r>
              <a:rPr lang="ko-KR" altLang="en-US" sz="1600" b="1" i="0" kern="0" dirty="0" smtClean="0"/>
              <a:t>메소드 호출</a:t>
            </a:r>
            <a:endParaRPr lang="en-US" altLang="ko-KR" sz="1600" b="1" i="0" kern="0" dirty="0" smtClean="0"/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c1.tick();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c2.tick</a:t>
            </a:r>
            <a:r>
              <a:rPr lang="en-US" altLang="ko-KR" sz="1600" b="1" i="0" kern="0" dirty="0"/>
              <a:t>();</a:t>
            </a:r>
          </a:p>
          <a:p>
            <a:pPr marL="0" indent="0" defTabSz="358775">
              <a:buFontTx/>
              <a:buNone/>
            </a:pPr>
            <a:endParaRPr lang="en-US" altLang="ko-KR" sz="1600" b="1" i="0" kern="0" dirty="0" smtClean="0"/>
          </a:p>
          <a:p>
            <a:pPr marL="0" indent="0" defTabSz="358775">
              <a:buFontTx/>
              <a:buNone/>
            </a:pPr>
            <a:r>
              <a:rPr lang="en-US" altLang="ko-KR" sz="1600" b="1" i="0" kern="0" dirty="0" err="1"/>
              <a:t>System.out.println</a:t>
            </a:r>
            <a:r>
              <a:rPr lang="en-US" altLang="ko-KR" sz="1600" b="1" i="0" kern="0" dirty="0"/>
              <a:t>(c1.count</a:t>
            </a:r>
            <a:r>
              <a:rPr lang="en-US" altLang="ko-KR" sz="1600" b="1" i="0" kern="0" dirty="0" smtClean="0"/>
              <a:t>);	// </a:t>
            </a:r>
            <a:r>
              <a:rPr lang="ko-KR" altLang="en-US" sz="1600" b="1" i="0" kern="0" dirty="0" smtClean="0"/>
              <a:t>필드에 접근</a:t>
            </a:r>
            <a:endParaRPr lang="en-US" altLang="ko-KR" sz="1600" b="1" i="0" kern="0" dirty="0"/>
          </a:p>
          <a:p>
            <a:pPr marL="0" indent="0" defTabSz="358775">
              <a:buNone/>
            </a:pPr>
            <a:r>
              <a:rPr lang="en-US" altLang="ko-KR" sz="1600" b="1" i="0" kern="0" dirty="0" err="1" smtClean="0"/>
              <a:t>System.out.println</a:t>
            </a:r>
            <a:r>
              <a:rPr lang="en-US" altLang="ko-KR" sz="1600" b="1" i="0" kern="0" dirty="0" smtClean="0"/>
              <a:t>(c2.count);</a:t>
            </a:r>
            <a:endParaRPr lang="en-US" altLang="ko-KR" sz="1600" b="1" i="0" kern="0" dirty="0"/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228600" y="5791200"/>
            <a:ext cx="11430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count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: 2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638" y="541020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 smtClean="0"/>
              <a:t>c1</a:t>
            </a:r>
            <a:endParaRPr lang="ko-KR" altLang="en-US" b="1" i="0" dirty="0" smtClean="0"/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1828800" y="5791200"/>
            <a:ext cx="11430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count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: 1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17838" y="54102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 smtClean="0"/>
              <a:t>c2</a:t>
            </a:r>
            <a:endParaRPr lang="ko-KR" altLang="en-US" b="1" i="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5181600"/>
            <a:ext cx="5665333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i="0" dirty="0"/>
              <a:t>c1.tick()</a:t>
            </a:r>
            <a:r>
              <a:rPr lang="ko-KR" altLang="en-US" sz="1600" i="0" dirty="0"/>
              <a:t>이 실행될 때는 </a:t>
            </a:r>
            <a:r>
              <a:rPr lang="en-US" altLang="ko-KR" sz="1600" i="0" dirty="0"/>
              <a:t>this</a:t>
            </a:r>
            <a:r>
              <a:rPr lang="ko-KR" altLang="en-US" sz="1600" i="0" dirty="0"/>
              <a:t>가 </a:t>
            </a:r>
            <a:r>
              <a:rPr lang="en-US" altLang="ko-KR" sz="1600" i="0" dirty="0"/>
              <a:t>c1</a:t>
            </a:r>
            <a:r>
              <a:rPr lang="ko-KR" altLang="en-US" sz="1600" i="0" dirty="0"/>
              <a:t>을 </a:t>
            </a:r>
            <a:r>
              <a:rPr lang="ko-KR" altLang="en-US" sz="1600" i="0" dirty="0" smtClean="0"/>
              <a:t>가리킴</a:t>
            </a:r>
            <a:endParaRPr lang="en-US" altLang="ko-KR" sz="1600" i="0" dirty="0" smtClean="0"/>
          </a:p>
          <a:p>
            <a:r>
              <a:rPr lang="en-US" altLang="ko-KR" sz="1600" i="0" dirty="0" smtClean="0"/>
              <a:t>-&gt; </a:t>
            </a:r>
            <a:r>
              <a:rPr lang="en-US" altLang="ko-KR" sz="1600" i="0" dirty="0" err="1" smtClean="0"/>
              <a:t>this.display</a:t>
            </a:r>
            <a:r>
              <a:rPr lang="en-US" altLang="ko-KR" sz="1600" i="0" dirty="0" smtClean="0"/>
              <a:t>()</a:t>
            </a:r>
            <a:r>
              <a:rPr lang="ko-KR" altLang="en-US" sz="1600" i="0" dirty="0" smtClean="0"/>
              <a:t>는 </a:t>
            </a:r>
            <a:r>
              <a:rPr lang="en-US" altLang="ko-KR" sz="1600" i="0" dirty="0" smtClean="0"/>
              <a:t>c1</a:t>
            </a:r>
            <a:r>
              <a:rPr lang="ko-KR" altLang="en-US" sz="1600" i="0" dirty="0" smtClean="0"/>
              <a:t>에게 </a:t>
            </a:r>
            <a:r>
              <a:rPr lang="en-US" altLang="ko-KR" sz="1600" i="0" dirty="0" smtClean="0"/>
              <a:t>display </a:t>
            </a:r>
            <a:r>
              <a:rPr lang="ko-KR" altLang="en-US" sz="1600" i="0" dirty="0" smtClean="0"/>
              <a:t>메소드를 호출하는 것임</a:t>
            </a:r>
            <a:endParaRPr lang="en-US" altLang="ko-KR" sz="1600" i="0" dirty="0" smtClean="0"/>
          </a:p>
          <a:p>
            <a:r>
              <a:rPr lang="en-US" altLang="ko-KR" sz="1600" i="0" dirty="0" smtClean="0"/>
              <a:t>c2.tick</a:t>
            </a:r>
            <a:r>
              <a:rPr lang="en-US" altLang="ko-KR" sz="1600" i="0" dirty="0"/>
              <a:t>()</a:t>
            </a:r>
            <a:r>
              <a:rPr lang="ko-KR" altLang="en-US" sz="1600" i="0" dirty="0"/>
              <a:t>이 실행될 때는 </a:t>
            </a:r>
            <a:r>
              <a:rPr lang="en-US" altLang="ko-KR" sz="1600" i="0" dirty="0"/>
              <a:t>this</a:t>
            </a:r>
            <a:r>
              <a:rPr lang="ko-KR" altLang="en-US" sz="1600" i="0" dirty="0"/>
              <a:t>가 </a:t>
            </a:r>
            <a:r>
              <a:rPr lang="en-US" altLang="ko-KR" sz="1600" i="0" dirty="0" smtClean="0"/>
              <a:t>c2</a:t>
            </a:r>
            <a:r>
              <a:rPr lang="ko-KR" altLang="en-US" sz="1600" i="0" dirty="0" smtClean="0"/>
              <a:t>을 가리킴</a:t>
            </a:r>
            <a:endParaRPr lang="en-US" altLang="ko-KR" sz="1600" i="0" dirty="0" smtClean="0"/>
          </a:p>
          <a:p>
            <a:r>
              <a:rPr lang="en-US" altLang="ko-KR" sz="1600" i="0" dirty="0" smtClean="0"/>
              <a:t>-&gt; </a:t>
            </a:r>
            <a:r>
              <a:rPr lang="en-US" altLang="ko-KR" sz="1600" i="0" dirty="0" err="1"/>
              <a:t>this.display</a:t>
            </a:r>
            <a:r>
              <a:rPr lang="en-US" altLang="ko-KR" sz="1600" i="0" dirty="0"/>
              <a:t>()</a:t>
            </a:r>
            <a:r>
              <a:rPr lang="ko-KR" altLang="en-US" sz="1600" i="0" dirty="0"/>
              <a:t>는 </a:t>
            </a:r>
            <a:r>
              <a:rPr lang="en-US" altLang="ko-KR" sz="1600" i="0" dirty="0" smtClean="0"/>
              <a:t>c2</a:t>
            </a:r>
            <a:r>
              <a:rPr lang="ko-KR" altLang="en-US" sz="1600" i="0" dirty="0" smtClean="0"/>
              <a:t>에게 </a:t>
            </a:r>
            <a:r>
              <a:rPr lang="en-US" altLang="ko-KR" sz="1600" i="0" dirty="0"/>
              <a:t>display </a:t>
            </a:r>
            <a:r>
              <a:rPr lang="ko-KR" altLang="en-US" sz="1600" i="0" dirty="0"/>
              <a:t>메소드를 호출하는 것임</a:t>
            </a:r>
            <a:endParaRPr lang="en-US" altLang="ko-KR" sz="1600" i="0" dirty="0"/>
          </a:p>
        </p:txBody>
      </p:sp>
    </p:spTree>
    <p:extLst>
      <p:ext uri="{BB962C8B-B14F-4D97-AF65-F5344CB8AC3E}">
        <p14:creationId xmlns:p14="http://schemas.microsoft.com/office/powerpoint/2010/main" val="178203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참조를 이용하여 </a:t>
            </a:r>
            <a:r>
              <a:rPr lang="ko-KR" altLang="en-US" sz="2800" dirty="0" smtClean="0"/>
              <a:t>객체의 </a:t>
            </a:r>
            <a:r>
              <a:rPr lang="ko-KR" altLang="en-US" sz="2800" dirty="0"/>
              <a:t>필드에 접근하거나 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ko-KR" altLang="en-US" sz="2800" dirty="0"/>
              <a:t>객체에 메소드를 호출한다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74</a:t>
            </a:fld>
            <a:endParaRPr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3400" y="1524000"/>
            <a:ext cx="34290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public class Counter {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	</a:t>
            </a:r>
            <a:r>
              <a:rPr lang="en-US" altLang="ko-KR" sz="1600" b="1" i="0" kern="0" dirty="0" err="1" smtClean="0"/>
              <a:t>int</a:t>
            </a:r>
            <a:r>
              <a:rPr lang="en-US" altLang="ko-KR" sz="1600" b="1" i="0" kern="0" dirty="0" smtClean="0"/>
              <a:t> count = 0;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/>
              <a:t>	</a:t>
            </a:r>
            <a:r>
              <a:rPr lang="en-US" altLang="ko-KR" sz="1600" b="1" i="0" kern="0" dirty="0" smtClean="0"/>
              <a:t>void tick() </a:t>
            </a:r>
            <a:r>
              <a:rPr lang="en-US" altLang="ko-KR" sz="1600" b="1" i="0" kern="0" dirty="0"/>
              <a:t>{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/>
              <a:t>		</a:t>
            </a:r>
            <a:r>
              <a:rPr lang="en-US" altLang="ko-KR" sz="1600" b="1" i="0" kern="0" dirty="0" err="1" smtClean="0">
                <a:solidFill>
                  <a:srgbClr val="FF0000"/>
                </a:solidFill>
              </a:rPr>
              <a:t>this</a:t>
            </a:r>
            <a:r>
              <a:rPr lang="en-US" altLang="ko-KR" sz="1600" b="1" i="0" kern="0" dirty="0" err="1" smtClean="0"/>
              <a:t>.count</a:t>
            </a:r>
            <a:r>
              <a:rPr lang="en-US" altLang="ko-KR" sz="1600" b="1" i="0" kern="0" dirty="0" smtClean="0"/>
              <a:t>++;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/>
              <a:t>	</a:t>
            </a:r>
            <a:r>
              <a:rPr lang="en-US" altLang="ko-KR" sz="1600" b="1" i="0" kern="0" dirty="0" smtClean="0"/>
              <a:t>	</a:t>
            </a:r>
            <a:r>
              <a:rPr lang="en-US" altLang="ko-KR" sz="1600" b="1" i="0" kern="0" dirty="0" err="1" smtClean="0">
                <a:solidFill>
                  <a:srgbClr val="FF0000"/>
                </a:solidFill>
              </a:rPr>
              <a:t>this</a:t>
            </a:r>
            <a:r>
              <a:rPr lang="en-US" altLang="ko-KR" sz="1600" b="1" i="0" kern="0" dirty="0" err="1" smtClean="0"/>
              <a:t>.display</a:t>
            </a:r>
            <a:r>
              <a:rPr lang="en-US" altLang="ko-KR" sz="1600" b="1" i="0" kern="0" dirty="0" smtClean="0"/>
              <a:t>();</a:t>
            </a:r>
            <a:endParaRPr lang="en-US" altLang="ko-KR" sz="1600" b="1" i="0" kern="0" dirty="0"/>
          </a:p>
          <a:p>
            <a:pPr marL="0" indent="0" defTabSz="358775">
              <a:buFontTx/>
              <a:buNone/>
            </a:pPr>
            <a:r>
              <a:rPr lang="en-US" altLang="ko-KR" sz="1600" b="1" i="0" kern="0" dirty="0"/>
              <a:t>	}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/>
              <a:t>	</a:t>
            </a:r>
            <a:r>
              <a:rPr lang="en-US" altLang="ko-KR" sz="1600" b="1" i="0" kern="0" dirty="0" err="1"/>
              <a:t>int</a:t>
            </a:r>
            <a:r>
              <a:rPr lang="en-US" altLang="ko-KR" sz="1600" b="1" i="0" kern="0" dirty="0"/>
              <a:t> </a:t>
            </a:r>
            <a:r>
              <a:rPr lang="en-US" altLang="ko-KR" sz="1600" b="1" i="0" kern="0" dirty="0" err="1"/>
              <a:t>getCount</a:t>
            </a:r>
            <a:r>
              <a:rPr lang="en-US" altLang="ko-KR" sz="1600" b="1" i="0" kern="0" dirty="0"/>
              <a:t>() {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/>
              <a:t>		return </a:t>
            </a:r>
            <a:r>
              <a:rPr lang="en-US" altLang="ko-KR" sz="1600" b="1" i="0" kern="0" dirty="0" err="1">
                <a:solidFill>
                  <a:srgbClr val="FF0000"/>
                </a:solidFill>
              </a:rPr>
              <a:t>this</a:t>
            </a:r>
            <a:r>
              <a:rPr lang="en-US" altLang="ko-KR" sz="1600" b="1" i="0" kern="0" dirty="0" err="1"/>
              <a:t>.count</a:t>
            </a:r>
            <a:r>
              <a:rPr lang="en-US" altLang="ko-KR" sz="1600" b="1" i="0" kern="0" dirty="0"/>
              <a:t>;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/>
              <a:t>	}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/>
              <a:t>	</a:t>
            </a:r>
            <a:r>
              <a:rPr lang="en-US" altLang="ko-KR" sz="1600" b="1" i="0" kern="0" dirty="0" smtClean="0"/>
              <a:t>void display() </a:t>
            </a:r>
            <a:r>
              <a:rPr lang="en-US" altLang="ko-KR" sz="1600" b="1" i="0" kern="0" dirty="0"/>
              <a:t>{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/>
              <a:t>		</a:t>
            </a:r>
            <a:r>
              <a:rPr lang="en-US" altLang="ko-KR" sz="1600" b="1" i="0" kern="0" dirty="0" err="1" smtClean="0"/>
              <a:t>System.out.println</a:t>
            </a:r>
            <a:r>
              <a:rPr lang="en-US" altLang="ko-KR" sz="1600" b="1" i="0" kern="0" dirty="0" smtClean="0"/>
              <a:t>(count);</a:t>
            </a:r>
            <a:endParaRPr lang="en-US" altLang="ko-KR" sz="1600" b="1" i="0" kern="0" dirty="0"/>
          </a:p>
          <a:p>
            <a:pPr marL="0" indent="0" defTabSz="358775">
              <a:buFontTx/>
              <a:buNone/>
            </a:pPr>
            <a:r>
              <a:rPr lang="en-US" altLang="ko-KR" sz="1600" b="1" i="0" kern="0" dirty="0"/>
              <a:t>	}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}</a:t>
            </a:r>
            <a:endParaRPr lang="en-US" altLang="ko-KR" sz="1600" b="1" i="0" kern="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038600" y="1524000"/>
            <a:ext cx="45720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58775">
              <a:buFontTx/>
              <a:buNone/>
            </a:pPr>
            <a:r>
              <a:rPr lang="en-US" altLang="ko-KR" sz="1600" b="1" i="0" kern="0" dirty="0" err="1" smtClean="0"/>
              <a:t>ConterTest</a:t>
            </a:r>
            <a:r>
              <a:rPr lang="en-US" altLang="ko-KR" sz="1600" b="1" i="0" kern="0" dirty="0" smtClean="0"/>
              <a:t> </a:t>
            </a:r>
            <a:r>
              <a:rPr lang="ko-KR" altLang="en-US" sz="1600" b="1" i="0" kern="0" dirty="0" smtClean="0"/>
              <a:t>클래스의 </a:t>
            </a:r>
            <a:r>
              <a:rPr lang="en-US" altLang="ko-KR" sz="1600" b="1" i="0" kern="0" dirty="0" smtClean="0"/>
              <a:t>main</a:t>
            </a:r>
          </a:p>
          <a:p>
            <a:pPr marL="0" indent="0" defTabSz="358775">
              <a:buFontTx/>
              <a:buNone/>
            </a:pPr>
            <a:endParaRPr lang="en-US" altLang="ko-KR" sz="1600" b="1" i="0" kern="0" dirty="0" smtClean="0"/>
          </a:p>
          <a:p>
            <a:pPr marL="0" indent="0" defTabSz="358775">
              <a:buFontTx/>
              <a:buNone/>
            </a:pPr>
            <a:r>
              <a:rPr lang="en-US" altLang="ko-KR" sz="1600" b="1" i="0" kern="0" dirty="0"/>
              <a:t>Counter c1 = new Counter();</a:t>
            </a:r>
          </a:p>
          <a:p>
            <a:pPr marL="0" indent="0" defTabSz="358775">
              <a:buNone/>
            </a:pPr>
            <a:r>
              <a:rPr lang="en-US" altLang="ko-KR" sz="1600" b="1" i="0" kern="0" dirty="0"/>
              <a:t>Counter </a:t>
            </a:r>
            <a:r>
              <a:rPr lang="en-US" altLang="ko-KR" sz="1600" b="1" i="0" kern="0" dirty="0" smtClean="0"/>
              <a:t>c2 </a:t>
            </a:r>
            <a:r>
              <a:rPr lang="en-US" altLang="ko-KR" sz="1600" b="1" i="0" kern="0" dirty="0"/>
              <a:t>= new Counter();</a:t>
            </a:r>
          </a:p>
          <a:p>
            <a:pPr marL="0" indent="0" defTabSz="358775">
              <a:buFontTx/>
              <a:buNone/>
            </a:pPr>
            <a:endParaRPr lang="en-US" altLang="ko-KR" sz="1600" b="1" i="0" kern="0" dirty="0" smtClean="0"/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c1.tick();	// </a:t>
            </a:r>
            <a:r>
              <a:rPr lang="ko-KR" altLang="en-US" sz="1600" b="1" i="0" kern="0" dirty="0" smtClean="0"/>
              <a:t>메소드 호출</a:t>
            </a:r>
            <a:endParaRPr lang="en-US" altLang="ko-KR" sz="1600" b="1" i="0" kern="0" dirty="0" smtClean="0"/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c1.tick();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c2.tick</a:t>
            </a:r>
            <a:r>
              <a:rPr lang="en-US" altLang="ko-KR" sz="1600" b="1" i="0" kern="0" dirty="0"/>
              <a:t>();</a:t>
            </a:r>
          </a:p>
          <a:p>
            <a:pPr marL="0" indent="0" defTabSz="358775">
              <a:buFontTx/>
              <a:buNone/>
            </a:pPr>
            <a:endParaRPr lang="en-US" altLang="ko-KR" sz="1600" b="1" i="0" kern="0" dirty="0" smtClean="0"/>
          </a:p>
          <a:p>
            <a:pPr marL="0" indent="0" defTabSz="358775">
              <a:buFontTx/>
              <a:buNone/>
            </a:pPr>
            <a:r>
              <a:rPr lang="en-US" altLang="ko-KR" sz="1600" b="1" i="0" kern="0" dirty="0" err="1"/>
              <a:t>System.out.println</a:t>
            </a:r>
            <a:r>
              <a:rPr lang="en-US" altLang="ko-KR" sz="1600" b="1" i="0" kern="0" dirty="0"/>
              <a:t>(c1.count</a:t>
            </a:r>
            <a:r>
              <a:rPr lang="en-US" altLang="ko-KR" sz="1600" b="1" i="0" kern="0" dirty="0" smtClean="0"/>
              <a:t>);	// </a:t>
            </a:r>
            <a:r>
              <a:rPr lang="ko-KR" altLang="en-US" sz="1600" b="1" i="0" kern="0" dirty="0" smtClean="0"/>
              <a:t>필드에 접근</a:t>
            </a:r>
            <a:endParaRPr lang="en-US" altLang="ko-KR" sz="1600" b="1" i="0" kern="0" dirty="0"/>
          </a:p>
          <a:p>
            <a:pPr marL="0" indent="0" defTabSz="358775">
              <a:buNone/>
            </a:pPr>
            <a:r>
              <a:rPr lang="en-US" altLang="ko-KR" sz="1600" b="1" i="0" kern="0" dirty="0" err="1" smtClean="0"/>
              <a:t>System.out.println</a:t>
            </a:r>
            <a:r>
              <a:rPr lang="en-US" altLang="ko-KR" sz="1600" b="1" i="0" kern="0" dirty="0" smtClean="0"/>
              <a:t>(c2.count);</a:t>
            </a:r>
            <a:endParaRPr lang="en-US" altLang="ko-KR" sz="1600" b="1" i="0" kern="0" dirty="0"/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457200" y="5638800"/>
            <a:ext cx="11430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count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: 2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6238" y="525780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 smtClean="0"/>
              <a:t>c1</a:t>
            </a:r>
            <a:endParaRPr lang="ko-KR" altLang="en-US" b="1" i="0" dirty="0" smtClean="0"/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2057400" y="5638800"/>
            <a:ext cx="11430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count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: 1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46438" y="52578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 smtClean="0"/>
              <a:t>c2</a:t>
            </a:r>
            <a:endParaRPr lang="ko-KR" altLang="en-US" b="1" i="0" dirty="0" smtClean="0"/>
          </a:p>
        </p:txBody>
      </p:sp>
    </p:spTree>
    <p:extLst>
      <p:ext uri="{BB962C8B-B14F-4D97-AF65-F5344CB8AC3E}">
        <p14:creationId xmlns:p14="http://schemas.microsoft.com/office/powerpoint/2010/main" val="300903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참조를 이용하여 </a:t>
            </a:r>
            <a:r>
              <a:rPr lang="ko-KR" altLang="en-US" sz="2800" dirty="0" smtClean="0"/>
              <a:t>객체의 </a:t>
            </a:r>
            <a:r>
              <a:rPr lang="ko-KR" altLang="en-US" sz="2800" dirty="0"/>
              <a:t>필드에 접근하거나 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ko-KR" altLang="en-US" sz="2800" dirty="0"/>
              <a:t>객체에 메소드를 호출한다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75</a:t>
            </a:fld>
            <a:endParaRPr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3400" y="1524000"/>
            <a:ext cx="34290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public class Counter {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	</a:t>
            </a:r>
            <a:r>
              <a:rPr lang="en-US" altLang="ko-KR" sz="1600" b="1" i="0" kern="0" dirty="0" err="1" smtClean="0"/>
              <a:t>int</a:t>
            </a:r>
            <a:r>
              <a:rPr lang="en-US" altLang="ko-KR" sz="1600" b="1" i="0" kern="0" dirty="0" smtClean="0"/>
              <a:t> count = 0;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/>
              <a:t>	</a:t>
            </a:r>
            <a:r>
              <a:rPr lang="en-US" altLang="ko-KR" sz="1600" b="1" i="0" kern="0" dirty="0" smtClean="0"/>
              <a:t>void tick() </a:t>
            </a:r>
            <a:r>
              <a:rPr lang="en-US" altLang="ko-KR" sz="1600" b="1" i="0" kern="0" dirty="0"/>
              <a:t>{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/>
              <a:t>		</a:t>
            </a:r>
            <a:r>
              <a:rPr lang="en-US" altLang="ko-KR" sz="1600" b="1" i="0" kern="0" dirty="0" smtClean="0">
                <a:solidFill>
                  <a:srgbClr val="FF0000"/>
                </a:solidFill>
              </a:rPr>
              <a:t>count</a:t>
            </a:r>
            <a:r>
              <a:rPr lang="en-US" altLang="ko-KR" sz="1600" b="1" i="0" kern="0" dirty="0" smtClean="0"/>
              <a:t>++;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/>
              <a:t>	</a:t>
            </a:r>
            <a:r>
              <a:rPr lang="en-US" altLang="ko-KR" sz="1600" b="1" i="0" kern="0" dirty="0" smtClean="0"/>
              <a:t>	</a:t>
            </a:r>
            <a:r>
              <a:rPr lang="en-US" altLang="ko-KR" sz="1600" b="1" i="0" kern="0" dirty="0" smtClean="0">
                <a:solidFill>
                  <a:srgbClr val="FF0000"/>
                </a:solidFill>
              </a:rPr>
              <a:t>display</a:t>
            </a:r>
            <a:r>
              <a:rPr lang="en-US" altLang="ko-KR" sz="1600" b="1" i="0" kern="0" dirty="0" smtClean="0"/>
              <a:t>();</a:t>
            </a:r>
            <a:endParaRPr lang="en-US" altLang="ko-KR" sz="1600" b="1" i="0" kern="0" dirty="0"/>
          </a:p>
          <a:p>
            <a:pPr marL="0" indent="0" defTabSz="358775">
              <a:buFontTx/>
              <a:buNone/>
            </a:pPr>
            <a:r>
              <a:rPr lang="en-US" altLang="ko-KR" sz="1600" b="1" i="0" kern="0" dirty="0"/>
              <a:t>	}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/>
              <a:t>	</a:t>
            </a:r>
            <a:r>
              <a:rPr lang="en-US" altLang="ko-KR" sz="1600" b="1" i="0" kern="0" dirty="0" err="1"/>
              <a:t>int</a:t>
            </a:r>
            <a:r>
              <a:rPr lang="en-US" altLang="ko-KR" sz="1600" b="1" i="0" kern="0" dirty="0"/>
              <a:t> </a:t>
            </a:r>
            <a:r>
              <a:rPr lang="en-US" altLang="ko-KR" sz="1600" b="1" i="0" kern="0" dirty="0" err="1"/>
              <a:t>getCount</a:t>
            </a:r>
            <a:r>
              <a:rPr lang="en-US" altLang="ko-KR" sz="1600" b="1" i="0" kern="0" dirty="0"/>
              <a:t>() {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/>
              <a:t>		return </a:t>
            </a:r>
            <a:r>
              <a:rPr lang="en-US" altLang="ko-KR" sz="1600" b="1" i="0" kern="0" dirty="0" smtClean="0">
                <a:solidFill>
                  <a:srgbClr val="FF0000"/>
                </a:solidFill>
              </a:rPr>
              <a:t>count</a:t>
            </a:r>
            <a:r>
              <a:rPr lang="en-US" altLang="ko-KR" sz="1600" b="1" i="0" kern="0" dirty="0"/>
              <a:t>;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/>
              <a:t>	}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/>
              <a:t>	</a:t>
            </a:r>
            <a:r>
              <a:rPr lang="en-US" altLang="ko-KR" sz="1600" b="1" i="0" kern="0" dirty="0" smtClean="0"/>
              <a:t>void display() </a:t>
            </a:r>
            <a:r>
              <a:rPr lang="en-US" altLang="ko-KR" sz="1600" b="1" i="0" kern="0" dirty="0"/>
              <a:t>{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/>
              <a:t>		</a:t>
            </a:r>
            <a:r>
              <a:rPr lang="en-US" altLang="ko-KR" sz="1600" b="1" i="0" kern="0" dirty="0" err="1" smtClean="0"/>
              <a:t>System.out.println</a:t>
            </a:r>
            <a:r>
              <a:rPr lang="en-US" altLang="ko-KR" sz="1600" b="1" i="0" kern="0" dirty="0" smtClean="0"/>
              <a:t>(count);</a:t>
            </a:r>
            <a:endParaRPr lang="en-US" altLang="ko-KR" sz="1600" b="1" i="0" kern="0" dirty="0"/>
          </a:p>
          <a:p>
            <a:pPr marL="0" indent="0" defTabSz="358775">
              <a:buFontTx/>
              <a:buNone/>
            </a:pPr>
            <a:r>
              <a:rPr lang="en-US" altLang="ko-KR" sz="1600" b="1" i="0" kern="0" dirty="0"/>
              <a:t>	}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}</a:t>
            </a:r>
            <a:endParaRPr lang="en-US" altLang="ko-KR" sz="1600" b="1" i="0" kern="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038600" y="1524000"/>
            <a:ext cx="45720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58775">
              <a:buFontTx/>
              <a:buNone/>
            </a:pPr>
            <a:r>
              <a:rPr lang="en-US" altLang="ko-KR" sz="1600" b="1" i="0" kern="0" dirty="0" err="1" smtClean="0"/>
              <a:t>ConterTest</a:t>
            </a:r>
            <a:r>
              <a:rPr lang="en-US" altLang="ko-KR" sz="1600" b="1" i="0" kern="0" dirty="0" smtClean="0"/>
              <a:t> </a:t>
            </a:r>
            <a:r>
              <a:rPr lang="ko-KR" altLang="en-US" sz="1600" b="1" i="0" kern="0" dirty="0" smtClean="0"/>
              <a:t>클래스의 </a:t>
            </a:r>
            <a:r>
              <a:rPr lang="en-US" altLang="ko-KR" sz="1600" b="1" i="0" kern="0" dirty="0" smtClean="0"/>
              <a:t>main</a:t>
            </a:r>
          </a:p>
          <a:p>
            <a:pPr marL="0" indent="0" defTabSz="358775">
              <a:buFontTx/>
              <a:buNone/>
            </a:pPr>
            <a:endParaRPr lang="en-US" altLang="ko-KR" sz="1600" b="1" i="0" kern="0" dirty="0" smtClean="0"/>
          </a:p>
          <a:p>
            <a:pPr marL="0" indent="0" defTabSz="358775">
              <a:buFontTx/>
              <a:buNone/>
            </a:pPr>
            <a:r>
              <a:rPr lang="en-US" altLang="ko-KR" sz="1600" b="1" i="0" kern="0" dirty="0"/>
              <a:t>Counter c1 = new Counter();</a:t>
            </a:r>
          </a:p>
          <a:p>
            <a:pPr marL="0" indent="0" defTabSz="358775">
              <a:buNone/>
            </a:pPr>
            <a:r>
              <a:rPr lang="en-US" altLang="ko-KR" sz="1600" b="1" i="0" kern="0" dirty="0"/>
              <a:t>Counter </a:t>
            </a:r>
            <a:r>
              <a:rPr lang="en-US" altLang="ko-KR" sz="1600" b="1" i="0" kern="0" dirty="0" smtClean="0"/>
              <a:t>c2 </a:t>
            </a:r>
            <a:r>
              <a:rPr lang="en-US" altLang="ko-KR" sz="1600" b="1" i="0" kern="0" dirty="0"/>
              <a:t>= new Counter();</a:t>
            </a:r>
          </a:p>
          <a:p>
            <a:pPr marL="0" indent="0" defTabSz="358775">
              <a:buFontTx/>
              <a:buNone/>
            </a:pPr>
            <a:endParaRPr lang="en-US" altLang="ko-KR" sz="1600" b="1" i="0" kern="0" dirty="0" smtClean="0"/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c1.tick();	// </a:t>
            </a:r>
            <a:r>
              <a:rPr lang="ko-KR" altLang="en-US" sz="1600" b="1" i="0" kern="0" dirty="0" smtClean="0"/>
              <a:t>메소드 호출</a:t>
            </a:r>
            <a:endParaRPr lang="en-US" altLang="ko-KR" sz="1600" b="1" i="0" kern="0" dirty="0" smtClean="0"/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c1.tick();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c2.tick</a:t>
            </a:r>
            <a:r>
              <a:rPr lang="en-US" altLang="ko-KR" sz="1600" b="1" i="0" kern="0" dirty="0"/>
              <a:t>();</a:t>
            </a:r>
          </a:p>
          <a:p>
            <a:pPr marL="0" indent="0" defTabSz="358775">
              <a:buFontTx/>
              <a:buNone/>
            </a:pPr>
            <a:endParaRPr lang="en-US" altLang="ko-KR" sz="1600" b="1" i="0" kern="0" dirty="0" smtClean="0"/>
          </a:p>
          <a:p>
            <a:pPr marL="0" indent="0" defTabSz="358775">
              <a:buFontTx/>
              <a:buNone/>
            </a:pPr>
            <a:r>
              <a:rPr lang="en-US" altLang="ko-KR" sz="1600" b="1" i="0" kern="0" dirty="0" err="1"/>
              <a:t>System.out.println</a:t>
            </a:r>
            <a:r>
              <a:rPr lang="en-US" altLang="ko-KR" sz="1600" b="1" i="0" kern="0" dirty="0"/>
              <a:t>(c1.count</a:t>
            </a:r>
            <a:r>
              <a:rPr lang="en-US" altLang="ko-KR" sz="1600" b="1" i="0" kern="0" dirty="0" smtClean="0"/>
              <a:t>);	// </a:t>
            </a:r>
            <a:r>
              <a:rPr lang="ko-KR" altLang="en-US" sz="1600" b="1" i="0" kern="0" dirty="0" smtClean="0"/>
              <a:t>필드에 접근</a:t>
            </a:r>
            <a:endParaRPr lang="en-US" altLang="ko-KR" sz="1600" b="1" i="0" kern="0" dirty="0"/>
          </a:p>
          <a:p>
            <a:pPr marL="0" indent="0" defTabSz="358775">
              <a:buNone/>
            </a:pPr>
            <a:r>
              <a:rPr lang="en-US" altLang="ko-KR" sz="1600" b="1" i="0" kern="0" dirty="0" err="1" smtClean="0"/>
              <a:t>System.out.println</a:t>
            </a:r>
            <a:r>
              <a:rPr lang="en-US" altLang="ko-KR" sz="1600" b="1" i="0" kern="0" dirty="0" smtClean="0"/>
              <a:t>(c2.count);</a:t>
            </a:r>
            <a:endParaRPr lang="en-US" altLang="ko-KR" sz="1600" b="1" i="0" kern="0" dirty="0"/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457200" y="5638800"/>
            <a:ext cx="11430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count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: 2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6238" y="525780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 smtClean="0"/>
              <a:t>c1</a:t>
            </a:r>
            <a:endParaRPr lang="ko-KR" altLang="en-US" b="1" i="0" dirty="0" smtClean="0"/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2057400" y="5638800"/>
            <a:ext cx="11430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count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: 1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46438" y="52578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 smtClean="0"/>
              <a:t>c2</a:t>
            </a:r>
            <a:endParaRPr lang="ko-KR" altLang="en-US" b="1" i="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657600" y="5410200"/>
            <a:ext cx="514596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 i="0" dirty="0" smtClean="0">
                <a:solidFill>
                  <a:srgbClr val="FF0000"/>
                </a:solidFill>
              </a:rPr>
              <a:t>혼동 우려가 없을 때는 </a:t>
            </a:r>
            <a:r>
              <a:rPr lang="en-US" altLang="ko-KR" b="1" i="0" dirty="0" smtClean="0">
                <a:solidFill>
                  <a:srgbClr val="FF0000"/>
                </a:solidFill>
              </a:rPr>
              <a:t>this</a:t>
            </a:r>
            <a:r>
              <a:rPr lang="ko-KR" altLang="en-US" b="1" i="0" dirty="0" smtClean="0">
                <a:solidFill>
                  <a:srgbClr val="FF0000"/>
                </a:solidFill>
              </a:rPr>
              <a:t>를 생략할 수 있다</a:t>
            </a:r>
            <a:r>
              <a:rPr lang="en-US" altLang="ko-KR" b="1" i="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b="1" i="0" dirty="0" smtClean="0">
                <a:solidFill>
                  <a:srgbClr val="FF0000"/>
                </a:solidFill>
              </a:rPr>
              <a:t>묵시적인 객체 참조 </a:t>
            </a:r>
            <a:r>
              <a:rPr lang="en-US" altLang="ko-KR" b="1" i="0" dirty="0" smtClean="0">
                <a:solidFill>
                  <a:srgbClr val="FF0000"/>
                </a:solidFill>
              </a:rPr>
              <a:t>(implicit object referencing)</a:t>
            </a:r>
            <a:endParaRPr lang="ko-KR" altLang="en-US" b="1" i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36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76</a:t>
            </a:fld>
            <a:endParaRPr lang="en-US" altLang="ko-KR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81000" y="1474611"/>
            <a:ext cx="4114800" cy="5002389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altLang="ko-KR" sz="1600" b="1" dirty="0" smtClean="0"/>
              <a:t>class </a:t>
            </a:r>
            <a:r>
              <a:rPr lang="en-US" altLang="ko-KR" sz="1600" b="1" dirty="0" err="1" smtClean="0"/>
              <a:t>NameCat</a:t>
            </a:r>
            <a:r>
              <a:rPr lang="en-US" altLang="ko-KR" sz="1600" b="1" dirty="0" smtClean="0"/>
              <a:t> {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private String </a:t>
            </a:r>
            <a:r>
              <a:rPr lang="en-US" altLang="ko-KR" sz="1600" b="1" dirty="0" smtClean="0">
                <a:solidFill>
                  <a:srgbClr val="009900"/>
                </a:solidFill>
              </a:rPr>
              <a:t>name</a:t>
            </a:r>
            <a:r>
              <a:rPr lang="en-US" altLang="ko-KR" sz="1600" b="1" dirty="0" smtClean="0"/>
              <a:t>;      // </a:t>
            </a:r>
            <a:r>
              <a:rPr lang="ko-KR" altLang="en-US" sz="1600" b="1" dirty="0" smtClean="0"/>
              <a:t>필드</a:t>
            </a:r>
            <a:endParaRPr lang="en-US" altLang="ko-KR" sz="1600" b="1" dirty="0" smtClean="0"/>
          </a:p>
          <a:p>
            <a:pPr>
              <a:buFontTx/>
              <a:buNone/>
            </a:pPr>
            <a:r>
              <a:rPr lang="en-US" altLang="ko-KR" sz="1600" b="1" dirty="0" smtClean="0"/>
              <a:t>     </a:t>
            </a:r>
            <a:r>
              <a:rPr lang="en-US" altLang="ko-KR" sz="1600" b="1" dirty="0"/>
              <a:t>private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age</a:t>
            </a:r>
            <a:r>
              <a:rPr lang="en-US" altLang="ko-KR" sz="1600" b="1" dirty="0" smtClean="0"/>
              <a:t>;</a:t>
            </a:r>
          </a:p>
          <a:p>
            <a:pPr>
              <a:buFontTx/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	</a:t>
            </a:r>
            <a:r>
              <a:rPr lang="en-US" altLang="ko-KR" sz="1600" b="1" dirty="0"/>
              <a:t>public </a:t>
            </a:r>
            <a:r>
              <a:rPr lang="en-US" altLang="ko-KR" sz="1600" b="1" dirty="0" err="1"/>
              <a:t>NameCat</a:t>
            </a:r>
            <a:r>
              <a:rPr lang="en-US" altLang="ko-KR" sz="1600" b="1" dirty="0"/>
              <a:t>() {   } </a:t>
            </a:r>
            <a:endParaRPr lang="en-US" altLang="ko-KR" sz="1600" b="1" dirty="0" smtClean="0"/>
          </a:p>
          <a:p>
            <a:pPr>
              <a:buFontTx/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	public </a:t>
            </a:r>
            <a:r>
              <a:rPr lang="en-US" altLang="ko-KR" sz="1600" b="1" dirty="0" err="1">
                <a:solidFill>
                  <a:srgbClr val="FF0000"/>
                </a:solidFill>
              </a:rPr>
              <a:t>NameCat</a:t>
            </a:r>
            <a:r>
              <a:rPr lang="en-US" altLang="ko-KR" sz="1600" b="1" dirty="0">
                <a:solidFill>
                  <a:srgbClr val="FF0000"/>
                </a:solidFill>
              </a:rPr>
              <a:t>(String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name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 </a:t>
            </a:r>
            <a:r>
              <a:rPr lang="en-US" altLang="ko-KR" sz="1600" b="1" dirty="0">
                <a:solidFill>
                  <a:srgbClr val="FF0000"/>
                </a:solidFill>
              </a:rPr>
              <a:t>{ </a:t>
            </a:r>
          </a:p>
          <a:p>
            <a:pPr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		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this.name </a:t>
            </a:r>
            <a:r>
              <a:rPr lang="en-US" altLang="ko-KR" sz="1600" b="1" dirty="0">
                <a:solidFill>
                  <a:srgbClr val="FF0000"/>
                </a:solidFill>
              </a:rPr>
              <a:t>= </a:t>
            </a:r>
            <a:r>
              <a:rPr lang="en-US" altLang="ko-KR" sz="1600" b="1" dirty="0" smtClean="0"/>
              <a:t>name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;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    } </a:t>
            </a:r>
          </a:p>
          <a:p>
            <a:pPr>
              <a:buFontTx/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	</a:t>
            </a:r>
            <a:r>
              <a:rPr lang="en-US" altLang="ko-KR" sz="1600" b="1" dirty="0"/>
              <a:t>public </a:t>
            </a:r>
            <a:r>
              <a:rPr lang="en-US" altLang="ko-KR" sz="1600" b="1" dirty="0" err="1"/>
              <a:t>NameCat</a:t>
            </a:r>
            <a:r>
              <a:rPr lang="en-US" altLang="ko-KR" sz="1600" b="1" dirty="0"/>
              <a:t>(String </a:t>
            </a:r>
            <a:r>
              <a:rPr lang="en-US" altLang="ko-KR" sz="1600" b="1" dirty="0" smtClean="0"/>
              <a:t>name, </a:t>
            </a:r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 age)</a:t>
            </a:r>
          </a:p>
          <a:p>
            <a:pPr>
              <a:buFontTx/>
              <a:buNone/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  { </a:t>
            </a:r>
            <a:endParaRPr lang="en-US" altLang="ko-KR" sz="1600" b="1" dirty="0"/>
          </a:p>
          <a:p>
            <a:pPr>
              <a:buNone/>
            </a:pPr>
            <a:r>
              <a:rPr lang="en-US" altLang="ko-KR" sz="1600" b="1" dirty="0"/>
              <a:t>		</a:t>
            </a:r>
            <a:r>
              <a:rPr lang="en-US" altLang="ko-KR" sz="1600" b="1" dirty="0" smtClean="0"/>
              <a:t>this.name </a:t>
            </a:r>
            <a:r>
              <a:rPr lang="en-US" altLang="ko-KR" sz="1600" b="1" dirty="0"/>
              <a:t>= </a:t>
            </a:r>
            <a:r>
              <a:rPr lang="en-US" altLang="ko-KR" sz="1600" b="1" dirty="0" smtClean="0"/>
              <a:t>name;</a:t>
            </a:r>
          </a:p>
          <a:p>
            <a:pPr>
              <a:buNone/>
            </a:pPr>
            <a:r>
              <a:rPr lang="en-US" altLang="ko-KR" sz="1600" b="1" dirty="0"/>
              <a:t>	</a:t>
            </a:r>
            <a:r>
              <a:rPr lang="en-US" altLang="ko-KR" sz="1600" b="1" dirty="0" smtClean="0"/>
              <a:t>	</a:t>
            </a:r>
            <a:r>
              <a:rPr lang="en-US" altLang="ko-KR" sz="1600" b="1" dirty="0" err="1" smtClean="0"/>
              <a:t>this.age</a:t>
            </a:r>
            <a:r>
              <a:rPr lang="en-US" altLang="ko-KR" sz="1600" b="1" dirty="0" smtClean="0"/>
              <a:t> = age;</a:t>
            </a:r>
            <a:endParaRPr lang="en-US" altLang="ko-KR" sz="1600" b="1" dirty="0"/>
          </a:p>
          <a:p>
            <a:pPr>
              <a:buNone/>
            </a:pPr>
            <a:r>
              <a:rPr lang="en-US" altLang="ko-KR" sz="1600" b="1" dirty="0"/>
              <a:t>    } </a:t>
            </a:r>
            <a:endParaRPr lang="en-US" altLang="ko-KR" sz="1600" b="1" dirty="0" smtClean="0"/>
          </a:p>
          <a:p>
            <a:pPr defTabSz="531813">
              <a:buNone/>
            </a:pPr>
            <a:r>
              <a:rPr lang="ko-KR" altLang="en-US" sz="1600" b="1" dirty="0"/>
              <a:t>	</a:t>
            </a:r>
            <a:r>
              <a:rPr lang="en-US" altLang="ko-KR" sz="1600" b="1" dirty="0"/>
              <a:t>public void eat() { ... } </a:t>
            </a:r>
          </a:p>
          <a:p>
            <a:pPr defTabSz="531813">
              <a:buFontTx/>
              <a:buNone/>
            </a:pPr>
            <a:r>
              <a:rPr lang="en-US" altLang="ko-KR" sz="1600" b="1" dirty="0"/>
              <a:t>	public void </a:t>
            </a:r>
            <a:r>
              <a:rPr lang="en-US" altLang="ko-KR" sz="1600" b="1" dirty="0" err="1"/>
              <a:t>yaong</a:t>
            </a:r>
            <a:r>
              <a:rPr lang="en-US" altLang="ko-KR" sz="1600" b="1" dirty="0"/>
              <a:t>() { ... }</a:t>
            </a:r>
          </a:p>
          <a:p>
            <a:pPr defTabSz="531813">
              <a:buFontTx/>
              <a:buNone/>
            </a:pPr>
            <a:r>
              <a:rPr lang="en-US" altLang="ko-KR" sz="1600" b="1" dirty="0"/>
              <a:t>	public void </a:t>
            </a:r>
            <a:r>
              <a:rPr lang="en-US" altLang="ko-KR" sz="1600" b="1" dirty="0" err="1"/>
              <a:t>setName</a:t>
            </a:r>
            <a:r>
              <a:rPr lang="en-US" altLang="ko-KR" sz="1600" b="1" dirty="0"/>
              <a:t>(String n) { ... } </a:t>
            </a:r>
          </a:p>
          <a:p>
            <a:pPr defTabSz="531813">
              <a:buFontTx/>
              <a:buNone/>
            </a:pPr>
            <a:r>
              <a:rPr lang="en-US" altLang="ko-KR" sz="1600" b="1" dirty="0"/>
              <a:t>	public String </a:t>
            </a:r>
            <a:r>
              <a:rPr lang="en-US" altLang="ko-KR" sz="1600" b="1" dirty="0" err="1"/>
              <a:t>getName</a:t>
            </a:r>
            <a:r>
              <a:rPr lang="en-US" altLang="ko-KR" sz="1600" b="1" dirty="0"/>
              <a:t>() { ... }</a:t>
            </a:r>
          </a:p>
          <a:p>
            <a:pPr defTabSz="531813">
              <a:buFontTx/>
              <a:buNone/>
            </a:pPr>
            <a:r>
              <a:rPr lang="en-US" altLang="ko-KR" sz="1600" b="1" dirty="0" smtClean="0"/>
              <a:t>}</a:t>
            </a:r>
            <a:endParaRPr lang="en-US" altLang="ko-KR" sz="1600" b="1" dirty="0"/>
          </a:p>
        </p:txBody>
      </p:sp>
      <p:sp>
        <p:nvSpPr>
          <p:cNvPr id="8" name="직사각형 7"/>
          <p:cNvSpPr/>
          <p:nvPr/>
        </p:nvSpPr>
        <p:spPr bwMode="auto">
          <a:xfrm>
            <a:off x="762000" y="1143000"/>
            <a:ext cx="1828800" cy="33161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rPr>
              <a:t>NameCat.java</a:t>
            </a:r>
            <a:endParaRPr kumimoji="1" lang="ko-KR" altLang="en-US" sz="1800" b="1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4572000" y="1474610"/>
            <a:ext cx="4191000" cy="47737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5600" algn="l"/>
                <a:tab pos="720725" algn="l"/>
              </a:tabLst>
            </a:pPr>
            <a:r>
              <a:rPr lang="ko-KR" altLang="en-US" sz="1600" b="1" i="0" dirty="0" err="1" smtClean="0">
                <a:solidFill>
                  <a:srgbClr val="0000FF"/>
                </a:solidFill>
              </a:rPr>
              <a:t>파라미터</a:t>
            </a:r>
            <a:r>
              <a:rPr lang="ko-KR" altLang="en-US" sz="1600" b="1" i="0" dirty="0" smtClean="0">
                <a:solidFill>
                  <a:srgbClr val="0000FF"/>
                </a:solidFill>
              </a:rPr>
              <a:t> </a:t>
            </a:r>
            <a:r>
              <a:rPr lang="en-US" altLang="ko-KR" sz="1600" b="1" i="0" dirty="0" smtClean="0">
                <a:solidFill>
                  <a:srgbClr val="0000FF"/>
                </a:solidFill>
              </a:rPr>
              <a:t>name</a:t>
            </a:r>
            <a:r>
              <a:rPr lang="ko-KR" altLang="en-US" sz="1600" b="1" i="0" dirty="0" smtClean="0"/>
              <a:t>은 지역변수의 일종으로서</a:t>
            </a:r>
            <a:r>
              <a:rPr lang="en-US" altLang="ko-KR" sz="1600" b="1" i="0" dirty="0"/>
              <a:t> </a:t>
            </a:r>
            <a:r>
              <a:rPr lang="ko-KR" altLang="en-US" sz="1600" b="1" i="0" dirty="0" smtClean="0"/>
              <a:t>이 </a:t>
            </a:r>
            <a:r>
              <a:rPr lang="ko-KR" altLang="en-US" sz="1600" b="1" i="0" dirty="0" err="1" smtClean="0"/>
              <a:t>구성자</a:t>
            </a:r>
            <a:r>
              <a:rPr lang="ko-KR" altLang="en-US" sz="1600" b="1" i="0" dirty="0" smtClean="0"/>
              <a:t> 내에서만 의미를 갖는다</a:t>
            </a:r>
            <a:r>
              <a:rPr lang="en-US" altLang="ko-KR" sz="1600" b="1" i="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5600" algn="l"/>
                <a:tab pos="720725" algn="l"/>
              </a:tabLst>
            </a:pPr>
            <a:r>
              <a:rPr lang="ko-KR" altLang="en-US" sz="1600" b="1" i="0" dirty="0" smtClean="0">
                <a:solidFill>
                  <a:srgbClr val="009900"/>
                </a:solidFill>
              </a:rPr>
              <a:t>필드 </a:t>
            </a:r>
            <a:r>
              <a:rPr lang="en-US" altLang="ko-KR" sz="1600" b="1" i="0" dirty="0" smtClean="0">
                <a:solidFill>
                  <a:srgbClr val="009900"/>
                </a:solidFill>
              </a:rPr>
              <a:t>name</a:t>
            </a:r>
            <a:r>
              <a:rPr lang="ko-KR" altLang="en-US" sz="1600" b="1" i="0" dirty="0" smtClean="0"/>
              <a:t>은 클래스 전체에서 의미를 갖는다</a:t>
            </a:r>
            <a:r>
              <a:rPr lang="en-US" altLang="ko-KR" sz="1600" b="1" i="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5600" algn="l"/>
                <a:tab pos="720725" algn="l"/>
              </a:tabLst>
            </a:pPr>
            <a:r>
              <a:rPr lang="ko-KR" altLang="en-US" sz="1600" b="1" i="0" dirty="0" err="1" smtClean="0"/>
              <a:t>구성자</a:t>
            </a:r>
            <a:r>
              <a:rPr lang="ko-KR" altLang="en-US" sz="1600" b="1" i="0" dirty="0" smtClean="0"/>
              <a:t> 내에서 </a:t>
            </a:r>
            <a:r>
              <a:rPr lang="en-US" altLang="ko-KR" sz="1600" b="1" i="0" dirty="0" smtClean="0"/>
              <a:t>name</a:t>
            </a:r>
            <a:r>
              <a:rPr lang="ko-KR" altLang="en-US" sz="1600" b="1" i="0" dirty="0" smtClean="0"/>
              <a:t>이라고만 적으면 </a:t>
            </a:r>
            <a:r>
              <a:rPr lang="ko-KR" altLang="en-US" sz="1600" b="1" i="0" dirty="0" err="1" smtClean="0"/>
              <a:t>파라미터를</a:t>
            </a:r>
            <a:r>
              <a:rPr lang="ko-KR" altLang="en-US" sz="1600" b="1" i="0" dirty="0" smtClean="0"/>
              <a:t> 의미한다</a:t>
            </a:r>
            <a:r>
              <a:rPr lang="en-US" altLang="ko-KR" sz="1600" b="1" i="0" dirty="0" smtClean="0"/>
              <a:t>. this.name</a:t>
            </a:r>
            <a:r>
              <a:rPr lang="ko-KR" altLang="en-US" sz="1600" b="1" i="0" dirty="0" smtClean="0"/>
              <a:t>이라고 적으면 필드를 의미한다</a:t>
            </a:r>
            <a:r>
              <a:rPr lang="en-US" altLang="ko-KR" sz="1600" b="1" i="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this.name</a:t>
            </a:r>
            <a:r>
              <a:rPr lang="ko-KR" altLang="en-US" sz="1600" b="1" i="0" dirty="0" smtClean="0"/>
              <a:t>은 </a:t>
            </a:r>
            <a:r>
              <a:rPr lang="en-US" altLang="ko-KR" sz="1600" b="1" i="0" dirty="0" smtClean="0"/>
              <a:t>"</a:t>
            </a:r>
            <a:r>
              <a:rPr lang="ko-KR" altLang="en-US" sz="1600" b="1" i="0" dirty="0" smtClean="0"/>
              <a:t>객체 자신의 </a:t>
            </a:r>
            <a:r>
              <a:rPr lang="en-US" altLang="ko-KR" sz="1600" b="1" i="0" dirty="0" smtClean="0"/>
              <a:t>name </a:t>
            </a:r>
            <a:r>
              <a:rPr lang="ko-KR" altLang="en-US" sz="1600" b="1" i="0" dirty="0" smtClean="0"/>
              <a:t>필드</a:t>
            </a:r>
            <a:r>
              <a:rPr lang="en-US" altLang="ko-KR" sz="1600" b="1" i="0" dirty="0" smtClean="0"/>
              <a:t>"</a:t>
            </a:r>
            <a:r>
              <a:rPr lang="ko-KR" altLang="en-US" sz="1600" b="1" i="0" dirty="0" smtClean="0"/>
              <a:t>라는 의미이다</a:t>
            </a:r>
            <a:r>
              <a:rPr lang="en-US" altLang="ko-KR" sz="1600" b="1" i="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66800" y="228600"/>
            <a:ext cx="75873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i="0" dirty="0" smtClean="0"/>
              <a:t>필요할 때는 </a:t>
            </a:r>
            <a:r>
              <a:rPr lang="en-US" altLang="ko-KR" sz="3600" b="1" i="0" dirty="0" smtClean="0"/>
              <a:t>this</a:t>
            </a:r>
            <a:r>
              <a:rPr lang="ko-KR" altLang="en-US" sz="3600" b="1" i="0" dirty="0" smtClean="0"/>
              <a:t>를 생략하지 않는다</a:t>
            </a:r>
            <a:r>
              <a:rPr lang="en-US" altLang="ko-KR" sz="3600" b="1" i="0" dirty="0" smtClean="0"/>
              <a:t>.</a:t>
            </a:r>
            <a:endParaRPr lang="en-US" altLang="ko-KR" sz="3600" b="1" i="0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533400" y="2667000"/>
            <a:ext cx="3810000" cy="838200"/>
          </a:xfrm>
          <a:prstGeom prst="rect">
            <a:avLst/>
          </a:prstGeom>
          <a:solidFill>
            <a:schemeClr val="accent1">
              <a:alpha val="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622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822575"/>
          </a:xfrm>
        </p:spPr>
        <p:txBody>
          <a:bodyPr/>
          <a:lstStyle/>
          <a:p>
            <a:r>
              <a:rPr lang="ko-KR" altLang="en-US" dirty="0" smtClean="0"/>
              <a:t>접근제어자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(Access Modifier)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77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458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public, private, package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/>
              <a:t>private </a:t>
            </a:r>
            <a:r>
              <a:rPr lang="ko-KR" altLang="en-US" sz="2000" b="1" dirty="0"/>
              <a:t>멤버에는</a:t>
            </a:r>
            <a:endParaRPr lang="en-US" altLang="ko-KR" sz="2000" b="1" dirty="0"/>
          </a:p>
          <a:p>
            <a:pPr marL="457200" lvl="1" indent="0">
              <a:buNone/>
            </a:pPr>
            <a:r>
              <a:rPr lang="ko-KR" altLang="en-US" sz="2000" b="1" dirty="0"/>
              <a:t>같은 클래스로부터의 접근만을 허용한다</a:t>
            </a:r>
            <a:r>
              <a:rPr lang="en-US" altLang="ko-KR" sz="2000" b="1" dirty="0" smtClean="0"/>
              <a:t>.</a:t>
            </a:r>
            <a:r>
              <a:rPr lang="en-US" altLang="ko-KR" sz="2000" b="1" dirty="0"/>
              <a:t> 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en-US" altLang="ko-KR" sz="2000" b="1" dirty="0"/>
              <a:t>public </a:t>
            </a:r>
            <a:r>
              <a:rPr lang="ko-KR" altLang="en-US" sz="2000" b="1" dirty="0"/>
              <a:t>멤버에는</a:t>
            </a:r>
            <a:endParaRPr lang="en-US" altLang="ko-KR" sz="2000" b="1" dirty="0"/>
          </a:p>
          <a:p>
            <a:pPr marL="457200" lvl="1" indent="0">
              <a:buNone/>
            </a:pPr>
            <a:r>
              <a:rPr lang="ko-KR" altLang="en-US" sz="2000" b="1" dirty="0"/>
              <a:t>누구나 접근할 수 있다</a:t>
            </a:r>
            <a:r>
              <a:rPr lang="en-US" altLang="ko-KR" sz="2000" b="1" dirty="0"/>
              <a:t>.</a:t>
            </a:r>
          </a:p>
          <a:p>
            <a:pPr marL="457200" lvl="1" indent="0">
              <a:buNone/>
            </a:pPr>
            <a:endParaRPr lang="en-US" altLang="ko-KR" sz="2000" b="1" dirty="0"/>
          </a:p>
          <a:p>
            <a:r>
              <a:rPr lang="en-US" altLang="ko-KR" sz="2000" b="1" dirty="0" smtClean="0"/>
              <a:t>package </a:t>
            </a:r>
            <a:r>
              <a:rPr lang="ko-KR" altLang="en-US" sz="2000" b="1" dirty="0" smtClean="0"/>
              <a:t>멤버는</a:t>
            </a:r>
            <a:endParaRPr lang="en-US" altLang="ko-KR" sz="2000" b="1" dirty="0"/>
          </a:p>
          <a:p>
            <a:pPr marL="457200" lvl="1" indent="0">
              <a:buNone/>
            </a:pPr>
            <a:r>
              <a:rPr lang="ko-KR" altLang="en-US" sz="2000" b="1" dirty="0" smtClean="0"/>
              <a:t>같은 패키지에 속하는 클래스로부터의 접근만을 허용한다</a:t>
            </a:r>
            <a:r>
              <a:rPr lang="en-US" altLang="ko-KR" sz="2000" b="1" dirty="0" smtClean="0"/>
              <a:t>.</a:t>
            </a:r>
          </a:p>
          <a:p>
            <a:pPr marL="457200" lvl="1" indent="0">
              <a:buNone/>
            </a:pPr>
            <a:endParaRPr lang="en-US" altLang="ko-KR" sz="20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000" b="1" dirty="0" err="1" smtClean="0"/>
              <a:t>접근제어자를</a:t>
            </a:r>
            <a:r>
              <a:rPr lang="ko-KR" altLang="en-US" sz="2000" b="1" dirty="0" smtClean="0"/>
              <a:t> 붙이지 않으면 </a:t>
            </a:r>
            <a:r>
              <a:rPr lang="en-US" altLang="ko-KR" sz="2000" b="1" dirty="0" smtClean="0"/>
              <a:t>package </a:t>
            </a:r>
            <a:r>
              <a:rPr lang="ko-KR" altLang="en-US" sz="2000" b="1" dirty="0" smtClean="0"/>
              <a:t>멤버로 간주된다</a:t>
            </a:r>
            <a:r>
              <a:rPr lang="en-US" altLang="ko-KR" sz="2000" b="1" dirty="0" smtClean="0"/>
              <a:t>.</a:t>
            </a:r>
          </a:p>
          <a:p>
            <a:pPr marL="457200" lvl="1" indent="0">
              <a:buNone/>
            </a:pPr>
            <a:endParaRPr lang="en-US" altLang="ko-KR" sz="20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000" b="1" dirty="0" smtClean="0"/>
              <a:t>멤버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클래스를 구성하는 필드와 메소드</a:t>
            </a:r>
            <a:endParaRPr lang="en-US" altLang="ko-KR" sz="2000" b="1" dirty="0" smtClean="0"/>
          </a:p>
          <a:p>
            <a:pPr marL="457200" lvl="1" indent="0"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   (</a:t>
            </a:r>
            <a:r>
              <a:rPr lang="ko-KR" altLang="en-US" sz="2000" b="1" dirty="0" err="1" smtClean="0"/>
              <a:t>구성자는</a:t>
            </a:r>
            <a:r>
              <a:rPr lang="ko-KR" altLang="en-US" sz="2000" b="1" dirty="0" smtClean="0"/>
              <a:t> 멤버에 속하지 않음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  <a:p>
            <a:endParaRPr lang="ko-KR" altLang="en-US" sz="2000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78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066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79</a:t>
            </a:fld>
            <a:endParaRPr lang="en-US" altLang="ko-KR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28600" y="381000"/>
            <a:ext cx="4495800" cy="586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public class Counter {</a:t>
            </a:r>
          </a:p>
          <a:p>
            <a:pPr marL="0" indent="0" defTabSz="358775">
              <a:buFontTx/>
              <a:buNone/>
            </a:pPr>
            <a:endParaRPr lang="en-US" altLang="ko-KR" sz="1600" b="1" i="0" kern="0" dirty="0" smtClean="0"/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	private </a:t>
            </a:r>
            <a:r>
              <a:rPr lang="en-US" altLang="ko-KR" sz="1600" b="1" i="0" kern="0" dirty="0" err="1" smtClean="0"/>
              <a:t>int</a:t>
            </a:r>
            <a:r>
              <a:rPr lang="en-US" altLang="ko-KR" sz="1600" b="1" i="0" kern="0" dirty="0" smtClean="0"/>
              <a:t> count = 0;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	public final static </a:t>
            </a:r>
            <a:r>
              <a:rPr lang="en-US" altLang="ko-KR" sz="1600" b="1" i="0" kern="0" dirty="0" err="1" smtClean="0"/>
              <a:t>int</a:t>
            </a:r>
            <a:r>
              <a:rPr lang="en-US" altLang="ko-KR" sz="1600" b="1" i="0" kern="0" dirty="0" smtClean="0"/>
              <a:t> MAX = 10;</a:t>
            </a:r>
          </a:p>
          <a:p>
            <a:pPr marL="0" indent="0" defTabSz="358775">
              <a:buFontTx/>
              <a:buNone/>
            </a:pPr>
            <a:endParaRPr lang="en-US" altLang="ko-KR" sz="1600" b="1" i="0" kern="0" dirty="0" smtClean="0"/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	public </a:t>
            </a:r>
            <a:r>
              <a:rPr lang="en-US" altLang="ko-KR" sz="1600" b="1" i="0" kern="0" dirty="0" err="1" smtClean="0"/>
              <a:t>int</a:t>
            </a:r>
            <a:r>
              <a:rPr lang="en-US" altLang="ko-KR" sz="1600" b="1" i="0" kern="0" dirty="0" smtClean="0"/>
              <a:t> </a:t>
            </a:r>
            <a:r>
              <a:rPr lang="en-US" altLang="ko-KR" sz="1600" b="1" i="0" kern="0" dirty="0" err="1" smtClean="0"/>
              <a:t>getCount</a:t>
            </a:r>
            <a:r>
              <a:rPr lang="en-US" altLang="ko-KR" sz="1600" b="1" i="0" kern="0" dirty="0" smtClean="0"/>
              <a:t>() {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		return count;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	}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	public void </a:t>
            </a:r>
            <a:r>
              <a:rPr lang="en-US" altLang="ko-KR" sz="1600" b="1" i="0" kern="0" dirty="0" err="1" smtClean="0"/>
              <a:t>setCount</a:t>
            </a:r>
            <a:r>
              <a:rPr lang="en-US" altLang="ko-KR" sz="1600" b="1" i="0" kern="0" dirty="0" smtClean="0"/>
              <a:t>(</a:t>
            </a:r>
            <a:r>
              <a:rPr lang="en-US" altLang="ko-KR" sz="1600" b="1" i="0" kern="0" dirty="0" err="1" smtClean="0"/>
              <a:t>int</a:t>
            </a:r>
            <a:r>
              <a:rPr lang="en-US" altLang="ko-KR" sz="1600" b="1" i="0" kern="0" dirty="0" smtClean="0"/>
              <a:t> number) {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		if(</a:t>
            </a:r>
            <a:r>
              <a:rPr lang="en-US" altLang="ko-KR" sz="1600" b="1" i="0" kern="0" dirty="0" err="1" smtClean="0">
                <a:solidFill>
                  <a:srgbClr val="FF0000"/>
                </a:solidFill>
              </a:rPr>
              <a:t>isInputValid</a:t>
            </a:r>
            <a:r>
              <a:rPr lang="en-US" altLang="ko-KR" sz="1600" b="1" i="0" kern="0" dirty="0" smtClean="0">
                <a:solidFill>
                  <a:srgbClr val="FF0000"/>
                </a:solidFill>
              </a:rPr>
              <a:t>(number)</a:t>
            </a:r>
            <a:r>
              <a:rPr lang="en-US" altLang="ko-KR" sz="1600" b="1" i="0" kern="0" dirty="0" smtClean="0"/>
              <a:t>)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			count = number;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	}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	</a:t>
            </a:r>
            <a:r>
              <a:rPr lang="en-US" altLang="ko-KR" sz="1600" b="1" i="0" kern="0" dirty="0" smtClean="0">
                <a:solidFill>
                  <a:srgbClr val="FF0000"/>
                </a:solidFill>
              </a:rPr>
              <a:t>private</a:t>
            </a:r>
            <a:r>
              <a:rPr lang="en-US" altLang="ko-KR" sz="1600" b="1" i="0" kern="0" dirty="0" smtClean="0"/>
              <a:t> </a:t>
            </a:r>
            <a:r>
              <a:rPr lang="en-US" altLang="ko-KR" sz="1600" b="1" i="0" kern="0" dirty="0" err="1" smtClean="0"/>
              <a:t>boolean</a:t>
            </a:r>
            <a:r>
              <a:rPr lang="en-US" altLang="ko-KR" sz="1600" b="1" i="0" kern="0" dirty="0" smtClean="0"/>
              <a:t> </a:t>
            </a:r>
            <a:r>
              <a:rPr lang="en-US" altLang="ko-KR" sz="1600" b="1" i="0" kern="0" dirty="0" err="1" smtClean="0"/>
              <a:t>isInputValid</a:t>
            </a:r>
            <a:r>
              <a:rPr lang="en-US" altLang="ko-KR" sz="1600" b="1" i="0" kern="0" dirty="0" smtClean="0"/>
              <a:t>(</a:t>
            </a:r>
            <a:r>
              <a:rPr lang="en-US" altLang="ko-KR" sz="1600" b="1" i="0" kern="0" dirty="0" err="1" smtClean="0"/>
              <a:t>int</a:t>
            </a:r>
            <a:r>
              <a:rPr lang="en-US" altLang="ko-KR" sz="1600" b="1" i="0" kern="0" dirty="0" smtClean="0"/>
              <a:t> number) {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		if (number &lt; 0)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			return false;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		if (number &gt; MAX)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			return false;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		return true;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	}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}</a:t>
            </a:r>
            <a:endParaRPr lang="en-US" altLang="ko-KR" sz="1600" b="1" i="0" kern="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4800600" y="381000"/>
            <a:ext cx="4114800" cy="586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58775">
              <a:buFontTx/>
              <a:buNone/>
            </a:pPr>
            <a:r>
              <a:rPr lang="en-US" altLang="ko-KR" sz="1600" b="1" i="0" kern="0" dirty="0" err="1" smtClean="0"/>
              <a:t>ConterTest</a:t>
            </a:r>
            <a:r>
              <a:rPr lang="en-US" altLang="ko-KR" sz="1600" b="1" i="0" kern="0" dirty="0" smtClean="0"/>
              <a:t> </a:t>
            </a:r>
            <a:r>
              <a:rPr lang="ko-KR" altLang="en-US" sz="1600" b="1" i="0" kern="0" dirty="0" smtClean="0"/>
              <a:t>클래스의 </a:t>
            </a:r>
            <a:r>
              <a:rPr lang="en-US" altLang="ko-KR" sz="1600" b="1" i="0" kern="0" dirty="0" smtClean="0"/>
              <a:t>main</a:t>
            </a:r>
          </a:p>
          <a:p>
            <a:pPr marL="0" indent="0" defTabSz="358775">
              <a:buFontTx/>
              <a:buNone/>
            </a:pPr>
            <a:endParaRPr lang="en-US" altLang="ko-KR" sz="1600" b="1" i="0" kern="0" dirty="0" smtClean="0"/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Counter </a:t>
            </a:r>
            <a:r>
              <a:rPr lang="en-US" altLang="ko-KR" sz="1600" b="1" i="0" kern="0" dirty="0" err="1"/>
              <a:t>counter</a:t>
            </a:r>
            <a:r>
              <a:rPr lang="en-US" altLang="ko-KR" sz="1600" b="1" i="0" kern="0" dirty="0"/>
              <a:t> = new Counter();</a:t>
            </a:r>
          </a:p>
          <a:p>
            <a:pPr marL="0" indent="0" defTabSz="358775">
              <a:buFontTx/>
              <a:buNone/>
            </a:pPr>
            <a:endParaRPr lang="en-US" altLang="ko-KR" sz="1600" b="1" i="0" kern="0" dirty="0" smtClean="0"/>
          </a:p>
          <a:p>
            <a:pPr marL="0" indent="0" defTabSz="358775">
              <a:buFontTx/>
              <a:buNone/>
            </a:pPr>
            <a:r>
              <a:rPr lang="en-US" altLang="ko-KR" sz="1600" b="1" i="0" kern="0" dirty="0" err="1" smtClean="0"/>
              <a:t>counter.setCount</a:t>
            </a:r>
            <a:r>
              <a:rPr lang="en-US" altLang="ko-KR" sz="1600" b="1" i="0" kern="0" dirty="0" smtClean="0"/>
              <a:t>(5</a:t>
            </a:r>
            <a:r>
              <a:rPr lang="en-US" altLang="ko-KR" sz="1600" b="1" i="0" kern="0" dirty="0"/>
              <a:t>);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 err="1"/>
              <a:t>System.out.println</a:t>
            </a:r>
            <a:r>
              <a:rPr lang="en-US" altLang="ko-KR" sz="1600" b="1" i="0" kern="0" dirty="0"/>
              <a:t>(</a:t>
            </a:r>
            <a:r>
              <a:rPr lang="en-US" altLang="ko-KR" sz="1600" b="1" i="0" kern="0" dirty="0" err="1"/>
              <a:t>counter.getCount</a:t>
            </a:r>
            <a:r>
              <a:rPr lang="en-US" altLang="ko-KR" sz="1600" b="1" i="0" kern="0" dirty="0"/>
              <a:t>());</a:t>
            </a:r>
          </a:p>
          <a:p>
            <a:pPr marL="0" indent="0" defTabSz="358775">
              <a:buFontTx/>
              <a:buNone/>
            </a:pPr>
            <a:endParaRPr lang="en-US" altLang="ko-KR" sz="1600" b="1" i="0" kern="0" dirty="0" smtClean="0"/>
          </a:p>
          <a:p>
            <a:pPr marL="0" indent="0" defTabSz="358775">
              <a:buFontTx/>
              <a:buNone/>
            </a:pPr>
            <a:r>
              <a:rPr lang="en-US" altLang="ko-KR" sz="1600" b="1" i="0" kern="0" dirty="0" err="1" smtClean="0"/>
              <a:t>int</a:t>
            </a:r>
            <a:r>
              <a:rPr lang="en-US" altLang="ko-KR" sz="1600" b="1" i="0" kern="0" dirty="0" smtClean="0"/>
              <a:t> </a:t>
            </a:r>
            <a:r>
              <a:rPr lang="en-US" altLang="ko-KR" sz="1600" b="1" i="0" kern="0" dirty="0"/>
              <a:t>number = 8;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/>
              <a:t>if(</a:t>
            </a:r>
            <a:r>
              <a:rPr lang="en-US" altLang="ko-KR" sz="1600" b="1" i="0" kern="0" dirty="0" err="1"/>
              <a:t>counter.</a:t>
            </a:r>
            <a:r>
              <a:rPr lang="en-US" altLang="ko-KR" sz="1600" b="1" i="0" kern="0" dirty="0" err="1">
                <a:solidFill>
                  <a:srgbClr val="FF0000"/>
                </a:solidFill>
              </a:rPr>
              <a:t>isInputValid</a:t>
            </a:r>
            <a:r>
              <a:rPr lang="en-US" altLang="ko-KR" sz="1600" b="1" i="0" kern="0" dirty="0">
                <a:solidFill>
                  <a:srgbClr val="FF0000"/>
                </a:solidFill>
              </a:rPr>
              <a:t>(number)</a:t>
            </a:r>
            <a:r>
              <a:rPr lang="en-US" altLang="ko-KR" sz="1600" b="1" i="0" kern="0" dirty="0"/>
              <a:t>)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/>
              <a:t>	</a:t>
            </a:r>
            <a:r>
              <a:rPr lang="en-US" altLang="ko-KR" sz="1600" b="1" i="0" kern="0" dirty="0" err="1"/>
              <a:t>counter.setCount</a:t>
            </a:r>
            <a:r>
              <a:rPr lang="en-US" altLang="ko-KR" sz="1600" b="1" i="0" kern="0" dirty="0"/>
              <a:t>(number);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60580" y="266253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0" dirty="0" smtClean="0">
                <a:solidFill>
                  <a:srgbClr val="FF0000"/>
                </a:solidFill>
              </a:rPr>
              <a:t>X</a:t>
            </a:r>
            <a:endParaRPr lang="ko-KR" altLang="en-US" sz="2400" b="1" i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70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33400" y="941211"/>
            <a:ext cx="3733800" cy="35814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altLang="ko-KR" sz="1600" b="1" dirty="0" smtClean="0"/>
              <a:t>public class Cat {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</a:t>
            </a:r>
            <a:r>
              <a:rPr lang="en-US" altLang="ko-KR" sz="1600" b="1" dirty="0"/>
              <a:t> public </a:t>
            </a:r>
            <a:r>
              <a:rPr lang="en-US" altLang="ko-KR" sz="1600" b="1" dirty="0" smtClean="0"/>
              <a:t>void eat() { </a:t>
            </a:r>
          </a:p>
          <a:p>
            <a:pPr lvl="2">
              <a:buFontTx/>
              <a:buNone/>
            </a:pPr>
            <a:r>
              <a:rPr lang="en-US" altLang="ko-KR" sz="1600" b="1" dirty="0" err="1" smtClean="0"/>
              <a:t>System.out.println</a:t>
            </a:r>
            <a:r>
              <a:rPr lang="en-US" altLang="ko-KR" sz="1600" b="1" dirty="0" smtClean="0"/>
              <a:t>("</a:t>
            </a:r>
            <a:r>
              <a:rPr lang="ko-KR" altLang="en-US" sz="1600" b="1" dirty="0" smtClean="0"/>
              <a:t>냠냠</a:t>
            </a:r>
            <a:r>
              <a:rPr lang="en-US" altLang="ko-KR" sz="1600" b="1" dirty="0" smtClean="0"/>
              <a:t>!");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}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</a:t>
            </a:r>
            <a:r>
              <a:rPr lang="en-US" altLang="ko-KR" sz="1600" b="1" dirty="0"/>
              <a:t> public void </a:t>
            </a:r>
            <a:r>
              <a:rPr lang="en-US" altLang="ko-KR" sz="1600" b="1" dirty="0" err="1" smtClean="0"/>
              <a:t>yaong</a:t>
            </a:r>
            <a:r>
              <a:rPr lang="en-US" altLang="ko-KR" sz="1600" b="1" dirty="0" smtClean="0"/>
              <a:t>() {</a:t>
            </a:r>
          </a:p>
          <a:p>
            <a:pPr lvl="2">
              <a:buFontTx/>
              <a:buNone/>
            </a:pPr>
            <a:r>
              <a:rPr lang="en-US" altLang="ko-KR" sz="1600" b="1" dirty="0" err="1" smtClean="0"/>
              <a:t>System.out.println</a:t>
            </a:r>
            <a:r>
              <a:rPr lang="en-US" altLang="ko-KR" sz="1600" b="1" dirty="0" smtClean="0"/>
              <a:t>("</a:t>
            </a:r>
            <a:r>
              <a:rPr lang="ko-KR" altLang="en-US" sz="1600" b="1" dirty="0" smtClean="0"/>
              <a:t>야옹</a:t>
            </a:r>
            <a:r>
              <a:rPr lang="en-US" altLang="ko-KR" sz="1600" b="1" dirty="0" smtClean="0"/>
              <a:t>~");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}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}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533400" y="609600"/>
            <a:ext cx="1828800" cy="33161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rPr>
              <a:t>Cat.java</a:t>
            </a:r>
            <a:endParaRPr kumimoji="1" lang="ko-KR" altLang="en-US" sz="1800" b="1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419600" y="941211"/>
            <a:ext cx="41910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public class </a:t>
            </a:r>
            <a:r>
              <a:rPr lang="en-US" altLang="ko-KR" sz="1600" b="1" i="0" dirty="0" err="1" smtClean="0"/>
              <a:t>CatTest</a:t>
            </a:r>
            <a:r>
              <a:rPr lang="en-US" altLang="ko-KR" sz="1600" b="1" i="0" dirty="0" smtClean="0"/>
              <a:t> {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public static void main(String[] </a:t>
            </a:r>
            <a:r>
              <a:rPr lang="en-US" altLang="ko-KR" sz="1600" b="1" i="0" dirty="0" err="1" smtClean="0"/>
              <a:t>args</a:t>
            </a:r>
            <a:r>
              <a:rPr lang="en-US" altLang="ko-KR" sz="1600" b="1" i="0" dirty="0" smtClean="0"/>
              <a:t>) {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/>
              <a:t>	</a:t>
            </a:r>
            <a:r>
              <a:rPr lang="en-US" altLang="ko-KR" sz="1600" b="1" i="0" dirty="0" smtClean="0"/>
              <a:t>	Cat </a:t>
            </a:r>
            <a:r>
              <a:rPr lang="en-US" altLang="ko-KR" sz="1600" b="1" i="0" dirty="0" err="1" smtClean="0"/>
              <a:t>c1</a:t>
            </a:r>
            <a:r>
              <a:rPr lang="en-US" altLang="ko-KR" sz="1600" b="1" i="0" dirty="0" smtClean="0"/>
              <a:t>;	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</a:t>
            </a:r>
            <a:r>
              <a:rPr lang="en-US" altLang="ko-KR" sz="1600" b="1" i="0" dirty="0" err="1" smtClean="0"/>
              <a:t>c1</a:t>
            </a:r>
            <a:r>
              <a:rPr lang="en-US" altLang="ko-KR" sz="1600" b="1" i="0" dirty="0" smtClean="0"/>
              <a:t> = new Cat();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</a:t>
            </a:r>
            <a:r>
              <a:rPr lang="en-US" altLang="ko-KR" sz="1600" b="1" i="0" dirty="0" err="1" smtClean="0"/>
              <a:t>c1.eat</a:t>
            </a:r>
            <a:r>
              <a:rPr lang="en-US" altLang="ko-KR" sz="1600" b="1" i="0" dirty="0" smtClean="0"/>
              <a:t>();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</a:t>
            </a:r>
            <a:r>
              <a:rPr lang="en-US" altLang="ko-KR" sz="1600" b="1" i="0" dirty="0" err="1" smtClean="0"/>
              <a:t>c1.yaong</a:t>
            </a:r>
            <a:r>
              <a:rPr lang="en-US" altLang="ko-KR" sz="1600" b="1" i="0" dirty="0" smtClean="0"/>
              <a:t>();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/>
              <a:t>	</a:t>
            </a:r>
            <a:r>
              <a:rPr lang="en-US" altLang="ko-KR" sz="1600" b="1" i="0" dirty="0" smtClean="0"/>
              <a:t>}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/>
              <a:t>}</a:t>
            </a: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</p:txBody>
      </p:sp>
      <p:sp>
        <p:nvSpPr>
          <p:cNvPr id="10" name="직사각형 9"/>
          <p:cNvSpPr/>
          <p:nvPr/>
        </p:nvSpPr>
        <p:spPr bwMode="auto">
          <a:xfrm>
            <a:off x="4419600" y="609600"/>
            <a:ext cx="1828800" cy="33161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rPr>
              <a:t>CatTest.java</a:t>
            </a:r>
            <a:endParaRPr kumimoji="1" lang="ko-KR" altLang="en-US" sz="1800" b="1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4791670"/>
            <a:ext cx="37338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i="0" dirty="0" smtClean="0"/>
              <a:t>Cat </a:t>
            </a:r>
            <a:r>
              <a:rPr lang="ko-KR" altLang="en-US" i="0" dirty="0" smtClean="0"/>
              <a:t>클래스를 선언함</a:t>
            </a:r>
            <a:endParaRPr lang="en-US" altLang="ko-KR" i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i="0" dirty="0" smtClean="0"/>
              <a:t>Cat </a:t>
            </a:r>
            <a:r>
              <a:rPr lang="ko-KR" altLang="en-US" i="0" dirty="0" smtClean="0"/>
              <a:t>객체가 무슨 행동을 할 수 있는지 정해 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9600" y="4800600"/>
            <a:ext cx="419099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i="0" dirty="0" smtClean="0"/>
              <a:t>Cat </a:t>
            </a:r>
            <a:r>
              <a:rPr lang="ko-KR" altLang="en-US" i="0" dirty="0" smtClean="0"/>
              <a:t>객체를 구성하고 그 객체에게 행동을 시킴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캡슐화와 정보은닉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781800" cy="1752600"/>
          </a:xfrm>
        </p:spPr>
        <p:txBody>
          <a:bodyPr/>
          <a:lstStyle/>
          <a:p>
            <a:r>
              <a:rPr lang="en-US" altLang="ko-KR" dirty="0" smtClean="0"/>
              <a:t>Encapsulation and Information Hiding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80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135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캡슐</a:t>
            </a:r>
            <a:r>
              <a:rPr lang="ko-KR" altLang="en-US" dirty="0"/>
              <a:t>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데이터와 그 데이터에 작용하는 메소드들을 한 덩어리로 묶어 놓는 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"</a:t>
            </a:r>
            <a:r>
              <a:rPr lang="ko-KR" altLang="en-US" dirty="0" smtClean="0"/>
              <a:t>객체의 사용법</a:t>
            </a:r>
            <a:r>
              <a:rPr lang="en-US" altLang="ko-KR" dirty="0" smtClean="0"/>
              <a:t>"</a:t>
            </a:r>
            <a:r>
              <a:rPr lang="ko-KR" altLang="en-US" dirty="0" smtClean="0"/>
              <a:t>에 해당하는 메소드들만을 노출시키고 </a:t>
            </a:r>
            <a:r>
              <a:rPr lang="en-US" altLang="ko-KR" dirty="0" smtClean="0"/>
              <a:t>(public</a:t>
            </a:r>
            <a:r>
              <a:rPr lang="ko-KR" altLang="en-US" dirty="0" smtClean="0"/>
              <a:t>으로 선언</a:t>
            </a:r>
            <a:r>
              <a:rPr lang="en-US" altLang="ko-KR" dirty="0" smtClean="0"/>
              <a:t>) </a:t>
            </a:r>
            <a:r>
              <a:rPr lang="ko-KR" altLang="en-US" dirty="0" smtClean="0"/>
              <a:t>나머지 메소드와 데이터는 외부에 노출도지 않도록 하는 것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81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251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82</a:t>
            </a:fld>
            <a:endParaRPr lang="en-US" altLang="ko-KR" dirty="0"/>
          </a:p>
        </p:txBody>
      </p:sp>
      <p:pic>
        <p:nvPicPr>
          <p:cNvPr id="6" name="Picture 2" descr="A circle with an inner circle filled with items, surrounded by gray wedges representing methods that allow access to the inner circ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5257800" cy="342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ko-KR" altLang="en-US" dirty="0" smtClean="0"/>
              <a:t>캡슐화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00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정보은닉</a:t>
            </a:r>
            <a:r>
              <a:rPr lang="en-US" altLang="ko-KR" dirty="0" smtClean="0"/>
              <a:t>(Information Hiding)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442" y="1371600"/>
            <a:ext cx="8229600" cy="4754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객체의 사용자에게 꼭 필요한 메소드들만을 노출하고 나머지 상세한 객체의 내부 정보는 노출하지 않음으로써 안전성을 높임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캡슐화와 </a:t>
            </a:r>
            <a:r>
              <a:rPr lang="en-US" altLang="ko-KR" sz="2000" b="1" dirty="0" smtClean="0"/>
              <a:t>private </a:t>
            </a:r>
            <a:r>
              <a:rPr lang="ko-KR" altLang="en-US" sz="2000" b="1" dirty="0" smtClean="0"/>
              <a:t>선언을 통해 정보은닉이 이루어짐</a:t>
            </a:r>
            <a:endParaRPr lang="en-US" altLang="ko-KR" sz="2000" b="1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83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071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캡슐화와 정보은닉의 이점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 smtClean="0"/>
              <a:t>사용자는 객체의 내부적 세부 사항을 알 필요가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사용법만 알면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클래스 개발자는 사용자와 무관하게 클래스 내부를 바꿀 수 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사용법은 변경하지 않는 전제 하에서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객체가 사용자로부터 보호된다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84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237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85</a:t>
            </a:fld>
            <a:endParaRPr lang="en-US" altLang="ko-KR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28600" y="381000"/>
            <a:ext cx="4495800" cy="586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public class Counter {</a:t>
            </a:r>
          </a:p>
          <a:p>
            <a:pPr marL="0" indent="0" defTabSz="358775">
              <a:buFontTx/>
              <a:buNone/>
            </a:pPr>
            <a:endParaRPr lang="en-US" altLang="ko-KR" sz="1600" b="1" i="0" kern="0" dirty="0" smtClean="0"/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	</a:t>
            </a:r>
            <a:r>
              <a:rPr lang="en-US" altLang="ko-KR" sz="1600" b="1" i="0" kern="0" dirty="0" smtClean="0">
                <a:solidFill>
                  <a:srgbClr val="FF0000"/>
                </a:solidFill>
              </a:rPr>
              <a:t>private</a:t>
            </a:r>
            <a:r>
              <a:rPr lang="en-US" altLang="ko-KR" sz="1600" b="1" i="0" kern="0" dirty="0" smtClean="0"/>
              <a:t> </a:t>
            </a:r>
            <a:r>
              <a:rPr lang="en-US" altLang="ko-KR" sz="1600" b="1" i="0" kern="0" dirty="0" err="1" smtClean="0"/>
              <a:t>int</a:t>
            </a:r>
            <a:r>
              <a:rPr lang="en-US" altLang="ko-KR" sz="1600" b="1" i="0" kern="0" dirty="0" smtClean="0"/>
              <a:t> count = 0;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	public final static </a:t>
            </a:r>
            <a:r>
              <a:rPr lang="en-US" altLang="ko-KR" sz="1600" b="1" i="0" kern="0" dirty="0" err="1" smtClean="0"/>
              <a:t>int</a:t>
            </a:r>
            <a:r>
              <a:rPr lang="en-US" altLang="ko-KR" sz="1600" b="1" i="0" kern="0" dirty="0" smtClean="0"/>
              <a:t> MAX = 10;</a:t>
            </a:r>
          </a:p>
          <a:p>
            <a:pPr marL="0" indent="0" defTabSz="358775">
              <a:buFontTx/>
              <a:buNone/>
            </a:pPr>
            <a:endParaRPr lang="en-US" altLang="ko-KR" sz="1600" b="1" i="0" kern="0" dirty="0" smtClean="0"/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	public </a:t>
            </a:r>
            <a:r>
              <a:rPr lang="en-US" altLang="ko-KR" sz="1600" b="1" i="0" kern="0" dirty="0" err="1" smtClean="0"/>
              <a:t>int</a:t>
            </a:r>
            <a:r>
              <a:rPr lang="en-US" altLang="ko-KR" sz="1600" b="1" i="0" kern="0" dirty="0" smtClean="0"/>
              <a:t> </a:t>
            </a:r>
            <a:r>
              <a:rPr lang="en-US" altLang="ko-KR" sz="1600" b="1" i="0" kern="0" dirty="0" err="1" smtClean="0"/>
              <a:t>getCount</a:t>
            </a:r>
            <a:r>
              <a:rPr lang="en-US" altLang="ko-KR" sz="1600" b="1" i="0" kern="0" dirty="0" smtClean="0"/>
              <a:t>() {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		return count;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	}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	public void </a:t>
            </a:r>
            <a:r>
              <a:rPr lang="en-US" altLang="ko-KR" sz="1600" b="1" i="0" kern="0" dirty="0" err="1" smtClean="0"/>
              <a:t>setCount</a:t>
            </a:r>
            <a:r>
              <a:rPr lang="en-US" altLang="ko-KR" sz="1600" b="1" i="0" kern="0" dirty="0" smtClean="0"/>
              <a:t>(</a:t>
            </a:r>
            <a:r>
              <a:rPr lang="en-US" altLang="ko-KR" sz="1600" b="1" i="0" kern="0" dirty="0" err="1" smtClean="0"/>
              <a:t>int</a:t>
            </a:r>
            <a:r>
              <a:rPr lang="en-US" altLang="ko-KR" sz="1600" b="1" i="0" kern="0" dirty="0" smtClean="0"/>
              <a:t> number) {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		if(</a:t>
            </a:r>
            <a:r>
              <a:rPr lang="en-US" altLang="ko-KR" sz="1600" b="1" i="0" kern="0" dirty="0" err="1" smtClean="0"/>
              <a:t>isInputValid</a:t>
            </a:r>
            <a:r>
              <a:rPr lang="en-US" altLang="ko-KR" sz="1600" b="1" i="0" kern="0" dirty="0" smtClean="0"/>
              <a:t>(number))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			count = number;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	}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	</a:t>
            </a:r>
            <a:r>
              <a:rPr lang="en-US" altLang="ko-KR" sz="1600" b="1" i="0" kern="0" dirty="0" smtClean="0">
                <a:solidFill>
                  <a:srgbClr val="FF0000"/>
                </a:solidFill>
              </a:rPr>
              <a:t>private</a:t>
            </a:r>
            <a:r>
              <a:rPr lang="en-US" altLang="ko-KR" sz="1600" b="1" i="0" kern="0" dirty="0" smtClean="0"/>
              <a:t> </a:t>
            </a:r>
            <a:r>
              <a:rPr lang="en-US" altLang="ko-KR" sz="1600" b="1" i="0" kern="0" dirty="0" err="1" smtClean="0"/>
              <a:t>boolean</a:t>
            </a:r>
            <a:r>
              <a:rPr lang="en-US" altLang="ko-KR" sz="1600" b="1" i="0" kern="0" dirty="0" smtClean="0"/>
              <a:t> </a:t>
            </a:r>
            <a:r>
              <a:rPr lang="en-US" altLang="ko-KR" sz="1600" b="1" i="0" kern="0" dirty="0" err="1" smtClean="0"/>
              <a:t>isInputValid</a:t>
            </a:r>
            <a:r>
              <a:rPr lang="en-US" altLang="ko-KR" sz="1600" b="1" i="0" kern="0" dirty="0" smtClean="0"/>
              <a:t>(</a:t>
            </a:r>
            <a:r>
              <a:rPr lang="en-US" altLang="ko-KR" sz="1600" b="1" i="0" kern="0" dirty="0" err="1" smtClean="0"/>
              <a:t>int</a:t>
            </a:r>
            <a:r>
              <a:rPr lang="en-US" altLang="ko-KR" sz="1600" b="1" i="0" kern="0" dirty="0" smtClean="0"/>
              <a:t> number) {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		if (number &lt; 0)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			return false;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		if (number &gt; MAX)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			return false;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		return true;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	}</a:t>
            </a:r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}</a:t>
            </a:r>
            <a:endParaRPr lang="en-US" altLang="ko-KR" sz="1600" b="1" i="0" kern="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4800600" y="381000"/>
            <a:ext cx="4114800" cy="586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58775">
              <a:buFontTx/>
              <a:buNone/>
            </a:pPr>
            <a:endParaRPr lang="en-US" altLang="ko-KR" sz="1600" b="1" i="0" kern="0" dirty="0" smtClean="0"/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&lt;</a:t>
            </a:r>
            <a:r>
              <a:rPr lang="ko-KR" altLang="en-US" sz="1600" b="1" i="0" kern="0" dirty="0" smtClean="0"/>
              <a:t>캡슐화</a:t>
            </a:r>
            <a:r>
              <a:rPr lang="en-US" altLang="ko-KR" sz="1600" b="1" i="0" kern="0" dirty="0" smtClean="0"/>
              <a:t>&gt;</a:t>
            </a:r>
          </a:p>
          <a:p>
            <a:pPr marL="0" indent="0" defTabSz="358775">
              <a:buFontTx/>
              <a:buNone/>
            </a:pPr>
            <a:r>
              <a:rPr lang="ko-KR" altLang="en-US" sz="1600" b="1" i="0" kern="0" dirty="0" smtClean="0"/>
              <a:t>데이터</a:t>
            </a:r>
            <a:r>
              <a:rPr lang="en-US" altLang="ko-KR" sz="1600" b="1" i="0" kern="0" dirty="0" smtClean="0"/>
              <a:t>(count)</a:t>
            </a:r>
            <a:r>
              <a:rPr lang="ko-KR" altLang="en-US" sz="1600" b="1" i="0" kern="0" dirty="0" smtClean="0"/>
              <a:t>와 </a:t>
            </a:r>
            <a:endParaRPr lang="en-US" altLang="ko-KR" sz="1600" b="1" i="0" kern="0" dirty="0" smtClean="0"/>
          </a:p>
          <a:p>
            <a:pPr marL="0" indent="0" defTabSz="358775">
              <a:buFontTx/>
              <a:buNone/>
            </a:pPr>
            <a:r>
              <a:rPr lang="ko-KR" altLang="en-US" sz="1600" b="1" i="0" kern="0" dirty="0" smtClean="0"/>
              <a:t>데이터에 작용하는  메소드들이 </a:t>
            </a:r>
            <a:endParaRPr lang="en-US" altLang="ko-KR" sz="1600" b="1" i="0" kern="0" dirty="0" smtClean="0"/>
          </a:p>
          <a:p>
            <a:pPr marL="0" indent="0" defTabSz="358775">
              <a:buFontTx/>
              <a:buNone/>
            </a:pPr>
            <a:r>
              <a:rPr lang="ko-KR" altLang="en-US" sz="1600" b="1" i="0" kern="0" dirty="0" smtClean="0"/>
              <a:t>하나의 클래스로 묶여 있다</a:t>
            </a:r>
            <a:r>
              <a:rPr lang="en-US" altLang="ko-KR" sz="1600" b="1" i="0" kern="0" dirty="0" smtClean="0"/>
              <a:t>.</a:t>
            </a:r>
          </a:p>
          <a:p>
            <a:pPr marL="0" indent="0" defTabSz="358775">
              <a:buFontTx/>
              <a:buNone/>
            </a:pPr>
            <a:endParaRPr lang="en-US" altLang="ko-KR" sz="1600" b="1" i="0" kern="0" dirty="0"/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&lt;</a:t>
            </a:r>
            <a:r>
              <a:rPr lang="ko-KR" altLang="en-US" sz="1600" b="1" i="0" kern="0" dirty="0" smtClean="0"/>
              <a:t>정보은닉</a:t>
            </a:r>
            <a:r>
              <a:rPr lang="en-US" altLang="ko-KR" sz="1600" b="1" i="0" kern="0" dirty="0" smtClean="0"/>
              <a:t>&gt;</a:t>
            </a:r>
          </a:p>
          <a:p>
            <a:pPr marL="0" indent="0" defTabSz="358775">
              <a:buFontTx/>
              <a:buNone/>
            </a:pPr>
            <a:r>
              <a:rPr lang="ko-KR" altLang="en-US" sz="1600" b="1" i="0" kern="0" dirty="0" smtClean="0"/>
              <a:t>사용자에게 필요한 정보만을 </a:t>
            </a:r>
            <a:r>
              <a:rPr lang="en-US" altLang="ko-KR" sz="1600" b="1" i="0" kern="0" dirty="0" smtClean="0"/>
              <a:t>public</a:t>
            </a:r>
            <a:r>
              <a:rPr lang="ko-KR" altLang="en-US" sz="1600" b="1" i="0" kern="0" dirty="0" smtClean="0"/>
              <a:t>으로 선언함으로써 사용자에게 노출한다</a:t>
            </a:r>
            <a:r>
              <a:rPr lang="en-US" altLang="ko-KR" sz="1600" b="1" i="0" kern="0" dirty="0" smtClean="0"/>
              <a:t>.</a:t>
            </a:r>
          </a:p>
          <a:p>
            <a:pPr marL="0" indent="0" defTabSz="358775">
              <a:buFontTx/>
              <a:buNone/>
            </a:pPr>
            <a:endParaRPr lang="en-US" altLang="ko-KR" sz="1600" b="1" i="0" kern="0" dirty="0" smtClean="0"/>
          </a:p>
          <a:p>
            <a:pPr marL="0" indent="0" defTabSz="358775">
              <a:buFontTx/>
              <a:buNone/>
            </a:pPr>
            <a:r>
              <a:rPr lang="ko-KR" altLang="en-US" sz="1600" b="1" i="0" kern="0" dirty="0" smtClean="0"/>
              <a:t>사용자 설명서인 </a:t>
            </a:r>
            <a:r>
              <a:rPr lang="en-US" altLang="ko-KR" sz="1600" b="1" i="0" kern="0" dirty="0" smtClean="0"/>
              <a:t>API </a:t>
            </a:r>
            <a:r>
              <a:rPr lang="ko-KR" altLang="en-US" sz="1600" b="1" i="0" kern="0" dirty="0" smtClean="0"/>
              <a:t>문서에는 </a:t>
            </a:r>
            <a:endParaRPr lang="en-US" altLang="ko-KR" sz="1600" b="1" i="0" kern="0" dirty="0" smtClean="0"/>
          </a:p>
          <a:p>
            <a:pPr marL="0" indent="0" defTabSz="358775">
              <a:buFontTx/>
              <a:buNone/>
            </a:pPr>
            <a:r>
              <a:rPr lang="en-US" altLang="ko-KR" sz="1600" b="1" i="0" kern="0" dirty="0" smtClean="0"/>
              <a:t>public </a:t>
            </a:r>
            <a:r>
              <a:rPr lang="ko-KR" altLang="en-US" sz="1600" b="1" i="0" kern="0" dirty="0" smtClean="0"/>
              <a:t>멤버에 대한 설명만 나타난다</a:t>
            </a:r>
            <a:r>
              <a:rPr lang="en-US" altLang="ko-KR" sz="1600" b="1" i="0" kern="0" dirty="0" smtClean="0"/>
              <a:t>.</a:t>
            </a:r>
          </a:p>
          <a:p>
            <a:pPr marL="0" indent="0" defTabSz="358775">
              <a:buFontTx/>
              <a:buNone/>
            </a:pPr>
            <a:endParaRPr lang="en-US" altLang="ko-KR" sz="1600" b="1" i="0" kern="0" dirty="0"/>
          </a:p>
          <a:p>
            <a:pPr marL="0" indent="0" defTabSz="358775">
              <a:buFontTx/>
              <a:buNone/>
            </a:pPr>
            <a:endParaRPr lang="en-US" altLang="ko-KR" sz="1600" b="1" i="0" kern="0" dirty="0"/>
          </a:p>
        </p:txBody>
      </p:sp>
    </p:spTree>
    <p:extLst>
      <p:ext uri="{BB962C8B-B14F-4D97-AF65-F5344CB8AC3E}">
        <p14:creationId xmlns:p14="http://schemas.microsoft.com/office/powerpoint/2010/main" val="3205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끝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86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114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33400" y="865011"/>
            <a:ext cx="3733800" cy="35814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altLang="ko-KR" sz="1600" b="1" dirty="0" smtClean="0"/>
              <a:t>public class Cat {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</a:t>
            </a:r>
            <a:r>
              <a:rPr lang="en-US" altLang="ko-KR" sz="1600" b="1" dirty="0"/>
              <a:t> public </a:t>
            </a:r>
            <a:r>
              <a:rPr lang="en-US" altLang="ko-KR" sz="1600" b="1" dirty="0" smtClean="0"/>
              <a:t>void eat() { </a:t>
            </a:r>
          </a:p>
          <a:p>
            <a:pPr lvl="2">
              <a:buFontTx/>
              <a:buNone/>
            </a:pPr>
            <a:r>
              <a:rPr lang="en-US" altLang="ko-KR" sz="1600" b="1" dirty="0" err="1" smtClean="0"/>
              <a:t>System.out.println</a:t>
            </a:r>
            <a:r>
              <a:rPr lang="en-US" altLang="ko-KR" sz="1600" b="1" dirty="0" smtClean="0"/>
              <a:t>("</a:t>
            </a:r>
            <a:r>
              <a:rPr lang="ko-KR" altLang="en-US" sz="1600" b="1" dirty="0" smtClean="0"/>
              <a:t>냠냠</a:t>
            </a:r>
            <a:r>
              <a:rPr lang="en-US" altLang="ko-KR" sz="1600" b="1" dirty="0" smtClean="0"/>
              <a:t>!");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}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</a:t>
            </a:r>
            <a:r>
              <a:rPr lang="en-US" altLang="ko-KR" sz="1600" b="1" dirty="0"/>
              <a:t> public void </a:t>
            </a:r>
            <a:r>
              <a:rPr lang="en-US" altLang="ko-KR" sz="1600" b="1" dirty="0" err="1" smtClean="0"/>
              <a:t>yaong</a:t>
            </a:r>
            <a:r>
              <a:rPr lang="en-US" altLang="ko-KR" sz="1600" b="1" dirty="0" smtClean="0"/>
              <a:t>() {</a:t>
            </a:r>
          </a:p>
          <a:p>
            <a:pPr lvl="2">
              <a:buFontTx/>
              <a:buNone/>
            </a:pPr>
            <a:r>
              <a:rPr lang="en-US" altLang="ko-KR" sz="1600" b="1" dirty="0" err="1" smtClean="0"/>
              <a:t>System.out.println</a:t>
            </a:r>
            <a:r>
              <a:rPr lang="en-US" altLang="ko-KR" sz="1600" b="1" dirty="0" smtClean="0"/>
              <a:t>("</a:t>
            </a:r>
            <a:r>
              <a:rPr lang="ko-KR" altLang="en-US" sz="1600" b="1" dirty="0" smtClean="0"/>
              <a:t>야옹</a:t>
            </a:r>
            <a:r>
              <a:rPr lang="en-US" altLang="ko-KR" sz="1600" b="1" dirty="0" smtClean="0"/>
              <a:t>~");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}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}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533400" y="533400"/>
            <a:ext cx="1828800" cy="33161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rPr>
              <a:t>Cat.java</a:t>
            </a:r>
            <a:endParaRPr kumimoji="1" lang="ko-KR" altLang="en-US" sz="1800" b="1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419600" y="865011"/>
            <a:ext cx="41910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public class </a:t>
            </a:r>
            <a:r>
              <a:rPr lang="en-US" altLang="ko-KR" sz="1600" b="1" i="0" dirty="0" err="1" smtClean="0"/>
              <a:t>CatTest</a:t>
            </a:r>
            <a:r>
              <a:rPr lang="en-US" altLang="ko-KR" sz="1600" b="1" i="0" dirty="0" smtClean="0"/>
              <a:t> {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public static void main(String[] </a:t>
            </a:r>
            <a:r>
              <a:rPr lang="en-US" altLang="ko-KR" sz="1600" b="1" i="0" dirty="0" err="1" smtClean="0"/>
              <a:t>args</a:t>
            </a:r>
            <a:r>
              <a:rPr lang="en-US" altLang="ko-KR" sz="1600" b="1" i="0" dirty="0" smtClean="0"/>
              <a:t>) {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/>
              <a:t>	</a:t>
            </a:r>
            <a:r>
              <a:rPr lang="en-US" altLang="ko-KR" sz="1600" b="1" i="0" dirty="0" smtClean="0"/>
              <a:t>	Cat </a:t>
            </a:r>
            <a:r>
              <a:rPr lang="en-US" altLang="ko-KR" sz="1600" b="1" i="0" dirty="0" err="1" smtClean="0"/>
              <a:t>c1</a:t>
            </a:r>
            <a:r>
              <a:rPr lang="en-US" altLang="ko-KR" sz="1600" b="1" i="0" dirty="0" smtClean="0"/>
              <a:t>;	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</a:t>
            </a:r>
            <a:r>
              <a:rPr lang="en-US" altLang="ko-KR" sz="1600" b="1" i="0" dirty="0" err="1" smtClean="0"/>
              <a:t>c1</a:t>
            </a:r>
            <a:r>
              <a:rPr lang="en-US" altLang="ko-KR" sz="1600" b="1" i="0" dirty="0" smtClean="0"/>
              <a:t> = new Cat();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</a:t>
            </a:r>
            <a:r>
              <a:rPr lang="en-US" altLang="ko-KR" sz="1600" b="1" i="0" dirty="0" err="1" smtClean="0"/>
              <a:t>c1.eat</a:t>
            </a:r>
            <a:r>
              <a:rPr lang="en-US" altLang="ko-KR" sz="1600" b="1" i="0" dirty="0" smtClean="0"/>
              <a:t>();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 smtClean="0"/>
              <a:t>		</a:t>
            </a:r>
            <a:r>
              <a:rPr lang="en-US" altLang="ko-KR" sz="1600" b="1" i="0" dirty="0" err="1" smtClean="0">
                <a:solidFill>
                  <a:srgbClr val="FF0000"/>
                </a:solidFill>
              </a:rPr>
              <a:t>c1.yaong</a:t>
            </a:r>
            <a:r>
              <a:rPr lang="en-US" altLang="ko-KR" sz="1600" b="1" i="0" dirty="0" smtClean="0">
                <a:solidFill>
                  <a:srgbClr val="FF0000"/>
                </a:solidFill>
              </a:rPr>
              <a:t>();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/>
              <a:t>	</a:t>
            </a:r>
            <a:r>
              <a:rPr lang="en-US" altLang="ko-KR" sz="1600" b="1" i="0" dirty="0" smtClean="0"/>
              <a:t>}</a:t>
            </a:r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r>
              <a:rPr lang="en-US" altLang="ko-KR" sz="1600" b="1" i="0" dirty="0"/>
              <a:t>}</a:t>
            </a:r>
            <a:endParaRPr lang="en-US" altLang="ko-KR" sz="1600" b="1" i="0" dirty="0" smtClean="0"/>
          </a:p>
          <a:p>
            <a:pPr>
              <a:buFontTx/>
              <a:buNone/>
              <a:tabLst>
                <a:tab pos="355600" algn="l"/>
                <a:tab pos="720725" algn="l"/>
              </a:tabLst>
            </a:pPr>
            <a:endParaRPr lang="en-US" altLang="ko-KR" sz="1600" b="1" i="0" dirty="0" smtClean="0"/>
          </a:p>
        </p:txBody>
      </p:sp>
      <p:sp>
        <p:nvSpPr>
          <p:cNvPr id="10" name="직사각형 9"/>
          <p:cNvSpPr/>
          <p:nvPr/>
        </p:nvSpPr>
        <p:spPr bwMode="auto">
          <a:xfrm>
            <a:off x="4419600" y="533400"/>
            <a:ext cx="1828800" cy="33161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rPr>
              <a:t>CatTest.java</a:t>
            </a:r>
            <a:endParaRPr kumimoji="1" lang="ko-KR" altLang="en-US" sz="1800" b="1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 bwMode="auto">
          <a:xfrm flipV="1">
            <a:off x="1653870" y="2312811"/>
            <a:ext cx="0" cy="2438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0" y="4751211"/>
            <a:ext cx="7462299" cy="1338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0" dirty="0" smtClean="0"/>
              <a:t>static </a:t>
            </a:r>
            <a:r>
              <a:rPr lang="ko-KR" altLang="en-US" b="1" i="0" dirty="0" smtClean="0"/>
              <a:t>이 없음에 유의</a:t>
            </a:r>
            <a:r>
              <a:rPr lang="en-US" altLang="ko-KR" b="1" i="0" dirty="0" smtClean="0"/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b="1" i="0" dirty="0" smtClean="0"/>
              <a:t>개별 </a:t>
            </a:r>
            <a:r>
              <a:rPr lang="ko-KR" altLang="en-US" b="1" i="0" dirty="0" err="1" smtClean="0"/>
              <a:t>인스턴스에게</a:t>
            </a:r>
            <a:r>
              <a:rPr lang="ko-KR" altLang="en-US" b="1" i="0" dirty="0" smtClean="0"/>
              <a:t> 호출하기 위한 메소드는 </a:t>
            </a:r>
            <a:r>
              <a:rPr lang="en-US" altLang="ko-KR" b="1" i="0" dirty="0" smtClean="0"/>
              <a:t>static</a:t>
            </a:r>
            <a:r>
              <a:rPr lang="ko-KR" altLang="en-US" b="1" i="0" dirty="0" smtClean="0"/>
              <a:t>으로 선언하지 않는다</a:t>
            </a:r>
            <a:r>
              <a:rPr lang="en-US" altLang="ko-KR" b="1" i="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i="0" dirty="0" smtClean="0"/>
              <a:t>static</a:t>
            </a:r>
            <a:r>
              <a:rPr lang="ko-KR" altLang="en-US" b="1" i="0" dirty="0" smtClean="0"/>
              <a:t>이 붙지 않은 메소드를 </a:t>
            </a:r>
            <a:r>
              <a:rPr lang="en-US" altLang="ko-KR" b="1" i="0" dirty="0" smtClean="0"/>
              <a:t>“</a:t>
            </a:r>
            <a:r>
              <a:rPr lang="ko-KR" altLang="en-US" b="1" i="0" dirty="0" err="1" smtClean="0"/>
              <a:t>인스턴스</a:t>
            </a:r>
            <a:r>
              <a:rPr lang="ko-KR" altLang="en-US" b="1" i="0" dirty="0" smtClean="0"/>
              <a:t> 메소드</a:t>
            </a:r>
            <a:r>
              <a:rPr lang="en-US" altLang="ko-KR" b="1" i="0" dirty="0" smtClean="0"/>
              <a:t>”</a:t>
            </a:r>
            <a:r>
              <a:rPr lang="ko-KR" altLang="en-US" b="1" i="0" dirty="0" smtClean="0"/>
              <a:t>라고 부른다</a:t>
            </a:r>
            <a:r>
              <a:rPr lang="en-US" altLang="ko-KR" b="1" i="0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52414" y="3532011"/>
            <a:ext cx="28956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i="0" dirty="0" smtClean="0"/>
              <a:t>c1 </a:t>
            </a:r>
            <a:r>
              <a:rPr lang="ko-KR" altLang="en-US" i="0" dirty="0" err="1" smtClean="0"/>
              <a:t>인스턴스를</a:t>
            </a:r>
            <a:r>
              <a:rPr lang="ko-KR" altLang="en-US" i="0" dirty="0" smtClean="0"/>
              <a:t> 꼭 집어 그 놈에게 메소드를 호출한다</a:t>
            </a:r>
            <a:r>
              <a:rPr lang="en-US" altLang="ko-KR" i="0" dirty="0" smtClean="0"/>
              <a:t>.</a:t>
            </a:r>
            <a:endParaRPr lang="ko-KR" altLang="en-US" i="0" dirty="0" smtClean="0"/>
          </a:p>
        </p:txBody>
      </p:sp>
      <p:cxnSp>
        <p:nvCxnSpPr>
          <p:cNvPr id="4" name="직선 화살표 연결선 3"/>
          <p:cNvCxnSpPr/>
          <p:nvPr/>
        </p:nvCxnSpPr>
        <p:spPr bwMode="auto">
          <a:xfrm flipH="1" flipV="1">
            <a:off x="5791200" y="3124200"/>
            <a:ext cx="152400" cy="4078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830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i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5684</TotalTime>
  <Words>2915</Words>
  <Application>Microsoft Office PowerPoint</Application>
  <PresentationFormat>화면 슬라이드 쇼(4:3)</PresentationFormat>
  <Paragraphs>1620</Paragraphs>
  <Slides>86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86</vt:i4>
      </vt:variant>
    </vt:vector>
  </HeadingPairs>
  <TitlesOfParts>
    <vt:vector size="87" baseType="lpstr">
      <vt:lpstr>기본 디자인</vt:lpstr>
      <vt:lpstr>객체지향 프로그래밍</vt:lpstr>
      <vt:lpstr>객체 지향 프로그래밍 (Object-Oriented Programming, OOP)</vt:lpstr>
      <vt:lpstr>객체와 클래스 (Objects and Classes)</vt:lpstr>
      <vt:lpstr>실세계 - 고양이</vt:lpstr>
      <vt:lpstr>사이버세계 모델 - 고양이</vt:lpstr>
      <vt:lpstr>Java 클래스 - Cat</vt:lpstr>
      <vt:lpstr>Cat 객체 구성 및 활용 (프로그램 실행)</vt:lpstr>
      <vt:lpstr>PowerPoint 프레젠테이션</vt:lpstr>
      <vt:lpstr>PowerPoint 프레젠테이션</vt:lpstr>
      <vt:lpstr>두 개의 Cat 인스턴스</vt:lpstr>
      <vt:lpstr>PowerPoint 프레젠테이션</vt:lpstr>
      <vt:lpstr>클래스와 애플리케이션</vt:lpstr>
      <vt:lpstr>PowerPoint 프레젠테이션</vt:lpstr>
      <vt:lpstr>연습문제</vt:lpstr>
      <vt:lpstr>고양이 사이버 모델 2</vt:lpstr>
      <vt:lpstr>고양이 사이버 모델 2</vt:lpstr>
      <vt:lpstr>고양이 사이버 모델 2</vt:lpstr>
      <vt:lpstr>고양이 사이버 모델 2</vt:lpstr>
      <vt:lpstr>Java 클래스 – AgingCat</vt:lpstr>
      <vt:lpstr>필드</vt:lpstr>
      <vt:lpstr>PowerPoint 프레젠테이션</vt:lpstr>
      <vt:lpstr>PowerPoint 프레젠테이션</vt:lpstr>
      <vt:lpstr>Cat 인스턴스가  여럿인 경우 각  인스턴스마다 별도의 메모리를 가짐</vt:lpstr>
      <vt:lpstr>NameCat 객체 구성 및 활용 (프로그램 실행)</vt:lpstr>
      <vt:lpstr>NameCat 객체 구성 및 활용 (프로그램 실행)</vt:lpstr>
      <vt:lpstr>NameCat 객체 구성 및 활용 (프로그램 실행)</vt:lpstr>
      <vt:lpstr>PowerPoint 프레젠테이션</vt:lpstr>
      <vt:lpstr>PowerPoint 프레젠테이션</vt:lpstr>
      <vt:lpstr>Cat 인스턴스가  여럿인 경우 각  인스턴스마다 별도의 메모리를 가짐</vt:lpstr>
      <vt:lpstr>Cat 인스턴스가  여럿인 경우 각  인스턴스마다 별도의 메모리를 가짐</vt:lpstr>
      <vt:lpstr>PowerPoint 프레젠테이션</vt:lpstr>
      <vt:lpstr>필드와 메소드</vt:lpstr>
      <vt:lpstr>PowerPoint 프레젠테이션</vt:lpstr>
      <vt:lpstr>PowerPoint 프레젠테이션</vt:lpstr>
      <vt:lpstr>PowerPoint 프레젠테이션</vt:lpstr>
      <vt:lpstr>클래스 정리</vt:lpstr>
      <vt:lpstr>연습문제</vt:lpstr>
      <vt:lpstr>객체 참조 Object Reference</vt:lpstr>
      <vt:lpstr>데이터 유형 (Data Type)</vt:lpstr>
      <vt:lpstr>기본형 vs 참조형 primitive type vs reference type</vt:lpstr>
      <vt:lpstr>기본형 vs 참조형 primitive type vs reference type</vt:lpstr>
      <vt:lpstr>기본형 vs 참조형 primitive type vs reference type</vt:lpstr>
      <vt:lpstr>아무 것도 가리키지 않는 참조</vt:lpstr>
      <vt:lpstr>String 클래스</vt:lpstr>
      <vt:lpstr>PowerPoint 프레젠테이션</vt:lpstr>
      <vt:lpstr>참조를 이용하여 객체의 필드에 접근하거나 객체에 메소드를 호출한다.</vt:lpstr>
      <vt:lpstr>연습문제</vt:lpstr>
      <vt:lpstr>클래스와 객체의 다른 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연습문제</vt:lpstr>
      <vt:lpstr>toString 메소드</vt:lpstr>
      <vt:lpstr>PowerPoint 프레젠테이션</vt:lpstr>
      <vt:lpstr>연습문제</vt:lpstr>
      <vt:lpstr>구성자 (Constructor, 생성자)</vt:lpstr>
      <vt:lpstr>PowerPoint 프레젠테이션</vt:lpstr>
      <vt:lpstr>PowerPoint 프레젠테이션</vt:lpstr>
      <vt:lpstr>PowerPoint 프레젠테이션</vt:lpstr>
      <vt:lpstr>구성자</vt:lpstr>
      <vt:lpstr>PowerPoint 프레젠테이션</vt:lpstr>
      <vt:lpstr>PowerPoint 프레젠테이션</vt:lpstr>
      <vt:lpstr>프로그램 실행 시 일어나는 일</vt:lpstr>
      <vt:lpstr>프로그램 실행 시 일어나는 일</vt:lpstr>
      <vt:lpstr>PowerPoint 프레젠테이션</vt:lpstr>
      <vt:lpstr>키워드 this – 객체 자신을 가리키는 참조</vt:lpstr>
      <vt:lpstr>참조를 이용하여 객체의 필드에 접근한다.</vt:lpstr>
      <vt:lpstr>참조를 이용하여 객체에 메소드를 호출한다.</vt:lpstr>
      <vt:lpstr>참조를 이용하여 객체의 필드에 접근하거나  객체에 메소드를 호출한다.</vt:lpstr>
      <vt:lpstr>참조를 이용하여 객체의 필드에 접근하거나  객체에 메소드를 호출한다.</vt:lpstr>
      <vt:lpstr>PowerPoint 프레젠테이션</vt:lpstr>
      <vt:lpstr>접근제어자 (Access Modifier) </vt:lpstr>
      <vt:lpstr>public, private, package</vt:lpstr>
      <vt:lpstr>PowerPoint 프레젠테이션</vt:lpstr>
      <vt:lpstr>캡슐화와 정보은닉</vt:lpstr>
      <vt:lpstr>캡슐화</vt:lpstr>
      <vt:lpstr>캡슐화</vt:lpstr>
      <vt:lpstr>정보은닉(Information Hiding)</vt:lpstr>
      <vt:lpstr>캡슐화와 정보은닉의 이점</vt:lpstr>
      <vt:lpstr>PowerPoint 프레젠테이션</vt:lpstr>
      <vt:lpstr>끝.</vt:lpstr>
    </vt:vector>
  </TitlesOfParts>
  <Company>Gokaraju Infotech Inc.,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chandrasekhar</dc:creator>
  <cp:lastModifiedBy>computer</cp:lastModifiedBy>
  <cp:revision>379</cp:revision>
  <dcterms:created xsi:type="dcterms:W3CDTF">2002-05-19T15:38:14Z</dcterms:created>
  <dcterms:modified xsi:type="dcterms:W3CDTF">2016-09-07T01:49:00Z</dcterms:modified>
</cp:coreProperties>
</file>