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82"/>
  </p:notesMasterIdLst>
  <p:sldIdLst>
    <p:sldId id="256" r:id="rId2"/>
    <p:sldId id="1262" r:id="rId3"/>
    <p:sldId id="1313" r:id="rId4"/>
    <p:sldId id="1263" r:id="rId5"/>
    <p:sldId id="1312" r:id="rId6"/>
    <p:sldId id="1264" r:id="rId7"/>
    <p:sldId id="1310" r:id="rId8"/>
    <p:sldId id="1311" r:id="rId9"/>
    <p:sldId id="1333" r:id="rId10"/>
    <p:sldId id="1322" r:id="rId11"/>
    <p:sldId id="1265" r:id="rId12"/>
    <p:sldId id="1266" r:id="rId13"/>
    <p:sldId id="1343" r:id="rId14"/>
    <p:sldId id="1280" r:id="rId15"/>
    <p:sldId id="1314" r:id="rId16"/>
    <p:sldId id="1304" r:id="rId17"/>
    <p:sldId id="1316" r:id="rId18"/>
    <p:sldId id="1317" r:id="rId19"/>
    <p:sldId id="1318" r:id="rId20"/>
    <p:sldId id="1321" r:id="rId21"/>
    <p:sldId id="1315" r:id="rId22"/>
    <p:sldId id="1346" r:id="rId23"/>
    <p:sldId id="1298" r:id="rId24"/>
    <p:sldId id="1344" r:id="rId25"/>
    <p:sldId id="1347" r:id="rId26"/>
    <p:sldId id="1348" r:id="rId27"/>
    <p:sldId id="1332" r:id="rId28"/>
    <p:sldId id="1335" r:id="rId29"/>
    <p:sldId id="1323" r:id="rId30"/>
    <p:sldId id="1300" r:id="rId31"/>
    <p:sldId id="1293" r:id="rId32"/>
    <p:sldId id="1279" r:id="rId33"/>
    <p:sldId id="1294" r:id="rId34"/>
    <p:sldId id="1308" r:id="rId35"/>
    <p:sldId id="1349" r:id="rId36"/>
    <p:sldId id="1182" r:id="rId37"/>
    <p:sldId id="1184" r:id="rId38"/>
    <p:sldId id="1185" r:id="rId39"/>
    <p:sldId id="1336" r:id="rId40"/>
    <p:sldId id="1194" r:id="rId41"/>
    <p:sldId id="1337" r:id="rId42"/>
    <p:sldId id="1338" r:id="rId43"/>
    <p:sldId id="1339" r:id="rId44"/>
    <p:sldId id="1340" r:id="rId45"/>
    <p:sldId id="1342" r:id="rId46"/>
    <p:sldId id="1341" r:id="rId47"/>
    <p:sldId id="1174" r:id="rId48"/>
    <p:sldId id="1216" r:id="rId49"/>
    <p:sldId id="1217" r:id="rId50"/>
    <p:sldId id="1224" r:id="rId51"/>
    <p:sldId id="1222" r:id="rId52"/>
    <p:sldId id="1295" r:id="rId53"/>
    <p:sldId id="1225" r:id="rId54"/>
    <p:sldId id="1226" r:id="rId55"/>
    <p:sldId id="1227" r:id="rId56"/>
    <p:sldId id="1228" r:id="rId57"/>
    <p:sldId id="1229" r:id="rId58"/>
    <p:sldId id="1230" r:id="rId59"/>
    <p:sldId id="1231" r:id="rId60"/>
    <p:sldId id="1232" r:id="rId61"/>
    <p:sldId id="1233" r:id="rId62"/>
    <p:sldId id="1234" r:id="rId63"/>
    <p:sldId id="1235" r:id="rId64"/>
    <p:sldId id="1286" r:id="rId65"/>
    <p:sldId id="1288" r:id="rId66"/>
    <p:sldId id="1324" r:id="rId67"/>
    <p:sldId id="1239" r:id="rId68"/>
    <p:sldId id="1246" r:id="rId69"/>
    <p:sldId id="1250" r:id="rId70"/>
    <p:sldId id="1251" r:id="rId71"/>
    <p:sldId id="1326" r:id="rId72"/>
    <p:sldId id="1252" r:id="rId73"/>
    <p:sldId id="1309" r:id="rId74"/>
    <p:sldId id="1327" r:id="rId75"/>
    <p:sldId id="1328" r:id="rId76"/>
    <p:sldId id="1257" r:id="rId77"/>
    <p:sldId id="1259" r:id="rId78"/>
    <p:sldId id="1291" r:id="rId79"/>
    <p:sldId id="1331" r:id="rId80"/>
    <p:sldId id="1330" r:id="rId81"/>
  </p:sldIdLst>
  <p:sldSz cx="9144000" cy="6858000" type="screen4x3"/>
  <p:notesSz cx="7099300" cy="10234613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00"/>
    <a:srgbClr val="EAEAEA"/>
    <a:srgbClr val="25B109"/>
    <a:srgbClr val="DDFDD7"/>
    <a:srgbClr val="006600"/>
    <a:srgbClr val="FF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7" autoAdjust="0"/>
    <p:restoredTop sz="94607" autoAdjust="0"/>
  </p:normalViewPr>
  <p:slideViewPr>
    <p:cSldViewPr>
      <p:cViewPr varScale="1">
        <p:scale>
          <a:sx n="94" d="100"/>
          <a:sy n="94" d="100"/>
        </p:scale>
        <p:origin x="84" y="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latinLnBrk="0">
              <a:defRPr kumimoji="0" sz="1300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latinLnBrk="0">
              <a:defRPr kumimoji="0" sz="1300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52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2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latinLnBrk="0">
              <a:defRPr kumimoji="0" sz="1300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52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latinLnBrk="0">
              <a:defRPr kumimoji="0" sz="1300">
                <a:latin typeface="Times New Roman" pitchFamily="18" charset="0"/>
              </a:defRPr>
            </a:lvl1pPr>
          </a:lstStyle>
          <a:p>
            <a:fld id="{FAEAACAD-F12F-4E3B-ACD5-0A4ABDE8490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3701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62B7C5-F458-4B7A-B090-0014DFC98DEB}" type="slidenum">
              <a:rPr lang="ko-KR" altLang="en-US"/>
              <a:pPr/>
              <a:t>1</a:t>
            </a:fld>
            <a:endParaRPr lang="en-US" altLang="ko-KR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8636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5F54F1-FE6F-4575-BB53-EFD1C2A37EA4}" type="slidenum">
              <a:rPr lang="ko-KR" altLang="en-US"/>
              <a:pPr/>
              <a:t>11</a:t>
            </a:fld>
            <a:endParaRPr lang="en-US" altLang="ko-KR"/>
          </a:p>
        </p:txBody>
      </p:sp>
      <p:sp>
        <p:nvSpPr>
          <p:cNvPr id="197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9938"/>
            <a:ext cx="5111750" cy="3833812"/>
          </a:xfrm>
          <a:ln w="12700" cap="flat"/>
        </p:spPr>
      </p:sp>
      <p:sp>
        <p:nvSpPr>
          <p:cNvPr id="19793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9736" tIns="49868" rIns="99736" bIns="49868"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0898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341E34-1F5C-46A1-A200-99AB88760EF6}" type="slidenum">
              <a:rPr lang="ko-KR" altLang="en-US"/>
              <a:pPr/>
              <a:t>12</a:t>
            </a:fld>
            <a:endParaRPr lang="en-US" altLang="ko-KR"/>
          </a:p>
        </p:txBody>
      </p:sp>
      <p:sp>
        <p:nvSpPr>
          <p:cNvPr id="198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9938"/>
            <a:ext cx="5111750" cy="3833812"/>
          </a:xfrm>
          <a:ln w="12700" cap="flat"/>
        </p:spPr>
      </p:sp>
      <p:sp>
        <p:nvSpPr>
          <p:cNvPr id="198144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9736" tIns="49868" rIns="99736" bIns="49868"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4879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341E34-1F5C-46A1-A200-99AB88760EF6}" type="slidenum">
              <a:rPr lang="ko-KR" altLang="en-US"/>
              <a:pPr/>
              <a:t>13</a:t>
            </a:fld>
            <a:endParaRPr lang="en-US" altLang="ko-KR"/>
          </a:p>
        </p:txBody>
      </p:sp>
      <p:sp>
        <p:nvSpPr>
          <p:cNvPr id="198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9938"/>
            <a:ext cx="5111750" cy="3833812"/>
          </a:xfrm>
          <a:ln w="12700" cap="flat"/>
        </p:spPr>
      </p:sp>
      <p:sp>
        <p:nvSpPr>
          <p:cNvPr id="198144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9736" tIns="49868" rIns="99736" bIns="49868"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4879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F31DBC-7C56-4475-ACB6-52FC727D72E0}" type="slidenum">
              <a:rPr lang="ko-KR" altLang="en-US"/>
              <a:pPr/>
              <a:t>14</a:t>
            </a:fld>
            <a:endParaRPr lang="en-US" altLang="ko-KR"/>
          </a:p>
        </p:txBody>
      </p:sp>
      <p:sp>
        <p:nvSpPr>
          <p:cNvPr id="201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01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83562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B9EAA2-BCAD-45DE-BB0D-537C4819ABE2}" type="slidenum">
              <a:rPr lang="ko-KR" altLang="en-US"/>
              <a:pPr/>
              <a:t>16</a:t>
            </a:fld>
            <a:endParaRPr lang="en-US" altLang="ko-KR"/>
          </a:p>
        </p:txBody>
      </p:sp>
      <p:sp>
        <p:nvSpPr>
          <p:cNvPr id="198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9938"/>
            <a:ext cx="5111750" cy="3833812"/>
          </a:xfrm>
          <a:ln w="12700" cap="flat"/>
        </p:spPr>
      </p:sp>
      <p:sp>
        <p:nvSpPr>
          <p:cNvPr id="19896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9736" tIns="49868" rIns="99736" bIns="49868"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67675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E8F314-36B0-47EC-8F5E-E3289209F4B1}" type="slidenum">
              <a:rPr lang="ko-KR" altLang="en-US"/>
              <a:pPr/>
              <a:t>17</a:t>
            </a:fld>
            <a:endParaRPr lang="en-US" altLang="ko-KR"/>
          </a:p>
        </p:txBody>
      </p:sp>
      <p:sp>
        <p:nvSpPr>
          <p:cNvPr id="198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9938"/>
            <a:ext cx="5111750" cy="3833812"/>
          </a:xfrm>
          <a:ln w="12700" cap="flat"/>
        </p:spPr>
      </p:sp>
      <p:sp>
        <p:nvSpPr>
          <p:cNvPr id="198553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9736" tIns="49868" rIns="99736" bIns="49868"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90020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E8F314-36B0-47EC-8F5E-E3289209F4B1}" type="slidenum">
              <a:rPr lang="ko-KR" altLang="en-US"/>
              <a:pPr/>
              <a:t>18</a:t>
            </a:fld>
            <a:endParaRPr lang="en-US" altLang="ko-KR"/>
          </a:p>
        </p:txBody>
      </p:sp>
      <p:sp>
        <p:nvSpPr>
          <p:cNvPr id="198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9938"/>
            <a:ext cx="5111750" cy="3833812"/>
          </a:xfrm>
          <a:ln w="12700" cap="flat"/>
        </p:spPr>
      </p:sp>
      <p:sp>
        <p:nvSpPr>
          <p:cNvPr id="198553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9736" tIns="49868" rIns="99736" bIns="49868"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39473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E8F314-36B0-47EC-8F5E-E3289209F4B1}" type="slidenum">
              <a:rPr lang="ko-KR" altLang="en-US"/>
              <a:pPr/>
              <a:t>19</a:t>
            </a:fld>
            <a:endParaRPr lang="en-US" altLang="ko-KR"/>
          </a:p>
        </p:txBody>
      </p:sp>
      <p:sp>
        <p:nvSpPr>
          <p:cNvPr id="198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9938"/>
            <a:ext cx="5111750" cy="3833812"/>
          </a:xfrm>
          <a:ln w="12700" cap="flat"/>
        </p:spPr>
      </p:sp>
      <p:sp>
        <p:nvSpPr>
          <p:cNvPr id="198553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9736" tIns="49868" rIns="99736" bIns="49868"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44000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B9EAA2-BCAD-45DE-BB0D-537C4819ABE2}" type="slidenum">
              <a:rPr lang="ko-KR" altLang="en-US"/>
              <a:pPr/>
              <a:t>21</a:t>
            </a:fld>
            <a:endParaRPr lang="en-US" altLang="ko-KR"/>
          </a:p>
        </p:txBody>
      </p:sp>
      <p:sp>
        <p:nvSpPr>
          <p:cNvPr id="198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9938"/>
            <a:ext cx="5111750" cy="3833812"/>
          </a:xfrm>
          <a:ln w="12700" cap="flat"/>
        </p:spPr>
      </p:sp>
      <p:sp>
        <p:nvSpPr>
          <p:cNvPr id="19896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9736" tIns="49868" rIns="99736" bIns="49868"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67675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98D73A-76D2-457E-90E5-D498BA999EAC}" type="slidenum">
              <a:rPr lang="ko-KR" altLang="en-US"/>
              <a:pPr/>
              <a:t>23</a:t>
            </a:fld>
            <a:endParaRPr lang="en-US" altLang="ko-KR"/>
          </a:p>
        </p:txBody>
      </p:sp>
      <p:sp>
        <p:nvSpPr>
          <p:cNvPr id="198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9938"/>
            <a:ext cx="5111750" cy="3833812"/>
          </a:xfrm>
          <a:ln w="12700" cap="flat"/>
        </p:spPr>
      </p:sp>
      <p:sp>
        <p:nvSpPr>
          <p:cNvPr id="19875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9736" tIns="49868" rIns="99736" bIns="49868"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182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7C6D00-CDE4-487B-995E-AC75BB21EA73}" type="slidenum">
              <a:rPr lang="ko-KR" altLang="en-US"/>
              <a:pPr/>
              <a:t>2</a:t>
            </a:fld>
            <a:endParaRPr lang="en-US" altLang="ko-KR"/>
          </a:p>
        </p:txBody>
      </p:sp>
      <p:sp>
        <p:nvSpPr>
          <p:cNvPr id="197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9938"/>
            <a:ext cx="5111750" cy="3833812"/>
          </a:xfrm>
          <a:ln w="12700" cap="flat"/>
        </p:spPr>
      </p:sp>
      <p:sp>
        <p:nvSpPr>
          <p:cNvPr id="19732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9736" tIns="49868" rIns="99736" bIns="49868"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08546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98D73A-76D2-457E-90E5-D498BA999EAC}" type="slidenum">
              <a:rPr lang="ko-KR" altLang="en-US"/>
              <a:pPr/>
              <a:t>24</a:t>
            </a:fld>
            <a:endParaRPr lang="en-US" altLang="ko-KR"/>
          </a:p>
        </p:txBody>
      </p:sp>
      <p:sp>
        <p:nvSpPr>
          <p:cNvPr id="198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9938"/>
            <a:ext cx="5111750" cy="3833812"/>
          </a:xfrm>
          <a:ln w="12700" cap="flat"/>
        </p:spPr>
      </p:sp>
      <p:sp>
        <p:nvSpPr>
          <p:cNvPr id="19875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9736" tIns="49868" rIns="99736" bIns="49868"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1822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98D73A-76D2-457E-90E5-D498BA999EAC}" type="slidenum">
              <a:rPr lang="ko-KR" altLang="en-US"/>
              <a:pPr/>
              <a:t>25</a:t>
            </a:fld>
            <a:endParaRPr lang="en-US" altLang="ko-KR"/>
          </a:p>
        </p:txBody>
      </p:sp>
      <p:sp>
        <p:nvSpPr>
          <p:cNvPr id="198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9938"/>
            <a:ext cx="5111750" cy="3833812"/>
          </a:xfrm>
          <a:ln w="12700" cap="flat"/>
        </p:spPr>
      </p:sp>
      <p:sp>
        <p:nvSpPr>
          <p:cNvPr id="19875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9736" tIns="49868" rIns="99736" bIns="49868"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1822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98D73A-76D2-457E-90E5-D498BA999EAC}" type="slidenum">
              <a:rPr lang="ko-KR" altLang="en-US"/>
              <a:pPr/>
              <a:t>26</a:t>
            </a:fld>
            <a:endParaRPr lang="en-US" altLang="ko-KR"/>
          </a:p>
        </p:txBody>
      </p:sp>
      <p:sp>
        <p:nvSpPr>
          <p:cNvPr id="198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9938"/>
            <a:ext cx="5111750" cy="3833812"/>
          </a:xfrm>
          <a:ln w="12700" cap="flat"/>
        </p:spPr>
      </p:sp>
      <p:sp>
        <p:nvSpPr>
          <p:cNvPr id="19875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9736" tIns="49868" rIns="99736" bIns="49868"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1822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6437B9-067C-47CD-A2E0-375C6524C904}" type="slidenum">
              <a:rPr lang="ko-KR" altLang="en-US"/>
              <a:pPr/>
              <a:t>32</a:t>
            </a:fld>
            <a:endParaRPr lang="en-US" altLang="ko-KR"/>
          </a:p>
        </p:txBody>
      </p:sp>
      <p:sp>
        <p:nvSpPr>
          <p:cNvPr id="200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9938"/>
            <a:ext cx="5111750" cy="3833812"/>
          </a:xfrm>
          <a:ln w="12700" cap="flat"/>
        </p:spPr>
      </p:sp>
      <p:sp>
        <p:nvSpPr>
          <p:cNvPr id="200806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9736" tIns="49868" rIns="99736" bIns="49868"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49477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FD1788-A390-4651-98E3-0BBF5824D09B}" type="slidenum">
              <a:rPr lang="ko-KR" altLang="en-US"/>
              <a:pPr/>
              <a:t>36</a:t>
            </a:fld>
            <a:endParaRPr lang="en-US" altLang="ko-KR"/>
          </a:p>
        </p:txBody>
      </p:sp>
      <p:sp>
        <p:nvSpPr>
          <p:cNvPr id="180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0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93219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F3A06F-DBA2-4D8A-9DE0-08B853F8E830}" type="slidenum">
              <a:rPr lang="ko-KR" altLang="en-US"/>
              <a:pPr/>
              <a:t>37</a:t>
            </a:fld>
            <a:endParaRPr lang="en-US" altLang="ko-KR"/>
          </a:p>
        </p:txBody>
      </p:sp>
      <p:sp>
        <p:nvSpPr>
          <p:cNvPr id="181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1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1494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E8608B-B355-4B5E-AD2A-CA4EC459DE5B}" type="slidenum">
              <a:rPr lang="ko-KR" altLang="en-US"/>
              <a:pPr/>
              <a:t>38</a:t>
            </a:fld>
            <a:endParaRPr lang="en-US" altLang="ko-KR"/>
          </a:p>
        </p:txBody>
      </p:sp>
      <p:sp>
        <p:nvSpPr>
          <p:cNvPr id="181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1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78586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E8608B-B355-4B5E-AD2A-CA4EC459DE5B}" type="slidenum">
              <a:rPr lang="ko-KR" altLang="en-US"/>
              <a:pPr/>
              <a:t>39</a:t>
            </a:fld>
            <a:endParaRPr lang="en-US" altLang="ko-KR"/>
          </a:p>
        </p:txBody>
      </p:sp>
      <p:sp>
        <p:nvSpPr>
          <p:cNvPr id="181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1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78586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953F38-5C9B-4B0E-A6AE-B9CED4AD0C41}" type="slidenum">
              <a:rPr lang="ko-KR" altLang="en-US"/>
              <a:pPr/>
              <a:t>40</a:t>
            </a:fld>
            <a:endParaRPr lang="en-US" altLang="ko-KR"/>
          </a:p>
        </p:txBody>
      </p:sp>
      <p:sp>
        <p:nvSpPr>
          <p:cNvPr id="1833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3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0038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69BCB1-0AC0-4E2A-A949-09091E8360DD}" type="slidenum">
              <a:rPr lang="ko-KR" altLang="en-US"/>
              <a:pPr/>
              <a:t>41</a:t>
            </a:fld>
            <a:endParaRPr lang="en-US" altLang="ko-KR"/>
          </a:p>
        </p:txBody>
      </p:sp>
      <p:sp>
        <p:nvSpPr>
          <p:cNvPr id="203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03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2303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9FA436-E50F-40B8-A393-DE2A7B0176F3}" type="slidenum">
              <a:rPr lang="ko-KR" altLang="en-US"/>
              <a:pPr/>
              <a:t>3</a:t>
            </a:fld>
            <a:endParaRPr lang="en-US" altLang="ko-KR"/>
          </a:p>
        </p:txBody>
      </p:sp>
      <p:sp>
        <p:nvSpPr>
          <p:cNvPr id="197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9938"/>
            <a:ext cx="5111750" cy="3833812"/>
          </a:xfrm>
          <a:ln w="12700" cap="flat"/>
        </p:spPr>
      </p:sp>
      <p:sp>
        <p:nvSpPr>
          <p:cNvPr id="197529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9736" tIns="49868" rIns="99736" bIns="49868"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05671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CC170D-993C-49A2-97B8-3A3911C478A2}" type="slidenum">
              <a:rPr lang="ko-KR" altLang="en-US"/>
              <a:pPr/>
              <a:t>42</a:t>
            </a:fld>
            <a:endParaRPr lang="en-US" altLang="ko-KR"/>
          </a:p>
        </p:txBody>
      </p:sp>
      <p:sp>
        <p:nvSpPr>
          <p:cNvPr id="203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03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27367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3797C3-1905-489F-92A2-55D27E9C7FA4}" type="slidenum">
              <a:rPr lang="ko-KR" altLang="en-US"/>
              <a:pPr/>
              <a:t>43</a:t>
            </a:fld>
            <a:endParaRPr lang="en-US" altLang="ko-KR"/>
          </a:p>
        </p:txBody>
      </p:sp>
      <p:sp>
        <p:nvSpPr>
          <p:cNvPr id="203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03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20643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ACAEEB-095E-450A-8F7E-49F95E0E7776}" type="slidenum">
              <a:rPr lang="ko-KR" altLang="en-US"/>
              <a:pPr/>
              <a:t>44</a:t>
            </a:fld>
            <a:endParaRPr lang="en-US" altLang="ko-KR"/>
          </a:p>
        </p:txBody>
      </p:sp>
      <p:sp>
        <p:nvSpPr>
          <p:cNvPr id="203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03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20855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B5D07A-CF8F-4E56-A35F-2407D27DAE20}" type="slidenum">
              <a:rPr lang="ko-KR" altLang="en-US"/>
              <a:pPr/>
              <a:t>45</a:t>
            </a:fld>
            <a:endParaRPr lang="en-US" altLang="ko-KR"/>
          </a:p>
        </p:txBody>
      </p:sp>
      <p:sp>
        <p:nvSpPr>
          <p:cNvPr id="1862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6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03660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E8608B-B355-4B5E-AD2A-CA4EC459DE5B}" type="slidenum">
              <a:rPr lang="ko-KR" altLang="en-US"/>
              <a:pPr/>
              <a:t>46</a:t>
            </a:fld>
            <a:endParaRPr lang="en-US" altLang="ko-KR"/>
          </a:p>
        </p:txBody>
      </p:sp>
      <p:sp>
        <p:nvSpPr>
          <p:cNvPr id="181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1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78586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5EEC5F-B8DF-4974-A3AD-C0E4FB405A1E}" type="slidenum">
              <a:rPr lang="ko-KR" altLang="en-US"/>
              <a:pPr/>
              <a:t>47</a:t>
            </a:fld>
            <a:endParaRPr lang="en-US" altLang="ko-KR"/>
          </a:p>
        </p:txBody>
      </p:sp>
      <p:sp>
        <p:nvSpPr>
          <p:cNvPr id="179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79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90391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BF369F-1A91-47C4-AF8F-A924D688DAA6}" type="slidenum">
              <a:rPr lang="ko-KR" altLang="en-US"/>
              <a:pPr/>
              <a:t>48</a:t>
            </a:fld>
            <a:endParaRPr lang="en-US" altLang="ko-KR"/>
          </a:p>
        </p:txBody>
      </p:sp>
      <p:sp>
        <p:nvSpPr>
          <p:cNvPr id="187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7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78533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B14856-35A1-422A-8AC2-38A6CE80CF9B}" type="slidenum">
              <a:rPr lang="ko-KR" altLang="en-US"/>
              <a:pPr/>
              <a:t>49</a:t>
            </a:fld>
            <a:endParaRPr lang="en-US" altLang="ko-KR"/>
          </a:p>
        </p:txBody>
      </p:sp>
      <p:sp>
        <p:nvSpPr>
          <p:cNvPr id="1881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81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46078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2D3302-1646-4D4A-B64F-90749FC4CC22}" type="slidenum">
              <a:rPr lang="ko-KR" altLang="en-US"/>
              <a:pPr/>
              <a:t>50</a:t>
            </a:fld>
            <a:endParaRPr lang="en-US" altLang="ko-KR"/>
          </a:p>
        </p:txBody>
      </p:sp>
      <p:sp>
        <p:nvSpPr>
          <p:cNvPr id="189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9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88854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1B8F3E-8252-4F19-829C-6469C67ED93C}" type="slidenum">
              <a:rPr lang="ko-KR" altLang="en-US"/>
              <a:pPr/>
              <a:t>51</a:t>
            </a:fld>
            <a:endParaRPr lang="en-US" altLang="ko-KR"/>
          </a:p>
        </p:txBody>
      </p:sp>
      <p:sp>
        <p:nvSpPr>
          <p:cNvPr id="189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9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4154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9FA436-E50F-40B8-A393-DE2A7B0176F3}" type="slidenum">
              <a:rPr lang="ko-KR" altLang="en-US"/>
              <a:pPr/>
              <a:t>4</a:t>
            </a:fld>
            <a:endParaRPr lang="en-US" altLang="ko-KR"/>
          </a:p>
        </p:txBody>
      </p:sp>
      <p:sp>
        <p:nvSpPr>
          <p:cNvPr id="197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9938"/>
            <a:ext cx="5111750" cy="3833812"/>
          </a:xfrm>
          <a:ln w="12700" cap="flat"/>
        </p:spPr>
      </p:sp>
      <p:sp>
        <p:nvSpPr>
          <p:cNvPr id="197529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9736" tIns="49868" rIns="99736" bIns="49868"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05671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7C952C-3303-4FC4-B008-A0295B5B0297}" type="slidenum">
              <a:rPr lang="ko-KR" altLang="en-US"/>
              <a:pPr/>
              <a:t>53</a:t>
            </a:fld>
            <a:endParaRPr lang="en-US" altLang="ko-KR"/>
          </a:p>
        </p:txBody>
      </p:sp>
      <p:sp>
        <p:nvSpPr>
          <p:cNvPr id="189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9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157300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ED1559-6238-4272-A6B7-2D004282079D}" type="slidenum">
              <a:rPr lang="ko-KR" altLang="en-US"/>
              <a:pPr/>
              <a:t>54</a:t>
            </a:fld>
            <a:endParaRPr lang="en-US" altLang="ko-KR"/>
          </a:p>
        </p:txBody>
      </p:sp>
      <p:sp>
        <p:nvSpPr>
          <p:cNvPr id="189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9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268824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CFC6FB-DEB2-4147-93F1-F390C692EE88}" type="slidenum">
              <a:rPr lang="ko-KR" altLang="en-US"/>
              <a:pPr/>
              <a:t>55</a:t>
            </a:fld>
            <a:endParaRPr lang="en-US" altLang="ko-KR"/>
          </a:p>
        </p:txBody>
      </p:sp>
      <p:sp>
        <p:nvSpPr>
          <p:cNvPr id="190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0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941995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D42AB7-08C0-4CFA-BE26-0C6379D0C9EF}" type="slidenum">
              <a:rPr lang="ko-KR" altLang="en-US"/>
              <a:pPr/>
              <a:t>56</a:t>
            </a:fld>
            <a:endParaRPr lang="en-US" altLang="ko-KR"/>
          </a:p>
        </p:txBody>
      </p:sp>
      <p:sp>
        <p:nvSpPr>
          <p:cNvPr id="190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0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559326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6A5F3D-913A-4155-BF93-4A7204E94B34}" type="slidenum">
              <a:rPr lang="ko-KR" altLang="en-US"/>
              <a:pPr/>
              <a:t>57</a:t>
            </a:fld>
            <a:endParaRPr lang="en-US" altLang="ko-KR"/>
          </a:p>
        </p:txBody>
      </p:sp>
      <p:sp>
        <p:nvSpPr>
          <p:cNvPr id="190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0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157087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0C7E9E-7A29-4D57-BFB5-A8A31F2DB032}" type="slidenum">
              <a:rPr lang="ko-KR" altLang="en-US"/>
              <a:pPr/>
              <a:t>58</a:t>
            </a:fld>
            <a:endParaRPr lang="en-US" altLang="ko-KR"/>
          </a:p>
        </p:txBody>
      </p:sp>
      <p:sp>
        <p:nvSpPr>
          <p:cNvPr id="1907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0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3570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A6CD5D-DC3A-4318-AC7A-473624D3B67D}" type="slidenum">
              <a:rPr lang="ko-KR" altLang="en-US"/>
              <a:pPr/>
              <a:t>59</a:t>
            </a:fld>
            <a:endParaRPr lang="en-US" altLang="ko-KR"/>
          </a:p>
        </p:txBody>
      </p:sp>
      <p:sp>
        <p:nvSpPr>
          <p:cNvPr id="1909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09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639378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2B07A-DE55-48DA-8D9F-BD8E088DEE84}" type="slidenum">
              <a:rPr lang="ko-KR" altLang="en-US"/>
              <a:pPr/>
              <a:t>60</a:t>
            </a:fld>
            <a:endParaRPr lang="en-US" altLang="ko-KR"/>
          </a:p>
        </p:txBody>
      </p:sp>
      <p:sp>
        <p:nvSpPr>
          <p:cNvPr id="1911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11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43518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DF3292-EE9B-4BF1-9E3E-BD0B1EFFCED1}" type="slidenum">
              <a:rPr lang="ko-KR" altLang="en-US"/>
              <a:pPr/>
              <a:t>61</a:t>
            </a:fld>
            <a:endParaRPr lang="en-US" altLang="ko-KR"/>
          </a:p>
        </p:txBody>
      </p:sp>
      <p:sp>
        <p:nvSpPr>
          <p:cNvPr id="191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1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868510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12CB79-AC60-467B-8100-15E1676B6218}" type="slidenum">
              <a:rPr lang="ko-KR" altLang="en-US"/>
              <a:pPr/>
              <a:t>62</a:t>
            </a:fld>
            <a:endParaRPr lang="en-US" altLang="ko-KR"/>
          </a:p>
        </p:txBody>
      </p:sp>
      <p:sp>
        <p:nvSpPr>
          <p:cNvPr id="1915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15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1535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7C6D00-CDE4-487B-995E-AC75BB21EA73}" type="slidenum">
              <a:rPr lang="ko-KR" altLang="en-US"/>
              <a:pPr/>
              <a:t>5</a:t>
            </a:fld>
            <a:endParaRPr lang="en-US" altLang="ko-KR"/>
          </a:p>
        </p:txBody>
      </p:sp>
      <p:sp>
        <p:nvSpPr>
          <p:cNvPr id="197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9938"/>
            <a:ext cx="5111750" cy="3833812"/>
          </a:xfrm>
          <a:ln w="12700" cap="flat"/>
        </p:spPr>
      </p:sp>
      <p:sp>
        <p:nvSpPr>
          <p:cNvPr id="19732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9736" tIns="49868" rIns="99736" bIns="49868"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085465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50A7E5-49C1-4C6D-BDD4-E4E25E2C7F77}" type="slidenum">
              <a:rPr lang="ko-KR" altLang="en-US"/>
              <a:pPr/>
              <a:t>63</a:t>
            </a:fld>
            <a:endParaRPr lang="en-US" altLang="ko-KR"/>
          </a:p>
        </p:txBody>
      </p:sp>
      <p:sp>
        <p:nvSpPr>
          <p:cNvPr id="1917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1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642163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C0FE73-086E-4934-AFFF-A301EE77D8AD}" type="slidenum">
              <a:rPr lang="ko-KR" altLang="en-US"/>
              <a:pPr/>
              <a:t>64</a:t>
            </a:fld>
            <a:endParaRPr lang="en-US" altLang="ko-KR"/>
          </a:p>
        </p:txBody>
      </p:sp>
      <p:sp>
        <p:nvSpPr>
          <p:cNvPr id="203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03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812848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829C53-A507-4DE2-9D36-0EB15D9AA29D}" type="slidenum">
              <a:rPr lang="ko-KR" altLang="en-US"/>
              <a:pPr/>
              <a:t>65</a:t>
            </a:fld>
            <a:endParaRPr lang="en-US" altLang="ko-KR"/>
          </a:p>
        </p:txBody>
      </p:sp>
      <p:sp>
        <p:nvSpPr>
          <p:cNvPr id="203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03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085447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829C53-A507-4DE2-9D36-0EB15D9AA29D}" type="slidenum">
              <a:rPr lang="ko-KR" altLang="en-US"/>
              <a:pPr/>
              <a:t>66</a:t>
            </a:fld>
            <a:endParaRPr lang="en-US" altLang="ko-KR"/>
          </a:p>
        </p:txBody>
      </p:sp>
      <p:sp>
        <p:nvSpPr>
          <p:cNvPr id="203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03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085447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D43E59-8869-493E-9A7F-1975EDAA5D6F}" type="slidenum">
              <a:rPr lang="ko-KR" altLang="en-US"/>
              <a:pPr/>
              <a:t>67</a:t>
            </a:fld>
            <a:endParaRPr lang="en-US" altLang="ko-KR"/>
          </a:p>
        </p:txBody>
      </p:sp>
      <p:sp>
        <p:nvSpPr>
          <p:cNvPr id="192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2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374209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F937BE-F096-484C-91A5-29A624238E24}" type="slidenum">
              <a:rPr lang="ko-KR" altLang="en-US"/>
              <a:pPr/>
              <a:t>68</a:t>
            </a:fld>
            <a:endParaRPr lang="en-US" altLang="ko-KR"/>
          </a:p>
        </p:txBody>
      </p:sp>
      <p:sp>
        <p:nvSpPr>
          <p:cNvPr id="194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20288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383C6A-2A98-42F9-99C4-89046DC2ADD0}" type="slidenum">
              <a:rPr lang="ko-KR" altLang="en-US"/>
              <a:pPr/>
              <a:t>69</a:t>
            </a:fld>
            <a:endParaRPr lang="en-US" altLang="ko-KR"/>
          </a:p>
        </p:txBody>
      </p:sp>
      <p:sp>
        <p:nvSpPr>
          <p:cNvPr id="194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197300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2F4164-6398-4C19-8B75-CB0CF84463D5}" type="slidenum">
              <a:rPr lang="ko-KR" altLang="en-US"/>
              <a:pPr/>
              <a:t>70</a:t>
            </a:fld>
            <a:endParaRPr lang="en-US" altLang="ko-KR"/>
          </a:p>
        </p:txBody>
      </p:sp>
      <p:sp>
        <p:nvSpPr>
          <p:cNvPr id="195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5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728897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67EA5D-05AE-4DDF-BA76-E9519EF94081}" type="slidenum">
              <a:rPr lang="ko-KR" altLang="en-US"/>
              <a:pPr/>
              <a:t>72</a:t>
            </a:fld>
            <a:endParaRPr lang="en-US" altLang="ko-KR"/>
          </a:p>
        </p:txBody>
      </p:sp>
      <p:sp>
        <p:nvSpPr>
          <p:cNvPr id="195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5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181080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67EA5D-05AE-4DDF-BA76-E9519EF94081}" type="slidenum">
              <a:rPr lang="ko-KR" altLang="en-US"/>
              <a:pPr/>
              <a:t>73</a:t>
            </a:fld>
            <a:endParaRPr lang="en-US" altLang="ko-KR"/>
          </a:p>
        </p:txBody>
      </p:sp>
      <p:sp>
        <p:nvSpPr>
          <p:cNvPr id="195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5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4846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5E3791-CCC9-4330-81F6-90ADC787051E}" type="slidenum">
              <a:rPr lang="ko-KR" altLang="en-US"/>
              <a:pPr/>
              <a:t>6</a:t>
            </a:fld>
            <a:endParaRPr lang="en-US" altLang="ko-KR"/>
          </a:p>
        </p:txBody>
      </p:sp>
      <p:sp>
        <p:nvSpPr>
          <p:cNvPr id="197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9938"/>
            <a:ext cx="5111750" cy="3833812"/>
          </a:xfrm>
          <a:ln w="12700" cap="flat"/>
        </p:spPr>
      </p:sp>
      <p:sp>
        <p:nvSpPr>
          <p:cNvPr id="19773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9736" tIns="49868" rIns="99736" bIns="49868"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479822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8F2C13-489E-48AA-AF60-6E47CE696FF6}" type="slidenum">
              <a:rPr lang="ko-KR" altLang="en-US"/>
              <a:pPr/>
              <a:t>76</a:t>
            </a:fld>
            <a:endParaRPr lang="en-US" altLang="ko-KR"/>
          </a:p>
        </p:txBody>
      </p:sp>
      <p:sp>
        <p:nvSpPr>
          <p:cNvPr id="196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6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881112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DD3E73-9239-4AF7-806B-E3AE55FF45DD}" type="slidenum">
              <a:rPr lang="ko-KR" altLang="en-US"/>
              <a:pPr/>
              <a:t>77</a:t>
            </a:fld>
            <a:endParaRPr lang="en-US" altLang="ko-KR"/>
          </a:p>
        </p:txBody>
      </p:sp>
      <p:sp>
        <p:nvSpPr>
          <p:cNvPr id="196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6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437822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BA6FBA-2840-467C-B805-B9B65DC1EADE}" type="slidenum">
              <a:rPr lang="ko-KR" altLang="en-US"/>
              <a:pPr/>
              <a:t>78</a:t>
            </a:fld>
            <a:endParaRPr lang="en-US" altLang="ko-KR"/>
          </a:p>
        </p:txBody>
      </p:sp>
      <p:sp>
        <p:nvSpPr>
          <p:cNvPr id="202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02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9542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5E3791-CCC9-4330-81F6-90ADC787051E}" type="slidenum">
              <a:rPr lang="ko-KR" altLang="en-US"/>
              <a:pPr/>
              <a:t>7</a:t>
            </a:fld>
            <a:endParaRPr lang="en-US" altLang="ko-KR"/>
          </a:p>
        </p:txBody>
      </p:sp>
      <p:sp>
        <p:nvSpPr>
          <p:cNvPr id="197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9938"/>
            <a:ext cx="5111750" cy="3833812"/>
          </a:xfrm>
          <a:ln w="12700" cap="flat"/>
        </p:spPr>
      </p:sp>
      <p:sp>
        <p:nvSpPr>
          <p:cNvPr id="19773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9736" tIns="49868" rIns="99736" bIns="49868"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4798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5E3791-CCC9-4330-81F6-90ADC787051E}" type="slidenum">
              <a:rPr lang="ko-KR" altLang="en-US"/>
              <a:pPr/>
              <a:t>8</a:t>
            </a:fld>
            <a:endParaRPr lang="en-US" altLang="ko-KR"/>
          </a:p>
        </p:txBody>
      </p:sp>
      <p:sp>
        <p:nvSpPr>
          <p:cNvPr id="197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9938"/>
            <a:ext cx="5111750" cy="3833812"/>
          </a:xfrm>
          <a:ln w="12700" cap="flat"/>
        </p:spPr>
      </p:sp>
      <p:sp>
        <p:nvSpPr>
          <p:cNvPr id="19773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9736" tIns="49868" rIns="99736" bIns="49868"/>
          <a:lstStyle/>
          <a:p>
            <a:endParaRPr lang="ko-KR" altLang="en-US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4798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5E3791-CCC9-4330-81F6-90ADC787051E}" type="slidenum">
              <a:rPr lang="ko-KR" altLang="en-US"/>
              <a:pPr/>
              <a:t>9</a:t>
            </a:fld>
            <a:endParaRPr lang="en-US" altLang="ko-KR"/>
          </a:p>
        </p:txBody>
      </p:sp>
      <p:sp>
        <p:nvSpPr>
          <p:cNvPr id="197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9938"/>
            <a:ext cx="5111750" cy="3833812"/>
          </a:xfrm>
          <a:ln w="12700" cap="flat"/>
        </p:spPr>
      </p:sp>
      <p:sp>
        <p:nvSpPr>
          <p:cNvPr id="19773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9736" tIns="49868" rIns="99736" bIns="49868"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4798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강원대학교</a:t>
            </a:r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E702467-FB86-466E-9E37-7F509AA3613A}" type="slidenum">
              <a:rPr lang="ko-KR" altLang="en-US"/>
              <a:pPr/>
              <a:t>‹#›</a:t>
            </a:fld>
            <a:r>
              <a:rPr lang="en-US" altLang="ko-KR"/>
              <a:t>/64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FA293D3-B27C-4748-90BD-D5C46B74233D}" type="slidenum">
              <a:rPr lang="ko-KR" altLang="en-US"/>
              <a:pPr/>
              <a:t>‹#›</a:t>
            </a:fld>
            <a:r>
              <a:rPr lang="en-US" altLang="ko-KR"/>
              <a:t>/64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4038600" cy="47545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545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4384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강원대학교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7818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ACF5697-8FF1-4605-BDE0-2040FD5ED3C9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65F5B34-F5B4-4E9F-9677-04C7276806E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25008A6-6C8D-435D-90A9-0BB9EDD2B6C1}" type="slidenum">
              <a:rPr lang="ko-KR" altLang="en-US"/>
              <a:pPr/>
              <a:t>‹#›</a:t>
            </a:fld>
            <a:r>
              <a:rPr lang="en-US" altLang="ko-KR"/>
              <a:t>/64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58A8650-361C-4C25-9FD7-CA12ACEB1196}" type="slidenum">
              <a:rPr lang="ko-KR" altLang="en-US"/>
              <a:pPr/>
              <a:t>‹#›</a:t>
            </a:fld>
            <a:r>
              <a:rPr lang="en-US" altLang="ko-KR"/>
              <a:t>/64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892880A-4FC8-4904-95E5-82531DD416BB}" type="slidenum">
              <a:rPr lang="ko-KR" altLang="en-US"/>
              <a:pPr/>
              <a:t>‹#›</a:t>
            </a:fld>
            <a:r>
              <a:rPr lang="en-US" altLang="ko-KR"/>
              <a:t>/64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A2AFFD4-3F3F-496C-8B85-FDD3A8E80311}" type="slidenum">
              <a:rPr lang="ko-KR" altLang="en-US"/>
              <a:pPr/>
              <a:t>‹#›</a:t>
            </a:fld>
            <a:r>
              <a:rPr lang="en-US" altLang="ko-KR"/>
              <a:t>/64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CE55720-AF67-4C28-AFE6-F563AF073E29}" type="slidenum">
              <a:rPr lang="ko-KR" altLang="en-US"/>
              <a:pPr/>
              <a:t>‹#›</a:t>
            </a:fld>
            <a:r>
              <a:rPr lang="en-US" altLang="ko-KR"/>
              <a:t>/64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CED99F5-B62F-4F17-8C68-34BE61ADE6BC}" type="slidenum">
              <a:rPr lang="ko-KR" altLang="en-US"/>
              <a:pPr/>
              <a:t>‹#›</a:t>
            </a:fld>
            <a:r>
              <a:rPr lang="en-US" altLang="ko-KR"/>
              <a:t>/64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1F22EAB-8CC2-4353-A417-8B74832EED22}" type="slidenum">
              <a:rPr lang="ko-KR" altLang="en-US"/>
              <a:pPr/>
              <a:t>‹#›</a:t>
            </a:fld>
            <a:r>
              <a:rPr lang="en-US" altLang="ko-KR"/>
              <a:t>/64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438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2" name="TextBox 1"/>
          <p:cNvSpPr txBox="1"/>
          <p:nvPr/>
        </p:nvSpPr>
        <p:spPr>
          <a:xfrm>
            <a:off x="8001000" y="647700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5158F2E-484D-4726-970D-D0287435C7B6}" type="slidenum">
              <a:rPr lang="ko-KR" altLang="en-US" sz="1400" smtClean="0"/>
              <a:pPr algn="r"/>
              <a:t>‹#›</a:t>
            </a:fld>
            <a:r>
              <a:rPr lang="en-US" altLang="ko-KR" sz="1400" dirty="0" smtClean="0"/>
              <a:t>/80</a:t>
            </a:r>
            <a:endParaRPr lang="ko-KR" altLang="en-US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</p:sldLayoutIdLst>
  <p:hf sldNum="0" hd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charset="-127"/>
          <a:ea typeface="굴림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charset="-127"/>
          <a:ea typeface="굴림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charset="-127"/>
          <a:ea typeface="굴림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349375"/>
            <a:ext cx="7924800" cy="1470025"/>
          </a:xfrm>
        </p:spPr>
        <p:txBody>
          <a:bodyPr/>
          <a:lstStyle/>
          <a:p>
            <a:r>
              <a:rPr lang="ko-KR" altLang="en-US" sz="3600" dirty="0" smtClean="0"/>
              <a:t>상속 </a:t>
            </a:r>
            <a:r>
              <a:rPr lang="en-US" altLang="ko-KR" sz="3600" dirty="0"/>
              <a:t>(Inheritance)</a:t>
            </a:r>
            <a:endParaRPr lang="ko-KR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Object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표준라이브러리에 있는 클래스</a:t>
            </a:r>
            <a:endParaRPr lang="en-US" altLang="ko-KR" dirty="0" smtClean="0"/>
          </a:p>
          <a:p>
            <a:r>
              <a:rPr lang="ko-KR" altLang="en-US" dirty="0" smtClean="0"/>
              <a:t>모든 클래스의 슈퍼클래스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아래 둘은 같은 표현이다</a:t>
            </a:r>
            <a:r>
              <a:rPr lang="en-US" altLang="ko-KR" dirty="0" smtClean="0"/>
              <a:t>.</a:t>
            </a:r>
          </a:p>
          <a:p>
            <a:pPr marL="400050" lvl="1" indent="0">
              <a:buNone/>
            </a:pPr>
            <a:r>
              <a:rPr lang="en-US" altLang="ko-KR" dirty="0" smtClean="0"/>
              <a:t>class </a:t>
            </a:r>
            <a:r>
              <a:rPr lang="en-US" altLang="ko-KR" dirty="0"/>
              <a:t>Something </a:t>
            </a:r>
          </a:p>
          <a:p>
            <a:pPr marL="400050" lvl="1" indent="0">
              <a:buNone/>
            </a:pPr>
            <a:r>
              <a:rPr lang="en-US" altLang="ko-KR" dirty="0"/>
              <a:t>{ ... </a:t>
            </a:r>
            <a:r>
              <a:rPr lang="en-US" altLang="ko-KR" dirty="0" smtClean="0"/>
              <a:t>}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marL="400050" lvl="1" indent="0">
              <a:buNone/>
            </a:pPr>
            <a:endParaRPr lang="en-US" altLang="ko-KR" dirty="0" smtClean="0"/>
          </a:p>
          <a:p>
            <a:pPr marL="400050" lvl="1" indent="0">
              <a:buNone/>
            </a:pPr>
            <a:r>
              <a:rPr lang="en-US" altLang="ko-KR" dirty="0" smtClean="0"/>
              <a:t>class </a:t>
            </a:r>
            <a:r>
              <a:rPr lang="en-US" altLang="ko-KR" dirty="0"/>
              <a:t>Something </a:t>
            </a:r>
            <a:r>
              <a:rPr lang="en-US" altLang="ko-KR" dirty="0" smtClean="0"/>
              <a:t>extends Object</a:t>
            </a:r>
            <a:endParaRPr lang="en-US" altLang="ko-KR" dirty="0"/>
          </a:p>
          <a:p>
            <a:pPr marL="400050" lvl="1" indent="0">
              <a:buNone/>
            </a:pPr>
            <a:r>
              <a:rPr lang="en-US" altLang="ko-KR" dirty="0"/>
              <a:t>{ ... }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0209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19783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ko-KR" altLang="en-US" sz="3600"/>
              <a:t>메소드 </a:t>
            </a:r>
            <a:r>
              <a:rPr lang="ko-KR" altLang="en-US" sz="3600" smtClean="0"/>
              <a:t>엎어쓰기</a:t>
            </a:r>
            <a:r>
              <a:rPr lang="en-US" altLang="ko-KR" sz="3600" smtClean="0"/>
              <a:t>(</a:t>
            </a:r>
            <a:r>
              <a:rPr lang="en-US" altLang="ko-KR" sz="3600"/>
              <a:t>Method overriding)</a:t>
            </a:r>
          </a:p>
        </p:txBody>
      </p:sp>
      <p:sp>
        <p:nvSpPr>
          <p:cNvPr id="19783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3250" y="1219200"/>
            <a:ext cx="8083550" cy="5105400"/>
          </a:xfrm>
          <a:noFill/>
          <a:ln/>
        </p:spPr>
        <p:txBody>
          <a:bodyPr lIns="92075" tIns="46038" rIns="92075" bIns="46038"/>
          <a:lstStyle/>
          <a:p>
            <a:pPr algn="just">
              <a:lnSpc>
                <a:spcPct val="80000"/>
              </a:lnSpc>
              <a:buFontTx/>
              <a:buNone/>
            </a:pPr>
            <a:r>
              <a:rPr lang="en-US" altLang="ko-KR" sz="1800" b="1" dirty="0"/>
              <a:t>class Car {</a:t>
            </a:r>
          </a:p>
          <a:p>
            <a:pPr lvl="1" algn="just">
              <a:lnSpc>
                <a:spcPct val="80000"/>
              </a:lnSpc>
              <a:buFontTx/>
              <a:buNone/>
            </a:pPr>
            <a:r>
              <a:rPr lang="en-US" altLang="ko-KR" sz="1800" b="1" dirty="0" smtClean="0"/>
              <a:t>private </a:t>
            </a:r>
            <a:r>
              <a:rPr lang="en-US" altLang="ko-KR" sz="1800" b="1" dirty="0" err="1"/>
              <a:t>int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핸들각도</a:t>
            </a:r>
            <a:r>
              <a:rPr lang="en-US" altLang="ko-KR" sz="1800" b="1" dirty="0"/>
              <a:t>;</a:t>
            </a:r>
          </a:p>
          <a:p>
            <a:pPr lvl="1" algn="just">
              <a:lnSpc>
                <a:spcPct val="80000"/>
              </a:lnSpc>
              <a:buFontTx/>
              <a:buNone/>
            </a:pPr>
            <a:r>
              <a:rPr lang="en-US" altLang="ko-KR" sz="1800" b="1" dirty="0" smtClean="0"/>
              <a:t>private </a:t>
            </a:r>
            <a:r>
              <a:rPr lang="en-US" altLang="ko-KR" sz="1800" b="1" dirty="0" err="1"/>
              <a:t>int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속도</a:t>
            </a:r>
            <a:r>
              <a:rPr lang="en-US" altLang="ko-KR" sz="1800" b="1" dirty="0"/>
              <a:t>;</a:t>
            </a:r>
          </a:p>
          <a:p>
            <a:pPr lvl="1" algn="just">
              <a:lnSpc>
                <a:spcPct val="80000"/>
              </a:lnSpc>
              <a:buFontTx/>
              <a:buNone/>
            </a:pPr>
            <a:r>
              <a:rPr lang="en-US" altLang="ko-KR" sz="1800" b="1" dirty="0"/>
              <a:t>public void accelerate(</a:t>
            </a:r>
            <a:r>
              <a:rPr lang="en-US" altLang="ko-KR" sz="1800" b="1" dirty="0" err="1"/>
              <a:t>int</a:t>
            </a:r>
            <a:r>
              <a:rPr lang="en-US" altLang="ko-KR" sz="1800" b="1" dirty="0"/>
              <a:t> </a:t>
            </a:r>
            <a:r>
              <a:rPr lang="en-US" altLang="ko-KR" sz="1800" b="1" dirty="0" err="1"/>
              <a:t>i</a:t>
            </a:r>
            <a:r>
              <a:rPr lang="en-US" altLang="ko-KR" sz="1800" b="1" dirty="0"/>
              <a:t>) { </a:t>
            </a:r>
            <a:r>
              <a:rPr lang="en-US" altLang="ko-KR" sz="1800" b="1" dirty="0">
                <a:latin typeface="Times New Roman" pitchFamily="18" charset="0"/>
              </a:rPr>
              <a:t>…</a:t>
            </a:r>
            <a:r>
              <a:rPr lang="en-US" altLang="ko-KR" sz="1800" b="1" dirty="0"/>
              <a:t> }</a:t>
            </a:r>
          </a:p>
          <a:p>
            <a:pPr lvl="1" algn="just">
              <a:lnSpc>
                <a:spcPct val="80000"/>
              </a:lnSpc>
              <a:buFontTx/>
              <a:buNone/>
            </a:pPr>
            <a:r>
              <a:rPr lang="en-US" altLang="ko-KR" sz="1800" b="1" dirty="0">
                <a:solidFill>
                  <a:srgbClr val="0000FF"/>
                </a:solidFill>
              </a:rPr>
              <a:t>public void stop() { </a:t>
            </a:r>
            <a:r>
              <a:rPr lang="en-US" altLang="ko-KR" sz="1800" b="1" dirty="0">
                <a:solidFill>
                  <a:srgbClr val="0000FF"/>
                </a:solidFill>
                <a:latin typeface="Times New Roman" pitchFamily="18" charset="0"/>
              </a:rPr>
              <a:t>…</a:t>
            </a:r>
            <a:r>
              <a:rPr lang="ko-KR" altLang="en-US" sz="1800" b="1" dirty="0">
                <a:solidFill>
                  <a:srgbClr val="0000FF"/>
                </a:solidFill>
              </a:rPr>
              <a:t>선다</a:t>
            </a:r>
            <a:r>
              <a:rPr lang="en-US" altLang="ko-KR" sz="1800" b="1" dirty="0">
                <a:solidFill>
                  <a:srgbClr val="0000FF"/>
                </a:solidFill>
                <a:latin typeface="Times New Roman" pitchFamily="18" charset="0"/>
              </a:rPr>
              <a:t>…</a:t>
            </a:r>
            <a:r>
              <a:rPr lang="en-US" altLang="ko-KR" sz="1800" b="1" dirty="0">
                <a:solidFill>
                  <a:srgbClr val="0000FF"/>
                </a:solidFill>
              </a:rPr>
              <a:t> }</a:t>
            </a:r>
          </a:p>
          <a:p>
            <a:pPr lvl="1" algn="just">
              <a:lnSpc>
                <a:spcPct val="80000"/>
              </a:lnSpc>
              <a:buFontTx/>
              <a:buNone/>
            </a:pPr>
            <a:r>
              <a:rPr lang="en-US" altLang="ko-KR" sz="1800" b="1" dirty="0"/>
              <a:t>public void turn(</a:t>
            </a:r>
            <a:r>
              <a:rPr lang="en-US" altLang="ko-KR" sz="1800" b="1" dirty="0" err="1"/>
              <a:t>int</a:t>
            </a:r>
            <a:r>
              <a:rPr lang="en-US" altLang="ko-KR" sz="1800" b="1" dirty="0"/>
              <a:t> angle) { </a:t>
            </a:r>
            <a:r>
              <a:rPr lang="en-US" altLang="ko-KR" sz="1800" b="1" dirty="0">
                <a:latin typeface="Times New Roman" pitchFamily="18" charset="0"/>
              </a:rPr>
              <a:t>…</a:t>
            </a:r>
            <a:r>
              <a:rPr lang="en-US" altLang="ko-KR" sz="1800" b="1" dirty="0"/>
              <a:t> }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ko-KR" sz="1800" b="1" dirty="0"/>
              <a:t>}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ko-KR" sz="1800" b="1" dirty="0"/>
              <a:t>class Truck </a:t>
            </a:r>
            <a:r>
              <a:rPr lang="en-US" altLang="ko-KR" sz="1800" b="1" dirty="0">
                <a:solidFill>
                  <a:srgbClr val="0000FF"/>
                </a:solidFill>
              </a:rPr>
              <a:t>extends</a:t>
            </a:r>
            <a:r>
              <a:rPr lang="en-US" altLang="ko-KR" sz="1800" b="1" dirty="0"/>
              <a:t> Car {</a:t>
            </a:r>
          </a:p>
          <a:p>
            <a:pPr lvl="1" algn="just">
              <a:lnSpc>
                <a:spcPct val="80000"/>
              </a:lnSpc>
              <a:buFontTx/>
              <a:buNone/>
            </a:pPr>
            <a:r>
              <a:rPr lang="en-US" altLang="ko-KR" sz="1800" b="1" dirty="0"/>
              <a:t>private </a:t>
            </a:r>
            <a:r>
              <a:rPr lang="en-US" altLang="ko-KR" sz="1800" b="1" dirty="0" err="1"/>
              <a:t>boolean</a:t>
            </a:r>
            <a:r>
              <a:rPr lang="en-US" altLang="ko-KR" sz="1800" b="1" dirty="0"/>
              <a:t> </a:t>
            </a:r>
            <a:r>
              <a:rPr lang="ko-KR" altLang="en-US" sz="1800" b="1" dirty="0" err="1"/>
              <a:t>짐실음</a:t>
            </a:r>
            <a:r>
              <a:rPr lang="en-US" altLang="ko-KR" sz="1800" b="1" dirty="0"/>
              <a:t>;</a:t>
            </a:r>
          </a:p>
          <a:p>
            <a:pPr lvl="1" algn="just">
              <a:lnSpc>
                <a:spcPct val="80000"/>
              </a:lnSpc>
              <a:buFontTx/>
              <a:buNone/>
            </a:pPr>
            <a:r>
              <a:rPr lang="en-US" altLang="ko-KR" sz="1800" b="1" dirty="0"/>
              <a:t>public void load () { </a:t>
            </a:r>
            <a:r>
              <a:rPr lang="en-US" altLang="ko-KR" sz="1800" b="1" dirty="0">
                <a:latin typeface="Times New Roman" pitchFamily="18" charset="0"/>
              </a:rPr>
              <a:t>…</a:t>
            </a:r>
            <a:r>
              <a:rPr lang="en-US" altLang="ko-KR" sz="1800" b="1" dirty="0"/>
              <a:t> };</a:t>
            </a:r>
          </a:p>
          <a:p>
            <a:pPr lvl="1" algn="just">
              <a:lnSpc>
                <a:spcPct val="80000"/>
              </a:lnSpc>
              <a:buFontTx/>
              <a:buNone/>
            </a:pPr>
            <a:r>
              <a:rPr lang="en-US" altLang="ko-KR" sz="1800" b="1" dirty="0"/>
              <a:t>public void unload() { </a:t>
            </a:r>
            <a:r>
              <a:rPr lang="en-US" altLang="ko-KR" sz="1800" b="1" dirty="0">
                <a:latin typeface="Times New Roman" pitchFamily="18" charset="0"/>
              </a:rPr>
              <a:t>…</a:t>
            </a:r>
            <a:r>
              <a:rPr lang="en-US" altLang="ko-KR" sz="1800" b="1" dirty="0"/>
              <a:t> } </a:t>
            </a:r>
          </a:p>
          <a:p>
            <a:pPr lvl="1" algn="just">
              <a:lnSpc>
                <a:spcPct val="80000"/>
              </a:lnSpc>
              <a:buFontTx/>
              <a:buNone/>
            </a:pPr>
            <a:r>
              <a:rPr lang="en-US" altLang="ko-KR" sz="1800" b="1" dirty="0">
                <a:solidFill>
                  <a:srgbClr val="0000FF"/>
                </a:solidFill>
              </a:rPr>
              <a:t>public void stop() { </a:t>
            </a:r>
            <a:r>
              <a:rPr lang="en-US" altLang="ko-KR" sz="1800" b="1" dirty="0">
                <a:solidFill>
                  <a:srgbClr val="0000FF"/>
                </a:solidFill>
                <a:latin typeface="Times New Roman" pitchFamily="18" charset="0"/>
              </a:rPr>
              <a:t>…</a:t>
            </a:r>
            <a:r>
              <a:rPr lang="ko-KR" altLang="en-US" sz="1800" b="1" dirty="0">
                <a:solidFill>
                  <a:srgbClr val="0000FF"/>
                </a:solidFill>
              </a:rPr>
              <a:t>천천히 선다</a:t>
            </a:r>
            <a:r>
              <a:rPr lang="en-US" altLang="ko-KR" sz="1800" b="1">
                <a:solidFill>
                  <a:srgbClr val="0000FF"/>
                </a:solidFill>
                <a:latin typeface="Times New Roman" pitchFamily="18" charset="0"/>
              </a:rPr>
              <a:t>…</a:t>
            </a:r>
            <a:r>
              <a:rPr lang="en-US" altLang="ko-KR" sz="1800" b="1">
                <a:solidFill>
                  <a:srgbClr val="0000FF"/>
                </a:solidFill>
              </a:rPr>
              <a:t> </a:t>
            </a:r>
            <a:r>
              <a:rPr lang="en-US" altLang="ko-KR" sz="1800" b="1" smtClean="0">
                <a:solidFill>
                  <a:srgbClr val="0000FF"/>
                </a:solidFill>
              </a:rPr>
              <a:t>}	// </a:t>
            </a:r>
            <a:r>
              <a:rPr lang="ko-KR" altLang="en-US" sz="1800" b="1" smtClean="0">
                <a:solidFill>
                  <a:srgbClr val="0000FF"/>
                </a:solidFill>
              </a:rPr>
              <a:t>엎어쓰기</a:t>
            </a:r>
            <a:r>
              <a:rPr lang="en-US" altLang="ko-KR" sz="1800" b="1" smtClean="0">
                <a:solidFill>
                  <a:srgbClr val="0000FF"/>
                </a:solidFill>
              </a:rPr>
              <a:t>!</a:t>
            </a:r>
            <a:endParaRPr lang="en-US" altLang="ko-KR" sz="1800" b="1" dirty="0">
              <a:solidFill>
                <a:srgbClr val="0000FF"/>
              </a:solidFill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ko-KR" sz="1800" b="1" dirty="0" smtClean="0"/>
              <a:t>}</a:t>
            </a:r>
            <a:endParaRPr lang="en-US" altLang="ko-KR" sz="1800" b="1" dirty="0"/>
          </a:p>
        </p:txBody>
      </p:sp>
      <p:sp>
        <p:nvSpPr>
          <p:cNvPr id="1978372" name="Rectangle 4"/>
          <p:cNvSpPr>
            <a:spLocks noChangeArrowheads="1"/>
          </p:cNvSpPr>
          <p:nvPr/>
        </p:nvSpPr>
        <p:spPr bwMode="auto">
          <a:xfrm>
            <a:off x="609600" y="4956175"/>
            <a:ext cx="7848600" cy="911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just">
              <a:lnSpc>
                <a:spcPct val="80000"/>
              </a:lnSpc>
              <a:spcBef>
                <a:spcPct val="20000"/>
              </a:spcBef>
            </a:pPr>
            <a:r>
              <a:rPr lang="en-US" altLang="ko-KR" b="1" smtClean="0">
                <a:solidFill>
                  <a:srgbClr val="0000FF"/>
                </a:solidFill>
              </a:rPr>
              <a:t>stop </a:t>
            </a:r>
            <a:r>
              <a:rPr lang="ko-KR" altLang="en-US" b="1" err="1">
                <a:solidFill>
                  <a:srgbClr val="0000FF"/>
                </a:solidFill>
              </a:rPr>
              <a:t>메소드는</a:t>
            </a:r>
            <a:r>
              <a:rPr lang="ko-KR" altLang="en-US" b="1">
                <a:solidFill>
                  <a:srgbClr val="0000FF"/>
                </a:solidFill>
              </a:rPr>
              <a:t> </a:t>
            </a:r>
            <a:r>
              <a:rPr lang="ko-KR" altLang="en-US" b="1" smtClean="0">
                <a:solidFill>
                  <a:srgbClr val="0000FF"/>
                </a:solidFill>
              </a:rPr>
              <a:t>엎어쓰기</a:t>
            </a:r>
            <a:r>
              <a:rPr lang="en-US" altLang="ko-KR" b="1" smtClean="0">
                <a:solidFill>
                  <a:srgbClr val="0000FF"/>
                </a:solidFill>
              </a:rPr>
              <a:t>(</a:t>
            </a:r>
            <a:r>
              <a:rPr lang="en-US" altLang="ko-KR" b="1" dirty="0">
                <a:solidFill>
                  <a:srgbClr val="0000FF"/>
                </a:solidFill>
              </a:rPr>
              <a:t>override)</a:t>
            </a:r>
            <a:r>
              <a:rPr lang="ko-KR" altLang="en-US" b="1">
                <a:solidFill>
                  <a:srgbClr val="0000FF"/>
                </a:solidFill>
              </a:rPr>
              <a:t>되었다</a:t>
            </a:r>
            <a:r>
              <a:rPr lang="en-US" altLang="ko-KR" b="1" smtClean="0">
                <a:solidFill>
                  <a:srgbClr val="0000FF"/>
                </a:solidFill>
              </a:rPr>
              <a:t>.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</a:pPr>
            <a:r>
              <a:rPr lang="ko-KR" altLang="en-US" b="1" smtClean="0">
                <a:solidFill>
                  <a:srgbClr val="0000FF"/>
                </a:solidFill>
              </a:rPr>
              <a:t>수퍼클래스로부터 상속한 메소드와 시그너쳐</a:t>
            </a:r>
            <a:r>
              <a:rPr lang="en-US" altLang="ko-KR" b="1" smtClean="0">
                <a:solidFill>
                  <a:srgbClr val="0000FF"/>
                </a:solidFill>
              </a:rPr>
              <a:t>(</a:t>
            </a:r>
            <a:r>
              <a:rPr lang="ko-KR" altLang="en-US" b="1" smtClean="0">
                <a:solidFill>
                  <a:srgbClr val="0000FF"/>
                </a:solidFill>
              </a:rPr>
              <a:t>메소드 이름과 파라미터</a:t>
            </a:r>
            <a:r>
              <a:rPr lang="en-US" altLang="ko-KR" b="1" smtClean="0">
                <a:solidFill>
                  <a:srgbClr val="0000FF"/>
                </a:solidFill>
              </a:rPr>
              <a:t>)</a:t>
            </a:r>
            <a:r>
              <a:rPr lang="ko-KR" altLang="en-US" b="1" smtClean="0">
                <a:solidFill>
                  <a:srgbClr val="0000FF"/>
                </a:solidFill>
              </a:rPr>
              <a:t>가 같은 메소드를 선언하면 상속한 메소드를 엎어쓰기하게 된다</a:t>
            </a:r>
            <a:r>
              <a:rPr lang="en-US" altLang="ko-KR" b="1" smtClean="0">
                <a:solidFill>
                  <a:srgbClr val="0000FF"/>
                </a:solidFill>
              </a:rPr>
              <a:t>. 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</a:pPr>
            <a:endParaRPr lang="ko-KR" altLang="en-US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1980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ko-KR" altLang="en-US" sz="3600"/>
              <a:t>메소드 </a:t>
            </a:r>
            <a:r>
              <a:rPr lang="ko-KR" altLang="en-US" sz="3600" smtClean="0"/>
              <a:t>엎어쓰기</a:t>
            </a:r>
            <a:r>
              <a:rPr lang="en-US" altLang="ko-KR" sz="3600" smtClean="0"/>
              <a:t>(Method </a:t>
            </a:r>
            <a:r>
              <a:rPr lang="en-US" altLang="ko-KR" sz="3600"/>
              <a:t>overriding)</a:t>
            </a:r>
          </a:p>
        </p:txBody>
      </p:sp>
      <p:sp>
        <p:nvSpPr>
          <p:cNvPr id="19804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3250" y="1447800"/>
            <a:ext cx="7931150" cy="4419600"/>
          </a:xfrm>
          <a:noFill/>
          <a:ln/>
        </p:spPr>
        <p:txBody>
          <a:bodyPr lIns="92075" tIns="46038" rIns="92075" bIns="46038"/>
          <a:lstStyle/>
          <a:p>
            <a:pPr algn="just">
              <a:lnSpc>
                <a:spcPct val="90000"/>
              </a:lnSpc>
              <a:spcAft>
                <a:spcPct val="20000"/>
              </a:spcAft>
            </a:pPr>
            <a:endParaRPr lang="en-US" altLang="ko-KR" sz="1800" b="1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  <a:spcAft>
                <a:spcPct val="20000"/>
              </a:spcAft>
            </a:pPr>
            <a:r>
              <a:rPr lang="ko-KR" altLang="en-US" sz="1800" b="1" dirty="0" err="1" smtClean="0">
                <a:solidFill>
                  <a:srgbClr val="000000"/>
                </a:solidFill>
              </a:rPr>
              <a:t>수퍼클래스의</a:t>
            </a:r>
            <a:r>
              <a:rPr lang="ko-KR" altLang="en-US" sz="1800" b="1" dirty="0" smtClean="0">
                <a:solidFill>
                  <a:srgbClr val="000000"/>
                </a:solidFill>
              </a:rPr>
              <a:t> </a:t>
            </a:r>
            <a:r>
              <a:rPr lang="ko-KR" altLang="en-US" sz="1800" b="1" dirty="0" err="1">
                <a:solidFill>
                  <a:srgbClr val="000000"/>
                </a:solidFill>
              </a:rPr>
              <a:t>메소드와</a:t>
            </a:r>
            <a:r>
              <a:rPr lang="ko-KR" altLang="en-US" sz="1800" b="1" dirty="0">
                <a:solidFill>
                  <a:srgbClr val="000000"/>
                </a:solidFill>
              </a:rPr>
              <a:t> </a:t>
            </a:r>
            <a:r>
              <a:rPr lang="en-US" altLang="ko-KR" sz="1800" b="1" dirty="0">
                <a:solidFill>
                  <a:srgbClr val="000000"/>
                </a:solidFill>
              </a:rPr>
              <a:t>signature(</a:t>
            </a:r>
            <a:r>
              <a:rPr lang="ko-KR" altLang="en-US" sz="1800" b="1" dirty="0">
                <a:solidFill>
                  <a:srgbClr val="000000"/>
                </a:solidFill>
              </a:rPr>
              <a:t>이름과 </a:t>
            </a:r>
            <a:r>
              <a:rPr lang="ko-KR" altLang="en-US" sz="1800" b="1" dirty="0" err="1">
                <a:solidFill>
                  <a:srgbClr val="000000"/>
                </a:solidFill>
              </a:rPr>
              <a:t>파라미터</a:t>
            </a:r>
            <a:r>
              <a:rPr lang="en-US" altLang="ko-KR" sz="1800" b="1" dirty="0">
                <a:solidFill>
                  <a:srgbClr val="000000"/>
                </a:solidFill>
              </a:rPr>
              <a:t>)</a:t>
            </a:r>
            <a:r>
              <a:rPr lang="ko-KR" altLang="en-US" sz="1800" b="1" dirty="0">
                <a:solidFill>
                  <a:srgbClr val="000000"/>
                </a:solidFill>
              </a:rPr>
              <a:t>가 같은 </a:t>
            </a:r>
            <a:r>
              <a:rPr lang="ko-KR" altLang="en-US" sz="1800" b="1" dirty="0" err="1">
                <a:solidFill>
                  <a:srgbClr val="000000"/>
                </a:solidFill>
              </a:rPr>
              <a:t>메소드를</a:t>
            </a:r>
            <a:r>
              <a:rPr lang="ko-KR" altLang="en-US" sz="1800" b="1" dirty="0">
                <a:solidFill>
                  <a:srgbClr val="000000"/>
                </a:solidFill>
              </a:rPr>
              <a:t> 서브클래스에서 정의하면 그 </a:t>
            </a:r>
            <a:r>
              <a:rPr lang="ko-KR" altLang="en-US" sz="1800" b="1" dirty="0" err="1">
                <a:solidFill>
                  <a:srgbClr val="000000"/>
                </a:solidFill>
              </a:rPr>
              <a:t>메소드가</a:t>
            </a:r>
            <a:r>
              <a:rPr lang="ko-KR" altLang="en-US" sz="1800" b="1" dirty="0">
                <a:solidFill>
                  <a:srgbClr val="000000"/>
                </a:solidFill>
              </a:rPr>
              <a:t> 재정의된다</a:t>
            </a:r>
            <a:r>
              <a:rPr lang="en-US" altLang="ko-KR" sz="1800" b="1" dirty="0">
                <a:solidFill>
                  <a:srgbClr val="000000"/>
                </a:solidFill>
              </a:rPr>
              <a:t>. </a:t>
            </a:r>
          </a:p>
          <a:p>
            <a:pPr algn="just">
              <a:lnSpc>
                <a:spcPct val="90000"/>
              </a:lnSpc>
              <a:spcAft>
                <a:spcPct val="20000"/>
              </a:spcAft>
            </a:pPr>
            <a:endParaRPr lang="en-US" altLang="ko-KR" sz="1800" b="1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  <a:spcAft>
                <a:spcPct val="20000"/>
              </a:spcAft>
            </a:pPr>
            <a:r>
              <a:rPr lang="en-US" altLang="ko-KR" sz="1800" b="1" dirty="0" smtClean="0">
                <a:solidFill>
                  <a:srgbClr val="000000"/>
                </a:solidFill>
              </a:rPr>
              <a:t>Access</a:t>
            </a:r>
            <a:r>
              <a:rPr lang="ko-KR" altLang="en-US" sz="1800" b="1" dirty="0">
                <a:solidFill>
                  <a:srgbClr val="000000"/>
                </a:solidFill>
              </a:rPr>
              <a:t>를 줄이는 방향으로는 </a:t>
            </a:r>
            <a:r>
              <a:rPr lang="en-US" altLang="ko-KR" sz="1800" b="1" dirty="0">
                <a:solidFill>
                  <a:srgbClr val="000000"/>
                </a:solidFill>
              </a:rPr>
              <a:t>overriding </a:t>
            </a:r>
            <a:r>
              <a:rPr lang="ko-KR" altLang="en-US" sz="1800" b="1" dirty="0">
                <a:solidFill>
                  <a:srgbClr val="000000"/>
                </a:solidFill>
              </a:rPr>
              <a:t>할 수 없다</a:t>
            </a:r>
            <a:r>
              <a:rPr lang="en-US" altLang="ko-KR" sz="1800" b="1" dirty="0">
                <a:solidFill>
                  <a:srgbClr val="000000"/>
                </a:solidFill>
              </a:rPr>
              <a:t>. </a:t>
            </a:r>
            <a:r>
              <a:rPr lang="ko-KR" altLang="en-US" sz="1800" b="1" dirty="0">
                <a:solidFill>
                  <a:srgbClr val="000000"/>
                </a:solidFill>
              </a:rPr>
              <a:t>즉 아래와 같은 것은 </a:t>
            </a:r>
            <a:r>
              <a:rPr lang="ko-KR" altLang="en-US" sz="1800" b="1" dirty="0">
                <a:solidFill>
                  <a:srgbClr val="FF3300"/>
                </a:solidFill>
              </a:rPr>
              <a:t>오류</a:t>
            </a:r>
            <a:r>
              <a:rPr lang="ko-KR" altLang="en-US" sz="1800" b="1" dirty="0">
                <a:solidFill>
                  <a:srgbClr val="000000"/>
                </a:solidFill>
              </a:rPr>
              <a:t>이다</a:t>
            </a:r>
            <a:r>
              <a:rPr lang="en-US" altLang="ko-KR" sz="1800" b="1" dirty="0">
                <a:solidFill>
                  <a:srgbClr val="000000"/>
                </a:solidFill>
              </a:rPr>
              <a:t>(!)</a:t>
            </a:r>
          </a:p>
          <a:p>
            <a:pPr lvl="1" algn="just">
              <a:lnSpc>
                <a:spcPct val="90000"/>
              </a:lnSpc>
              <a:spcAft>
                <a:spcPct val="20000"/>
              </a:spcAft>
            </a:pPr>
            <a:r>
              <a:rPr lang="ko-KR" altLang="en-US" sz="1800" b="1" smtClean="0">
                <a:solidFill>
                  <a:srgbClr val="000000"/>
                </a:solidFill>
              </a:rPr>
              <a:t>수퍼클래스</a:t>
            </a:r>
            <a:r>
              <a:rPr lang="en-US" altLang="ko-KR" sz="1800" b="1" smtClean="0">
                <a:solidFill>
                  <a:srgbClr val="000000"/>
                </a:solidFill>
              </a:rPr>
              <a:t>(Car): </a:t>
            </a:r>
            <a:r>
              <a:rPr lang="en-US" altLang="ko-KR" sz="1800" b="1" dirty="0">
                <a:solidFill>
                  <a:srgbClr val="000000"/>
                </a:solidFill>
              </a:rPr>
              <a:t>public </a:t>
            </a:r>
            <a:r>
              <a:rPr lang="en-US" altLang="ko-KR" sz="1800" b="1">
                <a:solidFill>
                  <a:srgbClr val="000000"/>
                </a:solidFill>
              </a:rPr>
              <a:t>void </a:t>
            </a:r>
            <a:r>
              <a:rPr lang="en-US" altLang="ko-KR" sz="1800" b="1" smtClean="0">
                <a:solidFill>
                  <a:srgbClr val="000000"/>
                </a:solidFill>
              </a:rPr>
              <a:t>stop() </a:t>
            </a:r>
            <a:r>
              <a:rPr lang="en-US" altLang="ko-KR" sz="1800" b="1" dirty="0">
                <a:solidFill>
                  <a:srgbClr val="000000"/>
                </a:solidFill>
              </a:rPr>
              <a:t>{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…</a:t>
            </a:r>
            <a:r>
              <a:rPr lang="en-US" altLang="ko-KR" sz="1800" b="1" dirty="0">
                <a:solidFill>
                  <a:srgbClr val="000000"/>
                </a:solidFill>
              </a:rPr>
              <a:t> }</a:t>
            </a:r>
          </a:p>
          <a:p>
            <a:pPr lvl="1" algn="just">
              <a:lnSpc>
                <a:spcPct val="90000"/>
              </a:lnSpc>
              <a:spcAft>
                <a:spcPct val="20000"/>
              </a:spcAft>
            </a:pPr>
            <a:r>
              <a:rPr lang="ko-KR" altLang="en-US" sz="1800" b="1" smtClean="0">
                <a:solidFill>
                  <a:srgbClr val="000000"/>
                </a:solidFill>
              </a:rPr>
              <a:t>서브클래스</a:t>
            </a:r>
            <a:r>
              <a:rPr lang="en-US" altLang="ko-KR" sz="1800" b="1" smtClean="0">
                <a:solidFill>
                  <a:srgbClr val="000000"/>
                </a:solidFill>
              </a:rPr>
              <a:t>(Truck): </a:t>
            </a:r>
            <a:r>
              <a:rPr lang="en-US" altLang="ko-KR" sz="1800" b="1" dirty="0">
                <a:solidFill>
                  <a:srgbClr val="000000"/>
                </a:solidFill>
              </a:rPr>
              <a:t>private </a:t>
            </a:r>
            <a:r>
              <a:rPr lang="en-US" altLang="ko-KR" sz="1800" b="1">
                <a:solidFill>
                  <a:srgbClr val="000000"/>
                </a:solidFill>
              </a:rPr>
              <a:t>void </a:t>
            </a:r>
            <a:r>
              <a:rPr lang="en-US" altLang="ko-KR" sz="1800" b="1" smtClean="0">
                <a:solidFill>
                  <a:srgbClr val="000000"/>
                </a:solidFill>
              </a:rPr>
              <a:t>stop() </a:t>
            </a:r>
            <a:r>
              <a:rPr lang="en-US" altLang="ko-KR" sz="1800" b="1" dirty="0">
                <a:solidFill>
                  <a:srgbClr val="000000"/>
                </a:solidFill>
              </a:rPr>
              <a:t>{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…</a:t>
            </a:r>
            <a:r>
              <a:rPr lang="en-US" altLang="ko-KR" sz="1800" b="1" dirty="0">
                <a:solidFill>
                  <a:srgbClr val="000000"/>
                </a:solidFill>
              </a:rPr>
              <a:t> </a:t>
            </a:r>
            <a:r>
              <a:rPr lang="en-US" altLang="ko-KR" sz="1800" b="1">
                <a:solidFill>
                  <a:srgbClr val="000000"/>
                </a:solidFill>
              </a:rPr>
              <a:t>} </a:t>
            </a:r>
            <a:endParaRPr lang="en-US" altLang="ko-KR" sz="1800" b="1" smtClean="0">
              <a:solidFill>
                <a:srgbClr val="000000"/>
              </a:solidFill>
            </a:endParaRPr>
          </a:p>
          <a:p>
            <a:pPr marL="457200" lvl="1" indent="0" algn="just">
              <a:lnSpc>
                <a:spcPct val="90000"/>
              </a:lnSpc>
              <a:spcAft>
                <a:spcPct val="20000"/>
              </a:spcAft>
              <a:buNone/>
            </a:pPr>
            <a:endParaRPr lang="en-US" altLang="ko-KR" sz="1800" b="1" smtClean="0">
              <a:solidFill>
                <a:srgbClr val="000000"/>
              </a:solidFill>
            </a:endParaRPr>
          </a:p>
          <a:p>
            <a:pPr marL="457200" lvl="1" indent="0" algn="just">
              <a:lnSpc>
                <a:spcPct val="90000"/>
              </a:lnSpc>
              <a:spcAft>
                <a:spcPct val="20000"/>
              </a:spcAft>
              <a:buNone/>
            </a:pPr>
            <a:r>
              <a:rPr lang="ko-KR" altLang="en-US" sz="1800" b="1" smtClean="0">
                <a:solidFill>
                  <a:srgbClr val="000000"/>
                </a:solidFill>
              </a:rPr>
              <a:t>누구든지 자동차의 </a:t>
            </a:r>
            <a:r>
              <a:rPr lang="en-US" altLang="ko-KR" sz="1800" b="1" smtClean="0">
                <a:solidFill>
                  <a:srgbClr val="000000"/>
                </a:solidFill>
              </a:rPr>
              <a:t>stop </a:t>
            </a:r>
            <a:r>
              <a:rPr lang="ko-KR" altLang="en-US" sz="1800" b="1" smtClean="0">
                <a:solidFill>
                  <a:srgbClr val="000000"/>
                </a:solidFill>
              </a:rPr>
              <a:t>메소드를 사용할 수 있다고 계약을 했는데</a:t>
            </a:r>
            <a:endParaRPr lang="en-US" altLang="ko-KR" sz="1800" b="1" smtClean="0">
              <a:solidFill>
                <a:srgbClr val="000000"/>
              </a:solidFill>
            </a:endParaRPr>
          </a:p>
          <a:p>
            <a:pPr marL="457200" lvl="1" indent="0" algn="just">
              <a:lnSpc>
                <a:spcPct val="90000"/>
              </a:lnSpc>
              <a:spcAft>
                <a:spcPct val="20000"/>
              </a:spcAft>
              <a:buNone/>
            </a:pPr>
            <a:r>
              <a:rPr lang="ko-KR" altLang="en-US" sz="1800" b="1" smtClean="0">
                <a:solidFill>
                  <a:srgbClr val="FF0000"/>
                </a:solidFill>
              </a:rPr>
              <a:t>자동차의 일종</a:t>
            </a:r>
            <a:r>
              <a:rPr lang="ko-KR" altLang="en-US" sz="1800" b="1" smtClean="0">
                <a:solidFill>
                  <a:srgbClr val="000000"/>
                </a:solidFill>
              </a:rPr>
              <a:t>인 트럭을 만들면서 </a:t>
            </a:r>
            <a:r>
              <a:rPr lang="en-US" altLang="ko-KR" sz="1800" b="1" smtClean="0">
                <a:solidFill>
                  <a:srgbClr val="000000"/>
                </a:solidFill>
              </a:rPr>
              <a:t>stop</a:t>
            </a:r>
            <a:r>
              <a:rPr lang="ko-KR" altLang="en-US" sz="1800" b="1" smtClean="0">
                <a:solidFill>
                  <a:srgbClr val="000000"/>
                </a:solidFill>
              </a:rPr>
              <a:t>을 사용할 수 없게 하면 계약위반임</a:t>
            </a:r>
            <a:r>
              <a:rPr lang="en-US" altLang="ko-KR" sz="1800" b="1" smtClean="0">
                <a:solidFill>
                  <a:srgbClr val="000000"/>
                </a:solidFill>
              </a:rPr>
              <a:t>.</a:t>
            </a:r>
            <a:endParaRPr lang="en-US" altLang="ko-KR" sz="1800" b="1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  <a:spcAft>
                <a:spcPct val="20000"/>
              </a:spcAft>
              <a:buFontTx/>
              <a:buNone/>
            </a:pPr>
            <a:endParaRPr lang="en-US" altLang="ko-KR" sz="18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1980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ko-KR" altLang="en-US" sz="3600"/>
              <a:t>메소드 </a:t>
            </a:r>
            <a:r>
              <a:rPr lang="ko-KR" altLang="en-US" sz="3600" smtClean="0"/>
              <a:t>엎어쓰기</a:t>
            </a:r>
            <a:r>
              <a:rPr lang="en-US" altLang="ko-KR" sz="3600" smtClean="0"/>
              <a:t>(Method </a:t>
            </a:r>
            <a:r>
              <a:rPr lang="en-US" altLang="ko-KR" sz="3600"/>
              <a:t>overriding)</a:t>
            </a:r>
          </a:p>
        </p:txBody>
      </p:sp>
      <p:sp>
        <p:nvSpPr>
          <p:cNvPr id="19804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3250" y="1447800"/>
            <a:ext cx="7931150" cy="4419600"/>
          </a:xfrm>
          <a:noFill/>
          <a:ln/>
        </p:spPr>
        <p:txBody>
          <a:bodyPr lIns="92075" tIns="46038" rIns="92075" bIns="46038"/>
          <a:lstStyle/>
          <a:p>
            <a:pPr algn="just">
              <a:lnSpc>
                <a:spcPct val="90000"/>
              </a:lnSpc>
              <a:spcAft>
                <a:spcPct val="20000"/>
              </a:spcAft>
            </a:pPr>
            <a:endParaRPr lang="en-US" altLang="ko-KR" sz="1800" b="1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  <a:spcAft>
                <a:spcPct val="20000"/>
              </a:spcAft>
            </a:pPr>
            <a:r>
              <a:rPr lang="en-US" altLang="ko-KR" sz="1800" b="1" smtClean="0">
                <a:solidFill>
                  <a:srgbClr val="000000"/>
                </a:solidFill>
              </a:rPr>
              <a:t>Access</a:t>
            </a:r>
            <a:r>
              <a:rPr lang="ko-KR" altLang="en-US" sz="1800" b="1">
                <a:solidFill>
                  <a:srgbClr val="000000"/>
                </a:solidFill>
              </a:rPr>
              <a:t>를 </a:t>
            </a:r>
            <a:r>
              <a:rPr lang="ko-KR" altLang="en-US" sz="1800" b="1" smtClean="0">
                <a:solidFill>
                  <a:srgbClr val="000000"/>
                </a:solidFill>
              </a:rPr>
              <a:t>늘이는 방향으로의 </a:t>
            </a:r>
            <a:r>
              <a:rPr lang="en-US" altLang="ko-KR" sz="1800" b="1" smtClean="0">
                <a:solidFill>
                  <a:srgbClr val="000000"/>
                </a:solidFill>
              </a:rPr>
              <a:t>overriding</a:t>
            </a:r>
            <a:r>
              <a:rPr lang="ko-KR" altLang="en-US" sz="1800" b="1" smtClean="0">
                <a:solidFill>
                  <a:srgbClr val="000000"/>
                </a:solidFill>
              </a:rPr>
              <a:t>은 가능하다</a:t>
            </a:r>
            <a:r>
              <a:rPr lang="en-US" altLang="ko-KR" sz="1800" b="1" smtClean="0">
                <a:solidFill>
                  <a:srgbClr val="000000"/>
                </a:solidFill>
              </a:rPr>
              <a:t>.</a:t>
            </a:r>
            <a:endParaRPr lang="en-US" altLang="ko-KR" sz="1800" b="1" dirty="0">
              <a:solidFill>
                <a:srgbClr val="000000"/>
              </a:solidFill>
            </a:endParaRPr>
          </a:p>
          <a:p>
            <a:pPr lvl="1" algn="just">
              <a:lnSpc>
                <a:spcPct val="90000"/>
              </a:lnSpc>
              <a:spcAft>
                <a:spcPct val="20000"/>
              </a:spcAft>
            </a:pPr>
            <a:r>
              <a:rPr lang="ko-KR" altLang="en-US" sz="1800" b="1" smtClean="0">
                <a:solidFill>
                  <a:srgbClr val="000000"/>
                </a:solidFill>
              </a:rPr>
              <a:t>수퍼클래스</a:t>
            </a:r>
            <a:r>
              <a:rPr lang="en-US" altLang="ko-KR" sz="1800" b="1" smtClean="0">
                <a:solidFill>
                  <a:srgbClr val="000000"/>
                </a:solidFill>
              </a:rPr>
              <a:t>(Computer): private </a:t>
            </a:r>
            <a:r>
              <a:rPr lang="en-US" altLang="ko-KR" sz="1800" b="1">
                <a:solidFill>
                  <a:srgbClr val="000000"/>
                </a:solidFill>
              </a:rPr>
              <a:t>void </a:t>
            </a:r>
            <a:r>
              <a:rPr lang="en-US" altLang="ko-KR" sz="1800" b="1" smtClean="0">
                <a:solidFill>
                  <a:srgbClr val="000000"/>
                </a:solidFill>
              </a:rPr>
              <a:t>overclock() </a:t>
            </a:r>
            <a:r>
              <a:rPr lang="en-US" altLang="ko-KR" sz="1800" b="1" dirty="0">
                <a:solidFill>
                  <a:srgbClr val="000000"/>
                </a:solidFill>
              </a:rPr>
              <a:t>{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…</a:t>
            </a:r>
            <a:r>
              <a:rPr lang="en-US" altLang="ko-KR" sz="1800" b="1" dirty="0">
                <a:solidFill>
                  <a:srgbClr val="000000"/>
                </a:solidFill>
              </a:rPr>
              <a:t> }</a:t>
            </a:r>
          </a:p>
          <a:p>
            <a:pPr lvl="1" algn="just">
              <a:lnSpc>
                <a:spcPct val="90000"/>
              </a:lnSpc>
              <a:spcAft>
                <a:spcPct val="20000"/>
              </a:spcAft>
            </a:pPr>
            <a:r>
              <a:rPr lang="ko-KR" altLang="en-US" sz="1800" b="1" smtClean="0">
                <a:solidFill>
                  <a:srgbClr val="000000"/>
                </a:solidFill>
              </a:rPr>
              <a:t>서브클래스</a:t>
            </a:r>
            <a:r>
              <a:rPr lang="en-US" altLang="ko-KR" sz="1800" b="1" smtClean="0">
                <a:solidFill>
                  <a:srgbClr val="000000"/>
                </a:solidFill>
              </a:rPr>
              <a:t>(GamingComputer): public </a:t>
            </a:r>
            <a:r>
              <a:rPr lang="en-US" altLang="ko-KR" sz="1800" b="1">
                <a:solidFill>
                  <a:srgbClr val="000000"/>
                </a:solidFill>
              </a:rPr>
              <a:t>void </a:t>
            </a:r>
            <a:r>
              <a:rPr lang="en-US" altLang="ko-KR" sz="1800" b="1" smtClean="0">
                <a:solidFill>
                  <a:srgbClr val="000000"/>
                </a:solidFill>
              </a:rPr>
              <a:t>overclock() </a:t>
            </a:r>
            <a:r>
              <a:rPr lang="en-US" altLang="ko-KR" sz="1800" b="1" dirty="0">
                <a:solidFill>
                  <a:srgbClr val="000000"/>
                </a:solidFill>
              </a:rPr>
              <a:t>{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…</a:t>
            </a:r>
            <a:r>
              <a:rPr lang="en-US" altLang="ko-KR" sz="1800" b="1" dirty="0">
                <a:solidFill>
                  <a:srgbClr val="000000"/>
                </a:solidFill>
              </a:rPr>
              <a:t> </a:t>
            </a:r>
            <a:r>
              <a:rPr lang="en-US" altLang="ko-KR" sz="1800" b="1">
                <a:solidFill>
                  <a:srgbClr val="000000"/>
                </a:solidFill>
              </a:rPr>
              <a:t>} </a:t>
            </a:r>
            <a:endParaRPr lang="en-US" altLang="ko-KR" sz="1800" b="1" smtClean="0">
              <a:solidFill>
                <a:srgbClr val="000000"/>
              </a:solidFill>
            </a:endParaRPr>
          </a:p>
          <a:p>
            <a:pPr marL="457200" lvl="1" indent="0" algn="just">
              <a:lnSpc>
                <a:spcPct val="90000"/>
              </a:lnSpc>
              <a:spcAft>
                <a:spcPct val="20000"/>
              </a:spcAft>
              <a:buNone/>
            </a:pPr>
            <a:endParaRPr lang="en-US" altLang="ko-KR" sz="1800" b="1" smtClean="0">
              <a:solidFill>
                <a:srgbClr val="000000"/>
              </a:solidFill>
            </a:endParaRPr>
          </a:p>
          <a:p>
            <a:pPr marL="457200" lvl="1" indent="0" algn="just">
              <a:lnSpc>
                <a:spcPct val="90000"/>
              </a:lnSpc>
              <a:spcAft>
                <a:spcPct val="20000"/>
              </a:spcAft>
              <a:buNone/>
            </a:pPr>
            <a:r>
              <a:rPr lang="ko-KR" altLang="en-US" sz="1800" b="1" smtClean="0">
                <a:solidFill>
                  <a:srgbClr val="000000"/>
                </a:solidFill>
              </a:rPr>
              <a:t>컴퓨터를 설계할 때 오버클락 기능을 마련해 두었지만 일반적으로 불필요하므로 동작의 안정성을 위해 감추어 둠</a:t>
            </a:r>
            <a:r>
              <a:rPr lang="en-US" altLang="ko-KR" sz="1800" b="1" smtClean="0">
                <a:solidFill>
                  <a:srgbClr val="000000"/>
                </a:solidFill>
              </a:rPr>
              <a:t>.</a:t>
            </a:r>
          </a:p>
          <a:p>
            <a:pPr marL="457200" lvl="1" indent="0" algn="just">
              <a:lnSpc>
                <a:spcPct val="90000"/>
              </a:lnSpc>
              <a:spcAft>
                <a:spcPct val="20000"/>
              </a:spcAft>
              <a:buNone/>
            </a:pPr>
            <a:r>
              <a:rPr lang="ko-KR" altLang="en-US" sz="1800" b="1" smtClean="0">
                <a:solidFill>
                  <a:srgbClr val="000000"/>
                </a:solidFill>
              </a:rPr>
              <a:t>고성능을 요구하는 특별한 컴퓨터의 경우 이 기능을 열어줄 수 있음</a:t>
            </a:r>
            <a:r>
              <a:rPr lang="en-US" altLang="ko-KR" sz="1800" b="1" smtClean="0">
                <a:solidFill>
                  <a:srgbClr val="000000"/>
                </a:solidFill>
              </a:rPr>
              <a:t>.</a:t>
            </a:r>
            <a:endParaRPr lang="en-US" altLang="ko-KR" sz="1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09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200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필드의 상속</a:t>
            </a:r>
            <a:endParaRPr lang="en-US" altLang="ko-KR"/>
          </a:p>
        </p:txBody>
      </p:sp>
      <p:sp>
        <p:nvSpPr>
          <p:cNvPr id="200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슈퍼클래스로부터 상속한 필드와 같은 이름의 필드를 정의하면</a:t>
            </a:r>
            <a:r>
              <a:rPr lang="en-US" altLang="ko-KR"/>
              <a:t>?</a:t>
            </a:r>
          </a:p>
          <a:p>
            <a:pPr lvl="1"/>
            <a:r>
              <a:rPr lang="ko-KR" altLang="en-US"/>
              <a:t>같은 이름을 갖는 두 개의 필드가 존재하게 됨</a:t>
            </a:r>
          </a:p>
          <a:p>
            <a:pPr lvl="1"/>
            <a:r>
              <a:rPr lang="ko-KR" altLang="en-US"/>
              <a:t>이 두 필드는 서로 독립적임</a:t>
            </a:r>
          </a:p>
          <a:p>
            <a:pPr lvl="1"/>
            <a:r>
              <a:rPr lang="ko-KR" altLang="en-US"/>
              <a:t>이렇게 </a:t>
            </a:r>
            <a:r>
              <a:rPr lang="ko-KR" altLang="en-US">
                <a:solidFill>
                  <a:srgbClr val="FF0000"/>
                </a:solidFill>
              </a:rPr>
              <a:t>하지 않는 </a:t>
            </a:r>
            <a:r>
              <a:rPr lang="ko-KR" altLang="en-US"/>
              <a:t>것이 바람직함</a:t>
            </a:r>
          </a:p>
        </p:txBody>
      </p:sp>
      <p:sp>
        <p:nvSpPr>
          <p:cNvPr id="2009092" name="Line 4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구성자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Constructor</a:t>
            </a:r>
            <a:endParaRPr lang="ko-KR" altLang="en-US" dirty="0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095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19886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46250" y="1295400"/>
            <a:ext cx="5797550" cy="4953000"/>
          </a:xfrm>
          <a:noFill/>
          <a:ln/>
        </p:spPr>
        <p:txBody>
          <a:bodyPr lIns="92075" tIns="46038" rIns="92075" bIns="46038"/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en-US" altLang="ko-KR" sz="1800" b="1" dirty="0"/>
              <a:t>class Car </a:t>
            </a:r>
            <a:r>
              <a:rPr lang="en-US" altLang="ko-KR" sz="1800" b="1" dirty="0" smtClean="0"/>
              <a:t>{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en-US" altLang="ko-KR" sz="1800" b="1" dirty="0"/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ko-KR" sz="1800" b="1" dirty="0"/>
              <a:t>private </a:t>
            </a:r>
            <a:r>
              <a:rPr lang="en-US" altLang="ko-KR" sz="1800" b="1" dirty="0" err="1"/>
              <a:t>int</a:t>
            </a:r>
            <a:r>
              <a:rPr lang="en-US" altLang="ko-KR" sz="1800" b="1" dirty="0"/>
              <a:t> </a:t>
            </a:r>
            <a:r>
              <a:rPr lang="ko-KR" altLang="en-US" sz="1800" b="1" dirty="0">
                <a:solidFill>
                  <a:srgbClr val="0000FF"/>
                </a:solidFill>
              </a:rPr>
              <a:t>핸들각도</a:t>
            </a:r>
            <a:r>
              <a:rPr lang="en-US" altLang="ko-KR" sz="1800" b="1" dirty="0"/>
              <a:t>;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ko-KR" sz="1800" b="1" dirty="0"/>
              <a:t>private </a:t>
            </a:r>
            <a:r>
              <a:rPr lang="en-US" altLang="ko-KR" sz="1800" b="1" dirty="0" err="1"/>
              <a:t>int</a:t>
            </a:r>
            <a:r>
              <a:rPr lang="en-US" altLang="ko-KR" sz="1800" b="1" dirty="0"/>
              <a:t> </a:t>
            </a:r>
            <a:r>
              <a:rPr lang="ko-KR" altLang="en-US" sz="1800" b="1" dirty="0">
                <a:solidFill>
                  <a:srgbClr val="0000FF"/>
                </a:solidFill>
              </a:rPr>
              <a:t>속도</a:t>
            </a:r>
            <a:r>
              <a:rPr lang="en-US" altLang="ko-KR" sz="1800" b="1" dirty="0" smtClean="0"/>
              <a:t>;</a:t>
            </a:r>
          </a:p>
          <a:p>
            <a:pPr lvl="1" algn="just">
              <a:lnSpc>
                <a:spcPct val="90000"/>
              </a:lnSpc>
              <a:buFontTx/>
              <a:buNone/>
            </a:pPr>
            <a:endParaRPr lang="en-US" altLang="ko-KR" sz="1800" b="1" dirty="0"/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ko-KR" sz="1800" b="1" dirty="0">
                <a:solidFill>
                  <a:srgbClr val="0000FF"/>
                </a:solidFill>
              </a:rPr>
              <a:t>public Car() { </a:t>
            </a:r>
            <a:r>
              <a:rPr lang="ko-KR" altLang="en-US" sz="1800" b="1" dirty="0">
                <a:solidFill>
                  <a:srgbClr val="0000FF"/>
                </a:solidFill>
              </a:rPr>
              <a:t>핸들각도 </a:t>
            </a:r>
            <a:r>
              <a:rPr lang="en-US" altLang="ko-KR" sz="1800" b="1" dirty="0">
                <a:solidFill>
                  <a:srgbClr val="0000FF"/>
                </a:solidFill>
              </a:rPr>
              <a:t>= 0; </a:t>
            </a:r>
            <a:r>
              <a:rPr lang="ko-KR" altLang="en-US" sz="1800" b="1" dirty="0">
                <a:solidFill>
                  <a:srgbClr val="0000FF"/>
                </a:solidFill>
              </a:rPr>
              <a:t>속도 </a:t>
            </a:r>
            <a:r>
              <a:rPr lang="en-US" altLang="ko-KR" sz="1800" b="1" dirty="0">
                <a:solidFill>
                  <a:srgbClr val="0000FF"/>
                </a:solidFill>
              </a:rPr>
              <a:t>= 0</a:t>
            </a:r>
            <a:r>
              <a:rPr lang="en-US" altLang="ko-KR" sz="1800" b="1" dirty="0" smtClean="0">
                <a:solidFill>
                  <a:srgbClr val="0000FF"/>
                </a:solidFill>
              </a:rPr>
              <a:t>;}</a:t>
            </a:r>
          </a:p>
          <a:p>
            <a:pPr lvl="1" algn="just">
              <a:lnSpc>
                <a:spcPct val="90000"/>
              </a:lnSpc>
              <a:buFontTx/>
              <a:buNone/>
            </a:pPr>
            <a:endParaRPr lang="en-US" altLang="ko-KR" sz="1800" b="1" dirty="0">
              <a:solidFill>
                <a:srgbClr val="0000FF"/>
              </a:solidFill>
            </a:endParaRPr>
          </a:p>
          <a:p>
            <a:pPr lvl="1" algn="just">
              <a:lnSpc>
                <a:spcPct val="90000"/>
              </a:lnSpc>
              <a:buNone/>
            </a:pPr>
            <a:r>
              <a:rPr lang="en-US" altLang="ko-KR" sz="1800" b="1" dirty="0">
                <a:solidFill>
                  <a:srgbClr val="0000FF"/>
                </a:solidFill>
              </a:rPr>
              <a:t>public </a:t>
            </a:r>
            <a:r>
              <a:rPr lang="en-US" altLang="ko-KR" sz="1800" b="1" dirty="0" smtClean="0">
                <a:solidFill>
                  <a:srgbClr val="0000FF"/>
                </a:solidFill>
              </a:rPr>
              <a:t>Car(</a:t>
            </a:r>
            <a:r>
              <a:rPr lang="en-US" altLang="ko-KR" sz="1800" b="1" dirty="0" err="1" smtClean="0">
                <a:solidFill>
                  <a:srgbClr val="0000FF"/>
                </a:solidFill>
              </a:rPr>
              <a:t>int</a:t>
            </a:r>
            <a:r>
              <a:rPr lang="en-US" altLang="ko-KR" sz="1800" b="1" dirty="0" smtClean="0">
                <a:solidFill>
                  <a:srgbClr val="0000FF"/>
                </a:solidFill>
              </a:rPr>
              <a:t> angle, </a:t>
            </a:r>
            <a:r>
              <a:rPr lang="en-US" altLang="ko-KR" sz="1800" b="1" dirty="0" err="1" smtClean="0">
                <a:solidFill>
                  <a:srgbClr val="0000FF"/>
                </a:solidFill>
              </a:rPr>
              <a:t>int</a:t>
            </a:r>
            <a:r>
              <a:rPr lang="en-US" altLang="ko-KR" sz="1800" b="1" dirty="0" smtClean="0">
                <a:solidFill>
                  <a:srgbClr val="0000FF"/>
                </a:solidFill>
              </a:rPr>
              <a:t> speed) </a:t>
            </a:r>
            <a:r>
              <a:rPr lang="en-US" altLang="ko-KR" sz="1800" b="1" dirty="0">
                <a:solidFill>
                  <a:srgbClr val="0000FF"/>
                </a:solidFill>
              </a:rPr>
              <a:t>{ </a:t>
            </a:r>
            <a:endParaRPr lang="en-US" altLang="ko-KR" sz="1800" b="1" dirty="0" smtClean="0">
              <a:solidFill>
                <a:srgbClr val="0000FF"/>
              </a:solidFill>
            </a:endParaRPr>
          </a:p>
          <a:p>
            <a:pPr lvl="1" algn="just">
              <a:lnSpc>
                <a:spcPct val="90000"/>
              </a:lnSpc>
              <a:buNone/>
            </a:pPr>
            <a:r>
              <a:rPr lang="en-US" altLang="ko-KR" sz="1800" b="1" dirty="0">
                <a:solidFill>
                  <a:srgbClr val="0000FF"/>
                </a:solidFill>
              </a:rPr>
              <a:t>	</a:t>
            </a:r>
            <a:r>
              <a:rPr lang="ko-KR" altLang="en-US" sz="1800" b="1" dirty="0" smtClean="0">
                <a:solidFill>
                  <a:srgbClr val="0000FF"/>
                </a:solidFill>
              </a:rPr>
              <a:t>핸들각도 </a:t>
            </a:r>
            <a:r>
              <a:rPr lang="en-US" altLang="ko-KR" sz="1800" b="1" dirty="0">
                <a:solidFill>
                  <a:srgbClr val="0000FF"/>
                </a:solidFill>
              </a:rPr>
              <a:t>= </a:t>
            </a:r>
            <a:r>
              <a:rPr lang="en-US" altLang="ko-KR" sz="1800" b="1" dirty="0" smtClean="0">
                <a:solidFill>
                  <a:srgbClr val="0000FF"/>
                </a:solidFill>
              </a:rPr>
              <a:t>angle;</a:t>
            </a:r>
          </a:p>
          <a:p>
            <a:pPr lvl="1" algn="just">
              <a:lnSpc>
                <a:spcPct val="90000"/>
              </a:lnSpc>
              <a:buNone/>
            </a:pPr>
            <a:r>
              <a:rPr lang="en-US" altLang="ko-KR" sz="1800" b="1" dirty="0">
                <a:solidFill>
                  <a:srgbClr val="0000FF"/>
                </a:solidFill>
              </a:rPr>
              <a:t> </a:t>
            </a:r>
            <a:r>
              <a:rPr lang="en-US" altLang="ko-KR" sz="1800" b="1" dirty="0" smtClean="0">
                <a:solidFill>
                  <a:srgbClr val="0000FF"/>
                </a:solidFill>
              </a:rPr>
              <a:t>   </a:t>
            </a:r>
            <a:r>
              <a:rPr lang="ko-KR" altLang="en-US" sz="1800" b="1" dirty="0" smtClean="0">
                <a:solidFill>
                  <a:srgbClr val="0000FF"/>
                </a:solidFill>
              </a:rPr>
              <a:t>속도 </a:t>
            </a:r>
            <a:r>
              <a:rPr lang="en-US" altLang="ko-KR" sz="1800" b="1" dirty="0">
                <a:solidFill>
                  <a:srgbClr val="0000FF"/>
                </a:solidFill>
              </a:rPr>
              <a:t>= </a:t>
            </a:r>
            <a:r>
              <a:rPr lang="en-US" altLang="ko-KR" sz="1800" b="1" dirty="0" smtClean="0">
                <a:solidFill>
                  <a:srgbClr val="0000FF"/>
                </a:solidFill>
              </a:rPr>
              <a:t>speed;</a:t>
            </a:r>
          </a:p>
          <a:p>
            <a:pPr lvl="1" algn="just">
              <a:lnSpc>
                <a:spcPct val="90000"/>
              </a:lnSpc>
              <a:buNone/>
            </a:pPr>
            <a:r>
              <a:rPr lang="en-US" altLang="ko-KR" sz="1800" b="1" dirty="0" smtClean="0">
                <a:solidFill>
                  <a:srgbClr val="0000FF"/>
                </a:solidFill>
              </a:rPr>
              <a:t>}</a:t>
            </a:r>
            <a:endParaRPr lang="en-US" altLang="ko-KR" sz="1800" b="1" dirty="0">
              <a:solidFill>
                <a:srgbClr val="0000FF"/>
              </a:solidFill>
            </a:endParaRPr>
          </a:p>
          <a:p>
            <a:pPr lvl="1" algn="just">
              <a:lnSpc>
                <a:spcPct val="90000"/>
              </a:lnSpc>
              <a:buFontTx/>
              <a:buNone/>
            </a:pPr>
            <a:endParaRPr lang="en-US" altLang="ko-KR" sz="1800" b="1" dirty="0">
              <a:solidFill>
                <a:srgbClr val="0000FF"/>
              </a:solidFill>
            </a:endParaRP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ko-KR" sz="1800" b="1" dirty="0" smtClean="0"/>
              <a:t>public </a:t>
            </a:r>
            <a:r>
              <a:rPr lang="en-US" altLang="ko-KR" sz="1800" b="1" dirty="0"/>
              <a:t>void accelerate(</a:t>
            </a:r>
            <a:r>
              <a:rPr lang="en-US" altLang="ko-KR" sz="1800" b="1" dirty="0" err="1"/>
              <a:t>int</a:t>
            </a:r>
            <a:r>
              <a:rPr lang="en-US" altLang="ko-KR" sz="1800" b="1" dirty="0"/>
              <a:t> </a:t>
            </a:r>
            <a:r>
              <a:rPr lang="en-US" altLang="ko-KR" sz="1800" b="1" dirty="0" err="1"/>
              <a:t>i</a:t>
            </a:r>
            <a:r>
              <a:rPr lang="en-US" altLang="ko-KR" sz="1800" b="1" dirty="0"/>
              <a:t>) { </a:t>
            </a:r>
            <a:r>
              <a:rPr lang="en-US" altLang="ko-KR" sz="1800" b="1" dirty="0">
                <a:latin typeface="Times New Roman" pitchFamily="18" charset="0"/>
              </a:rPr>
              <a:t>…</a:t>
            </a:r>
            <a:r>
              <a:rPr lang="en-US" altLang="ko-KR" sz="1800" b="1" dirty="0"/>
              <a:t> }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ko-KR" sz="1800" b="1" dirty="0"/>
              <a:t>public void stop() { </a:t>
            </a:r>
            <a:r>
              <a:rPr lang="en-US" altLang="ko-KR" sz="1800" b="1" dirty="0">
                <a:latin typeface="Times New Roman" pitchFamily="18" charset="0"/>
              </a:rPr>
              <a:t>…</a:t>
            </a:r>
            <a:r>
              <a:rPr lang="ko-KR" altLang="en-US" sz="1800" b="1" dirty="0"/>
              <a:t>선다</a:t>
            </a:r>
            <a:r>
              <a:rPr lang="en-US" altLang="ko-KR" sz="1800" b="1" dirty="0">
                <a:latin typeface="Times New Roman" pitchFamily="18" charset="0"/>
              </a:rPr>
              <a:t>…</a:t>
            </a:r>
            <a:r>
              <a:rPr lang="en-US" altLang="ko-KR" sz="1800" b="1" dirty="0"/>
              <a:t> }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ko-KR" sz="1800" b="1" dirty="0"/>
              <a:t>public void turn(</a:t>
            </a:r>
            <a:r>
              <a:rPr lang="en-US" altLang="ko-KR" sz="1800" b="1" dirty="0" err="1"/>
              <a:t>int</a:t>
            </a:r>
            <a:r>
              <a:rPr lang="en-US" altLang="ko-KR" sz="1800" b="1" dirty="0"/>
              <a:t> angle) { </a:t>
            </a:r>
            <a:r>
              <a:rPr lang="en-US" altLang="ko-KR" sz="1800" b="1" dirty="0">
                <a:latin typeface="Times New Roman" pitchFamily="18" charset="0"/>
              </a:rPr>
              <a:t>…</a:t>
            </a:r>
            <a:r>
              <a:rPr lang="en-US" altLang="ko-KR" sz="1800" b="1" dirty="0"/>
              <a:t> }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ko-KR" sz="1800" b="1" dirty="0" smtClean="0"/>
              <a:t>}</a:t>
            </a:r>
            <a:endParaRPr lang="en-US" altLang="ko-KR" sz="1800" b="1" dirty="0"/>
          </a:p>
        </p:txBody>
      </p:sp>
      <p:sp>
        <p:nvSpPr>
          <p:cNvPr id="9" name="제목 1"/>
          <p:cNvSpPr txBox="1">
            <a:spLocks/>
          </p:cNvSpPr>
          <p:nvPr/>
        </p:nvSpPr>
        <p:spPr bwMode="auto">
          <a:xfrm>
            <a:off x="762000" y="304800"/>
            <a:ext cx="7696200" cy="7350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굴림" charset="-127"/>
                <a:ea typeface="굴림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굴림" charset="-127"/>
                <a:ea typeface="굴림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굴림" charset="-127"/>
                <a:ea typeface="굴림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굴림" charset="-127"/>
                <a:ea typeface="굴림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굴림" charset="-127"/>
                <a:ea typeface="굴림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굴림" charset="-127"/>
                <a:ea typeface="굴림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굴림" charset="-127"/>
                <a:ea typeface="굴림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2400" kern="0" dirty="0" err="1" smtClean="0"/>
              <a:t>구성자는</a:t>
            </a:r>
            <a:r>
              <a:rPr lang="ko-KR" altLang="en-US" sz="2400" kern="0" dirty="0" smtClean="0"/>
              <a:t> </a:t>
            </a:r>
            <a:r>
              <a:rPr lang="ko-KR" altLang="en-US" sz="2400" kern="0" dirty="0" err="1" smtClean="0"/>
              <a:t>인스턴스</a:t>
            </a:r>
            <a:r>
              <a:rPr lang="ko-KR" altLang="en-US" sz="2400" kern="0" dirty="0" smtClean="0"/>
              <a:t> 필드 초기화에 주로 사용된다</a:t>
            </a:r>
            <a:r>
              <a:rPr lang="en-US" altLang="ko-KR" sz="2400" kern="0" dirty="0" smtClean="0"/>
              <a:t>.</a:t>
            </a:r>
            <a:endParaRPr lang="ko-KR" alt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130745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강원대학교</a:t>
            </a:r>
            <a:endParaRPr lang="en-US" altLang="ko-KR" dirty="0"/>
          </a:p>
        </p:txBody>
      </p:sp>
      <p:sp>
        <p:nvSpPr>
          <p:cNvPr id="198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4638"/>
            <a:ext cx="7315200" cy="944562"/>
          </a:xfrm>
          <a:noFill/>
          <a:ln/>
        </p:spPr>
        <p:txBody>
          <a:bodyPr lIns="92075" tIns="46038" rIns="92075" bIns="46038"/>
          <a:lstStyle/>
          <a:p>
            <a:r>
              <a:rPr lang="ko-KR" altLang="en-US" sz="3200" dirty="0" err="1" smtClean="0"/>
              <a:t>구성자는</a:t>
            </a:r>
            <a:r>
              <a:rPr lang="ko-KR" altLang="en-US" sz="3200" dirty="0" smtClean="0"/>
              <a:t> 항상 필요하다</a:t>
            </a:r>
            <a:endParaRPr lang="ko-KR" altLang="en-US" sz="3200" dirty="0"/>
          </a:p>
        </p:txBody>
      </p:sp>
      <p:sp>
        <p:nvSpPr>
          <p:cNvPr id="19845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447800"/>
            <a:ext cx="4419600" cy="2514600"/>
          </a:xfrm>
          <a:noFill/>
          <a:ln/>
        </p:spPr>
        <p:txBody>
          <a:bodyPr lIns="92075" tIns="46038" rIns="92075" bIns="46038"/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en-US" altLang="ko-KR" sz="1800" b="1"/>
              <a:t>class Car {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ko-KR" sz="1800" b="1" smtClean="0"/>
              <a:t>private </a:t>
            </a:r>
            <a:r>
              <a:rPr lang="en-US" altLang="ko-KR" sz="1800" b="1"/>
              <a:t>int </a:t>
            </a:r>
            <a:r>
              <a:rPr lang="ko-KR" altLang="en-US" sz="1800" b="1"/>
              <a:t>핸들각도</a:t>
            </a:r>
            <a:r>
              <a:rPr lang="en-US" altLang="ko-KR" sz="1800" b="1"/>
              <a:t>;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ko-KR" sz="1800" b="1"/>
              <a:t>private int </a:t>
            </a:r>
            <a:r>
              <a:rPr lang="ko-KR" altLang="en-US" sz="1800" b="1"/>
              <a:t>속도</a:t>
            </a:r>
            <a:r>
              <a:rPr lang="en-US" altLang="ko-KR" sz="1800" b="1"/>
              <a:t>;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ko-KR" sz="1800" b="1"/>
              <a:t>public void accelerate(int i) { </a:t>
            </a:r>
            <a:r>
              <a:rPr lang="en-US" altLang="ko-KR" sz="1800" b="1">
                <a:latin typeface="Times New Roman" pitchFamily="18" charset="0"/>
              </a:rPr>
              <a:t>…</a:t>
            </a:r>
            <a:r>
              <a:rPr lang="en-US" altLang="ko-KR" sz="1800" b="1"/>
              <a:t> }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ko-KR" sz="1800" b="1"/>
              <a:t>public void stop() { </a:t>
            </a:r>
            <a:r>
              <a:rPr lang="en-US" altLang="ko-KR" sz="1800" b="1">
                <a:latin typeface="Times New Roman" pitchFamily="18" charset="0"/>
              </a:rPr>
              <a:t>…</a:t>
            </a:r>
            <a:r>
              <a:rPr lang="ko-KR" altLang="en-US" sz="1800" b="1"/>
              <a:t>선다</a:t>
            </a:r>
            <a:r>
              <a:rPr lang="en-US" altLang="ko-KR" sz="1800" b="1">
                <a:latin typeface="Times New Roman" pitchFamily="18" charset="0"/>
              </a:rPr>
              <a:t>…</a:t>
            </a:r>
            <a:r>
              <a:rPr lang="en-US" altLang="ko-KR" sz="1800" b="1"/>
              <a:t> }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ko-KR" sz="1800" b="1"/>
              <a:t>public void turn(int angle) { </a:t>
            </a:r>
            <a:r>
              <a:rPr lang="en-US" altLang="ko-KR" sz="1800" b="1">
                <a:latin typeface="Times New Roman" pitchFamily="18" charset="0"/>
              </a:rPr>
              <a:t>…</a:t>
            </a:r>
            <a:r>
              <a:rPr lang="en-US" altLang="ko-KR" sz="1800" b="1"/>
              <a:t> }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ko-KR" sz="1800" b="1" smtClean="0"/>
              <a:t>}</a:t>
            </a:r>
            <a:endParaRPr lang="en-US" altLang="ko-KR" sz="1800" b="1"/>
          </a:p>
        </p:txBody>
      </p:sp>
      <p:sp>
        <p:nvSpPr>
          <p:cNvPr id="1984516" name="Rectangle 4"/>
          <p:cNvSpPr>
            <a:spLocks noChangeArrowheads="1"/>
          </p:cNvSpPr>
          <p:nvPr/>
        </p:nvSpPr>
        <p:spPr bwMode="auto">
          <a:xfrm>
            <a:off x="1066800" y="4191000"/>
            <a:ext cx="7391400" cy="1219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185738" indent="-185738" algn="just">
              <a:spcBef>
                <a:spcPct val="20000"/>
              </a:spcBef>
              <a:buFontTx/>
              <a:buChar char="–"/>
            </a:pPr>
            <a:r>
              <a:rPr lang="ko-KR" altLang="en-US" b="1" dirty="0" err="1" smtClean="0">
                <a:solidFill>
                  <a:srgbClr val="0000FF"/>
                </a:solidFill>
              </a:rPr>
              <a:t>구성자를</a:t>
            </a:r>
            <a:r>
              <a:rPr lang="ko-KR" altLang="en-US" b="1" dirty="0" smtClean="0">
                <a:solidFill>
                  <a:srgbClr val="0000FF"/>
                </a:solidFill>
              </a:rPr>
              <a:t>  적어주지 않으면</a:t>
            </a:r>
            <a:endParaRPr lang="ko-KR" altLang="en-US" b="1" dirty="0">
              <a:solidFill>
                <a:srgbClr val="0000FF"/>
              </a:solidFill>
            </a:endParaRPr>
          </a:p>
          <a:p>
            <a:pPr marL="185738" indent="-185738" algn="just">
              <a:spcBef>
                <a:spcPct val="20000"/>
              </a:spcBef>
              <a:buFontTx/>
              <a:buChar char="–"/>
            </a:pPr>
            <a:r>
              <a:rPr lang="ko-KR" altLang="en-US" b="1" dirty="0" err="1" smtClean="0">
                <a:solidFill>
                  <a:srgbClr val="0000FF"/>
                </a:solidFill>
              </a:rPr>
              <a:t>파라미터</a:t>
            </a:r>
            <a:r>
              <a:rPr lang="ko-KR" altLang="en-US" b="1" dirty="0" smtClean="0">
                <a:solidFill>
                  <a:srgbClr val="0000FF"/>
                </a:solidFill>
              </a:rPr>
              <a:t> 없는</a:t>
            </a:r>
            <a:r>
              <a:rPr lang="en-US" altLang="ko-KR" b="1" dirty="0" smtClean="0">
                <a:solidFill>
                  <a:srgbClr val="0000FF"/>
                </a:solidFill>
              </a:rPr>
              <a:t>, </a:t>
            </a:r>
            <a:r>
              <a:rPr lang="ko-KR" altLang="en-US" b="1" dirty="0">
                <a:solidFill>
                  <a:srgbClr val="0000FF"/>
                </a:solidFill>
              </a:rPr>
              <a:t>아무 일도 하지 않는</a:t>
            </a:r>
            <a:r>
              <a:rPr lang="en-US" altLang="ko-KR" b="1" dirty="0">
                <a:solidFill>
                  <a:srgbClr val="0000FF"/>
                </a:solidFill>
              </a:rPr>
              <a:t>, </a:t>
            </a:r>
            <a:r>
              <a:rPr lang="ko-KR" altLang="en-US" b="1" dirty="0" err="1" smtClean="0">
                <a:solidFill>
                  <a:srgbClr val="FF3300"/>
                </a:solidFill>
              </a:rPr>
              <a:t>기본구성자</a:t>
            </a:r>
            <a:r>
              <a:rPr lang="ko-KR" altLang="en-US" b="1" dirty="0" smtClean="0">
                <a:solidFill>
                  <a:srgbClr val="FF3300"/>
                </a:solidFill>
              </a:rPr>
              <a:t> </a:t>
            </a:r>
            <a:r>
              <a:rPr lang="en-US" altLang="ko-KR" b="1" dirty="0">
                <a:solidFill>
                  <a:srgbClr val="FF3300"/>
                </a:solidFill>
              </a:rPr>
              <a:t>(default constructor) </a:t>
            </a:r>
            <a:r>
              <a:rPr lang="ko-KR" altLang="en-US" b="1" dirty="0" smtClean="0">
                <a:solidFill>
                  <a:srgbClr val="0000FF"/>
                </a:solidFill>
              </a:rPr>
              <a:t>가 컴파일러에 의해 자동으로 삽입됨</a:t>
            </a:r>
            <a:r>
              <a:rPr lang="en-US" altLang="ko-KR" b="1" dirty="0" smtClean="0">
                <a:solidFill>
                  <a:srgbClr val="0000FF"/>
                </a:solidFill>
              </a:rPr>
              <a:t>.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565650" y="1447800"/>
            <a:ext cx="434975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Car {</a:t>
            </a:r>
          </a:p>
          <a:p>
            <a:pPr marL="742950" marR="0" lvl="1" indent="-285750" algn="just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</a:rPr>
              <a:t>public Car() { }</a:t>
            </a:r>
          </a:p>
          <a:p>
            <a:pPr marL="742950" marR="0" lvl="1" indent="-285750" algn="just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private </a:t>
            </a:r>
            <a:r>
              <a:rPr kumimoji="1" lang="en-US" altLang="ko-KR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int</a:t>
            </a: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r>
              <a:rPr kumimoji="1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핸들각도</a:t>
            </a: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;</a:t>
            </a:r>
          </a:p>
          <a:p>
            <a:pPr marL="742950" marR="0" lvl="1" indent="-285750" algn="just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private </a:t>
            </a:r>
            <a:r>
              <a:rPr kumimoji="1" lang="en-US" altLang="ko-KR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int</a:t>
            </a: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r>
              <a:rPr kumimoji="1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속도</a:t>
            </a: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;</a:t>
            </a:r>
          </a:p>
          <a:p>
            <a:pPr marL="742950" marR="0" lvl="1" indent="-285750" algn="just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public void accelerate(</a:t>
            </a:r>
            <a:r>
              <a:rPr kumimoji="1" lang="en-US" altLang="ko-KR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int</a:t>
            </a: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r>
              <a:rPr kumimoji="1" lang="en-US" altLang="ko-KR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i</a:t>
            </a: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) { </a:t>
            </a: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…</a:t>
            </a: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}</a:t>
            </a:r>
          </a:p>
          <a:p>
            <a:pPr marL="742950" marR="0" lvl="1" indent="-285750" algn="just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public void stop() { </a:t>
            </a: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…</a:t>
            </a:r>
            <a:r>
              <a:rPr kumimoji="1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선다</a:t>
            </a: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…</a:t>
            </a: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}</a:t>
            </a:r>
          </a:p>
          <a:p>
            <a:pPr marL="742950" marR="0" lvl="1" indent="-285750" algn="just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public void turn(</a:t>
            </a:r>
            <a:r>
              <a:rPr kumimoji="1" lang="en-US" altLang="ko-KR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int</a:t>
            </a: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angle) { </a:t>
            </a: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…</a:t>
            </a: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}</a:t>
            </a:r>
          </a:p>
          <a:p>
            <a:pPr marL="342900" marR="0" lvl="0" indent="-342900" algn="just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1" lang="en-US" altLang="ko-KR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3505200" y="1600200"/>
            <a:ext cx="685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19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198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74638"/>
            <a:ext cx="7315200" cy="944562"/>
          </a:xfrm>
          <a:noFill/>
          <a:ln/>
        </p:spPr>
        <p:txBody>
          <a:bodyPr lIns="92075" tIns="46038" rIns="92075" bIns="46038"/>
          <a:lstStyle/>
          <a:p>
            <a:r>
              <a:rPr lang="ko-KR" altLang="en-US" sz="3200" smtClean="0"/>
              <a:t>구성자는 항상 필요하다</a:t>
            </a:r>
            <a:endParaRPr lang="ko-KR" altLang="en-US" sz="3200"/>
          </a:p>
        </p:txBody>
      </p:sp>
      <p:sp>
        <p:nvSpPr>
          <p:cNvPr id="19845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447800"/>
            <a:ext cx="4419600" cy="2514600"/>
          </a:xfrm>
          <a:noFill/>
          <a:ln/>
        </p:spPr>
        <p:txBody>
          <a:bodyPr lIns="92075" tIns="46038" rIns="92075" bIns="46038"/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en-US" altLang="ko-KR" sz="1800" b="1"/>
              <a:t>class Car </a:t>
            </a:r>
            <a:r>
              <a:rPr lang="en-US" altLang="ko-KR" sz="1800" b="1" smtClean="0"/>
              <a:t>{</a:t>
            </a:r>
          </a:p>
          <a:p>
            <a:pPr marL="342900" lvl="1" indent="-342900" algn="just">
              <a:lnSpc>
                <a:spcPct val="90000"/>
              </a:lnSpc>
              <a:buNone/>
            </a:pPr>
            <a:r>
              <a:rPr lang="en-US" altLang="ko-KR" sz="1800" b="1" smtClean="0">
                <a:solidFill>
                  <a:srgbClr val="0000FF"/>
                </a:solidFill>
              </a:rPr>
              <a:t>	 public Car() { </a:t>
            </a:r>
            <a:r>
              <a:rPr lang="ko-KR" altLang="en-US" sz="1800" b="1" smtClean="0">
                <a:solidFill>
                  <a:srgbClr val="0000FF"/>
                </a:solidFill>
              </a:rPr>
              <a:t>핸들각도 </a:t>
            </a:r>
            <a:r>
              <a:rPr lang="en-US" altLang="ko-KR" sz="1800" b="1" smtClean="0">
                <a:solidFill>
                  <a:srgbClr val="0000FF"/>
                </a:solidFill>
              </a:rPr>
              <a:t>= 0;}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ko-KR" sz="1800" b="1" smtClean="0"/>
              <a:t>private </a:t>
            </a:r>
            <a:r>
              <a:rPr lang="en-US" altLang="ko-KR" sz="1800" b="1"/>
              <a:t>int </a:t>
            </a:r>
            <a:r>
              <a:rPr lang="ko-KR" altLang="en-US" sz="1800" b="1"/>
              <a:t>핸들각도</a:t>
            </a:r>
            <a:r>
              <a:rPr lang="en-US" altLang="ko-KR" sz="1800" b="1"/>
              <a:t>;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ko-KR" sz="1800" b="1"/>
              <a:t>private int </a:t>
            </a:r>
            <a:r>
              <a:rPr lang="ko-KR" altLang="en-US" sz="1800" b="1"/>
              <a:t>속도</a:t>
            </a:r>
            <a:r>
              <a:rPr lang="en-US" altLang="ko-KR" sz="1800" b="1"/>
              <a:t>;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ko-KR" sz="1800" b="1"/>
              <a:t>public void accelerate(int i) { </a:t>
            </a:r>
            <a:r>
              <a:rPr lang="en-US" altLang="ko-KR" sz="1800" b="1">
                <a:latin typeface="Times New Roman" pitchFamily="18" charset="0"/>
              </a:rPr>
              <a:t>…</a:t>
            </a:r>
            <a:r>
              <a:rPr lang="en-US" altLang="ko-KR" sz="1800" b="1"/>
              <a:t> }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ko-KR" sz="1800" b="1"/>
              <a:t>public void stop() { </a:t>
            </a:r>
            <a:r>
              <a:rPr lang="en-US" altLang="ko-KR" sz="1800" b="1">
                <a:latin typeface="Times New Roman" pitchFamily="18" charset="0"/>
              </a:rPr>
              <a:t>…</a:t>
            </a:r>
            <a:r>
              <a:rPr lang="ko-KR" altLang="en-US" sz="1800" b="1"/>
              <a:t>선다</a:t>
            </a:r>
            <a:r>
              <a:rPr lang="en-US" altLang="ko-KR" sz="1800" b="1">
                <a:latin typeface="Times New Roman" pitchFamily="18" charset="0"/>
              </a:rPr>
              <a:t>…</a:t>
            </a:r>
            <a:r>
              <a:rPr lang="en-US" altLang="ko-KR" sz="1800" b="1"/>
              <a:t> }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ko-KR" sz="1800" b="1"/>
              <a:t>public void turn(int angle) { </a:t>
            </a:r>
            <a:r>
              <a:rPr lang="en-US" altLang="ko-KR" sz="1800" b="1">
                <a:latin typeface="Times New Roman" pitchFamily="18" charset="0"/>
              </a:rPr>
              <a:t>…</a:t>
            </a:r>
            <a:r>
              <a:rPr lang="en-US" altLang="ko-KR" sz="1800" b="1"/>
              <a:t> }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ko-KR" sz="1800" b="1" smtClean="0"/>
              <a:t>}</a:t>
            </a:r>
            <a:endParaRPr lang="en-US" altLang="ko-KR" sz="1800" b="1"/>
          </a:p>
        </p:txBody>
      </p:sp>
      <p:sp>
        <p:nvSpPr>
          <p:cNvPr id="1984516" name="Rectangle 4"/>
          <p:cNvSpPr>
            <a:spLocks noChangeArrowheads="1"/>
          </p:cNvSpPr>
          <p:nvPr/>
        </p:nvSpPr>
        <p:spPr bwMode="auto">
          <a:xfrm>
            <a:off x="1066800" y="4191000"/>
            <a:ext cx="7391400" cy="1219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185738" indent="-185738" algn="just">
              <a:spcBef>
                <a:spcPct val="20000"/>
              </a:spcBef>
              <a:buFontTx/>
              <a:buChar char="–"/>
            </a:pPr>
            <a:r>
              <a:rPr lang="ko-KR" altLang="en-US" b="1" smtClean="0">
                <a:solidFill>
                  <a:srgbClr val="0000FF"/>
                </a:solidFill>
              </a:rPr>
              <a:t>구성자가 이미 있는 경우에는</a:t>
            </a:r>
            <a:endParaRPr lang="en-US" altLang="ko-KR" b="1" smtClean="0">
              <a:solidFill>
                <a:srgbClr val="0000FF"/>
              </a:solidFill>
            </a:endParaRPr>
          </a:p>
          <a:p>
            <a:pPr marL="185738" indent="-185738" algn="just">
              <a:spcBef>
                <a:spcPct val="20000"/>
              </a:spcBef>
              <a:buFontTx/>
              <a:buChar char="–"/>
            </a:pPr>
            <a:r>
              <a:rPr lang="ko-KR" altLang="en-US" b="1" smtClean="0">
                <a:solidFill>
                  <a:srgbClr val="FF3300"/>
                </a:solidFill>
              </a:rPr>
              <a:t>기본구성자 </a:t>
            </a:r>
            <a:r>
              <a:rPr lang="en-US" altLang="ko-KR" b="1">
                <a:solidFill>
                  <a:srgbClr val="FF3300"/>
                </a:solidFill>
              </a:rPr>
              <a:t>(default constructor</a:t>
            </a:r>
            <a:r>
              <a:rPr lang="en-US" altLang="ko-KR" b="1" smtClean="0">
                <a:solidFill>
                  <a:srgbClr val="FF3300"/>
                </a:solidFill>
              </a:rPr>
              <a:t>)</a:t>
            </a:r>
            <a:r>
              <a:rPr lang="ko-KR" altLang="en-US" b="1" smtClean="0">
                <a:solidFill>
                  <a:srgbClr val="0000FF"/>
                </a:solidFill>
              </a:rPr>
              <a:t>가  자동으로 삽입되지 않는다</a:t>
            </a:r>
            <a:r>
              <a:rPr lang="en-US" altLang="ko-KR" b="1" smtClean="0">
                <a:solidFill>
                  <a:srgbClr val="0000FF"/>
                </a:solidFill>
              </a:rPr>
              <a:t>.</a:t>
            </a:r>
            <a:endParaRPr lang="ko-KR" altLang="en-US" b="1">
              <a:solidFill>
                <a:srgbClr val="0000FF"/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565650" y="1447800"/>
            <a:ext cx="434975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Car {</a:t>
            </a:r>
          </a:p>
          <a:p>
            <a:pPr marL="742950" marR="0" lvl="1" indent="-285750" algn="just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sng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</a:rPr>
              <a:t>public Car() { }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</a:pPr>
            <a:r>
              <a:rPr lang="en-US" altLang="ko-KR" b="1" smtClean="0">
                <a:solidFill>
                  <a:srgbClr val="0000FF"/>
                </a:solidFill>
              </a:rPr>
              <a:t>public Car() { </a:t>
            </a:r>
            <a:r>
              <a:rPr lang="ko-KR" altLang="en-US" b="1" smtClean="0">
                <a:solidFill>
                  <a:srgbClr val="0000FF"/>
                </a:solidFill>
              </a:rPr>
              <a:t>핸들각도 </a:t>
            </a:r>
            <a:r>
              <a:rPr lang="en-US" altLang="ko-KR" b="1" smtClean="0">
                <a:solidFill>
                  <a:srgbClr val="0000FF"/>
                </a:solidFill>
              </a:rPr>
              <a:t>= 0;}</a:t>
            </a:r>
            <a:endParaRPr kumimoji="1" lang="en-US" altLang="ko-KR" sz="1800" b="1" i="0" u="none" strike="noStrike" kern="0" cap="none" spc="0" normalizeH="0" baseline="0" noProof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just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private int </a:t>
            </a:r>
            <a:r>
              <a:rPr kumimoji="1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핸들각도</a:t>
            </a:r>
            <a:r>
              <a:rPr kumimoji="1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;</a:t>
            </a:r>
          </a:p>
          <a:p>
            <a:pPr marL="742950" marR="0" lvl="1" indent="-285750" algn="just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private int </a:t>
            </a:r>
            <a:r>
              <a:rPr kumimoji="1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속도</a:t>
            </a:r>
            <a:r>
              <a:rPr kumimoji="1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;</a:t>
            </a:r>
          </a:p>
          <a:p>
            <a:pPr marL="742950" marR="0" lvl="1" indent="-285750" algn="just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public void accelerate(int i) { </a:t>
            </a:r>
            <a:r>
              <a:rPr kumimoji="1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…</a:t>
            </a:r>
            <a:r>
              <a:rPr kumimoji="1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}</a:t>
            </a:r>
          </a:p>
          <a:p>
            <a:pPr marL="742950" marR="0" lvl="1" indent="-285750" algn="just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public void stop() { </a:t>
            </a:r>
            <a:r>
              <a:rPr kumimoji="1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…</a:t>
            </a:r>
            <a:r>
              <a:rPr kumimoji="1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선다</a:t>
            </a:r>
            <a:r>
              <a:rPr kumimoji="1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…</a:t>
            </a:r>
            <a:r>
              <a:rPr kumimoji="1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}</a:t>
            </a:r>
          </a:p>
          <a:p>
            <a:pPr marL="742950" marR="0" lvl="1" indent="-285750" algn="just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public void turn(int angle) { </a:t>
            </a:r>
            <a:r>
              <a:rPr kumimoji="1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…</a:t>
            </a:r>
            <a:r>
              <a:rPr kumimoji="1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}</a:t>
            </a:r>
          </a:p>
          <a:p>
            <a:pPr marL="342900" marR="0" lvl="0" indent="-342900" algn="just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1" lang="en-US" altLang="ko-KR" sz="18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3733800" y="1371600"/>
            <a:ext cx="685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1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198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74638"/>
            <a:ext cx="7315200" cy="944562"/>
          </a:xfrm>
          <a:noFill/>
          <a:ln/>
        </p:spPr>
        <p:txBody>
          <a:bodyPr lIns="92075" tIns="46038" rIns="92075" bIns="46038"/>
          <a:lstStyle/>
          <a:p>
            <a:r>
              <a:rPr lang="ko-KR" altLang="en-US" sz="3200" smtClean="0"/>
              <a:t>구성자는 항상 필요하다</a:t>
            </a:r>
            <a:endParaRPr lang="ko-KR" altLang="en-US" sz="3200"/>
          </a:p>
        </p:txBody>
      </p:sp>
      <p:sp>
        <p:nvSpPr>
          <p:cNvPr id="19845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447800"/>
            <a:ext cx="4419600" cy="2514600"/>
          </a:xfrm>
          <a:noFill/>
          <a:ln/>
        </p:spPr>
        <p:txBody>
          <a:bodyPr lIns="92075" tIns="46038" rIns="92075" bIns="46038"/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en-US" altLang="ko-KR" sz="1800" b="1"/>
              <a:t>class Car </a:t>
            </a:r>
            <a:r>
              <a:rPr lang="en-US" altLang="ko-KR" sz="1800" b="1" smtClean="0"/>
              <a:t>{</a:t>
            </a:r>
          </a:p>
          <a:p>
            <a:pPr marL="342900" lvl="1" indent="-342900" algn="just">
              <a:lnSpc>
                <a:spcPct val="90000"/>
              </a:lnSpc>
              <a:buNone/>
            </a:pPr>
            <a:r>
              <a:rPr lang="en-US" altLang="ko-KR" sz="1800" b="1" smtClean="0">
                <a:solidFill>
                  <a:srgbClr val="0000FF"/>
                </a:solidFill>
              </a:rPr>
              <a:t>	public Car(double a) {</a:t>
            </a:r>
            <a:r>
              <a:rPr lang="ko-KR" altLang="en-US" sz="1800" b="1" smtClean="0">
                <a:solidFill>
                  <a:srgbClr val="0000FF"/>
                </a:solidFill>
              </a:rPr>
              <a:t>핸들각도 </a:t>
            </a:r>
            <a:r>
              <a:rPr lang="en-US" altLang="ko-KR" sz="1800" b="1" smtClean="0">
                <a:solidFill>
                  <a:srgbClr val="0000FF"/>
                </a:solidFill>
              </a:rPr>
              <a:t>= a;}</a:t>
            </a:r>
          </a:p>
          <a:p>
            <a:pPr marL="342900" lvl="1" indent="-342900" algn="just">
              <a:lnSpc>
                <a:spcPct val="90000"/>
              </a:lnSpc>
              <a:buNone/>
            </a:pPr>
            <a:r>
              <a:rPr lang="en-US" altLang="ko-KR" sz="1800" b="1" smtClean="0">
                <a:solidFill>
                  <a:srgbClr val="0000FF"/>
                </a:solidFill>
              </a:rPr>
              <a:t>	</a:t>
            </a:r>
            <a:r>
              <a:rPr lang="en-US" altLang="ko-KR" sz="1800" b="1" smtClean="0"/>
              <a:t>private </a:t>
            </a:r>
            <a:r>
              <a:rPr lang="en-US" altLang="ko-KR" sz="1800" b="1"/>
              <a:t>int </a:t>
            </a:r>
            <a:r>
              <a:rPr lang="ko-KR" altLang="en-US" sz="1800" b="1"/>
              <a:t>핸들각도</a:t>
            </a:r>
            <a:r>
              <a:rPr lang="en-US" altLang="ko-KR" sz="1800" b="1" smtClean="0"/>
              <a:t>;</a:t>
            </a:r>
          </a:p>
          <a:p>
            <a:pPr marL="342900" lvl="1" indent="-342900" algn="just">
              <a:lnSpc>
                <a:spcPct val="90000"/>
              </a:lnSpc>
              <a:buNone/>
            </a:pPr>
            <a:r>
              <a:rPr lang="en-US" altLang="ko-KR" sz="1800" b="1" smtClean="0"/>
              <a:t>	private </a:t>
            </a:r>
            <a:r>
              <a:rPr lang="en-US" altLang="ko-KR" sz="1800" b="1"/>
              <a:t>int </a:t>
            </a:r>
            <a:r>
              <a:rPr lang="ko-KR" altLang="en-US" sz="1800" b="1"/>
              <a:t>속도</a:t>
            </a:r>
            <a:r>
              <a:rPr lang="en-US" altLang="ko-KR" sz="1800" b="1" smtClean="0"/>
              <a:t>;</a:t>
            </a:r>
          </a:p>
          <a:p>
            <a:pPr marL="342900" lvl="1" indent="-342900" algn="just">
              <a:lnSpc>
                <a:spcPct val="90000"/>
              </a:lnSpc>
              <a:buNone/>
            </a:pPr>
            <a:r>
              <a:rPr lang="en-US" altLang="ko-KR" sz="1800" b="1" smtClean="0"/>
              <a:t>	public </a:t>
            </a:r>
            <a:r>
              <a:rPr lang="en-US" altLang="ko-KR" sz="1800" b="1"/>
              <a:t>void accelerate(int i) { </a:t>
            </a:r>
            <a:r>
              <a:rPr lang="en-US" altLang="ko-KR" sz="1800" b="1">
                <a:latin typeface="Times New Roman" pitchFamily="18" charset="0"/>
              </a:rPr>
              <a:t>…</a:t>
            </a:r>
            <a:r>
              <a:rPr lang="en-US" altLang="ko-KR" sz="1800" b="1"/>
              <a:t> </a:t>
            </a:r>
            <a:r>
              <a:rPr lang="en-US" altLang="ko-KR" sz="1800" b="1" smtClean="0"/>
              <a:t>}</a:t>
            </a:r>
          </a:p>
          <a:p>
            <a:pPr marL="342900" lvl="1" indent="-342900" algn="just">
              <a:lnSpc>
                <a:spcPct val="90000"/>
              </a:lnSpc>
              <a:buNone/>
            </a:pPr>
            <a:r>
              <a:rPr lang="en-US" altLang="ko-KR" sz="1800" b="1" smtClean="0"/>
              <a:t>	public </a:t>
            </a:r>
            <a:r>
              <a:rPr lang="en-US" altLang="ko-KR" sz="1800" b="1"/>
              <a:t>void stop() { </a:t>
            </a:r>
            <a:r>
              <a:rPr lang="en-US" altLang="ko-KR" sz="1800" b="1">
                <a:latin typeface="Times New Roman" pitchFamily="18" charset="0"/>
              </a:rPr>
              <a:t>…</a:t>
            </a:r>
            <a:r>
              <a:rPr lang="ko-KR" altLang="en-US" sz="1800" b="1"/>
              <a:t>선다</a:t>
            </a:r>
            <a:r>
              <a:rPr lang="en-US" altLang="ko-KR" sz="1800" b="1">
                <a:latin typeface="Times New Roman" pitchFamily="18" charset="0"/>
              </a:rPr>
              <a:t>…</a:t>
            </a:r>
            <a:r>
              <a:rPr lang="en-US" altLang="ko-KR" sz="1800" b="1"/>
              <a:t> </a:t>
            </a:r>
            <a:r>
              <a:rPr lang="en-US" altLang="ko-KR" sz="1800" b="1" smtClean="0"/>
              <a:t>}</a:t>
            </a:r>
          </a:p>
          <a:p>
            <a:pPr marL="342900" lvl="1" indent="-342900" algn="just">
              <a:lnSpc>
                <a:spcPct val="90000"/>
              </a:lnSpc>
              <a:buNone/>
            </a:pPr>
            <a:r>
              <a:rPr lang="en-US" altLang="ko-KR" sz="1800" b="1" smtClean="0"/>
              <a:t>	public </a:t>
            </a:r>
            <a:r>
              <a:rPr lang="en-US" altLang="ko-KR" sz="1800" b="1"/>
              <a:t>void turn(int angle) { </a:t>
            </a:r>
            <a:r>
              <a:rPr lang="en-US" altLang="ko-KR" sz="1800" b="1">
                <a:latin typeface="Times New Roman" pitchFamily="18" charset="0"/>
              </a:rPr>
              <a:t>…</a:t>
            </a:r>
            <a:r>
              <a:rPr lang="en-US" altLang="ko-KR" sz="1800" b="1"/>
              <a:t> }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ko-KR" sz="1800" b="1" smtClean="0"/>
              <a:t>}</a:t>
            </a:r>
            <a:endParaRPr lang="en-US" altLang="ko-KR" sz="1800" b="1"/>
          </a:p>
        </p:txBody>
      </p:sp>
      <p:sp>
        <p:nvSpPr>
          <p:cNvPr id="1984516" name="Rectangle 4"/>
          <p:cNvSpPr>
            <a:spLocks noChangeArrowheads="1"/>
          </p:cNvSpPr>
          <p:nvPr/>
        </p:nvSpPr>
        <p:spPr bwMode="auto">
          <a:xfrm>
            <a:off x="1066800" y="4191000"/>
            <a:ext cx="7391400" cy="1219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185738" indent="-185738" algn="just">
              <a:spcBef>
                <a:spcPct val="20000"/>
              </a:spcBef>
              <a:buFontTx/>
              <a:buChar char="–"/>
            </a:pPr>
            <a:r>
              <a:rPr lang="ko-KR" altLang="en-US" b="1" smtClean="0">
                <a:solidFill>
                  <a:srgbClr val="0000FF"/>
                </a:solidFill>
              </a:rPr>
              <a:t>구성자가 이미 있는 경우에는</a:t>
            </a:r>
            <a:endParaRPr lang="en-US" altLang="ko-KR" b="1" smtClean="0">
              <a:solidFill>
                <a:srgbClr val="0000FF"/>
              </a:solidFill>
            </a:endParaRPr>
          </a:p>
          <a:p>
            <a:pPr marL="185738" indent="-185738" algn="just">
              <a:spcBef>
                <a:spcPct val="20000"/>
              </a:spcBef>
              <a:buFontTx/>
              <a:buChar char="–"/>
            </a:pPr>
            <a:r>
              <a:rPr lang="ko-KR" altLang="en-US" b="1" smtClean="0">
                <a:solidFill>
                  <a:srgbClr val="FF3300"/>
                </a:solidFill>
              </a:rPr>
              <a:t>기본구성자 </a:t>
            </a:r>
            <a:r>
              <a:rPr lang="en-US" altLang="ko-KR" b="1">
                <a:solidFill>
                  <a:srgbClr val="FF3300"/>
                </a:solidFill>
              </a:rPr>
              <a:t>(default constructor</a:t>
            </a:r>
            <a:r>
              <a:rPr lang="en-US" altLang="ko-KR" b="1" smtClean="0">
                <a:solidFill>
                  <a:srgbClr val="FF3300"/>
                </a:solidFill>
              </a:rPr>
              <a:t>)</a:t>
            </a:r>
            <a:r>
              <a:rPr lang="ko-KR" altLang="en-US" b="1" smtClean="0">
                <a:solidFill>
                  <a:srgbClr val="0000FF"/>
                </a:solidFill>
              </a:rPr>
              <a:t>가  자동으로 삽입되지 않는다</a:t>
            </a:r>
            <a:r>
              <a:rPr lang="en-US" altLang="ko-KR" b="1" smtClean="0">
                <a:solidFill>
                  <a:srgbClr val="0000FF"/>
                </a:solidFill>
              </a:rPr>
              <a:t>.</a:t>
            </a:r>
            <a:endParaRPr lang="ko-KR" altLang="en-US" b="1">
              <a:solidFill>
                <a:srgbClr val="0000FF"/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565650" y="1447800"/>
            <a:ext cx="457835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Car {</a:t>
            </a:r>
          </a:p>
          <a:p>
            <a:pPr marL="742950" marR="0" lvl="1" indent="-285750" algn="just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sng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</a:rPr>
              <a:t>public Car() { }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</a:pPr>
            <a:r>
              <a:rPr lang="en-US" altLang="ko-KR" b="1" smtClean="0">
                <a:solidFill>
                  <a:srgbClr val="0000FF"/>
                </a:solidFill>
              </a:rPr>
              <a:t>public Car(double a) {</a:t>
            </a:r>
            <a:r>
              <a:rPr lang="ko-KR" altLang="en-US" b="1" smtClean="0">
                <a:solidFill>
                  <a:srgbClr val="0000FF"/>
                </a:solidFill>
              </a:rPr>
              <a:t>핸들각도 </a:t>
            </a:r>
            <a:r>
              <a:rPr lang="en-US" altLang="ko-KR" b="1" smtClean="0">
                <a:solidFill>
                  <a:srgbClr val="0000FF"/>
                </a:solidFill>
              </a:rPr>
              <a:t>= a;}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</a:pPr>
            <a:r>
              <a:rPr kumimoji="1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private int </a:t>
            </a:r>
            <a:r>
              <a:rPr kumimoji="1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핸들각도</a:t>
            </a:r>
            <a:r>
              <a:rPr kumimoji="1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;</a:t>
            </a:r>
          </a:p>
          <a:p>
            <a:pPr marL="742950" marR="0" lvl="1" indent="-285750" algn="just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private int </a:t>
            </a:r>
            <a:r>
              <a:rPr kumimoji="1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속도</a:t>
            </a:r>
            <a:r>
              <a:rPr kumimoji="1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;</a:t>
            </a:r>
          </a:p>
          <a:p>
            <a:pPr marL="742950" marR="0" lvl="1" indent="-285750" algn="just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public void accelerate(int i) { </a:t>
            </a:r>
            <a:r>
              <a:rPr kumimoji="1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…</a:t>
            </a:r>
            <a:r>
              <a:rPr kumimoji="1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}</a:t>
            </a:r>
          </a:p>
          <a:p>
            <a:pPr marL="742950" marR="0" lvl="1" indent="-285750" algn="just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public void stop() { </a:t>
            </a:r>
            <a:r>
              <a:rPr kumimoji="1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…</a:t>
            </a:r>
            <a:r>
              <a:rPr kumimoji="1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선다</a:t>
            </a:r>
            <a:r>
              <a:rPr kumimoji="1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…</a:t>
            </a:r>
            <a:r>
              <a:rPr kumimoji="1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}</a:t>
            </a:r>
          </a:p>
          <a:p>
            <a:pPr marL="742950" marR="0" lvl="1" indent="-285750" algn="just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public void turn(int angle) { </a:t>
            </a:r>
            <a:r>
              <a:rPr kumimoji="1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…</a:t>
            </a:r>
            <a:r>
              <a:rPr kumimoji="1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}</a:t>
            </a:r>
          </a:p>
          <a:p>
            <a:pPr marL="342900" marR="0" lvl="0" indent="-342900" algn="just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1" lang="en-US" altLang="ko-KR" sz="18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3733800" y="1371600"/>
            <a:ext cx="685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8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19722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ko-KR" altLang="en-US" sz="3600" dirty="0"/>
              <a:t>클래스 확장</a:t>
            </a:r>
            <a:r>
              <a:rPr lang="en-US" altLang="ko-KR" sz="3600" dirty="0"/>
              <a:t>(Class Extension) </a:t>
            </a:r>
            <a:endParaRPr lang="ko-KR" altLang="en-US" sz="2800" dirty="0"/>
          </a:p>
        </p:txBody>
      </p:sp>
      <p:sp>
        <p:nvSpPr>
          <p:cNvPr id="1972238" name="Rectangle 14"/>
          <p:cNvSpPr>
            <a:spLocks noGrp="1" noChangeArrowheads="1"/>
          </p:cNvSpPr>
          <p:nvPr>
            <p:ph type="body" sz="half" idx="1"/>
          </p:nvPr>
        </p:nvSpPr>
        <p:spPr>
          <a:xfrm>
            <a:off x="603250" y="3886200"/>
            <a:ext cx="7931150" cy="2438400"/>
          </a:xfrm>
          <a:noFill/>
          <a:ln/>
        </p:spPr>
        <p:txBody>
          <a:bodyPr lIns="92075" tIns="46038" rIns="92075" bIns="46038"/>
          <a:lstStyle/>
          <a:p>
            <a:pPr algn="just">
              <a:spcBef>
                <a:spcPct val="40000"/>
              </a:spcBef>
            </a:pPr>
            <a:r>
              <a:rPr lang="ko-KR" altLang="en-US" sz="2000" b="1" dirty="0"/>
              <a:t>트럭은 자동차를 확장한다</a:t>
            </a:r>
            <a:r>
              <a:rPr lang="en-US" altLang="ko-KR" sz="2000" b="1" dirty="0"/>
              <a:t>(Truck </a:t>
            </a:r>
            <a:r>
              <a:rPr lang="en-US" altLang="ko-KR" sz="2000" b="1" dirty="0">
                <a:solidFill>
                  <a:srgbClr val="0000FF"/>
                </a:solidFill>
              </a:rPr>
              <a:t>extends</a:t>
            </a:r>
            <a:r>
              <a:rPr lang="en-US" altLang="ko-KR" sz="2000" b="1" dirty="0"/>
              <a:t> Car</a:t>
            </a:r>
            <a:r>
              <a:rPr lang="en-US" altLang="ko-KR" sz="2000" b="1" dirty="0" smtClean="0"/>
              <a:t>)</a:t>
            </a:r>
          </a:p>
          <a:p>
            <a:pPr algn="just">
              <a:spcBef>
                <a:spcPct val="40000"/>
              </a:spcBef>
            </a:pPr>
            <a:r>
              <a:rPr lang="ko-KR" altLang="en-US" sz="2000" b="1" dirty="0"/>
              <a:t>트럭은 자동차의 </a:t>
            </a:r>
            <a:r>
              <a:rPr lang="ko-KR" altLang="en-US" sz="2000" b="1" dirty="0" smtClean="0"/>
              <a:t>타입을 </a:t>
            </a:r>
            <a:r>
              <a:rPr lang="ko-KR" altLang="en-US" sz="2000" b="1" dirty="0"/>
              <a:t>상속한다</a:t>
            </a:r>
            <a:r>
              <a:rPr lang="en-US" altLang="ko-KR" sz="2000" b="1" dirty="0"/>
              <a:t>(Truck </a:t>
            </a:r>
            <a:r>
              <a:rPr lang="en-US" altLang="ko-KR" sz="2000" b="1" dirty="0">
                <a:solidFill>
                  <a:srgbClr val="0000FF"/>
                </a:solidFill>
              </a:rPr>
              <a:t>inherits</a:t>
            </a:r>
            <a:r>
              <a:rPr lang="en-US" altLang="ko-KR" sz="2000" b="1" dirty="0"/>
              <a:t> </a:t>
            </a:r>
            <a:r>
              <a:rPr lang="en-US" altLang="ko-KR" sz="2000" b="1" dirty="0" smtClean="0">
                <a:solidFill>
                  <a:srgbClr val="FF3300"/>
                </a:solidFill>
              </a:rPr>
              <a:t>type</a:t>
            </a:r>
            <a:r>
              <a:rPr lang="en-US" altLang="ko-KR" sz="2000" b="1" dirty="0" smtClean="0"/>
              <a:t> </a:t>
            </a:r>
            <a:r>
              <a:rPr lang="en-US" altLang="ko-KR" sz="2000" b="1" dirty="0"/>
              <a:t>of Car)</a:t>
            </a:r>
          </a:p>
          <a:p>
            <a:pPr algn="just">
              <a:spcBef>
                <a:spcPct val="40000"/>
              </a:spcBef>
            </a:pPr>
            <a:r>
              <a:rPr lang="ko-KR" altLang="en-US" sz="2000" b="1" dirty="0" smtClean="0"/>
              <a:t>트럭은 </a:t>
            </a:r>
            <a:r>
              <a:rPr lang="ko-KR" altLang="en-US" sz="2000" b="1" dirty="0"/>
              <a:t>자동차의 일종이다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트럭도 자동차이다</a:t>
            </a:r>
            <a:r>
              <a:rPr lang="en-US" altLang="ko-KR" sz="2000" b="1" dirty="0"/>
              <a:t>).</a:t>
            </a:r>
          </a:p>
        </p:txBody>
      </p:sp>
      <p:grpSp>
        <p:nvGrpSpPr>
          <p:cNvPr id="1972248" name="Group 24"/>
          <p:cNvGrpSpPr>
            <a:grpSpLocks/>
          </p:cNvGrpSpPr>
          <p:nvPr/>
        </p:nvGrpSpPr>
        <p:grpSpPr bwMode="auto">
          <a:xfrm>
            <a:off x="947738" y="1576388"/>
            <a:ext cx="6748462" cy="1776412"/>
            <a:chOff x="374" y="767"/>
            <a:chExt cx="4775" cy="1411"/>
          </a:xfrm>
        </p:grpSpPr>
        <p:sp>
          <p:nvSpPr>
            <p:cNvPr id="1972227" name="Rectangle 3"/>
            <p:cNvSpPr>
              <a:spLocks noChangeArrowheads="1"/>
            </p:cNvSpPr>
            <p:nvPr/>
          </p:nvSpPr>
          <p:spPr bwMode="auto">
            <a:xfrm>
              <a:off x="2256" y="768"/>
              <a:ext cx="96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ko-KR" altLang="en-US" b="1"/>
                <a:t>자동차</a:t>
              </a:r>
            </a:p>
          </p:txBody>
        </p:sp>
        <p:sp>
          <p:nvSpPr>
            <p:cNvPr id="1972228" name="Rectangle 4"/>
            <p:cNvSpPr>
              <a:spLocks noChangeArrowheads="1"/>
            </p:cNvSpPr>
            <p:nvPr/>
          </p:nvSpPr>
          <p:spPr bwMode="auto">
            <a:xfrm>
              <a:off x="3600" y="1344"/>
              <a:ext cx="96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ko-KR" altLang="en-US" b="1"/>
                <a:t>승용차</a:t>
              </a:r>
            </a:p>
          </p:txBody>
        </p:sp>
        <p:sp>
          <p:nvSpPr>
            <p:cNvPr id="1972229" name="Rectangle 5"/>
            <p:cNvSpPr>
              <a:spLocks noChangeArrowheads="1"/>
            </p:cNvSpPr>
            <p:nvPr/>
          </p:nvSpPr>
          <p:spPr bwMode="auto">
            <a:xfrm>
              <a:off x="960" y="1344"/>
              <a:ext cx="96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ko-KR" altLang="en-US" b="1"/>
                <a:t>버스</a:t>
              </a:r>
            </a:p>
          </p:txBody>
        </p:sp>
        <p:sp>
          <p:nvSpPr>
            <p:cNvPr id="1972230" name="Rectangle 6"/>
            <p:cNvSpPr>
              <a:spLocks noChangeArrowheads="1"/>
            </p:cNvSpPr>
            <p:nvPr/>
          </p:nvSpPr>
          <p:spPr bwMode="auto">
            <a:xfrm>
              <a:off x="2256" y="1344"/>
              <a:ext cx="96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ko-KR" altLang="en-US" b="1"/>
                <a:t>트럭</a:t>
              </a:r>
            </a:p>
          </p:txBody>
        </p:sp>
        <p:sp>
          <p:nvSpPr>
            <p:cNvPr id="1972231" name="Freeform 7"/>
            <p:cNvSpPr>
              <a:spLocks/>
            </p:cNvSpPr>
            <p:nvPr/>
          </p:nvSpPr>
          <p:spPr bwMode="auto">
            <a:xfrm>
              <a:off x="2736" y="1176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72232" name="Freeform 8"/>
            <p:cNvSpPr>
              <a:spLocks/>
            </p:cNvSpPr>
            <p:nvPr/>
          </p:nvSpPr>
          <p:spPr bwMode="auto">
            <a:xfrm>
              <a:off x="1440" y="1008"/>
              <a:ext cx="1297" cy="337"/>
            </a:xfrm>
            <a:custGeom>
              <a:avLst/>
              <a:gdLst/>
              <a:ahLst/>
              <a:cxnLst>
                <a:cxn ang="0">
                  <a:pos x="0" y="336"/>
                </a:cxn>
                <a:cxn ang="0">
                  <a:pos x="0" y="168"/>
                </a:cxn>
                <a:cxn ang="0">
                  <a:pos x="1296" y="168"/>
                </a:cxn>
                <a:cxn ang="0">
                  <a:pos x="1296" y="0"/>
                </a:cxn>
              </a:cxnLst>
              <a:rect l="0" t="0" r="r" b="b"/>
              <a:pathLst>
                <a:path w="1297" h="337">
                  <a:moveTo>
                    <a:pt x="0" y="336"/>
                  </a:moveTo>
                  <a:lnTo>
                    <a:pt x="0" y="168"/>
                  </a:lnTo>
                  <a:lnTo>
                    <a:pt x="1296" y="168"/>
                  </a:lnTo>
                  <a:lnTo>
                    <a:pt x="1296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72233" name="Freeform 9"/>
            <p:cNvSpPr>
              <a:spLocks/>
            </p:cNvSpPr>
            <p:nvPr/>
          </p:nvSpPr>
          <p:spPr bwMode="auto">
            <a:xfrm>
              <a:off x="2736" y="1008"/>
              <a:ext cx="1345" cy="337"/>
            </a:xfrm>
            <a:custGeom>
              <a:avLst/>
              <a:gdLst/>
              <a:ahLst/>
              <a:cxnLst>
                <a:cxn ang="0">
                  <a:pos x="1344" y="336"/>
                </a:cxn>
                <a:cxn ang="0">
                  <a:pos x="1344" y="168"/>
                </a:cxn>
                <a:cxn ang="0">
                  <a:pos x="0" y="168"/>
                </a:cxn>
                <a:cxn ang="0">
                  <a:pos x="0" y="0"/>
                </a:cxn>
              </a:cxnLst>
              <a:rect l="0" t="0" r="r" b="b"/>
              <a:pathLst>
                <a:path w="1345" h="337">
                  <a:moveTo>
                    <a:pt x="1344" y="336"/>
                  </a:moveTo>
                  <a:lnTo>
                    <a:pt x="1344" y="168"/>
                  </a:lnTo>
                  <a:lnTo>
                    <a:pt x="0" y="16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72234" name="Rectangle 10"/>
            <p:cNvSpPr>
              <a:spLocks noChangeArrowheads="1"/>
            </p:cNvSpPr>
            <p:nvPr/>
          </p:nvSpPr>
          <p:spPr bwMode="auto">
            <a:xfrm>
              <a:off x="1584" y="1920"/>
              <a:ext cx="96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ko-KR" altLang="en-US" b="1"/>
                <a:t>덤프 트럭</a:t>
              </a:r>
            </a:p>
          </p:txBody>
        </p:sp>
        <p:sp>
          <p:nvSpPr>
            <p:cNvPr id="1972235" name="Rectangle 11"/>
            <p:cNvSpPr>
              <a:spLocks noChangeArrowheads="1"/>
            </p:cNvSpPr>
            <p:nvPr/>
          </p:nvSpPr>
          <p:spPr bwMode="auto">
            <a:xfrm>
              <a:off x="2928" y="1920"/>
              <a:ext cx="96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ko-KR" altLang="en-US" b="1"/>
                <a:t>유조차</a:t>
              </a:r>
            </a:p>
          </p:txBody>
        </p:sp>
        <p:sp>
          <p:nvSpPr>
            <p:cNvPr id="1972236" name="Freeform 12"/>
            <p:cNvSpPr>
              <a:spLocks/>
            </p:cNvSpPr>
            <p:nvPr/>
          </p:nvSpPr>
          <p:spPr bwMode="auto">
            <a:xfrm>
              <a:off x="2064" y="1584"/>
              <a:ext cx="673" cy="337"/>
            </a:xfrm>
            <a:custGeom>
              <a:avLst/>
              <a:gdLst/>
              <a:ahLst/>
              <a:cxnLst>
                <a:cxn ang="0">
                  <a:pos x="0" y="336"/>
                </a:cxn>
                <a:cxn ang="0">
                  <a:pos x="0" y="168"/>
                </a:cxn>
                <a:cxn ang="0">
                  <a:pos x="672" y="168"/>
                </a:cxn>
                <a:cxn ang="0">
                  <a:pos x="672" y="0"/>
                </a:cxn>
              </a:cxnLst>
              <a:rect l="0" t="0" r="r" b="b"/>
              <a:pathLst>
                <a:path w="673" h="337">
                  <a:moveTo>
                    <a:pt x="0" y="336"/>
                  </a:moveTo>
                  <a:lnTo>
                    <a:pt x="0" y="168"/>
                  </a:lnTo>
                  <a:lnTo>
                    <a:pt x="672" y="168"/>
                  </a:lnTo>
                  <a:lnTo>
                    <a:pt x="672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72237" name="Freeform 13"/>
            <p:cNvSpPr>
              <a:spLocks/>
            </p:cNvSpPr>
            <p:nvPr/>
          </p:nvSpPr>
          <p:spPr bwMode="auto">
            <a:xfrm>
              <a:off x="2736" y="1584"/>
              <a:ext cx="673" cy="337"/>
            </a:xfrm>
            <a:custGeom>
              <a:avLst/>
              <a:gdLst/>
              <a:ahLst/>
              <a:cxnLst>
                <a:cxn ang="0">
                  <a:pos x="672" y="336"/>
                </a:cxn>
                <a:cxn ang="0">
                  <a:pos x="672" y="168"/>
                </a:cxn>
                <a:cxn ang="0">
                  <a:pos x="0" y="168"/>
                </a:cxn>
                <a:cxn ang="0">
                  <a:pos x="0" y="0"/>
                </a:cxn>
              </a:cxnLst>
              <a:rect l="0" t="0" r="r" b="b"/>
              <a:pathLst>
                <a:path w="673" h="337">
                  <a:moveTo>
                    <a:pt x="672" y="336"/>
                  </a:moveTo>
                  <a:lnTo>
                    <a:pt x="672" y="168"/>
                  </a:lnTo>
                  <a:lnTo>
                    <a:pt x="0" y="16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72239" name="Rectangle 15"/>
            <p:cNvSpPr>
              <a:spLocks noChangeArrowheads="1"/>
            </p:cNvSpPr>
            <p:nvPr/>
          </p:nvSpPr>
          <p:spPr bwMode="auto">
            <a:xfrm>
              <a:off x="374" y="767"/>
              <a:ext cx="1017" cy="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2000" b="1">
                  <a:solidFill>
                    <a:srgbClr val="0000FF"/>
                  </a:solidFill>
                </a:rPr>
                <a:t>superclass</a:t>
              </a:r>
            </a:p>
          </p:txBody>
        </p:sp>
        <p:sp>
          <p:nvSpPr>
            <p:cNvPr id="1972240" name="Rectangle 16"/>
            <p:cNvSpPr>
              <a:spLocks noChangeArrowheads="1"/>
            </p:cNvSpPr>
            <p:nvPr/>
          </p:nvSpPr>
          <p:spPr bwMode="auto">
            <a:xfrm>
              <a:off x="377" y="1862"/>
              <a:ext cx="859" cy="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2000" b="1">
                  <a:solidFill>
                    <a:srgbClr val="0000FF"/>
                  </a:solidFill>
                </a:rPr>
                <a:t>subclass</a:t>
              </a:r>
            </a:p>
          </p:txBody>
        </p:sp>
        <p:sp>
          <p:nvSpPr>
            <p:cNvPr id="1972241" name="Line 17"/>
            <p:cNvSpPr>
              <a:spLocks noChangeShapeType="1"/>
            </p:cNvSpPr>
            <p:nvPr/>
          </p:nvSpPr>
          <p:spPr bwMode="auto">
            <a:xfrm>
              <a:off x="720" y="163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72242" name="Line 18"/>
            <p:cNvSpPr>
              <a:spLocks noChangeShapeType="1"/>
            </p:cNvSpPr>
            <p:nvPr/>
          </p:nvSpPr>
          <p:spPr bwMode="auto">
            <a:xfrm flipV="1">
              <a:off x="720" y="1056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72243" name="Rectangle 19"/>
            <p:cNvSpPr>
              <a:spLocks noChangeArrowheads="1"/>
            </p:cNvSpPr>
            <p:nvPr/>
          </p:nvSpPr>
          <p:spPr bwMode="auto">
            <a:xfrm>
              <a:off x="4368" y="767"/>
              <a:ext cx="737" cy="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2000" b="1">
                  <a:solidFill>
                    <a:srgbClr val="0000FF"/>
                  </a:solidFill>
                </a:rPr>
                <a:t>general</a:t>
              </a:r>
            </a:p>
          </p:txBody>
        </p:sp>
        <p:sp>
          <p:nvSpPr>
            <p:cNvPr id="1972244" name="Rectangle 20"/>
            <p:cNvSpPr>
              <a:spLocks noChangeArrowheads="1"/>
            </p:cNvSpPr>
            <p:nvPr/>
          </p:nvSpPr>
          <p:spPr bwMode="auto">
            <a:xfrm>
              <a:off x="4371" y="1862"/>
              <a:ext cx="778" cy="3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2000" b="1">
                  <a:solidFill>
                    <a:srgbClr val="0000FF"/>
                  </a:solidFill>
                </a:rPr>
                <a:t>specific</a:t>
              </a:r>
            </a:p>
          </p:txBody>
        </p:sp>
        <p:sp>
          <p:nvSpPr>
            <p:cNvPr id="1972245" name="Line 21"/>
            <p:cNvSpPr>
              <a:spLocks noChangeShapeType="1"/>
            </p:cNvSpPr>
            <p:nvPr/>
          </p:nvSpPr>
          <p:spPr bwMode="auto">
            <a:xfrm>
              <a:off x="4714" y="163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72246" name="Line 22"/>
            <p:cNvSpPr>
              <a:spLocks noChangeShapeType="1"/>
            </p:cNvSpPr>
            <p:nvPr/>
          </p:nvSpPr>
          <p:spPr bwMode="auto">
            <a:xfrm flipV="1">
              <a:off x="4714" y="1056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72247" name="Freeform 23"/>
            <p:cNvSpPr>
              <a:spLocks/>
            </p:cNvSpPr>
            <p:nvPr/>
          </p:nvSpPr>
          <p:spPr bwMode="auto">
            <a:xfrm>
              <a:off x="2736" y="1176"/>
              <a:ext cx="1" cy="169"/>
            </a:xfrm>
            <a:custGeom>
              <a:avLst/>
              <a:gdLst/>
              <a:ahLst/>
              <a:cxnLst>
                <a:cxn ang="0">
                  <a:pos x="0" y="168"/>
                </a:cxn>
                <a:cxn ang="0">
                  <a:pos x="0" y="0"/>
                </a:cxn>
              </a:cxnLst>
              <a:rect l="0" t="0" r="r" b="b"/>
              <a:pathLst>
                <a:path w="1" h="169">
                  <a:moveTo>
                    <a:pt x="0" y="168"/>
                  </a:move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서브클래스에서의 필드 초기화</a:t>
            </a:r>
            <a:endParaRPr lang="ko-KR" altLang="en-US" dirty="0"/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9056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19886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19200"/>
            <a:ext cx="5797550" cy="4648200"/>
          </a:xfrm>
          <a:noFill/>
          <a:ln/>
        </p:spPr>
        <p:txBody>
          <a:bodyPr lIns="92075" tIns="46038" rIns="92075" bIns="46038"/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en-US" altLang="ko-KR" sz="1800" b="1" dirty="0"/>
              <a:t>class Car {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ko-KR" sz="1800" b="1" dirty="0"/>
              <a:t>private </a:t>
            </a:r>
            <a:r>
              <a:rPr lang="en-US" altLang="ko-KR" sz="1800" b="1" dirty="0" err="1"/>
              <a:t>int</a:t>
            </a:r>
            <a:r>
              <a:rPr lang="en-US" altLang="ko-KR" sz="1800" b="1" dirty="0"/>
              <a:t> </a:t>
            </a:r>
            <a:r>
              <a:rPr lang="ko-KR" altLang="en-US" sz="1800" b="1" dirty="0">
                <a:solidFill>
                  <a:srgbClr val="0000FF"/>
                </a:solidFill>
              </a:rPr>
              <a:t>핸들각도</a:t>
            </a:r>
            <a:r>
              <a:rPr lang="en-US" altLang="ko-KR" sz="1800" b="1" dirty="0"/>
              <a:t>;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ko-KR" sz="1800" b="1" dirty="0"/>
              <a:t>private </a:t>
            </a:r>
            <a:r>
              <a:rPr lang="en-US" altLang="ko-KR" sz="1800" b="1" dirty="0" err="1"/>
              <a:t>int</a:t>
            </a:r>
            <a:r>
              <a:rPr lang="en-US" altLang="ko-KR" sz="1800" b="1" dirty="0"/>
              <a:t> </a:t>
            </a:r>
            <a:r>
              <a:rPr lang="ko-KR" altLang="en-US" sz="1800" b="1" dirty="0">
                <a:solidFill>
                  <a:srgbClr val="0000FF"/>
                </a:solidFill>
              </a:rPr>
              <a:t>속도</a:t>
            </a:r>
            <a:r>
              <a:rPr lang="en-US" altLang="ko-KR" sz="1800" b="1" dirty="0"/>
              <a:t>;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ko-KR" sz="1800" b="1" dirty="0" smtClean="0">
                <a:solidFill>
                  <a:srgbClr val="0000FF"/>
                </a:solidFill>
              </a:rPr>
              <a:t>public </a:t>
            </a:r>
            <a:r>
              <a:rPr lang="en-US" altLang="ko-KR" sz="1800" b="1" dirty="0">
                <a:solidFill>
                  <a:srgbClr val="0000FF"/>
                </a:solidFill>
              </a:rPr>
              <a:t>Car() { </a:t>
            </a:r>
            <a:r>
              <a:rPr lang="ko-KR" altLang="en-US" sz="1800" b="1" dirty="0">
                <a:solidFill>
                  <a:srgbClr val="0000FF"/>
                </a:solidFill>
              </a:rPr>
              <a:t>핸들각도 </a:t>
            </a:r>
            <a:r>
              <a:rPr lang="en-US" altLang="ko-KR" sz="1800" b="1" dirty="0">
                <a:solidFill>
                  <a:srgbClr val="0000FF"/>
                </a:solidFill>
              </a:rPr>
              <a:t>= 0; </a:t>
            </a:r>
            <a:r>
              <a:rPr lang="ko-KR" altLang="en-US" sz="1800" b="1" dirty="0">
                <a:solidFill>
                  <a:srgbClr val="0000FF"/>
                </a:solidFill>
              </a:rPr>
              <a:t>속도 </a:t>
            </a:r>
            <a:r>
              <a:rPr lang="en-US" altLang="ko-KR" sz="1800" b="1" dirty="0">
                <a:solidFill>
                  <a:srgbClr val="0000FF"/>
                </a:solidFill>
              </a:rPr>
              <a:t>= 0;}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ko-KR" sz="1800" b="1" dirty="0" smtClean="0"/>
              <a:t>public </a:t>
            </a:r>
            <a:r>
              <a:rPr lang="en-US" altLang="ko-KR" sz="1800" b="1" dirty="0"/>
              <a:t>void accelerate(</a:t>
            </a:r>
            <a:r>
              <a:rPr lang="en-US" altLang="ko-KR" sz="1800" b="1" dirty="0" err="1"/>
              <a:t>int</a:t>
            </a:r>
            <a:r>
              <a:rPr lang="en-US" altLang="ko-KR" sz="1800" b="1" dirty="0"/>
              <a:t> </a:t>
            </a:r>
            <a:r>
              <a:rPr lang="en-US" altLang="ko-KR" sz="1800" b="1" dirty="0" err="1"/>
              <a:t>i</a:t>
            </a:r>
            <a:r>
              <a:rPr lang="en-US" altLang="ko-KR" sz="1800" b="1" dirty="0"/>
              <a:t>) { </a:t>
            </a:r>
            <a:r>
              <a:rPr lang="en-US" altLang="ko-KR" sz="1800" b="1" dirty="0">
                <a:latin typeface="Times New Roman" pitchFamily="18" charset="0"/>
              </a:rPr>
              <a:t>…</a:t>
            </a:r>
            <a:r>
              <a:rPr lang="en-US" altLang="ko-KR" sz="1800" b="1" dirty="0"/>
              <a:t> }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ko-KR" sz="1800" b="1" dirty="0"/>
              <a:t>public void stop() { </a:t>
            </a:r>
            <a:r>
              <a:rPr lang="en-US" altLang="ko-KR" sz="1800" b="1" dirty="0">
                <a:latin typeface="Times New Roman" pitchFamily="18" charset="0"/>
              </a:rPr>
              <a:t>…</a:t>
            </a:r>
            <a:r>
              <a:rPr lang="ko-KR" altLang="en-US" sz="1800" b="1" dirty="0"/>
              <a:t>선다</a:t>
            </a:r>
            <a:r>
              <a:rPr lang="en-US" altLang="ko-KR" sz="1800" b="1" dirty="0">
                <a:latin typeface="Times New Roman" pitchFamily="18" charset="0"/>
              </a:rPr>
              <a:t>…</a:t>
            </a:r>
            <a:r>
              <a:rPr lang="en-US" altLang="ko-KR" sz="1800" b="1" dirty="0"/>
              <a:t> }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ko-KR" sz="1800" b="1" dirty="0"/>
              <a:t>public void turn(</a:t>
            </a:r>
            <a:r>
              <a:rPr lang="en-US" altLang="ko-KR" sz="1800" b="1" dirty="0" err="1"/>
              <a:t>int</a:t>
            </a:r>
            <a:r>
              <a:rPr lang="en-US" altLang="ko-KR" sz="1800" b="1" dirty="0"/>
              <a:t> angle) { </a:t>
            </a:r>
            <a:r>
              <a:rPr lang="en-US" altLang="ko-KR" sz="1800" b="1" dirty="0">
                <a:latin typeface="Times New Roman" pitchFamily="18" charset="0"/>
              </a:rPr>
              <a:t>…</a:t>
            </a:r>
            <a:r>
              <a:rPr lang="en-US" altLang="ko-KR" sz="1800" b="1" dirty="0"/>
              <a:t> }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ko-KR" sz="1800" b="1" dirty="0"/>
              <a:t>}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ko-KR" sz="1800" b="1" dirty="0"/>
              <a:t>class Truck </a:t>
            </a:r>
            <a:r>
              <a:rPr lang="en-US" altLang="ko-KR" sz="1800" b="1" dirty="0">
                <a:solidFill>
                  <a:srgbClr val="0000FF"/>
                </a:solidFill>
              </a:rPr>
              <a:t>extends</a:t>
            </a:r>
            <a:r>
              <a:rPr lang="en-US" altLang="ko-KR" sz="1800" b="1" dirty="0"/>
              <a:t> Car {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ko-KR" sz="1800" b="1" dirty="0"/>
              <a:t>public Truck() {</a:t>
            </a:r>
            <a:r>
              <a:rPr lang="en-US" altLang="ko-KR" sz="1800" b="1" dirty="0">
                <a:solidFill>
                  <a:srgbClr val="0000FF"/>
                </a:solidFill>
              </a:rPr>
              <a:t>super();</a:t>
            </a:r>
            <a:r>
              <a:rPr lang="en-US" altLang="ko-KR" sz="1800" b="1" dirty="0">
                <a:solidFill>
                  <a:srgbClr val="FF3300"/>
                </a:solidFill>
              </a:rPr>
              <a:t> </a:t>
            </a:r>
            <a:r>
              <a:rPr lang="ko-KR" altLang="en-US" sz="1800" b="1" dirty="0" err="1">
                <a:solidFill>
                  <a:srgbClr val="FF3300"/>
                </a:solidFill>
              </a:rPr>
              <a:t>짐실음</a:t>
            </a:r>
            <a:r>
              <a:rPr lang="ko-KR" altLang="en-US" sz="1800" b="1" dirty="0">
                <a:solidFill>
                  <a:srgbClr val="FF3300"/>
                </a:solidFill>
              </a:rPr>
              <a:t> </a:t>
            </a:r>
            <a:r>
              <a:rPr lang="en-US" altLang="ko-KR" sz="1800" b="1" dirty="0">
                <a:solidFill>
                  <a:srgbClr val="FF3300"/>
                </a:solidFill>
              </a:rPr>
              <a:t>= false</a:t>
            </a:r>
            <a:r>
              <a:rPr lang="en-US" altLang="ko-KR" sz="1800" b="1" dirty="0"/>
              <a:t>}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ko-KR" sz="1800" b="1" dirty="0"/>
              <a:t>private </a:t>
            </a:r>
            <a:r>
              <a:rPr lang="en-US" altLang="ko-KR" sz="1800" b="1" dirty="0" err="1"/>
              <a:t>boolean</a:t>
            </a:r>
            <a:r>
              <a:rPr lang="en-US" altLang="ko-KR" sz="1800" b="1" dirty="0"/>
              <a:t> </a:t>
            </a:r>
            <a:r>
              <a:rPr lang="ko-KR" altLang="en-US" sz="1800" b="1" dirty="0" err="1">
                <a:solidFill>
                  <a:srgbClr val="FF0000"/>
                </a:solidFill>
              </a:rPr>
              <a:t>짐실음</a:t>
            </a:r>
            <a:r>
              <a:rPr lang="en-US" altLang="ko-KR" sz="1800" b="1" dirty="0"/>
              <a:t>;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ko-KR" sz="1800" b="1" dirty="0"/>
              <a:t>public void load () { </a:t>
            </a:r>
            <a:r>
              <a:rPr lang="en-US" altLang="ko-KR" sz="1800" b="1" dirty="0">
                <a:latin typeface="Times New Roman" pitchFamily="18" charset="0"/>
              </a:rPr>
              <a:t>…</a:t>
            </a:r>
            <a:r>
              <a:rPr lang="en-US" altLang="ko-KR" sz="1800" b="1" dirty="0"/>
              <a:t> };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ko-KR" sz="1800" b="1" dirty="0"/>
              <a:t>public void unload() { </a:t>
            </a:r>
            <a:r>
              <a:rPr lang="en-US" altLang="ko-KR" sz="1800" b="1" dirty="0">
                <a:latin typeface="Times New Roman" pitchFamily="18" charset="0"/>
              </a:rPr>
              <a:t>…</a:t>
            </a:r>
            <a:r>
              <a:rPr lang="en-US" altLang="ko-KR" sz="1800" b="1" dirty="0"/>
              <a:t> } 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ko-KR" sz="1800" b="1" dirty="0"/>
              <a:t>public void stop() { </a:t>
            </a:r>
            <a:r>
              <a:rPr lang="en-US" altLang="ko-KR" sz="1800" b="1" dirty="0">
                <a:latin typeface="Times New Roman" pitchFamily="18" charset="0"/>
              </a:rPr>
              <a:t>…</a:t>
            </a:r>
            <a:r>
              <a:rPr lang="ko-KR" altLang="en-US" sz="1800" b="1" dirty="0"/>
              <a:t>천천히 선다</a:t>
            </a:r>
            <a:r>
              <a:rPr lang="en-US" altLang="ko-KR" sz="1800" b="1" dirty="0">
                <a:latin typeface="Times New Roman" pitchFamily="18" charset="0"/>
              </a:rPr>
              <a:t>…</a:t>
            </a:r>
            <a:r>
              <a:rPr lang="en-US" altLang="ko-KR" sz="1800" b="1" dirty="0"/>
              <a:t> }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ko-KR" sz="1800" b="1" dirty="0" smtClean="0"/>
              <a:t>}</a:t>
            </a:r>
            <a:endParaRPr lang="en-US" altLang="ko-KR" sz="1800" b="1" dirty="0"/>
          </a:p>
        </p:txBody>
      </p:sp>
      <p:sp>
        <p:nvSpPr>
          <p:cNvPr id="10" name="직사각형 9"/>
          <p:cNvSpPr/>
          <p:nvPr/>
        </p:nvSpPr>
        <p:spPr>
          <a:xfrm>
            <a:off x="5181600" y="4953000"/>
            <a:ext cx="3733800" cy="5847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b="1" dirty="0" err="1" smtClean="0">
                <a:solidFill>
                  <a:srgbClr val="FF0000"/>
                </a:solidFill>
              </a:rPr>
              <a:t>구성자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내에서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super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를 사용할 경우에는 그것이 구성자의 첫 문장이어야 한다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.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3581400" y="1143001"/>
            <a:ext cx="5029200" cy="838199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슈퍼클래스에 선언된 필드는 슈퍼클래스 구성자가 초기화하도록 위임한다</a:t>
            </a:r>
            <a:r>
              <a:rPr kumimoji="1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</a:t>
            </a:r>
            <a:endParaRPr kumimoji="1" lang="en-US" altLang="ko-KR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 bwMode="auto">
          <a:xfrm>
            <a:off x="609600" y="304800"/>
            <a:ext cx="8001000" cy="7350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굴림" charset="-127"/>
                <a:ea typeface="굴림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굴림" charset="-127"/>
                <a:ea typeface="굴림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굴림" charset="-127"/>
                <a:ea typeface="굴림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굴림" charset="-127"/>
                <a:ea typeface="굴림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굴림" charset="-127"/>
                <a:ea typeface="굴림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굴림" charset="-127"/>
                <a:ea typeface="굴림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굴림" charset="-127"/>
                <a:ea typeface="굴림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2400" kern="0" dirty="0" err="1" smtClean="0"/>
              <a:t>구성자는</a:t>
            </a:r>
            <a:r>
              <a:rPr lang="ko-KR" altLang="en-US" sz="2400" kern="0" dirty="0" smtClean="0"/>
              <a:t> </a:t>
            </a:r>
            <a:r>
              <a:rPr lang="ko-KR" altLang="en-US" sz="2400" kern="0" dirty="0" err="1" smtClean="0"/>
              <a:t>인스턴스</a:t>
            </a:r>
            <a:r>
              <a:rPr lang="ko-KR" altLang="en-US" sz="2400" kern="0" dirty="0" smtClean="0"/>
              <a:t> 필드 초기화에 주로 사용된다</a:t>
            </a:r>
            <a:r>
              <a:rPr lang="en-US" altLang="ko-KR" sz="2400" kern="0" dirty="0" smtClean="0"/>
              <a:t>.</a:t>
            </a:r>
            <a:endParaRPr lang="ko-KR" altLang="en-US" sz="2400" kern="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5105400" y="2590800"/>
            <a:ext cx="3429000" cy="1219199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슈퍼클래스의</a:t>
            </a:r>
            <a:r>
              <a:rPr lang="en-US" altLang="ko-KR" sz="1600" b="1" kern="0" dirty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1600" b="1" kern="0" dirty="0" err="1" smtClean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구성자를</a:t>
            </a:r>
            <a:r>
              <a:rPr lang="ko-KR" altLang="en-US" sz="1600" b="1" kern="0" dirty="0" smtClean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1600" b="1" kern="0" smtClean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호출함</a:t>
            </a:r>
            <a:r>
              <a:rPr lang="en-US" altLang="ko-KR" sz="1600" b="1" kern="0" smtClean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.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b="1" kern="0" smtClean="0">
              <a:solidFill>
                <a:srgbClr val="0000FF"/>
              </a:solidFill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kern="0" smtClean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Car </a:t>
            </a:r>
            <a:r>
              <a:rPr lang="ko-KR" altLang="en-US" sz="1600" b="1" kern="0" smtClean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구성자가 </a:t>
            </a:r>
            <a:r>
              <a:rPr lang="en-US" altLang="ko-KR" sz="1600" b="1" kern="0" smtClean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Truck </a:t>
            </a:r>
            <a:r>
              <a:rPr lang="ko-KR" altLang="en-US" sz="1600" b="1" kern="0" smtClean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인스턴스의 핸들각도</a:t>
            </a:r>
            <a:r>
              <a:rPr lang="en-US" altLang="ko-KR" sz="1600" b="1" kern="0" smtClean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, </a:t>
            </a:r>
            <a:r>
              <a:rPr lang="ko-KR" altLang="en-US" sz="1600" b="1" kern="0" smtClean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속도 필드를 초기화해준다</a:t>
            </a:r>
            <a:r>
              <a:rPr lang="en-US" altLang="ko-KR" sz="1600" b="1" kern="0" smtClean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.</a:t>
            </a:r>
            <a:endParaRPr kumimoji="1" lang="en-US" altLang="ko-KR" sz="16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3" name="직선 화살표 연결선 2"/>
          <p:cNvCxnSpPr>
            <a:stCxn id="8" idx="1"/>
          </p:cNvCxnSpPr>
          <p:nvPr/>
        </p:nvCxnSpPr>
        <p:spPr>
          <a:xfrm flipH="1">
            <a:off x="3352800" y="3200400"/>
            <a:ext cx="17526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88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742950"/>
            <a:ext cx="3533775" cy="53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13260" y="228600"/>
            <a:ext cx="385394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600" b="1" smtClean="0"/>
              <a:t>구성자가 다중정의</a:t>
            </a:r>
            <a:r>
              <a:rPr lang="en-US" altLang="ko-KR" sz="1600" b="1" smtClean="0"/>
              <a:t>(overloading)</a:t>
            </a:r>
            <a:r>
              <a:rPr lang="ko-KR" altLang="en-US" sz="1600" b="1" smtClean="0"/>
              <a:t>된 경우</a:t>
            </a:r>
            <a:endParaRPr lang="ko-KR" altLang="en-US" sz="1600" b="1"/>
          </a:p>
        </p:txBody>
      </p:sp>
      <p:sp>
        <p:nvSpPr>
          <p:cNvPr id="10" name="TextBox 9"/>
          <p:cNvSpPr txBox="1"/>
          <p:nvPr/>
        </p:nvSpPr>
        <p:spPr>
          <a:xfrm>
            <a:off x="4756660" y="228600"/>
            <a:ext cx="375295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600" b="1" smtClean="0"/>
              <a:t>구성자가  다른 구성자를 호출하는 경우</a:t>
            </a:r>
            <a:endParaRPr lang="ko-KR" altLang="en-US" sz="1600" b="1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0" y="752475"/>
            <a:ext cx="3562350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877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19865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ko-KR" altLang="en-US"/>
              <a:t>객체 구성 과정</a:t>
            </a:r>
            <a:r>
              <a:rPr lang="en-US" altLang="ko-KR"/>
              <a:t>(Instantiation</a:t>
            </a:r>
            <a:r>
              <a:rPr lang="en-US" altLang="ko-KR" smtClean="0"/>
              <a:t>)</a:t>
            </a:r>
            <a:endParaRPr lang="en-US" altLang="ko-KR"/>
          </a:p>
        </p:txBody>
      </p:sp>
      <p:sp>
        <p:nvSpPr>
          <p:cNvPr id="19865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23975"/>
            <a:ext cx="7931150" cy="5000625"/>
          </a:xfrm>
          <a:noFill/>
          <a:ln/>
        </p:spPr>
        <p:txBody>
          <a:bodyPr lIns="92075" tIns="46038" rIns="92075" bIns="46038"/>
          <a:lstStyle/>
          <a:p>
            <a:pPr algn="just">
              <a:spcAft>
                <a:spcPct val="20000"/>
              </a:spcAft>
            </a:pPr>
            <a:r>
              <a:rPr lang="ko-KR" altLang="en-US" sz="1800" b="1">
                <a:solidFill>
                  <a:srgbClr val="000000"/>
                </a:solidFill>
              </a:rPr>
              <a:t>서브클래스는 수퍼클래스로부터 상속한 필드와 자신이 새로 선언한 필드를 갖는다</a:t>
            </a:r>
            <a:r>
              <a:rPr lang="en-US" altLang="ko-KR" sz="1800" b="1">
                <a:solidFill>
                  <a:srgbClr val="000000"/>
                </a:solidFill>
              </a:rPr>
              <a:t>. </a:t>
            </a:r>
          </a:p>
          <a:p>
            <a:pPr algn="just">
              <a:spcAft>
                <a:spcPct val="20000"/>
              </a:spcAft>
            </a:pPr>
            <a:r>
              <a:rPr lang="ko-KR" altLang="en-US" sz="1800" b="1">
                <a:solidFill>
                  <a:srgbClr val="000000"/>
                </a:solidFill>
              </a:rPr>
              <a:t>서브클래스 인스턴스가 만들어질 때 이 두 가지 필드들은 모두 그 타입에 따른 </a:t>
            </a:r>
            <a:r>
              <a:rPr lang="ko-KR" altLang="en-US" sz="1800" b="1">
                <a:solidFill>
                  <a:srgbClr val="0000FF"/>
                </a:solidFill>
              </a:rPr>
              <a:t>기본값을 가진 상태로</a:t>
            </a:r>
            <a:r>
              <a:rPr lang="ko-KR" altLang="en-US" sz="1800" b="1">
                <a:solidFill>
                  <a:srgbClr val="000000"/>
                </a:solidFill>
              </a:rPr>
              <a:t> 만들어진다</a:t>
            </a:r>
            <a:r>
              <a:rPr lang="en-US" altLang="ko-KR" sz="1800" b="1">
                <a:solidFill>
                  <a:srgbClr val="000000"/>
                </a:solidFill>
              </a:rPr>
              <a:t>. </a:t>
            </a:r>
          </a:p>
          <a:p>
            <a:pPr algn="just">
              <a:spcAft>
                <a:spcPct val="20000"/>
              </a:spcAft>
            </a:pPr>
            <a:r>
              <a:rPr lang="ko-KR" altLang="en-US" sz="1800" b="1" smtClean="0">
                <a:solidFill>
                  <a:srgbClr val="000000"/>
                </a:solidFill>
              </a:rPr>
              <a:t>서브클래스 구성자 첫 문장으로 수퍼클래스 구성자를 호출한다</a:t>
            </a:r>
            <a:r>
              <a:rPr lang="en-US" altLang="ko-KR" sz="1800" b="1" smtClean="0">
                <a:solidFill>
                  <a:srgbClr val="000000"/>
                </a:solidFill>
              </a:rPr>
              <a:t>. </a:t>
            </a:r>
            <a:r>
              <a:rPr lang="ko-KR" altLang="en-US" sz="1800" b="1" smtClean="0">
                <a:solidFill>
                  <a:srgbClr val="000000"/>
                </a:solidFill>
              </a:rPr>
              <a:t>수퍼클래스 구성자는 서브클래스 인스턴스가 갖는 필드들 중 수퍼클래스로부터 상속한 필드들을 초기화해준다</a:t>
            </a:r>
            <a:r>
              <a:rPr lang="en-US" altLang="ko-KR" sz="1800" b="1" smtClean="0">
                <a:solidFill>
                  <a:srgbClr val="000000"/>
                </a:solidFill>
              </a:rPr>
              <a:t>. </a:t>
            </a:r>
            <a:endParaRPr lang="en-US" altLang="ko-KR" sz="1800" b="1">
              <a:solidFill>
                <a:srgbClr val="000000"/>
              </a:solidFill>
            </a:endParaRPr>
          </a:p>
          <a:p>
            <a:pPr algn="just">
              <a:spcAft>
                <a:spcPct val="20000"/>
              </a:spcAft>
            </a:pPr>
            <a:r>
              <a:rPr lang="ko-KR" altLang="en-US" sz="1800" b="1">
                <a:solidFill>
                  <a:srgbClr val="000000"/>
                </a:solidFill>
              </a:rPr>
              <a:t>서브클래스의 </a:t>
            </a:r>
            <a:r>
              <a:rPr lang="ko-KR" altLang="en-US" sz="1800" b="1" smtClean="0">
                <a:solidFill>
                  <a:srgbClr val="000000"/>
                </a:solidFill>
              </a:rPr>
              <a:t>구성자의 나머지 부분에서는 </a:t>
            </a:r>
            <a:r>
              <a:rPr lang="ko-KR" altLang="en-US" sz="1800" b="1">
                <a:solidFill>
                  <a:srgbClr val="000000"/>
                </a:solidFill>
              </a:rPr>
              <a:t>서브클래스에서 </a:t>
            </a:r>
            <a:r>
              <a:rPr lang="ko-KR" altLang="en-US" sz="1800" b="1">
                <a:solidFill>
                  <a:srgbClr val="0000FF"/>
                </a:solidFill>
              </a:rPr>
              <a:t>새로 선언한 </a:t>
            </a:r>
            <a:r>
              <a:rPr lang="ko-KR" altLang="en-US" sz="1800" b="1" smtClean="0">
                <a:solidFill>
                  <a:srgbClr val="0000FF"/>
                </a:solidFill>
              </a:rPr>
              <a:t>필드들을</a:t>
            </a:r>
            <a:r>
              <a:rPr lang="ko-KR" altLang="en-US" sz="1800" b="1" smtClean="0">
                <a:solidFill>
                  <a:srgbClr val="000000"/>
                </a:solidFill>
              </a:rPr>
              <a:t> </a:t>
            </a:r>
            <a:r>
              <a:rPr lang="ko-KR" altLang="en-US" sz="1800" b="1">
                <a:solidFill>
                  <a:srgbClr val="000000"/>
                </a:solidFill>
              </a:rPr>
              <a:t>초기화한다</a:t>
            </a:r>
            <a:r>
              <a:rPr lang="en-US" altLang="ko-KR" sz="1800" b="1">
                <a:solidFill>
                  <a:srgbClr val="000000"/>
                </a:solidFill>
              </a:rPr>
              <a:t>. </a:t>
            </a:r>
            <a:endParaRPr lang="en-US" altLang="ko-KR" sz="1800" b="1" smtClean="0">
              <a:solidFill>
                <a:srgbClr val="000000"/>
              </a:solidFill>
            </a:endParaRPr>
          </a:p>
          <a:p>
            <a:pPr algn="just">
              <a:spcAft>
                <a:spcPct val="20000"/>
              </a:spcAft>
            </a:pPr>
            <a:endParaRPr lang="en-US" altLang="ko-KR" sz="1800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19865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23975"/>
            <a:ext cx="3505200" cy="5000625"/>
          </a:xfrm>
          <a:noFill/>
          <a:ln/>
        </p:spPr>
        <p:txBody>
          <a:bodyPr lIns="92075" tIns="46038" rIns="92075" bIns="46038"/>
          <a:lstStyle/>
          <a:p>
            <a:pPr marL="0" indent="0" algn="just">
              <a:spcAft>
                <a:spcPct val="20000"/>
              </a:spcAft>
              <a:buNone/>
            </a:pPr>
            <a:endParaRPr lang="en-US" altLang="ko-KR" sz="1800" b="1" smtClean="0">
              <a:solidFill>
                <a:srgbClr val="000000"/>
              </a:solidFill>
            </a:endParaRPr>
          </a:p>
          <a:p>
            <a:pPr marL="0" indent="0" algn="just">
              <a:spcAft>
                <a:spcPct val="20000"/>
              </a:spcAft>
              <a:buNone/>
            </a:pPr>
            <a:r>
              <a:rPr lang="ko-KR" altLang="en-US" sz="1800" b="1" smtClean="0">
                <a:solidFill>
                  <a:srgbClr val="000000"/>
                </a:solidFill>
              </a:rPr>
              <a:t>구성자에서 </a:t>
            </a:r>
            <a:r>
              <a:rPr lang="en-US" altLang="ko-KR" sz="1800" b="1" smtClean="0">
                <a:solidFill>
                  <a:srgbClr val="000000"/>
                </a:solidFill>
              </a:rPr>
              <a:t>this() </a:t>
            </a:r>
            <a:r>
              <a:rPr lang="ko-KR" altLang="en-US" sz="1800" b="1" smtClean="0">
                <a:solidFill>
                  <a:srgbClr val="000000"/>
                </a:solidFill>
              </a:rPr>
              <a:t>문장으로 클래스의 다른 구성자를 호출할 때는 그 다른 구성자에서 수퍼클래스 구성자를 호출하도록 한다</a:t>
            </a:r>
            <a:r>
              <a:rPr lang="en-US" altLang="ko-KR" sz="1800" b="1" smtClean="0">
                <a:solidFill>
                  <a:srgbClr val="000000"/>
                </a:solidFill>
              </a:rPr>
              <a:t>. </a:t>
            </a:r>
          </a:p>
          <a:p>
            <a:pPr marL="0" indent="0" algn="just">
              <a:spcAft>
                <a:spcPct val="20000"/>
              </a:spcAft>
              <a:buNone/>
            </a:pPr>
            <a:r>
              <a:rPr lang="ko-KR" altLang="en-US" sz="1800" b="1" smtClean="0">
                <a:solidFill>
                  <a:srgbClr val="000000"/>
                </a:solidFill>
              </a:rPr>
              <a:t>그러니까 구성자 내에 </a:t>
            </a:r>
            <a:r>
              <a:rPr lang="en-US" altLang="ko-KR" sz="1800" b="1" smtClean="0">
                <a:solidFill>
                  <a:srgbClr val="000000"/>
                </a:solidFill>
              </a:rPr>
              <a:t>this()</a:t>
            </a:r>
            <a:r>
              <a:rPr lang="ko-KR" altLang="en-US" sz="1800" b="1" smtClean="0">
                <a:solidFill>
                  <a:srgbClr val="000000"/>
                </a:solidFill>
              </a:rPr>
              <a:t>와 </a:t>
            </a:r>
            <a:r>
              <a:rPr lang="en-US" altLang="ko-KR" sz="1800" b="1" smtClean="0">
                <a:solidFill>
                  <a:srgbClr val="000000"/>
                </a:solidFill>
              </a:rPr>
              <a:t>super()</a:t>
            </a:r>
            <a:r>
              <a:rPr lang="ko-KR" altLang="en-US" sz="1800" b="1" smtClean="0">
                <a:solidFill>
                  <a:srgbClr val="000000"/>
                </a:solidFill>
              </a:rPr>
              <a:t>가 함께 있을 수 없다</a:t>
            </a:r>
            <a:r>
              <a:rPr lang="en-US" altLang="ko-KR" sz="1800" b="1" smtClean="0">
                <a:solidFill>
                  <a:srgbClr val="000000"/>
                </a:solidFill>
              </a:rPr>
              <a:t>.</a:t>
            </a:r>
          </a:p>
          <a:p>
            <a:pPr marL="0" indent="0" algn="just">
              <a:spcAft>
                <a:spcPct val="20000"/>
              </a:spcAft>
              <a:buNone/>
            </a:pPr>
            <a:r>
              <a:rPr lang="ko-KR" altLang="en-US" sz="1800" b="1" smtClean="0">
                <a:solidFill>
                  <a:srgbClr val="000000"/>
                </a:solidFill>
              </a:rPr>
              <a:t> </a:t>
            </a:r>
            <a:endParaRPr lang="en-US" altLang="ko-KR" sz="1800" b="1" smtClean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575846"/>
            <a:ext cx="375295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600" b="1" smtClean="0"/>
              <a:t>구성자가  다른 구성자를 호출하는 경우</a:t>
            </a:r>
            <a:endParaRPr lang="ko-KR" altLang="en-US" sz="1600" b="1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0" y="752475"/>
            <a:ext cx="3562350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698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198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38200"/>
            <a:ext cx="4038600" cy="457200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2075" tIns="46038" rIns="92075" bIns="46038"/>
          <a:lstStyle/>
          <a:p>
            <a:r>
              <a:rPr lang="ko-KR" altLang="en-US" sz="2000" smtClean="0"/>
              <a:t>묵시적 수퍼클래스 구성자 호출</a:t>
            </a:r>
            <a:endParaRPr lang="en-US" altLang="ko-KR" sz="2000"/>
          </a:p>
        </p:txBody>
      </p:sp>
      <p:sp>
        <p:nvSpPr>
          <p:cNvPr id="19865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23975"/>
            <a:ext cx="3429000" cy="5000625"/>
          </a:xfrm>
          <a:noFill/>
          <a:ln/>
        </p:spPr>
        <p:txBody>
          <a:bodyPr lIns="92075" tIns="46038" rIns="92075" bIns="46038"/>
          <a:lstStyle/>
          <a:p>
            <a:pPr marL="0" indent="0" algn="just">
              <a:spcAft>
                <a:spcPct val="20000"/>
              </a:spcAft>
              <a:buNone/>
            </a:pPr>
            <a:endParaRPr lang="en-US" altLang="ko-KR" sz="1800" b="1" smtClean="0">
              <a:solidFill>
                <a:srgbClr val="000000"/>
              </a:solidFill>
            </a:endParaRPr>
          </a:p>
          <a:p>
            <a:pPr marL="0" indent="0" algn="just">
              <a:spcAft>
                <a:spcPct val="20000"/>
              </a:spcAft>
              <a:buNone/>
            </a:pPr>
            <a:r>
              <a:rPr lang="ko-KR" altLang="en-US" sz="1800" b="1" smtClean="0">
                <a:solidFill>
                  <a:srgbClr val="000000"/>
                </a:solidFill>
              </a:rPr>
              <a:t>구성자 첫 문장이 슈퍼클래스 구성자 호출이 아닌 경우에는 </a:t>
            </a:r>
            <a:r>
              <a:rPr lang="en-US" altLang="ko-KR" sz="1800" b="1" smtClean="0">
                <a:solidFill>
                  <a:srgbClr val="000000"/>
                </a:solidFill>
              </a:rPr>
              <a:t>super() </a:t>
            </a:r>
            <a:r>
              <a:rPr lang="ko-KR" altLang="en-US" sz="1800" b="1" smtClean="0">
                <a:solidFill>
                  <a:srgbClr val="000000"/>
                </a:solidFill>
              </a:rPr>
              <a:t>문장을 컴파일러가 자동으로 삽입해 준다</a:t>
            </a:r>
            <a:r>
              <a:rPr lang="en-US" altLang="ko-KR" sz="1800" b="1" smtClean="0">
                <a:solidFill>
                  <a:srgbClr val="000000"/>
                </a:solidFill>
              </a:rPr>
              <a:t>.</a:t>
            </a:r>
          </a:p>
          <a:p>
            <a:pPr marL="0" indent="0" algn="just">
              <a:spcAft>
                <a:spcPct val="20000"/>
              </a:spcAft>
              <a:buNone/>
            </a:pPr>
            <a:endParaRPr lang="en-US" altLang="ko-KR" sz="1800" b="1">
              <a:solidFill>
                <a:srgbClr val="0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0" y="752475"/>
            <a:ext cx="3562350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613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19865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ko-KR" altLang="en-US" smtClean="0"/>
              <a:t>연쇄적인 수퍼클래스 구성자 호출</a:t>
            </a:r>
            <a:endParaRPr lang="en-US" altLang="ko-KR"/>
          </a:p>
        </p:txBody>
      </p:sp>
      <p:sp>
        <p:nvSpPr>
          <p:cNvPr id="19865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23975"/>
            <a:ext cx="7931150" cy="5000625"/>
          </a:xfrm>
          <a:noFill/>
          <a:ln/>
        </p:spPr>
        <p:txBody>
          <a:bodyPr lIns="92075" tIns="46038" rIns="92075" bIns="46038"/>
          <a:lstStyle/>
          <a:p>
            <a:pPr algn="just">
              <a:spcAft>
                <a:spcPct val="20000"/>
              </a:spcAft>
            </a:pPr>
            <a:endParaRPr lang="en-US" altLang="ko-KR" sz="1800" b="1" smtClean="0">
              <a:solidFill>
                <a:srgbClr val="000000"/>
              </a:solidFill>
            </a:endParaRPr>
          </a:p>
          <a:p>
            <a:pPr marL="0" indent="0" algn="just">
              <a:spcAft>
                <a:spcPct val="20000"/>
              </a:spcAft>
              <a:buNone/>
            </a:pPr>
            <a:endParaRPr lang="en-US" altLang="ko-KR" sz="1800" b="1">
              <a:solidFill>
                <a:srgbClr val="000000"/>
              </a:solidFill>
            </a:endParaRPr>
          </a:p>
          <a:p>
            <a:pPr algn="just">
              <a:spcAft>
                <a:spcPct val="20000"/>
              </a:spcAft>
            </a:pPr>
            <a:r>
              <a:rPr lang="ko-KR" altLang="en-US" sz="1800" b="1" smtClean="0">
                <a:solidFill>
                  <a:srgbClr val="000000"/>
                </a:solidFill>
              </a:rPr>
              <a:t>객체를 </a:t>
            </a:r>
            <a:r>
              <a:rPr lang="ko-KR" altLang="en-US" sz="1800" b="1">
                <a:solidFill>
                  <a:srgbClr val="000000"/>
                </a:solidFill>
              </a:rPr>
              <a:t>구성할 때는 </a:t>
            </a:r>
            <a:r>
              <a:rPr lang="ko-KR" altLang="en-US" sz="1800" b="1" smtClean="0">
                <a:solidFill>
                  <a:srgbClr val="000000"/>
                </a:solidFill>
              </a:rPr>
              <a:t>항상 슈퍼클래스의 </a:t>
            </a:r>
            <a:r>
              <a:rPr lang="ko-KR" altLang="en-US" sz="1800" b="1">
                <a:solidFill>
                  <a:srgbClr val="000000"/>
                </a:solidFill>
              </a:rPr>
              <a:t>구성자를 호출한다</a:t>
            </a:r>
            <a:r>
              <a:rPr lang="en-US" altLang="ko-KR" sz="1800" b="1">
                <a:solidFill>
                  <a:srgbClr val="000000"/>
                </a:solidFill>
              </a:rPr>
              <a:t>. </a:t>
            </a:r>
            <a:endParaRPr lang="en-US" altLang="ko-KR" sz="1800" b="1" smtClean="0">
              <a:solidFill>
                <a:srgbClr val="000000"/>
              </a:solidFill>
            </a:endParaRPr>
          </a:p>
          <a:p>
            <a:pPr algn="just">
              <a:spcAft>
                <a:spcPct val="20000"/>
              </a:spcAft>
            </a:pPr>
            <a:r>
              <a:rPr lang="ko-KR" altLang="en-US" sz="1800" b="1" smtClean="0">
                <a:solidFill>
                  <a:srgbClr val="000000"/>
                </a:solidFill>
              </a:rPr>
              <a:t>이 </a:t>
            </a:r>
            <a:r>
              <a:rPr lang="ko-KR" altLang="en-US" sz="1800" b="1">
                <a:solidFill>
                  <a:srgbClr val="000000"/>
                </a:solidFill>
              </a:rPr>
              <a:t>수퍼클래스 구성자 호출이 연쇄적으로 일어나므로 결국 </a:t>
            </a:r>
            <a:r>
              <a:rPr lang="ko-KR" altLang="en-US" sz="1800" b="1" smtClean="0">
                <a:solidFill>
                  <a:srgbClr val="000000"/>
                </a:solidFill>
              </a:rPr>
              <a:t>맨 </a:t>
            </a:r>
            <a:r>
              <a:rPr lang="ko-KR" altLang="en-US" sz="1800" b="1">
                <a:solidFill>
                  <a:srgbClr val="000000"/>
                </a:solidFill>
              </a:rPr>
              <a:t>위에 있는 클래스인 </a:t>
            </a:r>
            <a:r>
              <a:rPr lang="en-US" altLang="ko-KR" sz="1800" b="1">
                <a:solidFill>
                  <a:srgbClr val="000000"/>
                </a:solidFill>
              </a:rPr>
              <a:t>Object </a:t>
            </a:r>
            <a:r>
              <a:rPr lang="ko-KR" altLang="en-US" sz="1800" b="1">
                <a:solidFill>
                  <a:srgbClr val="000000"/>
                </a:solidFill>
              </a:rPr>
              <a:t>클래스의 구성자까지 실행된다</a:t>
            </a:r>
            <a:r>
              <a:rPr lang="en-US" altLang="ko-KR" sz="1800" b="1">
                <a:solidFill>
                  <a:srgbClr val="000000"/>
                </a:solidFill>
              </a:rPr>
              <a:t>.</a:t>
            </a:r>
            <a:r>
              <a:rPr lang="ko-KR" altLang="en-US" sz="1800" b="1">
                <a:solidFill>
                  <a:srgbClr val="000000"/>
                </a:solidFill>
              </a:rPr>
              <a:t> </a:t>
            </a:r>
            <a:endParaRPr lang="en-US" altLang="ko-KR" sz="1800" b="1">
              <a:solidFill>
                <a:srgbClr val="000000"/>
              </a:solidFill>
            </a:endParaRPr>
          </a:p>
          <a:p>
            <a:pPr algn="just">
              <a:spcAft>
                <a:spcPct val="20000"/>
              </a:spcAft>
            </a:pPr>
            <a:endParaRPr lang="en-US" altLang="ko-KR" sz="18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1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152400" y="1295400"/>
            <a:ext cx="5486400" cy="4191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 defTabSz="442913">
              <a:buNone/>
            </a:pPr>
            <a:r>
              <a:rPr lang="en-US" altLang="ko-KR" sz="1600" b="1" dirty="0"/>
              <a:t>public class </a:t>
            </a:r>
            <a:r>
              <a:rPr lang="en-US" altLang="ko-KR" sz="1600" b="1"/>
              <a:t>Driver </a:t>
            </a:r>
            <a:r>
              <a:rPr lang="en-US" altLang="ko-KR" sz="1600" b="1" smtClean="0"/>
              <a:t>{</a:t>
            </a:r>
          </a:p>
          <a:p>
            <a:pPr marL="0" indent="0" defTabSz="442913">
              <a:buNone/>
            </a:pPr>
            <a:r>
              <a:rPr lang="en-US" altLang="ko-KR" sz="1600" b="1" dirty="0"/>
              <a:t>	public void </a:t>
            </a:r>
            <a:r>
              <a:rPr lang="en-US" altLang="ko-KR" sz="1600" b="1" dirty="0">
                <a:solidFill>
                  <a:srgbClr val="FF0000"/>
                </a:solidFill>
              </a:rPr>
              <a:t>drive(Car c)</a:t>
            </a:r>
            <a:r>
              <a:rPr lang="en-US" altLang="ko-KR" sz="1600" b="1" dirty="0"/>
              <a:t> {</a:t>
            </a:r>
          </a:p>
          <a:p>
            <a:pPr marL="0" indent="0" defTabSz="442913">
              <a:buNone/>
            </a:pPr>
            <a:r>
              <a:rPr lang="en-US" altLang="ko-KR" sz="1600" b="1" dirty="0"/>
              <a:t>		</a:t>
            </a:r>
            <a:r>
              <a:rPr lang="en-US" altLang="ko-KR" sz="1600" b="1" dirty="0" err="1" smtClean="0"/>
              <a:t>System.out.println</a:t>
            </a:r>
            <a:r>
              <a:rPr lang="en-US" altLang="ko-KR" sz="1600" b="1" dirty="0" smtClean="0"/>
              <a:t>("Car");</a:t>
            </a:r>
          </a:p>
          <a:p>
            <a:pPr marL="0" indent="0" defTabSz="442913">
              <a:buNone/>
            </a:pPr>
            <a:r>
              <a:rPr lang="en-US" altLang="ko-KR" sz="1600" b="1" dirty="0" smtClean="0"/>
              <a:t> </a:t>
            </a:r>
            <a:r>
              <a:rPr lang="en-US" altLang="ko-KR" sz="1600" b="1" dirty="0"/>
              <a:t>	}</a:t>
            </a:r>
          </a:p>
          <a:p>
            <a:pPr marL="0" indent="0" defTabSz="442913">
              <a:buNone/>
            </a:pPr>
            <a:r>
              <a:rPr lang="en-US" altLang="ko-KR" sz="1600" b="1" dirty="0"/>
              <a:t>	public static void main(String[] </a:t>
            </a:r>
            <a:r>
              <a:rPr lang="en-US" altLang="ko-KR" sz="1600" b="1" dirty="0" err="1"/>
              <a:t>args</a:t>
            </a:r>
            <a:r>
              <a:rPr lang="en-US" altLang="ko-KR" sz="1600" b="1" dirty="0"/>
              <a:t>) {</a:t>
            </a:r>
          </a:p>
          <a:p>
            <a:pPr marL="0" indent="0" defTabSz="442913">
              <a:buNone/>
            </a:pPr>
            <a:r>
              <a:rPr lang="en-US" altLang="ko-KR" sz="1600" b="1" dirty="0"/>
              <a:t>		Driver d = new Driver();</a:t>
            </a:r>
          </a:p>
          <a:p>
            <a:pPr marL="0" indent="0" defTabSz="442913">
              <a:buNone/>
            </a:pPr>
            <a:r>
              <a:rPr lang="en-US" altLang="ko-KR" sz="1600" b="1" dirty="0"/>
              <a:t>		</a:t>
            </a:r>
            <a:r>
              <a:rPr lang="en-US" altLang="ko-KR" sz="1600" b="1" dirty="0" err="1">
                <a:solidFill>
                  <a:schemeClr val="tx1"/>
                </a:solidFill>
              </a:rPr>
              <a:t>d.drive</a:t>
            </a:r>
            <a:r>
              <a:rPr lang="en-US" altLang="ko-KR" sz="1600" b="1" dirty="0">
                <a:solidFill>
                  <a:schemeClr val="tx1"/>
                </a:solidFill>
              </a:rPr>
              <a:t>(new </a:t>
            </a:r>
            <a:r>
              <a:rPr lang="en-US" altLang="ko-KR" sz="1600" b="1">
                <a:solidFill>
                  <a:schemeClr val="tx1"/>
                </a:solidFill>
              </a:rPr>
              <a:t>Car</a:t>
            </a:r>
            <a:r>
              <a:rPr lang="en-US" altLang="ko-KR" sz="1600" b="1" smtClean="0">
                <a:solidFill>
                  <a:schemeClr val="tx1"/>
                </a:solidFill>
              </a:rPr>
              <a:t>());		</a:t>
            </a:r>
          </a:p>
          <a:p>
            <a:pPr marL="0" indent="0" defTabSz="442913">
              <a:buNone/>
            </a:pPr>
            <a:r>
              <a:rPr lang="en-US" altLang="ko-KR" sz="1600" b="1" smtClean="0">
                <a:solidFill>
                  <a:srgbClr val="FF0000"/>
                </a:solidFill>
              </a:rPr>
              <a:t>		d.drive(new Truck());	// Truck</a:t>
            </a:r>
            <a:r>
              <a:rPr lang="ko-KR" altLang="en-US" sz="1600" b="1" smtClean="0">
                <a:solidFill>
                  <a:srgbClr val="FF0000"/>
                </a:solidFill>
              </a:rPr>
              <a:t>도 </a:t>
            </a:r>
            <a:r>
              <a:rPr lang="en-US" altLang="ko-KR" sz="1600" b="1" smtClean="0">
                <a:solidFill>
                  <a:srgbClr val="FF0000"/>
                </a:solidFill>
              </a:rPr>
              <a:t>Car</a:t>
            </a:r>
            <a:r>
              <a:rPr lang="ko-KR" altLang="en-US" sz="1600" b="1" smtClean="0">
                <a:solidFill>
                  <a:srgbClr val="FF0000"/>
                </a:solidFill>
              </a:rPr>
              <a:t>의 일종</a:t>
            </a:r>
            <a:endParaRPr lang="en-US" altLang="ko-KR" sz="1600" b="1" smtClean="0">
              <a:solidFill>
                <a:srgbClr val="FF0000"/>
              </a:solidFill>
            </a:endParaRPr>
          </a:p>
          <a:p>
            <a:pPr marL="0" indent="0" defTabSz="442913">
              <a:buNone/>
            </a:pPr>
            <a:r>
              <a:rPr lang="en-US" altLang="ko-KR" sz="1600" b="1">
                <a:solidFill>
                  <a:srgbClr val="FF0000"/>
                </a:solidFill>
              </a:rPr>
              <a:t> </a:t>
            </a:r>
            <a:r>
              <a:rPr lang="en-US" altLang="ko-KR" sz="1600" b="1" smtClean="0">
                <a:solidFill>
                  <a:srgbClr val="FF0000"/>
                </a:solidFill>
              </a:rPr>
              <a:t>                                             // </a:t>
            </a:r>
            <a:r>
              <a:rPr lang="ko-KR" altLang="en-US" sz="1600" b="1" smtClean="0">
                <a:solidFill>
                  <a:srgbClr val="FF0000"/>
                </a:solidFill>
              </a:rPr>
              <a:t>이므로  </a:t>
            </a:r>
            <a:r>
              <a:rPr lang="en-US" altLang="ko-KR" sz="1600" b="1" smtClean="0">
                <a:solidFill>
                  <a:srgbClr val="FF0000"/>
                </a:solidFill>
              </a:rPr>
              <a:t>OK!</a:t>
            </a:r>
          </a:p>
          <a:p>
            <a:pPr marL="0" indent="0" defTabSz="442913">
              <a:buNone/>
            </a:pPr>
            <a:r>
              <a:rPr lang="en-US" altLang="ko-KR" sz="1600" b="1" dirty="0"/>
              <a:t>	}</a:t>
            </a:r>
          </a:p>
          <a:p>
            <a:pPr marL="0" indent="0" defTabSz="442913">
              <a:buNone/>
            </a:pPr>
            <a:r>
              <a:rPr lang="en-US" altLang="ko-KR" sz="1600" b="1" dirty="0" smtClean="0"/>
              <a:t>}</a:t>
            </a:r>
            <a:endParaRPr lang="en-US" altLang="ko-KR" sz="1600" b="1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 dirty="0"/>
          </a:p>
        </p:txBody>
      </p:sp>
      <p:sp>
        <p:nvSpPr>
          <p:cNvPr id="9" name="내용 개체 틀 7"/>
          <p:cNvSpPr txBox="1">
            <a:spLocks/>
          </p:cNvSpPr>
          <p:nvPr/>
        </p:nvSpPr>
        <p:spPr bwMode="auto">
          <a:xfrm>
            <a:off x="5715000" y="1295400"/>
            <a:ext cx="2971800" cy="419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442913">
              <a:buFontTx/>
              <a:buNone/>
            </a:pPr>
            <a:r>
              <a:rPr lang="en-US" altLang="ko-KR" sz="1600" b="1" kern="0" dirty="0" smtClean="0"/>
              <a:t>class Car { }</a:t>
            </a:r>
          </a:p>
          <a:p>
            <a:pPr marL="0" indent="0" defTabSz="442913">
              <a:buFontTx/>
              <a:buNone/>
            </a:pPr>
            <a:endParaRPr lang="en-US" altLang="ko-KR" sz="1600" b="1" kern="0" dirty="0" smtClean="0"/>
          </a:p>
          <a:p>
            <a:pPr marL="0" indent="0" defTabSz="442913">
              <a:buFontTx/>
              <a:buNone/>
            </a:pPr>
            <a:r>
              <a:rPr lang="en-US" altLang="ko-KR" sz="1600" b="1" kern="0" dirty="0" smtClean="0"/>
              <a:t>class Truck extends Car { }</a:t>
            </a:r>
          </a:p>
          <a:p>
            <a:pPr marL="0" indent="0" defTabSz="442913">
              <a:buFontTx/>
              <a:buNone/>
            </a:pPr>
            <a:endParaRPr lang="ko-KR" altLang="en-US" sz="1600" b="1" kern="0" dirty="0"/>
          </a:p>
        </p:txBody>
      </p:sp>
      <p:sp>
        <p:nvSpPr>
          <p:cNvPr id="10" name="직사각형 9"/>
          <p:cNvSpPr/>
          <p:nvPr/>
        </p:nvSpPr>
        <p:spPr>
          <a:xfrm>
            <a:off x="1143000" y="5678269"/>
            <a:ext cx="388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smtClean="0"/>
              <a:t>출력   </a:t>
            </a:r>
            <a:r>
              <a:rPr lang="en-US" altLang="ko-KR" b="1" smtClean="0"/>
              <a:t>	Car</a:t>
            </a:r>
            <a:endParaRPr lang="en-US" altLang="ko-KR" b="1" dirty="0"/>
          </a:p>
          <a:p>
            <a:r>
              <a:rPr lang="en-US" altLang="ko-KR" b="1" smtClean="0">
                <a:solidFill>
                  <a:srgbClr val="FF0000"/>
                </a:solidFill>
              </a:rPr>
              <a:t>	Car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38808" y="235803"/>
            <a:ext cx="697118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Truck</a:t>
            </a:r>
            <a:r>
              <a:rPr lang="ko-KR" altLang="en-US" sz="2400" dirty="0" smtClean="0"/>
              <a:t>도 </a:t>
            </a:r>
            <a:r>
              <a:rPr lang="en-US" altLang="ko-KR" sz="2400" dirty="0" smtClean="0"/>
              <a:t>Car</a:t>
            </a:r>
            <a:r>
              <a:rPr lang="ko-KR" altLang="en-US" sz="2400" dirty="0" smtClean="0"/>
              <a:t>이다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1236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152400" y="1295400"/>
            <a:ext cx="5486400" cy="4191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 defTabSz="442913">
              <a:buNone/>
            </a:pPr>
            <a:r>
              <a:rPr lang="en-US" altLang="ko-KR" sz="1600" b="1" dirty="0"/>
              <a:t>public class </a:t>
            </a:r>
            <a:r>
              <a:rPr lang="en-US" altLang="ko-KR" sz="1600" b="1"/>
              <a:t>Driver </a:t>
            </a:r>
            <a:r>
              <a:rPr lang="en-US" altLang="ko-KR" sz="1600" b="1" smtClean="0"/>
              <a:t>{</a:t>
            </a:r>
          </a:p>
          <a:p>
            <a:pPr marL="0" indent="0" defTabSz="442913">
              <a:buNone/>
            </a:pPr>
            <a:r>
              <a:rPr lang="en-US" altLang="ko-KR" sz="1600" b="1"/>
              <a:t>	</a:t>
            </a:r>
            <a:r>
              <a:rPr lang="en-US" altLang="ko-KR" sz="1600" b="1" smtClean="0"/>
              <a:t>// </a:t>
            </a:r>
            <a:r>
              <a:rPr lang="ko-KR" altLang="en-US" sz="1600" b="1" smtClean="0"/>
              <a:t>다중정의된 </a:t>
            </a:r>
            <a:r>
              <a:rPr lang="en-US" altLang="ko-KR" sz="1600" b="1" smtClean="0"/>
              <a:t>drive </a:t>
            </a:r>
            <a:r>
              <a:rPr lang="ko-KR" altLang="en-US" sz="1600" b="1" smtClean="0"/>
              <a:t>메소드</a:t>
            </a:r>
            <a:endParaRPr lang="en-US" altLang="ko-KR" sz="1600" b="1" dirty="0"/>
          </a:p>
          <a:p>
            <a:pPr marL="0" indent="0" defTabSz="442913">
              <a:buNone/>
            </a:pPr>
            <a:r>
              <a:rPr lang="en-US" altLang="ko-KR" sz="1600" b="1" dirty="0"/>
              <a:t>	public void </a:t>
            </a:r>
            <a:r>
              <a:rPr lang="en-US" altLang="ko-KR" sz="1600" b="1" dirty="0">
                <a:solidFill>
                  <a:srgbClr val="FF0000"/>
                </a:solidFill>
              </a:rPr>
              <a:t>drive(Car c)</a:t>
            </a:r>
            <a:r>
              <a:rPr lang="en-US" altLang="ko-KR" sz="1600" b="1" dirty="0"/>
              <a:t> {</a:t>
            </a:r>
          </a:p>
          <a:p>
            <a:pPr marL="0" indent="0" defTabSz="442913">
              <a:buNone/>
            </a:pPr>
            <a:r>
              <a:rPr lang="en-US" altLang="ko-KR" sz="1600" b="1" dirty="0"/>
              <a:t>		</a:t>
            </a:r>
            <a:r>
              <a:rPr lang="en-US" altLang="ko-KR" sz="1600" b="1" dirty="0" err="1" smtClean="0"/>
              <a:t>System.out.println</a:t>
            </a:r>
            <a:r>
              <a:rPr lang="en-US" altLang="ko-KR" sz="1600" b="1" dirty="0" smtClean="0"/>
              <a:t>("Car");</a:t>
            </a:r>
          </a:p>
          <a:p>
            <a:pPr marL="0" indent="0" defTabSz="442913">
              <a:buNone/>
            </a:pPr>
            <a:r>
              <a:rPr lang="en-US" altLang="ko-KR" sz="1600" b="1" dirty="0" smtClean="0"/>
              <a:t> </a:t>
            </a:r>
            <a:r>
              <a:rPr lang="en-US" altLang="ko-KR" sz="1600" b="1" dirty="0"/>
              <a:t>	}</a:t>
            </a:r>
          </a:p>
          <a:p>
            <a:pPr marL="0" indent="0" defTabSz="442913">
              <a:buNone/>
            </a:pPr>
            <a:r>
              <a:rPr lang="en-US" altLang="ko-KR" sz="1600" b="1" dirty="0"/>
              <a:t>	public void </a:t>
            </a:r>
            <a:r>
              <a:rPr lang="en-US" altLang="ko-KR" sz="1600" b="1" dirty="0">
                <a:solidFill>
                  <a:srgbClr val="FF0000"/>
                </a:solidFill>
              </a:rPr>
              <a:t>drive(Truck t)</a:t>
            </a:r>
            <a:r>
              <a:rPr lang="en-US" altLang="ko-KR" sz="1600" b="1" dirty="0"/>
              <a:t> {</a:t>
            </a:r>
          </a:p>
          <a:p>
            <a:pPr marL="0" indent="0" defTabSz="442913">
              <a:buNone/>
            </a:pPr>
            <a:r>
              <a:rPr lang="en-US" altLang="ko-KR" sz="1600" b="1" dirty="0"/>
              <a:t>		</a:t>
            </a:r>
            <a:r>
              <a:rPr lang="en-US" altLang="ko-KR" sz="1600" b="1" dirty="0" err="1"/>
              <a:t>System.out.println</a:t>
            </a:r>
            <a:r>
              <a:rPr lang="en-US" altLang="ko-KR" sz="1600" b="1" dirty="0" smtClean="0"/>
              <a:t>("Truck");</a:t>
            </a:r>
            <a:endParaRPr lang="en-US" altLang="ko-KR" sz="1600" b="1" dirty="0"/>
          </a:p>
          <a:p>
            <a:pPr marL="0" indent="0" defTabSz="442913">
              <a:buNone/>
            </a:pPr>
            <a:r>
              <a:rPr lang="en-US" altLang="ko-KR" sz="1600" b="1" dirty="0"/>
              <a:t>	}</a:t>
            </a:r>
          </a:p>
          <a:p>
            <a:pPr marL="0" indent="0" defTabSz="442913">
              <a:buNone/>
            </a:pPr>
            <a:r>
              <a:rPr lang="en-US" altLang="ko-KR" sz="1600" b="1" dirty="0"/>
              <a:t>	public static void main(String[] </a:t>
            </a:r>
            <a:r>
              <a:rPr lang="en-US" altLang="ko-KR" sz="1600" b="1" dirty="0" err="1"/>
              <a:t>args</a:t>
            </a:r>
            <a:r>
              <a:rPr lang="en-US" altLang="ko-KR" sz="1600" b="1" dirty="0"/>
              <a:t>) {</a:t>
            </a:r>
          </a:p>
          <a:p>
            <a:pPr marL="0" indent="0" defTabSz="442913">
              <a:buNone/>
            </a:pPr>
            <a:r>
              <a:rPr lang="en-US" altLang="ko-KR" sz="1600" b="1" dirty="0"/>
              <a:t>		Driver d = new Driver();</a:t>
            </a:r>
          </a:p>
          <a:p>
            <a:pPr marL="0" indent="0" defTabSz="442913">
              <a:buNone/>
            </a:pPr>
            <a:r>
              <a:rPr lang="en-US" altLang="ko-KR" sz="1600" b="1" dirty="0"/>
              <a:t>		</a:t>
            </a:r>
            <a:r>
              <a:rPr lang="en-US" altLang="ko-KR" sz="1600" b="1" dirty="0" err="1">
                <a:solidFill>
                  <a:schemeClr val="tx1"/>
                </a:solidFill>
              </a:rPr>
              <a:t>d.drive</a:t>
            </a:r>
            <a:r>
              <a:rPr lang="en-US" altLang="ko-KR" sz="1600" b="1" dirty="0">
                <a:solidFill>
                  <a:schemeClr val="tx1"/>
                </a:solidFill>
              </a:rPr>
              <a:t>(new </a:t>
            </a:r>
            <a:r>
              <a:rPr lang="en-US" altLang="ko-KR" sz="1600" b="1">
                <a:solidFill>
                  <a:schemeClr val="tx1"/>
                </a:solidFill>
              </a:rPr>
              <a:t>Car</a:t>
            </a:r>
            <a:r>
              <a:rPr lang="en-US" altLang="ko-KR" sz="1600" b="1" smtClean="0">
                <a:solidFill>
                  <a:schemeClr val="tx1"/>
                </a:solidFill>
              </a:rPr>
              <a:t>());		// </a:t>
            </a:r>
            <a:r>
              <a:rPr lang="ko-KR" altLang="en-US" sz="1600" b="1" smtClean="0">
                <a:solidFill>
                  <a:schemeClr val="tx1"/>
                </a:solidFill>
              </a:rPr>
              <a:t>첫번째 </a:t>
            </a:r>
            <a:r>
              <a:rPr lang="en-US" altLang="ko-KR" sz="1600" b="1" smtClean="0">
                <a:solidFill>
                  <a:schemeClr val="tx1"/>
                </a:solidFill>
              </a:rPr>
              <a:t>drive </a:t>
            </a:r>
            <a:r>
              <a:rPr lang="ko-KR" altLang="en-US" sz="1600" b="1" smtClean="0">
                <a:solidFill>
                  <a:schemeClr val="tx1"/>
                </a:solidFill>
              </a:rPr>
              <a:t>실행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marL="0" indent="0" defTabSz="442913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		</a:t>
            </a:r>
            <a:r>
              <a:rPr lang="en-US" altLang="ko-KR" sz="1600" b="1" dirty="0" err="1">
                <a:solidFill>
                  <a:srgbClr val="FF0000"/>
                </a:solidFill>
              </a:rPr>
              <a:t>d.drive</a:t>
            </a:r>
            <a:r>
              <a:rPr lang="en-US" altLang="ko-KR" sz="1600" b="1" dirty="0">
                <a:solidFill>
                  <a:srgbClr val="FF0000"/>
                </a:solidFill>
              </a:rPr>
              <a:t>(new </a:t>
            </a:r>
            <a:r>
              <a:rPr lang="en-US" altLang="ko-KR" sz="1600" b="1">
                <a:solidFill>
                  <a:srgbClr val="FF0000"/>
                </a:solidFill>
              </a:rPr>
              <a:t>Truck</a:t>
            </a:r>
            <a:r>
              <a:rPr lang="en-US" altLang="ko-KR" sz="1600" b="1" smtClean="0">
                <a:solidFill>
                  <a:srgbClr val="FF0000"/>
                </a:solidFill>
              </a:rPr>
              <a:t>());	// </a:t>
            </a:r>
            <a:r>
              <a:rPr lang="ko-KR" altLang="en-US" sz="1600" b="1" smtClean="0">
                <a:solidFill>
                  <a:srgbClr val="FF0000"/>
                </a:solidFill>
              </a:rPr>
              <a:t>두번째 </a:t>
            </a:r>
            <a:r>
              <a:rPr lang="en-US" altLang="ko-KR" sz="1600" b="1" smtClean="0">
                <a:solidFill>
                  <a:srgbClr val="FF0000"/>
                </a:solidFill>
              </a:rPr>
              <a:t>drive </a:t>
            </a:r>
            <a:r>
              <a:rPr lang="ko-KR" altLang="en-US" sz="1600" b="1" smtClean="0">
                <a:solidFill>
                  <a:srgbClr val="FF0000"/>
                </a:solidFill>
              </a:rPr>
              <a:t>실행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marL="0" indent="0" defTabSz="442913">
              <a:buNone/>
            </a:pPr>
            <a:r>
              <a:rPr lang="en-US" altLang="ko-KR" sz="1600" b="1" dirty="0"/>
              <a:t>	}</a:t>
            </a:r>
          </a:p>
          <a:p>
            <a:pPr marL="0" indent="0" defTabSz="442913">
              <a:buNone/>
            </a:pPr>
            <a:r>
              <a:rPr lang="en-US" altLang="ko-KR" sz="1600" b="1" dirty="0" smtClean="0"/>
              <a:t>}</a:t>
            </a:r>
            <a:endParaRPr lang="en-US" altLang="ko-KR" sz="1600" b="1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 dirty="0"/>
          </a:p>
        </p:txBody>
      </p:sp>
      <p:sp>
        <p:nvSpPr>
          <p:cNvPr id="9" name="내용 개체 틀 7"/>
          <p:cNvSpPr txBox="1">
            <a:spLocks/>
          </p:cNvSpPr>
          <p:nvPr/>
        </p:nvSpPr>
        <p:spPr bwMode="auto">
          <a:xfrm>
            <a:off x="5715000" y="1295400"/>
            <a:ext cx="2971800" cy="419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442913">
              <a:buFontTx/>
              <a:buNone/>
            </a:pPr>
            <a:r>
              <a:rPr lang="en-US" altLang="ko-KR" sz="1600" b="1" kern="0" dirty="0" smtClean="0"/>
              <a:t>class Car { }</a:t>
            </a:r>
          </a:p>
          <a:p>
            <a:pPr marL="0" indent="0" defTabSz="442913">
              <a:buFontTx/>
              <a:buNone/>
            </a:pPr>
            <a:endParaRPr lang="en-US" altLang="ko-KR" sz="1600" b="1" kern="0" dirty="0" smtClean="0"/>
          </a:p>
          <a:p>
            <a:pPr marL="0" indent="0" defTabSz="442913">
              <a:buFontTx/>
              <a:buNone/>
            </a:pPr>
            <a:r>
              <a:rPr lang="en-US" altLang="ko-KR" sz="1600" b="1" kern="0" dirty="0" smtClean="0"/>
              <a:t>class Truck extends Car { }</a:t>
            </a:r>
          </a:p>
          <a:p>
            <a:pPr marL="0" indent="0" defTabSz="442913">
              <a:buFontTx/>
              <a:buNone/>
            </a:pPr>
            <a:endParaRPr lang="ko-KR" altLang="en-US" sz="1600" b="1" kern="0" dirty="0"/>
          </a:p>
        </p:txBody>
      </p:sp>
      <p:sp>
        <p:nvSpPr>
          <p:cNvPr id="10" name="직사각형 9"/>
          <p:cNvSpPr/>
          <p:nvPr/>
        </p:nvSpPr>
        <p:spPr>
          <a:xfrm>
            <a:off x="457200" y="56782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smtClean="0"/>
              <a:t>출력</a:t>
            </a:r>
            <a:r>
              <a:rPr lang="en-US" altLang="ko-KR" b="1" smtClean="0"/>
              <a:t>	Car</a:t>
            </a:r>
            <a:endParaRPr lang="en-US" altLang="ko-KR" b="1" dirty="0"/>
          </a:p>
          <a:p>
            <a:r>
              <a:rPr lang="en-US" altLang="ko-KR" b="1" smtClean="0">
                <a:solidFill>
                  <a:srgbClr val="FF0000"/>
                </a:solidFill>
              </a:rPr>
              <a:t>	Truck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38808" y="235803"/>
            <a:ext cx="697118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400" smtClean="0"/>
              <a:t>메소드가 다중정의</a:t>
            </a:r>
            <a:r>
              <a:rPr lang="en-US" altLang="ko-KR" sz="2400" smtClean="0"/>
              <a:t>(overloading)</a:t>
            </a:r>
            <a:r>
              <a:rPr lang="ko-KR" altLang="en-US" sz="2400" smtClean="0"/>
              <a:t>된 경우</a:t>
            </a:r>
            <a:endParaRPr lang="en-US" altLang="ko-KR" sz="2400" smtClean="0"/>
          </a:p>
          <a:p>
            <a:r>
              <a:rPr lang="ko-KR" altLang="en-US" sz="2400" smtClean="0"/>
              <a:t>더 </a:t>
            </a:r>
            <a:r>
              <a:rPr lang="ko-KR" altLang="en-US" sz="2400" dirty="0" smtClean="0"/>
              <a:t>꼭 </a:t>
            </a:r>
            <a:r>
              <a:rPr lang="ko-KR" altLang="en-US" sz="2400" smtClean="0"/>
              <a:t>맞는 파라미터를 갖는 메소드가 </a:t>
            </a:r>
            <a:r>
              <a:rPr lang="ko-KR" altLang="en-US" sz="2400" dirty="0" smtClean="0"/>
              <a:t>선택된다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5411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 type, dynamic type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b="1" dirty="0" smtClean="0"/>
              <a:t>Car c = new Truck</a:t>
            </a:r>
            <a:r>
              <a:rPr lang="en-US" altLang="ko-KR" sz="2000" b="1" smtClean="0"/>
              <a:t>();     </a:t>
            </a:r>
            <a:endParaRPr lang="en-US" altLang="ko-KR" sz="2000" b="1" dirty="0" smtClean="0"/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 smtClean="0"/>
              <a:t>c</a:t>
            </a:r>
            <a:r>
              <a:rPr lang="ko-KR" altLang="en-US" sz="2000" b="1" dirty="0" smtClean="0"/>
              <a:t>의 타입은</a:t>
            </a:r>
            <a:r>
              <a:rPr lang="en-US" altLang="ko-KR" sz="2000" b="1" dirty="0" smtClean="0"/>
              <a:t>?</a:t>
            </a:r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 smtClean="0"/>
              <a:t>static type - Car</a:t>
            </a:r>
          </a:p>
          <a:p>
            <a:pPr marL="457200" lvl="1" indent="0">
              <a:buNone/>
            </a:pPr>
            <a:r>
              <a:rPr lang="ko-KR" altLang="en-US" sz="2000" b="1" dirty="0" smtClean="0"/>
              <a:t>참조변수의 형식적인 타입</a:t>
            </a:r>
            <a:endParaRPr lang="en-US" altLang="ko-KR" sz="2000" b="1" dirty="0" smtClean="0"/>
          </a:p>
          <a:p>
            <a:pPr marL="457200" lvl="1" indent="0">
              <a:buNone/>
            </a:pPr>
            <a:r>
              <a:rPr lang="ko-KR" altLang="en-US" sz="2000" b="1" dirty="0" err="1" smtClean="0"/>
              <a:t>컴파일할</a:t>
            </a:r>
            <a:r>
              <a:rPr lang="ko-KR" altLang="en-US" sz="2000" b="1" dirty="0" smtClean="0"/>
              <a:t> </a:t>
            </a:r>
            <a:r>
              <a:rPr lang="ko-KR" altLang="en-US" sz="2000" b="1" smtClean="0"/>
              <a:t>때의 타입</a:t>
            </a:r>
            <a:endParaRPr lang="en-US" altLang="ko-KR" sz="2000" b="1" smtClean="0"/>
          </a:p>
          <a:p>
            <a:pPr marL="457200" lvl="1" indent="0">
              <a:buNone/>
            </a:pP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dynamic type - Truck</a:t>
            </a:r>
          </a:p>
          <a:p>
            <a:pPr marL="457200" lvl="1" indent="0">
              <a:buNone/>
            </a:pPr>
            <a:r>
              <a:rPr lang="ko-KR" altLang="en-US" sz="2000" b="1" dirty="0" smtClean="0"/>
              <a:t>참조변수가 가리키는 객체의 타입</a:t>
            </a:r>
            <a:endParaRPr lang="en-US" altLang="ko-KR" sz="2000" b="1" dirty="0" smtClean="0"/>
          </a:p>
          <a:p>
            <a:pPr marL="457200" lvl="1" indent="0">
              <a:buNone/>
            </a:pPr>
            <a:r>
              <a:rPr lang="ko-KR" altLang="en-US" sz="2000" b="1" dirty="0" smtClean="0"/>
              <a:t>실행할 때의 타입</a:t>
            </a:r>
            <a:endParaRPr lang="ko-KR" altLang="en-US" sz="2000" b="1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255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강원대학교</a:t>
            </a:r>
            <a:endParaRPr lang="en-US" altLang="ko-KR" dirty="0"/>
          </a:p>
        </p:txBody>
      </p:sp>
      <p:sp>
        <p:nvSpPr>
          <p:cNvPr id="19742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ko-KR" altLang="en-US"/>
              <a:t>클래스 확장</a:t>
            </a:r>
            <a:r>
              <a:rPr lang="en-US" altLang="ko-KR"/>
              <a:t>(Class Extension)</a:t>
            </a:r>
          </a:p>
        </p:txBody>
      </p:sp>
      <p:sp>
        <p:nvSpPr>
          <p:cNvPr id="19742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3250" y="1600200"/>
            <a:ext cx="8159750" cy="4419600"/>
          </a:xfrm>
          <a:noFill/>
          <a:ln/>
        </p:spPr>
        <p:txBody>
          <a:bodyPr lIns="92075" tIns="46038" rIns="92075" bIns="46038"/>
          <a:lstStyle/>
          <a:p>
            <a:pPr algn="just">
              <a:lnSpc>
                <a:spcPct val="80000"/>
              </a:lnSpc>
              <a:buFontTx/>
              <a:buNone/>
            </a:pPr>
            <a:r>
              <a:rPr lang="en-US" altLang="ko-KR" sz="1800" b="1" dirty="0"/>
              <a:t>class Car </a:t>
            </a:r>
            <a:r>
              <a:rPr lang="en-US" altLang="ko-KR" sz="1800" b="1" dirty="0" smtClean="0"/>
              <a:t>{</a:t>
            </a:r>
            <a:r>
              <a:rPr lang="ko-KR" altLang="en-US" sz="1800" b="1" dirty="0" err="1" smtClean="0"/>
              <a:t>어쩌구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저쩌구</a:t>
            </a:r>
            <a:r>
              <a:rPr lang="en-US" altLang="ko-KR" sz="1800" b="1" dirty="0" smtClean="0"/>
              <a:t>};</a:t>
            </a:r>
            <a:endParaRPr lang="en-US" altLang="ko-KR" sz="1800" b="1" dirty="0"/>
          </a:p>
          <a:p>
            <a:pPr algn="just">
              <a:lnSpc>
                <a:spcPct val="80000"/>
              </a:lnSpc>
              <a:buFontTx/>
              <a:buNone/>
            </a:pPr>
            <a:endParaRPr lang="en-US" altLang="ko-KR" sz="1800" b="1" dirty="0" smtClean="0"/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ko-KR" sz="1800" b="1" dirty="0" smtClean="0"/>
              <a:t>class </a:t>
            </a:r>
            <a:r>
              <a:rPr lang="en-US" altLang="ko-KR" sz="1800" b="1" dirty="0"/>
              <a:t>Truck </a:t>
            </a:r>
            <a:r>
              <a:rPr lang="en-US" altLang="ko-KR" sz="1800" b="1" dirty="0">
                <a:solidFill>
                  <a:srgbClr val="0000FF"/>
                </a:solidFill>
              </a:rPr>
              <a:t>extends</a:t>
            </a:r>
            <a:r>
              <a:rPr lang="en-US" altLang="ko-KR" sz="1800" b="1" dirty="0"/>
              <a:t> Car { </a:t>
            </a:r>
            <a:r>
              <a:rPr lang="ko-KR" altLang="en-US" sz="1800" b="1" dirty="0" err="1"/>
              <a:t>이러쿵</a:t>
            </a:r>
            <a:r>
              <a:rPr lang="ko-KR" altLang="en-US" sz="1800" b="1" dirty="0"/>
              <a:t> </a:t>
            </a:r>
            <a:r>
              <a:rPr lang="ko-KR" altLang="en-US" sz="1800" b="1" dirty="0" err="1"/>
              <a:t>저러쿵</a:t>
            </a:r>
            <a:r>
              <a:rPr lang="en-US" altLang="ko-KR" sz="1800" b="1" dirty="0"/>
              <a:t>; }</a:t>
            </a:r>
          </a:p>
          <a:p>
            <a:pPr algn="just">
              <a:lnSpc>
                <a:spcPct val="80000"/>
              </a:lnSpc>
              <a:buNone/>
            </a:pPr>
            <a:endParaRPr lang="en-US" altLang="ko-KR" sz="1800" b="1" dirty="0" smtClean="0"/>
          </a:p>
          <a:p>
            <a:pPr algn="just">
              <a:lnSpc>
                <a:spcPct val="80000"/>
              </a:lnSpc>
              <a:buNone/>
            </a:pPr>
            <a:r>
              <a:rPr lang="en-US" altLang="ko-KR" sz="1800" b="1" dirty="0" smtClean="0"/>
              <a:t>class Bus </a:t>
            </a:r>
            <a:r>
              <a:rPr lang="en-US" altLang="ko-KR" sz="1800" b="1" dirty="0">
                <a:solidFill>
                  <a:srgbClr val="0000FF"/>
                </a:solidFill>
              </a:rPr>
              <a:t>extends</a:t>
            </a:r>
            <a:r>
              <a:rPr lang="en-US" altLang="ko-KR" sz="1800" b="1" dirty="0"/>
              <a:t> Car { </a:t>
            </a:r>
            <a:r>
              <a:rPr lang="ko-KR" altLang="en-US" sz="1800" b="1" dirty="0" err="1" smtClean="0"/>
              <a:t>쏼라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쏼라</a:t>
            </a:r>
            <a:r>
              <a:rPr lang="en-US" altLang="ko-KR" sz="1800" b="1" dirty="0" smtClean="0"/>
              <a:t>; </a:t>
            </a:r>
            <a:r>
              <a:rPr lang="en-US" altLang="ko-KR" sz="1800" b="1" dirty="0"/>
              <a:t>}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US" altLang="ko-KR" sz="1800" b="1" dirty="0" smtClean="0"/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ko-KR" sz="1800" b="1" dirty="0" smtClean="0"/>
              <a:t>class </a:t>
            </a:r>
            <a:r>
              <a:rPr lang="en-US" altLang="ko-KR" sz="1800" b="1" dirty="0" err="1"/>
              <a:t>ExtensionTest</a:t>
            </a:r>
            <a:r>
              <a:rPr lang="en-US" altLang="ko-KR" sz="1800" b="1" dirty="0"/>
              <a:t> {</a:t>
            </a:r>
          </a:p>
          <a:p>
            <a:pPr lvl="1" algn="just">
              <a:lnSpc>
                <a:spcPct val="80000"/>
              </a:lnSpc>
              <a:buFontTx/>
              <a:buNone/>
            </a:pPr>
            <a:r>
              <a:rPr lang="en-US" altLang="ko-KR" sz="1800" b="1" dirty="0"/>
              <a:t>public static void main(String[] </a:t>
            </a:r>
            <a:r>
              <a:rPr lang="en-US" altLang="ko-KR" sz="1800" b="1" dirty="0" err="1"/>
              <a:t>args</a:t>
            </a:r>
            <a:r>
              <a:rPr lang="en-US" altLang="ko-KR" sz="1800" b="1" dirty="0"/>
              <a:t>) {</a:t>
            </a:r>
          </a:p>
          <a:p>
            <a:pPr lvl="1" algn="just">
              <a:lnSpc>
                <a:spcPct val="80000"/>
              </a:lnSpc>
              <a:buFontTx/>
              <a:buNone/>
            </a:pPr>
            <a:r>
              <a:rPr lang="en-US" altLang="ko-KR" sz="1800" b="1" dirty="0"/>
              <a:t>	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Car </a:t>
            </a:r>
            <a:r>
              <a:rPr lang="en-US" altLang="ko-KR" sz="1800" b="1" smtClean="0">
                <a:solidFill>
                  <a:srgbClr val="FF0000"/>
                </a:solidFill>
              </a:rPr>
              <a:t>c;		// Car </a:t>
            </a:r>
            <a:r>
              <a:rPr lang="ko-KR" altLang="en-US" sz="1800" b="1" smtClean="0">
                <a:solidFill>
                  <a:srgbClr val="FF0000"/>
                </a:solidFill>
              </a:rPr>
              <a:t>타입 참조변수 선언</a:t>
            </a:r>
            <a:endParaRPr lang="en-US" altLang="ko-KR" sz="1800" b="1" dirty="0" smtClean="0">
              <a:solidFill>
                <a:srgbClr val="FF0000"/>
              </a:solidFill>
            </a:endParaRPr>
          </a:p>
          <a:p>
            <a:pPr lvl="1" algn="just">
              <a:lnSpc>
                <a:spcPct val="80000"/>
              </a:lnSpc>
              <a:buFontTx/>
              <a:buNone/>
            </a:pPr>
            <a:r>
              <a:rPr lang="en-US" altLang="ko-KR" sz="1800" b="1" dirty="0">
                <a:solidFill>
                  <a:srgbClr val="FF0000"/>
                </a:solidFill>
              </a:rPr>
              <a:t> 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   c = new Car();</a:t>
            </a:r>
          </a:p>
          <a:p>
            <a:pPr lvl="1" algn="just">
              <a:lnSpc>
                <a:spcPct val="80000"/>
              </a:lnSpc>
              <a:buFontTx/>
              <a:buNone/>
            </a:pPr>
            <a:r>
              <a:rPr lang="en-US" altLang="ko-KR" sz="1800" b="1" dirty="0">
                <a:solidFill>
                  <a:srgbClr val="FF0000"/>
                </a:solidFill>
              </a:rPr>
              <a:t> 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   c = new </a:t>
            </a:r>
            <a:r>
              <a:rPr lang="en-US" altLang="ko-KR" sz="1800" b="1" smtClean="0">
                <a:solidFill>
                  <a:srgbClr val="FF0000"/>
                </a:solidFill>
              </a:rPr>
              <a:t>Truck();	// Truck</a:t>
            </a:r>
            <a:r>
              <a:rPr lang="ko-KR" altLang="en-US" sz="1800" b="1" smtClean="0">
                <a:solidFill>
                  <a:srgbClr val="FF0000"/>
                </a:solidFill>
              </a:rPr>
              <a:t>도 </a:t>
            </a:r>
            <a:r>
              <a:rPr lang="en-US" altLang="ko-KR" sz="1800" b="1" smtClean="0">
                <a:solidFill>
                  <a:srgbClr val="FF0000"/>
                </a:solidFill>
              </a:rPr>
              <a:t>Car</a:t>
            </a:r>
            <a:r>
              <a:rPr lang="ko-KR" altLang="en-US" sz="1800" b="1" smtClean="0">
                <a:solidFill>
                  <a:srgbClr val="FF0000"/>
                </a:solidFill>
              </a:rPr>
              <a:t>의 일종이므로 </a:t>
            </a:r>
            <a:r>
              <a:rPr lang="en-US" altLang="ko-KR" sz="1800" b="1" smtClean="0">
                <a:solidFill>
                  <a:srgbClr val="FF0000"/>
                </a:solidFill>
              </a:rPr>
              <a:t>OK!</a:t>
            </a:r>
            <a:endParaRPr lang="en-US" altLang="ko-KR" sz="1800" b="1" dirty="0" smtClean="0">
              <a:solidFill>
                <a:srgbClr val="FF0000"/>
              </a:solidFill>
            </a:endParaRPr>
          </a:p>
          <a:p>
            <a:pPr lvl="1" algn="just">
              <a:lnSpc>
                <a:spcPct val="80000"/>
              </a:lnSpc>
              <a:buFontTx/>
              <a:buNone/>
            </a:pPr>
            <a:r>
              <a:rPr lang="en-US" altLang="ko-KR" sz="1800" b="1" dirty="0">
                <a:solidFill>
                  <a:srgbClr val="FF0000"/>
                </a:solidFill>
              </a:rPr>
              <a:t> 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   c = new </a:t>
            </a:r>
            <a:r>
              <a:rPr lang="en-US" altLang="ko-KR" sz="1800" b="1" smtClean="0">
                <a:solidFill>
                  <a:srgbClr val="FF0000"/>
                </a:solidFill>
              </a:rPr>
              <a:t>Bus</a:t>
            </a:r>
            <a:r>
              <a:rPr lang="en-US" altLang="ko-KR" sz="1800" b="1">
                <a:solidFill>
                  <a:srgbClr val="FF0000"/>
                </a:solidFill>
              </a:rPr>
              <a:t>(); 	// </a:t>
            </a:r>
            <a:r>
              <a:rPr lang="en-US" altLang="ko-KR" sz="1800" b="1" smtClean="0">
                <a:solidFill>
                  <a:srgbClr val="FF0000"/>
                </a:solidFill>
              </a:rPr>
              <a:t>Bus</a:t>
            </a:r>
            <a:r>
              <a:rPr lang="ko-KR" altLang="en-US" sz="1800" b="1" smtClean="0">
                <a:solidFill>
                  <a:srgbClr val="FF0000"/>
                </a:solidFill>
              </a:rPr>
              <a:t>도 </a:t>
            </a:r>
            <a:r>
              <a:rPr lang="en-US" altLang="ko-KR" sz="1800" b="1">
                <a:solidFill>
                  <a:srgbClr val="FF0000"/>
                </a:solidFill>
              </a:rPr>
              <a:t>Car</a:t>
            </a:r>
            <a:r>
              <a:rPr lang="ko-KR" altLang="en-US" sz="1800" b="1">
                <a:solidFill>
                  <a:srgbClr val="FF0000"/>
                </a:solidFill>
              </a:rPr>
              <a:t>의 일종이므로 </a:t>
            </a:r>
            <a:r>
              <a:rPr lang="en-US" altLang="ko-KR" sz="1800" b="1">
                <a:solidFill>
                  <a:srgbClr val="FF0000"/>
                </a:solidFill>
              </a:rPr>
              <a:t>OK!</a:t>
            </a:r>
            <a:endParaRPr lang="en-US" altLang="ko-KR" sz="1800" b="1" dirty="0" smtClean="0">
              <a:solidFill>
                <a:srgbClr val="FF0000"/>
              </a:solidFill>
            </a:endParaRPr>
          </a:p>
          <a:p>
            <a:pPr lvl="1" algn="just">
              <a:lnSpc>
                <a:spcPct val="80000"/>
              </a:lnSpc>
              <a:buFontTx/>
              <a:buNone/>
            </a:pPr>
            <a:endParaRPr lang="ko-KR" altLang="en-US" sz="1800" b="1" dirty="0"/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ko-KR" sz="18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056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smtClean="0"/>
              <a:t>변수 </a:t>
            </a:r>
            <a:r>
              <a:rPr lang="ko-KR" altLang="en-US" sz="3600" b="1" dirty="0" smtClean="0"/>
              <a:t>타입</a:t>
            </a:r>
            <a:r>
              <a:rPr lang="en-US" altLang="ko-KR" sz="3600" b="1" dirty="0" smtClean="0"/>
              <a:t>(static type)</a:t>
            </a:r>
            <a:r>
              <a:rPr lang="ko-KR" altLang="en-US" sz="3600" b="1" dirty="0" smtClean="0"/>
              <a:t>에 따라 호출 가능한 </a:t>
            </a:r>
            <a:r>
              <a:rPr lang="ko-KR" altLang="en-US" sz="3600" b="1" dirty="0" err="1" smtClean="0"/>
              <a:t>메소드가</a:t>
            </a:r>
            <a:r>
              <a:rPr lang="ko-KR" altLang="en-US" sz="3600" b="1" dirty="0" smtClean="0"/>
              <a:t> 정해짐</a:t>
            </a:r>
            <a:endParaRPr lang="ko-KR" altLang="en-US" sz="36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7200" y="1524000"/>
            <a:ext cx="4800600" cy="4648200"/>
          </a:xfr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lvl="0" algn="just">
              <a:lnSpc>
                <a:spcPct val="80000"/>
              </a:lnSpc>
              <a:buNone/>
              <a:defRPr/>
            </a:pPr>
            <a:endParaRPr lang="en-US" altLang="ko-KR" sz="1800" b="1" smtClean="0"/>
          </a:p>
          <a:p>
            <a:pPr lvl="0" algn="just">
              <a:lnSpc>
                <a:spcPct val="80000"/>
              </a:lnSpc>
              <a:buNone/>
              <a:defRPr/>
            </a:pPr>
            <a:r>
              <a:rPr lang="en-US" altLang="ko-KR" sz="1800" b="1" smtClean="0"/>
              <a:t>class ExtensionTest {</a:t>
            </a:r>
          </a:p>
          <a:p>
            <a:pPr lvl="0" algn="just">
              <a:lnSpc>
                <a:spcPct val="80000"/>
              </a:lnSpc>
              <a:buNone/>
              <a:defRPr/>
            </a:pPr>
            <a:r>
              <a:rPr lang="en-US" altLang="ko-KR" sz="1800" b="1" smtClean="0"/>
              <a:t>	public static void main(String[] args) {</a:t>
            </a:r>
          </a:p>
          <a:p>
            <a:pPr lvl="1" algn="just">
              <a:lnSpc>
                <a:spcPct val="80000"/>
              </a:lnSpc>
              <a:buNone/>
              <a:defRPr/>
            </a:pPr>
            <a:endParaRPr lang="en-US" altLang="ko-KR" sz="1800" b="1" smtClean="0"/>
          </a:p>
          <a:p>
            <a:pPr lvl="1" algn="just">
              <a:lnSpc>
                <a:spcPct val="80000"/>
              </a:lnSpc>
              <a:buNone/>
              <a:defRPr/>
            </a:pPr>
            <a:r>
              <a:rPr lang="en-US" altLang="ko-KR" sz="1800" b="1" smtClean="0"/>
              <a:t>	Car c = new Truck();</a:t>
            </a:r>
          </a:p>
          <a:p>
            <a:pPr lvl="1" algn="just">
              <a:lnSpc>
                <a:spcPct val="80000"/>
              </a:lnSpc>
              <a:buNone/>
              <a:defRPr/>
            </a:pPr>
            <a:r>
              <a:rPr lang="en-US" altLang="ko-KR" sz="1800" b="1" smtClean="0"/>
              <a:t>	c.load();  </a:t>
            </a:r>
            <a:r>
              <a:rPr lang="en-US" altLang="ko-KR" sz="1800" b="1" smtClean="0">
                <a:solidFill>
                  <a:srgbClr val="FF0000"/>
                </a:solidFill>
              </a:rPr>
              <a:t>// Compile Error!</a:t>
            </a:r>
          </a:p>
          <a:p>
            <a:pPr lvl="1" algn="just">
              <a:lnSpc>
                <a:spcPct val="80000"/>
              </a:lnSpc>
              <a:buNone/>
              <a:defRPr/>
            </a:pPr>
            <a:r>
              <a:rPr lang="en-US" altLang="ko-KR" sz="1800" b="1">
                <a:solidFill>
                  <a:srgbClr val="FF0000"/>
                </a:solidFill>
              </a:rPr>
              <a:t>	</a:t>
            </a:r>
            <a:r>
              <a:rPr lang="en-US" altLang="ko-KR" sz="1800" b="1" smtClean="0">
                <a:solidFill>
                  <a:srgbClr val="FF0000"/>
                </a:solidFill>
              </a:rPr>
              <a:t>		// c</a:t>
            </a:r>
            <a:r>
              <a:rPr lang="ko-KR" altLang="en-US" sz="1800" b="1" smtClean="0">
                <a:solidFill>
                  <a:srgbClr val="FF0000"/>
                </a:solidFill>
              </a:rPr>
              <a:t>에는 </a:t>
            </a:r>
            <a:r>
              <a:rPr lang="en-US" altLang="ko-KR" sz="1800" b="1" smtClean="0">
                <a:solidFill>
                  <a:srgbClr val="FF0000"/>
                </a:solidFill>
              </a:rPr>
              <a:t>Car </a:t>
            </a:r>
            <a:r>
              <a:rPr lang="ko-KR" altLang="en-US" sz="1800" b="1" smtClean="0">
                <a:solidFill>
                  <a:srgbClr val="FF0000"/>
                </a:solidFill>
              </a:rPr>
              <a:t>메소드만 </a:t>
            </a:r>
            <a:endParaRPr lang="en-US" altLang="ko-KR" sz="1800" b="1" smtClean="0">
              <a:solidFill>
                <a:srgbClr val="FF0000"/>
              </a:solidFill>
            </a:endParaRPr>
          </a:p>
          <a:p>
            <a:pPr lvl="1" algn="just">
              <a:lnSpc>
                <a:spcPct val="80000"/>
              </a:lnSpc>
              <a:buNone/>
              <a:defRPr/>
            </a:pPr>
            <a:r>
              <a:rPr lang="en-US" altLang="ko-KR" sz="1800" b="1">
                <a:solidFill>
                  <a:srgbClr val="FF0000"/>
                </a:solidFill>
              </a:rPr>
              <a:t>	</a:t>
            </a:r>
            <a:r>
              <a:rPr lang="en-US" altLang="ko-KR" sz="1800" b="1" smtClean="0">
                <a:solidFill>
                  <a:srgbClr val="FF0000"/>
                </a:solidFill>
              </a:rPr>
              <a:t>		// </a:t>
            </a:r>
            <a:r>
              <a:rPr lang="ko-KR" altLang="en-US" sz="1800" b="1" smtClean="0">
                <a:solidFill>
                  <a:srgbClr val="FF0000"/>
                </a:solidFill>
              </a:rPr>
              <a:t>호출할 수 있다</a:t>
            </a:r>
            <a:r>
              <a:rPr lang="en-US" altLang="ko-KR" sz="1800" b="1" smtClean="0">
                <a:solidFill>
                  <a:srgbClr val="FF0000"/>
                </a:solidFill>
              </a:rPr>
              <a:t>.</a:t>
            </a:r>
          </a:p>
          <a:p>
            <a:pPr lvl="1" algn="just">
              <a:lnSpc>
                <a:spcPct val="80000"/>
              </a:lnSpc>
              <a:buNone/>
              <a:defRPr/>
            </a:pPr>
            <a:r>
              <a:rPr lang="en-US" altLang="ko-KR" sz="1800" b="1">
                <a:solidFill>
                  <a:srgbClr val="FF0000"/>
                </a:solidFill>
              </a:rPr>
              <a:t>	</a:t>
            </a:r>
            <a:r>
              <a:rPr lang="en-US" altLang="ko-KR" sz="1800" b="1" smtClean="0">
                <a:solidFill>
                  <a:srgbClr val="FF0000"/>
                </a:solidFill>
              </a:rPr>
              <a:t>		// Truck </a:t>
            </a:r>
            <a:r>
              <a:rPr lang="ko-KR" altLang="en-US" sz="1800" b="1" smtClean="0">
                <a:solidFill>
                  <a:srgbClr val="FF0000"/>
                </a:solidFill>
              </a:rPr>
              <a:t>메소드는 </a:t>
            </a:r>
            <a:endParaRPr lang="en-US" altLang="ko-KR" sz="1800" b="1" smtClean="0">
              <a:solidFill>
                <a:srgbClr val="FF0000"/>
              </a:solidFill>
            </a:endParaRPr>
          </a:p>
          <a:p>
            <a:pPr lvl="1" algn="just">
              <a:lnSpc>
                <a:spcPct val="80000"/>
              </a:lnSpc>
              <a:buNone/>
              <a:defRPr/>
            </a:pPr>
            <a:r>
              <a:rPr lang="en-US" altLang="ko-KR" sz="1800" b="1">
                <a:solidFill>
                  <a:srgbClr val="FF0000"/>
                </a:solidFill>
              </a:rPr>
              <a:t>	</a:t>
            </a:r>
            <a:r>
              <a:rPr lang="en-US" altLang="ko-KR" sz="1800" b="1" smtClean="0">
                <a:solidFill>
                  <a:srgbClr val="FF0000"/>
                </a:solidFill>
              </a:rPr>
              <a:t>		// </a:t>
            </a:r>
            <a:r>
              <a:rPr lang="ko-KR" altLang="en-US" sz="1800" b="1" smtClean="0">
                <a:solidFill>
                  <a:srgbClr val="FF0000"/>
                </a:solidFill>
              </a:rPr>
              <a:t>호출할 수 없다</a:t>
            </a:r>
            <a:r>
              <a:rPr lang="en-US" altLang="ko-KR" sz="1800" b="1" smtClean="0">
                <a:solidFill>
                  <a:srgbClr val="FF0000"/>
                </a:solidFill>
              </a:rPr>
              <a:t>.</a:t>
            </a:r>
          </a:p>
          <a:p>
            <a:pPr lvl="0" algn="just">
              <a:lnSpc>
                <a:spcPct val="80000"/>
              </a:lnSpc>
              <a:buNone/>
              <a:defRPr/>
            </a:pPr>
            <a:r>
              <a:rPr lang="en-US" altLang="ko-KR" sz="1800" b="1" smtClean="0"/>
              <a:t>	</a:t>
            </a:r>
          </a:p>
          <a:p>
            <a:pPr lvl="0" algn="just">
              <a:lnSpc>
                <a:spcPct val="80000"/>
              </a:lnSpc>
              <a:buNone/>
              <a:defRPr/>
            </a:pPr>
            <a:r>
              <a:rPr lang="en-US" altLang="ko-KR" sz="1800" b="1" smtClean="0"/>
              <a:t>	}</a:t>
            </a:r>
          </a:p>
          <a:p>
            <a:pPr lvl="0" algn="just">
              <a:lnSpc>
                <a:spcPct val="80000"/>
              </a:lnSpc>
              <a:buNone/>
              <a:defRPr/>
            </a:pPr>
            <a:r>
              <a:rPr lang="en-US" altLang="ko-KR" sz="1800" b="1" smtClean="0"/>
              <a:t>}</a:t>
            </a:r>
          </a:p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6200" y="1524000"/>
            <a:ext cx="4191000" cy="4648200"/>
          </a:xfrm>
          <a:prstGeom prst="rect">
            <a:avLst/>
          </a:prstGeom>
          <a:ln w="127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Car {</a:t>
            </a:r>
          </a:p>
          <a:p>
            <a:pPr marL="742950" marR="0" lvl="1" indent="-285750" algn="just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private </a:t>
            </a:r>
            <a:r>
              <a:rPr kumimoji="1" lang="en-US" altLang="ko-KR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int</a:t>
            </a: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r>
              <a:rPr kumimoji="1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핸들각도</a:t>
            </a: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;</a:t>
            </a:r>
          </a:p>
          <a:p>
            <a:pPr marL="742950" marR="0" lvl="1" indent="-285750" algn="just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private </a:t>
            </a:r>
            <a:r>
              <a:rPr kumimoji="1" lang="en-US" altLang="ko-KR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int</a:t>
            </a: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r>
              <a:rPr kumimoji="1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속도</a:t>
            </a: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;</a:t>
            </a:r>
          </a:p>
          <a:p>
            <a:pPr marL="742950" marR="0" lvl="1" indent="-285750" algn="just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public void accelerate(</a:t>
            </a:r>
            <a:r>
              <a:rPr kumimoji="1" lang="en-US" altLang="ko-KR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int</a:t>
            </a: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r>
              <a:rPr kumimoji="1" lang="en-US" altLang="ko-KR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i</a:t>
            </a: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) { </a:t>
            </a: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…</a:t>
            </a: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}</a:t>
            </a:r>
          </a:p>
          <a:p>
            <a:pPr marL="742950" marR="0" lvl="1" indent="-285750" algn="just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public void stop() { </a:t>
            </a: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…</a:t>
            </a: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}</a:t>
            </a:r>
          </a:p>
          <a:p>
            <a:pPr marL="742950" marR="0" lvl="1" indent="-285750" algn="just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public void turn(</a:t>
            </a:r>
            <a:r>
              <a:rPr kumimoji="1" lang="en-US" altLang="ko-KR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int</a:t>
            </a: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angle) { </a:t>
            </a: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…</a:t>
            </a: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}</a:t>
            </a:r>
          </a:p>
          <a:p>
            <a:pPr marL="342900" marR="0" lvl="0" indent="-342900" algn="just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just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Truck </a:t>
            </a: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extends</a:t>
            </a: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Car {</a:t>
            </a:r>
          </a:p>
          <a:p>
            <a:pPr marL="742950" marR="0" lvl="1" indent="-285750" algn="just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private </a:t>
            </a:r>
            <a:r>
              <a:rPr kumimoji="1" lang="en-US" altLang="ko-KR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boolean</a:t>
            </a: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r>
              <a:rPr kumimoji="1" lang="ko-KR" alt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짐실음</a:t>
            </a: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;</a:t>
            </a:r>
          </a:p>
          <a:p>
            <a:pPr marL="742950" marR="0" lvl="1" indent="-285750" algn="just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public void load () { </a:t>
            </a: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…</a:t>
            </a: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};</a:t>
            </a:r>
          </a:p>
          <a:p>
            <a:pPr marL="742950" marR="0" lvl="1" indent="-285750" algn="just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public void unload() { </a:t>
            </a: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…</a:t>
            </a: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} </a:t>
            </a:r>
          </a:p>
          <a:p>
            <a:pPr marL="342900" marR="0" lvl="0" indent="-342900" algn="just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203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b="1" smtClean="0">
                <a:solidFill>
                  <a:srgbClr val="000000"/>
                </a:solidFill>
              </a:rPr>
              <a:t>엎어쓰기된 </a:t>
            </a:r>
            <a:r>
              <a:rPr lang="ko-KR" altLang="en-US" sz="2800" b="1" dirty="0" err="1" smtClean="0">
                <a:solidFill>
                  <a:srgbClr val="000000"/>
                </a:solidFill>
              </a:rPr>
              <a:t>메소드</a:t>
            </a:r>
            <a:r>
              <a:rPr lang="en-US" altLang="ko-KR" sz="2800" b="1" dirty="0" smtClean="0">
                <a:solidFill>
                  <a:srgbClr val="000000"/>
                </a:solidFill>
              </a:rPr>
              <a:t>: </a:t>
            </a:r>
            <a:r>
              <a:rPr lang="ko-KR" altLang="en-US" sz="2800" b="1" dirty="0" err="1" smtClean="0">
                <a:solidFill>
                  <a:srgbClr val="000000"/>
                </a:solidFill>
              </a:rPr>
              <a:t>레퍼런스가</a:t>
            </a:r>
            <a:r>
              <a:rPr lang="ko-KR" altLang="en-US" sz="2800" b="1" dirty="0" smtClean="0">
                <a:solidFill>
                  <a:srgbClr val="000000"/>
                </a:solidFill>
              </a:rPr>
              <a:t> </a:t>
            </a:r>
            <a:r>
              <a:rPr lang="ko-KR" altLang="en-US" sz="2800" b="1" dirty="0">
                <a:solidFill>
                  <a:srgbClr val="000000"/>
                </a:solidFill>
              </a:rPr>
              <a:t>가리키는 객체의 </a:t>
            </a:r>
            <a:r>
              <a:rPr lang="ko-KR" altLang="en-US" sz="2800" b="1" dirty="0">
                <a:solidFill>
                  <a:srgbClr val="FF3300"/>
                </a:solidFill>
              </a:rPr>
              <a:t>실제 </a:t>
            </a:r>
            <a:r>
              <a:rPr lang="ko-KR" altLang="en-US" sz="2800" b="1" dirty="0" smtClean="0">
                <a:solidFill>
                  <a:srgbClr val="FF3300"/>
                </a:solidFill>
              </a:rPr>
              <a:t>타입</a:t>
            </a:r>
            <a:r>
              <a:rPr lang="en-US" altLang="ko-KR" sz="2800" b="1" dirty="0" smtClean="0">
                <a:solidFill>
                  <a:srgbClr val="FF3300"/>
                </a:solidFill>
              </a:rPr>
              <a:t>(dynamic type)</a:t>
            </a:r>
            <a:r>
              <a:rPr lang="ko-KR" altLang="en-US" sz="2800" b="1" dirty="0" smtClean="0">
                <a:solidFill>
                  <a:srgbClr val="000000"/>
                </a:solidFill>
              </a:rPr>
              <a:t>에 </a:t>
            </a:r>
            <a:r>
              <a:rPr lang="ko-KR" altLang="en-US" sz="2800" b="1" dirty="0">
                <a:solidFill>
                  <a:srgbClr val="000000"/>
                </a:solidFill>
              </a:rPr>
              <a:t>따라 </a:t>
            </a:r>
            <a:r>
              <a:rPr lang="en-US" altLang="ko-KR" sz="2800" b="1" dirty="0">
                <a:solidFill>
                  <a:srgbClr val="000000"/>
                </a:solidFill>
              </a:rPr>
              <a:t>method</a:t>
            </a:r>
            <a:r>
              <a:rPr lang="ko-KR" altLang="en-US" sz="2800" b="1" dirty="0">
                <a:solidFill>
                  <a:srgbClr val="000000"/>
                </a:solidFill>
              </a:rPr>
              <a:t>가 선택됨 </a:t>
            </a:r>
          </a:p>
        </p:txBody>
      </p:sp>
      <p:sp>
        <p:nvSpPr>
          <p:cNvPr id="203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10200" y="2286000"/>
            <a:ext cx="3505200" cy="2362200"/>
          </a:xfrm>
          <a:ln w="3175">
            <a:solidFill>
              <a:schemeClr val="tx1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altLang="ko-KR" sz="2000"/>
              <a:t>Car c;</a:t>
            </a:r>
          </a:p>
          <a:p>
            <a:pPr>
              <a:buFontTx/>
              <a:buNone/>
            </a:pPr>
            <a:r>
              <a:rPr lang="en-US" altLang="ko-KR" sz="2000"/>
              <a:t>c = new Truck();</a:t>
            </a:r>
          </a:p>
          <a:p>
            <a:pPr>
              <a:buFontTx/>
              <a:buNone/>
            </a:pPr>
            <a:r>
              <a:rPr lang="en-US" altLang="ko-KR" sz="2000">
                <a:solidFill>
                  <a:srgbClr val="FF0000"/>
                </a:solidFill>
              </a:rPr>
              <a:t>c.stop</a:t>
            </a:r>
            <a:r>
              <a:rPr lang="en-US" altLang="ko-KR" sz="2000" smtClean="0">
                <a:solidFill>
                  <a:srgbClr val="FF0000"/>
                </a:solidFill>
              </a:rPr>
              <a:t>();</a:t>
            </a:r>
          </a:p>
          <a:p>
            <a:pPr>
              <a:buFontTx/>
              <a:buNone/>
            </a:pPr>
            <a:r>
              <a:rPr lang="en-US" altLang="ko-KR" sz="2000" smtClean="0">
                <a:solidFill>
                  <a:srgbClr val="FF0000"/>
                </a:solidFill>
              </a:rPr>
              <a:t>// </a:t>
            </a:r>
            <a:r>
              <a:rPr lang="ko-KR" altLang="en-US" sz="2000" smtClean="0">
                <a:solidFill>
                  <a:srgbClr val="FF0000"/>
                </a:solidFill>
              </a:rPr>
              <a:t>실제타입이 </a:t>
            </a:r>
            <a:r>
              <a:rPr lang="en-US" altLang="ko-KR" sz="2000" smtClean="0">
                <a:solidFill>
                  <a:srgbClr val="FF0000"/>
                </a:solidFill>
              </a:rPr>
              <a:t>Truck</a:t>
            </a:r>
            <a:r>
              <a:rPr lang="ko-KR" altLang="en-US" sz="2000" smtClean="0">
                <a:solidFill>
                  <a:srgbClr val="FF0000"/>
                </a:solidFill>
              </a:rPr>
              <a:t>이므로</a:t>
            </a:r>
            <a:endParaRPr lang="en-US" altLang="ko-KR" sz="200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altLang="ko-KR" sz="2000" smtClean="0">
                <a:solidFill>
                  <a:srgbClr val="FF0000"/>
                </a:solidFill>
              </a:rPr>
              <a:t>//</a:t>
            </a:r>
            <a:r>
              <a:rPr lang="ko-KR" altLang="en-US" sz="2000" smtClean="0">
                <a:solidFill>
                  <a:srgbClr val="FF0000"/>
                </a:solidFill>
              </a:rPr>
              <a:t> </a:t>
            </a:r>
            <a:r>
              <a:rPr lang="en-US" altLang="ko-KR" sz="2000" smtClean="0">
                <a:solidFill>
                  <a:srgbClr val="FF0000"/>
                </a:solidFill>
              </a:rPr>
              <a:t>Truck</a:t>
            </a:r>
            <a:r>
              <a:rPr lang="ko-KR" altLang="en-US" sz="2000" smtClean="0">
                <a:solidFill>
                  <a:srgbClr val="FF0000"/>
                </a:solidFill>
              </a:rPr>
              <a:t>의 </a:t>
            </a:r>
            <a:r>
              <a:rPr lang="en-US" altLang="ko-KR" sz="2000" smtClean="0">
                <a:solidFill>
                  <a:srgbClr val="FF0000"/>
                </a:solidFill>
              </a:rPr>
              <a:t>stop </a:t>
            </a:r>
            <a:r>
              <a:rPr lang="ko-KR" altLang="en-US" sz="2000" smtClean="0">
                <a:solidFill>
                  <a:srgbClr val="FF0000"/>
                </a:solidFill>
              </a:rPr>
              <a:t>메소드가 </a:t>
            </a:r>
            <a:endParaRPr lang="en-US" altLang="ko-KR" sz="200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altLang="ko-KR" sz="2000" smtClean="0">
                <a:solidFill>
                  <a:srgbClr val="FF0000"/>
                </a:solidFill>
              </a:rPr>
              <a:t>// </a:t>
            </a:r>
            <a:r>
              <a:rPr lang="ko-KR" altLang="en-US" sz="2000" smtClean="0">
                <a:solidFill>
                  <a:srgbClr val="FF0000"/>
                </a:solidFill>
              </a:rPr>
              <a:t>실행된다</a:t>
            </a:r>
            <a:r>
              <a:rPr lang="en-US" altLang="ko-KR" sz="2000" smtClean="0">
                <a:solidFill>
                  <a:srgbClr val="FF0000"/>
                </a:solidFill>
              </a:rPr>
              <a:t>.</a:t>
            </a:r>
            <a:endParaRPr lang="en-US" altLang="ko-KR" sz="2000">
              <a:solidFill>
                <a:srgbClr val="FF0000"/>
              </a:solidFill>
            </a:endParaRPr>
          </a:p>
        </p:txBody>
      </p:sp>
      <p:sp>
        <p:nvSpPr>
          <p:cNvPr id="2038788" name="Rectangle 4"/>
          <p:cNvSpPr>
            <a:spLocks noChangeArrowheads="1"/>
          </p:cNvSpPr>
          <p:nvPr/>
        </p:nvSpPr>
        <p:spPr bwMode="auto">
          <a:xfrm>
            <a:off x="533400" y="1524000"/>
            <a:ext cx="4876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</a:pPr>
            <a:r>
              <a:rPr lang="en-US" altLang="ko-KR" b="1" dirty="0"/>
              <a:t>class Car {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</a:pPr>
            <a:r>
              <a:rPr lang="en-US" altLang="ko-KR" b="1" dirty="0"/>
              <a:t>public Car() { </a:t>
            </a:r>
            <a:r>
              <a:rPr lang="ko-KR" altLang="en-US" b="1" dirty="0"/>
              <a:t>핸들각도 </a:t>
            </a:r>
            <a:r>
              <a:rPr lang="en-US" altLang="ko-KR" b="1" dirty="0"/>
              <a:t>= 0; </a:t>
            </a:r>
            <a:r>
              <a:rPr lang="ko-KR" altLang="en-US" b="1" dirty="0"/>
              <a:t>속도 </a:t>
            </a:r>
            <a:r>
              <a:rPr lang="en-US" altLang="ko-KR" b="1" dirty="0"/>
              <a:t>= 0;}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</a:pPr>
            <a:r>
              <a:rPr lang="en-US" altLang="ko-KR" b="1" dirty="0" smtClean="0"/>
              <a:t>private </a:t>
            </a:r>
            <a:r>
              <a:rPr lang="en-US" altLang="ko-KR" b="1" dirty="0" err="1"/>
              <a:t>int</a:t>
            </a:r>
            <a:r>
              <a:rPr lang="en-US" altLang="ko-KR" b="1" dirty="0"/>
              <a:t> </a:t>
            </a:r>
            <a:r>
              <a:rPr lang="ko-KR" altLang="en-US" b="1" dirty="0"/>
              <a:t>핸들각도</a:t>
            </a:r>
            <a:r>
              <a:rPr lang="en-US" altLang="ko-KR" b="1" dirty="0"/>
              <a:t>;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</a:pPr>
            <a:r>
              <a:rPr lang="en-US" altLang="ko-KR" b="1" dirty="0" smtClean="0"/>
              <a:t>private </a:t>
            </a:r>
            <a:r>
              <a:rPr lang="en-US" altLang="ko-KR" b="1" dirty="0" err="1"/>
              <a:t>int</a:t>
            </a:r>
            <a:r>
              <a:rPr lang="en-US" altLang="ko-KR" b="1" dirty="0"/>
              <a:t> </a:t>
            </a:r>
            <a:r>
              <a:rPr lang="ko-KR" altLang="en-US" b="1" dirty="0"/>
              <a:t>속도</a:t>
            </a:r>
            <a:r>
              <a:rPr lang="en-US" altLang="ko-KR" b="1" dirty="0"/>
              <a:t>;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</a:pPr>
            <a:r>
              <a:rPr lang="en-US" altLang="ko-KR" b="1" dirty="0"/>
              <a:t>public void accelerate(</a:t>
            </a:r>
            <a:r>
              <a:rPr lang="en-US" altLang="ko-KR" b="1" dirty="0" err="1"/>
              <a:t>int</a:t>
            </a:r>
            <a:r>
              <a:rPr lang="en-US" altLang="ko-KR" b="1" dirty="0"/>
              <a:t> </a:t>
            </a:r>
            <a:r>
              <a:rPr lang="en-US" altLang="ko-KR" b="1" dirty="0" err="1"/>
              <a:t>i</a:t>
            </a:r>
            <a:r>
              <a:rPr lang="en-US" altLang="ko-KR" b="1" dirty="0"/>
              <a:t>) { </a:t>
            </a:r>
            <a:r>
              <a:rPr lang="en-US" altLang="ko-KR" b="1" dirty="0">
                <a:latin typeface="Times New Roman" pitchFamily="18" charset="0"/>
              </a:rPr>
              <a:t>…</a:t>
            </a:r>
            <a:r>
              <a:rPr lang="en-US" altLang="ko-KR" b="1" dirty="0"/>
              <a:t> }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</a:pPr>
            <a:r>
              <a:rPr lang="en-US" altLang="ko-KR" b="1" dirty="0">
                <a:solidFill>
                  <a:srgbClr val="FF0000"/>
                </a:solidFill>
              </a:rPr>
              <a:t>public void stop() { </a:t>
            </a:r>
            <a:r>
              <a:rPr lang="en-US" altLang="ko-KR" b="1" dirty="0">
                <a:solidFill>
                  <a:srgbClr val="FF0000"/>
                </a:solidFill>
                <a:latin typeface="Times New Roman" pitchFamily="18" charset="0"/>
              </a:rPr>
              <a:t>…</a:t>
            </a:r>
            <a:r>
              <a:rPr lang="ko-KR" altLang="en-US" b="1" dirty="0">
                <a:solidFill>
                  <a:srgbClr val="FF0000"/>
                </a:solidFill>
              </a:rPr>
              <a:t>선다</a:t>
            </a:r>
            <a:r>
              <a:rPr lang="en-US" altLang="ko-KR" b="1" dirty="0">
                <a:solidFill>
                  <a:srgbClr val="FF0000"/>
                </a:solidFill>
                <a:latin typeface="Times New Roman" pitchFamily="18" charset="0"/>
              </a:rPr>
              <a:t>…</a:t>
            </a:r>
            <a:r>
              <a:rPr lang="en-US" altLang="ko-KR" b="1" dirty="0">
                <a:solidFill>
                  <a:srgbClr val="FF0000"/>
                </a:solidFill>
              </a:rPr>
              <a:t> }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</a:pPr>
            <a:r>
              <a:rPr lang="en-US" altLang="ko-KR" b="1" dirty="0"/>
              <a:t>public void turn(</a:t>
            </a:r>
            <a:r>
              <a:rPr lang="en-US" altLang="ko-KR" b="1" dirty="0" err="1"/>
              <a:t>int</a:t>
            </a:r>
            <a:r>
              <a:rPr lang="en-US" altLang="ko-KR" b="1" dirty="0"/>
              <a:t> angle) { </a:t>
            </a:r>
            <a:r>
              <a:rPr lang="en-US" altLang="ko-KR" b="1" dirty="0">
                <a:latin typeface="Times New Roman" pitchFamily="18" charset="0"/>
              </a:rPr>
              <a:t>…</a:t>
            </a:r>
            <a:r>
              <a:rPr lang="en-US" altLang="ko-KR" b="1" dirty="0"/>
              <a:t> }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</a:pPr>
            <a:r>
              <a:rPr lang="en-US" altLang="ko-KR" b="1" dirty="0"/>
              <a:t>}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</a:pPr>
            <a:r>
              <a:rPr lang="en-US" altLang="ko-KR" b="1" dirty="0"/>
              <a:t>class Truck extends Car {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</a:pPr>
            <a:r>
              <a:rPr lang="en-US" altLang="ko-KR" b="1" dirty="0"/>
              <a:t>public Truck() {super(); </a:t>
            </a:r>
            <a:r>
              <a:rPr lang="ko-KR" altLang="en-US" b="1" dirty="0" err="1"/>
              <a:t>짐실음</a:t>
            </a:r>
            <a:r>
              <a:rPr lang="ko-KR" altLang="en-US" b="1" dirty="0"/>
              <a:t> </a:t>
            </a:r>
            <a:r>
              <a:rPr lang="en-US" altLang="ko-KR" b="1" dirty="0"/>
              <a:t>= false}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</a:pPr>
            <a:r>
              <a:rPr lang="en-US" altLang="ko-KR" b="1" dirty="0"/>
              <a:t>private </a:t>
            </a:r>
            <a:r>
              <a:rPr lang="en-US" altLang="ko-KR" b="1" dirty="0" err="1"/>
              <a:t>boolean</a:t>
            </a:r>
            <a:r>
              <a:rPr lang="en-US" altLang="ko-KR" b="1" dirty="0"/>
              <a:t> </a:t>
            </a:r>
            <a:r>
              <a:rPr lang="ko-KR" altLang="en-US" b="1" dirty="0" err="1"/>
              <a:t>짐실음</a:t>
            </a:r>
            <a:r>
              <a:rPr lang="en-US" altLang="ko-KR" b="1" dirty="0"/>
              <a:t>;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</a:pPr>
            <a:r>
              <a:rPr lang="en-US" altLang="ko-KR" b="1" dirty="0"/>
              <a:t>public void load () { </a:t>
            </a:r>
            <a:r>
              <a:rPr lang="en-US" altLang="ko-KR" b="1" dirty="0">
                <a:latin typeface="Times New Roman" pitchFamily="18" charset="0"/>
              </a:rPr>
              <a:t>…</a:t>
            </a:r>
            <a:r>
              <a:rPr lang="en-US" altLang="ko-KR" b="1" dirty="0"/>
              <a:t> };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</a:pPr>
            <a:r>
              <a:rPr lang="en-US" altLang="ko-KR" b="1" dirty="0"/>
              <a:t>public void unload() { </a:t>
            </a:r>
            <a:r>
              <a:rPr lang="en-US" altLang="ko-KR" b="1" dirty="0">
                <a:latin typeface="Times New Roman" pitchFamily="18" charset="0"/>
              </a:rPr>
              <a:t>…</a:t>
            </a:r>
            <a:r>
              <a:rPr lang="en-US" altLang="ko-KR" b="1" dirty="0"/>
              <a:t> } 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</a:pPr>
            <a:r>
              <a:rPr lang="en-US" altLang="ko-KR" b="1" dirty="0">
                <a:solidFill>
                  <a:srgbClr val="FF0000"/>
                </a:solidFill>
              </a:rPr>
              <a:t>public void stop() { </a:t>
            </a:r>
            <a:r>
              <a:rPr lang="en-US" altLang="ko-KR" b="1" dirty="0">
                <a:solidFill>
                  <a:srgbClr val="FF0000"/>
                </a:solidFill>
                <a:latin typeface="Times New Roman" pitchFamily="18" charset="0"/>
              </a:rPr>
              <a:t>…</a:t>
            </a:r>
            <a:r>
              <a:rPr lang="ko-KR" altLang="en-US" b="1" dirty="0">
                <a:solidFill>
                  <a:srgbClr val="FF0000"/>
                </a:solidFill>
              </a:rPr>
              <a:t>천천히 선다</a:t>
            </a:r>
            <a:r>
              <a:rPr lang="en-US" altLang="ko-KR" b="1" dirty="0">
                <a:solidFill>
                  <a:srgbClr val="FF0000"/>
                </a:solidFill>
                <a:latin typeface="Times New Roman" pitchFamily="18" charset="0"/>
              </a:rPr>
              <a:t>…</a:t>
            </a:r>
            <a:r>
              <a:rPr lang="en-US" altLang="ko-KR" b="1" dirty="0">
                <a:solidFill>
                  <a:srgbClr val="FF0000"/>
                </a:solidFill>
              </a:rPr>
              <a:t> }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</a:pPr>
            <a:r>
              <a:rPr lang="en-US" altLang="ko-KR" b="1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20070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ko-KR"/>
              <a:t>super</a:t>
            </a:r>
          </a:p>
        </p:txBody>
      </p:sp>
      <p:sp>
        <p:nvSpPr>
          <p:cNvPr id="200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4754563"/>
          </a:xfrm>
          <a:noFill/>
          <a:ln/>
        </p:spPr>
        <p:txBody>
          <a:bodyPr lIns="92075" tIns="46038" rIns="92075" bIns="46038"/>
          <a:lstStyle/>
          <a:p>
            <a:pPr marL="800100" lvl="1" indent="-320675" algn="just">
              <a:buFontTx/>
              <a:buNone/>
            </a:pPr>
            <a:r>
              <a:rPr lang="en-US" altLang="ko-KR" sz="2000" b="1" dirty="0">
                <a:solidFill>
                  <a:srgbClr val="000000"/>
                </a:solidFill>
              </a:rPr>
              <a:t>(1) </a:t>
            </a:r>
            <a:r>
              <a:rPr lang="ko-KR" altLang="en-US" sz="2000" b="1" dirty="0" err="1">
                <a:solidFill>
                  <a:srgbClr val="000000"/>
                </a:solidFill>
              </a:rPr>
              <a:t>수퍼클래스</a:t>
            </a:r>
            <a:r>
              <a:rPr lang="ko-KR" altLang="en-US" sz="2000" b="1" dirty="0">
                <a:solidFill>
                  <a:srgbClr val="000000"/>
                </a:solidFill>
              </a:rPr>
              <a:t> </a:t>
            </a:r>
            <a:r>
              <a:rPr lang="ko-KR" altLang="en-US" sz="2000" b="1" dirty="0" err="1">
                <a:solidFill>
                  <a:srgbClr val="000000"/>
                </a:solidFill>
              </a:rPr>
              <a:t>생성자를</a:t>
            </a:r>
            <a:r>
              <a:rPr lang="ko-KR" altLang="en-US" sz="2000" b="1" dirty="0">
                <a:solidFill>
                  <a:srgbClr val="000000"/>
                </a:solidFill>
              </a:rPr>
              <a:t> 명시적으로 호출할 때 사용됨</a:t>
            </a:r>
          </a:p>
          <a:p>
            <a:pPr marL="800100" lvl="1" indent="-320675" algn="just">
              <a:buFontTx/>
              <a:buNone/>
            </a:pPr>
            <a:endParaRPr lang="en-US" altLang="ko-KR" sz="2000" b="1" dirty="0" smtClean="0">
              <a:solidFill>
                <a:srgbClr val="000000"/>
              </a:solidFill>
            </a:endParaRPr>
          </a:p>
          <a:p>
            <a:pPr marL="800100" lvl="1" indent="-320675" algn="just">
              <a:buFontTx/>
              <a:buNone/>
            </a:pPr>
            <a:r>
              <a:rPr lang="en-US" altLang="ko-KR" sz="2000" b="1" dirty="0" smtClean="0">
                <a:solidFill>
                  <a:srgbClr val="000000"/>
                </a:solidFill>
              </a:rPr>
              <a:t>(</a:t>
            </a:r>
            <a:r>
              <a:rPr lang="en-US" altLang="ko-KR" sz="2000" b="1" dirty="0">
                <a:solidFill>
                  <a:srgbClr val="000000"/>
                </a:solidFill>
              </a:rPr>
              <a:t>2) </a:t>
            </a:r>
            <a:r>
              <a:rPr lang="ko-KR" altLang="en-US" sz="2000" b="1" dirty="0" err="1" smtClean="0">
                <a:solidFill>
                  <a:srgbClr val="0000FF"/>
                </a:solidFill>
              </a:rPr>
              <a:t>수퍼클래스</a:t>
            </a:r>
            <a:r>
              <a:rPr lang="ko-KR" altLang="en-US" sz="2000" b="1" dirty="0" smtClean="0">
                <a:solidFill>
                  <a:srgbClr val="0000FF"/>
                </a:solidFill>
              </a:rPr>
              <a:t> </a:t>
            </a:r>
            <a:r>
              <a:rPr lang="ko-KR" altLang="en-US" sz="2000" b="1" dirty="0" err="1" smtClean="0">
                <a:solidFill>
                  <a:srgbClr val="0000FF"/>
                </a:solidFill>
              </a:rPr>
              <a:t>메소드를</a:t>
            </a:r>
            <a:r>
              <a:rPr lang="ko-KR" altLang="en-US" sz="2000" b="1" dirty="0" smtClean="0">
                <a:solidFill>
                  <a:srgbClr val="0000FF"/>
                </a:solidFill>
              </a:rPr>
              <a:t> 호출할 때</a:t>
            </a:r>
            <a:r>
              <a:rPr lang="ko-KR" altLang="en-US" sz="2000" b="1" dirty="0" smtClean="0">
                <a:solidFill>
                  <a:srgbClr val="000000"/>
                </a:solidFill>
              </a:rPr>
              <a:t> </a:t>
            </a:r>
            <a:r>
              <a:rPr lang="ko-KR" altLang="en-US" sz="2000" b="1" dirty="0">
                <a:solidFill>
                  <a:srgbClr val="000000"/>
                </a:solidFill>
              </a:rPr>
              <a:t>사용됨</a:t>
            </a:r>
          </a:p>
          <a:p>
            <a:pPr marL="800100" lvl="1" indent="-320675" algn="just">
              <a:buFontTx/>
              <a:buNone/>
            </a:pPr>
            <a:endParaRPr lang="ko-KR" altLang="en-US" sz="20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2039812" name="Rectangle 4"/>
          <p:cNvSpPr>
            <a:spLocks noChangeArrowheads="1"/>
          </p:cNvSpPr>
          <p:nvPr/>
        </p:nvSpPr>
        <p:spPr bwMode="auto">
          <a:xfrm>
            <a:off x="533400" y="609600"/>
            <a:ext cx="75438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</a:pPr>
            <a:r>
              <a:rPr lang="en-US" altLang="ko-KR" b="1" dirty="0"/>
              <a:t>class Car {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</a:pPr>
            <a:r>
              <a:rPr lang="en-US" altLang="ko-KR" b="1" dirty="0"/>
              <a:t>public Car() { </a:t>
            </a:r>
            <a:r>
              <a:rPr lang="ko-KR" altLang="en-US" b="1" dirty="0"/>
              <a:t>핸들각도 </a:t>
            </a:r>
            <a:r>
              <a:rPr lang="en-US" altLang="ko-KR" b="1" dirty="0"/>
              <a:t>= 0; </a:t>
            </a:r>
            <a:r>
              <a:rPr lang="ko-KR" altLang="en-US" b="1" dirty="0"/>
              <a:t>속도 </a:t>
            </a:r>
            <a:r>
              <a:rPr lang="en-US" altLang="ko-KR" b="1" dirty="0"/>
              <a:t>= 0;}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</a:pPr>
            <a:r>
              <a:rPr lang="en-US" altLang="ko-KR" b="1" dirty="0" smtClean="0"/>
              <a:t>private </a:t>
            </a:r>
            <a:r>
              <a:rPr lang="en-US" altLang="ko-KR" b="1" dirty="0" err="1"/>
              <a:t>int</a:t>
            </a:r>
            <a:r>
              <a:rPr lang="en-US" altLang="ko-KR" b="1" dirty="0"/>
              <a:t> </a:t>
            </a:r>
            <a:r>
              <a:rPr lang="ko-KR" altLang="en-US" b="1" dirty="0"/>
              <a:t>핸들각도</a:t>
            </a:r>
            <a:r>
              <a:rPr lang="en-US" altLang="ko-KR" b="1" dirty="0"/>
              <a:t>;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</a:pPr>
            <a:r>
              <a:rPr lang="en-US" altLang="ko-KR" b="1" dirty="0" smtClean="0"/>
              <a:t>private </a:t>
            </a:r>
            <a:r>
              <a:rPr lang="en-US" altLang="ko-KR" b="1" dirty="0" err="1"/>
              <a:t>int</a:t>
            </a:r>
            <a:r>
              <a:rPr lang="en-US" altLang="ko-KR" b="1" dirty="0"/>
              <a:t> </a:t>
            </a:r>
            <a:r>
              <a:rPr lang="ko-KR" altLang="en-US" b="1" dirty="0"/>
              <a:t>속도</a:t>
            </a:r>
            <a:r>
              <a:rPr lang="en-US" altLang="ko-KR" b="1" dirty="0"/>
              <a:t>;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</a:pPr>
            <a:r>
              <a:rPr lang="en-US" altLang="ko-KR" b="1" dirty="0"/>
              <a:t>public void accelerate(</a:t>
            </a:r>
            <a:r>
              <a:rPr lang="en-US" altLang="ko-KR" b="1" dirty="0" err="1"/>
              <a:t>int</a:t>
            </a:r>
            <a:r>
              <a:rPr lang="en-US" altLang="ko-KR" b="1" dirty="0"/>
              <a:t> </a:t>
            </a:r>
            <a:r>
              <a:rPr lang="en-US" altLang="ko-KR" b="1" dirty="0" err="1"/>
              <a:t>i</a:t>
            </a:r>
            <a:r>
              <a:rPr lang="en-US" altLang="ko-KR" b="1" dirty="0"/>
              <a:t>) { </a:t>
            </a:r>
            <a:r>
              <a:rPr lang="en-US" altLang="ko-KR" b="1" dirty="0">
                <a:latin typeface="Times New Roman" pitchFamily="18" charset="0"/>
              </a:rPr>
              <a:t>…</a:t>
            </a:r>
            <a:r>
              <a:rPr lang="en-US" altLang="ko-KR" b="1" dirty="0"/>
              <a:t> }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</a:pPr>
            <a:r>
              <a:rPr lang="en-US" altLang="ko-KR" b="1" dirty="0">
                <a:solidFill>
                  <a:srgbClr val="FF0000"/>
                </a:solidFill>
              </a:rPr>
              <a:t>public void stop() { </a:t>
            </a:r>
            <a:r>
              <a:rPr lang="en-US" altLang="ko-KR" b="1" dirty="0">
                <a:solidFill>
                  <a:srgbClr val="FF0000"/>
                </a:solidFill>
                <a:latin typeface="Times New Roman" pitchFamily="18" charset="0"/>
              </a:rPr>
              <a:t>…</a:t>
            </a:r>
            <a:r>
              <a:rPr lang="ko-KR" altLang="en-US" b="1" dirty="0">
                <a:solidFill>
                  <a:srgbClr val="FF0000"/>
                </a:solidFill>
              </a:rPr>
              <a:t>선다</a:t>
            </a:r>
            <a:r>
              <a:rPr lang="en-US" altLang="ko-KR" b="1" dirty="0">
                <a:solidFill>
                  <a:srgbClr val="FF0000"/>
                </a:solidFill>
                <a:latin typeface="Times New Roman" pitchFamily="18" charset="0"/>
              </a:rPr>
              <a:t>…</a:t>
            </a:r>
            <a:r>
              <a:rPr lang="en-US" altLang="ko-KR" b="1" dirty="0">
                <a:solidFill>
                  <a:srgbClr val="FF0000"/>
                </a:solidFill>
              </a:rPr>
              <a:t> }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</a:pPr>
            <a:r>
              <a:rPr lang="en-US" altLang="ko-KR" b="1" dirty="0"/>
              <a:t>public void turn(</a:t>
            </a:r>
            <a:r>
              <a:rPr lang="en-US" altLang="ko-KR" b="1" dirty="0" err="1"/>
              <a:t>int</a:t>
            </a:r>
            <a:r>
              <a:rPr lang="en-US" altLang="ko-KR" b="1" dirty="0"/>
              <a:t> angle) { </a:t>
            </a:r>
            <a:r>
              <a:rPr lang="en-US" altLang="ko-KR" b="1" dirty="0">
                <a:latin typeface="Times New Roman" pitchFamily="18" charset="0"/>
              </a:rPr>
              <a:t>…</a:t>
            </a:r>
            <a:r>
              <a:rPr lang="en-US" altLang="ko-KR" b="1" dirty="0"/>
              <a:t> }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</a:pPr>
            <a:r>
              <a:rPr lang="en-US" altLang="ko-KR" b="1" dirty="0"/>
              <a:t>}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</a:pPr>
            <a:r>
              <a:rPr lang="en-US" altLang="ko-KR" b="1" dirty="0"/>
              <a:t>class Truck extends Car {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</a:pPr>
            <a:r>
              <a:rPr lang="en-US" altLang="ko-KR" b="1" dirty="0"/>
              <a:t>public Truck() {super(); </a:t>
            </a:r>
            <a:r>
              <a:rPr lang="ko-KR" altLang="en-US" b="1" dirty="0" err="1"/>
              <a:t>짐실음</a:t>
            </a:r>
            <a:r>
              <a:rPr lang="ko-KR" altLang="en-US" b="1" dirty="0"/>
              <a:t> </a:t>
            </a:r>
            <a:r>
              <a:rPr lang="en-US" altLang="ko-KR" b="1" dirty="0"/>
              <a:t>= </a:t>
            </a:r>
            <a:r>
              <a:rPr lang="en-US" altLang="ko-KR" b="1" dirty="0" smtClean="0"/>
              <a:t>false;}</a:t>
            </a:r>
            <a:endParaRPr lang="en-US" altLang="ko-KR" b="1" dirty="0"/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</a:pPr>
            <a:r>
              <a:rPr lang="en-US" altLang="ko-KR" b="1" dirty="0"/>
              <a:t>private </a:t>
            </a:r>
            <a:r>
              <a:rPr lang="en-US" altLang="ko-KR" b="1" dirty="0" err="1"/>
              <a:t>boolean</a:t>
            </a:r>
            <a:r>
              <a:rPr lang="en-US" altLang="ko-KR" b="1" dirty="0"/>
              <a:t> </a:t>
            </a:r>
            <a:r>
              <a:rPr lang="ko-KR" altLang="en-US" b="1" dirty="0" err="1"/>
              <a:t>짐실음</a:t>
            </a:r>
            <a:r>
              <a:rPr lang="en-US" altLang="ko-KR" b="1" dirty="0"/>
              <a:t>;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</a:pPr>
            <a:r>
              <a:rPr lang="en-US" altLang="ko-KR" b="1" dirty="0"/>
              <a:t>public void load () { </a:t>
            </a:r>
            <a:r>
              <a:rPr lang="en-US" altLang="ko-KR" b="1" dirty="0">
                <a:latin typeface="Times New Roman" pitchFamily="18" charset="0"/>
              </a:rPr>
              <a:t>…</a:t>
            </a:r>
            <a:r>
              <a:rPr lang="en-US" altLang="ko-KR" b="1" dirty="0"/>
              <a:t> };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</a:pPr>
            <a:r>
              <a:rPr lang="en-US" altLang="ko-KR" b="1" dirty="0"/>
              <a:t>public void unload() { </a:t>
            </a:r>
            <a:r>
              <a:rPr lang="en-US" altLang="ko-KR" b="1" dirty="0">
                <a:latin typeface="Times New Roman" pitchFamily="18" charset="0"/>
              </a:rPr>
              <a:t>…</a:t>
            </a:r>
            <a:r>
              <a:rPr lang="en-US" altLang="ko-KR" b="1" dirty="0"/>
              <a:t> } 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</a:pPr>
            <a:r>
              <a:rPr lang="en-US" altLang="ko-KR" b="1" dirty="0">
                <a:solidFill>
                  <a:srgbClr val="FF0000"/>
                </a:solidFill>
              </a:rPr>
              <a:t>public void stop() { </a:t>
            </a:r>
            <a:r>
              <a:rPr lang="en-US" altLang="ko-KR" b="1" dirty="0">
                <a:solidFill>
                  <a:srgbClr val="FF0000"/>
                </a:solidFill>
                <a:latin typeface="Times New Roman" pitchFamily="18" charset="0"/>
              </a:rPr>
              <a:t>…</a:t>
            </a:r>
            <a:r>
              <a:rPr lang="ko-KR" altLang="en-US" b="1" dirty="0">
                <a:solidFill>
                  <a:srgbClr val="FF0000"/>
                </a:solidFill>
              </a:rPr>
              <a:t>천천히 선다</a:t>
            </a:r>
            <a:r>
              <a:rPr lang="en-US" altLang="ko-KR" b="1" dirty="0">
                <a:solidFill>
                  <a:srgbClr val="FF0000"/>
                </a:solidFill>
                <a:latin typeface="Times New Roman" pitchFamily="18" charset="0"/>
              </a:rPr>
              <a:t>…</a:t>
            </a:r>
            <a:r>
              <a:rPr lang="en-US" altLang="ko-KR" b="1" dirty="0">
                <a:solidFill>
                  <a:srgbClr val="FF0000"/>
                </a:solidFill>
              </a:rPr>
              <a:t> }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</a:pPr>
            <a:r>
              <a:rPr lang="en-US" altLang="ko-KR" b="1" dirty="0">
                <a:solidFill>
                  <a:srgbClr val="0000FF"/>
                </a:solidFill>
              </a:rPr>
              <a:t>public </a:t>
            </a:r>
            <a:r>
              <a:rPr lang="en-US" altLang="ko-KR" b="1" dirty="0" smtClean="0">
                <a:solidFill>
                  <a:srgbClr val="0000FF"/>
                </a:solidFill>
              </a:rPr>
              <a:t>void </a:t>
            </a:r>
            <a:r>
              <a:rPr lang="en-US" altLang="ko-KR" b="1" dirty="0" err="1" smtClean="0">
                <a:solidFill>
                  <a:srgbClr val="0000FF"/>
                </a:solidFill>
              </a:rPr>
              <a:t>emergencyStop</a:t>
            </a:r>
            <a:r>
              <a:rPr lang="en-US" altLang="ko-KR" b="1" dirty="0" smtClean="0">
                <a:solidFill>
                  <a:srgbClr val="0000FF"/>
                </a:solidFill>
              </a:rPr>
              <a:t>() </a:t>
            </a:r>
            <a:r>
              <a:rPr lang="en-US" altLang="ko-KR" b="1" dirty="0">
                <a:solidFill>
                  <a:srgbClr val="0000FF"/>
                </a:solidFill>
              </a:rPr>
              <a:t>{ </a:t>
            </a:r>
          </a:p>
          <a:p>
            <a:pPr marL="1143000" lvl="2" indent="-228600" algn="just">
              <a:lnSpc>
                <a:spcPct val="90000"/>
              </a:lnSpc>
              <a:spcBef>
                <a:spcPct val="20000"/>
              </a:spcBef>
            </a:pPr>
            <a:r>
              <a:rPr lang="en-US" altLang="ko-KR" b="1" dirty="0" smtClean="0">
                <a:solidFill>
                  <a:srgbClr val="FF0000"/>
                </a:solidFill>
              </a:rPr>
              <a:t>stop();	//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this.stop</a:t>
            </a:r>
            <a:r>
              <a:rPr lang="en-US" altLang="ko-KR" b="1" dirty="0" smtClean="0">
                <a:solidFill>
                  <a:srgbClr val="FF0000"/>
                </a:solidFill>
              </a:rPr>
              <a:t>()</a:t>
            </a:r>
            <a:r>
              <a:rPr lang="en-US" altLang="ko-KR" b="1" dirty="0" smtClean="0">
                <a:solidFill>
                  <a:srgbClr val="0000FF"/>
                </a:solidFill>
              </a:rPr>
              <a:t> </a:t>
            </a:r>
            <a:endParaRPr lang="en-US" altLang="ko-KR" b="1" dirty="0">
              <a:solidFill>
                <a:srgbClr val="0000FF"/>
              </a:solidFill>
            </a:endParaRPr>
          </a:p>
          <a:p>
            <a:pPr marL="1143000" lvl="2" indent="-228600" algn="just">
              <a:lnSpc>
                <a:spcPct val="90000"/>
              </a:lnSpc>
              <a:spcBef>
                <a:spcPct val="20000"/>
              </a:spcBef>
            </a:pPr>
            <a:r>
              <a:rPr lang="ko-KR" altLang="en-US" b="1" dirty="0">
                <a:solidFill>
                  <a:srgbClr val="0000FF"/>
                </a:solidFill>
              </a:rPr>
              <a:t>비상등 작동</a:t>
            </a:r>
            <a:r>
              <a:rPr lang="en-US" altLang="ko-KR" b="1" dirty="0">
                <a:solidFill>
                  <a:srgbClr val="0000FF"/>
                </a:solidFill>
              </a:rPr>
              <a:t>;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</a:pPr>
            <a:r>
              <a:rPr lang="en-US" altLang="ko-KR" b="1" dirty="0">
                <a:solidFill>
                  <a:srgbClr val="0000FF"/>
                </a:solidFill>
              </a:rPr>
              <a:t>}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</a:pPr>
            <a:r>
              <a:rPr lang="en-US" altLang="ko-KR" b="1" dirty="0"/>
              <a:t>}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562600" y="2514600"/>
            <a:ext cx="3429000" cy="2286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Car c;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 = new Truck();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2800" kern="0" smtClean="0"/>
              <a:t>c.stop();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2800" kern="0" smtClean="0"/>
              <a:t>c.emergencyStop();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2800" ker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2039812" name="Rectangle 4"/>
          <p:cNvSpPr>
            <a:spLocks noChangeArrowheads="1"/>
          </p:cNvSpPr>
          <p:nvPr/>
        </p:nvSpPr>
        <p:spPr bwMode="auto">
          <a:xfrm>
            <a:off x="304800" y="609600"/>
            <a:ext cx="86868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</a:pPr>
            <a:r>
              <a:rPr lang="en-US" altLang="ko-KR" b="1" dirty="0"/>
              <a:t>class </a:t>
            </a:r>
            <a:r>
              <a:rPr lang="en-US" altLang="ko-KR" b="1"/>
              <a:t>Car </a:t>
            </a:r>
            <a:r>
              <a:rPr lang="en-US" altLang="ko-KR" b="1" smtClean="0"/>
              <a:t>{ ... }</a:t>
            </a:r>
            <a:endParaRPr lang="en-US" altLang="ko-KR" b="1" dirty="0"/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</a:pPr>
            <a:r>
              <a:rPr lang="en-US" altLang="ko-KR" b="1" dirty="0"/>
              <a:t>class Truck extends Car {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</a:pPr>
            <a:r>
              <a:rPr lang="en-US" altLang="ko-KR" b="1" smtClean="0">
                <a:solidFill>
                  <a:srgbClr val="0000FF"/>
                </a:solidFill>
              </a:rPr>
              <a:t>...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</a:pPr>
            <a:r>
              <a:rPr lang="en-US" altLang="ko-KR" b="1" smtClean="0">
                <a:solidFill>
                  <a:srgbClr val="0000FF"/>
                </a:solidFill>
              </a:rPr>
              <a:t>public </a:t>
            </a:r>
            <a:r>
              <a:rPr lang="en-US" altLang="ko-KR" b="1" dirty="0" smtClean="0">
                <a:solidFill>
                  <a:srgbClr val="0000FF"/>
                </a:solidFill>
              </a:rPr>
              <a:t>void </a:t>
            </a:r>
            <a:r>
              <a:rPr lang="en-US" altLang="ko-KR" b="1" dirty="0" err="1" smtClean="0">
                <a:solidFill>
                  <a:srgbClr val="0000FF"/>
                </a:solidFill>
              </a:rPr>
              <a:t>emergencyStop</a:t>
            </a:r>
            <a:r>
              <a:rPr lang="en-US" altLang="ko-KR" b="1" dirty="0" smtClean="0">
                <a:solidFill>
                  <a:srgbClr val="0000FF"/>
                </a:solidFill>
              </a:rPr>
              <a:t>() </a:t>
            </a:r>
            <a:r>
              <a:rPr lang="en-US" altLang="ko-KR" b="1" dirty="0">
                <a:solidFill>
                  <a:srgbClr val="0000FF"/>
                </a:solidFill>
              </a:rPr>
              <a:t>{ </a:t>
            </a:r>
          </a:p>
          <a:p>
            <a:pPr marL="1143000" lvl="2" indent="-228600" algn="just">
              <a:lnSpc>
                <a:spcPct val="90000"/>
              </a:lnSpc>
              <a:spcBef>
                <a:spcPct val="20000"/>
              </a:spcBef>
            </a:pPr>
            <a:r>
              <a:rPr lang="en-US" altLang="ko-KR" b="1" dirty="0" err="1">
                <a:solidFill>
                  <a:srgbClr val="FF0000"/>
                </a:solidFill>
              </a:rPr>
              <a:t>super.stop</a:t>
            </a:r>
            <a:r>
              <a:rPr lang="en-US" altLang="ko-KR" b="1" dirty="0">
                <a:solidFill>
                  <a:srgbClr val="FF0000"/>
                </a:solidFill>
              </a:rPr>
              <a:t>();</a:t>
            </a:r>
            <a:r>
              <a:rPr lang="en-US" altLang="ko-KR" b="1" dirty="0">
                <a:solidFill>
                  <a:srgbClr val="0000FF"/>
                </a:solidFill>
              </a:rPr>
              <a:t> 	// </a:t>
            </a:r>
            <a:r>
              <a:rPr lang="ko-KR" altLang="en-US" b="1" dirty="0" err="1" smtClean="0">
                <a:solidFill>
                  <a:srgbClr val="0000FF"/>
                </a:solidFill>
              </a:rPr>
              <a:t>수퍼클래스의</a:t>
            </a:r>
            <a:r>
              <a:rPr lang="ko-KR" altLang="en-US" b="1" dirty="0" smtClean="0">
                <a:solidFill>
                  <a:srgbClr val="0000FF"/>
                </a:solidFill>
              </a:rPr>
              <a:t>  </a:t>
            </a:r>
            <a:r>
              <a:rPr lang="ko-KR" altLang="en-US" b="1" dirty="0" err="1" smtClean="0">
                <a:solidFill>
                  <a:srgbClr val="0000FF"/>
                </a:solidFill>
              </a:rPr>
              <a:t>메소드</a:t>
            </a:r>
            <a:endParaRPr lang="en-US" altLang="ko-KR" b="1" dirty="0" smtClean="0">
              <a:solidFill>
                <a:srgbClr val="0000FF"/>
              </a:solidFill>
            </a:endParaRPr>
          </a:p>
          <a:p>
            <a:pPr marL="1143000" lvl="2" indent="-228600" algn="just">
              <a:lnSpc>
                <a:spcPct val="90000"/>
              </a:lnSpc>
              <a:spcBef>
                <a:spcPct val="20000"/>
              </a:spcBef>
            </a:pPr>
            <a:r>
              <a:rPr lang="ko-KR" altLang="en-US" b="1" dirty="0" smtClean="0">
                <a:solidFill>
                  <a:srgbClr val="0000FF"/>
                </a:solidFill>
              </a:rPr>
              <a:t>비상등 </a:t>
            </a:r>
            <a:r>
              <a:rPr lang="ko-KR" altLang="en-US" b="1" dirty="0">
                <a:solidFill>
                  <a:srgbClr val="0000FF"/>
                </a:solidFill>
              </a:rPr>
              <a:t>작동</a:t>
            </a:r>
            <a:r>
              <a:rPr lang="en-US" altLang="ko-KR" b="1" dirty="0">
                <a:solidFill>
                  <a:srgbClr val="0000FF"/>
                </a:solidFill>
              </a:rPr>
              <a:t>;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</a:pPr>
            <a:r>
              <a:rPr lang="en-US" altLang="ko-KR" b="1" dirty="0">
                <a:solidFill>
                  <a:srgbClr val="0000FF"/>
                </a:solidFill>
              </a:rPr>
              <a:t>}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</a:pPr>
            <a:r>
              <a:rPr lang="en-US" altLang="ko-KR" b="1" smtClean="0"/>
              <a:t>}</a:t>
            </a:r>
          </a:p>
          <a:p>
            <a:pPr marL="342900" algn="just">
              <a:lnSpc>
                <a:spcPct val="90000"/>
              </a:lnSpc>
              <a:spcBef>
                <a:spcPts val="1200"/>
              </a:spcBef>
            </a:pPr>
            <a:r>
              <a:rPr lang="en-US" altLang="ko-KR" b="1" smtClean="0"/>
              <a:t>stop()</a:t>
            </a:r>
            <a:r>
              <a:rPr lang="ko-KR" altLang="en-US" b="1" smtClean="0"/>
              <a:t>은 </a:t>
            </a:r>
            <a:r>
              <a:rPr lang="en-US" altLang="ko-KR" b="1" smtClean="0"/>
              <a:t>Truck</a:t>
            </a:r>
            <a:r>
              <a:rPr lang="ko-KR" altLang="en-US" b="1" smtClean="0"/>
              <a:t>의 인스턴스 메소드이다</a:t>
            </a:r>
            <a:r>
              <a:rPr lang="en-US" altLang="ko-KR" b="1" smtClean="0"/>
              <a:t>.</a:t>
            </a:r>
            <a:endParaRPr lang="en-US" altLang="ko-KR" b="1"/>
          </a:p>
          <a:p>
            <a:pPr marL="342900" algn="just">
              <a:lnSpc>
                <a:spcPct val="90000"/>
              </a:lnSpc>
              <a:spcBef>
                <a:spcPts val="1200"/>
              </a:spcBef>
            </a:pPr>
            <a:r>
              <a:rPr lang="en-US" altLang="ko-KR" b="1"/>
              <a:t>Truck </a:t>
            </a:r>
            <a:r>
              <a:rPr lang="ko-KR" altLang="en-US" b="1"/>
              <a:t>클래스 내의 어떤 메소드 내에서 </a:t>
            </a:r>
            <a:r>
              <a:rPr lang="en-US" altLang="ko-KR" b="1"/>
              <a:t>stop()</a:t>
            </a:r>
            <a:r>
              <a:rPr lang="ko-KR" altLang="en-US" b="1"/>
              <a:t>이라고 적으면 </a:t>
            </a:r>
            <a:r>
              <a:rPr lang="en-US" altLang="ko-KR" b="1"/>
              <a:t>this.stop()</a:t>
            </a:r>
            <a:r>
              <a:rPr lang="ko-KR" altLang="en-US" b="1"/>
              <a:t>이라고 적은 것과 같다</a:t>
            </a:r>
            <a:r>
              <a:rPr lang="en-US" altLang="ko-KR" b="1"/>
              <a:t>. </a:t>
            </a:r>
            <a:r>
              <a:rPr lang="ko-KR" altLang="en-US" b="1"/>
              <a:t>즉</a:t>
            </a:r>
            <a:r>
              <a:rPr lang="en-US" altLang="ko-KR" b="1"/>
              <a:t>, Truck </a:t>
            </a:r>
            <a:r>
              <a:rPr lang="ko-KR" altLang="en-US" b="1"/>
              <a:t>객체 자신에게 </a:t>
            </a:r>
            <a:r>
              <a:rPr lang="en-US" altLang="ko-KR" b="1"/>
              <a:t>stop()</a:t>
            </a:r>
            <a:r>
              <a:rPr lang="ko-KR" altLang="en-US" b="1"/>
              <a:t>메소드를 호출하는 것이다</a:t>
            </a:r>
            <a:r>
              <a:rPr lang="en-US" altLang="ko-KR" b="1" smtClean="0"/>
              <a:t>. </a:t>
            </a:r>
            <a:r>
              <a:rPr lang="ko-KR" altLang="en-US" b="1" smtClean="0"/>
              <a:t>이 때 </a:t>
            </a:r>
            <a:r>
              <a:rPr lang="en-US" altLang="ko-KR" b="1" smtClean="0"/>
              <a:t>this</a:t>
            </a:r>
            <a:r>
              <a:rPr lang="ko-KR" altLang="en-US" b="1" smtClean="0"/>
              <a:t>는 </a:t>
            </a:r>
            <a:r>
              <a:rPr lang="en-US" altLang="ko-KR" b="1" smtClean="0"/>
              <a:t>Truck </a:t>
            </a:r>
            <a:r>
              <a:rPr lang="ko-KR" altLang="en-US" b="1" smtClean="0"/>
              <a:t>객체 자신을 가리키는 참조이다</a:t>
            </a:r>
            <a:r>
              <a:rPr lang="en-US" altLang="ko-KR" b="1" smtClean="0"/>
              <a:t>. (list.add(3)</a:t>
            </a:r>
            <a:r>
              <a:rPr lang="ko-KR" altLang="en-US" b="1" smtClean="0"/>
              <a:t>이라고 호출할 때 </a:t>
            </a:r>
            <a:r>
              <a:rPr lang="en-US" altLang="ko-KR" b="1" smtClean="0"/>
              <a:t>list</a:t>
            </a:r>
            <a:r>
              <a:rPr lang="ko-KR" altLang="en-US" b="1" smtClean="0"/>
              <a:t>는 리스트 객체를 가리키는 참조이다</a:t>
            </a:r>
            <a:r>
              <a:rPr lang="en-US" altLang="ko-KR" b="1" smtClean="0"/>
              <a:t>.)</a:t>
            </a:r>
            <a:endParaRPr lang="en-US" altLang="ko-KR" b="1"/>
          </a:p>
          <a:p>
            <a:pPr marL="342900" algn="just">
              <a:lnSpc>
                <a:spcPct val="90000"/>
              </a:lnSpc>
              <a:spcBef>
                <a:spcPts val="1200"/>
              </a:spcBef>
            </a:pPr>
            <a:r>
              <a:rPr lang="en-US" altLang="ko-KR" b="1"/>
              <a:t>Truck </a:t>
            </a:r>
            <a:r>
              <a:rPr lang="ko-KR" altLang="en-US" b="1"/>
              <a:t>클래스 내의 어떤 메소드 내에서 </a:t>
            </a:r>
            <a:r>
              <a:rPr lang="en-US" altLang="ko-KR" b="1" smtClean="0"/>
              <a:t>super.stop</a:t>
            </a:r>
            <a:r>
              <a:rPr lang="en-US" altLang="ko-KR" b="1"/>
              <a:t>()</a:t>
            </a:r>
            <a:r>
              <a:rPr lang="ko-KR" altLang="en-US" b="1"/>
              <a:t>이라고 적으면 </a:t>
            </a:r>
            <a:r>
              <a:rPr lang="ko-KR" altLang="en-US" b="1" smtClean="0"/>
              <a:t>슈퍼클래스인 </a:t>
            </a:r>
            <a:r>
              <a:rPr lang="en-US" altLang="ko-KR" b="1" smtClean="0"/>
              <a:t>Car </a:t>
            </a:r>
            <a:r>
              <a:rPr lang="ko-KR" altLang="en-US" b="1" smtClean="0"/>
              <a:t>클래스의 </a:t>
            </a:r>
            <a:r>
              <a:rPr lang="en-US" altLang="ko-KR" b="1" smtClean="0"/>
              <a:t>stop() </a:t>
            </a:r>
            <a:r>
              <a:rPr lang="ko-KR" altLang="en-US" b="1" smtClean="0"/>
              <a:t>메소드를 </a:t>
            </a:r>
            <a:r>
              <a:rPr lang="en-US" altLang="ko-KR" b="1" smtClean="0"/>
              <a:t>Truck </a:t>
            </a:r>
            <a:r>
              <a:rPr lang="ko-KR" altLang="en-US" b="1" smtClean="0"/>
              <a:t>객체 자신에게 호출하는 </a:t>
            </a:r>
            <a:r>
              <a:rPr lang="ko-KR" altLang="en-US" b="1"/>
              <a:t>것이다</a:t>
            </a:r>
            <a:r>
              <a:rPr lang="en-US" altLang="ko-KR" b="1" smtClean="0"/>
              <a:t>. </a:t>
            </a:r>
            <a:r>
              <a:rPr lang="ko-KR" altLang="en-US" b="1" smtClean="0">
                <a:solidFill>
                  <a:srgbClr val="FF0000"/>
                </a:solidFill>
              </a:rPr>
              <a:t>슈퍼클래스 객체인 </a:t>
            </a:r>
            <a:r>
              <a:rPr lang="en-US" altLang="ko-KR" b="1" smtClean="0">
                <a:solidFill>
                  <a:srgbClr val="FF0000"/>
                </a:solidFill>
              </a:rPr>
              <a:t>Car </a:t>
            </a:r>
            <a:r>
              <a:rPr lang="ko-KR" altLang="en-US" b="1" smtClean="0">
                <a:solidFill>
                  <a:srgbClr val="FF0000"/>
                </a:solidFill>
              </a:rPr>
              <a:t>객체에게 메소드를 호출하는 것이 아니다</a:t>
            </a:r>
            <a:r>
              <a:rPr lang="en-US" altLang="ko-KR" b="1" smtClean="0">
                <a:solidFill>
                  <a:srgbClr val="FF0000"/>
                </a:solidFill>
              </a:rPr>
              <a:t>.</a:t>
            </a:r>
            <a:r>
              <a:rPr lang="en-US" altLang="ko-KR" b="1" smtClean="0"/>
              <a:t> </a:t>
            </a:r>
            <a:r>
              <a:rPr lang="ko-KR" altLang="en-US" b="1" smtClean="0"/>
              <a:t>즉</a:t>
            </a:r>
            <a:r>
              <a:rPr lang="en-US" altLang="ko-KR" b="1" smtClean="0"/>
              <a:t>, super</a:t>
            </a:r>
            <a:r>
              <a:rPr lang="ko-KR" altLang="en-US" b="1" smtClean="0"/>
              <a:t>가 </a:t>
            </a:r>
            <a:r>
              <a:rPr lang="en-US" altLang="ko-KR" b="1" smtClean="0"/>
              <a:t>Truck </a:t>
            </a:r>
            <a:r>
              <a:rPr lang="ko-KR" altLang="en-US" b="1" smtClean="0"/>
              <a:t>객체 자신을 가리키는 수퍼클래스 타입 참조로 작용한다</a:t>
            </a:r>
            <a:r>
              <a:rPr lang="en-US" altLang="ko-KR" b="1" smtClean="0"/>
              <a:t>.</a:t>
            </a:r>
            <a:endParaRPr lang="en-US" altLang="ko-KR" b="1"/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8428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2039812" name="Rectangle 4"/>
          <p:cNvSpPr>
            <a:spLocks noChangeArrowheads="1"/>
          </p:cNvSpPr>
          <p:nvPr/>
        </p:nvSpPr>
        <p:spPr bwMode="auto">
          <a:xfrm>
            <a:off x="304800" y="609600"/>
            <a:ext cx="86868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</a:pPr>
            <a:r>
              <a:rPr lang="en-US" altLang="ko-KR" b="1" dirty="0"/>
              <a:t>class Car {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</a:pPr>
            <a:r>
              <a:rPr lang="en-US" altLang="ko-KR" b="1" dirty="0"/>
              <a:t>public Car() { </a:t>
            </a:r>
            <a:r>
              <a:rPr lang="ko-KR" altLang="en-US" b="1" dirty="0"/>
              <a:t>핸들각도 </a:t>
            </a:r>
            <a:r>
              <a:rPr lang="en-US" altLang="ko-KR" b="1" dirty="0"/>
              <a:t>= 0; </a:t>
            </a:r>
            <a:r>
              <a:rPr lang="ko-KR" altLang="en-US" b="1" dirty="0"/>
              <a:t>속도 </a:t>
            </a:r>
            <a:r>
              <a:rPr lang="en-US" altLang="ko-KR" b="1" dirty="0"/>
              <a:t>= 0;}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</a:pPr>
            <a:r>
              <a:rPr lang="en-US" altLang="ko-KR" b="1" dirty="0" smtClean="0"/>
              <a:t>private </a:t>
            </a:r>
            <a:r>
              <a:rPr lang="en-US" altLang="ko-KR" b="1" dirty="0" err="1"/>
              <a:t>int</a:t>
            </a:r>
            <a:r>
              <a:rPr lang="en-US" altLang="ko-KR" b="1" dirty="0"/>
              <a:t> </a:t>
            </a:r>
            <a:r>
              <a:rPr lang="ko-KR" altLang="en-US" b="1" dirty="0"/>
              <a:t>핸들각도</a:t>
            </a:r>
            <a:r>
              <a:rPr lang="en-US" altLang="ko-KR" b="1" dirty="0"/>
              <a:t>;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</a:pPr>
            <a:r>
              <a:rPr lang="en-US" altLang="ko-KR" b="1" dirty="0" smtClean="0"/>
              <a:t>private </a:t>
            </a:r>
            <a:r>
              <a:rPr lang="en-US" altLang="ko-KR" b="1" dirty="0" err="1"/>
              <a:t>int</a:t>
            </a:r>
            <a:r>
              <a:rPr lang="en-US" altLang="ko-KR" b="1" dirty="0"/>
              <a:t> </a:t>
            </a:r>
            <a:r>
              <a:rPr lang="ko-KR" altLang="en-US" b="1" dirty="0"/>
              <a:t>속도</a:t>
            </a:r>
            <a:r>
              <a:rPr lang="en-US" altLang="ko-KR" b="1" dirty="0"/>
              <a:t>;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</a:pPr>
            <a:r>
              <a:rPr lang="en-US" altLang="ko-KR" b="1" dirty="0"/>
              <a:t>public void accelerate(</a:t>
            </a:r>
            <a:r>
              <a:rPr lang="en-US" altLang="ko-KR" b="1" dirty="0" err="1"/>
              <a:t>int</a:t>
            </a:r>
            <a:r>
              <a:rPr lang="en-US" altLang="ko-KR" b="1" dirty="0"/>
              <a:t> </a:t>
            </a:r>
            <a:r>
              <a:rPr lang="en-US" altLang="ko-KR" b="1" dirty="0" err="1"/>
              <a:t>i</a:t>
            </a:r>
            <a:r>
              <a:rPr lang="en-US" altLang="ko-KR" b="1" dirty="0"/>
              <a:t>) { </a:t>
            </a:r>
            <a:r>
              <a:rPr lang="en-US" altLang="ko-KR" b="1" dirty="0">
                <a:latin typeface="Times New Roman" pitchFamily="18" charset="0"/>
              </a:rPr>
              <a:t>…</a:t>
            </a:r>
            <a:r>
              <a:rPr lang="en-US" altLang="ko-KR" b="1" dirty="0"/>
              <a:t> }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</a:pPr>
            <a:r>
              <a:rPr lang="en-US" altLang="ko-KR" b="1" dirty="0">
                <a:solidFill>
                  <a:srgbClr val="FF0000"/>
                </a:solidFill>
              </a:rPr>
              <a:t>public void stop() { </a:t>
            </a:r>
            <a:r>
              <a:rPr lang="en-US" altLang="ko-KR" b="1" dirty="0">
                <a:solidFill>
                  <a:srgbClr val="FF0000"/>
                </a:solidFill>
                <a:latin typeface="Times New Roman" pitchFamily="18" charset="0"/>
              </a:rPr>
              <a:t>…</a:t>
            </a:r>
            <a:r>
              <a:rPr lang="ko-KR" altLang="en-US" b="1" dirty="0">
                <a:solidFill>
                  <a:srgbClr val="FF0000"/>
                </a:solidFill>
              </a:rPr>
              <a:t>선다</a:t>
            </a:r>
            <a:r>
              <a:rPr lang="en-US" altLang="ko-KR" b="1" dirty="0">
                <a:solidFill>
                  <a:srgbClr val="FF0000"/>
                </a:solidFill>
                <a:latin typeface="Times New Roman" pitchFamily="18" charset="0"/>
              </a:rPr>
              <a:t>…</a:t>
            </a:r>
            <a:r>
              <a:rPr lang="en-US" altLang="ko-KR" b="1" dirty="0">
                <a:solidFill>
                  <a:srgbClr val="FF0000"/>
                </a:solidFill>
              </a:rPr>
              <a:t> }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</a:pPr>
            <a:r>
              <a:rPr lang="en-US" altLang="ko-KR" b="1" dirty="0"/>
              <a:t>public void turn(</a:t>
            </a:r>
            <a:r>
              <a:rPr lang="en-US" altLang="ko-KR" b="1" dirty="0" err="1"/>
              <a:t>int</a:t>
            </a:r>
            <a:r>
              <a:rPr lang="en-US" altLang="ko-KR" b="1" dirty="0"/>
              <a:t> angle) { </a:t>
            </a:r>
            <a:r>
              <a:rPr lang="en-US" altLang="ko-KR" b="1" dirty="0">
                <a:latin typeface="Times New Roman" pitchFamily="18" charset="0"/>
              </a:rPr>
              <a:t>…</a:t>
            </a:r>
            <a:r>
              <a:rPr lang="en-US" altLang="ko-KR" b="1" dirty="0"/>
              <a:t> }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</a:pPr>
            <a:r>
              <a:rPr lang="en-US" altLang="ko-KR" b="1" dirty="0"/>
              <a:t>}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</a:pPr>
            <a:r>
              <a:rPr lang="en-US" altLang="ko-KR" b="1" dirty="0"/>
              <a:t>class Truck extends Car {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</a:pPr>
            <a:r>
              <a:rPr lang="en-US" altLang="ko-KR" b="1" dirty="0"/>
              <a:t>public Truck() {super(); </a:t>
            </a:r>
            <a:r>
              <a:rPr lang="ko-KR" altLang="en-US" b="1" dirty="0" err="1"/>
              <a:t>짐실음</a:t>
            </a:r>
            <a:r>
              <a:rPr lang="ko-KR" altLang="en-US" b="1" dirty="0"/>
              <a:t> </a:t>
            </a:r>
            <a:r>
              <a:rPr lang="en-US" altLang="ko-KR" b="1" dirty="0"/>
              <a:t>= </a:t>
            </a:r>
            <a:r>
              <a:rPr lang="en-US" altLang="ko-KR" b="1" dirty="0" smtClean="0"/>
              <a:t>false;}</a:t>
            </a:r>
            <a:endParaRPr lang="en-US" altLang="ko-KR" b="1" dirty="0"/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</a:pPr>
            <a:r>
              <a:rPr lang="en-US" altLang="ko-KR" b="1" dirty="0"/>
              <a:t>private </a:t>
            </a:r>
            <a:r>
              <a:rPr lang="en-US" altLang="ko-KR" b="1" dirty="0" err="1"/>
              <a:t>boolean</a:t>
            </a:r>
            <a:r>
              <a:rPr lang="en-US" altLang="ko-KR" b="1" dirty="0"/>
              <a:t> </a:t>
            </a:r>
            <a:r>
              <a:rPr lang="ko-KR" altLang="en-US" b="1" dirty="0" err="1"/>
              <a:t>짐실음</a:t>
            </a:r>
            <a:r>
              <a:rPr lang="en-US" altLang="ko-KR" b="1" dirty="0"/>
              <a:t>;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</a:pPr>
            <a:r>
              <a:rPr lang="en-US" altLang="ko-KR" b="1" dirty="0"/>
              <a:t>public void load () { </a:t>
            </a:r>
            <a:r>
              <a:rPr lang="en-US" altLang="ko-KR" b="1" dirty="0">
                <a:latin typeface="Times New Roman" pitchFamily="18" charset="0"/>
              </a:rPr>
              <a:t>…</a:t>
            </a:r>
            <a:r>
              <a:rPr lang="en-US" altLang="ko-KR" b="1" dirty="0"/>
              <a:t> };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</a:pPr>
            <a:r>
              <a:rPr lang="en-US" altLang="ko-KR" b="1" dirty="0"/>
              <a:t>public void unload() { </a:t>
            </a:r>
            <a:r>
              <a:rPr lang="en-US" altLang="ko-KR" b="1" dirty="0">
                <a:latin typeface="Times New Roman" pitchFamily="18" charset="0"/>
              </a:rPr>
              <a:t>…</a:t>
            </a:r>
            <a:r>
              <a:rPr lang="en-US" altLang="ko-KR" b="1" dirty="0"/>
              <a:t> } 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</a:pPr>
            <a:r>
              <a:rPr lang="en-US" altLang="ko-KR" b="1" dirty="0">
                <a:solidFill>
                  <a:srgbClr val="FF0000"/>
                </a:solidFill>
              </a:rPr>
              <a:t>public void stop() { </a:t>
            </a:r>
            <a:r>
              <a:rPr lang="en-US" altLang="ko-KR" b="1" dirty="0">
                <a:solidFill>
                  <a:srgbClr val="FF0000"/>
                </a:solidFill>
                <a:latin typeface="Times New Roman" pitchFamily="18" charset="0"/>
              </a:rPr>
              <a:t>…</a:t>
            </a:r>
            <a:r>
              <a:rPr lang="ko-KR" altLang="en-US" b="1" dirty="0">
                <a:solidFill>
                  <a:srgbClr val="FF0000"/>
                </a:solidFill>
              </a:rPr>
              <a:t>천천히 선다</a:t>
            </a:r>
            <a:r>
              <a:rPr lang="en-US" altLang="ko-KR" b="1" dirty="0">
                <a:solidFill>
                  <a:srgbClr val="FF0000"/>
                </a:solidFill>
                <a:latin typeface="Times New Roman" pitchFamily="18" charset="0"/>
              </a:rPr>
              <a:t>…</a:t>
            </a:r>
            <a:r>
              <a:rPr lang="en-US" altLang="ko-KR" b="1" dirty="0">
                <a:solidFill>
                  <a:srgbClr val="FF0000"/>
                </a:solidFill>
              </a:rPr>
              <a:t> }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</a:pPr>
            <a:r>
              <a:rPr lang="en-US" altLang="ko-KR" b="1" dirty="0">
                <a:solidFill>
                  <a:srgbClr val="0000FF"/>
                </a:solidFill>
              </a:rPr>
              <a:t>public </a:t>
            </a:r>
            <a:r>
              <a:rPr lang="en-US" altLang="ko-KR" b="1" dirty="0" smtClean="0">
                <a:solidFill>
                  <a:srgbClr val="0000FF"/>
                </a:solidFill>
              </a:rPr>
              <a:t>void </a:t>
            </a:r>
            <a:r>
              <a:rPr lang="en-US" altLang="ko-KR" b="1" dirty="0" err="1" smtClean="0">
                <a:solidFill>
                  <a:srgbClr val="0000FF"/>
                </a:solidFill>
              </a:rPr>
              <a:t>emergencyStop</a:t>
            </a:r>
            <a:r>
              <a:rPr lang="en-US" altLang="ko-KR" b="1" dirty="0" smtClean="0">
                <a:solidFill>
                  <a:srgbClr val="0000FF"/>
                </a:solidFill>
              </a:rPr>
              <a:t>() </a:t>
            </a:r>
            <a:r>
              <a:rPr lang="en-US" altLang="ko-KR" b="1" dirty="0">
                <a:solidFill>
                  <a:srgbClr val="0000FF"/>
                </a:solidFill>
              </a:rPr>
              <a:t>{ </a:t>
            </a:r>
          </a:p>
          <a:p>
            <a:pPr marL="1143000" lvl="2" indent="-228600" algn="just">
              <a:lnSpc>
                <a:spcPct val="90000"/>
              </a:lnSpc>
              <a:spcBef>
                <a:spcPct val="20000"/>
              </a:spcBef>
            </a:pPr>
            <a:r>
              <a:rPr lang="en-US" altLang="ko-KR" b="1" dirty="0" err="1">
                <a:solidFill>
                  <a:srgbClr val="FF0000"/>
                </a:solidFill>
              </a:rPr>
              <a:t>super.stop</a:t>
            </a:r>
            <a:r>
              <a:rPr lang="en-US" altLang="ko-KR" b="1" dirty="0">
                <a:solidFill>
                  <a:srgbClr val="FF0000"/>
                </a:solidFill>
              </a:rPr>
              <a:t>();</a:t>
            </a:r>
            <a:r>
              <a:rPr lang="en-US" altLang="ko-KR" b="1" dirty="0">
                <a:solidFill>
                  <a:srgbClr val="0000FF"/>
                </a:solidFill>
              </a:rPr>
              <a:t> 	// </a:t>
            </a:r>
            <a:r>
              <a:rPr lang="ko-KR" altLang="en-US" b="1" dirty="0" err="1" smtClean="0">
                <a:solidFill>
                  <a:srgbClr val="0000FF"/>
                </a:solidFill>
              </a:rPr>
              <a:t>수퍼클래스의</a:t>
            </a:r>
            <a:r>
              <a:rPr lang="ko-KR" altLang="en-US" b="1" dirty="0" smtClean="0">
                <a:solidFill>
                  <a:srgbClr val="0000FF"/>
                </a:solidFill>
              </a:rPr>
              <a:t>  </a:t>
            </a:r>
            <a:r>
              <a:rPr lang="ko-KR" altLang="en-US" b="1" dirty="0" err="1" smtClean="0">
                <a:solidFill>
                  <a:srgbClr val="0000FF"/>
                </a:solidFill>
              </a:rPr>
              <a:t>메소드</a:t>
            </a:r>
            <a:endParaRPr lang="en-US" altLang="ko-KR" b="1" dirty="0" smtClean="0">
              <a:solidFill>
                <a:srgbClr val="0000FF"/>
              </a:solidFill>
            </a:endParaRPr>
          </a:p>
          <a:p>
            <a:pPr marL="1143000" lvl="2" indent="-228600" algn="just">
              <a:lnSpc>
                <a:spcPct val="90000"/>
              </a:lnSpc>
              <a:spcBef>
                <a:spcPct val="20000"/>
              </a:spcBef>
            </a:pPr>
            <a:r>
              <a:rPr lang="ko-KR" altLang="en-US" b="1" dirty="0" smtClean="0">
                <a:solidFill>
                  <a:srgbClr val="0000FF"/>
                </a:solidFill>
              </a:rPr>
              <a:t>비상등 </a:t>
            </a:r>
            <a:r>
              <a:rPr lang="ko-KR" altLang="en-US" b="1" dirty="0">
                <a:solidFill>
                  <a:srgbClr val="0000FF"/>
                </a:solidFill>
              </a:rPr>
              <a:t>작동</a:t>
            </a:r>
            <a:r>
              <a:rPr lang="en-US" altLang="ko-KR" b="1" dirty="0">
                <a:solidFill>
                  <a:srgbClr val="0000FF"/>
                </a:solidFill>
              </a:rPr>
              <a:t>;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</a:pPr>
            <a:r>
              <a:rPr lang="en-US" altLang="ko-KR" b="1" dirty="0">
                <a:solidFill>
                  <a:srgbClr val="0000FF"/>
                </a:solidFill>
              </a:rPr>
              <a:t>}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</a:pPr>
            <a:r>
              <a:rPr lang="en-US" altLang="ko-KR" b="1" dirty="0"/>
              <a:t>}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562600" y="2514600"/>
            <a:ext cx="3429000" cy="2286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Car c;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 = new Truck();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2800" kern="0" smtClean="0"/>
              <a:t>c.stop();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2800" kern="0" smtClean="0"/>
              <a:t>c.emergencyStop();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2800" kern="0"/>
          </a:p>
        </p:txBody>
      </p:sp>
    </p:spTree>
    <p:extLst>
      <p:ext uri="{BB962C8B-B14F-4D97-AF65-F5344CB8AC3E}">
        <p14:creationId xmlns:p14="http://schemas.microsoft.com/office/powerpoint/2010/main" val="189883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180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Inheritance Hierarchies Example</a:t>
            </a:r>
          </a:p>
        </p:txBody>
      </p:sp>
      <p:sp>
        <p:nvSpPr>
          <p:cNvPr id="1808387" name="Line 3"/>
          <p:cNvSpPr>
            <a:spLocks noChangeShapeType="1"/>
          </p:cNvSpPr>
          <p:nvPr/>
        </p:nvSpPr>
        <p:spPr bwMode="auto">
          <a:xfrm>
            <a:off x="0" y="15240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pic>
        <p:nvPicPr>
          <p:cNvPr id="1808390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143000" y="1219200"/>
            <a:ext cx="6629400" cy="5145088"/>
          </a:xfrm>
          <a:noFill/>
          <a:ln w="38100">
            <a:solidFill>
              <a:srgbClr val="666699"/>
            </a:solidFill>
          </a:ln>
        </p:spPr>
      </p:pic>
      <p:sp>
        <p:nvSpPr>
          <p:cNvPr id="1808391" name="Rectangle 7"/>
          <p:cNvSpPr>
            <a:spLocks noChangeArrowheads="1"/>
          </p:cNvSpPr>
          <p:nvPr/>
        </p:nvSpPr>
        <p:spPr bwMode="auto">
          <a:xfrm>
            <a:off x="4953000" y="1295400"/>
            <a:ext cx="3298825" cy="641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b="1">
                <a:solidFill>
                  <a:srgbClr val="0000FF"/>
                </a:solidFill>
              </a:rPr>
              <a:t>Superclass JComponent has methods getWidth, getHeight</a:t>
            </a:r>
            <a:endParaRPr lang="ko-KR" altLang="en-US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181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Bank Account </a:t>
            </a:r>
            <a:r>
              <a:rPr lang="ko-KR" altLang="en-US"/>
              <a:t>예</a:t>
            </a:r>
          </a:p>
        </p:txBody>
      </p:sp>
      <p:sp>
        <p:nvSpPr>
          <p:cNvPr id="1812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22438"/>
            <a:ext cx="8229600" cy="4754562"/>
          </a:xfrm>
        </p:spPr>
        <p:txBody>
          <a:bodyPr/>
          <a:lstStyle/>
          <a:p>
            <a:pPr marL="914400" lvl="1" indent="-457200">
              <a:buFontTx/>
              <a:buAutoNum type="arabicPeriod"/>
            </a:pPr>
            <a:r>
              <a:rPr lang="en-US" altLang="ko-KR"/>
              <a:t>Checking account: </a:t>
            </a:r>
          </a:p>
          <a:p>
            <a:pPr marL="1371600" lvl="2" indent="-457200"/>
            <a:r>
              <a:rPr lang="ko-KR" altLang="en-US"/>
              <a:t>무이자</a:t>
            </a:r>
          </a:p>
          <a:p>
            <a:pPr marL="1371600" lvl="2" indent="-457200"/>
            <a:r>
              <a:rPr lang="ko-KR" altLang="en-US"/>
              <a:t>거래당 수수료 부과</a:t>
            </a:r>
            <a:r>
              <a:rPr lang="en-US" altLang="ko-KR"/>
              <a:t>, </a:t>
            </a:r>
            <a:r>
              <a:rPr lang="ko-KR" altLang="en-US"/>
              <a:t>매달 징수</a:t>
            </a:r>
          </a:p>
          <a:p>
            <a:pPr marL="1371600" lvl="2" indent="-457200"/>
            <a:r>
              <a:rPr lang="ko-KR" altLang="en-US"/>
              <a:t>매달 무료 거래 기본 제공</a:t>
            </a:r>
          </a:p>
          <a:p>
            <a:pPr marL="914400" lvl="1" indent="-457200">
              <a:buFontTx/>
              <a:buAutoNum type="arabicPeriod"/>
            </a:pPr>
            <a:r>
              <a:rPr lang="en-US" altLang="ko-KR"/>
              <a:t>Savings account: </a:t>
            </a:r>
          </a:p>
          <a:p>
            <a:pPr marL="1371600" lvl="2" indent="-457200"/>
            <a:r>
              <a:rPr lang="ko-KR" altLang="en-US"/>
              <a:t>매달 이자 지급</a:t>
            </a:r>
            <a:endParaRPr lang="en-US" altLang="ko-KR"/>
          </a:p>
          <a:p>
            <a:pPr marL="533400" indent="-533400"/>
            <a:endParaRPr lang="ko-KR" altLang="en-US"/>
          </a:p>
        </p:txBody>
      </p:sp>
      <p:sp>
        <p:nvSpPr>
          <p:cNvPr id="1812484" name="Line 4"/>
          <p:cNvSpPr>
            <a:spLocks noChangeShapeType="1"/>
          </p:cNvSpPr>
          <p:nvPr/>
        </p:nvSpPr>
        <p:spPr bwMode="auto">
          <a:xfrm>
            <a:off x="0" y="15240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pic>
        <p:nvPicPr>
          <p:cNvPr id="1814535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286000" y="2514600"/>
            <a:ext cx="3810000" cy="2865438"/>
          </a:xfrm>
          <a:noFill/>
          <a:ln w="38100">
            <a:solidFill>
              <a:srgbClr val="666699"/>
            </a:solidFill>
          </a:ln>
        </p:spPr>
      </p:pic>
      <p:sp>
        <p:nvSpPr>
          <p:cNvPr id="1814537" name="Rectangle 9"/>
          <p:cNvSpPr>
            <a:spLocks noChangeArrowheads="1"/>
          </p:cNvSpPr>
          <p:nvPr/>
        </p:nvSpPr>
        <p:spPr bwMode="auto">
          <a:xfrm>
            <a:off x="1066800" y="889337"/>
            <a:ext cx="6858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2000" b="1" smtClean="0"/>
              <a:t>SavingsAccount </a:t>
            </a:r>
            <a:r>
              <a:rPr lang="ko-KR" altLang="en-US" sz="2000" b="1" smtClean="0"/>
              <a:t>정기적으로 이자를 지급해 줌</a:t>
            </a:r>
            <a:endParaRPr lang="en-US" altLang="ko-KR" sz="2000" b="1"/>
          </a:p>
          <a:p>
            <a:r>
              <a:rPr lang="en-US" altLang="ko-KR" sz="2000" b="1" smtClean="0"/>
              <a:t>CheckingAccount</a:t>
            </a:r>
            <a:r>
              <a:rPr lang="ko-KR" altLang="en-US" sz="2000" b="1"/>
              <a:t>는</a:t>
            </a:r>
            <a:r>
              <a:rPr lang="en-US" altLang="ko-KR" sz="2000" b="1"/>
              <a:t> </a:t>
            </a:r>
            <a:r>
              <a:rPr lang="ko-KR" altLang="en-US" sz="2000" b="1" smtClean="0"/>
              <a:t>거래 건수에 따라 수료를 떼감</a:t>
            </a:r>
            <a:endParaRPr lang="en-US" altLang="ko-KR" sz="2000" b="1" smtClean="0"/>
          </a:p>
          <a:p>
            <a:r>
              <a:rPr lang="ko-KR" altLang="en-US" sz="2000" b="1" smtClean="0"/>
              <a:t>두 개 모두 </a:t>
            </a:r>
            <a:r>
              <a:rPr lang="en-US" altLang="ko-KR" sz="2000" b="1" smtClean="0"/>
              <a:t>BankAccount</a:t>
            </a:r>
            <a:r>
              <a:rPr lang="ko-KR" altLang="en-US" sz="2000" b="1" smtClean="0"/>
              <a:t>로부터 필드와 메소드를 상속함</a:t>
            </a:r>
            <a:endParaRPr lang="en-US" altLang="ko-KR" sz="2000" b="1" smtClean="0"/>
          </a:p>
        </p:txBody>
      </p:sp>
      <p:sp>
        <p:nvSpPr>
          <p:cNvPr id="2" name="TextBox 1"/>
          <p:cNvSpPr txBox="1"/>
          <p:nvPr/>
        </p:nvSpPr>
        <p:spPr>
          <a:xfrm>
            <a:off x="2667000" y="5562600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적금계좌</a:t>
            </a:r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4683204" y="5562600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결제계좌</a:t>
            </a:r>
            <a:endParaRPr lang="ko-KR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1814537" name="Rectangle 9"/>
          <p:cNvSpPr>
            <a:spLocks noChangeArrowheads="1"/>
          </p:cNvSpPr>
          <p:nvPr/>
        </p:nvSpPr>
        <p:spPr bwMode="auto">
          <a:xfrm>
            <a:off x="533400" y="889337"/>
            <a:ext cx="845820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ko-KR" sz="2000" b="1" smtClean="0"/>
              <a:t>CheckingAccount</a:t>
            </a:r>
          </a:p>
          <a:p>
            <a:pPr>
              <a:spcAft>
                <a:spcPts val="1200"/>
              </a:spcAft>
            </a:pPr>
            <a:endParaRPr lang="en-US" altLang="ko-KR" sz="2000" b="1" smtClean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2000" b="1" smtClean="0"/>
              <a:t>정기적으로 거래 건수에 따라 수료를 떼감</a:t>
            </a:r>
            <a:endParaRPr lang="en-US" altLang="ko-KR" sz="2000" b="1" smtClean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2000" b="1" smtClean="0"/>
              <a:t>거래 건수를 기억해야 하므로 </a:t>
            </a:r>
            <a:r>
              <a:rPr lang="en-US" altLang="ko-KR" sz="2000" b="1" smtClean="0"/>
              <a:t>balance</a:t>
            </a:r>
            <a:r>
              <a:rPr lang="ko-KR" altLang="en-US" sz="2000" b="1" smtClean="0"/>
              <a:t>외에 추가적인 필드를 가짐</a:t>
            </a:r>
            <a:r>
              <a:rPr lang="en-US" altLang="ko-KR" sz="2000" b="1" smtClean="0"/>
              <a:t>(</a:t>
            </a:r>
            <a:r>
              <a:rPr kumimoji="0" lang="en-US" altLang="ko-KR" sz="2000" b="1" smtClean="0">
                <a:latin typeface="Courier New" pitchFamily="49" charset="0"/>
              </a:rPr>
              <a:t>transactionCount)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0" lang="ko-KR" altLang="en-US" sz="2000" b="1" smtClean="0">
                <a:latin typeface="Courier New" pitchFamily="49" charset="0"/>
              </a:rPr>
              <a:t>입금</a:t>
            </a:r>
            <a:r>
              <a:rPr kumimoji="0" lang="en-US" altLang="ko-KR" sz="2000" b="1" smtClean="0">
                <a:latin typeface="Courier New" pitchFamily="49" charset="0"/>
              </a:rPr>
              <a:t>, </a:t>
            </a:r>
            <a:r>
              <a:rPr kumimoji="0" lang="ko-KR" altLang="en-US" sz="2000" b="1" smtClean="0">
                <a:latin typeface="Courier New" pitchFamily="49" charset="0"/>
              </a:rPr>
              <a:t>출금할 때마다 </a:t>
            </a:r>
            <a:r>
              <a:rPr kumimoji="0" lang="en-US" altLang="ko-KR" sz="2000" b="1" smtClean="0">
                <a:latin typeface="Courier New" pitchFamily="49" charset="0"/>
              </a:rPr>
              <a:t>transactionCount</a:t>
            </a:r>
            <a:r>
              <a:rPr kumimoji="0" lang="ko-KR" altLang="en-US" sz="2000" b="1" smtClean="0">
                <a:latin typeface="Courier New" pitchFamily="49" charset="0"/>
              </a:rPr>
              <a:t>를 증가시켜야 하므로 </a:t>
            </a:r>
            <a:r>
              <a:rPr kumimoji="0" lang="en-US" altLang="ko-KR" sz="2000" b="1" smtClean="0">
                <a:latin typeface="Courier New" pitchFamily="49" charset="0"/>
              </a:rPr>
              <a:t>deposit, withdraw </a:t>
            </a:r>
            <a:r>
              <a:rPr kumimoji="0" lang="ko-KR" altLang="en-US" sz="2000" b="1" smtClean="0">
                <a:latin typeface="Courier New" pitchFamily="49" charset="0"/>
              </a:rPr>
              <a:t>메소드를 엎어쓰기함</a:t>
            </a:r>
            <a:endParaRPr kumimoji="0" lang="en-US" altLang="ko-KR" sz="2000" b="1" smtClean="0">
              <a:latin typeface="Courier New" pitchFamily="49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0" lang="ko-KR" altLang="en-US" sz="2000" b="1" smtClean="0">
                <a:latin typeface="Courier New" pitchFamily="49" charset="0"/>
              </a:rPr>
              <a:t>수수로를 떼는 메소드를 추가로 구현함</a:t>
            </a:r>
            <a:endParaRPr lang="en-US" altLang="ko-KR" sz="2000" b="1" smtClean="0"/>
          </a:p>
        </p:txBody>
      </p:sp>
    </p:spTree>
    <p:extLst>
      <p:ext uri="{BB962C8B-B14F-4D97-AF65-F5344CB8AC3E}">
        <p14:creationId xmlns:p14="http://schemas.microsoft.com/office/powerpoint/2010/main" val="113175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19742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ko-KR" altLang="en-US"/>
              <a:t>클래스 확장</a:t>
            </a:r>
            <a:r>
              <a:rPr lang="en-US" altLang="ko-KR"/>
              <a:t>(Class Extension)</a:t>
            </a:r>
          </a:p>
        </p:txBody>
      </p:sp>
      <p:sp>
        <p:nvSpPr>
          <p:cNvPr id="19742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3250" y="1600200"/>
            <a:ext cx="8159750" cy="4495800"/>
          </a:xfrm>
          <a:noFill/>
          <a:ln/>
        </p:spPr>
        <p:txBody>
          <a:bodyPr lIns="92075" tIns="46038" rIns="92075" bIns="46038"/>
          <a:lstStyle/>
          <a:p>
            <a:pPr algn="just">
              <a:lnSpc>
                <a:spcPct val="80000"/>
              </a:lnSpc>
              <a:buFontTx/>
              <a:buNone/>
            </a:pPr>
            <a:r>
              <a:rPr lang="en-US" altLang="ko-KR" sz="1600" b="1" dirty="0"/>
              <a:t>class Car </a:t>
            </a:r>
            <a:r>
              <a:rPr lang="en-US" altLang="ko-KR" sz="1600" b="1" dirty="0" smtClean="0"/>
              <a:t>{</a:t>
            </a:r>
            <a:r>
              <a:rPr lang="ko-KR" altLang="en-US" sz="1600" b="1" dirty="0" err="1" smtClean="0"/>
              <a:t>어쩌구</a:t>
            </a:r>
            <a:r>
              <a:rPr lang="ko-KR" altLang="en-US" sz="1600" b="1" dirty="0" smtClean="0"/>
              <a:t> </a:t>
            </a:r>
            <a:r>
              <a:rPr lang="ko-KR" altLang="en-US" sz="1600" b="1" dirty="0" err="1" smtClean="0"/>
              <a:t>저쩌구</a:t>
            </a:r>
            <a:r>
              <a:rPr lang="en-US" altLang="ko-KR" sz="1600" b="1" dirty="0" smtClean="0"/>
              <a:t>};</a:t>
            </a:r>
            <a:endParaRPr lang="en-US" altLang="ko-KR" sz="1600" b="1" dirty="0"/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ko-KR" sz="1600" b="1" dirty="0"/>
              <a:t>class Truck </a:t>
            </a:r>
            <a:r>
              <a:rPr lang="en-US" altLang="ko-KR" sz="1600" b="1" dirty="0">
                <a:solidFill>
                  <a:srgbClr val="0000FF"/>
                </a:solidFill>
              </a:rPr>
              <a:t>extends</a:t>
            </a:r>
            <a:r>
              <a:rPr lang="en-US" altLang="ko-KR" sz="1600" b="1" dirty="0"/>
              <a:t> Car { </a:t>
            </a:r>
            <a:r>
              <a:rPr lang="ko-KR" altLang="en-US" sz="1600" b="1" dirty="0" err="1"/>
              <a:t>이러쿵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저러쿵</a:t>
            </a:r>
            <a:r>
              <a:rPr lang="en-US" altLang="ko-KR" sz="1600" b="1" dirty="0"/>
              <a:t>; }</a:t>
            </a:r>
          </a:p>
          <a:p>
            <a:pPr algn="just">
              <a:lnSpc>
                <a:spcPct val="80000"/>
              </a:lnSpc>
              <a:buNone/>
            </a:pPr>
            <a:r>
              <a:rPr lang="en-US" altLang="ko-KR" sz="1600" b="1" dirty="0"/>
              <a:t>class </a:t>
            </a:r>
            <a:r>
              <a:rPr lang="en-US" altLang="ko-KR" sz="1600" b="1" dirty="0" smtClean="0"/>
              <a:t>Bus </a:t>
            </a:r>
            <a:r>
              <a:rPr lang="en-US" altLang="ko-KR" sz="1600" b="1" dirty="0">
                <a:solidFill>
                  <a:srgbClr val="0000FF"/>
                </a:solidFill>
              </a:rPr>
              <a:t>extends</a:t>
            </a:r>
            <a:r>
              <a:rPr lang="en-US" altLang="ko-KR" sz="1600" b="1" dirty="0"/>
              <a:t> Car { </a:t>
            </a:r>
            <a:r>
              <a:rPr lang="ko-KR" altLang="en-US" sz="1600" b="1" dirty="0" err="1" smtClean="0"/>
              <a:t>쏼라</a:t>
            </a:r>
            <a:r>
              <a:rPr lang="ko-KR" altLang="en-US" sz="1600" b="1" dirty="0" smtClean="0"/>
              <a:t> </a:t>
            </a:r>
            <a:r>
              <a:rPr lang="ko-KR" altLang="en-US" sz="1600" b="1" dirty="0" err="1" smtClean="0"/>
              <a:t>쏼라</a:t>
            </a:r>
            <a:r>
              <a:rPr lang="en-US" altLang="ko-KR" sz="1600" b="1" dirty="0" smtClean="0"/>
              <a:t>; </a:t>
            </a:r>
            <a:r>
              <a:rPr lang="en-US" altLang="ko-KR" sz="1600" b="1" dirty="0"/>
              <a:t>}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ko-KR" sz="1600" b="1" dirty="0" smtClean="0"/>
              <a:t>class </a:t>
            </a:r>
            <a:r>
              <a:rPr lang="en-US" altLang="ko-KR" sz="1600" b="1" dirty="0" err="1"/>
              <a:t>ExtensionTest</a:t>
            </a:r>
            <a:r>
              <a:rPr lang="en-US" altLang="ko-KR" sz="1600" b="1" dirty="0"/>
              <a:t> {</a:t>
            </a:r>
          </a:p>
          <a:p>
            <a:pPr lvl="1" algn="just">
              <a:lnSpc>
                <a:spcPct val="80000"/>
              </a:lnSpc>
              <a:buFontTx/>
              <a:buNone/>
            </a:pPr>
            <a:r>
              <a:rPr lang="en-US" altLang="ko-KR" sz="1600" b="1" dirty="0"/>
              <a:t>public static void main(String[] </a:t>
            </a:r>
            <a:r>
              <a:rPr lang="en-US" altLang="ko-KR" sz="1600" b="1" dirty="0" err="1"/>
              <a:t>args</a:t>
            </a:r>
            <a:r>
              <a:rPr lang="en-US" altLang="ko-KR" sz="1600" b="1" dirty="0"/>
              <a:t>) {</a:t>
            </a:r>
          </a:p>
          <a:p>
            <a:pPr lvl="1" algn="just">
              <a:lnSpc>
                <a:spcPct val="80000"/>
              </a:lnSpc>
              <a:buFontTx/>
              <a:buNone/>
            </a:pPr>
            <a:r>
              <a:rPr lang="en-US" altLang="ko-KR" sz="1600" b="1" dirty="0"/>
              <a:t>	</a:t>
            </a:r>
            <a:r>
              <a:rPr lang="en-US" altLang="ko-KR" sz="1600" b="1" smtClean="0"/>
              <a:t>Car c = </a:t>
            </a:r>
            <a:r>
              <a:rPr lang="en-US" altLang="ko-KR" sz="1600" b="1" dirty="0" smtClean="0"/>
              <a:t>new </a:t>
            </a:r>
            <a:r>
              <a:rPr lang="en-US" altLang="ko-KR" sz="1600" b="1" smtClean="0"/>
              <a:t>Truck();   // Ok!</a:t>
            </a:r>
          </a:p>
          <a:p>
            <a:pPr lvl="1" algn="just">
              <a:lnSpc>
                <a:spcPct val="80000"/>
              </a:lnSpc>
              <a:buFontTx/>
              <a:buNone/>
            </a:pPr>
            <a:r>
              <a:rPr lang="en-US" altLang="ko-KR" sz="1600" b="1"/>
              <a:t>	</a:t>
            </a:r>
            <a:r>
              <a:rPr lang="en-US" altLang="ko-KR" sz="1600" b="1" smtClean="0"/>
              <a:t>			     // c</a:t>
            </a:r>
            <a:r>
              <a:rPr lang="ko-KR" altLang="en-US" sz="1600" b="1" smtClean="0"/>
              <a:t>는 형식적으로는 </a:t>
            </a:r>
            <a:r>
              <a:rPr lang="en-US" altLang="ko-KR" sz="1600" b="1" smtClean="0"/>
              <a:t>Car </a:t>
            </a:r>
            <a:r>
              <a:rPr lang="ko-KR" altLang="en-US" sz="1600" b="1" smtClean="0"/>
              <a:t>타입 참조변수이고</a:t>
            </a:r>
            <a:endParaRPr lang="en-US" altLang="ko-KR" sz="1600" b="1" smtClean="0"/>
          </a:p>
          <a:p>
            <a:pPr lvl="1" algn="just">
              <a:lnSpc>
                <a:spcPct val="80000"/>
              </a:lnSpc>
              <a:buFontTx/>
              <a:buNone/>
            </a:pPr>
            <a:r>
              <a:rPr lang="en-US" altLang="ko-KR" sz="1600" b="1"/>
              <a:t>	</a:t>
            </a:r>
            <a:r>
              <a:rPr lang="en-US" altLang="ko-KR" sz="1600" b="1" smtClean="0"/>
              <a:t>			     // </a:t>
            </a:r>
            <a:r>
              <a:rPr lang="ko-KR" altLang="en-US" sz="1600" b="1" smtClean="0"/>
              <a:t>실제로는 </a:t>
            </a:r>
            <a:r>
              <a:rPr lang="en-US" altLang="ko-KR" sz="1600" b="1" smtClean="0"/>
              <a:t>Truck </a:t>
            </a:r>
            <a:r>
              <a:rPr lang="ko-KR" altLang="en-US" sz="1600" b="1" smtClean="0"/>
              <a:t>객체를 가리킨다</a:t>
            </a:r>
            <a:r>
              <a:rPr lang="en-US" altLang="ko-KR" sz="1600" b="1" smtClean="0"/>
              <a:t>. 	</a:t>
            </a:r>
            <a:endParaRPr lang="en-US" altLang="ko-KR" sz="1600" b="1" dirty="0" smtClean="0"/>
          </a:p>
          <a:p>
            <a:pPr lvl="1" algn="just">
              <a:lnSpc>
                <a:spcPct val="80000"/>
              </a:lnSpc>
              <a:buFontTx/>
              <a:buNone/>
            </a:pPr>
            <a:r>
              <a:rPr lang="en-US" altLang="ko-KR" sz="1600" b="1" dirty="0" smtClean="0"/>
              <a:t>    Truck t </a:t>
            </a:r>
            <a:r>
              <a:rPr lang="en-US" altLang="ko-KR" sz="1600" b="1" dirty="0"/>
              <a:t>= </a:t>
            </a:r>
            <a:r>
              <a:rPr lang="en-US" altLang="ko-KR" sz="1600" b="1" dirty="0" smtClean="0"/>
              <a:t>c;</a:t>
            </a:r>
            <a:r>
              <a:rPr lang="en-US" altLang="ko-KR" sz="1600" b="1" smtClean="0"/>
              <a:t>	</a:t>
            </a:r>
            <a:r>
              <a:rPr lang="en-US" altLang="ko-KR" sz="1600" b="1" smtClean="0">
                <a:solidFill>
                  <a:srgbClr val="FF0000"/>
                </a:solidFill>
              </a:rPr>
              <a:t>//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컴파일 </a:t>
            </a:r>
            <a:r>
              <a:rPr lang="ko-KR" altLang="en-US" sz="1600" b="1" smtClean="0">
                <a:solidFill>
                  <a:srgbClr val="FF0000"/>
                </a:solidFill>
              </a:rPr>
              <a:t>에러</a:t>
            </a:r>
            <a:r>
              <a:rPr lang="en-US" altLang="ko-KR" sz="1600" b="1" smtClean="0">
                <a:solidFill>
                  <a:srgbClr val="FF0000"/>
                </a:solidFill>
              </a:rPr>
              <a:t>!</a:t>
            </a:r>
          </a:p>
          <a:p>
            <a:pPr lvl="1" algn="just">
              <a:lnSpc>
                <a:spcPct val="80000"/>
              </a:lnSpc>
              <a:buFontTx/>
              <a:buNone/>
            </a:pPr>
            <a:r>
              <a:rPr lang="en-US" altLang="ko-KR" sz="1600" b="1">
                <a:solidFill>
                  <a:srgbClr val="FF0000"/>
                </a:solidFill>
              </a:rPr>
              <a:t>	</a:t>
            </a:r>
            <a:r>
              <a:rPr lang="en-US" altLang="ko-KR" sz="1600" b="1" smtClean="0">
                <a:solidFill>
                  <a:srgbClr val="FF0000"/>
                </a:solidFill>
              </a:rPr>
              <a:t>			// </a:t>
            </a:r>
            <a:r>
              <a:rPr lang="ko-KR" altLang="en-US" sz="1600" b="1" smtClean="0">
                <a:solidFill>
                  <a:srgbClr val="FF0000"/>
                </a:solidFill>
              </a:rPr>
              <a:t>컴파일러는 형식적 타입을 체크한다</a:t>
            </a:r>
            <a:r>
              <a:rPr lang="en-US" altLang="ko-KR" sz="1600" b="1" smtClean="0">
                <a:solidFill>
                  <a:srgbClr val="FF0000"/>
                </a:solidFill>
              </a:rPr>
              <a:t>.</a:t>
            </a:r>
          </a:p>
          <a:p>
            <a:pPr lvl="1" algn="just">
              <a:lnSpc>
                <a:spcPct val="80000"/>
              </a:lnSpc>
              <a:buFontTx/>
              <a:buNone/>
            </a:pPr>
            <a:r>
              <a:rPr lang="en-US" altLang="ko-KR" sz="1600" b="1">
                <a:solidFill>
                  <a:srgbClr val="FF0000"/>
                </a:solidFill>
              </a:rPr>
              <a:t>	</a:t>
            </a:r>
            <a:r>
              <a:rPr lang="en-US" altLang="ko-KR" sz="1600" b="1" smtClean="0">
                <a:solidFill>
                  <a:srgbClr val="FF0000"/>
                </a:solidFill>
              </a:rPr>
              <a:t>			// Car </a:t>
            </a:r>
            <a:r>
              <a:rPr lang="ko-KR" altLang="en-US" sz="1600" b="1" smtClean="0">
                <a:solidFill>
                  <a:srgbClr val="FF0000"/>
                </a:solidFill>
              </a:rPr>
              <a:t>타입 값을 </a:t>
            </a:r>
            <a:r>
              <a:rPr lang="en-US" altLang="ko-KR" sz="1600" b="1" smtClean="0">
                <a:solidFill>
                  <a:srgbClr val="FF0000"/>
                </a:solidFill>
              </a:rPr>
              <a:t>Truck </a:t>
            </a:r>
            <a:r>
              <a:rPr lang="ko-KR" altLang="en-US" sz="1600" b="1" smtClean="0">
                <a:solidFill>
                  <a:srgbClr val="FF0000"/>
                </a:solidFill>
              </a:rPr>
              <a:t>타입 변수에  저장할 수 없다</a:t>
            </a:r>
            <a:r>
              <a:rPr lang="en-US" altLang="ko-KR" sz="1600" b="1" smtClean="0">
                <a:solidFill>
                  <a:srgbClr val="FF0000"/>
                </a:solidFill>
              </a:rPr>
              <a:t>.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lvl="1" algn="just">
              <a:lnSpc>
                <a:spcPct val="80000"/>
              </a:lnSpc>
              <a:buFontTx/>
              <a:buNone/>
            </a:pPr>
            <a:endParaRPr lang="en-US" altLang="ko-KR" sz="1600" b="1" smtClean="0"/>
          </a:p>
          <a:p>
            <a:pPr lvl="1" algn="just">
              <a:lnSpc>
                <a:spcPct val="80000"/>
              </a:lnSpc>
              <a:buNone/>
            </a:pPr>
            <a:r>
              <a:rPr lang="en-US" altLang="ko-KR" sz="1600" b="1" smtClean="0"/>
              <a:t>    Truck </a:t>
            </a:r>
            <a:r>
              <a:rPr lang="en-US" altLang="ko-KR" sz="1600" b="1" dirty="0" smtClean="0"/>
              <a:t>t </a:t>
            </a:r>
            <a:r>
              <a:rPr lang="en-US" altLang="ko-KR" sz="1600" b="1" dirty="0"/>
              <a:t>= (Truck)c</a:t>
            </a:r>
            <a:r>
              <a:rPr lang="en-US" altLang="ko-KR" sz="1600" b="1"/>
              <a:t>; </a:t>
            </a:r>
            <a:r>
              <a:rPr lang="en-US" altLang="ko-KR" sz="1600" b="1">
                <a:solidFill>
                  <a:srgbClr val="FF0000"/>
                </a:solidFill>
              </a:rPr>
              <a:t>//</a:t>
            </a:r>
            <a:r>
              <a:rPr lang="en-US" altLang="ko-KR" sz="1600" b="1"/>
              <a:t> </a:t>
            </a:r>
            <a:r>
              <a:rPr lang="en-US" altLang="ko-KR" sz="1600" b="1">
                <a:solidFill>
                  <a:srgbClr val="FF3300"/>
                </a:solidFill>
              </a:rPr>
              <a:t>Ok! </a:t>
            </a:r>
            <a:endParaRPr lang="en-US" altLang="ko-KR" sz="1600" b="1" smtClean="0">
              <a:solidFill>
                <a:srgbClr val="FF3300"/>
              </a:solidFill>
            </a:endParaRPr>
          </a:p>
          <a:p>
            <a:pPr lvl="1" algn="just">
              <a:lnSpc>
                <a:spcPct val="80000"/>
              </a:lnSpc>
              <a:buNone/>
            </a:pPr>
            <a:r>
              <a:rPr lang="en-US" altLang="ko-KR" sz="1600" b="1" smtClean="0">
                <a:solidFill>
                  <a:srgbClr val="FF3300"/>
                </a:solidFill>
              </a:rPr>
              <a:t>		// c</a:t>
            </a:r>
            <a:r>
              <a:rPr lang="ko-KR" altLang="en-US" sz="1600" b="1">
                <a:solidFill>
                  <a:srgbClr val="FF3300"/>
                </a:solidFill>
              </a:rPr>
              <a:t>가 실제로는 </a:t>
            </a:r>
            <a:r>
              <a:rPr lang="en-US" altLang="ko-KR" sz="1600" b="1">
                <a:solidFill>
                  <a:srgbClr val="FF3300"/>
                </a:solidFill>
              </a:rPr>
              <a:t>Truck</a:t>
            </a:r>
            <a:r>
              <a:rPr lang="ko-KR" altLang="en-US" sz="1600" b="1">
                <a:solidFill>
                  <a:srgbClr val="FF3300"/>
                </a:solidFill>
              </a:rPr>
              <a:t>을 가리키고 있으므로 </a:t>
            </a:r>
            <a:endParaRPr lang="en-US" altLang="ko-KR" sz="1600" b="1">
              <a:solidFill>
                <a:srgbClr val="FF3300"/>
              </a:solidFill>
            </a:endParaRPr>
          </a:p>
          <a:p>
            <a:pPr lvl="1" algn="just">
              <a:lnSpc>
                <a:spcPct val="80000"/>
              </a:lnSpc>
              <a:buNone/>
            </a:pPr>
            <a:r>
              <a:rPr lang="en-US" altLang="ko-KR" sz="1600" b="1">
                <a:solidFill>
                  <a:srgbClr val="FF3300"/>
                </a:solidFill>
              </a:rPr>
              <a:t>    </a:t>
            </a:r>
            <a:r>
              <a:rPr lang="en-US" altLang="ko-KR" sz="1600" b="1" smtClean="0">
                <a:solidFill>
                  <a:srgbClr val="FF3300"/>
                </a:solidFill>
              </a:rPr>
              <a:t>  // </a:t>
            </a:r>
            <a:r>
              <a:rPr lang="en-US" altLang="ko-KR" sz="1600" b="1">
                <a:solidFill>
                  <a:srgbClr val="FF3300"/>
                </a:solidFill>
              </a:rPr>
              <a:t>Truck </a:t>
            </a:r>
            <a:r>
              <a:rPr lang="ko-KR" altLang="en-US" sz="1600" b="1">
                <a:solidFill>
                  <a:srgbClr val="FF3300"/>
                </a:solidFill>
              </a:rPr>
              <a:t>타입으로 강제형변환할 수 있음</a:t>
            </a:r>
            <a:r>
              <a:rPr lang="en-US" altLang="ko-KR" sz="1600" b="1">
                <a:solidFill>
                  <a:srgbClr val="FF3300"/>
                </a:solidFill>
              </a:rPr>
              <a:t>: </a:t>
            </a:r>
            <a:r>
              <a:rPr lang="en-US" altLang="ko-KR" sz="1600" b="1" smtClean="0">
                <a:solidFill>
                  <a:srgbClr val="FF3300"/>
                </a:solidFill>
              </a:rPr>
              <a:t>casting</a:t>
            </a:r>
            <a:endParaRPr lang="en-US" altLang="ko-KR" sz="1600" b="1">
              <a:solidFill>
                <a:srgbClr val="FF3300"/>
              </a:solidFill>
            </a:endParaRPr>
          </a:p>
          <a:p>
            <a:pPr lvl="1" algn="just">
              <a:lnSpc>
                <a:spcPct val="80000"/>
              </a:lnSpc>
              <a:buFontTx/>
              <a:buNone/>
            </a:pPr>
            <a:r>
              <a:rPr lang="en-US" altLang="ko-KR" sz="1600" b="1" smtClean="0">
                <a:solidFill>
                  <a:srgbClr val="FF0000"/>
                </a:solidFill>
              </a:rPr>
              <a:t>      // </a:t>
            </a:r>
            <a:r>
              <a:rPr lang="ko-KR" altLang="en-US" sz="1600" b="1" smtClean="0">
                <a:solidFill>
                  <a:srgbClr val="FF0000"/>
                </a:solidFill>
              </a:rPr>
              <a:t>만약 </a:t>
            </a:r>
            <a:r>
              <a:rPr lang="en-US" altLang="ko-KR" sz="1600" b="1" smtClean="0">
                <a:solidFill>
                  <a:srgbClr val="FF0000"/>
                </a:solidFill>
              </a:rPr>
              <a:t>c</a:t>
            </a:r>
            <a:r>
              <a:rPr lang="ko-KR" altLang="en-US" sz="1600" b="1" smtClean="0">
                <a:solidFill>
                  <a:srgbClr val="FF0000"/>
                </a:solidFill>
              </a:rPr>
              <a:t>가 </a:t>
            </a:r>
            <a:r>
              <a:rPr lang="en-US" altLang="ko-KR" sz="1600" b="1" smtClean="0">
                <a:solidFill>
                  <a:srgbClr val="FF0000"/>
                </a:solidFill>
              </a:rPr>
              <a:t>Truck</a:t>
            </a:r>
            <a:r>
              <a:rPr lang="ko-KR" altLang="en-US" sz="1600" b="1" smtClean="0">
                <a:solidFill>
                  <a:srgbClr val="FF0000"/>
                </a:solidFill>
              </a:rPr>
              <a:t>이 아닌 객체를 가리키고 있다면</a:t>
            </a:r>
            <a:endParaRPr lang="en-US" altLang="ko-KR" sz="1600" b="1" smtClean="0">
              <a:solidFill>
                <a:srgbClr val="FF0000"/>
              </a:solidFill>
            </a:endParaRPr>
          </a:p>
          <a:p>
            <a:pPr lvl="1" algn="just">
              <a:lnSpc>
                <a:spcPct val="80000"/>
              </a:lnSpc>
              <a:buFontTx/>
              <a:buNone/>
            </a:pPr>
            <a:r>
              <a:rPr lang="en-US" altLang="ko-KR" sz="1600" b="1">
                <a:solidFill>
                  <a:srgbClr val="FF3300"/>
                </a:solidFill>
              </a:rPr>
              <a:t>	 </a:t>
            </a:r>
            <a:r>
              <a:rPr lang="en-US" altLang="ko-KR" sz="1600" b="1" smtClean="0">
                <a:solidFill>
                  <a:srgbClr val="FF3300"/>
                </a:solidFill>
              </a:rPr>
              <a:t> // </a:t>
            </a:r>
            <a:r>
              <a:rPr lang="ko-KR" altLang="en-US" sz="1600" b="1" smtClean="0">
                <a:solidFill>
                  <a:srgbClr val="FF3300"/>
                </a:solidFill>
              </a:rPr>
              <a:t>캐스팅 불가 </a:t>
            </a:r>
            <a:r>
              <a:rPr lang="en-US" altLang="ko-KR" sz="1600" b="1" smtClean="0">
                <a:solidFill>
                  <a:srgbClr val="FF3300"/>
                </a:solidFill>
              </a:rPr>
              <a:t>(</a:t>
            </a:r>
            <a:r>
              <a:rPr lang="ko-KR" altLang="en-US" sz="1600" b="1" smtClean="0">
                <a:solidFill>
                  <a:srgbClr val="FF3300"/>
                </a:solidFill>
              </a:rPr>
              <a:t>실행할 때 예외 발생</a:t>
            </a:r>
            <a:r>
              <a:rPr lang="en-US" altLang="ko-KR" sz="1600" b="1" smtClean="0">
                <a:solidFill>
                  <a:srgbClr val="FF3300"/>
                </a:solidFill>
              </a:rPr>
              <a:t>!)</a:t>
            </a:r>
            <a:endParaRPr lang="en-US" altLang="ko-KR" sz="1600" b="1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1832966" name="Rectangle 6"/>
          <p:cNvSpPr>
            <a:spLocks noChangeArrowheads="1"/>
          </p:cNvSpPr>
          <p:nvPr/>
        </p:nvSpPr>
        <p:spPr bwMode="auto">
          <a:xfrm>
            <a:off x="533400" y="304800"/>
            <a:ext cx="81534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/>
            <a:r>
              <a:rPr kumimoji="0" lang="en-US" altLang="ko-KR" b="1">
                <a:latin typeface="Courier New" pitchFamily="49" charset="0"/>
              </a:rPr>
              <a:t>public class BankAccount </a:t>
            </a:r>
          </a:p>
          <a:p>
            <a:pPr latinLnBrk="0"/>
            <a:r>
              <a:rPr kumimoji="0" lang="en-US" altLang="ko-KR" b="1">
                <a:latin typeface="Courier New" pitchFamily="49" charset="0"/>
              </a:rPr>
              <a:t>{ 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   public double getBalance() {...}</a:t>
            </a:r>
          </a:p>
          <a:p>
            <a:pPr latinLnBrk="0"/>
            <a:r>
              <a:rPr kumimoji="0" lang="en-US" altLang="ko-KR" b="1">
                <a:latin typeface="Courier New" pitchFamily="49" charset="0"/>
              </a:rPr>
              <a:t>   </a:t>
            </a:r>
            <a:r>
              <a:rPr kumimoji="0" lang="en-US" altLang="ko-KR" b="1">
                <a:solidFill>
                  <a:srgbClr val="0000FF"/>
                </a:solidFill>
                <a:latin typeface="Courier New" pitchFamily="49" charset="0"/>
              </a:rPr>
              <a:t>void deposit(double amount) {. . .} </a:t>
            </a:r>
            <a:br>
              <a:rPr kumimoji="0" lang="en-US" altLang="ko-KR" b="1">
                <a:solidFill>
                  <a:srgbClr val="0000FF"/>
                </a:solidFill>
                <a:latin typeface="Courier New" pitchFamily="49" charset="0"/>
              </a:rPr>
            </a:br>
            <a:r>
              <a:rPr kumimoji="0" lang="en-US" altLang="ko-KR" b="1">
                <a:solidFill>
                  <a:srgbClr val="0000FF"/>
                </a:solidFill>
                <a:latin typeface="Courier New" pitchFamily="49" charset="0"/>
              </a:rPr>
              <a:t>   public void withdraw(double amount) {. . .}</a:t>
            </a:r>
          </a:p>
          <a:p>
            <a:pPr latinLnBrk="0"/>
            <a:r>
              <a:rPr kumimoji="0" lang="en-US" altLang="ko-KR" b="1">
                <a:latin typeface="Courier New" pitchFamily="49" charset="0"/>
              </a:rPr>
              <a:t>   private double balance;</a:t>
            </a:r>
            <a:r>
              <a:rPr kumimoji="0" lang="ko-KR" altLang="en-US" b="1">
                <a:latin typeface="Courier New" pitchFamily="49" charset="0"/>
              </a:rPr>
              <a:t> </a:t>
            </a:r>
            <a:br>
              <a:rPr kumimoji="0" lang="ko-KR" altLang="en-US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} </a:t>
            </a:r>
            <a:endParaRPr kumimoji="0" lang="en-US" altLang="ko-KR">
              <a:latin typeface="Courier New" pitchFamily="49" charset="0"/>
            </a:endParaRPr>
          </a:p>
        </p:txBody>
      </p:sp>
      <p:sp>
        <p:nvSpPr>
          <p:cNvPr id="1832969" name="Rectangle 9"/>
          <p:cNvSpPr>
            <a:spLocks noChangeArrowheads="1"/>
          </p:cNvSpPr>
          <p:nvPr/>
        </p:nvSpPr>
        <p:spPr bwMode="auto">
          <a:xfrm>
            <a:off x="533400" y="2362200"/>
            <a:ext cx="8153400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spcBef>
                <a:spcPct val="50000"/>
              </a:spcBef>
            </a:pPr>
            <a:r>
              <a:rPr kumimoji="0" lang="en-US" altLang="ko-KR" b="1">
                <a:latin typeface="Courier New" pitchFamily="49" charset="0"/>
              </a:rPr>
              <a:t>public class CheckingAccount extends BankAccount 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{ 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   </a:t>
            </a:r>
            <a:r>
              <a:rPr kumimoji="0" lang="en-US" altLang="ko-KR" b="1">
                <a:solidFill>
                  <a:srgbClr val="0000FF"/>
                </a:solidFill>
                <a:latin typeface="Courier New" pitchFamily="49" charset="0"/>
              </a:rPr>
              <a:t>public void deposit(double amount) {. . .} </a:t>
            </a:r>
            <a:br>
              <a:rPr kumimoji="0" lang="en-US" altLang="ko-KR" b="1">
                <a:solidFill>
                  <a:srgbClr val="0000FF"/>
                </a:solidFill>
                <a:latin typeface="Courier New" pitchFamily="49" charset="0"/>
              </a:rPr>
            </a:br>
            <a:r>
              <a:rPr kumimoji="0" lang="en-US" altLang="ko-KR" b="1">
                <a:solidFill>
                  <a:srgbClr val="0000FF"/>
                </a:solidFill>
                <a:latin typeface="Courier New" pitchFamily="49" charset="0"/>
              </a:rPr>
              <a:t>   public void withdraw(double amount) {. . .}</a:t>
            </a:r>
            <a:r>
              <a:rPr kumimoji="0" lang="en-US" altLang="ko-KR" b="1">
                <a:latin typeface="Courier New" pitchFamily="49" charset="0"/>
              </a:rPr>
              <a:t> 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   </a:t>
            </a:r>
            <a:r>
              <a:rPr kumimoji="0" lang="en-US" altLang="ko-KR" b="1">
                <a:solidFill>
                  <a:srgbClr val="FF0000"/>
                </a:solidFill>
                <a:latin typeface="Courier New" pitchFamily="49" charset="0"/>
              </a:rPr>
              <a:t>public void deductFees() {. . .} // new method </a:t>
            </a:r>
            <a:br>
              <a:rPr kumimoji="0" lang="en-US" altLang="ko-KR" b="1">
                <a:solidFill>
                  <a:srgbClr val="FF0000"/>
                </a:solidFill>
                <a:latin typeface="Courier New" pitchFamily="49" charset="0"/>
              </a:rPr>
            </a:br>
            <a:r>
              <a:rPr kumimoji="0" lang="en-US" altLang="ko-KR" b="1">
                <a:solidFill>
                  <a:srgbClr val="FF0000"/>
                </a:solidFill>
                <a:latin typeface="Courier New" pitchFamily="49" charset="0"/>
              </a:rPr>
              <a:t>   private int transactionCount;    // new instance field</a:t>
            </a:r>
            <a:r>
              <a:rPr kumimoji="0" lang="en-US" altLang="ko-KR" b="1">
                <a:latin typeface="Courier New" pitchFamily="49" charset="0"/>
              </a:rPr>
              <a:t> 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} </a:t>
            </a:r>
            <a:endParaRPr kumimoji="0" lang="en-US" altLang="ko-KR">
              <a:latin typeface="Courier New" pitchFamily="49" charset="0"/>
            </a:endParaRPr>
          </a:p>
        </p:txBody>
      </p:sp>
      <p:sp>
        <p:nvSpPr>
          <p:cNvPr id="183297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533400" y="4800600"/>
            <a:ext cx="8153400" cy="14478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ko-KR" altLang="en-US" sz="1800" b="1" smtClean="0"/>
              <a:t>각 </a:t>
            </a:r>
            <a:r>
              <a:rPr lang="en-US" altLang="ko-KR" sz="1800" b="1" smtClean="0"/>
              <a:t>CheckingAccount </a:t>
            </a:r>
            <a:r>
              <a:rPr lang="ko-KR" altLang="en-US" sz="1800" b="1" smtClean="0"/>
              <a:t>객체는 두 개의 필드를 가짐</a:t>
            </a:r>
            <a:r>
              <a:rPr lang="en-US" altLang="ko-KR" sz="1800" b="1" smtClean="0"/>
              <a:t>:</a:t>
            </a:r>
          </a:p>
          <a:p>
            <a:pPr>
              <a:buFontTx/>
              <a:buNone/>
            </a:pPr>
            <a:r>
              <a:rPr lang="en-US" altLang="ko-KR" sz="1800" b="1"/>
              <a:t>	</a:t>
            </a:r>
            <a:r>
              <a:rPr lang="en-US" altLang="ko-KR" sz="1800" b="1" smtClean="0"/>
              <a:t>balance </a:t>
            </a:r>
            <a:r>
              <a:rPr lang="en-US" altLang="ko-KR" sz="1800" b="1"/>
              <a:t>(BankAccount</a:t>
            </a:r>
            <a:r>
              <a:rPr lang="ko-KR" altLang="en-US" sz="1800" b="1"/>
              <a:t>로부터 상속한 것</a:t>
            </a:r>
            <a:r>
              <a:rPr lang="en-US" altLang="ko-KR" sz="1800" b="1"/>
              <a:t>) </a:t>
            </a:r>
            <a:endParaRPr lang="en-US" altLang="ko-KR" sz="1800" b="1" smtClean="0"/>
          </a:p>
          <a:p>
            <a:pPr>
              <a:buFontTx/>
              <a:buNone/>
            </a:pPr>
            <a:r>
              <a:rPr lang="en-US" altLang="ko-KR" sz="1800" b="1"/>
              <a:t>	</a:t>
            </a:r>
            <a:r>
              <a:rPr lang="en-US" altLang="ko-KR" sz="1800" b="1" smtClean="0"/>
              <a:t>transactionCount </a:t>
            </a:r>
            <a:r>
              <a:rPr lang="en-US" altLang="ko-KR" sz="1800" b="1"/>
              <a:t>(CheckingAccount</a:t>
            </a:r>
            <a:r>
              <a:rPr lang="ko-KR" altLang="en-US" sz="1800" b="1"/>
              <a:t>에서 새로 정의된 것</a:t>
            </a:r>
            <a:r>
              <a:rPr lang="en-US" altLang="ko-KR" sz="1800" b="1" smtClean="0"/>
              <a:t>)</a:t>
            </a:r>
          </a:p>
          <a:p>
            <a:pPr>
              <a:buFontTx/>
              <a:buNone/>
            </a:pPr>
            <a:r>
              <a:rPr lang="ko-KR" altLang="en-US" sz="1800" b="1" smtClean="0"/>
              <a:t>파란색 메소드는 엎어쓰기해야 함</a:t>
            </a:r>
            <a:r>
              <a:rPr lang="en-US" altLang="ko-KR" sz="1800" b="1" smtClean="0"/>
              <a:t>.</a:t>
            </a:r>
            <a:endParaRPr lang="en-US" altLang="ko-KR" sz="1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201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Overriding deposit method</a:t>
            </a:r>
          </a:p>
        </p:txBody>
      </p:sp>
      <p:sp>
        <p:nvSpPr>
          <p:cNvPr id="2015236" name="Rectangle 4"/>
          <p:cNvSpPr>
            <a:spLocks noChangeArrowheads="1"/>
          </p:cNvSpPr>
          <p:nvPr/>
        </p:nvSpPr>
        <p:spPr bwMode="auto">
          <a:xfrm>
            <a:off x="990600" y="1676400"/>
            <a:ext cx="7543800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spcBef>
                <a:spcPct val="50000"/>
              </a:spcBef>
            </a:pPr>
            <a:r>
              <a:rPr kumimoji="0" lang="en-US" altLang="ko-KR" b="1">
                <a:latin typeface="Courier New" pitchFamily="49" charset="0"/>
              </a:rPr>
              <a:t>public class CheckingAccount extends BankAccount 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{ 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   . . . 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   public void deposit(double amount) 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   { 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      transactionCount++; 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      balance = balance + amount; </a:t>
            </a:r>
            <a:r>
              <a:rPr kumimoji="0" lang="en-US" altLang="ko-KR" b="1">
                <a:solidFill>
                  <a:srgbClr val="FF0000"/>
                </a:solidFill>
                <a:latin typeface="Courier New" pitchFamily="49" charset="0"/>
              </a:rPr>
              <a:t>// error!</a:t>
            </a:r>
          </a:p>
          <a:p>
            <a:pPr latinLnBrk="0">
              <a:spcBef>
                <a:spcPct val="50000"/>
              </a:spcBef>
            </a:pPr>
            <a:r>
              <a:rPr kumimoji="0" lang="en-US" altLang="ko-KR" b="1">
                <a:latin typeface="Courier New" pitchFamily="49" charset="0"/>
              </a:rPr>
              <a:t> } </a:t>
            </a:r>
            <a:endParaRPr kumimoji="0" lang="en-US" altLang="ko-KR">
              <a:latin typeface="Courier New" pitchFamily="49" charset="0"/>
            </a:endParaRPr>
          </a:p>
        </p:txBody>
      </p:sp>
      <p:sp>
        <p:nvSpPr>
          <p:cNvPr id="2015237" name="Text Box 5"/>
          <p:cNvSpPr txBox="1">
            <a:spLocks noChangeArrowheads="1"/>
          </p:cNvSpPr>
          <p:nvPr/>
        </p:nvSpPr>
        <p:spPr bwMode="auto">
          <a:xfrm>
            <a:off x="1066800" y="4876800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b="1"/>
              <a:t>balance</a:t>
            </a:r>
            <a:r>
              <a:rPr lang="ko-KR" altLang="en-US" b="1"/>
              <a:t>는 </a:t>
            </a:r>
            <a:r>
              <a:rPr lang="en-US" altLang="ko-KR" b="1"/>
              <a:t>BankAccount</a:t>
            </a:r>
            <a:r>
              <a:rPr lang="ko-KR" altLang="en-US" b="1"/>
              <a:t>의 </a:t>
            </a:r>
            <a:r>
              <a:rPr lang="en-US" altLang="ko-KR" b="1"/>
              <a:t>private </a:t>
            </a:r>
            <a:r>
              <a:rPr lang="ko-KR" altLang="en-US" b="1"/>
              <a:t>필드이므로 </a:t>
            </a:r>
            <a:r>
              <a:rPr lang="en-US" altLang="ko-KR" b="1"/>
              <a:t>CheckingAccount</a:t>
            </a:r>
            <a:r>
              <a:rPr lang="ko-KR" altLang="en-US" b="1"/>
              <a:t>에서 접근할 수 없다</a:t>
            </a:r>
            <a:r>
              <a:rPr lang="en-US" altLang="ko-KR" b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621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201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Overriding deposit method</a:t>
            </a:r>
          </a:p>
        </p:txBody>
      </p:sp>
      <p:sp>
        <p:nvSpPr>
          <p:cNvPr id="2016259" name="Rectangle 3"/>
          <p:cNvSpPr>
            <a:spLocks noChangeArrowheads="1"/>
          </p:cNvSpPr>
          <p:nvPr/>
        </p:nvSpPr>
        <p:spPr bwMode="auto">
          <a:xfrm>
            <a:off x="990600" y="1676400"/>
            <a:ext cx="7543800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spcBef>
                <a:spcPct val="50000"/>
              </a:spcBef>
            </a:pPr>
            <a:r>
              <a:rPr kumimoji="0" lang="en-US" altLang="ko-KR" b="1">
                <a:latin typeface="Courier New" pitchFamily="49" charset="0"/>
              </a:rPr>
              <a:t>public class CheckingAccount extends BankAccount 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{ 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   . . . 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   public void deposit(double amount) 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   { 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      transactionCount++; 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      deposit(amount) </a:t>
            </a:r>
            <a:r>
              <a:rPr kumimoji="0" lang="en-US" altLang="ko-KR" b="1">
                <a:solidFill>
                  <a:srgbClr val="FF0000"/>
                </a:solidFill>
                <a:latin typeface="Courier New" pitchFamily="49" charset="0"/>
              </a:rPr>
              <a:t>// </a:t>
            </a:r>
            <a:r>
              <a:rPr kumimoji="0" lang="ko-KR" altLang="en-US" b="1">
                <a:solidFill>
                  <a:srgbClr val="FF0000"/>
                </a:solidFill>
                <a:latin typeface="Courier New" pitchFamily="49" charset="0"/>
              </a:rPr>
              <a:t>여전히 문제 있음</a:t>
            </a:r>
            <a:r>
              <a:rPr kumimoji="0" lang="en-US" altLang="ko-KR" b="1">
                <a:solidFill>
                  <a:srgbClr val="FF0000"/>
                </a:solidFill>
                <a:latin typeface="Courier New" pitchFamily="49" charset="0"/>
              </a:rPr>
              <a:t>!</a:t>
            </a:r>
          </a:p>
          <a:p>
            <a:pPr latinLnBrk="0">
              <a:spcBef>
                <a:spcPct val="50000"/>
              </a:spcBef>
            </a:pPr>
            <a:r>
              <a:rPr kumimoji="0" lang="en-US" altLang="ko-KR" b="1">
                <a:latin typeface="Courier New" pitchFamily="49" charset="0"/>
              </a:rPr>
              <a:t> } </a:t>
            </a:r>
            <a:endParaRPr kumimoji="0" lang="en-US" altLang="ko-KR">
              <a:latin typeface="Courier New" pitchFamily="49" charset="0"/>
            </a:endParaRPr>
          </a:p>
        </p:txBody>
      </p:sp>
      <p:sp>
        <p:nvSpPr>
          <p:cNvPr id="2016260" name="Text Box 4"/>
          <p:cNvSpPr txBox="1">
            <a:spLocks noChangeArrowheads="1"/>
          </p:cNvSpPr>
          <p:nvPr/>
        </p:nvSpPr>
        <p:spPr bwMode="auto">
          <a:xfrm>
            <a:off x="1066800" y="4876800"/>
            <a:ext cx="7467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자기 </a:t>
            </a:r>
            <a:r>
              <a:rPr lang="ko-KR" altLang="en-US" b="1">
                <a:solidFill>
                  <a:srgbClr val="FF0000"/>
                </a:solidFill>
              </a:rPr>
              <a:t>자신을 호출하게 됨 </a:t>
            </a:r>
            <a:r>
              <a:rPr lang="en-US" altLang="ko-KR" b="1">
                <a:solidFill>
                  <a:srgbClr val="FF0000"/>
                </a:solidFill>
                <a:latin typeface="Arial"/>
              </a:rPr>
              <a:t>–</a:t>
            </a:r>
            <a:r>
              <a:rPr lang="en-US" altLang="ko-KR" b="1">
                <a:solidFill>
                  <a:srgbClr val="FF0000"/>
                </a:solidFill>
              </a:rPr>
              <a:t> </a:t>
            </a:r>
            <a:r>
              <a:rPr lang="ko-KR" altLang="en-US" b="1">
                <a:solidFill>
                  <a:srgbClr val="FF0000"/>
                </a:solidFill>
              </a:rPr>
              <a:t>무한 루프</a:t>
            </a:r>
            <a:r>
              <a:rPr lang="en-US" altLang="ko-KR" b="1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6870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201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Overriding deposit method</a:t>
            </a:r>
          </a:p>
        </p:txBody>
      </p:sp>
      <p:sp>
        <p:nvSpPr>
          <p:cNvPr id="2017283" name="Rectangle 3"/>
          <p:cNvSpPr>
            <a:spLocks noChangeArrowheads="1"/>
          </p:cNvSpPr>
          <p:nvPr/>
        </p:nvSpPr>
        <p:spPr bwMode="auto">
          <a:xfrm>
            <a:off x="990600" y="1676400"/>
            <a:ext cx="7543800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spcBef>
                <a:spcPct val="50000"/>
              </a:spcBef>
            </a:pPr>
            <a:r>
              <a:rPr kumimoji="0" lang="en-US" altLang="ko-KR" b="1">
                <a:latin typeface="Courier New" pitchFamily="49" charset="0"/>
              </a:rPr>
              <a:t>public class CheckingAccount extends BankAccount 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{ 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   . . . 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   public void deposit(double amount) 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   { 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      transactionCount++; 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      super.deposit(amount) OK!</a:t>
            </a:r>
            <a:endParaRPr kumimoji="0" lang="en-US" altLang="ko-KR" b="1">
              <a:solidFill>
                <a:srgbClr val="FF0000"/>
              </a:solidFill>
              <a:latin typeface="Courier New" pitchFamily="49" charset="0"/>
            </a:endParaRPr>
          </a:p>
          <a:p>
            <a:pPr latinLnBrk="0">
              <a:spcBef>
                <a:spcPct val="50000"/>
              </a:spcBef>
            </a:pPr>
            <a:r>
              <a:rPr kumimoji="0" lang="en-US" altLang="ko-KR" b="1">
                <a:latin typeface="Courier New" pitchFamily="49" charset="0"/>
              </a:rPr>
              <a:t> } </a:t>
            </a:r>
            <a:endParaRPr kumimoji="0" lang="en-US" altLang="ko-KR">
              <a:latin typeface="Courier New" pitchFamily="49" charset="0"/>
            </a:endParaRPr>
          </a:p>
        </p:txBody>
      </p:sp>
      <p:sp>
        <p:nvSpPr>
          <p:cNvPr id="2017284" name="Text Box 4"/>
          <p:cNvSpPr txBox="1">
            <a:spLocks noChangeArrowheads="1"/>
          </p:cNvSpPr>
          <p:nvPr/>
        </p:nvSpPr>
        <p:spPr bwMode="auto">
          <a:xfrm>
            <a:off x="1066800" y="4876800"/>
            <a:ext cx="7467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ko-KR" altLang="en-US" b="1" smtClean="0"/>
              <a:t>슈퍼클래스의 </a:t>
            </a:r>
            <a:r>
              <a:rPr lang="en-US" altLang="ko-KR" b="1"/>
              <a:t>deposit </a:t>
            </a:r>
            <a:r>
              <a:rPr lang="ko-KR" altLang="en-US" b="1"/>
              <a:t>메소드를 </a:t>
            </a:r>
            <a:r>
              <a:rPr lang="ko-KR" altLang="en-US" b="1" smtClean="0"/>
              <a:t>호출함</a:t>
            </a:r>
            <a:endParaRPr lang="en-US" altLang="ko-KR" b="1"/>
          </a:p>
        </p:txBody>
      </p:sp>
    </p:spTree>
    <p:extLst>
      <p:ext uri="{BB962C8B-B14F-4D97-AF65-F5344CB8AC3E}">
        <p14:creationId xmlns:p14="http://schemas.microsoft.com/office/powerpoint/2010/main" val="127486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2018310" name="Rectangle 6"/>
          <p:cNvSpPr>
            <a:spLocks noChangeArrowheads="1"/>
          </p:cNvSpPr>
          <p:nvPr/>
        </p:nvSpPr>
        <p:spPr bwMode="auto">
          <a:xfrm>
            <a:off x="457200" y="304800"/>
            <a:ext cx="8153400" cy="601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spcBef>
                <a:spcPct val="50000"/>
              </a:spcBef>
            </a:pPr>
            <a:r>
              <a:rPr kumimoji="0" lang="en-US" altLang="ko-KR" b="1">
                <a:latin typeface="Courier New" pitchFamily="49" charset="0"/>
              </a:rPr>
              <a:t>public class CheckingAccount extends BankAccount 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{ 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   . . . 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   public void withdraw(double amount) 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   { 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      transactionCount++; 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      super.withdraw(amount); 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   } </a:t>
            </a:r>
          </a:p>
          <a:p>
            <a:pPr latinLnBrk="0">
              <a:spcBef>
                <a:spcPct val="50000"/>
              </a:spcBef>
            </a:pPr>
            <a:r>
              <a:rPr kumimoji="0" lang="ko-KR" altLang="en-US" b="1">
                <a:latin typeface="Courier New" pitchFamily="49" charset="0"/>
              </a:rPr>
              <a:t>   </a:t>
            </a:r>
            <a:r>
              <a:rPr kumimoji="0" lang="en-US" altLang="ko-KR" b="1">
                <a:latin typeface="Courier New" pitchFamily="49" charset="0"/>
              </a:rPr>
              <a:t>public void deductFees() 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   { 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      if (transactionCount &gt; FREE_TRANSACTIONS) 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      { 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         double fees = TRANSACTION_FEE 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            * (transactionCount - FREE_TRANSACTIONS); 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         super.withdraw(fees); 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      } 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      transactionCount = 0; 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   } 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   private static final int FREE_TRANSACTIONS = 3; 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   private static final double TRANSACTION_FEE = 2.0;</a:t>
            </a:r>
            <a:r>
              <a:rPr kumimoji="0" lang="en-US" altLang="ko-KR" b="1">
                <a:solidFill>
                  <a:schemeClr val="folHlink"/>
                </a:solidFill>
                <a:latin typeface="Arial" charset="0"/>
              </a:rPr>
              <a:t/>
            </a:r>
            <a:br>
              <a:rPr kumimoji="0" lang="en-US" altLang="ko-KR" b="1">
                <a:solidFill>
                  <a:schemeClr val="folHlink"/>
                </a:solidFill>
                <a:latin typeface="Arial" charset="0"/>
              </a:rPr>
            </a:br>
            <a:r>
              <a:rPr kumimoji="0" lang="en-US" altLang="ko-KR" b="1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130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1861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구성자</a:t>
            </a:r>
            <a:endParaRPr lang="en-US" altLang="ko-KR"/>
          </a:p>
        </p:txBody>
      </p:sp>
      <p:sp>
        <p:nvSpPr>
          <p:cNvPr id="1861636" name="Line 4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861638" name="Rectangle 6"/>
          <p:cNvSpPr>
            <a:spLocks noChangeArrowheads="1"/>
          </p:cNvSpPr>
          <p:nvPr/>
        </p:nvSpPr>
        <p:spPr bwMode="auto">
          <a:xfrm>
            <a:off x="914400" y="3581400"/>
            <a:ext cx="71628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spcBef>
                <a:spcPct val="50000"/>
              </a:spcBef>
            </a:pPr>
            <a:r>
              <a:rPr kumimoji="0" lang="en-US" altLang="ko-KR" b="1">
                <a:latin typeface="Courier New" pitchFamily="49" charset="0"/>
              </a:rPr>
              <a:t>public class CheckingAccount extends BankAccount 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{ 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   public CheckingAccount(double initialBalance) 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   { 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      super(initialBalance); 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      transactionCount = 0; 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   } 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   . . . 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} </a:t>
            </a:r>
            <a:endParaRPr kumimoji="0" lang="en-US" altLang="ko-KR">
              <a:latin typeface="Courier New" pitchFamily="49" charset="0"/>
            </a:endParaRPr>
          </a:p>
        </p:txBody>
      </p:sp>
      <p:sp>
        <p:nvSpPr>
          <p:cNvPr id="1861640" name="Rectangle 8"/>
          <p:cNvSpPr>
            <a:spLocks noChangeArrowheads="1"/>
          </p:cNvSpPr>
          <p:nvPr/>
        </p:nvSpPr>
        <p:spPr bwMode="auto">
          <a:xfrm>
            <a:off x="914400" y="1295400"/>
            <a:ext cx="7162800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spcBef>
                <a:spcPct val="50000"/>
              </a:spcBef>
            </a:pPr>
            <a:r>
              <a:rPr kumimoji="0" lang="en-US" altLang="ko-KR" b="1">
                <a:latin typeface="Courier New" pitchFamily="49" charset="0"/>
              </a:rPr>
              <a:t>public class BankAccount 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{ 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   public BankAccount(double initialBalance) 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   { 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      balance = initialBalance; 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   } 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   . . . 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} </a:t>
            </a:r>
            <a:endParaRPr kumimoji="0" lang="en-US" altLang="ko-KR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42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1814537" name="Rectangle 9"/>
          <p:cNvSpPr>
            <a:spLocks noChangeArrowheads="1"/>
          </p:cNvSpPr>
          <p:nvPr/>
        </p:nvSpPr>
        <p:spPr bwMode="auto">
          <a:xfrm>
            <a:off x="533400" y="889337"/>
            <a:ext cx="8458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ko-KR" sz="2000" b="1" smtClean="0"/>
              <a:t>SavingsAccount</a:t>
            </a:r>
          </a:p>
          <a:p>
            <a:pPr>
              <a:spcAft>
                <a:spcPts val="1200"/>
              </a:spcAft>
            </a:pPr>
            <a:endParaRPr lang="en-US" altLang="ko-KR" sz="2000" b="1" smtClean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2000" b="1" smtClean="0"/>
              <a:t>정기적으로 이자를 지급해 줌</a:t>
            </a:r>
            <a:endParaRPr lang="en-US" altLang="ko-KR" sz="2000" b="1" smtClean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2000" b="1" smtClean="0"/>
              <a:t>이자율을 기억해야 하므로 </a:t>
            </a:r>
            <a:r>
              <a:rPr lang="en-US" altLang="ko-KR" sz="2000" b="1" smtClean="0"/>
              <a:t>balance</a:t>
            </a:r>
            <a:r>
              <a:rPr lang="ko-KR" altLang="en-US" sz="2000" b="1" smtClean="0"/>
              <a:t>외에 추가적인 필드를 가짐</a:t>
            </a:r>
            <a:r>
              <a:rPr lang="en-US" altLang="ko-KR" sz="2000" b="1" smtClean="0"/>
              <a:t>(interestRate)</a:t>
            </a:r>
            <a:endParaRPr kumimoji="0" lang="en-US" altLang="ko-KR" sz="2000" b="1" smtClean="0">
              <a:latin typeface="Courier New" pitchFamily="49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0" lang="ko-KR" altLang="en-US" sz="2000" b="1" smtClean="0">
                <a:latin typeface="Courier New" pitchFamily="49" charset="0"/>
              </a:rPr>
              <a:t>이자를 지급하는 메소드를 추가로 구현함</a:t>
            </a:r>
            <a:endParaRPr lang="en-US" altLang="ko-KR" sz="2000" b="1" smtClean="0"/>
          </a:p>
        </p:txBody>
      </p:sp>
    </p:spTree>
    <p:extLst>
      <p:ext uri="{BB962C8B-B14F-4D97-AF65-F5344CB8AC3E}">
        <p14:creationId xmlns:p14="http://schemas.microsoft.com/office/powerpoint/2010/main" val="30507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1792005" name="Rectangle 5"/>
          <p:cNvSpPr>
            <a:spLocks noChangeArrowheads="1"/>
          </p:cNvSpPr>
          <p:nvPr/>
        </p:nvSpPr>
        <p:spPr bwMode="auto">
          <a:xfrm>
            <a:off x="533400" y="2286000"/>
            <a:ext cx="8153400" cy="403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spcBef>
                <a:spcPct val="50000"/>
              </a:spcBef>
            </a:pPr>
            <a:r>
              <a:rPr kumimoji="0" lang="en-US" altLang="ko-KR" b="1">
                <a:latin typeface="Courier New" pitchFamily="49" charset="0"/>
              </a:rPr>
              <a:t>public class SavingsAccount extends BankAccount 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{ 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   public SavingsAccount(double rate) </a:t>
            </a:r>
            <a:r>
              <a:rPr kumimoji="0" lang="en-US" altLang="ko-KR" b="1" smtClean="0">
                <a:latin typeface="Courier New" pitchFamily="49" charset="0"/>
              </a:rPr>
              <a:t>// </a:t>
            </a:r>
            <a:r>
              <a:rPr kumimoji="0" lang="ko-KR" altLang="en-US" b="1" smtClean="0">
                <a:latin typeface="Courier New" pitchFamily="49" charset="0"/>
              </a:rPr>
              <a:t>구성자</a:t>
            </a:r>
            <a:r>
              <a:rPr kumimoji="0" lang="en-US" altLang="ko-KR" b="1">
                <a:latin typeface="Courier New" pitchFamily="49" charset="0"/>
              </a:rPr>
              <a:t/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   { 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      interestRate = rate; 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   } 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   </a:t>
            </a:r>
            <a:r>
              <a:rPr kumimoji="0" lang="en-US" altLang="ko-KR" b="1">
                <a:solidFill>
                  <a:srgbClr val="FF0000"/>
                </a:solidFill>
                <a:latin typeface="Courier New" pitchFamily="49" charset="0"/>
              </a:rPr>
              <a:t>public void addInterest()</a:t>
            </a:r>
            <a:r>
              <a:rPr kumimoji="0" lang="en-US" altLang="ko-KR" b="1">
                <a:latin typeface="Courier New" pitchFamily="49" charset="0"/>
              </a:rPr>
              <a:t> 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   { 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      double interest = </a:t>
            </a:r>
            <a:r>
              <a:rPr kumimoji="0" lang="en-US" altLang="ko-KR" b="1">
                <a:solidFill>
                  <a:srgbClr val="FF0000"/>
                </a:solidFill>
                <a:latin typeface="Courier New" pitchFamily="49" charset="0"/>
              </a:rPr>
              <a:t>getBalance()</a:t>
            </a:r>
            <a:r>
              <a:rPr kumimoji="0" lang="en-US" altLang="ko-KR" b="1">
                <a:latin typeface="Courier New" pitchFamily="49" charset="0"/>
              </a:rPr>
              <a:t> * interestRate / 100; 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      deposit(interest); 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   } 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/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   </a:t>
            </a:r>
            <a:r>
              <a:rPr kumimoji="0" lang="en-US" altLang="ko-KR" b="1">
                <a:solidFill>
                  <a:srgbClr val="FF0000"/>
                </a:solidFill>
                <a:latin typeface="Courier New" pitchFamily="49" charset="0"/>
              </a:rPr>
              <a:t>private double interestRate;</a:t>
            </a:r>
            <a:r>
              <a:rPr kumimoji="0" lang="en-US" altLang="ko-KR" b="1">
                <a:latin typeface="Courier New" pitchFamily="49" charset="0"/>
              </a:rPr>
              <a:t> 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} </a:t>
            </a:r>
            <a:endParaRPr kumimoji="0" lang="en-US" altLang="ko-KR">
              <a:latin typeface="Courier New" pitchFamily="49" charset="0"/>
            </a:endParaRPr>
          </a:p>
        </p:txBody>
      </p:sp>
      <p:sp>
        <p:nvSpPr>
          <p:cNvPr id="1792007" name="Text Box 7"/>
          <p:cNvSpPr txBox="1">
            <a:spLocks noChangeArrowheads="1"/>
          </p:cNvSpPr>
          <p:nvPr/>
        </p:nvSpPr>
        <p:spPr bwMode="auto">
          <a:xfrm>
            <a:off x="5181600" y="5181600"/>
            <a:ext cx="3386138" cy="6508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b="1"/>
              <a:t>balance</a:t>
            </a:r>
            <a:r>
              <a:rPr lang="ko-KR" altLang="en-US" b="1"/>
              <a:t>에 직접 접근 불가</a:t>
            </a:r>
            <a:r>
              <a:rPr lang="en-US" altLang="ko-KR" b="1"/>
              <a:t>!</a:t>
            </a:r>
          </a:p>
          <a:p>
            <a:r>
              <a:rPr lang="ko-KR" altLang="en-US" b="1"/>
              <a:t>객체 자신에게 </a:t>
            </a:r>
            <a:r>
              <a:rPr lang="en-US" altLang="ko-KR" b="1"/>
              <a:t>getBalnace </a:t>
            </a:r>
            <a:r>
              <a:rPr lang="ko-KR" altLang="en-US" b="1"/>
              <a:t>호출</a:t>
            </a:r>
          </a:p>
        </p:txBody>
      </p:sp>
      <p:sp>
        <p:nvSpPr>
          <p:cNvPr id="1792008" name="Line 8"/>
          <p:cNvSpPr>
            <a:spLocks noChangeShapeType="1"/>
          </p:cNvSpPr>
          <p:nvPr/>
        </p:nvSpPr>
        <p:spPr bwMode="auto">
          <a:xfrm flipH="1" flipV="1">
            <a:off x="4876800" y="4876800"/>
            <a:ext cx="45720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792010" name="Rectangle 10"/>
          <p:cNvSpPr>
            <a:spLocks noChangeArrowheads="1"/>
          </p:cNvSpPr>
          <p:nvPr/>
        </p:nvSpPr>
        <p:spPr bwMode="auto">
          <a:xfrm>
            <a:off x="533400" y="152400"/>
            <a:ext cx="81534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/>
            <a:r>
              <a:rPr kumimoji="0" lang="en-US" altLang="ko-KR" b="1" dirty="0">
                <a:latin typeface="Courier New" pitchFamily="49" charset="0"/>
              </a:rPr>
              <a:t>public class </a:t>
            </a:r>
            <a:r>
              <a:rPr kumimoji="0" lang="en-US" altLang="ko-KR" b="1" dirty="0" err="1">
                <a:latin typeface="Courier New" pitchFamily="49" charset="0"/>
              </a:rPr>
              <a:t>BankAccount</a:t>
            </a:r>
            <a:r>
              <a:rPr kumimoji="0" lang="en-US" altLang="ko-KR" b="1" dirty="0">
                <a:latin typeface="Courier New" pitchFamily="49" charset="0"/>
              </a:rPr>
              <a:t> </a:t>
            </a:r>
          </a:p>
          <a:p>
            <a:pPr latinLnBrk="0"/>
            <a:r>
              <a:rPr kumimoji="0" lang="en-US" altLang="ko-KR" b="1" dirty="0">
                <a:latin typeface="Courier New" pitchFamily="49" charset="0"/>
              </a:rPr>
              <a:t>{ </a:t>
            </a:r>
            <a:br>
              <a:rPr kumimoji="0" lang="en-US" altLang="ko-KR" b="1" dirty="0">
                <a:latin typeface="Courier New" pitchFamily="49" charset="0"/>
              </a:rPr>
            </a:br>
            <a:r>
              <a:rPr kumimoji="0" lang="en-US" altLang="ko-KR" b="1" dirty="0">
                <a:latin typeface="Courier New" pitchFamily="49" charset="0"/>
              </a:rPr>
              <a:t>   public double </a:t>
            </a:r>
            <a:r>
              <a:rPr kumimoji="0" lang="en-US" altLang="ko-KR" b="1" dirty="0" err="1">
                <a:latin typeface="Courier New" pitchFamily="49" charset="0"/>
              </a:rPr>
              <a:t>getBalance</a:t>
            </a:r>
            <a:r>
              <a:rPr kumimoji="0" lang="en-US" altLang="ko-KR" b="1" dirty="0">
                <a:latin typeface="Courier New" pitchFamily="49" charset="0"/>
              </a:rPr>
              <a:t>() {...}</a:t>
            </a:r>
          </a:p>
          <a:p>
            <a:pPr latinLnBrk="0"/>
            <a:r>
              <a:rPr kumimoji="0" lang="en-US" altLang="ko-KR" b="1" dirty="0">
                <a:latin typeface="Courier New" pitchFamily="49" charset="0"/>
              </a:rPr>
              <a:t>   void deposit(double amount) {. . .} </a:t>
            </a:r>
            <a:br>
              <a:rPr kumimoji="0" lang="en-US" altLang="ko-KR" b="1" dirty="0">
                <a:latin typeface="Courier New" pitchFamily="49" charset="0"/>
              </a:rPr>
            </a:br>
            <a:r>
              <a:rPr kumimoji="0" lang="en-US" altLang="ko-KR" b="1" dirty="0">
                <a:latin typeface="Courier New" pitchFamily="49" charset="0"/>
              </a:rPr>
              <a:t>   public void withdraw(double amount) {. . .}</a:t>
            </a:r>
          </a:p>
          <a:p>
            <a:pPr latinLnBrk="0"/>
            <a:r>
              <a:rPr kumimoji="0" lang="en-US" altLang="ko-KR" b="1" dirty="0">
                <a:latin typeface="Courier New" pitchFamily="49" charset="0"/>
              </a:rPr>
              <a:t>   </a:t>
            </a:r>
            <a:r>
              <a:rPr kumimoji="0" lang="en-US" altLang="ko-KR" b="1" dirty="0">
                <a:solidFill>
                  <a:srgbClr val="FF0000"/>
                </a:solidFill>
                <a:latin typeface="Courier New" pitchFamily="49" charset="0"/>
              </a:rPr>
              <a:t>private</a:t>
            </a:r>
            <a:r>
              <a:rPr kumimoji="0" lang="en-US" altLang="ko-KR" b="1" dirty="0">
                <a:latin typeface="Courier New" pitchFamily="49" charset="0"/>
              </a:rPr>
              <a:t> double balance;</a:t>
            </a:r>
            <a:r>
              <a:rPr kumimoji="0" lang="ko-KR" altLang="en-US" b="1" dirty="0">
                <a:latin typeface="Courier New" pitchFamily="49" charset="0"/>
              </a:rPr>
              <a:t> </a:t>
            </a:r>
            <a:br>
              <a:rPr kumimoji="0" lang="ko-KR" altLang="en-US" b="1" dirty="0">
                <a:latin typeface="Courier New" pitchFamily="49" charset="0"/>
              </a:rPr>
            </a:br>
            <a:r>
              <a:rPr kumimoji="0" lang="en-US" altLang="ko-KR" b="1" dirty="0">
                <a:latin typeface="Courier New" pitchFamily="49" charset="0"/>
              </a:rPr>
              <a:t>} </a:t>
            </a:r>
            <a:endParaRPr kumimoji="0" lang="en-US" altLang="ko-KR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187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smtClean="0"/>
              <a:t>수퍼클래스 </a:t>
            </a:r>
            <a:r>
              <a:rPr lang="ko-KR" altLang="en-US" sz="2800"/>
              <a:t>레퍼런스를 </a:t>
            </a:r>
            <a:r>
              <a:rPr lang="ko-KR" altLang="en-US" sz="2800" smtClean="0"/>
              <a:t>파라미터로 사용하면 </a:t>
            </a:r>
            <a:r>
              <a:rPr lang="en-US" altLang="ko-KR" sz="2800" smtClean="0"/>
              <a:t/>
            </a:r>
            <a:br>
              <a:rPr lang="en-US" altLang="ko-KR" sz="2800" smtClean="0"/>
            </a:br>
            <a:r>
              <a:rPr lang="ko-KR" altLang="en-US" sz="2800" smtClean="0"/>
              <a:t>메소드를 널리 활용할 수 있다</a:t>
            </a:r>
            <a:r>
              <a:rPr lang="en-US" altLang="ko-KR" sz="2800" smtClean="0"/>
              <a:t>.</a:t>
            </a:r>
            <a:endParaRPr lang="en-US" altLang="ko-KR" sz="2800"/>
          </a:p>
        </p:txBody>
      </p:sp>
      <p:sp>
        <p:nvSpPr>
          <p:cNvPr id="1878020" name="Line 4"/>
          <p:cNvSpPr>
            <a:spLocks noChangeShapeType="1"/>
          </p:cNvSpPr>
          <p:nvPr/>
        </p:nvSpPr>
        <p:spPr bwMode="auto">
          <a:xfrm>
            <a:off x="0" y="15240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878021" name="Rectangle 5"/>
          <p:cNvSpPr>
            <a:spLocks noChangeArrowheads="1"/>
          </p:cNvSpPr>
          <p:nvPr/>
        </p:nvSpPr>
        <p:spPr bwMode="auto">
          <a:xfrm>
            <a:off x="762000" y="2514600"/>
            <a:ext cx="76962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/>
            <a:r>
              <a:rPr kumimoji="0" lang="en-US" altLang="ko-KR" b="1">
                <a:latin typeface="Courier New" pitchFamily="49" charset="0"/>
              </a:rPr>
              <a:t>public void transfer(double amount, </a:t>
            </a:r>
            <a:r>
              <a:rPr kumimoji="0" lang="en-US" altLang="ko-KR" b="1">
                <a:solidFill>
                  <a:srgbClr val="FF0000"/>
                </a:solidFill>
                <a:latin typeface="Courier New" pitchFamily="49" charset="0"/>
              </a:rPr>
              <a:t>BankAccount</a:t>
            </a:r>
            <a:r>
              <a:rPr kumimoji="0" lang="en-US" altLang="ko-KR" b="1">
                <a:latin typeface="Courier New" pitchFamily="49" charset="0"/>
              </a:rPr>
              <a:t> other) 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{ 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   withdraw(amount); 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   other.deposit(amount); 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}</a:t>
            </a:r>
            <a:endParaRPr kumimoji="0" lang="en-US" altLang="ko-KR" b="1">
              <a:latin typeface="Arial" charset="0"/>
            </a:endParaRPr>
          </a:p>
        </p:txBody>
      </p:sp>
      <p:sp>
        <p:nvSpPr>
          <p:cNvPr id="1878022" name="Rectangle 6"/>
          <p:cNvSpPr>
            <a:spLocks noChangeArrowheads="1"/>
          </p:cNvSpPr>
          <p:nvPr/>
        </p:nvSpPr>
        <p:spPr bwMode="auto">
          <a:xfrm>
            <a:off x="762000" y="4357688"/>
            <a:ext cx="76962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b="1" dirty="0" smtClean="0"/>
              <a:t>transfer(500.0</a:t>
            </a:r>
            <a:r>
              <a:rPr lang="en-US" altLang="ko-KR" b="1" dirty="0"/>
              <a:t>, </a:t>
            </a:r>
            <a:r>
              <a:rPr lang="en-US" altLang="ko-KR" b="1" dirty="0" err="1">
                <a:solidFill>
                  <a:srgbClr val="FF0000"/>
                </a:solidFill>
              </a:rPr>
              <a:t>bankAccount</a:t>
            </a:r>
            <a:r>
              <a:rPr lang="en-US" altLang="ko-KR" b="1" dirty="0" smtClean="0"/>
              <a:t>);</a:t>
            </a:r>
            <a:r>
              <a:rPr lang="en-US" altLang="ko-KR" b="1" dirty="0"/>
              <a:t> </a:t>
            </a:r>
            <a:endParaRPr lang="en-US" altLang="ko-KR" b="1" dirty="0" smtClean="0"/>
          </a:p>
          <a:p>
            <a:r>
              <a:rPr lang="en-US" altLang="ko-KR" b="1" dirty="0"/>
              <a:t>transfer(500.0,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savingsAccount</a:t>
            </a:r>
            <a:r>
              <a:rPr lang="en-US" altLang="ko-KR" b="1" dirty="0"/>
              <a:t>);</a:t>
            </a:r>
          </a:p>
          <a:p>
            <a:r>
              <a:rPr lang="en-US" altLang="ko-KR" b="1" dirty="0"/>
              <a:t>transfer(500.0,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checkingAccount</a:t>
            </a:r>
            <a:r>
              <a:rPr lang="en-US" altLang="ko-KR" b="1" dirty="0" smtClean="0"/>
              <a:t>);</a:t>
            </a:r>
            <a:endParaRPr lang="en-US" altLang="ko-K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1880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 smtClean="0"/>
              <a:t>서브클래스로 변환</a:t>
            </a:r>
            <a:r>
              <a:rPr lang="en-US" altLang="ko-KR" sz="3200" dirty="0" smtClean="0"/>
              <a:t>(</a:t>
            </a:r>
            <a:r>
              <a:rPr lang="en-US" altLang="ko-KR" sz="3200" dirty="0" err="1" smtClean="0"/>
              <a:t>downcasting</a:t>
            </a:r>
            <a:r>
              <a:rPr lang="en-US" altLang="ko-KR" sz="3200" dirty="0" smtClean="0"/>
              <a:t>)</a:t>
            </a:r>
            <a:r>
              <a:rPr lang="ko-KR" altLang="en-US" sz="3200" dirty="0" smtClean="0"/>
              <a:t>할 </a:t>
            </a:r>
            <a:r>
              <a:rPr lang="ko-KR" altLang="en-US" sz="3200" dirty="0"/>
              <a:t>필요가 있는 경우</a:t>
            </a:r>
            <a:endParaRPr lang="en-US" altLang="ko-KR" sz="3200" dirty="0"/>
          </a:p>
        </p:txBody>
      </p:sp>
      <p:sp>
        <p:nvSpPr>
          <p:cNvPr id="1880068" name="Line 4"/>
          <p:cNvSpPr>
            <a:spLocks noChangeShapeType="1"/>
          </p:cNvSpPr>
          <p:nvPr/>
        </p:nvSpPr>
        <p:spPr bwMode="auto">
          <a:xfrm>
            <a:off x="0" y="15240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880072" name="Rectangle 8"/>
          <p:cNvSpPr>
            <a:spLocks noChangeArrowheads="1"/>
          </p:cNvSpPr>
          <p:nvPr/>
        </p:nvSpPr>
        <p:spPr bwMode="auto">
          <a:xfrm>
            <a:off x="533400" y="2819400"/>
            <a:ext cx="800100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/>
            <a:r>
              <a:rPr kumimoji="0" lang="en-US" altLang="ko-KR" b="1" dirty="0" smtClean="0">
                <a:latin typeface="Courier New" pitchFamily="49" charset="0"/>
              </a:rPr>
              <a:t>void </a:t>
            </a:r>
            <a:r>
              <a:rPr kumimoji="0" lang="en-US" altLang="ko-KR" b="1" dirty="0" err="1" smtClean="0">
                <a:latin typeface="Courier New" pitchFamily="49" charset="0"/>
              </a:rPr>
              <a:t>doProcess</a:t>
            </a:r>
            <a:r>
              <a:rPr kumimoji="0" lang="en-US" altLang="ko-KR" b="1" dirty="0" smtClean="0">
                <a:latin typeface="Courier New" pitchFamily="49" charset="0"/>
              </a:rPr>
              <a:t>(Object </a:t>
            </a:r>
            <a:r>
              <a:rPr kumimoji="0" lang="en-US" altLang="ko-KR" b="1" dirty="0" err="1" smtClean="0">
                <a:latin typeface="Courier New" pitchFamily="49" charset="0"/>
              </a:rPr>
              <a:t>anObject</a:t>
            </a:r>
            <a:r>
              <a:rPr kumimoji="0" lang="en-US" altLang="ko-KR" b="1" dirty="0" smtClean="0">
                <a:latin typeface="Courier New" pitchFamily="49" charset="0"/>
              </a:rPr>
              <a:t>){</a:t>
            </a:r>
          </a:p>
          <a:p>
            <a:pPr lvl="1" latinLnBrk="0"/>
            <a:r>
              <a:rPr kumimoji="0" lang="en-US" altLang="ko-KR" b="1" dirty="0" smtClean="0">
                <a:latin typeface="Courier New" pitchFamily="49" charset="0"/>
              </a:rPr>
              <a:t>if </a:t>
            </a:r>
            <a:r>
              <a:rPr kumimoji="0" lang="en-US" altLang="ko-KR" b="1" dirty="0">
                <a:latin typeface="Courier New" pitchFamily="49" charset="0"/>
              </a:rPr>
              <a:t>(</a:t>
            </a:r>
            <a:r>
              <a:rPr kumimoji="0" lang="en-US" altLang="ko-KR" b="1" dirty="0" err="1">
                <a:latin typeface="Courier New" pitchFamily="49" charset="0"/>
              </a:rPr>
              <a:t>anObject</a:t>
            </a:r>
            <a:r>
              <a:rPr kumimoji="0" lang="en-US" altLang="ko-KR" b="1" dirty="0">
                <a:latin typeface="Courier New" pitchFamily="49" charset="0"/>
              </a:rPr>
              <a:t> </a:t>
            </a:r>
            <a:r>
              <a:rPr kumimoji="0" lang="en-US" altLang="ko-KR" b="1" dirty="0" err="1">
                <a:solidFill>
                  <a:srgbClr val="FF0000"/>
                </a:solidFill>
                <a:latin typeface="Courier New" pitchFamily="49" charset="0"/>
              </a:rPr>
              <a:t>instanceof</a:t>
            </a:r>
            <a:r>
              <a:rPr kumimoji="0" lang="en-US" altLang="ko-KR" b="1" dirty="0">
                <a:latin typeface="Courier New" pitchFamily="49" charset="0"/>
              </a:rPr>
              <a:t> </a:t>
            </a:r>
            <a:r>
              <a:rPr kumimoji="0" lang="en-US" altLang="ko-KR" b="1" dirty="0" err="1">
                <a:latin typeface="Courier New" pitchFamily="49" charset="0"/>
              </a:rPr>
              <a:t>BankAccount</a:t>
            </a:r>
            <a:r>
              <a:rPr kumimoji="0" lang="en-US" altLang="ko-KR" b="1" dirty="0">
                <a:latin typeface="Courier New" pitchFamily="49" charset="0"/>
              </a:rPr>
              <a:t>) </a:t>
            </a:r>
            <a:br>
              <a:rPr kumimoji="0" lang="en-US" altLang="ko-KR" b="1" dirty="0">
                <a:latin typeface="Courier New" pitchFamily="49" charset="0"/>
              </a:rPr>
            </a:br>
            <a:r>
              <a:rPr kumimoji="0" lang="en-US" altLang="ko-KR" b="1" dirty="0">
                <a:latin typeface="Courier New" pitchFamily="49" charset="0"/>
              </a:rPr>
              <a:t>{ </a:t>
            </a:r>
            <a:br>
              <a:rPr kumimoji="0" lang="en-US" altLang="ko-KR" b="1" dirty="0">
                <a:latin typeface="Courier New" pitchFamily="49" charset="0"/>
              </a:rPr>
            </a:br>
            <a:r>
              <a:rPr kumimoji="0" lang="en-US" altLang="ko-KR" b="1" dirty="0">
                <a:latin typeface="Courier New" pitchFamily="49" charset="0"/>
              </a:rPr>
              <a:t>   </a:t>
            </a:r>
            <a:r>
              <a:rPr kumimoji="0" lang="en-US" altLang="ko-KR" b="1" dirty="0" err="1">
                <a:latin typeface="Courier New" pitchFamily="49" charset="0"/>
              </a:rPr>
              <a:t>BankAccount</a:t>
            </a:r>
            <a:r>
              <a:rPr kumimoji="0" lang="en-US" altLang="ko-KR" b="1" dirty="0">
                <a:latin typeface="Courier New" pitchFamily="49" charset="0"/>
              </a:rPr>
              <a:t> </a:t>
            </a:r>
            <a:r>
              <a:rPr kumimoji="0" lang="en-US" altLang="ko-KR" b="1" dirty="0" err="1">
                <a:latin typeface="Courier New" pitchFamily="49" charset="0"/>
              </a:rPr>
              <a:t>anAccount</a:t>
            </a:r>
            <a:r>
              <a:rPr kumimoji="0" lang="en-US" altLang="ko-KR" b="1" dirty="0">
                <a:latin typeface="Courier New" pitchFamily="49" charset="0"/>
              </a:rPr>
              <a:t> = (</a:t>
            </a:r>
            <a:r>
              <a:rPr kumimoji="0" lang="en-US" altLang="ko-KR" b="1" dirty="0" err="1">
                <a:latin typeface="Courier New" pitchFamily="49" charset="0"/>
              </a:rPr>
              <a:t>BankAccount</a:t>
            </a:r>
            <a:r>
              <a:rPr kumimoji="0" lang="en-US" altLang="ko-KR" b="1" dirty="0">
                <a:latin typeface="Courier New" pitchFamily="49" charset="0"/>
              </a:rPr>
              <a:t>) </a:t>
            </a:r>
            <a:r>
              <a:rPr kumimoji="0" lang="en-US" altLang="ko-KR" b="1" dirty="0" err="1">
                <a:latin typeface="Courier New" pitchFamily="49" charset="0"/>
              </a:rPr>
              <a:t>anObject</a:t>
            </a:r>
            <a:r>
              <a:rPr kumimoji="0" lang="en-US" altLang="ko-KR" b="1" dirty="0">
                <a:latin typeface="Courier New" pitchFamily="49" charset="0"/>
              </a:rPr>
              <a:t>; </a:t>
            </a:r>
            <a:br>
              <a:rPr kumimoji="0" lang="en-US" altLang="ko-KR" b="1" dirty="0">
                <a:latin typeface="Courier New" pitchFamily="49" charset="0"/>
              </a:rPr>
            </a:br>
            <a:r>
              <a:rPr kumimoji="0" lang="en-US" altLang="ko-KR" b="1" dirty="0">
                <a:latin typeface="Courier New" pitchFamily="49" charset="0"/>
              </a:rPr>
              <a:t>   . . . </a:t>
            </a:r>
            <a:br>
              <a:rPr kumimoji="0" lang="en-US" altLang="ko-KR" b="1" dirty="0">
                <a:latin typeface="Courier New" pitchFamily="49" charset="0"/>
              </a:rPr>
            </a:br>
            <a:r>
              <a:rPr kumimoji="0" lang="en-US" altLang="ko-KR" b="1" dirty="0" smtClean="0">
                <a:latin typeface="Courier New" pitchFamily="49" charset="0"/>
              </a:rPr>
              <a:t>}</a:t>
            </a:r>
          </a:p>
          <a:p>
            <a:pPr lvl="1" latinLnBrk="0"/>
            <a:r>
              <a:rPr kumimoji="0" lang="en-US" altLang="ko-KR" b="1" dirty="0" smtClean="0">
                <a:latin typeface="Courier New" pitchFamily="49" charset="0"/>
              </a:rPr>
              <a:t>. . .</a:t>
            </a:r>
          </a:p>
          <a:p>
            <a:pPr latinLnBrk="0"/>
            <a:r>
              <a:rPr kumimoji="0" lang="en-US" altLang="ko-KR" b="1" dirty="0" smtClean="0">
                <a:latin typeface="Courier New" pitchFamily="49" charset="0"/>
              </a:rPr>
              <a:t>}</a:t>
            </a:r>
            <a:endParaRPr kumimoji="0" lang="en-US" altLang="ko-KR" b="1" dirty="0">
              <a:latin typeface="Courier New" pitchFamily="49" charset="0"/>
            </a:endParaRPr>
          </a:p>
        </p:txBody>
      </p:sp>
      <p:sp>
        <p:nvSpPr>
          <p:cNvPr id="1880073" name="Text Box 9"/>
          <p:cNvSpPr txBox="1">
            <a:spLocks noChangeArrowheads="1"/>
          </p:cNvSpPr>
          <p:nvPr/>
        </p:nvSpPr>
        <p:spPr bwMode="auto">
          <a:xfrm>
            <a:off x="568325" y="2124075"/>
            <a:ext cx="609974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 b="1" dirty="0"/>
              <a:t>변환이 안전한지 확인하는 </a:t>
            </a:r>
            <a:r>
              <a:rPr lang="ko-KR" altLang="en-US" sz="2000" b="1" dirty="0" smtClean="0"/>
              <a:t>방법 </a:t>
            </a:r>
            <a:r>
              <a:rPr lang="en-US" altLang="ko-KR" sz="2000" b="1" dirty="0" smtClean="0"/>
              <a:t>- </a:t>
            </a:r>
            <a:r>
              <a:rPr lang="en-US" altLang="ko-KR" sz="2000" b="1" dirty="0" err="1" smtClean="0"/>
              <a:t>instanceof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연산자</a:t>
            </a:r>
            <a:endParaRPr lang="ko-KR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19722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ko-KR" altLang="en-US" sz="3600" dirty="0"/>
              <a:t>클래스 확장</a:t>
            </a:r>
            <a:r>
              <a:rPr lang="en-US" altLang="ko-KR" sz="3600" dirty="0"/>
              <a:t>(Class Extension) </a:t>
            </a:r>
            <a:endParaRPr lang="ko-KR" altLang="en-US" sz="2800" dirty="0"/>
          </a:p>
        </p:txBody>
      </p:sp>
      <p:sp>
        <p:nvSpPr>
          <p:cNvPr id="1972238" name="Rectangle 14"/>
          <p:cNvSpPr>
            <a:spLocks noGrp="1" noChangeArrowheads="1"/>
          </p:cNvSpPr>
          <p:nvPr>
            <p:ph type="body" sz="half" idx="1"/>
          </p:nvPr>
        </p:nvSpPr>
        <p:spPr>
          <a:xfrm>
            <a:off x="603250" y="3886200"/>
            <a:ext cx="7931150" cy="2438400"/>
          </a:xfrm>
          <a:noFill/>
          <a:ln/>
        </p:spPr>
        <p:txBody>
          <a:bodyPr lIns="92075" tIns="46038" rIns="92075" bIns="46038"/>
          <a:lstStyle/>
          <a:p>
            <a:pPr algn="just">
              <a:spcBef>
                <a:spcPct val="40000"/>
              </a:spcBef>
            </a:pPr>
            <a:r>
              <a:rPr lang="ko-KR" altLang="en-US" sz="2000" b="1" dirty="0"/>
              <a:t>트럭은 자동차를 확장한다</a:t>
            </a:r>
            <a:r>
              <a:rPr lang="en-US" altLang="ko-KR" sz="2000" b="1" dirty="0"/>
              <a:t>(Truck </a:t>
            </a:r>
            <a:r>
              <a:rPr lang="en-US" altLang="ko-KR" sz="2000" b="1" dirty="0">
                <a:solidFill>
                  <a:srgbClr val="0000FF"/>
                </a:solidFill>
              </a:rPr>
              <a:t>extends</a:t>
            </a:r>
            <a:r>
              <a:rPr lang="en-US" altLang="ko-KR" sz="2000" b="1" dirty="0"/>
              <a:t> Car)</a:t>
            </a:r>
          </a:p>
          <a:p>
            <a:pPr algn="just">
              <a:spcBef>
                <a:spcPct val="40000"/>
              </a:spcBef>
            </a:pPr>
            <a:r>
              <a:rPr lang="ko-KR" altLang="en-US" sz="2000" b="1" dirty="0"/>
              <a:t>트럭은 자동차의 </a:t>
            </a:r>
            <a:r>
              <a:rPr lang="ko-KR" altLang="en-US" sz="2000" b="1" dirty="0" smtClean="0"/>
              <a:t>구현을 </a:t>
            </a:r>
            <a:r>
              <a:rPr lang="ko-KR" altLang="en-US" sz="2000" b="1" dirty="0"/>
              <a:t>상속한다</a:t>
            </a:r>
            <a:r>
              <a:rPr lang="en-US" altLang="ko-KR" sz="2000" b="1" dirty="0"/>
              <a:t>(Truck </a:t>
            </a:r>
            <a:r>
              <a:rPr lang="en-US" altLang="ko-KR" sz="2000" b="1" dirty="0">
                <a:solidFill>
                  <a:srgbClr val="0000FF"/>
                </a:solidFill>
              </a:rPr>
              <a:t>inherits</a:t>
            </a:r>
            <a:r>
              <a:rPr lang="en-US" altLang="ko-KR" sz="2000" b="1" dirty="0"/>
              <a:t> </a:t>
            </a:r>
            <a:r>
              <a:rPr lang="en-US" altLang="ko-KR" sz="2000" b="1" dirty="0" smtClean="0">
                <a:solidFill>
                  <a:srgbClr val="FF3300"/>
                </a:solidFill>
              </a:rPr>
              <a:t>implementation</a:t>
            </a:r>
            <a:r>
              <a:rPr lang="en-US" altLang="ko-KR" sz="2000" b="1" dirty="0" smtClean="0"/>
              <a:t> </a:t>
            </a:r>
            <a:r>
              <a:rPr lang="en-US" altLang="ko-KR" sz="2000" b="1" dirty="0"/>
              <a:t>of Car)</a:t>
            </a:r>
          </a:p>
          <a:p>
            <a:pPr algn="just">
              <a:spcBef>
                <a:spcPct val="40000"/>
              </a:spcBef>
            </a:pPr>
            <a:r>
              <a:rPr lang="ko-KR" altLang="en-US" sz="2000" b="1" dirty="0"/>
              <a:t>트럭은 자동차의 필드와 </a:t>
            </a:r>
            <a:r>
              <a:rPr lang="ko-KR" altLang="en-US" sz="2000" b="1" dirty="0" err="1"/>
              <a:t>메소드를</a:t>
            </a:r>
            <a:r>
              <a:rPr lang="ko-KR" altLang="en-US" sz="2000" b="1" dirty="0"/>
              <a:t> 상속한다</a:t>
            </a:r>
            <a:r>
              <a:rPr lang="en-US" altLang="ko-KR" sz="2000" b="1" dirty="0"/>
              <a:t>(Truck </a:t>
            </a:r>
            <a:r>
              <a:rPr lang="en-US" altLang="ko-KR" sz="2000" b="1" dirty="0">
                <a:solidFill>
                  <a:srgbClr val="0000FF"/>
                </a:solidFill>
              </a:rPr>
              <a:t>inherits</a:t>
            </a:r>
            <a:r>
              <a:rPr lang="en-US" altLang="ko-KR" sz="2000" b="1" dirty="0"/>
              <a:t> </a:t>
            </a:r>
            <a:r>
              <a:rPr lang="en-US" altLang="ko-KR" sz="2000" b="1" dirty="0">
                <a:solidFill>
                  <a:srgbClr val="FF3300"/>
                </a:solidFill>
              </a:rPr>
              <a:t>fields</a:t>
            </a:r>
            <a:r>
              <a:rPr lang="en-US" altLang="ko-KR" sz="2000" b="1" dirty="0"/>
              <a:t> and </a:t>
            </a:r>
            <a:r>
              <a:rPr lang="en-US" altLang="ko-KR" sz="2000" b="1" dirty="0">
                <a:solidFill>
                  <a:srgbClr val="FF3300"/>
                </a:solidFill>
              </a:rPr>
              <a:t>methods</a:t>
            </a:r>
            <a:r>
              <a:rPr lang="en-US" altLang="ko-KR" sz="2000" b="1" dirty="0"/>
              <a:t> of Car</a:t>
            </a:r>
            <a:r>
              <a:rPr lang="en-US" altLang="ko-KR" sz="2000" b="1" dirty="0" smtClean="0"/>
              <a:t>)</a:t>
            </a:r>
            <a:endParaRPr lang="en-US" altLang="ko-KR" sz="2000" b="1" dirty="0"/>
          </a:p>
        </p:txBody>
      </p:sp>
      <p:grpSp>
        <p:nvGrpSpPr>
          <p:cNvPr id="1972248" name="Group 24"/>
          <p:cNvGrpSpPr>
            <a:grpSpLocks/>
          </p:cNvGrpSpPr>
          <p:nvPr/>
        </p:nvGrpSpPr>
        <p:grpSpPr bwMode="auto">
          <a:xfrm>
            <a:off x="947738" y="1576388"/>
            <a:ext cx="6748462" cy="1776412"/>
            <a:chOff x="374" y="767"/>
            <a:chExt cx="4775" cy="1411"/>
          </a:xfrm>
        </p:grpSpPr>
        <p:sp>
          <p:nvSpPr>
            <p:cNvPr id="1972227" name="Rectangle 3"/>
            <p:cNvSpPr>
              <a:spLocks noChangeArrowheads="1"/>
            </p:cNvSpPr>
            <p:nvPr/>
          </p:nvSpPr>
          <p:spPr bwMode="auto">
            <a:xfrm>
              <a:off x="2256" y="768"/>
              <a:ext cx="96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ko-KR" altLang="en-US" b="1"/>
                <a:t>자동차</a:t>
              </a:r>
            </a:p>
          </p:txBody>
        </p:sp>
        <p:sp>
          <p:nvSpPr>
            <p:cNvPr id="1972228" name="Rectangle 4"/>
            <p:cNvSpPr>
              <a:spLocks noChangeArrowheads="1"/>
            </p:cNvSpPr>
            <p:nvPr/>
          </p:nvSpPr>
          <p:spPr bwMode="auto">
            <a:xfrm>
              <a:off x="3600" y="1344"/>
              <a:ext cx="96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ko-KR" altLang="en-US" b="1"/>
                <a:t>승용차</a:t>
              </a:r>
            </a:p>
          </p:txBody>
        </p:sp>
        <p:sp>
          <p:nvSpPr>
            <p:cNvPr id="1972229" name="Rectangle 5"/>
            <p:cNvSpPr>
              <a:spLocks noChangeArrowheads="1"/>
            </p:cNvSpPr>
            <p:nvPr/>
          </p:nvSpPr>
          <p:spPr bwMode="auto">
            <a:xfrm>
              <a:off x="960" y="1344"/>
              <a:ext cx="96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ko-KR" altLang="en-US" b="1"/>
                <a:t>버스</a:t>
              </a:r>
            </a:p>
          </p:txBody>
        </p:sp>
        <p:sp>
          <p:nvSpPr>
            <p:cNvPr id="1972230" name="Rectangle 6"/>
            <p:cNvSpPr>
              <a:spLocks noChangeArrowheads="1"/>
            </p:cNvSpPr>
            <p:nvPr/>
          </p:nvSpPr>
          <p:spPr bwMode="auto">
            <a:xfrm>
              <a:off x="2256" y="1344"/>
              <a:ext cx="96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ko-KR" altLang="en-US" b="1"/>
                <a:t>트럭</a:t>
              </a:r>
            </a:p>
          </p:txBody>
        </p:sp>
        <p:sp>
          <p:nvSpPr>
            <p:cNvPr id="1972231" name="Freeform 7"/>
            <p:cNvSpPr>
              <a:spLocks/>
            </p:cNvSpPr>
            <p:nvPr/>
          </p:nvSpPr>
          <p:spPr bwMode="auto">
            <a:xfrm>
              <a:off x="2736" y="1176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72232" name="Freeform 8"/>
            <p:cNvSpPr>
              <a:spLocks/>
            </p:cNvSpPr>
            <p:nvPr/>
          </p:nvSpPr>
          <p:spPr bwMode="auto">
            <a:xfrm>
              <a:off x="1440" y="1008"/>
              <a:ext cx="1297" cy="337"/>
            </a:xfrm>
            <a:custGeom>
              <a:avLst/>
              <a:gdLst/>
              <a:ahLst/>
              <a:cxnLst>
                <a:cxn ang="0">
                  <a:pos x="0" y="336"/>
                </a:cxn>
                <a:cxn ang="0">
                  <a:pos x="0" y="168"/>
                </a:cxn>
                <a:cxn ang="0">
                  <a:pos x="1296" y="168"/>
                </a:cxn>
                <a:cxn ang="0">
                  <a:pos x="1296" y="0"/>
                </a:cxn>
              </a:cxnLst>
              <a:rect l="0" t="0" r="r" b="b"/>
              <a:pathLst>
                <a:path w="1297" h="337">
                  <a:moveTo>
                    <a:pt x="0" y="336"/>
                  </a:moveTo>
                  <a:lnTo>
                    <a:pt x="0" y="168"/>
                  </a:lnTo>
                  <a:lnTo>
                    <a:pt x="1296" y="168"/>
                  </a:lnTo>
                  <a:lnTo>
                    <a:pt x="1296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72233" name="Freeform 9"/>
            <p:cNvSpPr>
              <a:spLocks/>
            </p:cNvSpPr>
            <p:nvPr/>
          </p:nvSpPr>
          <p:spPr bwMode="auto">
            <a:xfrm>
              <a:off x="2736" y="1008"/>
              <a:ext cx="1345" cy="337"/>
            </a:xfrm>
            <a:custGeom>
              <a:avLst/>
              <a:gdLst/>
              <a:ahLst/>
              <a:cxnLst>
                <a:cxn ang="0">
                  <a:pos x="1344" y="336"/>
                </a:cxn>
                <a:cxn ang="0">
                  <a:pos x="1344" y="168"/>
                </a:cxn>
                <a:cxn ang="0">
                  <a:pos x="0" y="168"/>
                </a:cxn>
                <a:cxn ang="0">
                  <a:pos x="0" y="0"/>
                </a:cxn>
              </a:cxnLst>
              <a:rect l="0" t="0" r="r" b="b"/>
              <a:pathLst>
                <a:path w="1345" h="337">
                  <a:moveTo>
                    <a:pt x="1344" y="336"/>
                  </a:moveTo>
                  <a:lnTo>
                    <a:pt x="1344" y="168"/>
                  </a:lnTo>
                  <a:lnTo>
                    <a:pt x="0" y="16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72234" name="Rectangle 10"/>
            <p:cNvSpPr>
              <a:spLocks noChangeArrowheads="1"/>
            </p:cNvSpPr>
            <p:nvPr/>
          </p:nvSpPr>
          <p:spPr bwMode="auto">
            <a:xfrm>
              <a:off x="1584" y="1920"/>
              <a:ext cx="96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ko-KR" altLang="en-US" b="1"/>
                <a:t>덤프 트럭</a:t>
              </a:r>
            </a:p>
          </p:txBody>
        </p:sp>
        <p:sp>
          <p:nvSpPr>
            <p:cNvPr id="1972235" name="Rectangle 11"/>
            <p:cNvSpPr>
              <a:spLocks noChangeArrowheads="1"/>
            </p:cNvSpPr>
            <p:nvPr/>
          </p:nvSpPr>
          <p:spPr bwMode="auto">
            <a:xfrm>
              <a:off x="2928" y="1920"/>
              <a:ext cx="96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ko-KR" altLang="en-US" b="1"/>
                <a:t>유조차</a:t>
              </a:r>
            </a:p>
          </p:txBody>
        </p:sp>
        <p:sp>
          <p:nvSpPr>
            <p:cNvPr id="1972236" name="Freeform 12"/>
            <p:cNvSpPr>
              <a:spLocks/>
            </p:cNvSpPr>
            <p:nvPr/>
          </p:nvSpPr>
          <p:spPr bwMode="auto">
            <a:xfrm>
              <a:off x="2064" y="1584"/>
              <a:ext cx="673" cy="337"/>
            </a:xfrm>
            <a:custGeom>
              <a:avLst/>
              <a:gdLst/>
              <a:ahLst/>
              <a:cxnLst>
                <a:cxn ang="0">
                  <a:pos x="0" y="336"/>
                </a:cxn>
                <a:cxn ang="0">
                  <a:pos x="0" y="168"/>
                </a:cxn>
                <a:cxn ang="0">
                  <a:pos x="672" y="168"/>
                </a:cxn>
                <a:cxn ang="0">
                  <a:pos x="672" y="0"/>
                </a:cxn>
              </a:cxnLst>
              <a:rect l="0" t="0" r="r" b="b"/>
              <a:pathLst>
                <a:path w="673" h="337">
                  <a:moveTo>
                    <a:pt x="0" y="336"/>
                  </a:moveTo>
                  <a:lnTo>
                    <a:pt x="0" y="168"/>
                  </a:lnTo>
                  <a:lnTo>
                    <a:pt x="672" y="168"/>
                  </a:lnTo>
                  <a:lnTo>
                    <a:pt x="672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72237" name="Freeform 13"/>
            <p:cNvSpPr>
              <a:spLocks/>
            </p:cNvSpPr>
            <p:nvPr/>
          </p:nvSpPr>
          <p:spPr bwMode="auto">
            <a:xfrm>
              <a:off x="2736" y="1584"/>
              <a:ext cx="673" cy="337"/>
            </a:xfrm>
            <a:custGeom>
              <a:avLst/>
              <a:gdLst/>
              <a:ahLst/>
              <a:cxnLst>
                <a:cxn ang="0">
                  <a:pos x="672" y="336"/>
                </a:cxn>
                <a:cxn ang="0">
                  <a:pos x="672" y="168"/>
                </a:cxn>
                <a:cxn ang="0">
                  <a:pos x="0" y="168"/>
                </a:cxn>
                <a:cxn ang="0">
                  <a:pos x="0" y="0"/>
                </a:cxn>
              </a:cxnLst>
              <a:rect l="0" t="0" r="r" b="b"/>
              <a:pathLst>
                <a:path w="673" h="337">
                  <a:moveTo>
                    <a:pt x="672" y="336"/>
                  </a:moveTo>
                  <a:lnTo>
                    <a:pt x="672" y="168"/>
                  </a:lnTo>
                  <a:lnTo>
                    <a:pt x="0" y="16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72239" name="Rectangle 15"/>
            <p:cNvSpPr>
              <a:spLocks noChangeArrowheads="1"/>
            </p:cNvSpPr>
            <p:nvPr/>
          </p:nvSpPr>
          <p:spPr bwMode="auto">
            <a:xfrm>
              <a:off x="374" y="767"/>
              <a:ext cx="1017" cy="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2000" b="1">
                  <a:solidFill>
                    <a:srgbClr val="0000FF"/>
                  </a:solidFill>
                </a:rPr>
                <a:t>superclass</a:t>
              </a:r>
            </a:p>
          </p:txBody>
        </p:sp>
        <p:sp>
          <p:nvSpPr>
            <p:cNvPr id="1972240" name="Rectangle 16"/>
            <p:cNvSpPr>
              <a:spLocks noChangeArrowheads="1"/>
            </p:cNvSpPr>
            <p:nvPr/>
          </p:nvSpPr>
          <p:spPr bwMode="auto">
            <a:xfrm>
              <a:off x="377" y="1862"/>
              <a:ext cx="859" cy="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2000" b="1">
                  <a:solidFill>
                    <a:srgbClr val="0000FF"/>
                  </a:solidFill>
                </a:rPr>
                <a:t>subclass</a:t>
              </a:r>
            </a:p>
          </p:txBody>
        </p:sp>
        <p:sp>
          <p:nvSpPr>
            <p:cNvPr id="1972241" name="Line 17"/>
            <p:cNvSpPr>
              <a:spLocks noChangeShapeType="1"/>
            </p:cNvSpPr>
            <p:nvPr/>
          </p:nvSpPr>
          <p:spPr bwMode="auto">
            <a:xfrm>
              <a:off x="720" y="163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72242" name="Line 18"/>
            <p:cNvSpPr>
              <a:spLocks noChangeShapeType="1"/>
            </p:cNvSpPr>
            <p:nvPr/>
          </p:nvSpPr>
          <p:spPr bwMode="auto">
            <a:xfrm flipV="1">
              <a:off x="720" y="1056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72243" name="Rectangle 19"/>
            <p:cNvSpPr>
              <a:spLocks noChangeArrowheads="1"/>
            </p:cNvSpPr>
            <p:nvPr/>
          </p:nvSpPr>
          <p:spPr bwMode="auto">
            <a:xfrm>
              <a:off x="4368" y="767"/>
              <a:ext cx="737" cy="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2000" b="1">
                  <a:solidFill>
                    <a:srgbClr val="0000FF"/>
                  </a:solidFill>
                </a:rPr>
                <a:t>general</a:t>
              </a:r>
            </a:p>
          </p:txBody>
        </p:sp>
        <p:sp>
          <p:nvSpPr>
            <p:cNvPr id="1972244" name="Rectangle 20"/>
            <p:cNvSpPr>
              <a:spLocks noChangeArrowheads="1"/>
            </p:cNvSpPr>
            <p:nvPr/>
          </p:nvSpPr>
          <p:spPr bwMode="auto">
            <a:xfrm>
              <a:off x="4371" y="1862"/>
              <a:ext cx="778" cy="3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2000" b="1">
                  <a:solidFill>
                    <a:srgbClr val="0000FF"/>
                  </a:solidFill>
                </a:rPr>
                <a:t>specific</a:t>
              </a:r>
            </a:p>
          </p:txBody>
        </p:sp>
        <p:sp>
          <p:nvSpPr>
            <p:cNvPr id="1972245" name="Line 21"/>
            <p:cNvSpPr>
              <a:spLocks noChangeShapeType="1"/>
            </p:cNvSpPr>
            <p:nvPr/>
          </p:nvSpPr>
          <p:spPr bwMode="auto">
            <a:xfrm>
              <a:off x="4714" y="163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72246" name="Line 22"/>
            <p:cNvSpPr>
              <a:spLocks noChangeShapeType="1"/>
            </p:cNvSpPr>
            <p:nvPr/>
          </p:nvSpPr>
          <p:spPr bwMode="auto">
            <a:xfrm flipV="1">
              <a:off x="4714" y="1056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72247" name="Freeform 23"/>
            <p:cNvSpPr>
              <a:spLocks/>
            </p:cNvSpPr>
            <p:nvPr/>
          </p:nvSpPr>
          <p:spPr bwMode="auto">
            <a:xfrm>
              <a:off x="2736" y="1176"/>
              <a:ext cx="1" cy="169"/>
            </a:xfrm>
            <a:custGeom>
              <a:avLst/>
              <a:gdLst/>
              <a:ahLst/>
              <a:cxnLst>
                <a:cxn ang="0">
                  <a:pos x="0" y="168"/>
                </a:cxn>
                <a:cxn ang="0">
                  <a:pos x="0" y="0"/>
                </a:cxn>
              </a:cxnLst>
              <a:rect l="0" t="0" r="r" b="b"/>
              <a:pathLst>
                <a:path w="1" h="169">
                  <a:moveTo>
                    <a:pt x="0" y="168"/>
                  </a:move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506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189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다형성</a:t>
            </a:r>
            <a:r>
              <a:rPr lang="ko-KR" altLang="en-US" dirty="0" smtClean="0"/>
              <a:t> </a:t>
            </a:r>
            <a:r>
              <a:rPr lang="en-US" altLang="ko-KR" dirty="0" smtClean="0"/>
              <a:t>(Polymorphism)</a:t>
            </a:r>
            <a:endParaRPr lang="en-US" altLang="ko-KR" dirty="0"/>
          </a:p>
        </p:txBody>
      </p:sp>
      <p:sp>
        <p:nvSpPr>
          <p:cNvPr id="1894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dirty="0"/>
              <a:t>Polymorphism</a:t>
            </a:r>
            <a:r>
              <a:rPr lang="en-US" altLang="ko-KR" sz="2400"/>
              <a:t>: </a:t>
            </a:r>
            <a:r>
              <a:rPr lang="ko-KR" altLang="en-US" sz="2400" smtClean="0"/>
              <a:t>어떤 놈의 행동이 때에 따라 달라지는 성질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/>
            </a:r>
            <a:br>
              <a:rPr lang="en-US" altLang="ko-KR" sz="2400" dirty="0"/>
            </a:br>
            <a:endParaRPr lang="en-US" altLang="ko-KR" sz="1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smtClean="0"/>
          </a:p>
          <a:p>
            <a:pPr marL="0" indent="0">
              <a:buNone/>
            </a:pPr>
            <a:endParaRPr lang="en-US" altLang="ko-KR" sz="2400" smtClean="0"/>
          </a:p>
          <a:p>
            <a:pPr marL="400050" lvl="1" indent="0">
              <a:buNone/>
            </a:pPr>
            <a:r>
              <a:rPr lang="en-US" altLang="ko-KR" sz="2000" smtClean="0">
                <a:solidFill>
                  <a:srgbClr val="FF0000"/>
                </a:solidFill>
              </a:rPr>
              <a:t>other</a:t>
            </a:r>
            <a:r>
              <a:rPr lang="ko-KR" altLang="en-US" sz="2000" smtClean="0">
                <a:solidFill>
                  <a:srgbClr val="FF0000"/>
                </a:solidFill>
              </a:rPr>
              <a:t>가 </a:t>
            </a:r>
            <a:r>
              <a:rPr lang="en-US" altLang="ko-KR" sz="2000" smtClean="0">
                <a:solidFill>
                  <a:srgbClr val="FF0000"/>
                </a:solidFill>
              </a:rPr>
              <a:t>CheckingAccount</a:t>
            </a:r>
            <a:r>
              <a:rPr lang="ko-KR" altLang="en-US" sz="2000" smtClean="0">
                <a:solidFill>
                  <a:srgbClr val="FF0000"/>
                </a:solidFill>
              </a:rPr>
              <a:t>일 때와 </a:t>
            </a:r>
            <a:r>
              <a:rPr lang="en-US" altLang="ko-KR" sz="2000" smtClean="0">
                <a:solidFill>
                  <a:srgbClr val="FF0000"/>
                </a:solidFill>
              </a:rPr>
              <a:t>SavingsAccount</a:t>
            </a:r>
            <a:r>
              <a:rPr lang="ko-KR" altLang="en-US" sz="2000" smtClean="0">
                <a:solidFill>
                  <a:srgbClr val="FF0000"/>
                </a:solidFill>
              </a:rPr>
              <a:t>일 때 </a:t>
            </a:r>
            <a:r>
              <a:rPr lang="en-US" altLang="ko-KR" sz="2000" smtClean="0">
                <a:solidFill>
                  <a:srgbClr val="FF0000"/>
                </a:solidFill>
              </a:rPr>
              <a:t>other.depost(amont)</a:t>
            </a:r>
            <a:r>
              <a:rPr lang="ko-KR" altLang="en-US" sz="2000" smtClean="0">
                <a:solidFill>
                  <a:srgbClr val="FF0000"/>
                </a:solidFill>
              </a:rPr>
              <a:t>의 동작</a:t>
            </a:r>
            <a:r>
              <a:rPr lang="en-US" altLang="ko-KR" sz="2000" smtClean="0">
                <a:solidFill>
                  <a:srgbClr val="FF0000"/>
                </a:solidFill>
              </a:rPr>
              <a:t>(</a:t>
            </a:r>
            <a:r>
              <a:rPr lang="ko-KR" altLang="en-US" sz="2000" smtClean="0">
                <a:solidFill>
                  <a:srgbClr val="FF0000"/>
                </a:solidFill>
              </a:rPr>
              <a:t>실행내용</a:t>
            </a:r>
            <a:r>
              <a:rPr lang="en-US" altLang="ko-KR" sz="2000" smtClean="0">
                <a:solidFill>
                  <a:srgbClr val="FF0000"/>
                </a:solidFill>
              </a:rPr>
              <a:t>)</a:t>
            </a:r>
            <a:r>
              <a:rPr lang="ko-KR" altLang="en-US" sz="2000" smtClean="0">
                <a:solidFill>
                  <a:srgbClr val="FF0000"/>
                </a:solidFill>
              </a:rPr>
              <a:t>이 다르다</a:t>
            </a:r>
            <a:r>
              <a:rPr lang="en-US" altLang="ko-KR" sz="2000" smtClean="0">
                <a:solidFill>
                  <a:srgbClr val="FF0000"/>
                </a:solidFill>
              </a:rPr>
              <a:t>! </a:t>
            </a:r>
            <a:endParaRPr lang="en-US" altLang="ko-KR" sz="2000" dirty="0">
              <a:solidFill>
                <a:srgbClr val="FF0000"/>
              </a:solidFill>
            </a:endParaRPr>
          </a:p>
        </p:txBody>
      </p:sp>
      <p:sp>
        <p:nvSpPr>
          <p:cNvPr id="1894404" name="Line 4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894405" name="Rectangle 5"/>
          <p:cNvSpPr>
            <a:spLocks noChangeArrowheads="1"/>
          </p:cNvSpPr>
          <p:nvPr/>
        </p:nvSpPr>
        <p:spPr bwMode="auto">
          <a:xfrm>
            <a:off x="685800" y="2514600"/>
            <a:ext cx="82296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/>
            <a:r>
              <a:rPr kumimoji="0" lang="en-US" altLang="ko-KR" b="1">
                <a:latin typeface="Courier New" pitchFamily="49" charset="0"/>
              </a:rPr>
              <a:t>public void transfer(double amount, BankAccount </a:t>
            </a:r>
            <a:r>
              <a:rPr kumimoji="0" lang="en-US" altLang="ko-KR" b="1">
                <a:solidFill>
                  <a:srgbClr val="FF0000"/>
                </a:solidFill>
                <a:latin typeface="Courier New" pitchFamily="49" charset="0"/>
              </a:rPr>
              <a:t>other</a:t>
            </a:r>
            <a:r>
              <a:rPr kumimoji="0" lang="en-US" altLang="ko-KR" b="1">
                <a:latin typeface="Courier New" pitchFamily="49" charset="0"/>
              </a:rPr>
              <a:t>) 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{ 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   withdraw(amount); // Shortcut for this.withdraw(amount) 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   </a:t>
            </a:r>
            <a:r>
              <a:rPr kumimoji="0" lang="en-US" altLang="ko-KR" b="1">
                <a:solidFill>
                  <a:srgbClr val="FF0000"/>
                </a:solidFill>
                <a:latin typeface="Courier New" pitchFamily="49" charset="0"/>
              </a:rPr>
              <a:t>other.deposit(amount);</a:t>
            </a:r>
            <a:r>
              <a:rPr kumimoji="0" lang="en-US" altLang="ko-KR" b="1">
                <a:latin typeface="Courier New" pitchFamily="49" charset="0"/>
              </a:rPr>
              <a:t> 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189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다형성</a:t>
            </a:r>
            <a:r>
              <a:rPr lang="ko-KR" altLang="en-US" dirty="0" smtClean="0"/>
              <a:t> </a:t>
            </a:r>
            <a:r>
              <a:rPr lang="en-US" altLang="ko-KR" dirty="0" smtClean="0"/>
              <a:t>(Polymorphism)</a:t>
            </a:r>
            <a:endParaRPr lang="en-US" altLang="ko-KR" dirty="0"/>
          </a:p>
        </p:txBody>
      </p:sp>
      <p:sp>
        <p:nvSpPr>
          <p:cNvPr id="1890308" name="Line 4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890311" name="Rectangle 7"/>
          <p:cNvSpPr>
            <a:spLocks noChangeArrowheads="1"/>
          </p:cNvSpPr>
          <p:nvPr/>
        </p:nvSpPr>
        <p:spPr bwMode="auto">
          <a:xfrm>
            <a:off x="609600" y="2438400"/>
            <a:ext cx="78486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/>
            <a:r>
              <a:rPr kumimoji="0" lang="en-US" altLang="ko-KR" b="1">
                <a:latin typeface="Courier New" pitchFamily="49" charset="0"/>
              </a:rPr>
              <a:t>BankAccount anAccount = new CheckingAccount(); 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anAccount.deposit(1000); </a:t>
            </a:r>
          </a:p>
          <a:p>
            <a:pPr latinLnBrk="0"/>
            <a:r>
              <a:rPr kumimoji="0" lang="en-US" altLang="ko-KR" b="1">
                <a:latin typeface="Courier New" pitchFamily="49" charset="0"/>
              </a:rPr>
              <a:t>   // Calls "deposit" from CheckingAccount</a:t>
            </a:r>
          </a:p>
        </p:txBody>
      </p:sp>
      <p:sp>
        <p:nvSpPr>
          <p:cNvPr id="1890315" name="Rectangle 11"/>
          <p:cNvSpPr>
            <a:spLocks noChangeArrowheads="1"/>
          </p:cNvSpPr>
          <p:nvPr/>
        </p:nvSpPr>
        <p:spPr bwMode="auto">
          <a:xfrm>
            <a:off x="609600" y="3565525"/>
            <a:ext cx="7620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ko-KR" altLang="en-US" sz="2000" b="1" smtClean="0">
                <a:solidFill>
                  <a:srgbClr val="FF0000"/>
                </a:solidFill>
              </a:rPr>
              <a:t>엎어쓰기된</a:t>
            </a:r>
            <a:r>
              <a:rPr lang="ko-KR" altLang="en-US" sz="2000" b="1" smtClean="0"/>
              <a:t> </a:t>
            </a:r>
            <a:r>
              <a:rPr lang="ko-KR" altLang="en-US" sz="2000" b="1"/>
              <a:t>메소드가 호출될 때는 </a:t>
            </a:r>
            <a:r>
              <a:rPr lang="ko-KR" altLang="en-US" sz="2000" b="1">
                <a:solidFill>
                  <a:srgbClr val="FF0000"/>
                </a:solidFill>
              </a:rPr>
              <a:t>객체의 실제 타입에 따라</a:t>
            </a:r>
            <a:r>
              <a:rPr lang="ko-KR" altLang="en-US" sz="2000" b="1"/>
              <a:t> 실행될 메소드가 선택됨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173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다형성</a:t>
            </a:r>
            <a:r>
              <a:rPr lang="ko-KR" altLang="en-US" dirty="0"/>
              <a:t> </a:t>
            </a:r>
            <a:r>
              <a:rPr lang="en-US" altLang="ko-KR" dirty="0"/>
              <a:t>(Polymorphism)</a:t>
            </a:r>
          </a:p>
        </p:txBody>
      </p:sp>
      <p:sp>
        <p:nvSpPr>
          <p:cNvPr id="173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b="1" dirty="0"/>
              <a:t>class </a:t>
            </a:r>
            <a:r>
              <a:rPr lang="en-US" altLang="ko-KR" sz="2000" b="1" dirty="0" err="1" smtClean="0"/>
              <a:t>PolymorphismDemo</a:t>
            </a:r>
            <a:r>
              <a:rPr lang="en-US" altLang="ko-KR" sz="2000" b="1" dirty="0" smtClean="0"/>
              <a:t> </a:t>
            </a:r>
            <a:r>
              <a:rPr lang="en-US" altLang="ko-KR" sz="2000" b="1" dirty="0"/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ko-KR" sz="2000" b="1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b="1" dirty="0" smtClean="0"/>
              <a:t>public </a:t>
            </a:r>
            <a:r>
              <a:rPr lang="en-US" altLang="ko-KR" sz="2000" b="1" dirty="0"/>
              <a:t>static void main(String[] </a:t>
            </a:r>
            <a:r>
              <a:rPr lang="en-US" altLang="ko-KR" sz="2000" b="1" dirty="0" err="1"/>
              <a:t>args</a:t>
            </a:r>
            <a:r>
              <a:rPr lang="en-US" altLang="ko-KR" sz="2000" b="1" dirty="0"/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b="1" dirty="0"/>
              <a:t>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ko-KR" sz="2000" b="1" dirty="0" err="1" smtClean="0">
                <a:solidFill>
                  <a:srgbClr val="0000FF"/>
                </a:solidFill>
              </a:rPr>
              <a:t>BankAccount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[]</a:t>
            </a:r>
            <a:r>
              <a:rPr lang="en-US" altLang="ko-KR" sz="2000" b="1" dirty="0" smtClean="0"/>
              <a:t> accounts </a:t>
            </a:r>
            <a:r>
              <a:rPr lang="en-US" altLang="ko-KR" sz="2000" b="1" dirty="0"/>
              <a:t>= </a:t>
            </a:r>
            <a:r>
              <a:rPr lang="en-US" altLang="ko-KR" sz="2000" b="1" dirty="0" smtClean="0"/>
              <a:t>{new 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BankAccount</a:t>
            </a:r>
            <a:r>
              <a:rPr lang="en-US" altLang="ko-KR" sz="2000" b="1" dirty="0" smtClean="0"/>
              <a:t>(100), new 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SavingsAccount</a:t>
            </a:r>
            <a:r>
              <a:rPr lang="en-US" altLang="ko-KR" sz="2000" b="1" dirty="0" smtClean="0"/>
              <a:t>(200), new 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CheckingAccount</a:t>
            </a:r>
            <a:r>
              <a:rPr lang="en-US" altLang="ko-KR" sz="2000" b="1" dirty="0" smtClean="0"/>
              <a:t>(300)};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ko-KR" sz="2000" b="1" dirty="0" smtClean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ko-KR" sz="2000" b="1" dirty="0" smtClean="0"/>
              <a:t>for (</a:t>
            </a:r>
            <a:r>
              <a:rPr lang="en-US" altLang="ko-KR" sz="2000" b="1" dirty="0" err="1" smtClean="0"/>
              <a:t>int</a:t>
            </a:r>
            <a:r>
              <a:rPr lang="en-US" altLang="ko-KR" sz="2000" b="1" dirty="0" smtClean="0"/>
              <a:t> </a:t>
            </a:r>
            <a:r>
              <a:rPr lang="en-US" altLang="ko-KR" sz="2000" b="1" dirty="0" err="1" smtClean="0"/>
              <a:t>i</a:t>
            </a:r>
            <a:r>
              <a:rPr lang="en-US" altLang="ko-KR" sz="2000" b="1" dirty="0" smtClean="0"/>
              <a:t>=0; </a:t>
            </a:r>
            <a:r>
              <a:rPr lang="en-US" altLang="ko-KR" sz="2000" b="1" dirty="0" err="1" smtClean="0"/>
              <a:t>i</a:t>
            </a:r>
            <a:r>
              <a:rPr lang="en-US" altLang="ko-KR" sz="2000" b="1" dirty="0" smtClean="0"/>
              <a:t>&lt;</a:t>
            </a:r>
            <a:r>
              <a:rPr lang="en-US" altLang="ko-KR" sz="2000" b="1" dirty="0" err="1" smtClean="0"/>
              <a:t>accounts.length</a:t>
            </a:r>
            <a:r>
              <a:rPr lang="en-US" altLang="ko-KR" sz="2000" b="1" dirty="0" smtClean="0"/>
              <a:t>; </a:t>
            </a:r>
            <a:r>
              <a:rPr lang="en-US" altLang="ko-KR" sz="2000" b="1" dirty="0" err="1" smtClean="0"/>
              <a:t>i</a:t>
            </a:r>
            <a:r>
              <a:rPr lang="en-US" altLang="ko-KR" sz="2000" b="1" dirty="0" smtClean="0"/>
              <a:t>++)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ko-KR" sz="2000" b="1" dirty="0" smtClean="0">
                <a:solidFill>
                  <a:srgbClr val="FF0000"/>
                </a:solidFill>
              </a:rPr>
              <a:t>	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accounts[</a:t>
            </a:r>
            <a:r>
              <a:rPr lang="en-US" altLang="ko-KR" sz="2000" b="1" dirty="0" err="1" smtClean="0">
                <a:solidFill>
                  <a:srgbClr val="0000FF"/>
                </a:solidFill>
              </a:rPr>
              <a:t>i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].deposit(50</a:t>
            </a:r>
            <a:r>
              <a:rPr lang="en-US" altLang="ko-KR" sz="2000" b="1" dirty="0">
                <a:solidFill>
                  <a:srgbClr val="0000FF"/>
                </a:solidFill>
              </a:rPr>
              <a:t>);</a:t>
            </a:r>
            <a:r>
              <a:rPr lang="en-US" altLang="ko-KR" sz="2000" b="1" dirty="0">
                <a:solidFill>
                  <a:srgbClr val="FF0000"/>
                </a:solidFill>
              </a:rPr>
              <a:t>	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 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// </a:t>
            </a:r>
            <a:r>
              <a:rPr lang="ko-KR" altLang="en-US" sz="2000" b="1" dirty="0" smtClean="0">
                <a:solidFill>
                  <a:srgbClr val="0000FF"/>
                </a:solidFill>
              </a:rPr>
              <a:t>객체의 실제 타입에 따라</a:t>
            </a:r>
            <a:endParaRPr lang="en-US" altLang="ko-KR" sz="2000" b="1" dirty="0" smtClean="0">
              <a:solidFill>
                <a:srgbClr val="0000FF"/>
              </a:solidFill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ko-KR" sz="2000" b="1" dirty="0" smtClean="0">
                <a:solidFill>
                  <a:srgbClr val="0000FF"/>
                </a:solidFill>
              </a:rPr>
              <a:t>					  // </a:t>
            </a:r>
            <a:r>
              <a:rPr lang="ko-KR" altLang="en-US" sz="2000" b="1" dirty="0" smtClean="0">
                <a:solidFill>
                  <a:srgbClr val="0000FF"/>
                </a:solidFill>
              </a:rPr>
              <a:t>적절한 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deposit </a:t>
            </a:r>
            <a:r>
              <a:rPr lang="ko-KR" altLang="en-US" sz="2000" b="1" dirty="0" err="1">
                <a:solidFill>
                  <a:srgbClr val="0000FF"/>
                </a:solidFill>
              </a:rPr>
              <a:t>메소드가</a:t>
            </a:r>
            <a:r>
              <a:rPr lang="ko-KR" altLang="en-US" sz="2000" b="1" dirty="0">
                <a:solidFill>
                  <a:srgbClr val="0000FF"/>
                </a:solidFill>
              </a:rPr>
              <a:t> 실행됨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b="1" dirty="0" smtClean="0"/>
              <a:t>}</a:t>
            </a:r>
            <a:r>
              <a:rPr lang="en-US" altLang="ko-KR" sz="2000" b="1" dirty="0"/>
              <a:t>	</a:t>
            </a:r>
            <a:endParaRPr lang="ko-KR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189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File </a:t>
            </a:r>
            <a:r>
              <a:rPr lang="en-US" altLang="ko-KR">
                <a:solidFill>
                  <a:schemeClr val="tx1"/>
                </a:solidFill>
                <a:latin typeface="Courier New" pitchFamily="49" charset="0"/>
              </a:rPr>
              <a:t>AccountTester.java</a:t>
            </a:r>
          </a:p>
        </p:txBody>
      </p:sp>
      <p:sp>
        <p:nvSpPr>
          <p:cNvPr id="1896451" name="Line 3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896452" name="Rectangle 4"/>
          <p:cNvSpPr>
            <a:spLocks noChangeArrowheads="1"/>
          </p:cNvSpPr>
          <p:nvPr/>
        </p:nvSpPr>
        <p:spPr bwMode="auto">
          <a:xfrm>
            <a:off x="152400" y="1524000"/>
            <a:ext cx="88392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/>
            <a:r>
              <a:rPr kumimoji="0" lang="en-US" altLang="ko-KR" sz="1700" b="1">
                <a:solidFill>
                  <a:schemeClr val="hlink"/>
                </a:solidFill>
                <a:latin typeface="Courier New" pitchFamily="49" charset="0"/>
              </a:rPr>
              <a:t>01: /**</a:t>
            </a:r>
          </a:p>
          <a:p>
            <a:pPr latinLnBrk="0"/>
            <a:r>
              <a:rPr kumimoji="0" lang="en-US" altLang="ko-KR" sz="1700" b="1">
                <a:solidFill>
                  <a:schemeClr val="hlink"/>
                </a:solidFill>
                <a:latin typeface="Courier New" pitchFamily="49" charset="0"/>
              </a:rPr>
              <a:t>02:    This program tests the BankAccount class and</a:t>
            </a:r>
          </a:p>
          <a:p>
            <a:pPr latinLnBrk="0"/>
            <a:r>
              <a:rPr kumimoji="0" lang="en-US" altLang="ko-KR" sz="1700" b="1">
                <a:solidFill>
                  <a:schemeClr val="hlink"/>
                </a:solidFill>
                <a:latin typeface="Courier New" pitchFamily="49" charset="0"/>
              </a:rPr>
              <a:t>03:    its subclasses. </a:t>
            </a:r>
          </a:p>
          <a:p>
            <a:pPr latinLnBrk="0"/>
            <a:r>
              <a:rPr kumimoji="0" lang="en-US" altLang="ko-KR" sz="1700" b="1">
                <a:solidFill>
                  <a:schemeClr val="hlink"/>
                </a:solidFill>
                <a:latin typeface="Courier New" pitchFamily="49" charset="0"/>
              </a:rPr>
              <a:t>04: */</a:t>
            </a:r>
          </a:p>
          <a:p>
            <a:pPr latinLnBrk="0"/>
            <a:r>
              <a:rPr kumimoji="0" lang="en-US" altLang="ko-KR" sz="1700" b="1">
                <a:solidFill>
                  <a:schemeClr val="hlink"/>
                </a:solidFill>
                <a:latin typeface="Courier New" pitchFamily="49" charset="0"/>
              </a:rPr>
              <a:t>05:</a:t>
            </a:r>
            <a:r>
              <a:rPr kumimoji="0" lang="en-US" altLang="ko-KR" sz="1700" b="1">
                <a:latin typeface="Courier New" pitchFamily="49" charset="0"/>
              </a:rPr>
              <a:t> </a:t>
            </a:r>
            <a:r>
              <a:rPr kumimoji="0" lang="en-US" altLang="ko-KR" sz="1700" b="1">
                <a:solidFill>
                  <a:srgbClr val="DF0601"/>
                </a:solidFill>
                <a:latin typeface="Courier New" pitchFamily="49" charset="0"/>
              </a:rPr>
              <a:t>public class</a:t>
            </a:r>
            <a:r>
              <a:rPr kumimoji="0" lang="en-US" altLang="ko-KR" sz="1700" b="1">
                <a:latin typeface="Courier New" pitchFamily="49" charset="0"/>
              </a:rPr>
              <a:t> AccountTester</a:t>
            </a:r>
          </a:p>
          <a:p>
            <a:pPr latinLnBrk="0"/>
            <a:r>
              <a:rPr kumimoji="0" lang="en-US" altLang="ko-KR" sz="1700" b="1">
                <a:solidFill>
                  <a:schemeClr val="hlink"/>
                </a:solidFill>
                <a:latin typeface="Courier New" pitchFamily="49" charset="0"/>
              </a:rPr>
              <a:t>06:</a:t>
            </a:r>
            <a:r>
              <a:rPr kumimoji="0" lang="en-US" altLang="ko-KR" sz="1700" b="1">
                <a:latin typeface="Courier New" pitchFamily="49" charset="0"/>
              </a:rPr>
              <a:t> {  </a:t>
            </a:r>
          </a:p>
          <a:p>
            <a:pPr latinLnBrk="0"/>
            <a:r>
              <a:rPr kumimoji="0" lang="en-US" altLang="ko-KR" sz="1700" b="1">
                <a:solidFill>
                  <a:schemeClr val="hlink"/>
                </a:solidFill>
                <a:latin typeface="Courier New" pitchFamily="49" charset="0"/>
              </a:rPr>
              <a:t>07:</a:t>
            </a:r>
            <a:r>
              <a:rPr kumimoji="0" lang="en-US" altLang="ko-KR" sz="1700" b="1">
                <a:latin typeface="Courier New" pitchFamily="49" charset="0"/>
              </a:rPr>
              <a:t>    </a:t>
            </a:r>
            <a:r>
              <a:rPr kumimoji="0" lang="en-US" altLang="ko-KR" sz="1700" b="1">
                <a:solidFill>
                  <a:srgbClr val="DF0601"/>
                </a:solidFill>
                <a:latin typeface="Courier New" pitchFamily="49" charset="0"/>
              </a:rPr>
              <a:t>public static void</a:t>
            </a:r>
            <a:r>
              <a:rPr kumimoji="0" lang="en-US" altLang="ko-KR" sz="1700" b="1">
                <a:latin typeface="Courier New" pitchFamily="49" charset="0"/>
              </a:rPr>
              <a:t> main(String[] args)</a:t>
            </a:r>
          </a:p>
          <a:p>
            <a:pPr latinLnBrk="0"/>
            <a:r>
              <a:rPr kumimoji="0" lang="en-US" altLang="ko-KR" sz="1700" b="1">
                <a:solidFill>
                  <a:schemeClr val="hlink"/>
                </a:solidFill>
                <a:latin typeface="Courier New" pitchFamily="49" charset="0"/>
              </a:rPr>
              <a:t>08:</a:t>
            </a:r>
            <a:r>
              <a:rPr kumimoji="0" lang="en-US" altLang="ko-KR" sz="1700" b="1">
                <a:latin typeface="Courier New" pitchFamily="49" charset="0"/>
              </a:rPr>
              <a:t>    {  </a:t>
            </a:r>
          </a:p>
          <a:p>
            <a:pPr latinLnBrk="0"/>
            <a:r>
              <a:rPr kumimoji="0" lang="en-US" altLang="ko-KR" sz="1700" b="1">
                <a:solidFill>
                  <a:schemeClr val="hlink"/>
                </a:solidFill>
                <a:latin typeface="Courier New" pitchFamily="49" charset="0"/>
              </a:rPr>
              <a:t>09:</a:t>
            </a:r>
            <a:r>
              <a:rPr kumimoji="0" lang="en-US" altLang="ko-KR" sz="1700" b="1">
                <a:latin typeface="Courier New" pitchFamily="49" charset="0"/>
              </a:rPr>
              <a:t>       SavingsAccount momsSavings </a:t>
            </a:r>
          </a:p>
          <a:p>
            <a:pPr latinLnBrk="0"/>
            <a:r>
              <a:rPr kumimoji="0" lang="en-US" altLang="ko-KR" sz="1700" b="1">
                <a:solidFill>
                  <a:schemeClr val="hlink"/>
                </a:solidFill>
                <a:latin typeface="Courier New" pitchFamily="49" charset="0"/>
              </a:rPr>
              <a:t>10:</a:t>
            </a:r>
            <a:r>
              <a:rPr kumimoji="0" lang="en-US" altLang="ko-KR" sz="1700" b="1">
                <a:latin typeface="Courier New" pitchFamily="49" charset="0"/>
              </a:rPr>
              <a:t>             = </a:t>
            </a:r>
            <a:r>
              <a:rPr kumimoji="0" lang="en-US" altLang="ko-KR" sz="1700" b="1">
                <a:solidFill>
                  <a:srgbClr val="DF0601"/>
                </a:solidFill>
                <a:latin typeface="Courier New" pitchFamily="49" charset="0"/>
              </a:rPr>
              <a:t>new</a:t>
            </a:r>
            <a:r>
              <a:rPr kumimoji="0" lang="en-US" altLang="ko-KR" sz="1700" b="1">
                <a:latin typeface="Courier New" pitchFamily="49" charset="0"/>
              </a:rPr>
              <a:t> SavingsAccount(</a:t>
            </a:r>
            <a:r>
              <a:rPr kumimoji="0" lang="en-US" altLang="ko-KR" sz="1700" b="1">
                <a:solidFill>
                  <a:schemeClr val="accent2"/>
                </a:solidFill>
                <a:latin typeface="Courier New" pitchFamily="49" charset="0"/>
              </a:rPr>
              <a:t>0.5</a:t>
            </a:r>
            <a:r>
              <a:rPr kumimoji="0" lang="en-US" altLang="ko-KR" sz="1700" b="1">
                <a:latin typeface="Courier New" pitchFamily="49" charset="0"/>
              </a:rPr>
              <a:t>);</a:t>
            </a:r>
          </a:p>
          <a:p>
            <a:pPr latinLnBrk="0"/>
            <a:r>
              <a:rPr kumimoji="0" lang="en-US" altLang="ko-KR" sz="1700" b="1">
                <a:solidFill>
                  <a:schemeClr val="hlink"/>
                </a:solidFill>
                <a:latin typeface="Courier New" pitchFamily="49" charset="0"/>
              </a:rPr>
              <a:t>11:</a:t>
            </a:r>
            <a:r>
              <a:rPr kumimoji="0" lang="en-US" altLang="ko-KR" sz="1700" b="1">
                <a:latin typeface="Courier New" pitchFamily="49" charset="0"/>
              </a:rPr>
              <a:t>       </a:t>
            </a:r>
          </a:p>
          <a:p>
            <a:pPr latinLnBrk="0"/>
            <a:r>
              <a:rPr kumimoji="0" lang="en-US" altLang="ko-KR" sz="1700" b="1">
                <a:solidFill>
                  <a:schemeClr val="hlink"/>
                </a:solidFill>
                <a:latin typeface="Courier New" pitchFamily="49" charset="0"/>
              </a:rPr>
              <a:t>12:</a:t>
            </a:r>
            <a:r>
              <a:rPr kumimoji="0" lang="en-US" altLang="ko-KR" sz="1700" b="1">
                <a:latin typeface="Courier New" pitchFamily="49" charset="0"/>
              </a:rPr>
              <a:t>       CheckingAccount harrysChecking</a:t>
            </a:r>
          </a:p>
          <a:p>
            <a:pPr latinLnBrk="0"/>
            <a:r>
              <a:rPr kumimoji="0" lang="en-US" altLang="ko-KR" sz="1700" b="1">
                <a:solidFill>
                  <a:schemeClr val="hlink"/>
                </a:solidFill>
                <a:latin typeface="Courier New" pitchFamily="49" charset="0"/>
              </a:rPr>
              <a:t>13:</a:t>
            </a:r>
            <a:r>
              <a:rPr kumimoji="0" lang="en-US" altLang="ko-KR" sz="1700" b="1">
                <a:latin typeface="Courier New" pitchFamily="49" charset="0"/>
              </a:rPr>
              <a:t>             = </a:t>
            </a:r>
            <a:r>
              <a:rPr kumimoji="0" lang="en-US" altLang="ko-KR" sz="1700" b="1">
                <a:solidFill>
                  <a:srgbClr val="DF0601"/>
                </a:solidFill>
                <a:latin typeface="Courier New" pitchFamily="49" charset="0"/>
              </a:rPr>
              <a:t>new</a:t>
            </a:r>
            <a:r>
              <a:rPr kumimoji="0" lang="en-US" altLang="ko-KR" sz="1700" b="1">
                <a:latin typeface="Courier New" pitchFamily="49" charset="0"/>
              </a:rPr>
              <a:t> CheckingAccount(</a:t>
            </a:r>
            <a:r>
              <a:rPr kumimoji="0" lang="en-US" altLang="ko-KR" sz="1700" b="1">
                <a:solidFill>
                  <a:schemeClr val="accent2"/>
                </a:solidFill>
                <a:latin typeface="Courier New" pitchFamily="49" charset="0"/>
              </a:rPr>
              <a:t>100</a:t>
            </a:r>
            <a:r>
              <a:rPr kumimoji="0" lang="en-US" altLang="ko-KR" sz="1700" b="1">
                <a:latin typeface="Courier New" pitchFamily="49" charset="0"/>
              </a:rPr>
              <a:t>);</a:t>
            </a:r>
          </a:p>
          <a:p>
            <a:pPr latinLnBrk="0"/>
            <a:r>
              <a:rPr kumimoji="0" lang="en-US" altLang="ko-KR" sz="1700" b="1">
                <a:solidFill>
                  <a:schemeClr val="hlink"/>
                </a:solidFill>
                <a:latin typeface="Courier New" pitchFamily="49" charset="0"/>
              </a:rPr>
              <a:t>14:</a:t>
            </a:r>
            <a:r>
              <a:rPr kumimoji="0" lang="en-US" altLang="ko-KR" sz="1700" b="1">
                <a:latin typeface="Courier New" pitchFamily="49" charset="0"/>
              </a:rPr>
              <a:t>          </a:t>
            </a:r>
          </a:p>
          <a:p>
            <a:pPr latinLnBrk="0"/>
            <a:r>
              <a:rPr kumimoji="0" lang="en-US" altLang="ko-KR" sz="1700" b="1">
                <a:solidFill>
                  <a:schemeClr val="hlink"/>
                </a:solidFill>
                <a:latin typeface="Courier New" pitchFamily="49" charset="0"/>
              </a:rPr>
              <a:t>15:</a:t>
            </a:r>
            <a:r>
              <a:rPr kumimoji="0" lang="en-US" altLang="ko-KR" sz="1700" b="1">
                <a:latin typeface="Courier New" pitchFamily="49" charset="0"/>
              </a:rPr>
              <a:t>       momsSavings.deposit(</a:t>
            </a:r>
            <a:r>
              <a:rPr kumimoji="0" lang="en-US" altLang="ko-KR" sz="1700" b="1">
                <a:solidFill>
                  <a:schemeClr val="accent2"/>
                </a:solidFill>
                <a:latin typeface="Courier New" pitchFamily="49" charset="0"/>
              </a:rPr>
              <a:t>10000</a:t>
            </a:r>
            <a:r>
              <a:rPr kumimoji="0" lang="en-US" altLang="ko-KR" sz="1700" b="1">
                <a:latin typeface="Courier New" pitchFamily="49" charset="0"/>
              </a:rPr>
              <a:t>);</a:t>
            </a:r>
          </a:p>
          <a:p>
            <a:pPr latinLnBrk="0"/>
            <a:r>
              <a:rPr kumimoji="0" lang="en-US" altLang="ko-KR" sz="1700" b="1">
                <a:solidFill>
                  <a:schemeClr val="hlink"/>
                </a:solidFill>
                <a:latin typeface="Courier New" pitchFamily="49" charset="0"/>
              </a:rPr>
              <a:t>16:</a:t>
            </a:r>
            <a:r>
              <a:rPr kumimoji="0" lang="en-US" altLang="ko-KR" sz="1700" b="1">
                <a:latin typeface="Courier New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189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File </a:t>
            </a:r>
            <a:r>
              <a:rPr lang="en-US" altLang="ko-KR">
                <a:solidFill>
                  <a:schemeClr val="tx1"/>
                </a:solidFill>
                <a:latin typeface="Courier New" pitchFamily="49" charset="0"/>
              </a:rPr>
              <a:t>AccountTester.java</a:t>
            </a:r>
          </a:p>
        </p:txBody>
      </p:sp>
      <p:sp>
        <p:nvSpPr>
          <p:cNvPr id="1898499" name="Line 3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898500" name="Rectangle 4"/>
          <p:cNvSpPr>
            <a:spLocks noChangeArrowheads="1"/>
          </p:cNvSpPr>
          <p:nvPr/>
        </p:nvSpPr>
        <p:spPr bwMode="auto">
          <a:xfrm>
            <a:off x="152400" y="1295400"/>
            <a:ext cx="8839200" cy="502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/>
            <a:r>
              <a:rPr kumimoji="0" lang="en-US" altLang="ko-KR" sz="1700" b="1">
                <a:solidFill>
                  <a:schemeClr val="hlink"/>
                </a:solidFill>
                <a:latin typeface="Courier New" pitchFamily="49" charset="0"/>
              </a:rPr>
              <a:t>17:</a:t>
            </a:r>
            <a:r>
              <a:rPr kumimoji="0" lang="en-US" altLang="ko-KR" sz="1700" b="1">
                <a:latin typeface="Courier New" pitchFamily="49" charset="0"/>
              </a:rPr>
              <a:t>       momsSavings.transfer(</a:t>
            </a:r>
            <a:r>
              <a:rPr kumimoji="0" lang="en-US" altLang="ko-KR" sz="1700" b="1">
                <a:solidFill>
                  <a:schemeClr val="accent2"/>
                </a:solidFill>
                <a:latin typeface="Courier New" pitchFamily="49" charset="0"/>
              </a:rPr>
              <a:t>2000</a:t>
            </a:r>
            <a:r>
              <a:rPr kumimoji="0" lang="en-US" altLang="ko-KR" sz="1700" b="1">
                <a:latin typeface="Courier New" pitchFamily="49" charset="0"/>
              </a:rPr>
              <a:t>, harrysChecking);     </a:t>
            </a:r>
          </a:p>
          <a:p>
            <a:pPr latinLnBrk="0"/>
            <a:r>
              <a:rPr kumimoji="0" lang="en-US" altLang="ko-KR" sz="1700" b="1">
                <a:solidFill>
                  <a:schemeClr val="hlink"/>
                </a:solidFill>
                <a:latin typeface="Courier New" pitchFamily="49" charset="0"/>
              </a:rPr>
              <a:t>18:</a:t>
            </a:r>
            <a:r>
              <a:rPr kumimoji="0" lang="en-US" altLang="ko-KR" sz="1700" b="1">
                <a:latin typeface="Courier New" pitchFamily="49" charset="0"/>
              </a:rPr>
              <a:t>       harrysChecking.withdraw(</a:t>
            </a:r>
            <a:r>
              <a:rPr kumimoji="0" lang="en-US" altLang="ko-KR" sz="1700" b="1">
                <a:solidFill>
                  <a:schemeClr val="accent2"/>
                </a:solidFill>
                <a:latin typeface="Courier New" pitchFamily="49" charset="0"/>
              </a:rPr>
              <a:t>1500</a:t>
            </a:r>
            <a:r>
              <a:rPr kumimoji="0" lang="en-US" altLang="ko-KR" sz="1700" b="1">
                <a:latin typeface="Courier New" pitchFamily="49" charset="0"/>
              </a:rPr>
              <a:t>);</a:t>
            </a:r>
          </a:p>
          <a:p>
            <a:pPr latinLnBrk="0"/>
            <a:r>
              <a:rPr kumimoji="0" lang="en-US" altLang="ko-KR" sz="1700" b="1">
                <a:solidFill>
                  <a:schemeClr val="hlink"/>
                </a:solidFill>
                <a:latin typeface="Courier New" pitchFamily="49" charset="0"/>
              </a:rPr>
              <a:t>19:</a:t>
            </a:r>
            <a:r>
              <a:rPr kumimoji="0" lang="en-US" altLang="ko-KR" sz="1700" b="1">
                <a:latin typeface="Courier New" pitchFamily="49" charset="0"/>
              </a:rPr>
              <a:t>       harrysChecking.withdraw(</a:t>
            </a:r>
            <a:r>
              <a:rPr kumimoji="0" lang="en-US" altLang="ko-KR" sz="1700" b="1">
                <a:solidFill>
                  <a:schemeClr val="accent2"/>
                </a:solidFill>
                <a:latin typeface="Courier New" pitchFamily="49" charset="0"/>
              </a:rPr>
              <a:t>80</a:t>
            </a:r>
            <a:r>
              <a:rPr kumimoji="0" lang="en-US" altLang="ko-KR" sz="1700" b="1">
                <a:latin typeface="Courier New" pitchFamily="49" charset="0"/>
              </a:rPr>
              <a:t>);      </a:t>
            </a:r>
          </a:p>
          <a:p>
            <a:pPr latinLnBrk="0"/>
            <a:r>
              <a:rPr kumimoji="0" lang="en-US" altLang="ko-KR" sz="1700" b="1">
                <a:solidFill>
                  <a:schemeClr val="hlink"/>
                </a:solidFill>
                <a:latin typeface="Courier New" pitchFamily="49" charset="0"/>
              </a:rPr>
              <a:t>20:</a:t>
            </a:r>
            <a:r>
              <a:rPr kumimoji="0" lang="en-US" altLang="ko-KR" sz="1700" b="1">
                <a:latin typeface="Courier New" pitchFamily="49" charset="0"/>
              </a:rPr>
              <a:t> </a:t>
            </a:r>
          </a:p>
          <a:p>
            <a:pPr latinLnBrk="0"/>
            <a:r>
              <a:rPr kumimoji="0" lang="en-US" altLang="ko-KR" sz="1700" b="1">
                <a:solidFill>
                  <a:schemeClr val="hlink"/>
                </a:solidFill>
                <a:latin typeface="Courier New" pitchFamily="49" charset="0"/>
              </a:rPr>
              <a:t>21:</a:t>
            </a:r>
            <a:r>
              <a:rPr kumimoji="0" lang="en-US" altLang="ko-KR" sz="1700" b="1">
                <a:latin typeface="Courier New" pitchFamily="49" charset="0"/>
              </a:rPr>
              <a:t>       momsSavings.transfer(</a:t>
            </a:r>
            <a:r>
              <a:rPr kumimoji="0" lang="en-US" altLang="ko-KR" sz="1700" b="1">
                <a:solidFill>
                  <a:schemeClr val="accent2"/>
                </a:solidFill>
                <a:latin typeface="Courier New" pitchFamily="49" charset="0"/>
              </a:rPr>
              <a:t>1000</a:t>
            </a:r>
            <a:r>
              <a:rPr kumimoji="0" lang="en-US" altLang="ko-KR" sz="1700" b="1">
                <a:latin typeface="Courier New" pitchFamily="49" charset="0"/>
              </a:rPr>
              <a:t>, harrysChecking);</a:t>
            </a:r>
          </a:p>
          <a:p>
            <a:pPr latinLnBrk="0"/>
            <a:r>
              <a:rPr kumimoji="0" lang="en-US" altLang="ko-KR" sz="1700" b="1">
                <a:solidFill>
                  <a:schemeClr val="hlink"/>
                </a:solidFill>
                <a:latin typeface="Courier New" pitchFamily="49" charset="0"/>
              </a:rPr>
              <a:t>22:</a:t>
            </a:r>
            <a:r>
              <a:rPr kumimoji="0" lang="en-US" altLang="ko-KR" sz="1700" b="1">
                <a:latin typeface="Courier New" pitchFamily="49" charset="0"/>
              </a:rPr>
              <a:t>       harrysChecking.withdraw(</a:t>
            </a:r>
            <a:r>
              <a:rPr kumimoji="0" lang="en-US" altLang="ko-KR" sz="1700" b="1">
                <a:solidFill>
                  <a:schemeClr val="accent2"/>
                </a:solidFill>
                <a:latin typeface="Courier New" pitchFamily="49" charset="0"/>
              </a:rPr>
              <a:t>400</a:t>
            </a:r>
            <a:r>
              <a:rPr kumimoji="0" lang="en-US" altLang="ko-KR" sz="1700" b="1">
                <a:latin typeface="Courier New" pitchFamily="49" charset="0"/>
              </a:rPr>
              <a:t>);      </a:t>
            </a:r>
          </a:p>
          <a:p>
            <a:pPr latinLnBrk="0"/>
            <a:r>
              <a:rPr kumimoji="0" lang="en-US" altLang="ko-KR" sz="1700" b="1">
                <a:solidFill>
                  <a:schemeClr val="hlink"/>
                </a:solidFill>
                <a:latin typeface="Courier New" pitchFamily="49" charset="0"/>
              </a:rPr>
              <a:t>23: </a:t>
            </a:r>
          </a:p>
          <a:p>
            <a:pPr latinLnBrk="0"/>
            <a:r>
              <a:rPr kumimoji="0" lang="en-US" altLang="ko-KR" sz="1700" b="1">
                <a:solidFill>
                  <a:schemeClr val="hlink"/>
                </a:solidFill>
                <a:latin typeface="Courier New" pitchFamily="49" charset="0"/>
              </a:rPr>
              <a:t>24:       // Simulate end of month</a:t>
            </a:r>
          </a:p>
          <a:p>
            <a:pPr latinLnBrk="0"/>
            <a:r>
              <a:rPr kumimoji="0" lang="en-US" altLang="ko-KR" sz="1700" b="1">
                <a:solidFill>
                  <a:schemeClr val="hlink"/>
                </a:solidFill>
                <a:latin typeface="Courier New" pitchFamily="49" charset="0"/>
              </a:rPr>
              <a:t>25:</a:t>
            </a:r>
            <a:r>
              <a:rPr kumimoji="0" lang="en-US" altLang="ko-KR" sz="1700" b="1">
                <a:latin typeface="Courier New" pitchFamily="49" charset="0"/>
              </a:rPr>
              <a:t>       momsSavings.addInterest();</a:t>
            </a:r>
          </a:p>
          <a:p>
            <a:pPr latinLnBrk="0"/>
            <a:r>
              <a:rPr kumimoji="0" lang="en-US" altLang="ko-KR" sz="1700" b="1">
                <a:solidFill>
                  <a:schemeClr val="hlink"/>
                </a:solidFill>
                <a:latin typeface="Courier New" pitchFamily="49" charset="0"/>
              </a:rPr>
              <a:t>26:</a:t>
            </a:r>
            <a:r>
              <a:rPr kumimoji="0" lang="en-US" altLang="ko-KR" sz="1700" b="1">
                <a:latin typeface="Courier New" pitchFamily="49" charset="0"/>
              </a:rPr>
              <a:t>       harrysChecking.deductFees();</a:t>
            </a:r>
          </a:p>
          <a:p>
            <a:pPr latinLnBrk="0"/>
            <a:r>
              <a:rPr kumimoji="0" lang="en-US" altLang="ko-KR" sz="1700" b="1">
                <a:solidFill>
                  <a:schemeClr val="hlink"/>
                </a:solidFill>
                <a:latin typeface="Courier New" pitchFamily="49" charset="0"/>
              </a:rPr>
              <a:t>27:</a:t>
            </a:r>
            <a:r>
              <a:rPr kumimoji="0" lang="en-US" altLang="ko-KR" sz="1700" b="1">
                <a:latin typeface="Courier New" pitchFamily="49" charset="0"/>
              </a:rPr>
              <a:t>       </a:t>
            </a:r>
          </a:p>
          <a:p>
            <a:pPr latinLnBrk="0"/>
            <a:r>
              <a:rPr kumimoji="0" lang="en-US" altLang="ko-KR" sz="1700" b="1">
                <a:solidFill>
                  <a:schemeClr val="hlink"/>
                </a:solidFill>
                <a:latin typeface="Courier New" pitchFamily="49" charset="0"/>
              </a:rPr>
              <a:t>28:</a:t>
            </a:r>
            <a:r>
              <a:rPr kumimoji="0" lang="en-US" altLang="ko-KR" sz="1700" b="1">
                <a:latin typeface="Courier New" pitchFamily="49" charset="0"/>
              </a:rPr>
              <a:t>       System.out.println(</a:t>
            </a:r>
            <a:r>
              <a:rPr kumimoji="0" lang="en-US" altLang="ko-KR" sz="1700" b="1">
                <a:solidFill>
                  <a:schemeClr val="hlink"/>
                </a:solidFill>
                <a:latin typeface="Courier New" pitchFamily="49" charset="0"/>
              </a:rPr>
              <a:t>"Mom's savings balance = $“</a:t>
            </a:r>
          </a:p>
          <a:p>
            <a:pPr latinLnBrk="0"/>
            <a:r>
              <a:rPr kumimoji="0" lang="en-US" altLang="ko-KR" sz="1700" b="1">
                <a:solidFill>
                  <a:schemeClr val="hlink"/>
                </a:solidFill>
                <a:latin typeface="Courier New" pitchFamily="49" charset="0"/>
              </a:rPr>
              <a:t>29:</a:t>
            </a:r>
            <a:r>
              <a:rPr kumimoji="0" lang="en-US" altLang="ko-KR" sz="1700" b="1">
                <a:latin typeface="Courier New" pitchFamily="49" charset="0"/>
              </a:rPr>
              <a:t>             + momsSavings.getBalance());</a:t>
            </a:r>
          </a:p>
          <a:p>
            <a:pPr latinLnBrk="0"/>
            <a:r>
              <a:rPr kumimoji="0" lang="en-US" altLang="ko-KR" sz="1700" b="1">
                <a:solidFill>
                  <a:schemeClr val="hlink"/>
                </a:solidFill>
                <a:latin typeface="Courier New" pitchFamily="49" charset="0"/>
              </a:rPr>
              <a:t>30:</a:t>
            </a:r>
            <a:r>
              <a:rPr kumimoji="0" lang="en-US" altLang="ko-KR" sz="1700" b="1">
                <a:latin typeface="Courier New" pitchFamily="49" charset="0"/>
              </a:rPr>
              <a:t> </a:t>
            </a:r>
          </a:p>
          <a:p>
            <a:pPr latinLnBrk="0"/>
            <a:r>
              <a:rPr kumimoji="0" lang="en-US" altLang="ko-KR" sz="1700" b="1">
                <a:solidFill>
                  <a:schemeClr val="hlink"/>
                </a:solidFill>
                <a:latin typeface="Courier New" pitchFamily="49" charset="0"/>
              </a:rPr>
              <a:t>31:</a:t>
            </a:r>
            <a:r>
              <a:rPr kumimoji="0" lang="en-US" altLang="ko-KR" sz="1700" b="1">
                <a:latin typeface="Courier New" pitchFamily="49" charset="0"/>
              </a:rPr>
              <a:t>       System.out.println(</a:t>
            </a:r>
            <a:r>
              <a:rPr kumimoji="0" lang="en-US" altLang="ko-KR" sz="1700" b="1">
                <a:solidFill>
                  <a:schemeClr val="hlink"/>
                </a:solidFill>
                <a:latin typeface="Courier New" pitchFamily="49" charset="0"/>
              </a:rPr>
              <a:t>"Harry's checking balance = $“</a:t>
            </a:r>
          </a:p>
          <a:p>
            <a:pPr latinLnBrk="0"/>
            <a:r>
              <a:rPr kumimoji="0" lang="en-US" altLang="ko-KR" sz="1700" b="1">
                <a:solidFill>
                  <a:schemeClr val="hlink"/>
                </a:solidFill>
                <a:latin typeface="Courier New" pitchFamily="49" charset="0"/>
              </a:rPr>
              <a:t>32:</a:t>
            </a:r>
            <a:r>
              <a:rPr kumimoji="0" lang="en-US" altLang="ko-KR" sz="1700" b="1">
                <a:latin typeface="Courier New" pitchFamily="49" charset="0"/>
              </a:rPr>
              <a:t>             + harrysChecking.getBalance());</a:t>
            </a:r>
          </a:p>
          <a:p>
            <a:pPr latinLnBrk="0"/>
            <a:r>
              <a:rPr kumimoji="0" lang="en-US" altLang="ko-KR" sz="1700" b="1">
                <a:solidFill>
                  <a:schemeClr val="hlink"/>
                </a:solidFill>
                <a:latin typeface="Courier New" pitchFamily="49" charset="0"/>
              </a:rPr>
              <a:t>33:</a:t>
            </a:r>
            <a:r>
              <a:rPr kumimoji="0" lang="en-US" altLang="ko-KR" sz="1700" b="1">
                <a:latin typeface="Courier New" pitchFamily="49" charset="0"/>
              </a:rPr>
              <a:t>    }</a:t>
            </a:r>
          </a:p>
          <a:p>
            <a:pPr latinLnBrk="0"/>
            <a:r>
              <a:rPr kumimoji="0" lang="en-US" altLang="ko-KR" sz="1700" b="1">
                <a:solidFill>
                  <a:schemeClr val="hlink"/>
                </a:solidFill>
                <a:latin typeface="Courier New" pitchFamily="49" charset="0"/>
              </a:rPr>
              <a:t>34:</a:t>
            </a:r>
            <a:r>
              <a:rPr kumimoji="0" lang="en-US" altLang="ko-KR" sz="1700" b="1">
                <a:latin typeface="Courier New" pitchFamily="49" charset="0"/>
              </a:rPr>
              <a:t> }</a:t>
            </a:r>
            <a:r>
              <a:rPr kumimoji="0" lang="en-US" altLang="ko-KR" b="1">
                <a:latin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190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File </a:t>
            </a:r>
            <a:r>
              <a:rPr lang="en-US" altLang="ko-KR">
                <a:solidFill>
                  <a:schemeClr val="tx1"/>
                </a:solidFill>
                <a:latin typeface="Courier New" pitchFamily="49" charset="0"/>
              </a:rPr>
              <a:t>BankAccount.java</a:t>
            </a:r>
          </a:p>
        </p:txBody>
      </p:sp>
      <p:sp>
        <p:nvSpPr>
          <p:cNvPr id="1900547" name="Line 3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900548" name="Rectangle 4"/>
          <p:cNvSpPr>
            <a:spLocks noChangeArrowheads="1"/>
          </p:cNvSpPr>
          <p:nvPr/>
        </p:nvSpPr>
        <p:spPr bwMode="auto">
          <a:xfrm>
            <a:off x="152400" y="1295400"/>
            <a:ext cx="8839200" cy="502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/>
            <a:r>
              <a:rPr kumimoji="0" lang="en-US" altLang="ko-KR" sz="1700" b="1">
                <a:solidFill>
                  <a:schemeClr val="hlink"/>
                </a:solidFill>
                <a:latin typeface="Courier New" pitchFamily="49" charset="0"/>
              </a:rPr>
              <a:t>01: /**</a:t>
            </a:r>
          </a:p>
          <a:p>
            <a:pPr latinLnBrk="0"/>
            <a:r>
              <a:rPr kumimoji="0" lang="en-US" altLang="ko-KR" sz="1700" b="1">
                <a:solidFill>
                  <a:schemeClr val="hlink"/>
                </a:solidFill>
                <a:latin typeface="Courier New" pitchFamily="49" charset="0"/>
              </a:rPr>
              <a:t>02:    A bank account has a balance that can be changed by </a:t>
            </a:r>
          </a:p>
          <a:p>
            <a:pPr latinLnBrk="0"/>
            <a:r>
              <a:rPr kumimoji="0" lang="en-US" altLang="ko-KR" sz="1700" b="1">
                <a:solidFill>
                  <a:schemeClr val="hlink"/>
                </a:solidFill>
                <a:latin typeface="Courier New" pitchFamily="49" charset="0"/>
              </a:rPr>
              <a:t>03:    deposits and withdrawals.</a:t>
            </a:r>
          </a:p>
          <a:p>
            <a:pPr latinLnBrk="0"/>
            <a:r>
              <a:rPr kumimoji="0" lang="en-US" altLang="ko-KR" sz="1700" b="1">
                <a:solidFill>
                  <a:schemeClr val="hlink"/>
                </a:solidFill>
                <a:latin typeface="Courier New" pitchFamily="49" charset="0"/>
              </a:rPr>
              <a:t>04: */</a:t>
            </a:r>
          </a:p>
          <a:p>
            <a:pPr latinLnBrk="0"/>
            <a:r>
              <a:rPr kumimoji="0" lang="en-US" altLang="ko-KR" sz="1700" b="1">
                <a:solidFill>
                  <a:schemeClr val="hlink"/>
                </a:solidFill>
                <a:latin typeface="Courier New" pitchFamily="49" charset="0"/>
              </a:rPr>
              <a:t>05:</a:t>
            </a:r>
            <a:r>
              <a:rPr kumimoji="0" lang="en-US" altLang="ko-KR" sz="1700" b="1">
                <a:latin typeface="Courier New" pitchFamily="49" charset="0"/>
              </a:rPr>
              <a:t> </a:t>
            </a:r>
            <a:r>
              <a:rPr kumimoji="0" lang="en-US" altLang="ko-KR" sz="1700" b="1">
                <a:solidFill>
                  <a:srgbClr val="DF0601"/>
                </a:solidFill>
                <a:latin typeface="Courier New" pitchFamily="49" charset="0"/>
              </a:rPr>
              <a:t>public class</a:t>
            </a:r>
            <a:r>
              <a:rPr kumimoji="0" lang="en-US" altLang="ko-KR" sz="1700" b="1">
                <a:latin typeface="Courier New" pitchFamily="49" charset="0"/>
              </a:rPr>
              <a:t> BankAccount</a:t>
            </a:r>
          </a:p>
          <a:p>
            <a:pPr latinLnBrk="0"/>
            <a:r>
              <a:rPr kumimoji="0" lang="en-US" altLang="ko-KR" sz="1700" b="1">
                <a:solidFill>
                  <a:schemeClr val="hlink"/>
                </a:solidFill>
                <a:latin typeface="Courier New" pitchFamily="49" charset="0"/>
              </a:rPr>
              <a:t>06:</a:t>
            </a:r>
            <a:r>
              <a:rPr kumimoji="0" lang="en-US" altLang="ko-KR" sz="1700" b="1">
                <a:latin typeface="Courier New" pitchFamily="49" charset="0"/>
              </a:rPr>
              <a:t> {  </a:t>
            </a:r>
          </a:p>
          <a:p>
            <a:pPr latinLnBrk="0"/>
            <a:r>
              <a:rPr kumimoji="0" lang="en-US" altLang="ko-KR" sz="1700" b="1">
                <a:solidFill>
                  <a:schemeClr val="hlink"/>
                </a:solidFill>
                <a:latin typeface="Courier New" pitchFamily="49" charset="0"/>
              </a:rPr>
              <a:t>07:    /**</a:t>
            </a:r>
          </a:p>
          <a:p>
            <a:pPr latinLnBrk="0"/>
            <a:r>
              <a:rPr kumimoji="0" lang="en-US" altLang="ko-KR" sz="1700" b="1">
                <a:solidFill>
                  <a:schemeClr val="hlink"/>
                </a:solidFill>
                <a:latin typeface="Courier New" pitchFamily="49" charset="0"/>
              </a:rPr>
              <a:t>08:       Constructs a bank account with a zero balance.</a:t>
            </a:r>
          </a:p>
          <a:p>
            <a:pPr latinLnBrk="0"/>
            <a:r>
              <a:rPr kumimoji="0" lang="en-US" altLang="ko-KR" sz="1700" b="1">
                <a:solidFill>
                  <a:schemeClr val="hlink"/>
                </a:solidFill>
                <a:latin typeface="Courier New" pitchFamily="49" charset="0"/>
              </a:rPr>
              <a:t>09:    */</a:t>
            </a:r>
          </a:p>
          <a:p>
            <a:pPr latinLnBrk="0"/>
            <a:r>
              <a:rPr kumimoji="0" lang="en-US" altLang="ko-KR" sz="1700" b="1">
                <a:solidFill>
                  <a:schemeClr val="hlink"/>
                </a:solidFill>
                <a:latin typeface="Courier New" pitchFamily="49" charset="0"/>
              </a:rPr>
              <a:t>10:</a:t>
            </a:r>
            <a:r>
              <a:rPr kumimoji="0" lang="en-US" altLang="ko-KR" sz="1700" b="1">
                <a:latin typeface="Courier New" pitchFamily="49" charset="0"/>
              </a:rPr>
              <a:t>    </a:t>
            </a:r>
            <a:r>
              <a:rPr kumimoji="0" lang="en-US" altLang="ko-KR" sz="1700" b="1">
                <a:solidFill>
                  <a:srgbClr val="DF0601"/>
                </a:solidFill>
                <a:latin typeface="Courier New" pitchFamily="49" charset="0"/>
              </a:rPr>
              <a:t>public </a:t>
            </a:r>
            <a:r>
              <a:rPr kumimoji="0" lang="en-US" altLang="ko-KR" sz="1700" b="1">
                <a:latin typeface="Courier New" pitchFamily="49" charset="0"/>
              </a:rPr>
              <a:t>BankAccount()</a:t>
            </a:r>
          </a:p>
          <a:p>
            <a:pPr latinLnBrk="0"/>
            <a:r>
              <a:rPr kumimoji="0" lang="en-US" altLang="ko-KR" sz="1700" b="1">
                <a:solidFill>
                  <a:schemeClr val="hlink"/>
                </a:solidFill>
                <a:latin typeface="Courier New" pitchFamily="49" charset="0"/>
              </a:rPr>
              <a:t>11:</a:t>
            </a:r>
            <a:r>
              <a:rPr kumimoji="0" lang="en-US" altLang="ko-KR" sz="1700" b="1">
                <a:latin typeface="Courier New" pitchFamily="49" charset="0"/>
              </a:rPr>
              <a:t>    {  </a:t>
            </a:r>
          </a:p>
          <a:p>
            <a:pPr latinLnBrk="0"/>
            <a:r>
              <a:rPr kumimoji="0" lang="en-US" altLang="ko-KR" sz="1700" b="1">
                <a:solidFill>
                  <a:schemeClr val="hlink"/>
                </a:solidFill>
                <a:latin typeface="Courier New" pitchFamily="49" charset="0"/>
              </a:rPr>
              <a:t>12:</a:t>
            </a:r>
            <a:r>
              <a:rPr kumimoji="0" lang="en-US" altLang="ko-KR" sz="1700" b="1">
                <a:latin typeface="Courier New" pitchFamily="49" charset="0"/>
              </a:rPr>
              <a:t>       balance = </a:t>
            </a:r>
            <a:r>
              <a:rPr kumimoji="0" lang="en-US" altLang="ko-KR" sz="1700" b="1">
                <a:solidFill>
                  <a:schemeClr val="accent2"/>
                </a:solidFill>
                <a:latin typeface="Courier New" pitchFamily="49" charset="0"/>
              </a:rPr>
              <a:t>0</a:t>
            </a:r>
            <a:r>
              <a:rPr kumimoji="0" lang="en-US" altLang="ko-KR" sz="1700" b="1">
                <a:latin typeface="Courier New" pitchFamily="49" charset="0"/>
              </a:rPr>
              <a:t>;</a:t>
            </a:r>
          </a:p>
          <a:p>
            <a:pPr latinLnBrk="0"/>
            <a:r>
              <a:rPr kumimoji="0" lang="en-US" altLang="ko-KR" sz="1700" b="1">
                <a:solidFill>
                  <a:schemeClr val="hlink"/>
                </a:solidFill>
                <a:latin typeface="Courier New" pitchFamily="49" charset="0"/>
              </a:rPr>
              <a:t>13:</a:t>
            </a:r>
            <a:r>
              <a:rPr kumimoji="0" lang="en-US" altLang="ko-KR" sz="1700" b="1">
                <a:latin typeface="Courier New" pitchFamily="49" charset="0"/>
              </a:rPr>
              <a:t>    }</a:t>
            </a:r>
          </a:p>
          <a:p>
            <a:pPr latinLnBrk="0"/>
            <a:r>
              <a:rPr kumimoji="0" lang="en-US" altLang="ko-KR" sz="1700" b="1">
                <a:solidFill>
                  <a:schemeClr val="hlink"/>
                </a:solidFill>
                <a:latin typeface="Courier New" pitchFamily="49" charset="0"/>
              </a:rPr>
              <a:t>14:</a:t>
            </a:r>
            <a:r>
              <a:rPr kumimoji="0" lang="en-US" altLang="ko-KR" sz="1700" b="1">
                <a:latin typeface="Courier New" pitchFamily="49" charset="0"/>
              </a:rPr>
              <a:t> </a:t>
            </a:r>
          </a:p>
          <a:p>
            <a:pPr latinLnBrk="0"/>
            <a:r>
              <a:rPr kumimoji="0" lang="en-US" altLang="ko-KR" sz="1700" b="1">
                <a:solidFill>
                  <a:schemeClr val="hlink"/>
                </a:solidFill>
                <a:latin typeface="Courier New" pitchFamily="49" charset="0"/>
              </a:rPr>
              <a:t>15:    /**</a:t>
            </a:r>
          </a:p>
          <a:p>
            <a:pPr latinLnBrk="0"/>
            <a:r>
              <a:rPr kumimoji="0" lang="en-US" altLang="ko-KR" sz="1700" b="1">
                <a:solidFill>
                  <a:schemeClr val="hlink"/>
                </a:solidFill>
                <a:latin typeface="Courier New" pitchFamily="49" charset="0"/>
              </a:rPr>
              <a:t>16:       Constructs a bank account with a given balance.</a:t>
            </a:r>
          </a:p>
          <a:p>
            <a:pPr latinLnBrk="0"/>
            <a:r>
              <a:rPr kumimoji="0" lang="en-US" altLang="ko-KR" sz="1700" b="1">
                <a:solidFill>
                  <a:schemeClr val="hlink"/>
                </a:solidFill>
                <a:latin typeface="Courier New" pitchFamily="49" charset="0"/>
              </a:rPr>
              <a:t>17:       @param initialBalance the initial balance</a:t>
            </a:r>
          </a:p>
          <a:p>
            <a:pPr latinLnBrk="0"/>
            <a:r>
              <a:rPr kumimoji="0" lang="en-US" altLang="ko-KR" sz="1700" b="1">
                <a:solidFill>
                  <a:schemeClr val="hlink"/>
                </a:solidFill>
                <a:latin typeface="Courier New" pitchFamily="49" charset="0"/>
              </a:rPr>
              <a:t>18:    */</a:t>
            </a:r>
            <a:r>
              <a:rPr kumimoji="0" lang="en-US" altLang="ko-KR" sz="1700" b="1">
                <a:latin typeface="Courier New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190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File </a:t>
            </a:r>
            <a:r>
              <a:rPr lang="en-US" altLang="ko-KR">
                <a:solidFill>
                  <a:schemeClr val="tx1"/>
                </a:solidFill>
                <a:latin typeface="Courier New" pitchFamily="49" charset="0"/>
              </a:rPr>
              <a:t>BankAccount.java</a:t>
            </a:r>
          </a:p>
        </p:txBody>
      </p:sp>
      <p:sp>
        <p:nvSpPr>
          <p:cNvPr id="1902595" name="Line 3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902596" name="Rectangle 4"/>
          <p:cNvSpPr>
            <a:spLocks noChangeArrowheads="1"/>
          </p:cNvSpPr>
          <p:nvPr/>
        </p:nvSpPr>
        <p:spPr bwMode="auto">
          <a:xfrm>
            <a:off x="152400" y="1295400"/>
            <a:ext cx="8839200" cy="502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/>
            <a:r>
              <a:rPr kumimoji="0" lang="en-US" altLang="ko-KR" sz="1700" b="1">
                <a:solidFill>
                  <a:schemeClr val="hlink"/>
                </a:solidFill>
                <a:latin typeface="Courier New" pitchFamily="49" charset="0"/>
              </a:rPr>
              <a:t>19:</a:t>
            </a:r>
            <a:r>
              <a:rPr kumimoji="0" lang="en-US" altLang="ko-KR" sz="1700" b="1">
                <a:latin typeface="Courier New" pitchFamily="49" charset="0"/>
              </a:rPr>
              <a:t>    </a:t>
            </a:r>
            <a:r>
              <a:rPr kumimoji="0" lang="en-US" altLang="ko-KR" sz="1700" b="1">
                <a:solidFill>
                  <a:srgbClr val="DF0601"/>
                </a:solidFill>
                <a:latin typeface="Courier New" pitchFamily="49" charset="0"/>
              </a:rPr>
              <a:t>public</a:t>
            </a:r>
            <a:r>
              <a:rPr kumimoji="0" lang="en-US" altLang="ko-KR" sz="1700" b="1">
                <a:latin typeface="Courier New" pitchFamily="49" charset="0"/>
              </a:rPr>
              <a:t> BankAccount(</a:t>
            </a:r>
            <a:r>
              <a:rPr kumimoji="0" lang="en-US" altLang="ko-KR" sz="1700" b="1">
                <a:solidFill>
                  <a:srgbClr val="DF0601"/>
                </a:solidFill>
                <a:latin typeface="Courier New" pitchFamily="49" charset="0"/>
              </a:rPr>
              <a:t>double</a:t>
            </a:r>
            <a:r>
              <a:rPr kumimoji="0" lang="en-US" altLang="ko-KR" sz="1700" b="1">
                <a:latin typeface="Courier New" pitchFamily="49" charset="0"/>
              </a:rPr>
              <a:t> initialBalance)</a:t>
            </a:r>
          </a:p>
          <a:p>
            <a:pPr latinLnBrk="0"/>
            <a:r>
              <a:rPr kumimoji="0" lang="en-US" altLang="ko-KR" sz="1700" b="1">
                <a:solidFill>
                  <a:schemeClr val="hlink"/>
                </a:solidFill>
                <a:latin typeface="Courier New" pitchFamily="49" charset="0"/>
              </a:rPr>
              <a:t>20:</a:t>
            </a:r>
            <a:r>
              <a:rPr kumimoji="0" lang="en-US" altLang="ko-KR" sz="1700" b="1">
                <a:latin typeface="Courier New" pitchFamily="49" charset="0"/>
              </a:rPr>
              <a:t>    {  </a:t>
            </a:r>
          </a:p>
          <a:p>
            <a:pPr latinLnBrk="0"/>
            <a:r>
              <a:rPr kumimoji="0" lang="en-US" altLang="ko-KR" sz="1700" b="1">
                <a:solidFill>
                  <a:schemeClr val="hlink"/>
                </a:solidFill>
                <a:latin typeface="Courier New" pitchFamily="49" charset="0"/>
              </a:rPr>
              <a:t>21:</a:t>
            </a:r>
            <a:r>
              <a:rPr kumimoji="0" lang="en-US" altLang="ko-KR" sz="1700" b="1">
                <a:latin typeface="Courier New" pitchFamily="49" charset="0"/>
              </a:rPr>
              <a:t>       balance = initialBalance;</a:t>
            </a:r>
          </a:p>
          <a:p>
            <a:pPr latinLnBrk="0"/>
            <a:r>
              <a:rPr kumimoji="0" lang="en-US" altLang="ko-KR" sz="1700" b="1">
                <a:solidFill>
                  <a:schemeClr val="hlink"/>
                </a:solidFill>
                <a:latin typeface="Courier New" pitchFamily="49" charset="0"/>
              </a:rPr>
              <a:t>22:</a:t>
            </a:r>
            <a:r>
              <a:rPr kumimoji="0" lang="en-US" altLang="ko-KR" sz="1700" b="1">
                <a:latin typeface="Courier New" pitchFamily="49" charset="0"/>
              </a:rPr>
              <a:t>    }</a:t>
            </a:r>
          </a:p>
          <a:p>
            <a:pPr latinLnBrk="0"/>
            <a:r>
              <a:rPr kumimoji="0" lang="en-US" altLang="ko-KR" sz="1700" b="1">
                <a:solidFill>
                  <a:schemeClr val="hlink"/>
                </a:solidFill>
                <a:latin typeface="Courier New" pitchFamily="49" charset="0"/>
              </a:rPr>
              <a:t>23:  </a:t>
            </a:r>
          </a:p>
          <a:p>
            <a:pPr latinLnBrk="0"/>
            <a:r>
              <a:rPr kumimoji="0" lang="en-US" altLang="ko-KR" sz="1700" b="1">
                <a:solidFill>
                  <a:schemeClr val="hlink"/>
                </a:solidFill>
                <a:latin typeface="Courier New" pitchFamily="49" charset="0"/>
              </a:rPr>
              <a:t>24:    /**</a:t>
            </a:r>
          </a:p>
          <a:p>
            <a:pPr latinLnBrk="0"/>
            <a:r>
              <a:rPr kumimoji="0" lang="en-US" altLang="ko-KR" sz="1700" b="1">
                <a:solidFill>
                  <a:schemeClr val="hlink"/>
                </a:solidFill>
                <a:latin typeface="Courier New" pitchFamily="49" charset="0"/>
              </a:rPr>
              <a:t>25:       Deposits money into the bank account.</a:t>
            </a:r>
          </a:p>
          <a:p>
            <a:pPr latinLnBrk="0"/>
            <a:r>
              <a:rPr kumimoji="0" lang="en-US" altLang="ko-KR" sz="1700" b="1">
                <a:solidFill>
                  <a:schemeClr val="hlink"/>
                </a:solidFill>
                <a:latin typeface="Courier New" pitchFamily="49" charset="0"/>
              </a:rPr>
              <a:t>26:       @param amount the amount to deposit</a:t>
            </a:r>
          </a:p>
          <a:p>
            <a:pPr latinLnBrk="0"/>
            <a:r>
              <a:rPr kumimoji="0" lang="en-US" altLang="ko-KR" sz="1700" b="1">
                <a:solidFill>
                  <a:schemeClr val="hlink"/>
                </a:solidFill>
                <a:latin typeface="Courier New" pitchFamily="49" charset="0"/>
              </a:rPr>
              <a:t>27:    */</a:t>
            </a:r>
          </a:p>
          <a:p>
            <a:pPr latinLnBrk="0"/>
            <a:r>
              <a:rPr kumimoji="0" lang="en-US" altLang="ko-KR" sz="1700" b="1">
                <a:solidFill>
                  <a:schemeClr val="hlink"/>
                </a:solidFill>
                <a:latin typeface="Courier New" pitchFamily="49" charset="0"/>
              </a:rPr>
              <a:t>28:</a:t>
            </a:r>
            <a:r>
              <a:rPr kumimoji="0" lang="en-US" altLang="ko-KR" sz="1700" b="1">
                <a:latin typeface="Courier New" pitchFamily="49" charset="0"/>
              </a:rPr>
              <a:t>    </a:t>
            </a:r>
            <a:r>
              <a:rPr kumimoji="0" lang="en-US" altLang="ko-KR" sz="1700" b="1">
                <a:solidFill>
                  <a:srgbClr val="DF0601"/>
                </a:solidFill>
                <a:latin typeface="Courier New" pitchFamily="49" charset="0"/>
              </a:rPr>
              <a:t>public void</a:t>
            </a:r>
            <a:r>
              <a:rPr kumimoji="0" lang="en-US" altLang="ko-KR" sz="1700" b="1">
                <a:latin typeface="Courier New" pitchFamily="49" charset="0"/>
              </a:rPr>
              <a:t> deposit(</a:t>
            </a:r>
            <a:r>
              <a:rPr kumimoji="0" lang="en-US" altLang="ko-KR" sz="1700" b="1">
                <a:solidFill>
                  <a:srgbClr val="DF0601"/>
                </a:solidFill>
                <a:latin typeface="Courier New" pitchFamily="49" charset="0"/>
              </a:rPr>
              <a:t>double</a:t>
            </a:r>
            <a:r>
              <a:rPr kumimoji="0" lang="en-US" altLang="ko-KR" sz="1700" b="1">
                <a:latin typeface="Courier New" pitchFamily="49" charset="0"/>
              </a:rPr>
              <a:t> amount) </a:t>
            </a:r>
          </a:p>
          <a:p>
            <a:pPr latinLnBrk="0"/>
            <a:r>
              <a:rPr kumimoji="0" lang="en-US" altLang="ko-KR" sz="1700" b="1">
                <a:solidFill>
                  <a:schemeClr val="hlink"/>
                </a:solidFill>
                <a:latin typeface="Courier New" pitchFamily="49" charset="0"/>
              </a:rPr>
              <a:t>29:</a:t>
            </a:r>
            <a:r>
              <a:rPr kumimoji="0" lang="en-US" altLang="ko-KR" sz="1700" b="1">
                <a:latin typeface="Courier New" pitchFamily="49" charset="0"/>
              </a:rPr>
              <a:t>    {  </a:t>
            </a:r>
          </a:p>
          <a:p>
            <a:pPr latinLnBrk="0"/>
            <a:r>
              <a:rPr kumimoji="0" lang="en-US" altLang="ko-KR" sz="1700" b="1">
                <a:solidFill>
                  <a:schemeClr val="hlink"/>
                </a:solidFill>
                <a:latin typeface="Courier New" pitchFamily="49" charset="0"/>
              </a:rPr>
              <a:t>30:</a:t>
            </a:r>
            <a:r>
              <a:rPr kumimoji="0" lang="en-US" altLang="ko-KR" sz="1700" b="1">
                <a:latin typeface="Courier New" pitchFamily="49" charset="0"/>
              </a:rPr>
              <a:t>       balance = balance + amount;</a:t>
            </a:r>
          </a:p>
          <a:p>
            <a:pPr latinLnBrk="0"/>
            <a:r>
              <a:rPr kumimoji="0" lang="en-US" altLang="ko-KR" sz="1700" b="1">
                <a:solidFill>
                  <a:schemeClr val="hlink"/>
                </a:solidFill>
                <a:latin typeface="Courier New" pitchFamily="49" charset="0"/>
              </a:rPr>
              <a:t>31:</a:t>
            </a:r>
            <a:r>
              <a:rPr kumimoji="0" lang="en-US" altLang="ko-KR" sz="1700" b="1">
                <a:latin typeface="Courier New" pitchFamily="49" charset="0"/>
              </a:rPr>
              <a:t>    }</a:t>
            </a:r>
          </a:p>
          <a:p>
            <a:pPr latinLnBrk="0"/>
            <a:r>
              <a:rPr kumimoji="0" lang="en-US" altLang="ko-KR" sz="1700" b="1">
                <a:solidFill>
                  <a:schemeClr val="hlink"/>
                </a:solidFill>
                <a:latin typeface="Courier New" pitchFamily="49" charset="0"/>
              </a:rPr>
              <a:t>32: </a:t>
            </a:r>
          </a:p>
          <a:p>
            <a:pPr latinLnBrk="0"/>
            <a:r>
              <a:rPr kumimoji="0" lang="en-US" altLang="ko-KR" sz="1700" b="1">
                <a:solidFill>
                  <a:schemeClr val="hlink"/>
                </a:solidFill>
                <a:latin typeface="Courier New" pitchFamily="49" charset="0"/>
              </a:rPr>
              <a:t>33:    /**</a:t>
            </a:r>
          </a:p>
          <a:p>
            <a:pPr latinLnBrk="0"/>
            <a:r>
              <a:rPr kumimoji="0" lang="en-US" altLang="ko-KR" sz="1700" b="1">
                <a:solidFill>
                  <a:schemeClr val="hlink"/>
                </a:solidFill>
                <a:latin typeface="Courier New" pitchFamily="49" charset="0"/>
              </a:rPr>
              <a:t>34:       Withdraws money from the bank account.</a:t>
            </a:r>
          </a:p>
          <a:p>
            <a:pPr latinLnBrk="0"/>
            <a:r>
              <a:rPr kumimoji="0" lang="en-US" altLang="ko-KR" sz="1700" b="1">
                <a:solidFill>
                  <a:schemeClr val="hlink"/>
                </a:solidFill>
                <a:latin typeface="Courier New" pitchFamily="49" charset="0"/>
              </a:rPr>
              <a:t>35:       @param amount the amount to withdraw</a:t>
            </a:r>
          </a:p>
          <a:p>
            <a:pPr latinLnBrk="0"/>
            <a:r>
              <a:rPr kumimoji="0" lang="en-US" altLang="ko-KR" sz="1700" b="1">
                <a:solidFill>
                  <a:schemeClr val="hlink"/>
                </a:solidFill>
                <a:latin typeface="Courier New" pitchFamily="49" charset="0"/>
              </a:rPr>
              <a:t>36:    */</a:t>
            </a:r>
            <a:r>
              <a:rPr kumimoji="0" lang="en-US" altLang="ko-KR" sz="1700" b="1">
                <a:latin typeface="Courier New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190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File </a:t>
            </a:r>
            <a:r>
              <a:rPr lang="en-US" altLang="ko-KR">
                <a:solidFill>
                  <a:schemeClr val="tx1"/>
                </a:solidFill>
                <a:latin typeface="Courier New" pitchFamily="49" charset="0"/>
              </a:rPr>
              <a:t>BankAccount.java</a:t>
            </a:r>
          </a:p>
        </p:txBody>
      </p:sp>
      <p:sp>
        <p:nvSpPr>
          <p:cNvPr id="1904643" name="Line 3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904644" name="Rectangle 4"/>
          <p:cNvSpPr>
            <a:spLocks noChangeArrowheads="1"/>
          </p:cNvSpPr>
          <p:nvPr/>
        </p:nvSpPr>
        <p:spPr bwMode="auto">
          <a:xfrm>
            <a:off x="152400" y="1295400"/>
            <a:ext cx="8839200" cy="502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/>
            <a:r>
              <a:rPr kumimoji="0" lang="en-US" altLang="ko-KR" sz="1700" b="1">
                <a:solidFill>
                  <a:schemeClr val="hlink"/>
                </a:solidFill>
                <a:latin typeface="Courier New" pitchFamily="49" charset="0"/>
              </a:rPr>
              <a:t>37:</a:t>
            </a:r>
            <a:r>
              <a:rPr kumimoji="0" lang="en-US" altLang="ko-KR" sz="1700" b="1">
                <a:latin typeface="Courier New" pitchFamily="49" charset="0"/>
              </a:rPr>
              <a:t>    </a:t>
            </a:r>
            <a:r>
              <a:rPr kumimoji="0" lang="en-US" altLang="ko-KR" sz="1700" b="1">
                <a:solidFill>
                  <a:srgbClr val="DF0601"/>
                </a:solidFill>
                <a:latin typeface="Courier New" pitchFamily="49" charset="0"/>
              </a:rPr>
              <a:t>public void</a:t>
            </a:r>
            <a:r>
              <a:rPr kumimoji="0" lang="en-US" altLang="ko-KR" sz="1700" b="1">
                <a:latin typeface="Courier New" pitchFamily="49" charset="0"/>
              </a:rPr>
              <a:t> withdraw(</a:t>
            </a:r>
            <a:r>
              <a:rPr kumimoji="0" lang="en-US" altLang="ko-KR" sz="1700" b="1">
                <a:solidFill>
                  <a:srgbClr val="DF0601"/>
                </a:solidFill>
                <a:latin typeface="Courier New" pitchFamily="49" charset="0"/>
              </a:rPr>
              <a:t>double</a:t>
            </a:r>
            <a:r>
              <a:rPr kumimoji="0" lang="en-US" altLang="ko-KR" sz="1700" b="1">
                <a:latin typeface="Courier New" pitchFamily="49" charset="0"/>
              </a:rPr>
              <a:t> amount) </a:t>
            </a:r>
          </a:p>
          <a:p>
            <a:pPr latinLnBrk="0"/>
            <a:r>
              <a:rPr kumimoji="0" lang="en-US" altLang="ko-KR" sz="1700" b="1">
                <a:solidFill>
                  <a:schemeClr val="hlink"/>
                </a:solidFill>
                <a:latin typeface="Courier New" pitchFamily="49" charset="0"/>
              </a:rPr>
              <a:t>38:</a:t>
            </a:r>
            <a:r>
              <a:rPr kumimoji="0" lang="en-US" altLang="ko-KR" sz="1700" b="1">
                <a:latin typeface="Courier New" pitchFamily="49" charset="0"/>
              </a:rPr>
              <a:t>    {  </a:t>
            </a:r>
          </a:p>
          <a:p>
            <a:pPr latinLnBrk="0"/>
            <a:r>
              <a:rPr kumimoji="0" lang="en-US" altLang="ko-KR" sz="1700" b="1">
                <a:solidFill>
                  <a:schemeClr val="hlink"/>
                </a:solidFill>
                <a:latin typeface="Courier New" pitchFamily="49" charset="0"/>
              </a:rPr>
              <a:t>39:</a:t>
            </a:r>
            <a:r>
              <a:rPr kumimoji="0" lang="en-US" altLang="ko-KR" sz="1700" b="1">
                <a:latin typeface="Courier New" pitchFamily="49" charset="0"/>
              </a:rPr>
              <a:t>       balance = balance - amount;</a:t>
            </a:r>
          </a:p>
          <a:p>
            <a:pPr latinLnBrk="0"/>
            <a:r>
              <a:rPr kumimoji="0" lang="en-US" altLang="ko-KR" sz="1700" b="1">
                <a:solidFill>
                  <a:schemeClr val="hlink"/>
                </a:solidFill>
                <a:latin typeface="Courier New" pitchFamily="49" charset="0"/>
              </a:rPr>
              <a:t>40:</a:t>
            </a:r>
            <a:r>
              <a:rPr kumimoji="0" lang="en-US" altLang="ko-KR" sz="1700" b="1">
                <a:latin typeface="Courier New" pitchFamily="49" charset="0"/>
              </a:rPr>
              <a:t>    }</a:t>
            </a:r>
          </a:p>
          <a:p>
            <a:pPr latinLnBrk="0"/>
            <a:r>
              <a:rPr kumimoji="0" lang="en-US" altLang="ko-KR" sz="1700" b="1">
                <a:solidFill>
                  <a:schemeClr val="hlink"/>
                </a:solidFill>
                <a:latin typeface="Courier New" pitchFamily="49" charset="0"/>
              </a:rPr>
              <a:t>41: </a:t>
            </a:r>
          </a:p>
          <a:p>
            <a:pPr latinLnBrk="0"/>
            <a:r>
              <a:rPr kumimoji="0" lang="en-US" altLang="ko-KR" sz="1700" b="1">
                <a:solidFill>
                  <a:schemeClr val="hlink"/>
                </a:solidFill>
                <a:latin typeface="Courier New" pitchFamily="49" charset="0"/>
              </a:rPr>
              <a:t>42:    /**</a:t>
            </a:r>
          </a:p>
          <a:p>
            <a:pPr latinLnBrk="0"/>
            <a:r>
              <a:rPr kumimoji="0" lang="en-US" altLang="ko-KR" sz="1700" b="1">
                <a:solidFill>
                  <a:schemeClr val="hlink"/>
                </a:solidFill>
                <a:latin typeface="Courier New" pitchFamily="49" charset="0"/>
              </a:rPr>
              <a:t>43:       Gets the current balance of the bank account.</a:t>
            </a:r>
          </a:p>
          <a:p>
            <a:pPr latinLnBrk="0"/>
            <a:r>
              <a:rPr kumimoji="0" lang="en-US" altLang="ko-KR" sz="1700" b="1">
                <a:solidFill>
                  <a:schemeClr val="hlink"/>
                </a:solidFill>
                <a:latin typeface="Courier New" pitchFamily="49" charset="0"/>
              </a:rPr>
              <a:t>44:       @return the current balance</a:t>
            </a:r>
          </a:p>
          <a:p>
            <a:pPr latinLnBrk="0"/>
            <a:r>
              <a:rPr kumimoji="0" lang="en-US" altLang="ko-KR" sz="1700" b="1">
                <a:solidFill>
                  <a:schemeClr val="hlink"/>
                </a:solidFill>
                <a:latin typeface="Courier New" pitchFamily="49" charset="0"/>
              </a:rPr>
              <a:t>45:    */</a:t>
            </a:r>
          </a:p>
          <a:p>
            <a:pPr latinLnBrk="0"/>
            <a:r>
              <a:rPr kumimoji="0" lang="en-US" altLang="ko-KR" sz="1700" b="1">
                <a:solidFill>
                  <a:schemeClr val="hlink"/>
                </a:solidFill>
                <a:latin typeface="Courier New" pitchFamily="49" charset="0"/>
              </a:rPr>
              <a:t>46:</a:t>
            </a:r>
            <a:r>
              <a:rPr kumimoji="0" lang="en-US" altLang="ko-KR" sz="1700" b="1">
                <a:latin typeface="Courier New" pitchFamily="49" charset="0"/>
              </a:rPr>
              <a:t>    </a:t>
            </a:r>
            <a:r>
              <a:rPr kumimoji="0" lang="en-US" altLang="ko-KR" sz="1700" b="1">
                <a:solidFill>
                  <a:srgbClr val="DF0601"/>
                </a:solidFill>
                <a:latin typeface="Courier New" pitchFamily="49" charset="0"/>
              </a:rPr>
              <a:t>public double</a:t>
            </a:r>
            <a:r>
              <a:rPr kumimoji="0" lang="en-US" altLang="ko-KR" sz="1700" b="1">
                <a:latin typeface="Courier New" pitchFamily="49" charset="0"/>
              </a:rPr>
              <a:t> getBalance()</a:t>
            </a:r>
          </a:p>
          <a:p>
            <a:pPr latinLnBrk="0"/>
            <a:r>
              <a:rPr kumimoji="0" lang="en-US" altLang="ko-KR" sz="1700" b="1">
                <a:solidFill>
                  <a:schemeClr val="hlink"/>
                </a:solidFill>
                <a:latin typeface="Courier New" pitchFamily="49" charset="0"/>
              </a:rPr>
              <a:t>47:</a:t>
            </a:r>
            <a:r>
              <a:rPr kumimoji="0" lang="en-US" altLang="ko-KR" sz="1700" b="1">
                <a:latin typeface="Courier New" pitchFamily="49" charset="0"/>
              </a:rPr>
              <a:t>    {  </a:t>
            </a:r>
          </a:p>
          <a:p>
            <a:pPr latinLnBrk="0"/>
            <a:r>
              <a:rPr kumimoji="0" lang="en-US" altLang="ko-KR" sz="1700" b="1">
                <a:solidFill>
                  <a:schemeClr val="hlink"/>
                </a:solidFill>
                <a:latin typeface="Courier New" pitchFamily="49" charset="0"/>
              </a:rPr>
              <a:t>48:</a:t>
            </a:r>
            <a:r>
              <a:rPr kumimoji="0" lang="en-US" altLang="ko-KR" sz="1700" b="1">
                <a:latin typeface="Courier New" pitchFamily="49" charset="0"/>
              </a:rPr>
              <a:t>       </a:t>
            </a:r>
            <a:r>
              <a:rPr kumimoji="0" lang="en-US" altLang="ko-KR" sz="1700" b="1">
                <a:solidFill>
                  <a:srgbClr val="DF0601"/>
                </a:solidFill>
                <a:latin typeface="Courier New" pitchFamily="49" charset="0"/>
              </a:rPr>
              <a:t>return</a:t>
            </a:r>
            <a:r>
              <a:rPr kumimoji="0" lang="en-US" altLang="ko-KR" sz="1700" b="1">
                <a:latin typeface="Courier New" pitchFamily="49" charset="0"/>
              </a:rPr>
              <a:t> balance; </a:t>
            </a:r>
          </a:p>
          <a:p>
            <a:pPr latinLnBrk="0"/>
            <a:r>
              <a:rPr kumimoji="0" lang="en-US" altLang="ko-KR" sz="1700" b="1">
                <a:solidFill>
                  <a:schemeClr val="hlink"/>
                </a:solidFill>
                <a:latin typeface="Courier New" pitchFamily="49" charset="0"/>
              </a:rPr>
              <a:t>49:</a:t>
            </a:r>
            <a:r>
              <a:rPr kumimoji="0" lang="en-US" altLang="ko-KR" sz="1700" b="1">
                <a:latin typeface="Courier New" pitchFamily="49" charset="0"/>
              </a:rPr>
              <a:t>    }</a:t>
            </a:r>
          </a:p>
          <a:p>
            <a:pPr latinLnBrk="0"/>
            <a:r>
              <a:rPr kumimoji="0" lang="en-US" altLang="ko-KR" sz="1700" b="1">
                <a:solidFill>
                  <a:schemeClr val="hlink"/>
                </a:solidFill>
                <a:latin typeface="Courier New" pitchFamily="49" charset="0"/>
              </a:rPr>
              <a:t>50:    </a:t>
            </a:r>
          </a:p>
          <a:p>
            <a:pPr latinLnBrk="0"/>
            <a:r>
              <a:rPr kumimoji="0" lang="en-US" altLang="ko-KR" sz="1700" b="1">
                <a:solidFill>
                  <a:schemeClr val="hlink"/>
                </a:solidFill>
                <a:latin typeface="Courier New" pitchFamily="49" charset="0"/>
              </a:rPr>
              <a:t>51:    /**</a:t>
            </a:r>
          </a:p>
          <a:p>
            <a:pPr latinLnBrk="0"/>
            <a:r>
              <a:rPr kumimoji="0" lang="en-US" altLang="ko-KR" sz="1700" b="1">
                <a:solidFill>
                  <a:schemeClr val="hlink"/>
                </a:solidFill>
                <a:latin typeface="Courier New" pitchFamily="49" charset="0"/>
              </a:rPr>
              <a:t>52:       Transfers money from the bank account to another account</a:t>
            </a:r>
          </a:p>
          <a:p>
            <a:pPr latinLnBrk="0"/>
            <a:r>
              <a:rPr kumimoji="0" lang="en-US" altLang="ko-KR" sz="1700" b="1">
                <a:solidFill>
                  <a:schemeClr val="hlink"/>
                </a:solidFill>
                <a:latin typeface="Courier New" pitchFamily="49" charset="0"/>
              </a:rPr>
              <a:t>53:       @param amount the amount to transfer</a:t>
            </a:r>
          </a:p>
          <a:p>
            <a:pPr latinLnBrk="0"/>
            <a:r>
              <a:rPr kumimoji="0" lang="en-US" altLang="ko-KR" sz="1700" b="1">
                <a:solidFill>
                  <a:schemeClr val="hlink"/>
                </a:solidFill>
                <a:latin typeface="Courier New" pitchFamily="49" charset="0"/>
              </a:rPr>
              <a:t>54:       @param other the other account</a:t>
            </a:r>
          </a:p>
          <a:p>
            <a:pPr latinLnBrk="0"/>
            <a:r>
              <a:rPr kumimoji="0" lang="en-US" altLang="ko-KR" sz="1700" b="1">
                <a:solidFill>
                  <a:schemeClr val="hlink"/>
                </a:solidFill>
                <a:latin typeface="Courier New" pitchFamily="49" charset="0"/>
              </a:rPr>
              <a:t>55:    */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190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File </a:t>
            </a:r>
            <a:r>
              <a:rPr lang="en-US" altLang="ko-KR">
                <a:solidFill>
                  <a:schemeClr val="tx1"/>
                </a:solidFill>
                <a:latin typeface="Courier New" pitchFamily="49" charset="0"/>
              </a:rPr>
              <a:t>BankAccount.java</a:t>
            </a:r>
          </a:p>
        </p:txBody>
      </p:sp>
      <p:sp>
        <p:nvSpPr>
          <p:cNvPr id="1906691" name="Line 3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906692" name="Rectangle 4"/>
          <p:cNvSpPr>
            <a:spLocks noChangeArrowheads="1"/>
          </p:cNvSpPr>
          <p:nvPr/>
        </p:nvSpPr>
        <p:spPr bwMode="auto">
          <a:xfrm>
            <a:off x="152400" y="1524000"/>
            <a:ext cx="88392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/>
            <a:r>
              <a:rPr kumimoji="0" lang="en-US" altLang="ko-KR" sz="1700" b="1">
                <a:solidFill>
                  <a:schemeClr val="hlink"/>
                </a:solidFill>
                <a:latin typeface="Courier New" pitchFamily="49" charset="0"/>
              </a:rPr>
              <a:t>56:</a:t>
            </a:r>
            <a:r>
              <a:rPr kumimoji="0" lang="en-US" altLang="ko-KR" sz="1700" b="1">
                <a:latin typeface="Courier New" pitchFamily="49" charset="0"/>
              </a:rPr>
              <a:t>    </a:t>
            </a:r>
            <a:r>
              <a:rPr kumimoji="0" lang="en-US" altLang="ko-KR" sz="1700" b="1">
                <a:solidFill>
                  <a:srgbClr val="DF0601"/>
                </a:solidFill>
                <a:latin typeface="Courier New" pitchFamily="49" charset="0"/>
              </a:rPr>
              <a:t>public void</a:t>
            </a:r>
            <a:r>
              <a:rPr kumimoji="0" lang="en-US" altLang="ko-KR" sz="1700" b="1">
                <a:latin typeface="Courier New" pitchFamily="49" charset="0"/>
              </a:rPr>
              <a:t> transfer(</a:t>
            </a:r>
            <a:r>
              <a:rPr kumimoji="0" lang="en-US" altLang="ko-KR" sz="1700" b="1">
                <a:solidFill>
                  <a:srgbClr val="DF0601"/>
                </a:solidFill>
                <a:latin typeface="Courier New" pitchFamily="49" charset="0"/>
              </a:rPr>
              <a:t>double</a:t>
            </a:r>
            <a:r>
              <a:rPr kumimoji="0" lang="en-US" altLang="ko-KR" sz="1700" b="1">
                <a:latin typeface="Courier New" pitchFamily="49" charset="0"/>
              </a:rPr>
              <a:t> amount, BankAccount other)</a:t>
            </a:r>
          </a:p>
          <a:p>
            <a:pPr latinLnBrk="0"/>
            <a:r>
              <a:rPr kumimoji="0" lang="en-US" altLang="ko-KR" sz="1700" b="1">
                <a:solidFill>
                  <a:schemeClr val="hlink"/>
                </a:solidFill>
                <a:latin typeface="Courier New" pitchFamily="49" charset="0"/>
              </a:rPr>
              <a:t>57:</a:t>
            </a:r>
            <a:r>
              <a:rPr kumimoji="0" lang="en-US" altLang="ko-KR" sz="1700" b="1">
                <a:latin typeface="Courier New" pitchFamily="49" charset="0"/>
              </a:rPr>
              <a:t>    {  </a:t>
            </a:r>
          </a:p>
          <a:p>
            <a:pPr latinLnBrk="0"/>
            <a:r>
              <a:rPr kumimoji="0" lang="en-US" altLang="ko-KR" sz="1700" b="1">
                <a:solidFill>
                  <a:schemeClr val="hlink"/>
                </a:solidFill>
                <a:latin typeface="Courier New" pitchFamily="49" charset="0"/>
              </a:rPr>
              <a:t>58:</a:t>
            </a:r>
            <a:r>
              <a:rPr kumimoji="0" lang="en-US" altLang="ko-KR" sz="1700" b="1">
                <a:latin typeface="Courier New" pitchFamily="49" charset="0"/>
              </a:rPr>
              <a:t>       withdraw(amount);</a:t>
            </a:r>
          </a:p>
          <a:p>
            <a:pPr latinLnBrk="0"/>
            <a:r>
              <a:rPr kumimoji="0" lang="en-US" altLang="ko-KR" sz="1700" b="1">
                <a:solidFill>
                  <a:schemeClr val="hlink"/>
                </a:solidFill>
                <a:latin typeface="Courier New" pitchFamily="49" charset="0"/>
              </a:rPr>
              <a:t>59:</a:t>
            </a:r>
            <a:r>
              <a:rPr kumimoji="0" lang="en-US" altLang="ko-KR" sz="1700" b="1">
                <a:latin typeface="Courier New" pitchFamily="49" charset="0"/>
              </a:rPr>
              <a:t>       other.deposit(amount);</a:t>
            </a:r>
          </a:p>
          <a:p>
            <a:pPr latinLnBrk="0"/>
            <a:r>
              <a:rPr kumimoji="0" lang="en-US" altLang="ko-KR" sz="1700" b="1">
                <a:solidFill>
                  <a:schemeClr val="hlink"/>
                </a:solidFill>
                <a:latin typeface="Courier New" pitchFamily="49" charset="0"/>
              </a:rPr>
              <a:t>60:</a:t>
            </a:r>
            <a:r>
              <a:rPr kumimoji="0" lang="en-US" altLang="ko-KR" sz="1700" b="1">
                <a:latin typeface="Courier New" pitchFamily="49" charset="0"/>
              </a:rPr>
              <a:t>    }</a:t>
            </a:r>
          </a:p>
          <a:p>
            <a:pPr latinLnBrk="0"/>
            <a:r>
              <a:rPr kumimoji="0" lang="en-US" altLang="ko-KR" sz="1700" b="1">
                <a:solidFill>
                  <a:schemeClr val="hlink"/>
                </a:solidFill>
                <a:latin typeface="Courier New" pitchFamily="49" charset="0"/>
              </a:rPr>
              <a:t>61:</a:t>
            </a:r>
            <a:r>
              <a:rPr kumimoji="0" lang="en-US" altLang="ko-KR" sz="1700" b="1">
                <a:latin typeface="Courier New" pitchFamily="49" charset="0"/>
              </a:rPr>
              <a:t> </a:t>
            </a:r>
          </a:p>
          <a:p>
            <a:pPr latinLnBrk="0"/>
            <a:r>
              <a:rPr kumimoji="0" lang="en-US" altLang="ko-KR" sz="1700" b="1">
                <a:solidFill>
                  <a:schemeClr val="hlink"/>
                </a:solidFill>
                <a:latin typeface="Courier New" pitchFamily="49" charset="0"/>
              </a:rPr>
              <a:t>62:</a:t>
            </a:r>
            <a:r>
              <a:rPr kumimoji="0" lang="en-US" altLang="ko-KR" sz="1700" b="1">
                <a:latin typeface="Courier New" pitchFamily="49" charset="0"/>
              </a:rPr>
              <a:t>    </a:t>
            </a:r>
            <a:r>
              <a:rPr kumimoji="0" lang="en-US" altLang="ko-KR" sz="1700" b="1">
                <a:solidFill>
                  <a:srgbClr val="DF0601"/>
                </a:solidFill>
                <a:latin typeface="Courier New" pitchFamily="49" charset="0"/>
              </a:rPr>
              <a:t>private double</a:t>
            </a:r>
            <a:r>
              <a:rPr kumimoji="0" lang="en-US" altLang="ko-KR" sz="1700" b="1">
                <a:latin typeface="Courier New" pitchFamily="49" charset="0"/>
              </a:rPr>
              <a:t> balance; </a:t>
            </a:r>
          </a:p>
          <a:p>
            <a:pPr latinLnBrk="0"/>
            <a:r>
              <a:rPr kumimoji="0" lang="en-US" altLang="ko-KR" sz="1700" b="1">
                <a:solidFill>
                  <a:schemeClr val="hlink"/>
                </a:solidFill>
                <a:latin typeface="Courier New" pitchFamily="49" charset="0"/>
              </a:rPr>
              <a:t>63:</a:t>
            </a:r>
            <a:r>
              <a:rPr kumimoji="0" lang="en-US" altLang="ko-KR" sz="1700" b="1">
                <a:latin typeface="Courier New" pitchFamily="49" charset="0"/>
              </a:rPr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1908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File </a:t>
            </a:r>
            <a:r>
              <a:rPr lang="en-US" altLang="ko-KR">
                <a:solidFill>
                  <a:schemeClr val="tx1"/>
                </a:solidFill>
                <a:latin typeface="Courier New" pitchFamily="49" charset="0"/>
              </a:rPr>
              <a:t>CheckingAccount.java</a:t>
            </a:r>
          </a:p>
        </p:txBody>
      </p:sp>
      <p:sp>
        <p:nvSpPr>
          <p:cNvPr id="1908739" name="Line 3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908740" name="Rectangle 4"/>
          <p:cNvSpPr>
            <a:spLocks noChangeArrowheads="1"/>
          </p:cNvSpPr>
          <p:nvPr/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01: /**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02:    A checking account that charges transaction fees.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03: */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04:</a:t>
            </a:r>
            <a:r>
              <a:rPr kumimoji="0" lang="en-US" altLang="ko-KR" b="1">
                <a:latin typeface="Courier New" pitchFamily="49" charset="0"/>
              </a:rPr>
              <a:t> </a:t>
            </a:r>
            <a:r>
              <a:rPr kumimoji="0" lang="en-US" altLang="ko-KR" b="1">
                <a:solidFill>
                  <a:srgbClr val="DF0601"/>
                </a:solidFill>
                <a:latin typeface="Courier New" pitchFamily="49" charset="0"/>
              </a:rPr>
              <a:t>public class</a:t>
            </a:r>
            <a:r>
              <a:rPr kumimoji="0" lang="en-US" altLang="ko-KR" b="1">
                <a:latin typeface="Courier New" pitchFamily="49" charset="0"/>
              </a:rPr>
              <a:t> CheckingAccount </a:t>
            </a:r>
            <a:r>
              <a:rPr kumimoji="0" lang="en-US" altLang="ko-KR" b="1">
                <a:solidFill>
                  <a:srgbClr val="DF0601"/>
                </a:solidFill>
                <a:latin typeface="Courier New" pitchFamily="49" charset="0"/>
              </a:rPr>
              <a:t>extends</a:t>
            </a:r>
            <a:r>
              <a:rPr kumimoji="0" lang="en-US" altLang="ko-KR" b="1">
                <a:latin typeface="Courier New" pitchFamily="49" charset="0"/>
              </a:rPr>
              <a:t> BankAccount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05:</a:t>
            </a:r>
            <a:r>
              <a:rPr kumimoji="0" lang="en-US" altLang="ko-KR" b="1">
                <a:latin typeface="Courier New" pitchFamily="49" charset="0"/>
              </a:rPr>
              <a:t> { 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06:    /**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07:       Constructs a checking account with a given balance.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08:       @param initialBalance the initial balance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09:    */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10:</a:t>
            </a:r>
            <a:r>
              <a:rPr kumimoji="0" lang="en-US" altLang="ko-KR" b="1">
                <a:latin typeface="Courier New" pitchFamily="49" charset="0"/>
              </a:rPr>
              <a:t>    </a:t>
            </a:r>
            <a:r>
              <a:rPr kumimoji="0" lang="en-US" altLang="ko-KR" b="1">
                <a:solidFill>
                  <a:srgbClr val="DF0601"/>
                </a:solidFill>
                <a:latin typeface="Courier New" pitchFamily="49" charset="0"/>
              </a:rPr>
              <a:t>public </a:t>
            </a:r>
            <a:r>
              <a:rPr kumimoji="0" lang="en-US" altLang="ko-KR" b="1">
                <a:latin typeface="Courier New" pitchFamily="49" charset="0"/>
              </a:rPr>
              <a:t>CheckingAccount(</a:t>
            </a:r>
            <a:r>
              <a:rPr kumimoji="0" lang="en-US" altLang="ko-KR" b="1">
                <a:solidFill>
                  <a:srgbClr val="DF0601"/>
                </a:solidFill>
                <a:latin typeface="Courier New" pitchFamily="49" charset="0"/>
              </a:rPr>
              <a:t>double</a:t>
            </a:r>
            <a:r>
              <a:rPr kumimoji="0" lang="en-US" altLang="ko-KR" b="1">
                <a:latin typeface="Courier New" pitchFamily="49" charset="0"/>
              </a:rPr>
              <a:t> initialBalance)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11:</a:t>
            </a:r>
            <a:r>
              <a:rPr kumimoji="0" lang="en-US" altLang="ko-KR" b="1">
                <a:latin typeface="Courier New" pitchFamily="49" charset="0"/>
              </a:rPr>
              <a:t>    {  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12:       // Construct superclass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13:</a:t>
            </a:r>
            <a:r>
              <a:rPr kumimoji="0" lang="en-US" altLang="ko-KR" b="1">
                <a:latin typeface="Courier New" pitchFamily="49" charset="0"/>
              </a:rPr>
              <a:t>       </a:t>
            </a:r>
            <a:r>
              <a:rPr kumimoji="0" lang="en-US" altLang="ko-KR" b="1">
                <a:solidFill>
                  <a:srgbClr val="DF0601"/>
                </a:solidFill>
                <a:latin typeface="Courier New" pitchFamily="49" charset="0"/>
              </a:rPr>
              <a:t>super</a:t>
            </a:r>
            <a:r>
              <a:rPr kumimoji="0" lang="en-US" altLang="ko-KR" b="1">
                <a:latin typeface="Courier New" pitchFamily="49" charset="0"/>
              </a:rPr>
              <a:t>(initialBalance);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14:</a:t>
            </a:r>
            <a:r>
              <a:rPr kumimoji="0" lang="en-US" altLang="ko-KR" b="1">
                <a:latin typeface="Courier New" pitchFamily="49" charset="0"/>
              </a:rPr>
              <a:t>       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15:       // Initialize transaction count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16:</a:t>
            </a:r>
            <a:r>
              <a:rPr kumimoji="0" lang="en-US" altLang="ko-KR" b="1">
                <a:latin typeface="Courier New" pitchFamily="49" charset="0"/>
              </a:rPr>
              <a:t>       transactionCount = </a:t>
            </a:r>
            <a:r>
              <a:rPr kumimoji="0" lang="en-US" altLang="ko-KR" b="1">
                <a:solidFill>
                  <a:schemeClr val="accent2"/>
                </a:solidFill>
                <a:latin typeface="Courier New" pitchFamily="49" charset="0"/>
              </a:rPr>
              <a:t>0</a:t>
            </a:r>
            <a:r>
              <a:rPr kumimoji="0" lang="en-US" altLang="ko-KR" b="1">
                <a:latin typeface="Courier New" pitchFamily="49" charset="0"/>
              </a:rPr>
              <a:t>; 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17:</a:t>
            </a:r>
            <a:r>
              <a:rPr kumimoji="0" lang="en-US" altLang="ko-KR" b="1">
                <a:latin typeface="Courier New" pitchFamily="49" charset="0"/>
              </a:rPr>
              <a:t>    }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18:</a:t>
            </a:r>
            <a:r>
              <a:rPr kumimoji="0" lang="en-US" altLang="ko-KR" b="1">
                <a:latin typeface="Courier New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19763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ko-KR" altLang="en-US"/>
              <a:t>상속</a:t>
            </a:r>
            <a:r>
              <a:rPr lang="en-US" altLang="ko-KR"/>
              <a:t>(Inheritance)</a:t>
            </a:r>
          </a:p>
        </p:txBody>
      </p:sp>
      <p:sp>
        <p:nvSpPr>
          <p:cNvPr id="1976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3250" y="1143000"/>
            <a:ext cx="4806950" cy="5105400"/>
          </a:xfrm>
          <a:noFill/>
          <a:ln/>
        </p:spPr>
        <p:txBody>
          <a:bodyPr lIns="92075" tIns="46038" rIns="92075" bIns="46038"/>
          <a:lstStyle/>
          <a:p>
            <a:pPr algn="just">
              <a:lnSpc>
                <a:spcPct val="80000"/>
              </a:lnSpc>
              <a:buFontTx/>
              <a:buNone/>
            </a:pPr>
            <a:r>
              <a:rPr lang="en-US" altLang="ko-KR" sz="1800" b="1" dirty="0"/>
              <a:t>class Car {</a:t>
            </a:r>
          </a:p>
          <a:p>
            <a:pPr lvl="1" algn="just">
              <a:lnSpc>
                <a:spcPct val="80000"/>
              </a:lnSpc>
              <a:buFontTx/>
              <a:buNone/>
            </a:pPr>
            <a:r>
              <a:rPr lang="en-US" altLang="ko-KR" sz="1800" b="1" dirty="0" smtClean="0"/>
              <a:t>private </a:t>
            </a:r>
            <a:r>
              <a:rPr lang="en-US" altLang="ko-KR" sz="1800" b="1" dirty="0" err="1"/>
              <a:t>int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핸들각도</a:t>
            </a:r>
            <a:r>
              <a:rPr lang="en-US" altLang="ko-KR" sz="1800" b="1" dirty="0"/>
              <a:t>;</a:t>
            </a:r>
          </a:p>
          <a:p>
            <a:pPr lvl="1" algn="just">
              <a:lnSpc>
                <a:spcPct val="80000"/>
              </a:lnSpc>
              <a:buFontTx/>
              <a:buNone/>
            </a:pPr>
            <a:r>
              <a:rPr lang="en-US" altLang="ko-KR" sz="1800" b="1" dirty="0" smtClean="0"/>
              <a:t>private </a:t>
            </a:r>
            <a:r>
              <a:rPr lang="en-US" altLang="ko-KR" sz="1800" b="1" dirty="0" err="1"/>
              <a:t>int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속도</a:t>
            </a:r>
            <a:r>
              <a:rPr lang="en-US" altLang="ko-KR" sz="1800" b="1" dirty="0"/>
              <a:t>;</a:t>
            </a:r>
          </a:p>
          <a:p>
            <a:pPr lvl="1" algn="just">
              <a:lnSpc>
                <a:spcPct val="80000"/>
              </a:lnSpc>
              <a:buFontTx/>
              <a:buNone/>
            </a:pPr>
            <a:r>
              <a:rPr lang="en-US" altLang="ko-KR" sz="1800" b="1" dirty="0"/>
              <a:t>public void accelerate(</a:t>
            </a:r>
            <a:r>
              <a:rPr lang="en-US" altLang="ko-KR" sz="1800" b="1" dirty="0" err="1"/>
              <a:t>int</a:t>
            </a:r>
            <a:r>
              <a:rPr lang="en-US" altLang="ko-KR" sz="1800" b="1" dirty="0"/>
              <a:t> </a:t>
            </a:r>
            <a:r>
              <a:rPr lang="en-US" altLang="ko-KR" sz="1800" b="1" dirty="0" err="1"/>
              <a:t>i</a:t>
            </a:r>
            <a:r>
              <a:rPr lang="en-US" altLang="ko-KR" sz="1800" b="1" dirty="0"/>
              <a:t>) { </a:t>
            </a:r>
            <a:r>
              <a:rPr lang="en-US" altLang="ko-KR" sz="1800" b="1" dirty="0">
                <a:latin typeface="Times New Roman" pitchFamily="18" charset="0"/>
              </a:rPr>
              <a:t>…</a:t>
            </a:r>
            <a:r>
              <a:rPr lang="en-US" altLang="ko-KR" sz="1800" b="1" dirty="0"/>
              <a:t> }</a:t>
            </a:r>
          </a:p>
          <a:p>
            <a:pPr lvl="1" algn="just">
              <a:lnSpc>
                <a:spcPct val="80000"/>
              </a:lnSpc>
              <a:buFontTx/>
              <a:buNone/>
            </a:pPr>
            <a:r>
              <a:rPr lang="en-US" altLang="ko-KR" sz="1800" b="1" dirty="0"/>
              <a:t>public void stop() { </a:t>
            </a:r>
            <a:r>
              <a:rPr lang="en-US" altLang="ko-KR" sz="1800" b="1" dirty="0">
                <a:latin typeface="Times New Roman" pitchFamily="18" charset="0"/>
              </a:rPr>
              <a:t>…</a:t>
            </a:r>
            <a:r>
              <a:rPr lang="en-US" altLang="ko-KR" sz="1800" b="1" dirty="0"/>
              <a:t> }</a:t>
            </a:r>
          </a:p>
          <a:p>
            <a:pPr lvl="1" algn="just">
              <a:lnSpc>
                <a:spcPct val="80000"/>
              </a:lnSpc>
              <a:buFontTx/>
              <a:buNone/>
            </a:pPr>
            <a:r>
              <a:rPr lang="en-US" altLang="ko-KR" sz="1800" b="1" dirty="0"/>
              <a:t>public void turn(</a:t>
            </a:r>
            <a:r>
              <a:rPr lang="en-US" altLang="ko-KR" sz="1800" b="1" dirty="0" err="1"/>
              <a:t>int</a:t>
            </a:r>
            <a:r>
              <a:rPr lang="en-US" altLang="ko-KR" sz="1800" b="1" dirty="0"/>
              <a:t> angle) { </a:t>
            </a:r>
            <a:r>
              <a:rPr lang="en-US" altLang="ko-KR" sz="1800" b="1" dirty="0">
                <a:latin typeface="Times New Roman" pitchFamily="18" charset="0"/>
              </a:rPr>
              <a:t>…</a:t>
            </a:r>
            <a:r>
              <a:rPr lang="en-US" altLang="ko-KR" sz="1800" b="1" dirty="0"/>
              <a:t> }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ko-KR" sz="1800" b="1" dirty="0" smtClean="0"/>
              <a:t>}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US" altLang="ko-KR" sz="1800" b="1" dirty="0"/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ko-KR" sz="1800" b="1" dirty="0"/>
              <a:t>class Truck </a:t>
            </a:r>
            <a:r>
              <a:rPr lang="en-US" altLang="ko-KR" sz="1800" b="1" dirty="0">
                <a:solidFill>
                  <a:srgbClr val="0000FF"/>
                </a:solidFill>
              </a:rPr>
              <a:t>extends</a:t>
            </a:r>
            <a:r>
              <a:rPr lang="en-US" altLang="ko-KR" sz="1800" b="1" dirty="0"/>
              <a:t> Car {</a:t>
            </a:r>
          </a:p>
          <a:p>
            <a:pPr lvl="1" algn="just">
              <a:lnSpc>
                <a:spcPct val="80000"/>
              </a:lnSpc>
              <a:buFontTx/>
              <a:buNone/>
            </a:pPr>
            <a:r>
              <a:rPr lang="en-US" altLang="ko-KR" sz="1800" b="1" dirty="0"/>
              <a:t>private </a:t>
            </a:r>
            <a:r>
              <a:rPr lang="en-US" altLang="ko-KR" sz="1800" b="1" dirty="0" err="1"/>
              <a:t>boolean</a:t>
            </a:r>
            <a:r>
              <a:rPr lang="en-US" altLang="ko-KR" sz="1800" b="1" dirty="0"/>
              <a:t> </a:t>
            </a:r>
            <a:r>
              <a:rPr lang="ko-KR" altLang="en-US" sz="1800" b="1" dirty="0" err="1"/>
              <a:t>짐실음</a:t>
            </a:r>
            <a:r>
              <a:rPr lang="en-US" altLang="ko-KR" sz="1800" b="1" dirty="0"/>
              <a:t>;</a:t>
            </a:r>
          </a:p>
          <a:p>
            <a:pPr lvl="1" algn="just">
              <a:lnSpc>
                <a:spcPct val="80000"/>
              </a:lnSpc>
              <a:buFontTx/>
              <a:buNone/>
            </a:pPr>
            <a:r>
              <a:rPr lang="en-US" altLang="ko-KR" sz="1800" b="1" dirty="0"/>
              <a:t>public void load () { </a:t>
            </a:r>
            <a:r>
              <a:rPr lang="en-US" altLang="ko-KR" sz="1800" b="1" dirty="0">
                <a:latin typeface="Times New Roman" pitchFamily="18" charset="0"/>
              </a:rPr>
              <a:t>…</a:t>
            </a:r>
            <a:r>
              <a:rPr lang="en-US" altLang="ko-KR" sz="1800" b="1" dirty="0"/>
              <a:t> };</a:t>
            </a:r>
          </a:p>
          <a:p>
            <a:pPr lvl="1" algn="just">
              <a:lnSpc>
                <a:spcPct val="80000"/>
              </a:lnSpc>
              <a:buFontTx/>
              <a:buNone/>
            </a:pPr>
            <a:r>
              <a:rPr lang="en-US" altLang="ko-KR" sz="1800" b="1" dirty="0"/>
              <a:t>public void unload() { </a:t>
            </a:r>
            <a:r>
              <a:rPr lang="en-US" altLang="ko-KR" sz="1800" b="1" dirty="0">
                <a:latin typeface="Times New Roman" pitchFamily="18" charset="0"/>
              </a:rPr>
              <a:t>…</a:t>
            </a:r>
            <a:r>
              <a:rPr lang="en-US" altLang="ko-KR" sz="1800" b="1" dirty="0"/>
              <a:t> } 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ko-KR" sz="1800" b="1" dirty="0" smtClean="0"/>
              <a:t>}</a:t>
            </a:r>
            <a:endParaRPr lang="en-US" altLang="ko-KR" sz="1800" b="1" dirty="0"/>
          </a:p>
        </p:txBody>
      </p:sp>
      <p:sp>
        <p:nvSpPr>
          <p:cNvPr id="1976324" name="Rectangle 4"/>
          <p:cNvSpPr>
            <a:spLocks noChangeArrowheads="1"/>
          </p:cNvSpPr>
          <p:nvPr/>
        </p:nvSpPr>
        <p:spPr bwMode="auto">
          <a:xfrm>
            <a:off x="685800" y="5032375"/>
            <a:ext cx="8077200" cy="987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185738" indent="-185738" algn="just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altLang="ko-KR" b="1" dirty="0" smtClean="0">
                <a:solidFill>
                  <a:srgbClr val="0000FF"/>
                </a:solidFill>
              </a:rPr>
              <a:t>Truck </a:t>
            </a:r>
            <a:r>
              <a:rPr lang="ko-KR" altLang="en-US" b="1" dirty="0" err="1">
                <a:solidFill>
                  <a:srgbClr val="0000FF"/>
                </a:solidFill>
              </a:rPr>
              <a:t>인스턴스는</a:t>
            </a:r>
            <a:r>
              <a:rPr lang="ko-KR" altLang="en-US" b="1" dirty="0">
                <a:solidFill>
                  <a:srgbClr val="0000FF"/>
                </a:solidFill>
              </a:rPr>
              <a:t> </a:t>
            </a:r>
            <a:r>
              <a:rPr lang="ko-KR" altLang="en-US" b="1" dirty="0" err="1">
                <a:solidFill>
                  <a:srgbClr val="0000FF"/>
                </a:solidFill>
              </a:rPr>
              <a:t>세개의</a:t>
            </a:r>
            <a:r>
              <a:rPr lang="ko-KR" altLang="en-US" b="1" dirty="0">
                <a:solidFill>
                  <a:srgbClr val="0000FF"/>
                </a:solidFill>
              </a:rPr>
              <a:t> 필드와 </a:t>
            </a:r>
            <a:r>
              <a:rPr lang="ko-KR" altLang="en-US" b="1" dirty="0" err="1">
                <a:solidFill>
                  <a:srgbClr val="0000FF"/>
                </a:solidFill>
              </a:rPr>
              <a:t>다섯개의</a:t>
            </a:r>
            <a:r>
              <a:rPr lang="ko-KR" altLang="en-US" b="1" dirty="0">
                <a:solidFill>
                  <a:srgbClr val="0000FF"/>
                </a:solidFill>
              </a:rPr>
              <a:t> </a:t>
            </a:r>
            <a:r>
              <a:rPr lang="ko-KR" altLang="en-US" b="1" dirty="0" err="1">
                <a:solidFill>
                  <a:srgbClr val="0000FF"/>
                </a:solidFill>
              </a:rPr>
              <a:t>메소드를</a:t>
            </a:r>
            <a:r>
              <a:rPr lang="ko-KR" altLang="en-US" b="1" dirty="0">
                <a:solidFill>
                  <a:srgbClr val="0000FF"/>
                </a:solidFill>
              </a:rPr>
              <a:t> 갖는다</a:t>
            </a:r>
            <a:r>
              <a:rPr lang="en-US" altLang="ko-KR" b="1" dirty="0">
                <a:solidFill>
                  <a:srgbClr val="0000FF"/>
                </a:solidFill>
              </a:rPr>
              <a:t>(</a:t>
            </a:r>
            <a:r>
              <a:rPr lang="ko-KR" altLang="en-US" b="1" dirty="0">
                <a:solidFill>
                  <a:srgbClr val="0000FF"/>
                </a:solidFill>
              </a:rPr>
              <a:t>상속한 것 </a:t>
            </a:r>
            <a:r>
              <a:rPr lang="ko-KR" altLang="en-US" b="1">
                <a:solidFill>
                  <a:srgbClr val="0000FF"/>
                </a:solidFill>
              </a:rPr>
              <a:t>포함</a:t>
            </a:r>
            <a:r>
              <a:rPr lang="en-US" altLang="ko-KR" b="1" smtClean="0">
                <a:solidFill>
                  <a:srgbClr val="0000FF"/>
                </a:solidFill>
              </a:rPr>
              <a:t>).</a:t>
            </a:r>
          </a:p>
          <a:p>
            <a:pPr lvl="1" algn="just">
              <a:lnSpc>
                <a:spcPct val="80000"/>
              </a:lnSpc>
              <a:spcBef>
                <a:spcPct val="20000"/>
              </a:spcBef>
            </a:pPr>
            <a:r>
              <a:rPr lang="ko-KR" altLang="en-US" b="1">
                <a:solidFill>
                  <a:srgbClr val="0000FF"/>
                </a:solidFill>
              </a:rPr>
              <a:t>필</a:t>
            </a:r>
            <a:r>
              <a:rPr lang="ko-KR" altLang="en-US" b="1" smtClean="0">
                <a:solidFill>
                  <a:srgbClr val="0000FF"/>
                </a:solidFill>
              </a:rPr>
              <a:t>드</a:t>
            </a:r>
            <a:r>
              <a:rPr lang="en-US" altLang="ko-KR" b="1" smtClean="0">
                <a:solidFill>
                  <a:srgbClr val="0000FF"/>
                </a:solidFill>
              </a:rPr>
              <a:t>: </a:t>
            </a:r>
            <a:r>
              <a:rPr lang="ko-KR" altLang="en-US" b="1" smtClean="0">
                <a:solidFill>
                  <a:srgbClr val="0000FF"/>
                </a:solidFill>
              </a:rPr>
              <a:t>핸들각도</a:t>
            </a:r>
            <a:r>
              <a:rPr lang="en-US" altLang="ko-KR" b="1" smtClean="0">
                <a:solidFill>
                  <a:srgbClr val="0000FF"/>
                </a:solidFill>
              </a:rPr>
              <a:t>, </a:t>
            </a:r>
            <a:r>
              <a:rPr lang="ko-KR" altLang="en-US" b="1" smtClean="0">
                <a:solidFill>
                  <a:srgbClr val="0000FF"/>
                </a:solidFill>
              </a:rPr>
              <a:t>속도</a:t>
            </a:r>
            <a:r>
              <a:rPr lang="en-US" altLang="ko-KR" b="1" smtClean="0">
                <a:solidFill>
                  <a:srgbClr val="0000FF"/>
                </a:solidFill>
              </a:rPr>
              <a:t>, </a:t>
            </a:r>
            <a:r>
              <a:rPr lang="ko-KR" altLang="en-US" b="1" smtClean="0">
                <a:solidFill>
                  <a:srgbClr val="0000FF"/>
                </a:solidFill>
              </a:rPr>
              <a:t>짐실음</a:t>
            </a:r>
            <a:endParaRPr lang="en-US" altLang="ko-KR" b="1" smtClean="0">
              <a:solidFill>
                <a:srgbClr val="0000FF"/>
              </a:solidFill>
            </a:endParaRPr>
          </a:p>
          <a:p>
            <a:pPr lvl="1" algn="just">
              <a:lnSpc>
                <a:spcPct val="80000"/>
              </a:lnSpc>
              <a:spcBef>
                <a:spcPct val="20000"/>
              </a:spcBef>
            </a:pPr>
            <a:r>
              <a:rPr lang="ko-KR" altLang="en-US" b="1" smtClean="0">
                <a:solidFill>
                  <a:srgbClr val="0000FF"/>
                </a:solidFill>
              </a:rPr>
              <a:t>메소드</a:t>
            </a:r>
            <a:r>
              <a:rPr lang="en-US" altLang="ko-KR" b="1" smtClean="0">
                <a:solidFill>
                  <a:srgbClr val="0000FF"/>
                </a:solidFill>
              </a:rPr>
              <a:t>: accelerate, stop, turn, load, unload</a:t>
            </a:r>
            <a:endParaRPr lang="en-US" altLang="ko-KR" b="1" dirty="0">
              <a:solidFill>
                <a:srgbClr val="0000FF"/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5943600" y="2743200"/>
            <a:ext cx="20574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핸들각도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속도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짐실음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39885" y="236220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:Truck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191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File </a:t>
            </a:r>
            <a:r>
              <a:rPr lang="en-US" altLang="ko-KR">
                <a:solidFill>
                  <a:schemeClr val="tx1"/>
                </a:solidFill>
                <a:latin typeface="Courier New" pitchFamily="49" charset="0"/>
              </a:rPr>
              <a:t>CheckingAccount.java</a:t>
            </a:r>
          </a:p>
        </p:txBody>
      </p:sp>
      <p:sp>
        <p:nvSpPr>
          <p:cNvPr id="1910787" name="Line 3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910788" name="Rectangle 4"/>
          <p:cNvSpPr>
            <a:spLocks noChangeArrowheads="1"/>
          </p:cNvSpPr>
          <p:nvPr/>
        </p:nvSpPr>
        <p:spPr bwMode="auto">
          <a:xfrm>
            <a:off x="152400" y="1371600"/>
            <a:ext cx="8839200" cy="502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19:</a:t>
            </a:r>
            <a:r>
              <a:rPr kumimoji="0" lang="en-US" altLang="ko-KR" b="1">
                <a:latin typeface="Courier New" pitchFamily="49" charset="0"/>
              </a:rPr>
              <a:t>    </a:t>
            </a:r>
            <a:r>
              <a:rPr kumimoji="0" lang="en-US" altLang="ko-KR" b="1">
                <a:solidFill>
                  <a:srgbClr val="DF0601"/>
                </a:solidFill>
                <a:latin typeface="Courier New" pitchFamily="49" charset="0"/>
              </a:rPr>
              <a:t>public void</a:t>
            </a:r>
            <a:r>
              <a:rPr kumimoji="0" lang="en-US" altLang="ko-KR" b="1">
                <a:latin typeface="Courier New" pitchFamily="49" charset="0"/>
              </a:rPr>
              <a:t> deposit(</a:t>
            </a:r>
            <a:r>
              <a:rPr kumimoji="0" lang="en-US" altLang="ko-KR" b="1">
                <a:solidFill>
                  <a:srgbClr val="DF0601"/>
                </a:solidFill>
                <a:latin typeface="Courier New" pitchFamily="49" charset="0"/>
              </a:rPr>
              <a:t>double</a:t>
            </a:r>
            <a:r>
              <a:rPr kumimoji="0" lang="en-US" altLang="ko-KR" b="1">
                <a:latin typeface="Courier New" pitchFamily="49" charset="0"/>
              </a:rPr>
              <a:t> amount) 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20:</a:t>
            </a:r>
            <a:r>
              <a:rPr kumimoji="0" lang="en-US" altLang="ko-KR" b="1">
                <a:latin typeface="Courier New" pitchFamily="49" charset="0"/>
              </a:rPr>
              <a:t>    {  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21:</a:t>
            </a:r>
            <a:r>
              <a:rPr kumimoji="0" lang="en-US" altLang="ko-KR" b="1">
                <a:latin typeface="Courier New" pitchFamily="49" charset="0"/>
              </a:rPr>
              <a:t>       transactionCount++;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22:</a:t>
            </a:r>
            <a:r>
              <a:rPr kumimoji="0" lang="en-US" altLang="ko-KR" b="1">
                <a:latin typeface="Courier New" pitchFamily="49" charset="0"/>
              </a:rPr>
              <a:t>       </a:t>
            </a:r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// Now add amount to balance</a:t>
            </a:r>
            <a:r>
              <a:rPr kumimoji="0" lang="en-US" altLang="ko-KR" b="1">
                <a:latin typeface="Courier New" pitchFamily="49" charset="0"/>
              </a:rPr>
              <a:t> 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23:</a:t>
            </a:r>
            <a:r>
              <a:rPr kumimoji="0" lang="en-US" altLang="ko-KR" b="1">
                <a:latin typeface="Courier New" pitchFamily="49" charset="0"/>
              </a:rPr>
              <a:t>       </a:t>
            </a:r>
            <a:r>
              <a:rPr kumimoji="0" lang="en-US" altLang="ko-KR" b="1">
                <a:solidFill>
                  <a:srgbClr val="DF0601"/>
                </a:solidFill>
                <a:latin typeface="Courier New" pitchFamily="49" charset="0"/>
              </a:rPr>
              <a:t>super</a:t>
            </a:r>
            <a:r>
              <a:rPr kumimoji="0" lang="en-US" altLang="ko-KR" b="1">
                <a:latin typeface="Courier New" pitchFamily="49" charset="0"/>
              </a:rPr>
              <a:t>.deposit(amount); 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24:</a:t>
            </a:r>
            <a:r>
              <a:rPr kumimoji="0" lang="en-US" altLang="ko-KR" b="1">
                <a:latin typeface="Courier New" pitchFamily="49" charset="0"/>
              </a:rPr>
              <a:t>    }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25:</a:t>
            </a:r>
            <a:r>
              <a:rPr kumimoji="0" lang="en-US" altLang="ko-KR" b="1">
                <a:latin typeface="Courier New" pitchFamily="49" charset="0"/>
              </a:rPr>
              <a:t>    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26:</a:t>
            </a:r>
            <a:r>
              <a:rPr kumimoji="0" lang="en-US" altLang="ko-KR" b="1">
                <a:latin typeface="Courier New" pitchFamily="49" charset="0"/>
              </a:rPr>
              <a:t>    </a:t>
            </a:r>
            <a:r>
              <a:rPr kumimoji="0" lang="en-US" altLang="ko-KR" b="1">
                <a:solidFill>
                  <a:srgbClr val="DF0601"/>
                </a:solidFill>
                <a:latin typeface="Courier New" pitchFamily="49" charset="0"/>
              </a:rPr>
              <a:t>public void</a:t>
            </a:r>
            <a:r>
              <a:rPr kumimoji="0" lang="en-US" altLang="ko-KR" b="1">
                <a:latin typeface="Courier New" pitchFamily="49" charset="0"/>
              </a:rPr>
              <a:t> withdraw(double amount) 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27:</a:t>
            </a:r>
            <a:r>
              <a:rPr kumimoji="0" lang="en-US" altLang="ko-KR" b="1">
                <a:latin typeface="Courier New" pitchFamily="49" charset="0"/>
              </a:rPr>
              <a:t>    {  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28:</a:t>
            </a:r>
            <a:r>
              <a:rPr kumimoji="0" lang="en-US" altLang="ko-KR" b="1">
                <a:latin typeface="Courier New" pitchFamily="49" charset="0"/>
              </a:rPr>
              <a:t>       transactionCount++;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29:       // Now subtract amount from balance 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30:</a:t>
            </a:r>
            <a:r>
              <a:rPr kumimoji="0" lang="en-US" altLang="ko-KR" b="1">
                <a:latin typeface="Courier New" pitchFamily="49" charset="0"/>
              </a:rPr>
              <a:t>       </a:t>
            </a:r>
            <a:r>
              <a:rPr kumimoji="0" lang="en-US" altLang="ko-KR" b="1">
                <a:solidFill>
                  <a:srgbClr val="DF0601"/>
                </a:solidFill>
                <a:latin typeface="Courier New" pitchFamily="49" charset="0"/>
              </a:rPr>
              <a:t>super</a:t>
            </a:r>
            <a:r>
              <a:rPr kumimoji="0" lang="en-US" altLang="ko-KR" b="1">
                <a:latin typeface="Courier New" pitchFamily="49" charset="0"/>
              </a:rPr>
              <a:t>.withdraw(amount); 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31:</a:t>
            </a:r>
            <a:r>
              <a:rPr kumimoji="0" lang="en-US" altLang="ko-KR" b="1">
                <a:latin typeface="Courier New" pitchFamily="49" charset="0"/>
              </a:rPr>
              <a:t>    }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32: 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33:    /**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34:       Deducts the accumulated fees and resets the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35:       transaction count.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36:    */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1912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File </a:t>
            </a:r>
            <a:r>
              <a:rPr lang="en-US" altLang="ko-KR">
                <a:solidFill>
                  <a:schemeClr val="tx1"/>
                </a:solidFill>
                <a:latin typeface="Courier New" pitchFamily="49" charset="0"/>
              </a:rPr>
              <a:t>CheckingAccount.java</a:t>
            </a:r>
          </a:p>
        </p:txBody>
      </p:sp>
      <p:sp>
        <p:nvSpPr>
          <p:cNvPr id="1912835" name="Line 3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912836" name="Rectangle 4"/>
          <p:cNvSpPr>
            <a:spLocks noChangeArrowheads="1"/>
          </p:cNvSpPr>
          <p:nvPr/>
        </p:nvSpPr>
        <p:spPr bwMode="auto">
          <a:xfrm>
            <a:off x="152400" y="1295400"/>
            <a:ext cx="8839200" cy="464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37:</a:t>
            </a:r>
            <a:r>
              <a:rPr kumimoji="0" lang="en-US" altLang="ko-KR" b="1">
                <a:latin typeface="Courier New" pitchFamily="49" charset="0"/>
              </a:rPr>
              <a:t>    </a:t>
            </a:r>
            <a:r>
              <a:rPr kumimoji="0" lang="en-US" altLang="ko-KR" b="1">
                <a:solidFill>
                  <a:srgbClr val="DF0601"/>
                </a:solidFill>
                <a:latin typeface="Courier New" pitchFamily="49" charset="0"/>
              </a:rPr>
              <a:t>public void</a:t>
            </a:r>
            <a:r>
              <a:rPr kumimoji="0" lang="en-US" altLang="ko-KR" b="1">
                <a:latin typeface="Courier New" pitchFamily="49" charset="0"/>
              </a:rPr>
              <a:t> deductFees()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38:</a:t>
            </a:r>
            <a:r>
              <a:rPr kumimoji="0" lang="en-US" altLang="ko-KR" b="1">
                <a:latin typeface="Courier New" pitchFamily="49" charset="0"/>
              </a:rPr>
              <a:t>    {  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39:</a:t>
            </a:r>
            <a:r>
              <a:rPr kumimoji="0" lang="en-US" altLang="ko-KR" b="1">
                <a:latin typeface="Courier New" pitchFamily="49" charset="0"/>
              </a:rPr>
              <a:t>       </a:t>
            </a:r>
            <a:r>
              <a:rPr kumimoji="0" lang="en-US" altLang="ko-KR" b="1">
                <a:solidFill>
                  <a:srgbClr val="DF0601"/>
                </a:solidFill>
                <a:latin typeface="Courier New" pitchFamily="49" charset="0"/>
              </a:rPr>
              <a:t>if </a:t>
            </a:r>
            <a:r>
              <a:rPr kumimoji="0" lang="en-US" altLang="ko-KR" b="1">
                <a:latin typeface="Courier New" pitchFamily="49" charset="0"/>
              </a:rPr>
              <a:t>(transactionCount &gt; FREE_TRANSACTIONS)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40:</a:t>
            </a:r>
            <a:r>
              <a:rPr kumimoji="0" lang="en-US" altLang="ko-KR" b="1">
                <a:latin typeface="Courier New" pitchFamily="49" charset="0"/>
              </a:rPr>
              <a:t>       {  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41:</a:t>
            </a:r>
            <a:r>
              <a:rPr kumimoji="0" lang="en-US" altLang="ko-KR" b="1">
                <a:latin typeface="Courier New" pitchFamily="49" charset="0"/>
              </a:rPr>
              <a:t>          </a:t>
            </a:r>
            <a:r>
              <a:rPr kumimoji="0" lang="en-US" altLang="ko-KR" b="1">
                <a:solidFill>
                  <a:srgbClr val="DF0601"/>
                </a:solidFill>
                <a:latin typeface="Courier New" pitchFamily="49" charset="0"/>
              </a:rPr>
              <a:t>double</a:t>
            </a:r>
            <a:r>
              <a:rPr kumimoji="0" lang="en-US" altLang="ko-KR" b="1">
                <a:latin typeface="Courier New" pitchFamily="49" charset="0"/>
              </a:rPr>
              <a:t> fees = TRANSACTION_FEE *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42:</a:t>
            </a:r>
            <a:r>
              <a:rPr kumimoji="0" lang="en-US" altLang="ko-KR" b="1">
                <a:latin typeface="Courier New" pitchFamily="49" charset="0"/>
              </a:rPr>
              <a:t>                (transactionCount - FREE_TRANSACTIONS);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43:</a:t>
            </a:r>
            <a:r>
              <a:rPr kumimoji="0" lang="en-US" altLang="ko-KR" b="1">
                <a:latin typeface="Courier New" pitchFamily="49" charset="0"/>
              </a:rPr>
              <a:t>          </a:t>
            </a:r>
            <a:r>
              <a:rPr kumimoji="0" lang="en-US" altLang="ko-KR" b="1">
                <a:solidFill>
                  <a:srgbClr val="DF0601"/>
                </a:solidFill>
                <a:latin typeface="Courier New" pitchFamily="49" charset="0"/>
              </a:rPr>
              <a:t>super</a:t>
            </a:r>
            <a:r>
              <a:rPr kumimoji="0" lang="en-US" altLang="ko-KR" b="1">
                <a:latin typeface="Courier New" pitchFamily="49" charset="0"/>
              </a:rPr>
              <a:t>.withdraw(fees);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44:</a:t>
            </a:r>
            <a:r>
              <a:rPr kumimoji="0" lang="en-US" altLang="ko-KR" b="1">
                <a:latin typeface="Courier New" pitchFamily="49" charset="0"/>
              </a:rPr>
              <a:t>       }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45:</a:t>
            </a:r>
            <a:r>
              <a:rPr kumimoji="0" lang="en-US" altLang="ko-KR" b="1">
                <a:latin typeface="Courier New" pitchFamily="49" charset="0"/>
              </a:rPr>
              <a:t>       transactionCount = </a:t>
            </a:r>
            <a:r>
              <a:rPr kumimoji="0" lang="en-US" altLang="ko-KR" b="1">
                <a:solidFill>
                  <a:schemeClr val="accent2"/>
                </a:solidFill>
                <a:latin typeface="Courier New" pitchFamily="49" charset="0"/>
              </a:rPr>
              <a:t>0</a:t>
            </a:r>
            <a:r>
              <a:rPr kumimoji="0" lang="en-US" altLang="ko-KR" b="1">
                <a:latin typeface="Courier New" pitchFamily="49" charset="0"/>
              </a:rPr>
              <a:t>;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46:</a:t>
            </a:r>
            <a:r>
              <a:rPr kumimoji="0" lang="en-US" altLang="ko-KR" b="1">
                <a:latin typeface="Courier New" pitchFamily="49" charset="0"/>
              </a:rPr>
              <a:t>    }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47:</a:t>
            </a:r>
            <a:r>
              <a:rPr kumimoji="0" lang="en-US" altLang="ko-KR" b="1">
                <a:latin typeface="Courier New" pitchFamily="49" charset="0"/>
              </a:rPr>
              <a:t> 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48:</a:t>
            </a:r>
            <a:r>
              <a:rPr kumimoji="0" lang="en-US" altLang="ko-KR" b="1">
                <a:latin typeface="Courier New" pitchFamily="49" charset="0"/>
              </a:rPr>
              <a:t>    </a:t>
            </a:r>
            <a:r>
              <a:rPr kumimoji="0" lang="en-US" altLang="ko-KR" b="1">
                <a:solidFill>
                  <a:srgbClr val="DF0601"/>
                </a:solidFill>
                <a:latin typeface="Courier New" pitchFamily="49" charset="0"/>
              </a:rPr>
              <a:t>private int</a:t>
            </a:r>
            <a:r>
              <a:rPr kumimoji="0" lang="en-US" altLang="ko-KR" b="1">
                <a:latin typeface="Courier New" pitchFamily="49" charset="0"/>
              </a:rPr>
              <a:t> transactionCount;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49:</a:t>
            </a:r>
            <a:r>
              <a:rPr kumimoji="0" lang="en-US" altLang="ko-KR" b="1">
                <a:latin typeface="Courier New" pitchFamily="49" charset="0"/>
              </a:rPr>
              <a:t> 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50:</a:t>
            </a:r>
            <a:r>
              <a:rPr kumimoji="0" lang="en-US" altLang="ko-KR" b="1">
                <a:latin typeface="Courier New" pitchFamily="49" charset="0"/>
              </a:rPr>
              <a:t>    </a:t>
            </a:r>
            <a:r>
              <a:rPr kumimoji="0" lang="en-US" altLang="ko-KR" b="1">
                <a:solidFill>
                  <a:srgbClr val="DF0601"/>
                </a:solidFill>
                <a:latin typeface="Courier New" pitchFamily="49" charset="0"/>
              </a:rPr>
              <a:t>private static final int</a:t>
            </a:r>
            <a:r>
              <a:rPr kumimoji="0" lang="en-US" altLang="ko-KR" b="1">
                <a:latin typeface="Courier New" pitchFamily="49" charset="0"/>
              </a:rPr>
              <a:t> FREE_TRANSACTIONS = </a:t>
            </a:r>
            <a:r>
              <a:rPr kumimoji="0" lang="en-US" altLang="ko-KR" b="1">
                <a:solidFill>
                  <a:schemeClr val="accent2"/>
                </a:solidFill>
                <a:latin typeface="Courier New" pitchFamily="49" charset="0"/>
              </a:rPr>
              <a:t>3</a:t>
            </a:r>
            <a:r>
              <a:rPr kumimoji="0" lang="en-US" altLang="ko-KR" b="1">
                <a:latin typeface="Courier New" pitchFamily="49" charset="0"/>
              </a:rPr>
              <a:t>;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51:</a:t>
            </a:r>
            <a:r>
              <a:rPr kumimoji="0" lang="en-US" altLang="ko-KR" b="1">
                <a:latin typeface="Courier New" pitchFamily="49" charset="0"/>
              </a:rPr>
              <a:t>    </a:t>
            </a:r>
            <a:r>
              <a:rPr kumimoji="0" lang="en-US" altLang="ko-KR" b="1">
                <a:solidFill>
                  <a:srgbClr val="DF0601"/>
                </a:solidFill>
                <a:latin typeface="Courier New" pitchFamily="49" charset="0"/>
              </a:rPr>
              <a:t>private static final double</a:t>
            </a:r>
            <a:r>
              <a:rPr kumimoji="0" lang="en-US" altLang="ko-KR" b="1">
                <a:latin typeface="Courier New" pitchFamily="49" charset="0"/>
              </a:rPr>
              <a:t> TRANSACTION_FEE = </a:t>
            </a:r>
            <a:r>
              <a:rPr kumimoji="0" lang="en-US" altLang="ko-KR" b="1">
                <a:solidFill>
                  <a:schemeClr val="accent2"/>
                </a:solidFill>
                <a:latin typeface="Courier New" pitchFamily="49" charset="0"/>
              </a:rPr>
              <a:t>2.0</a:t>
            </a:r>
            <a:r>
              <a:rPr kumimoji="0" lang="en-US" altLang="ko-KR" b="1">
                <a:latin typeface="Courier New" pitchFamily="49" charset="0"/>
              </a:rPr>
              <a:t>;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52:</a:t>
            </a:r>
            <a:r>
              <a:rPr kumimoji="0" lang="en-US" altLang="ko-KR" b="1">
                <a:latin typeface="Courier New" pitchFamily="49" charset="0"/>
              </a:rPr>
              <a:t> 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191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File </a:t>
            </a:r>
            <a:r>
              <a:rPr lang="en-US" altLang="ko-KR">
                <a:solidFill>
                  <a:schemeClr val="tx1"/>
                </a:solidFill>
                <a:latin typeface="Courier New" pitchFamily="49" charset="0"/>
              </a:rPr>
              <a:t>SavingsAccount.java</a:t>
            </a:r>
          </a:p>
        </p:txBody>
      </p:sp>
      <p:sp>
        <p:nvSpPr>
          <p:cNvPr id="1914883" name="Line 3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914884" name="Rectangle 4"/>
          <p:cNvSpPr>
            <a:spLocks noChangeArrowheads="1"/>
          </p:cNvSpPr>
          <p:nvPr/>
        </p:nvSpPr>
        <p:spPr bwMode="auto">
          <a:xfrm>
            <a:off x="152400" y="1371600"/>
            <a:ext cx="8839200" cy="502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01: /**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02:    An account that earns interest at a fixed rate.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03: */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04:</a:t>
            </a:r>
            <a:r>
              <a:rPr kumimoji="0" lang="en-US" altLang="ko-KR" b="1">
                <a:latin typeface="Courier New" pitchFamily="49" charset="0"/>
              </a:rPr>
              <a:t> </a:t>
            </a:r>
            <a:r>
              <a:rPr kumimoji="0" lang="en-US" altLang="ko-KR" b="1">
                <a:solidFill>
                  <a:srgbClr val="DF0601"/>
                </a:solidFill>
                <a:latin typeface="Courier New" pitchFamily="49" charset="0"/>
              </a:rPr>
              <a:t>public class</a:t>
            </a:r>
            <a:r>
              <a:rPr kumimoji="0" lang="en-US" altLang="ko-KR" b="1">
                <a:latin typeface="Courier New" pitchFamily="49" charset="0"/>
              </a:rPr>
              <a:t> SavingsAccount </a:t>
            </a:r>
            <a:r>
              <a:rPr kumimoji="0" lang="en-US" altLang="ko-KR" b="1">
                <a:solidFill>
                  <a:srgbClr val="DF0601"/>
                </a:solidFill>
                <a:latin typeface="Courier New" pitchFamily="49" charset="0"/>
              </a:rPr>
              <a:t>extends</a:t>
            </a:r>
            <a:r>
              <a:rPr kumimoji="0" lang="en-US" altLang="ko-KR" b="1">
                <a:latin typeface="Courier New" pitchFamily="49" charset="0"/>
              </a:rPr>
              <a:t> BankAccount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05:</a:t>
            </a:r>
            <a:r>
              <a:rPr kumimoji="0" lang="en-US" altLang="ko-KR" b="1">
                <a:latin typeface="Courier New" pitchFamily="49" charset="0"/>
              </a:rPr>
              <a:t> {  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06:    /**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07:       Constructs a bank account with a given interest rate.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08:       @param rate the interest rate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09:    */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10:</a:t>
            </a:r>
            <a:r>
              <a:rPr kumimoji="0" lang="en-US" altLang="ko-KR" b="1">
                <a:latin typeface="Courier New" pitchFamily="49" charset="0"/>
              </a:rPr>
              <a:t>    </a:t>
            </a:r>
            <a:r>
              <a:rPr kumimoji="0" lang="en-US" altLang="ko-KR" b="1">
                <a:solidFill>
                  <a:srgbClr val="DF0601"/>
                </a:solidFill>
                <a:latin typeface="Courier New" pitchFamily="49" charset="0"/>
              </a:rPr>
              <a:t>public</a:t>
            </a:r>
            <a:r>
              <a:rPr kumimoji="0" lang="en-US" altLang="ko-KR" b="1">
                <a:latin typeface="Courier New" pitchFamily="49" charset="0"/>
              </a:rPr>
              <a:t> SavingsAccount(</a:t>
            </a:r>
            <a:r>
              <a:rPr kumimoji="0" lang="en-US" altLang="ko-KR" b="1">
                <a:solidFill>
                  <a:srgbClr val="DF0601"/>
                </a:solidFill>
                <a:latin typeface="Courier New" pitchFamily="49" charset="0"/>
              </a:rPr>
              <a:t>double</a:t>
            </a:r>
            <a:r>
              <a:rPr kumimoji="0" lang="en-US" altLang="ko-KR" b="1">
                <a:latin typeface="Courier New" pitchFamily="49" charset="0"/>
              </a:rPr>
              <a:t> rate) 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11:</a:t>
            </a:r>
            <a:r>
              <a:rPr kumimoji="0" lang="en-US" altLang="ko-KR" b="1">
                <a:latin typeface="Courier New" pitchFamily="49" charset="0"/>
              </a:rPr>
              <a:t>    {  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12:</a:t>
            </a:r>
            <a:r>
              <a:rPr kumimoji="0" lang="en-US" altLang="ko-KR" b="1">
                <a:latin typeface="Courier New" pitchFamily="49" charset="0"/>
              </a:rPr>
              <a:t>       interestRate = rate;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13:</a:t>
            </a:r>
            <a:r>
              <a:rPr kumimoji="0" lang="en-US" altLang="ko-KR" b="1">
                <a:latin typeface="Courier New" pitchFamily="49" charset="0"/>
              </a:rPr>
              <a:t>    }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14: 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15:    /**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16:       Adds the earned interest to the account balance.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17:    */</a:t>
            </a:r>
            <a:r>
              <a:rPr kumimoji="0" lang="en-US" altLang="ko-KR" b="1">
                <a:solidFill>
                  <a:schemeClr val="hlink"/>
                </a:solidFill>
                <a:latin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191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File </a:t>
            </a:r>
            <a:r>
              <a:rPr lang="en-US" altLang="ko-KR">
                <a:solidFill>
                  <a:schemeClr val="tx1"/>
                </a:solidFill>
                <a:latin typeface="Courier New" pitchFamily="49" charset="0"/>
              </a:rPr>
              <a:t>SavingsAccount.java</a:t>
            </a:r>
          </a:p>
        </p:txBody>
      </p:sp>
      <p:sp>
        <p:nvSpPr>
          <p:cNvPr id="1916931" name="Line 3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916932" name="Rectangle 4"/>
          <p:cNvSpPr>
            <a:spLocks noChangeArrowheads="1"/>
          </p:cNvSpPr>
          <p:nvPr/>
        </p:nvSpPr>
        <p:spPr bwMode="auto">
          <a:xfrm>
            <a:off x="152400" y="1524000"/>
            <a:ext cx="88392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18:</a:t>
            </a:r>
            <a:r>
              <a:rPr kumimoji="0" lang="en-US" altLang="ko-KR" b="1">
                <a:latin typeface="Courier New" pitchFamily="49" charset="0"/>
              </a:rPr>
              <a:t>    </a:t>
            </a:r>
            <a:r>
              <a:rPr kumimoji="0" lang="en-US" altLang="ko-KR" b="1">
                <a:solidFill>
                  <a:srgbClr val="DF0601"/>
                </a:solidFill>
                <a:latin typeface="Courier New" pitchFamily="49" charset="0"/>
              </a:rPr>
              <a:t>public void</a:t>
            </a:r>
            <a:r>
              <a:rPr kumimoji="0" lang="en-US" altLang="ko-KR" b="1">
                <a:latin typeface="Courier New" pitchFamily="49" charset="0"/>
              </a:rPr>
              <a:t> addInterest() 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19:</a:t>
            </a:r>
            <a:r>
              <a:rPr kumimoji="0" lang="en-US" altLang="ko-KR" b="1">
                <a:latin typeface="Courier New" pitchFamily="49" charset="0"/>
              </a:rPr>
              <a:t>    {  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20:</a:t>
            </a:r>
            <a:r>
              <a:rPr kumimoji="0" lang="en-US" altLang="ko-KR" b="1">
                <a:latin typeface="Courier New" pitchFamily="49" charset="0"/>
              </a:rPr>
              <a:t>       </a:t>
            </a:r>
            <a:r>
              <a:rPr kumimoji="0" lang="en-US" altLang="ko-KR" b="1">
                <a:solidFill>
                  <a:srgbClr val="DF0601"/>
                </a:solidFill>
                <a:latin typeface="Courier New" pitchFamily="49" charset="0"/>
              </a:rPr>
              <a:t>double </a:t>
            </a:r>
            <a:r>
              <a:rPr kumimoji="0" lang="en-US" altLang="ko-KR" b="1">
                <a:latin typeface="Courier New" pitchFamily="49" charset="0"/>
              </a:rPr>
              <a:t>interest = getBalance() * interestRate / </a:t>
            </a:r>
            <a:r>
              <a:rPr kumimoji="0" lang="en-US" altLang="ko-KR" b="1">
                <a:solidFill>
                  <a:schemeClr val="accent2"/>
                </a:solidFill>
                <a:latin typeface="Courier New" pitchFamily="49" charset="0"/>
              </a:rPr>
              <a:t>100</a:t>
            </a:r>
            <a:r>
              <a:rPr kumimoji="0" lang="en-US" altLang="ko-KR" b="1">
                <a:latin typeface="Courier New" pitchFamily="49" charset="0"/>
              </a:rPr>
              <a:t>;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21:</a:t>
            </a:r>
            <a:r>
              <a:rPr kumimoji="0" lang="en-US" altLang="ko-KR" b="1">
                <a:latin typeface="Courier New" pitchFamily="49" charset="0"/>
              </a:rPr>
              <a:t>       deposit(interest); 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22:</a:t>
            </a:r>
            <a:r>
              <a:rPr kumimoji="0" lang="en-US" altLang="ko-KR" b="1">
                <a:latin typeface="Courier New" pitchFamily="49" charset="0"/>
              </a:rPr>
              <a:t>    }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23: 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24:</a:t>
            </a:r>
            <a:r>
              <a:rPr kumimoji="0" lang="en-US" altLang="ko-KR" b="1">
                <a:latin typeface="Courier New" pitchFamily="49" charset="0"/>
              </a:rPr>
              <a:t>    </a:t>
            </a:r>
            <a:r>
              <a:rPr kumimoji="0" lang="en-US" altLang="ko-KR" b="1">
                <a:solidFill>
                  <a:srgbClr val="DF0601"/>
                </a:solidFill>
                <a:latin typeface="Courier New" pitchFamily="49" charset="0"/>
              </a:rPr>
              <a:t>private double</a:t>
            </a:r>
            <a:r>
              <a:rPr kumimoji="0" lang="en-US" altLang="ko-KR" b="1">
                <a:latin typeface="Courier New" pitchFamily="49" charset="0"/>
              </a:rPr>
              <a:t> interestRate;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25:</a:t>
            </a:r>
            <a:r>
              <a:rPr kumimoji="0" lang="en-US" altLang="ko-KR" b="1">
                <a:latin typeface="Courier New" pitchFamily="49" charset="0"/>
              </a:rPr>
              <a:t> } </a:t>
            </a:r>
          </a:p>
        </p:txBody>
      </p:sp>
      <p:sp>
        <p:nvSpPr>
          <p:cNvPr id="1916934" name="Rectangle 6"/>
          <p:cNvSpPr>
            <a:spLocks noChangeArrowheads="1"/>
          </p:cNvSpPr>
          <p:nvPr/>
        </p:nvSpPr>
        <p:spPr bwMode="auto">
          <a:xfrm>
            <a:off x="1447800" y="4953000"/>
            <a:ext cx="51816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/>
            <a:r>
              <a:rPr kumimoji="0" lang="en-US" altLang="ko-KR" b="1">
                <a:latin typeface="Courier New" pitchFamily="49" charset="0"/>
              </a:rPr>
              <a:t>Mom's savings balance = $7035.0 </a:t>
            </a:r>
          </a:p>
          <a:p>
            <a:pPr latinLnBrk="0"/>
            <a:r>
              <a:rPr kumimoji="0" lang="en-US" altLang="ko-KR" b="1">
                <a:latin typeface="Courier New" pitchFamily="49" charset="0"/>
              </a:rPr>
              <a:t>Harry's checking balance = $1116.0</a:t>
            </a:r>
            <a:r>
              <a:rPr kumimoji="0" lang="en-US" altLang="ko-KR" b="1">
                <a:latin typeface="Arial" charset="0"/>
              </a:rPr>
              <a:t> </a:t>
            </a:r>
          </a:p>
        </p:txBody>
      </p:sp>
      <p:sp>
        <p:nvSpPr>
          <p:cNvPr id="1916935" name="Text Box 7"/>
          <p:cNvSpPr txBox="1">
            <a:spLocks noChangeArrowheads="1"/>
          </p:cNvSpPr>
          <p:nvPr/>
        </p:nvSpPr>
        <p:spPr bwMode="auto">
          <a:xfrm>
            <a:off x="1295400" y="4343400"/>
            <a:ext cx="2590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0">
              <a:spcBef>
                <a:spcPct val="50000"/>
              </a:spcBef>
            </a:pPr>
            <a:r>
              <a:rPr kumimoji="0" lang="en-US" altLang="ko-KR" sz="2800" b="1">
                <a:solidFill>
                  <a:schemeClr val="folHlink"/>
                </a:solidFill>
                <a:latin typeface="Arial" charset="0"/>
              </a:rPr>
              <a:t>Output: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201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Abstract Class, Abstract Method</a:t>
            </a:r>
          </a:p>
        </p:txBody>
      </p:sp>
      <p:sp>
        <p:nvSpPr>
          <p:cNvPr id="201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ko-KR" sz="2000" dirty="0"/>
              <a:t>abstract method: </a:t>
            </a:r>
            <a:r>
              <a:rPr lang="ko-KR" altLang="en-US" sz="2000" dirty="0"/>
              <a:t>구현되지 않은 </a:t>
            </a:r>
            <a:r>
              <a:rPr lang="ko-KR" altLang="en-US" sz="2000" dirty="0" smtClean="0"/>
              <a:t>메소드</a:t>
            </a:r>
            <a:endParaRPr lang="en-US" altLang="ko-KR" sz="2000" dirty="0" smtClean="0"/>
          </a:p>
          <a:p>
            <a:pPr marL="0" indent="0">
              <a:lnSpc>
                <a:spcPct val="90000"/>
              </a:lnSpc>
              <a:buNone/>
            </a:pPr>
            <a:endParaRPr lang="ko-KR" altLang="en-US" sz="2000" dirty="0"/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ko-KR" sz="2000" dirty="0"/>
              <a:t>public abstract void </a:t>
            </a:r>
            <a:r>
              <a:rPr lang="en-US" altLang="ko-KR" sz="2000" dirty="0" err="1"/>
              <a:t>deductFees</a:t>
            </a:r>
            <a:r>
              <a:rPr lang="en-US" altLang="ko-KR" sz="2000" dirty="0"/>
              <a:t>(); // </a:t>
            </a:r>
            <a:r>
              <a:rPr lang="ko-KR" altLang="en-US" sz="2000" dirty="0"/>
              <a:t>구현되지 않음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000" dirty="0" smtClean="0"/>
              <a:t>					// </a:t>
            </a:r>
            <a:r>
              <a:rPr lang="ko-KR" altLang="en-US" sz="2000" dirty="0" smtClean="0"/>
              <a:t>메소드 몸체가 없음</a:t>
            </a:r>
            <a:endParaRPr lang="ko-KR" altLang="en-US" sz="2000" dirty="0"/>
          </a:p>
          <a:p>
            <a:pPr marL="0" indent="0">
              <a:lnSpc>
                <a:spcPct val="9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000" dirty="0" smtClean="0"/>
              <a:t>abstract </a:t>
            </a:r>
            <a:r>
              <a:rPr lang="en-US" altLang="ko-KR" sz="2000" dirty="0"/>
              <a:t>method</a:t>
            </a:r>
            <a:r>
              <a:rPr lang="ko-KR" altLang="en-US" sz="2000" dirty="0"/>
              <a:t>를 갖는 클래스는 </a:t>
            </a:r>
            <a:r>
              <a:rPr lang="en-US" altLang="ko-KR" sz="2000" dirty="0"/>
              <a:t>abstract </a:t>
            </a:r>
            <a:r>
              <a:rPr lang="ko-KR" altLang="en-US" sz="2000" dirty="0"/>
              <a:t>클래스이며 선언문에 이를 표기해 주어야 함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000" dirty="0"/>
              <a:t>	public </a:t>
            </a:r>
            <a:r>
              <a:rPr lang="en-US" altLang="ko-KR" sz="2000" dirty="0">
                <a:solidFill>
                  <a:srgbClr val="FF0000"/>
                </a:solidFill>
              </a:rPr>
              <a:t>abstract </a:t>
            </a:r>
            <a:r>
              <a:rPr lang="en-US" altLang="ko-KR" sz="2000" dirty="0"/>
              <a:t>class </a:t>
            </a:r>
            <a:r>
              <a:rPr lang="en-US" altLang="ko-KR" sz="2000" dirty="0" err="1"/>
              <a:t>BankAccount</a:t>
            </a:r>
            <a:r>
              <a:rPr lang="en-US" altLang="ko-KR" sz="2000" dirty="0"/>
              <a:t>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000" dirty="0"/>
              <a:t>		public </a:t>
            </a:r>
            <a:r>
              <a:rPr lang="en-US" altLang="ko-KR" sz="2000" dirty="0">
                <a:solidFill>
                  <a:srgbClr val="FF0000"/>
                </a:solidFill>
              </a:rPr>
              <a:t>abstract </a:t>
            </a:r>
            <a:r>
              <a:rPr lang="en-US" altLang="ko-KR" sz="2000" dirty="0"/>
              <a:t>void </a:t>
            </a:r>
            <a:r>
              <a:rPr lang="en-US" altLang="ko-KR" sz="2000" dirty="0" err="1"/>
              <a:t>deductFees</a:t>
            </a:r>
            <a:r>
              <a:rPr lang="en-US" altLang="ko-KR" sz="2000" dirty="0"/>
              <a:t>();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ko-KR" altLang="en-US" sz="2000" dirty="0"/>
              <a:t>		다른 </a:t>
            </a:r>
            <a:r>
              <a:rPr lang="ko-KR" altLang="en-US" sz="2000" dirty="0" err="1"/>
              <a:t>메소드와</a:t>
            </a:r>
            <a:r>
              <a:rPr lang="ko-KR" altLang="en-US" sz="2000" dirty="0"/>
              <a:t> 필드들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000" dirty="0"/>
              <a:t>	}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000" dirty="0" smtClean="0"/>
              <a:t>abstract </a:t>
            </a:r>
            <a:r>
              <a:rPr lang="ko-KR" altLang="en-US" sz="2000" dirty="0" smtClean="0"/>
              <a:t>클래스는 그 </a:t>
            </a:r>
            <a:r>
              <a:rPr lang="ko-KR" altLang="en-US" sz="2000" dirty="0" smtClean="0">
                <a:solidFill>
                  <a:srgbClr val="FF0000"/>
                </a:solidFill>
              </a:rPr>
              <a:t>객체를 구성할 수 없음</a:t>
            </a:r>
            <a:r>
              <a:rPr lang="en-US" altLang="ko-KR" sz="2000" dirty="0" smtClean="0">
                <a:solidFill>
                  <a:srgbClr val="FF0000"/>
                </a:solidFill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ko-KR" altLang="en-US" sz="2000" dirty="0" smtClean="0">
                <a:solidFill>
                  <a:srgbClr val="FF0000"/>
                </a:solidFill>
              </a:rPr>
              <a:t>여러 서브클래스를 만들어 쓸 수 있도록 함 </a:t>
            </a:r>
            <a:r>
              <a:rPr lang="en-US" altLang="ko-KR" sz="2000" dirty="0" smtClean="0">
                <a:solidFill>
                  <a:srgbClr val="FF0000"/>
                </a:solidFill>
              </a:rPr>
              <a:t>(</a:t>
            </a:r>
            <a:r>
              <a:rPr lang="ko-KR" altLang="en-US" sz="2000" dirty="0" smtClean="0">
                <a:solidFill>
                  <a:srgbClr val="FF0000"/>
                </a:solidFill>
              </a:rPr>
              <a:t>일종의 양식</a:t>
            </a:r>
            <a:r>
              <a:rPr lang="en-US" altLang="ko-KR" sz="2000" dirty="0" smtClean="0">
                <a:solidFill>
                  <a:srgbClr val="FF0000"/>
                </a:solidFill>
              </a:rPr>
              <a:t>(form) </a:t>
            </a:r>
            <a:r>
              <a:rPr lang="ko-KR" altLang="en-US" sz="2000" dirty="0" smtClean="0">
                <a:solidFill>
                  <a:srgbClr val="FF0000"/>
                </a:solidFill>
              </a:rPr>
              <a:t>역할</a:t>
            </a:r>
            <a:r>
              <a:rPr lang="en-US" altLang="ko-KR" sz="2000" dirty="0" smtClean="0">
                <a:solidFill>
                  <a:srgbClr val="FF0000"/>
                </a:solidFill>
              </a:rPr>
              <a:t>)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202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Final Classes</a:t>
            </a:r>
          </a:p>
        </p:txBody>
      </p:sp>
      <p:sp>
        <p:nvSpPr>
          <p:cNvPr id="202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final </a:t>
            </a:r>
            <a:r>
              <a:rPr lang="ko-KR" altLang="en-US" smtClean="0"/>
              <a:t>클래스는 그 </a:t>
            </a:r>
            <a:r>
              <a:rPr lang="ko-KR" altLang="en-US" dirty="0" smtClean="0"/>
              <a:t>서브클래스를 만들 수 없음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public </a:t>
            </a:r>
            <a:r>
              <a:rPr lang="en-US" altLang="ko-KR" dirty="0"/>
              <a:t>final class String { ... }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String </a:t>
            </a:r>
            <a:r>
              <a:rPr lang="ko-KR" altLang="en-US" dirty="0"/>
              <a:t>클래스는 확장할 수 없음</a:t>
            </a:r>
          </a:p>
          <a:p>
            <a:pPr lvl="1"/>
            <a:r>
              <a:rPr lang="ko-KR" altLang="en-US" dirty="0"/>
              <a:t>아무도 </a:t>
            </a:r>
            <a:r>
              <a:rPr lang="en-US" altLang="ko-KR" dirty="0"/>
              <a:t>String </a:t>
            </a:r>
            <a:r>
              <a:rPr lang="ko-KR" altLang="en-US" dirty="0"/>
              <a:t>클래스의 변종을 만들어 낼 수 없음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202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 </a:t>
            </a:r>
            <a:r>
              <a:rPr lang="en-US" altLang="ko-KR" dirty="0" smtClean="0"/>
              <a:t>Methods</a:t>
            </a:r>
            <a:endParaRPr lang="en-US" altLang="ko-KR" dirty="0"/>
          </a:p>
        </p:txBody>
      </p:sp>
      <p:sp>
        <p:nvSpPr>
          <p:cNvPr id="202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final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서브클래스에서 재정의할 수 없음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0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192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610600" cy="944562"/>
          </a:xfrm>
        </p:spPr>
        <p:txBody>
          <a:bodyPr/>
          <a:lstStyle/>
          <a:p>
            <a:r>
              <a:rPr lang="en-US" altLang="ko-KR" sz="3600"/>
              <a:t>Access Control </a:t>
            </a:r>
            <a:br>
              <a:rPr lang="en-US" altLang="ko-KR" sz="3600"/>
            </a:br>
            <a:r>
              <a:rPr lang="en-US" altLang="ko-KR" sz="3600"/>
              <a:t>(for classes, fields, and  methods)</a:t>
            </a:r>
            <a:endParaRPr lang="ko-KR" altLang="en-US" sz="3600"/>
          </a:p>
        </p:txBody>
      </p:sp>
      <p:sp>
        <p:nvSpPr>
          <p:cNvPr id="192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70038"/>
            <a:ext cx="8229600" cy="4525962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ko-KR" b="1" dirty="0">
                <a:latin typeface="Courier New" pitchFamily="49" charset="0"/>
              </a:rPr>
              <a:t>public</a:t>
            </a:r>
            <a:r>
              <a:rPr lang="en-US" altLang="ko-KR" b="1" dirty="0"/>
              <a:t> access </a:t>
            </a:r>
          </a:p>
          <a:p>
            <a:pPr lvl="2">
              <a:lnSpc>
                <a:spcPct val="90000"/>
              </a:lnSpc>
            </a:pPr>
            <a:r>
              <a:rPr lang="ko-KR" altLang="en-US" b="1" dirty="0"/>
              <a:t>모든 클래스에서 접근 가능</a:t>
            </a:r>
            <a:endParaRPr lang="en-US" altLang="ko-KR" b="1" dirty="0"/>
          </a:p>
          <a:p>
            <a:pPr lvl="1">
              <a:lnSpc>
                <a:spcPct val="90000"/>
              </a:lnSpc>
            </a:pPr>
            <a:r>
              <a:rPr lang="en-US" altLang="ko-KR" b="1" dirty="0">
                <a:latin typeface="Courier New" pitchFamily="49" charset="0"/>
              </a:rPr>
              <a:t>private </a:t>
            </a:r>
            <a:r>
              <a:rPr lang="en-US" altLang="ko-KR" b="1" dirty="0"/>
              <a:t>access </a:t>
            </a:r>
          </a:p>
          <a:p>
            <a:pPr lvl="2">
              <a:lnSpc>
                <a:spcPct val="90000"/>
              </a:lnSpc>
            </a:pPr>
            <a:r>
              <a:rPr lang="ko-KR" altLang="en-US" b="1" dirty="0"/>
              <a:t>클래스 내에서만 접근 가능</a:t>
            </a:r>
            <a:endParaRPr lang="en-US" altLang="ko-KR" b="1" dirty="0"/>
          </a:p>
          <a:p>
            <a:pPr lvl="1">
              <a:lnSpc>
                <a:spcPct val="90000"/>
              </a:lnSpc>
            </a:pPr>
            <a:r>
              <a:rPr lang="en-US" altLang="ko-KR" b="1" dirty="0">
                <a:latin typeface="Courier New" pitchFamily="49" charset="0"/>
              </a:rPr>
              <a:t>protected </a:t>
            </a:r>
            <a:r>
              <a:rPr lang="en-US" altLang="ko-KR" b="1" dirty="0"/>
              <a:t>access </a:t>
            </a:r>
          </a:p>
          <a:p>
            <a:pPr lvl="2">
              <a:lnSpc>
                <a:spcPct val="90000"/>
              </a:lnSpc>
            </a:pPr>
            <a:r>
              <a:rPr lang="ko-KR" altLang="en-US" b="1" dirty="0"/>
              <a:t>같은 패키지와 </a:t>
            </a:r>
            <a:r>
              <a:rPr lang="ko-KR" altLang="en-US" b="1" dirty="0" smtClean="0"/>
              <a:t>서브클래스에서만 </a:t>
            </a:r>
            <a:r>
              <a:rPr lang="ko-KR" altLang="en-US" b="1" dirty="0"/>
              <a:t>접근 </a:t>
            </a:r>
            <a:r>
              <a:rPr lang="ko-KR" altLang="en-US" b="1" dirty="0" smtClean="0"/>
              <a:t>가능</a:t>
            </a:r>
            <a:endParaRPr lang="en-US" altLang="ko-KR" b="1" dirty="0"/>
          </a:p>
          <a:p>
            <a:pPr lvl="1">
              <a:lnSpc>
                <a:spcPct val="90000"/>
              </a:lnSpc>
            </a:pPr>
            <a:r>
              <a:rPr lang="en-US" altLang="ko-KR" b="1" dirty="0"/>
              <a:t>package access</a:t>
            </a:r>
          </a:p>
          <a:p>
            <a:pPr lvl="2">
              <a:lnSpc>
                <a:spcPct val="90000"/>
              </a:lnSpc>
            </a:pPr>
            <a:r>
              <a:rPr lang="en-US" altLang="ko-KR" b="1" dirty="0"/>
              <a:t>Default </a:t>
            </a:r>
          </a:p>
          <a:p>
            <a:pPr lvl="2">
              <a:lnSpc>
                <a:spcPct val="90000"/>
              </a:lnSpc>
            </a:pPr>
            <a:r>
              <a:rPr lang="ko-KR" altLang="en-US" b="1" dirty="0"/>
              <a:t>같은 패키지 내에서 접근 가능</a:t>
            </a:r>
          </a:p>
        </p:txBody>
      </p:sp>
      <p:sp>
        <p:nvSpPr>
          <p:cNvPr id="1925124" name="Line 4"/>
          <p:cNvSpPr>
            <a:spLocks noChangeShapeType="1"/>
          </p:cNvSpPr>
          <p:nvPr/>
        </p:nvSpPr>
        <p:spPr bwMode="auto">
          <a:xfrm>
            <a:off x="0" y="13716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193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3505200"/>
          </a:xfrm>
        </p:spPr>
        <p:txBody>
          <a:bodyPr/>
          <a:lstStyle/>
          <a:p>
            <a:pPr marL="914400" lvl="1" indent="-457200"/>
            <a:r>
              <a:rPr lang="en-US" altLang="ko-KR" dirty="0" smtClean="0"/>
              <a:t>String </a:t>
            </a:r>
            <a:r>
              <a:rPr lang="en-US" altLang="ko-KR" dirty="0" err="1"/>
              <a:t>toString</a:t>
            </a:r>
            <a:r>
              <a:rPr lang="en-US" altLang="ko-KR" dirty="0"/>
              <a:t>() </a:t>
            </a:r>
          </a:p>
          <a:p>
            <a:pPr marL="914400" lvl="1" indent="-457200"/>
            <a:r>
              <a:rPr lang="en-US" altLang="ko-KR" dirty="0" err="1"/>
              <a:t>boolean</a:t>
            </a:r>
            <a:r>
              <a:rPr lang="en-US" altLang="ko-KR" dirty="0"/>
              <a:t> equals(Object </a:t>
            </a:r>
            <a:r>
              <a:rPr lang="en-US" altLang="ko-KR" dirty="0" err="1"/>
              <a:t>otherObject</a:t>
            </a:r>
            <a:r>
              <a:rPr lang="en-US" altLang="ko-KR" dirty="0"/>
              <a:t>) </a:t>
            </a:r>
          </a:p>
          <a:p>
            <a:pPr marL="914400" lvl="1" indent="-457200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hashCode</a:t>
            </a:r>
            <a:r>
              <a:rPr lang="en-US" altLang="ko-KR" dirty="0" smtClean="0"/>
              <a:t>()</a:t>
            </a:r>
          </a:p>
          <a:p>
            <a:pPr marL="914400" lvl="1" indent="-457200"/>
            <a:endParaRPr lang="en-US" altLang="ko-KR" dirty="0"/>
          </a:p>
          <a:p>
            <a:pPr marL="914400" lvl="1" indent="-457200"/>
            <a:r>
              <a:rPr lang="ko-KR" altLang="en-US" dirty="0" smtClean="0"/>
              <a:t>모든 클래스는 이 </a:t>
            </a:r>
            <a:r>
              <a:rPr lang="ko-KR" altLang="en-US" dirty="0" err="1"/>
              <a:t>메소드들을</a:t>
            </a:r>
            <a:r>
              <a:rPr lang="ko-KR" altLang="en-US" dirty="0"/>
              <a:t> </a:t>
            </a:r>
            <a:r>
              <a:rPr lang="ko-KR" altLang="en-US" dirty="0" smtClean="0"/>
              <a:t>상속함</a:t>
            </a:r>
            <a:r>
              <a:rPr lang="en-US" altLang="ko-KR" dirty="0" smtClean="0"/>
              <a:t>.</a:t>
            </a:r>
          </a:p>
          <a:p>
            <a:pPr marL="914400" lvl="1" indent="-457200"/>
            <a:r>
              <a:rPr lang="ko-KR" altLang="en-US" dirty="0" smtClean="0"/>
              <a:t>일반적으로 재정의해서 </a:t>
            </a:r>
            <a:r>
              <a:rPr lang="ko-KR" altLang="en-US" dirty="0" smtClean="0"/>
              <a:t>사용해야 함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1939460" name="Line 4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939462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ko-KR" dirty="0" smtClean="0"/>
              <a:t>Object </a:t>
            </a:r>
            <a:r>
              <a:rPr lang="ko-KR" altLang="en-US" dirty="0" smtClean="0"/>
              <a:t>클래스의 </a:t>
            </a:r>
            <a:r>
              <a:rPr lang="ko-KR" altLang="en-US" dirty="0" err="1" smtClean="0"/>
              <a:t>메소드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194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tx1"/>
                </a:solidFill>
                <a:latin typeface="Courier New" pitchFamily="49" charset="0"/>
              </a:rPr>
              <a:t>equals</a:t>
            </a:r>
            <a:r>
              <a:rPr lang="en-US" altLang="ko-KR" dirty="0" smtClean="0"/>
              <a:t> </a:t>
            </a:r>
            <a:r>
              <a:rPr lang="en-US" altLang="ko-KR" dirty="0"/>
              <a:t>Method</a:t>
            </a:r>
          </a:p>
        </p:txBody>
      </p:sp>
      <p:sp>
        <p:nvSpPr>
          <p:cNvPr id="194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8229600" cy="838200"/>
          </a:xfrm>
        </p:spPr>
        <p:txBody>
          <a:bodyPr/>
          <a:lstStyle/>
          <a:p>
            <a:r>
              <a:rPr lang="en-US" altLang="ko-KR" i="1" dirty="0" smtClean="0">
                <a:solidFill>
                  <a:srgbClr val="FF0000"/>
                </a:solidFill>
              </a:rPr>
              <a:t>content equality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일반적으로 필요한 것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947652" name="Line 4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pic>
        <p:nvPicPr>
          <p:cNvPr id="1947655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981200" y="2065338"/>
            <a:ext cx="5029200" cy="4030662"/>
          </a:xfrm>
          <a:noFill/>
          <a:ln w="38100">
            <a:solidFill>
              <a:srgbClr val="666699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19763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ko-KR" altLang="en-US"/>
              <a:t>상속</a:t>
            </a:r>
            <a:r>
              <a:rPr lang="en-US" altLang="ko-KR"/>
              <a:t>(Inheritance)</a:t>
            </a:r>
          </a:p>
        </p:txBody>
      </p:sp>
      <p:sp>
        <p:nvSpPr>
          <p:cNvPr id="1976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3250" y="1143000"/>
            <a:ext cx="7473950" cy="4191000"/>
          </a:xfrm>
          <a:noFill/>
          <a:ln/>
        </p:spPr>
        <p:txBody>
          <a:bodyPr lIns="92075" tIns="46038" rIns="92075" bIns="46038"/>
          <a:lstStyle/>
          <a:p>
            <a:pPr algn="just">
              <a:lnSpc>
                <a:spcPct val="80000"/>
              </a:lnSpc>
              <a:buFontTx/>
              <a:buNone/>
            </a:pPr>
            <a:r>
              <a:rPr lang="en-US" altLang="ko-KR" sz="1800" b="1" dirty="0"/>
              <a:t>class Car {</a:t>
            </a:r>
          </a:p>
          <a:p>
            <a:pPr lvl="1" algn="just">
              <a:lnSpc>
                <a:spcPct val="80000"/>
              </a:lnSpc>
              <a:buFontTx/>
              <a:buNone/>
            </a:pPr>
            <a:r>
              <a:rPr lang="en-US" altLang="ko-KR" sz="1800" b="1" dirty="0" smtClean="0"/>
              <a:t>private </a:t>
            </a:r>
            <a:r>
              <a:rPr lang="en-US" altLang="ko-KR" sz="1800" b="1" dirty="0" err="1"/>
              <a:t>int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핸들각도</a:t>
            </a:r>
            <a:r>
              <a:rPr lang="en-US" altLang="ko-KR" sz="1800" b="1" dirty="0"/>
              <a:t>;</a:t>
            </a:r>
          </a:p>
          <a:p>
            <a:pPr lvl="1" algn="just">
              <a:lnSpc>
                <a:spcPct val="80000"/>
              </a:lnSpc>
              <a:buFontTx/>
              <a:buNone/>
            </a:pPr>
            <a:r>
              <a:rPr lang="en-US" altLang="ko-KR" sz="1800" b="1" dirty="0" smtClean="0"/>
              <a:t>private </a:t>
            </a:r>
            <a:r>
              <a:rPr lang="en-US" altLang="ko-KR" sz="1800" b="1" dirty="0" err="1"/>
              <a:t>int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속도</a:t>
            </a:r>
            <a:r>
              <a:rPr lang="en-US" altLang="ko-KR" sz="1800" b="1" dirty="0"/>
              <a:t>;</a:t>
            </a:r>
          </a:p>
          <a:p>
            <a:pPr lvl="1" algn="just">
              <a:lnSpc>
                <a:spcPct val="80000"/>
              </a:lnSpc>
              <a:buFontTx/>
              <a:buNone/>
            </a:pPr>
            <a:r>
              <a:rPr lang="en-US" altLang="ko-KR" sz="1800" b="1" dirty="0"/>
              <a:t>public void accelerate(</a:t>
            </a:r>
            <a:r>
              <a:rPr lang="en-US" altLang="ko-KR" sz="1800" b="1" dirty="0" err="1"/>
              <a:t>int</a:t>
            </a:r>
            <a:r>
              <a:rPr lang="en-US" altLang="ko-KR" sz="1800" b="1" dirty="0"/>
              <a:t> </a:t>
            </a:r>
            <a:r>
              <a:rPr lang="en-US" altLang="ko-KR" sz="1800" b="1" dirty="0" err="1"/>
              <a:t>i</a:t>
            </a:r>
            <a:r>
              <a:rPr lang="en-US" altLang="ko-KR" sz="1800" b="1" dirty="0"/>
              <a:t>) { </a:t>
            </a:r>
            <a:r>
              <a:rPr lang="en-US" altLang="ko-KR" sz="1800" b="1" dirty="0">
                <a:latin typeface="Times New Roman" pitchFamily="18" charset="0"/>
              </a:rPr>
              <a:t>…</a:t>
            </a:r>
            <a:r>
              <a:rPr lang="en-US" altLang="ko-KR" sz="1800" b="1" dirty="0"/>
              <a:t> }</a:t>
            </a:r>
          </a:p>
          <a:p>
            <a:pPr lvl="1" algn="just">
              <a:lnSpc>
                <a:spcPct val="80000"/>
              </a:lnSpc>
              <a:buFontTx/>
              <a:buNone/>
            </a:pPr>
            <a:r>
              <a:rPr lang="en-US" altLang="ko-KR" sz="1800" b="1" dirty="0"/>
              <a:t>public void stop() { </a:t>
            </a:r>
            <a:r>
              <a:rPr lang="en-US" altLang="ko-KR" sz="1800" b="1" dirty="0">
                <a:latin typeface="Times New Roman" pitchFamily="18" charset="0"/>
              </a:rPr>
              <a:t>…</a:t>
            </a:r>
            <a:r>
              <a:rPr lang="en-US" altLang="ko-KR" sz="1800" b="1" dirty="0"/>
              <a:t> }</a:t>
            </a:r>
          </a:p>
          <a:p>
            <a:pPr lvl="1" algn="just">
              <a:lnSpc>
                <a:spcPct val="80000"/>
              </a:lnSpc>
              <a:buFontTx/>
              <a:buNone/>
            </a:pPr>
            <a:r>
              <a:rPr lang="en-US" altLang="ko-KR" sz="1800" b="1" dirty="0"/>
              <a:t>public void turn(</a:t>
            </a:r>
            <a:r>
              <a:rPr lang="en-US" altLang="ko-KR" sz="1800" b="1" dirty="0" err="1"/>
              <a:t>int</a:t>
            </a:r>
            <a:r>
              <a:rPr lang="en-US" altLang="ko-KR" sz="1800" b="1" dirty="0"/>
              <a:t> angle) { </a:t>
            </a:r>
            <a:r>
              <a:rPr lang="en-US" altLang="ko-KR" sz="1800" b="1" dirty="0">
                <a:latin typeface="Times New Roman" pitchFamily="18" charset="0"/>
              </a:rPr>
              <a:t>…</a:t>
            </a:r>
            <a:r>
              <a:rPr lang="en-US" altLang="ko-KR" sz="1800" b="1" dirty="0"/>
              <a:t> }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ko-KR" sz="1800" b="1" dirty="0"/>
              <a:t>}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ko-KR" sz="1800" b="1" dirty="0"/>
              <a:t>class Truck </a:t>
            </a:r>
            <a:r>
              <a:rPr lang="en-US" altLang="ko-KR" sz="1800" b="1" dirty="0">
                <a:solidFill>
                  <a:srgbClr val="0000FF"/>
                </a:solidFill>
              </a:rPr>
              <a:t>extends</a:t>
            </a:r>
            <a:r>
              <a:rPr lang="en-US" altLang="ko-KR" sz="1800" b="1" dirty="0"/>
              <a:t> Car {</a:t>
            </a:r>
          </a:p>
          <a:p>
            <a:pPr lvl="1" algn="just">
              <a:lnSpc>
                <a:spcPct val="80000"/>
              </a:lnSpc>
              <a:buFontTx/>
              <a:buNone/>
            </a:pPr>
            <a:r>
              <a:rPr lang="en-US" altLang="ko-KR" sz="1800" b="1" dirty="0"/>
              <a:t>private </a:t>
            </a:r>
            <a:r>
              <a:rPr lang="en-US" altLang="ko-KR" sz="1800" b="1" dirty="0" err="1"/>
              <a:t>boolean</a:t>
            </a:r>
            <a:r>
              <a:rPr lang="en-US" altLang="ko-KR" sz="1800" b="1" dirty="0"/>
              <a:t> </a:t>
            </a:r>
            <a:r>
              <a:rPr lang="ko-KR" altLang="en-US" sz="1800" b="1" dirty="0" err="1"/>
              <a:t>짐실음</a:t>
            </a:r>
            <a:r>
              <a:rPr lang="en-US" altLang="ko-KR" sz="1800" b="1" dirty="0"/>
              <a:t>;</a:t>
            </a:r>
          </a:p>
          <a:p>
            <a:pPr lvl="1" algn="just">
              <a:lnSpc>
                <a:spcPct val="80000"/>
              </a:lnSpc>
              <a:buFontTx/>
              <a:buNone/>
            </a:pPr>
            <a:r>
              <a:rPr lang="en-US" altLang="ko-KR" sz="1800" b="1" dirty="0"/>
              <a:t>public void load () { </a:t>
            </a:r>
            <a:r>
              <a:rPr lang="en-US" altLang="ko-KR" sz="1800" b="1" dirty="0">
                <a:latin typeface="Times New Roman" pitchFamily="18" charset="0"/>
              </a:rPr>
              <a:t>…</a:t>
            </a:r>
            <a:r>
              <a:rPr lang="en-US" altLang="ko-KR" sz="1800" b="1" dirty="0"/>
              <a:t> };</a:t>
            </a:r>
          </a:p>
          <a:p>
            <a:pPr lvl="1" algn="just">
              <a:lnSpc>
                <a:spcPct val="80000"/>
              </a:lnSpc>
              <a:buFontTx/>
              <a:buNone/>
            </a:pPr>
            <a:r>
              <a:rPr lang="en-US" altLang="ko-KR" sz="1800" b="1" dirty="0"/>
              <a:t>public void unload() { </a:t>
            </a:r>
            <a:r>
              <a:rPr lang="en-US" altLang="ko-KR" sz="1800" b="1" dirty="0">
                <a:latin typeface="Times New Roman" pitchFamily="18" charset="0"/>
              </a:rPr>
              <a:t>…</a:t>
            </a:r>
            <a:r>
              <a:rPr lang="en-US" altLang="ko-KR" sz="1800" b="1" dirty="0"/>
              <a:t> } </a:t>
            </a:r>
            <a:endParaRPr lang="en-US" altLang="ko-KR" sz="1800" b="1" dirty="0" smtClean="0"/>
          </a:p>
          <a:p>
            <a:pPr lvl="1" algn="just">
              <a:lnSpc>
                <a:spcPct val="80000"/>
              </a:lnSpc>
              <a:buFontTx/>
              <a:buNone/>
            </a:pPr>
            <a:r>
              <a:rPr lang="en-US" altLang="ko-KR" sz="1800" b="1" dirty="0" smtClean="0"/>
              <a:t>public String </a:t>
            </a:r>
            <a:r>
              <a:rPr lang="en-US" altLang="ko-KR" sz="1800" b="1" dirty="0" err="1" smtClean="0"/>
              <a:t>toString</a:t>
            </a:r>
            <a:r>
              <a:rPr lang="en-US" altLang="ko-KR" sz="1800" b="1" dirty="0" smtClean="0"/>
              <a:t>() {</a:t>
            </a:r>
          </a:p>
          <a:p>
            <a:pPr lvl="1" algn="just">
              <a:lnSpc>
                <a:spcPct val="80000"/>
              </a:lnSpc>
              <a:buFontTx/>
              <a:buNone/>
            </a:pPr>
            <a:r>
              <a:rPr lang="en-US" altLang="ko-KR" sz="1800" b="1" dirty="0" smtClean="0"/>
              <a:t>     return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핸들각도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+ “ “ +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속도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+ “ “ + </a:t>
            </a:r>
            <a:r>
              <a:rPr lang="ko-KR" altLang="en-US" sz="1800" b="1" dirty="0" err="1" smtClean="0"/>
              <a:t>짐실음</a:t>
            </a:r>
            <a:r>
              <a:rPr lang="en-US" altLang="ko-KR" sz="1800" b="1" dirty="0" smtClean="0"/>
              <a:t>;    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//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에러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!</a:t>
            </a:r>
            <a:endParaRPr lang="en-US" altLang="ko-KR" sz="1800" b="1" dirty="0">
              <a:solidFill>
                <a:srgbClr val="FF0000"/>
              </a:solidFill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ko-KR" sz="1800" b="1" dirty="0" smtClean="0"/>
              <a:t>	 }</a:t>
            </a:r>
            <a:endParaRPr lang="en-US" altLang="ko-KR" sz="1800" b="1" dirty="0"/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ko-KR" sz="1800" b="1" dirty="0" smtClean="0"/>
              <a:t>}</a:t>
            </a:r>
            <a:endParaRPr lang="en-US" altLang="ko-KR" sz="1800" b="1" dirty="0"/>
          </a:p>
        </p:txBody>
      </p:sp>
      <p:sp>
        <p:nvSpPr>
          <p:cNvPr id="1976324" name="Rectangle 4"/>
          <p:cNvSpPr>
            <a:spLocks noChangeArrowheads="1"/>
          </p:cNvSpPr>
          <p:nvPr/>
        </p:nvSpPr>
        <p:spPr bwMode="auto">
          <a:xfrm>
            <a:off x="457200" y="5334000"/>
            <a:ext cx="8229600" cy="838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2075" tIns="46038" rIns="92075" bIns="46038" anchor="ctr"/>
          <a:lstStyle/>
          <a:p>
            <a:pPr algn="just">
              <a:lnSpc>
                <a:spcPct val="80000"/>
              </a:lnSpc>
              <a:spcBef>
                <a:spcPct val="20000"/>
              </a:spcBef>
            </a:pPr>
            <a:r>
              <a:rPr lang="en-US" altLang="ko-KR" b="1" dirty="0" smtClean="0">
                <a:solidFill>
                  <a:srgbClr val="0000FF"/>
                </a:solidFill>
              </a:rPr>
              <a:t>Truck</a:t>
            </a:r>
            <a:r>
              <a:rPr lang="ko-KR" altLang="en-US" b="1" dirty="0" smtClean="0">
                <a:solidFill>
                  <a:srgbClr val="0000FF"/>
                </a:solidFill>
              </a:rPr>
              <a:t>은 </a:t>
            </a:r>
            <a:r>
              <a:rPr lang="en-US" altLang="ko-KR" b="1" dirty="0" smtClean="0">
                <a:solidFill>
                  <a:srgbClr val="0000FF"/>
                </a:solidFill>
              </a:rPr>
              <a:t>Car</a:t>
            </a:r>
            <a:r>
              <a:rPr lang="ko-KR" altLang="en-US" b="1" dirty="0" smtClean="0">
                <a:solidFill>
                  <a:srgbClr val="0000FF"/>
                </a:solidFill>
              </a:rPr>
              <a:t>의 </a:t>
            </a:r>
            <a:r>
              <a:rPr lang="en-US" altLang="ko-KR" b="1" dirty="0" smtClean="0">
                <a:solidFill>
                  <a:srgbClr val="0000FF"/>
                </a:solidFill>
              </a:rPr>
              <a:t>private </a:t>
            </a:r>
            <a:r>
              <a:rPr lang="ko-KR" altLang="en-US" b="1" dirty="0" smtClean="0">
                <a:solidFill>
                  <a:srgbClr val="0000FF"/>
                </a:solidFill>
              </a:rPr>
              <a:t>멤버를 사용할 수 </a:t>
            </a:r>
            <a:r>
              <a:rPr lang="ko-KR" altLang="en-US" b="1" smtClean="0">
                <a:solidFill>
                  <a:srgbClr val="0000FF"/>
                </a:solidFill>
              </a:rPr>
              <a:t>없다</a:t>
            </a:r>
            <a:r>
              <a:rPr lang="en-US" altLang="ko-KR" b="1" smtClean="0">
                <a:solidFill>
                  <a:srgbClr val="0000FF"/>
                </a:solidFill>
              </a:rPr>
              <a:t>.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</a:pPr>
            <a:r>
              <a:rPr lang="en-US" altLang="ko-KR" b="1" smtClean="0">
                <a:solidFill>
                  <a:srgbClr val="0000FF"/>
                </a:solidFill>
              </a:rPr>
              <a:t>Truck </a:t>
            </a:r>
            <a:r>
              <a:rPr lang="ko-KR" altLang="en-US" b="1" smtClean="0">
                <a:solidFill>
                  <a:srgbClr val="0000FF"/>
                </a:solidFill>
              </a:rPr>
              <a:t>객체는 </a:t>
            </a:r>
            <a:r>
              <a:rPr lang="en-US" altLang="ko-KR" b="1" smtClean="0">
                <a:solidFill>
                  <a:srgbClr val="0000FF"/>
                </a:solidFill>
              </a:rPr>
              <a:t>"</a:t>
            </a:r>
            <a:r>
              <a:rPr lang="ko-KR" altLang="en-US" b="1" smtClean="0">
                <a:solidFill>
                  <a:srgbClr val="0000FF"/>
                </a:solidFill>
              </a:rPr>
              <a:t>핸들각도</a:t>
            </a:r>
            <a:r>
              <a:rPr lang="en-US" altLang="ko-KR" b="1" smtClean="0">
                <a:solidFill>
                  <a:srgbClr val="0000FF"/>
                </a:solidFill>
              </a:rPr>
              <a:t>" </a:t>
            </a:r>
            <a:r>
              <a:rPr lang="ko-KR" altLang="en-US" b="1" smtClean="0">
                <a:solidFill>
                  <a:srgbClr val="0000FF"/>
                </a:solidFill>
              </a:rPr>
              <a:t>필드를 갖고 있기는 하지만 그 필드에 직접 접근할 수는 없음</a:t>
            </a:r>
            <a:r>
              <a:rPr lang="en-US" altLang="ko-KR" b="1" smtClean="0">
                <a:solidFill>
                  <a:srgbClr val="0000FF"/>
                </a:solidFill>
              </a:rPr>
              <a:t>.</a:t>
            </a:r>
            <a:endParaRPr lang="en-US" altLang="ko-KR" b="1" dirty="0">
              <a:solidFill>
                <a:srgbClr val="0000FF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5943600" y="2743200"/>
            <a:ext cx="20574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핸들각도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속도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짐실음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39885" y="236220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:Truck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269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194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tx1"/>
                </a:solidFill>
                <a:latin typeface="Courier New" pitchFamily="49" charset="0"/>
              </a:rPr>
              <a:t>equals</a:t>
            </a:r>
            <a:r>
              <a:rPr lang="en-US" altLang="ko-KR" dirty="0" smtClean="0"/>
              <a:t> </a:t>
            </a:r>
            <a:r>
              <a:rPr lang="en-US" altLang="ko-KR" dirty="0"/>
              <a:t>Method</a:t>
            </a:r>
          </a:p>
        </p:txBody>
      </p:sp>
      <p:sp>
        <p:nvSpPr>
          <p:cNvPr id="194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8077200" cy="960438"/>
          </a:xfrm>
        </p:spPr>
        <p:txBody>
          <a:bodyPr/>
          <a:lstStyle/>
          <a:p>
            <a:r>
              <a:rPr lang="en-US" altLang="ko-KR" i="1" dirty="0">
                <a:solidFill>
                  <a:srgbClr val="FF0000"/>
                </a:solidFill>
              </a:rPr>
              <a:t>reference</a:t>
            </a:r>
            <a:r>
              <a:rPr lang="en-US" altLang="ko-KR" dirty="0" smtClean="0">
                <a:latin typeface="Courier New" pitchFamily="49" charset="0"/>
              </a:rPr>
              <a:t> </a:t>
            </a:r>
            <a:r>
              <a:rPr lang="en-US" altLang="ko-KR" i="1" dirty="0" smtClean="0">
                <a:solidFill>
                  <a:srgbClr val="FF0000"/>
                </a:solidFill>
              </a:rPr>
              <a:t>equality </a:t>
            </a:r>
            <a:r>
              <a:rPr lang="en-US" altLang="ko-KR" dirty="0" smtClean="0">
                <a:solidFill>
                  <a:srgbClr val="FF0000"/>
                </a:solidFill>
              </a:rPr>
              <a:t>(Object </a:t>
            </a:r>
            <a:r>
              <a:rPr lang="ko-KR" altLang="en-US" dirty="0" smtClean="0">
                <a:solidFill>
                  <a:srgbClr val="FF0000"/>
                </a:solidFill>
              </a:rPr>
              <a:t>클래스로부터 상속한 메소드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949700" name="Line 4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pic>
        <p:nvPicPr>
          <p:cNvPr id="1949702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990600" y="2438400"/>
            <a:ext cx="6781800" cy="2632075"/>
          </a:xfrm>
          <a:noFill/>
          <a:ln w="38100">
            <a:solidFill>
              <a:srgbClr val="666699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Object </a:t>
            </a:r>
            <a:r>
              <a:rPr lang="ko-KR" altLang="en-US" dirty="0" smtClean="0"/>
              <a:t>클래스의 </a:t>
            </a:r>
            <a:r>
              <a:rPr lang="en-US" altLang="ko-KR" dirty="0" smtClean="0"/>
              <a:t>equals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reference equality</a:t>
            </a:r>
            <a:r>
              <a:rPr lang="ko-KR" altLang="en-US" dirty="0" smtClean="0"/>
              <a:t>를 체크한다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서브클래스에서 </a:t>
            </a:r>
            <a:r>
              <a:rPr lang="en-US" altLang="ko-KR" dirty="0" smtClean="0"/>
              <a:t>content equality</a:t>
            </a:r>
            <a:r>
              <a:rPr lang="ko-KR" altLang="en-US" dirty="0" smtClean="0"/>
              <a:t>를 원하면 </a:t>
            </a:r>
            <a:r>
              <a:rPr lang="en-US" altLang="ko-KR" dirty="0" smtClean="0"/>
              <a:t>equals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재정의해야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9235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195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Overriding the </a:t>
            </a:r>
            <a:r>
              <a:rPr lang="en-US" altLang="ko-KR" b="1">
                <a:solidFill>
                  <a:schemeClr val="tx1"/>
                </a:solidFill>
                <a:latin typeface="Courier New" pitchFamily="49" charset="0"/>
              </a:rPr>
              <a:t>equals</a:t>
            </a:r>
            <a:r>
              <a:rPr lang="en-US" altLang="ko-KR"/>
              <a:t> Method</a:t>
            </a:r>
          </a:p>
        </p:txBody>
      </p:sp>
      <p:sp>
        <p:nvSpPr>
          <p:cNvPr id="195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95400"/>
            <a:ext cx="8229600" cy="762000"/>
          </a:xfrm>
        </p:spPr>
        <p:txBody>
          <a:bodyPr/>
          <a:lstStyle/>
          <a:p>
            <a:r>
              <a:rPr lang="en-US" altLang="ko-KR"/>
              <a:t>boolean equals(Object otherObject)</a:t>
            </a:r>
          </a:p>
        </p:txBody>
      </p:sp>
      <p:sp>
        <p:nvSpPr>
          <p:cNvPr id="1951748" name="Line 4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951750" name="Rectangle 6"/>
          <p:cNvSpPr>
            <a:spLocks noChangeArrowheads="1"/>
          </p:cNvSpPr>
          <p:nvPr/>
        </p:nvSpPr>
        <p:spPr bwMode="auto">
          <a:xfrm>
            <a:off x="304800" y="1981200"/>
            <a:ext cx="8610600" cy="350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/>
            <a:r>
              <a:rPr kumimoji="0" lang="en-US" altLang="ko-KR" b="1" dirty="0">
                <a:latin typeface="Courier New" pitchFamily="49" charset="0"/>
              </a:rPr>
              <a:t>public class </a:t>
            </a:r>
            <a:r>
              <a:rPr kumimoji="0" lang="en-US" altLang="ko-KR" b="1" dirty="0" smtClean="0">
                <a:latin typeface="Courier New" pitchFamily="49" charset="0"/>
              </a:rPr>
              <a:t>Point </a:t>
            </a:r>
            <a:r>
              <a:rPr kumimoji="0" lang="en-US" altLang="ko-KR" b="1" dirty="0">
                <a:latin typeface="Courier New" pitchFamily="49" charset="0"/>
              </a:rPr>
              <a:t/>
            </a:r>
            <a:br>
              <a:rPr kumimoji="0" lang="en-US" altLang="ko-KR" b="1" dirty="0">
                <a:latin typeface="Courier New" pitchFamily="49" charset="0"/>
              </a:rPr>
            </a:br>
            <a:r>
              <a:rPr kumimoji="0" lang="en-US" altLang="ko-KR" b="1" dirty="0">
                <a:latin typeface="Courier New" pitchFamily="49" charset="0"/>
              </a:rPr>
              <a:t>{ </a:t>
            </a:r>
            <a:br>
              <a:rPr kumimoji="0" lang="en-US" altLang="ko-KR" b="1" dirty="0">
                <a:latin typeface="Courier New" pitchFamily="49" charset="0"/>
              </a:rPr>
            </a:br>
            <a:r>
              <a:rPr kumimoji="0" lang="en-US" altLang="ko-KR" b="1" dirty="0">
                <a:latin typeface="Courier New" pitchFamily="49" charset="0"/>
              </a:rPr>
              <a:t>   . . . </a:t>
            </a:r>
            <a:br>
              <a:rPr kumimoji="0" lang="en-US" altLang="ko-KR" b="1" dirty="0">
                <a:latin typeface="Courier New" pitchFamily="49" charset="0"/>
              </a:rPr>
            </a:br>
            <a:r>
              <a:rPr kumimoji="0" lang="en-US" altLang="ko-KR" b="1" dirty="0">
                <a:latin typeface="Courier New" pitchFamily="49" charset="0"/>
              </a:rPr>
              <a:t>   public </a:t>
            </a:r>
            <a:r>
              <a:rPr kumimoji="0" lang="en-US" altLang="ko-KR" b="1" dirty="0" err="1">
                <a:latin typeface="Courier New" pitchFamily="49" charset="0"/>
              </a:rPr>
              <a:t>boolean</a:t>
            </a:r>
            <a:r>
              <a:rPr kumimoji="0" lang="en-US" altLang="ko-KR" b="1" dirty="0">
                <a:latin typeface="Courier New" pitchFamily="49" charset="0"/>
              </a:rPr>
              <a:t> equals(Object </a:t>
            </a:r>
            <a:r>
              <a:rPr kumimoji="0" lang="en-US" altLang="ko-KR" b="1" dirty="0" err="1">
                <a:latin typeface="Courier New" pitchFamily="49" charset="0"/>
              </a:rPr>
              <a:t>otherObject</a:t>
            </a:r>
            <a:r>
              <a:rPr kumimoji="0" lang="en-US" altLang="ko-KR" b="1" dirty="0">
                <a:latin typeface="Courier New" pitchFamily="49" charset="0"/>
              </a:rPr>
              <a:t>) </a:t>
            </a:r>
            <a:br>
              <a:rPr kumimoji="0" lang="en-US" altLang="ko-KR" b="1" dirty="0">
                <a:latin typeface="Courier New" pitchFamily="49" charset="0"/>
              </a:rPr>
            </a:br>
            <a:r>
              <a:rPr kumimoji="0" lang="en-US" altLang="ko-KR" b="1" dirty="0">
                <a:latin typeface="Courier New" pitchFamily="49" charset="0"/>
              </a:rPr>
              <a:t>   { </a:t>
            </a:r>
            <a:br>
              <a:rPr kumimoji="0" lang="en-US" altLang="ko-KR" b="1" dirty="0">
                <a:latin typeface="Courier New" pitchFamily="49" charset="0"/>
              </a:rPr>
            </a:br>
            <a:r>
              <a:rPr kumimoji="0" lang="en-US" altLang="ko-KR" b="1" dirty="0">
                <a:latin typeface="Courier New" pitchFamily="49" charset="0"/>
              </a:rPr>
              <a:t>      </a:t>
            </a:r>
            <a:r>
              <a:rPr kumimoji="0" lang="en-US" altLang="ko-KR" b="1" dirty="0" smtClean="0">
                <a:latin typeface="Courier New" pitchFamily="49" charset="0"/>
              </a:rPr>
              <a:t>Point </a:t>
            </a:r>
            <a:r>
              <a:rPr kumimoji="0" lang="en-US" altLang="ko-KR" b="1" dirty="0">
                <a:latin typeface="Courier New" pitchFamily="49" charset="0"/>
              </a:rPr>
              <a:t>other = </a:t>
            </a:r>
            <a:r>
              <a:rPr kumimoji="0" lang="en-US" altLang="ko-KR" b="1" dirty="0" smtClean="0">
                <a:latin typeface="Courier New" pitchFamily="49" charset="0"/>
              </a:rPr>
              <a:t>(Point) </a:t>
            </a:r>
            <a:r>
              <a:rPr kumimoji="0" lang="en-US" altLang="ko-KR" b="1" dirty="0" err="1">
                <a:latin typeface="Courier New" pitchFamily="49" charset="0"/>
              </a:rPr>
              <a:t>otherObject</a:t>
            </a:r>
            <a:r>
              <a:rPr kumimoji="0" lang="en-US" altLang="ko-KR" b="1" dirty="0">
                <a:latin typeface="Courier New" pitchFamily="49" charset="0"/>
              </a:rPr>
              <a:t>; </a:t>
            </a:r>
            <a:br>
              <a:rPr kumimoji="0" lang="en-US" altLang="ko-KR" b="1" dirty="0">
                <a:latin typeface="Courier New" pitchFamily="49" charset="0"/>
              </a:rPr>
            </a:br>
            <a:r>
              <a:rPr kumimoji="0" lang="en-US" altLang="ko-KR" b="1" dirty="0">
                <a:latin typeface="Courier New" pitchFamily="49" charset="0"/>
              </a:rPr>
              <a:t>      return </a:t>
            </a:r>
            <a:r>
              <a:rPr kumimoji="0" lang="en-US" altLang="ko-KR" b="1" dirty="0" smtClean="0">
                <a:latin typeface="Courier New" pitchFamily="49" charset="0"/>
              </a:rPr>
              <a:t>x == </a:t>
            </a:r>
            <a:r>
              <a:rPr kumimoji="0" lang="en-US" altLang="ko-KR" b="1" dirty="0" err="1" smtClean="0">
                <a:latin typeface="Courier New" pitchFamily="49" charset="0"/>
              </a:rPr>
              <a:t>other.x</a:t>
            </a:r>
            <a:r>
              <a:rPr kumimoji="0" lang="en-US" altLang="ko-KR" b="1" dirty="0" smtClean="0">
                <a:latin typeface="Courier New" pitchFamily="49" charset="0"/>
              </a:rPr>
              <a:t> </a:t>
            </a:r>
            <a:r>
              <a:rPr kumimoji="0" lang="en-US" altLang="ko-KR" b="1" dirty="0">
                <a:latin typeface="Courier New" pitchFamily="49" charset="0"/>
              </a:rPr>
              <a:t>&amp;&amp; </a:t>
            </a:r>
            <a:r>
              <a:rPr kumimoji="0" lang="en-US" altLang="ko-KR" b="1" dirty="0" smtClean="0">
                <a:latin typeface="Courier New" pitchFamily="49" charset="0"/>
              </a:rPr>
              <a:t>y == </a:t>
            </a:r>
            <a:r>
              <a:rPr kumimoji="0" lang="en-US" altLang="ko-KR" b="1" dirty="0" err="1" smtClean="0">
                <a:latin typeface="Courier New" pitchFamily="49" charset="0"/>
              </a:rPr>
              <a:t>other.y</a:t>
            </a:r>
            <a:r>
              <a:rPr kumimoji="0" lang="en-US" altLang="ko-KR" b="1" dirty="0" smtClean="0">
                <a:latin typeface="Courier New" pitchFamily="49" charset="0"/>
              </a:rPr>
              <a:t>; </a:t>
            </a:r>
            <a:r>
              <a:rPr kumimoji="0" lang="en-US" altLang="ko-KR" b="1" dirty="0">
                <a:latin typeface="Courier New" pitchFamily="49" charset="0"/>
              </a:rPr>
              <a:t/>
            </a:r>
            <a:br>
              <a:rPr kumimoji="0" lang="en-US" altLang="ko-KR" b="1" dirty="0">
                <a:latin typeface="Courier New" pitchFamily="49" charset="0"/>
              </a:rPr>
            </a:br>
            <a:r>
              <a:rPr kumimoji="0" lang="en-US" altLang="ko-KR" b="1" dirty="0">
                <a:latin typeface="Courier New" pitchFamily="49" charset="0"/>
              </a:rPr>
              <a:t>   } </a:t>
            </a:r>
            <a:br>
              <a:rPr kumimoji="0" lang="en-US" altLang="ko-KR" b="1" dirty="0">
                <a:latin typeface="Courier New" pitchFamily="49" charset="0"/>
              </a:rPr>
            </a:br>
            <a:r>
              <a:rPr kumimoji="0" lang="en-US" altLang="ko-KR" b="1" dirty="0">
                <a:latin typeface="Courier New" pitchFamily="49" charset="0"/>
              </a:rPr>
              <a:t>   ...</a:t>
            </a:r>
          </a:p>
          <a:p>
            <a:pPr latinLnBrk="0"/>
            <a:r>
              <a:rPr kumimoji="0" lang="en-US" altLang="ko-KR" b="1" dirty="0">
                <a:latin typeface="Courier New" pitchFamily="49" charset="0"/>
              </a:rPr>
              <a:t>   private </a:t>
            </a:r>
            <a:r>
              <a:rPr kumimoji="0" lang="en-US" altLang="ko-KR" b="1" dirty="0" err="1" smtClean="0">
                <a:latin typeface="Courier New" pitchFamily="49" charset="0"/>
              </a:rPr>
              <a:t>int</a:t>
            </a:r>
            <a:r>
              <a:rPr kumimoji="0" lang="en-US" altLang="ko-KR" b="1" dirty="0" smtClean="0">
                <a:latin typeface="Courier New" pitchFamily="49" charset="0"/>
              </a:rPr>
              <a:t> x;</a:t>
            </a:r>
          </a:p>
          <a:p>
            <a:pPr latinLnBrk="0"/>
            <a:r>
              <a:rPr kumimoji="0" lang="en-US" altLang="ko-KR" b="1" dirty="0">
                <a:latin typeface="Courier New" pitchFamily="49" charset="0"/>
              </a:rPr>
              <a:t> </a:t>
            </a:r>
            <a:r>
              <a:rPr kumimoji="0" lang="en-US" altLang="ko-KR" b="1" dirty="0" smtClean="0">
                <a:latin typeface="Courier New" pitchFamily="49" charset="0"/>
              </a:rPr>
              <a:t> </a:t>
            </a:r>
            <a:r>
              <a:rPr kumimoji="0" lang="en-US" altLang="ko-KR" b="1" dirty="0" smtClean="0">
                <a:latin typeface="Courier New" pitchFamily="49" charset="0"/>
              </a:rPr>
              <a:t> </a:t>
            </a:r>
            <a:r>
              <a:rPr kumimoji="0" lang="en-US" altLang="ko-KR" b="1" dirty="0">
                <a:latin typeface="Courier New" pitchFamily="49" charset="0"/>
              </a:rPr>
              <a:t>private </a:t>
            </a:r>
            <a:r>
              <a:rPr kumimoji="0" lang="en-US" altLang="ko-KR" b="1" dirty="0" err="1" smtClean="0">
                <a:latin typeface="Courier New" pitchFamily="49" charset="0"/>
              </a:rPr>
              <a:t>int</a:t>
            </a:r>
            <a:r>
              <a:rPr kumimoji="0" lang="en-US" altLang="ko-KR" b="1" dirty="0" smtClean="0">
                <a:latin typeface="Courier New" pitchFamily="49" charset="0"/>
              </a:rPr>
              <a:t> y;</a:t>
            </a:r>
            <a:r>
              <a:rPr kumimoji="0" lang="en-US" altLang="ko-KR" b="1" dirty="0">
                <a:latin typeface="Courier New" pitchFamily="49" charset="0"/>
              </a:rPr>
              <a:t/>
            </a:r>
            <a:br>
              <a:rPr kumimoji="0" lang="en-US" altLang="ko-KR" b="1" dirty="0">
                <a:latin typeface="Courier New" pitchFamily="49" charset="0"/>
              </a:rPr>
            </a:br>
            <a:r>
              <a:rPr kumimoji="0" lang="en-US" altLang="ko-KR" b="1" dirty="0">
                <a:latin typeface="Courier New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48400" y="5486400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대강의 구현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1951750" name="Rectangle 6"/>
          <p:cNvSpPr>
            <a:spLocks noChangeArrowheads="1"/>
          </p:cNvSpPr>
          <p:nvPr/>
        </p:nvSpPr>
        <p:spPr bwMode="auto">
          <a:xfrm>
            <a:off x="304800" y="304800"/>
            <a:ext cx="8610600" cy="518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/>
            <a:r>
              <a:rPr kumimoji="0" lang="en-US" altLang="ko-KR" b="1" dirty="0">
                <a:latin typeface="Courier New" pitchFamily="49" charset="0"/>
              </a:rPr>
              <a:t>public class </a:t>
            </a:r>
            <a:r>
              <a:rPr kumimoji="0" lang="en-US" altLang="ko-KR" b="1" dirty="0" smtClean="0">
                <a:latin typeface="Courier New" pitchFamily="49" charset="0"/>
              </a:rPr>
              <a:t>Point </a:t>
            </a:r>
            <a:r>
              <a:rPr kumimoji="0" lang="en-US" altLang="ko-KR" b="1" dirty="0">
                <a:latin typeface="Courier New" pitchFamily="49" charset="0"/>
              </a:rPr>
              <a:t/>
            </a:r>
            <a:br>
              <a:rPr kumimoji="0" lang="en-US" altLang="ko-KR" b="1" dirty="0">
                <a:latin typeface="Courier New" pitchFamily="49" charset="0"/>
              </a:rPr>
            </a:br>
            <a:r>
              <a:rPr kumimoji="0" lang="en-US" altLang="ko-KR" b="1" dirty="0">
                <a:latin typeface="Courier New" pitchFamily="49" charset="0"/>
              </a:rPr>
              <a:t>{ </a:t>
            </a:r>
            <a:br>
              <a:rPr kumimoji="0" lang="en-US" altLang="ko-KR" b="1" dirty="0">
                <a:latin typeface="Courier New" pitchFamily="49" charset="0"/>
              </a:rPr>
            </a:br>
            <a:r>
              <a:rPr kumimoji="0" lang="en-US" altLang="ko-KR" b="1" dirty="0">
                <a:latin typeface="Courier New" pitchFamily="49" charset="0"/>
              </a:rPr>
              <a:t> </a:t>
            </a:r>
            <a:r>
              <a:rPr kumimoji="0" lang="en-US" altLang="ko-KR" b="1" dirty="0" smtClean="0">
                <a:latin typeface="Courier New" pitchFamily="49" charset="0"/>
              </a:rPr>
              <a:t>  @</a:t>
            </a:r>
            <a:r>
              <a:rPr kumimoji="0" lang="en-US" altLang="ko-KR" b="1" dirty="0">
                <a:latin typeface="Courier New" pitchFamily="49" charset="0"/>
              </a:rPr>
              <a:t>Override</a:t>
            </a:r>
          </a:p>
          <a:p>
            <a:pPr latinLnBrk="0"/>
            <a:r>
              <a:rPr kumimoji="0" lang="en-US" altLang="ko-KR" b="1" dirty="0">
                <a:latin typeface="Courier New" pitchFamily="49" charset="0"/>
              </a:rPr>
              <a:t>  </a:t>
            </a:r>
            <a:r>
              <a:rPr kumimoji="0" lang="en-US" altLang="ko-KR" b="1" dirty="0" smtClean="0">
                <a:latin typeface="Courier New" pitchFamily="49" charset="0"/>
              </a:rPr>
              <a:t> public </a:t>
            </a:r>
            <a:r>
              <a:rPr kumimoji="0" lang="en-US" altLang="ko-KR" b="1" dirty="0" err="1">
                <a:latin typeface="Courier New" pitchFamily="49" charset="0"/>
              </a:rPr>
              <a:t>boolean</a:t>
            </a:r>
            <a:r>
              <a:rPr kumimoji="0" lang="en-US" altLang="ko-KR" b="1" dirty="0">
                <a:latin typeface="Courier New" pitchFamily="49" charset="0"/>
              </a:rPr>
              <a:t> equals(Object object) {</a:t>
            </a:r>
          </a:p>
          <a:p>
            <a:pPr latinLnBrk="0"/>
            <a:r>
              <a:rPr kumimoji="0" lang="en-US" altLang="ko-KR" b="1" dirty="0">
                <a:latin typeface="Courier New" pitchFamily="49" charset="0"/>
              </a:rPr>
              <a:t>   </a:t>
            </a:r>
            <a:r>
              <a:rPr kumimoji="0" lang="en-US" altLang="ko-KR" b="1" dirty="0" smtClean="0">
                <a:latin typeface="Courier New" pitchFamily="49" charset="0"/>
              </a:rPr>
              <a:t>   </a:t>
            </a:r>
            <a:r>
              <a:rPr kumimoji="0" lang="en-US" altLang="ko-KR" b="1" dirty="0" err="1">
                <a:latin typeface="Courier New" pitchFamily="49" charset="0"/>
              </a:rPr>
              <a:t>boolean</a:t>
            </a:r>
            <a:r>
              <a:rPr kumimoji="0" lang="en-US" altLang="ko-KR" b="1" dirty="0">
                <a:latin typeface="Courier New" pitchFamily="49" charset="0"/>
              </a:rPr>
              <a:t> result = false;</a:t>
            </a:r>
          </a:p>
          <a:p>
            <a:pPr latinLnBrk="0"/>
            <a:r>
              <a:rPr kumimoji="0" lang="en-US" altLang="ko-KR" b="1" dirty="0">
                <a:latin typeface="Courier New" pitchFamily="49" charset="0"/>
              </a:rPr>
              <a:t>    </a:t>
            </a:r>
            <a:r>
              <a:rPr kumimoji="0" lang="en-US" altLang="ko-KR" b="1" dirty="0" smtClean="0">
                <a:latin typeface="Courier New" pitchFamily="49" charset="0"/>
              </a:rPr>
              <a:t>  if </a:t>
            </a:r>
            <a:r>
              <a:rPr kumimoji="0" lang="en-US" altLang="ko-KR" b="1" dirty="0">
                <a:latin typeface="Courier New" pitchFamily="49" charset="0"/>
              </a:rPr>
              <a:t>(object == null || </a:t>
            </a:r>
            <a:r>
              <a:rPr kumimoji="0" lang="en-US" altLang="ko-KR" b="1" dirty="0" smtClean="0">
                <a:latin typeface="Courier New" pitchFamily="49" charset="0"/>
              </a:rPr>
              <a:t>!(object </a:t>
            </a:r>
            <a:r>
              <a:rPr kumimoji="0" lang="en-US" altLang="ko-KR" b="1" dirty="0" err="1" smtClean="0">
                <a:latin typeface="Courier New" pitchFamily="49" charset="0"/>
              </a:rPr>
              <a:t>instanceOf</a:t>
            </a:r>
            <a:r>
              <a:rPr kumimoji="0" lang="en-US" altLang="ko-KR" b="1" dirty="0" smtClean="0">
                <a:latin typeface="Courier New" pitchFamily="49" charset="0"/>
              </a:rPr>
              <a:t> </a:t>
            </a:r>
            <a:r>
              <a:rPr kumimoji="0" lang="en-US" altLang="ko-KR" b="1" dirty="0" smtClean="0">
                <a:latin typeface="Courier New" pitchFamily="49" charset="0"/>
              </a:rPr>
              <a:t>Point)) </a:t>
            </a:r>
            <a:r>
              <a:rPr kumimoji="0" lang="en-US" altLang="ko-KR" b="1" dirty="0">
                <a:latin typeface="Courier New" pitchFamily="49" charset="0"/>
              </a:rPr>
              <a:t>{</a:t>
            </a:r>
          </a:p>
          <a:p>
            <a:pPr latinLnBrk="0"/>
            <a:r>
              <a:rPr kumimoji="0" lang="en-US" altLang="ko-KR" b="1" dirty="0">
                <a:latin typeface="Courier New" pitchFamily="49" charset="0"/>
              </a:rPr>
              <a:t>      </a:t>
            </a:r>
            <a:r>
              <a:rPr kumimoji="0" lang="en-US" altLang="ko-KR" b="1" dirty="0" smtClean="0">
                <a:latin typeface="Courier New" pitchFamily="49" charset="0"/>
              </a:rPr>
              <a:t>   result </a:t>
            </a:r>
            <a:r>
              <a:rPr kumimoji="0" lang="en-US" altLang="ko-KR" b="1" dirty="0">
                <a:latin typeface="Courier New" pitchFamily="49" charset="0"/>
              </a:rPr>
              <a:t>= false;</a:t>
            </a:r>
          </a:p>
          <a:p>
            <a:pPr latinLnBrk="0"/>
            <a:r>
              <a:rPr kumimoji="0" lang="en-US" altLang="ko-KR" b="1" dirty="0">
                <a:latin typeface="Courier New" pitchFamily="49" charset="0"/>
              </a:rPr>
              <a:t>    </a:t>
            </a:r>
            <a:r>
              <a:rPr kumimoji="0" lang="en-US" altLang="ko-KR" b="1" dirty="0" smtClean="0">
                <a:latin typeface="Courier New" pitchFamily="49" charset="0"/>
              </a:rPr>
              <a:t>  } </a:t>
            </a:r>
            <a:r>
              <a:rPr kumimoji="0" lang="en-US" altLang="ko-KR" b="1" dirty="0">
                <a:latin typeface="Courier New" pitchFamily="49" charset="0"/>
              </a:rPr>
              <a:t>else {</a:t>
            </a:r>
          </a:p>
          <a:p>
            <a:pPr latinLnBrk="0"/>
            <a:r>
              <a:rPr kumimoji="0" lang="en-US" altLang="ko-KR" b="1" dirty="0" smtClean="0">
                <a:latin typeface="Courier New" pitchFamily="49" charset="0"/>
              </a:rPr>
              <a:t>         </a:t>
            </a:r>
            <a:r>
              <a:rPr kumimoji="0" lang="en-US" altLang="ko-KR" b="1" dirty="0" smtClean="0">
                <a:latin typeface="Courier New" pitchFamily="49" charset="0"/>
              </a:rPr>
              <a:t>Point </a:t>
            </a:r>
            <a:r>
              <a:rPr kumimoji="0" lang="en-US" altLang="ko-KR" b="1" dirty="0">
                <a:latin typeface="Courier New" pitchFamily="49" charset="0"/>
              </a:rPr>
              <a:t>other = </a:t>
            </a:r>
            <a:r>
              <a:rPr kumimoji="0" lang="en-US" altLang="ko-KR" b="1" dirty="0" smtClean="0">
                <a:latin typeface="Courier New" pitchFamily="49" charset="0"/>
              </a:rPr>
              <a:t>(Point) </a:t>
            </a:r>
            <a:r>
              <a:rPr kumimoji="0" lang="en-US" altLang="ko-KR" b="1" dirty="0" smtClean="0">
                <a:latin typeface="Courier New" pitchFamily="49" charset="0"/>
              </a:rPr>
              <a:t>object</a:t>
            </a:r>
            <a:r>
              <a:rPr kumimoji="0" lang="en-US" altLang="ko-KR" b="1" dirty="0">
                <a:latin typeface="Courier New" pitchFamily="49" charset="0"/>
              </a:rPr>
              <a:t>; </a:t>
            </a:r>
            <a:br>
              <a:rPr kumimoji="0" lang="en-US" altLang="ko-KR" b="1" dirty="0">
                <a:latin typeface="Courier New" pitchFamily="49" charset="0"/>
              </a:rPr>
            </a:br>
            <a:r>
              <a:rPr kumimoji="0" lang="en-US" altLang="ko-KR" b="1" dirty="0">
                <a:latin typeface="Courier New" pitchFamily="49" charset="0"/>
              </a:rPr>
              <a:t>      </a:t>
            </a:r>
            <a:r>
              <a:rPr kumimoji="0" lang="en-US" altLang="ko-KR" b="1" dirty="0" smtClean="0">
                <a:latin typeface="Courier New" pitchFamily="49" charset="0"/>
              </a:rPr>
              <a:t>   </a:t>
            </a:r>
            <a:r>
              <a:rPr kumimoji="0" lang="en-US" altLang="ko-KR" b="1" dirty="0" smtClean="0">
                <a:latin typeface="Courier New" pitchFamily="49" charset="0"/>
              </a:rPr>
              <a:t>if(x == </a:t>
            </a:r>
            <a:r>
              <a:rPr kumimoji="0" lang="en-US" altLang="ko-KR" b="1" dirty="0" err="1" smtClean="0">
                <a:latin typeface="Courier New" pitchFamily="49" charset="0"/>
              </a:rPr>
              <a:t>other.x</a:t>
            </a:r>
            <a:r>
              <a:rPr kumimoji="0" lang="en-US" altLang="ko-KR" b="1" dirty="0" smtClean="0">
                <a:latin typeface="Courier New" pitchFamily="49" charset="0"/>
              </a:rPr>
              <a:t> </a:t>
            </a:r>
            <a:r>
              <a:rPr kumimoji="0" lang="en-US" altLang="ko-KR" b="1" dirty="0">
                <a:latin typeface="Courier New" pitchFamily="49" charset="0"/>
              </a:rPr>
              <a:t>&amp;&amp; </a:t>
            </a:r>
            <a:r>
              <a:rPr kumimoji="0" lang="en-US" altLang="ko-KR" b="1" dirty="0" smtClean="0">
                <a:latin typeface="Courier New" pitchFamily="49" charset="0"/>
              </a:rPr>
              <a:t>y </a:t>
            </a:r>
            <a:r>
              <a:rPr kumimoji="0" lang="en-US" altLang="ko-KR" b="1" dirty="0">
                <a:solidFill>
                  <a:schemeClr val="hlink"/>
                </a:solidFill>
                <a:latin typeface="Courier New" pitchFamily="49" charset="0"/>
              </a:rPr>
              <a:t>==</a:t>
            </a:r>
            <a:r>
              <a:rPr kumimoji="0" lang="en-US" altLang="ko-KR" b="1" dirty="0">
                <a:latin typeface="Courier New" pitchFamily="49" charset="0"/>
              </a:rPr>
              <a:t> </a:t>
            </a:r>
            <a:r>
              <a:rPr kumimoji="0" lang="en-US" altLang="ko-KR" b="1" dirty="0" err="1" smtClean="0">
                <a:latin typeface="Courier New" pitchFamily="49" charset="0"/>
              </a:rPr>
              <a:t>other.y</a:t>
            </a:r>
            <a:r>
              <a:rPr kumimoji="0" lang="en-US" altLang="ko-KR" b="1" dirty="0" smtClean="0">
                <a:latin typeface="Courier New" pitchFamily="49" charset="0"/>
              </a:rPr>
              <a:t>)</a:t>
            </a:r>
            <a:endParaRPr kumimoji="0" lang="en-US" altLang="ko-KR" b="1" dirty="0" smtClean="0">
              <a:latin typeface="Courier New" pitchFamily="49" charset="0"/>
            </a:endParaRPr>
          </a:p>
          <a:p>
            <a:pPr latinLnBrk="0"/>
            <a:r>
              <a:rPr kumimoji="0" lang="en-US" altLang="ko-KR" b="1" dirty="0">
                <a:latin typeface="Courier New" pitchFamily="49" charset="0"/>
              </a:rPr>
              <a:t> </a:t>
            </a:r>
            <a:r>
              <a:rPr kumimoji="0" lang="en-US" altLang="ko-KR" b="1" dirty="0" smtClean="0">
                <a:latin typeface="Courier New" pitchFamily="49" charset="0"/>
              </a:rPr>
              <a:t>             result = true;</a:t>
            </a:r>
          </a:p>
          <a:p>
            <a:pPr latinLnBrk="0"/>
            <a:r>
              <a:rPr kumimoji="0" lang="en-US" altLang="ko-KR" b="1" dirty="0">
                <a:latin typeface="Courier New" pitchFamily="49" charset="0"/>
              </a:rPr>
              <a:t> </a:t>
            </a:r>
            <a:r>
              <a:rPr kumimoji="0" lang="en-US" altLang="ko-KR" b="1" dirty="0" smtClean="0">
                <a:latin typeface="Courier New" pitchFamily="49" charset="0"/>
              </a:rPr>
              <a:t>     }</a:t>
            </a:r>
          </a:p>
          <a:p>
            <a:pPr latinLnBrk="0"/>
            <a:r>
              <a:rPr kumimoji="0" lang="en-US" altLang="ko-KR" b="1" dirty="0">
                <a:latin typeface="Courier New" pitchFamily="49" charset="0"/>
              </a:rPr>
              <a:t> </a:t>
            </a:r>
            <a:r>
              <a:rPr kumimoji="0" lang="en-US" altLang="ko-KR" b="1" dirty="0" smtClean="0">
                <a:latin typeface="Courier New" pitchFamily="49" charset="0"/>
              </a:rPr>
              <a:t>     return result; </a:t>
            </a:r>
            <a:r>
              <a:rPr kumimoji="0" lang="en-US" altLang="ko-KR" b="1" dirty="0">
                <a:latin typeface="Courier New" pitchFamily="49" charset="0"/>
              </a:rPr>
              <a:t/>
            </a:r>
            <a:br>
              <a:rPr kumimoji="0" lang="en-US" altLang="ko-KR" b="1" dirty="0">
                <a:latin typeface="Courier New" pitchFamily="49" charset="0"/>
              </a:rPr>
            </a:br>
            <a:r>
              <a:rPr kumimoji="0" lang="en-US" altLang="ko-KR" b="1" dirty="0">
                <a:latin typeface="Courier New" pitchFamily="49" charset="0"/>
              </a:rPr>
              <a:t>   } </a:t>
            </a:r>
            <a:br>
              <a:rPr kumimoji="0" lang="en-US" altLang="ko-KR" b="1" dirty="0">
                <a:latin typeface="Courier New" pitchFamily="49" charset="0"/>
              </a:rPr>
            </a:br>
            <a:r>
              <a:rPr kumimoji="0" lang="en-US" altLang="ko-KR" b="1" dirty="0">
                <a:latin typeface="Courier New" pitchFamily="49" charset="0"/>
              </a:rPr>
              <a:t>   ...</a:t>
            </a:r>
          </a:p>
          <a:p>
            <a:pPr latinLnBrk="0"/>
            <a:r>
              <a:rPr kumimoji="0" lang="en-US" altLang="ko-KR" b="1" dirty="0">
                <a:latin typeface="Courier New" pitchFamily="49" charset="0"/>
              </a:rPr>
              <a:t>   private </a:t>
            </a:r>
            <a:r>
              <a:rPr kumimoji="0" lang="en-US" altLang="ko-KR" b="1" dirty="0" err="1" smtClean="0">
                <a:latin typeface="Courier New" pitchFamily="49" charset="0"/>
              </a:rPr>
              <a:t>int</a:t>
            </a:r>
            <a:r>
              <a:rPr kumimoji="0" lang="en-US" altLang="ko-KR" b="1" dirty="0" smtClean="0">
                <a:latin typeface="Courier New" pitchFamily="49" charset="0"/>
              </a:rPr>
              <a:t> x;</a:t>
            </a:r>
            <a:endParaRPr kumimoji="0" lang="en-US" altLang="ko-KR" b="1" dirty="0">
              <a:latin typeface="Courier New" pitchFamily="49" charset="0"/>
            </a:endParaRPr>
          </a:p>
          <a:p>
            <a:pPr latinLnBrk="0"/>
            <a:r>
              <a:rPr kumimoji="0" lang="en-US" altLang="ko-KR" b="1" dirty="0">
                <a:latin typeface="Courier New" pitchFamily="49" charset="0"/>
              </a:rPr>
              <a:t>   private </a:t>
            </a:r>
            <a:r>
              <a:rPr kumimoji="0" lang="en-US" altLang="ko-KR" b="1" dirty="0" err="1" smtClean="0">
                <a:latin typeface="Courier New" pitchFamily="49" charset="0"/>
              </a:rPr>
              <a:t>int</a:t>
            </a:r>
            <a:r>
              <a:rPr kumimoji="0" lang="en-US" altLang="ko-KR" b="1" dirty="0" smtClean="0">
                <a:latin typeface="Courier New" pitchFamily="49" charset="0"/>
              </a:rPr>
              <a:t> y;</a:t>
            </a:r>
            <a:r>
              <a:rPr kumimoji="0" lang="en-US" altLang="ko-KR" b="1" dirty="0">
                <a:latin typeface="Courier New" pitchFamily="49" charset="0"/>
              </a:rPr>
              <a:t/>
            </a:r>
            <a:br>
              <a:rPr kumimoji="0" lang="en-US" altLang="ko-KR" b="1" dirty="0">
                <a:latin typeface="Courier New" pitchFamily="49" charset="0"/>
              </a:rPr>
            </a:br>
            <a:r>
              <a:rPr kumimoji="0" lang="en-US" altLang="ko-KR" b="1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48400" y="5486400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완전한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082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hashCode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ko-KR" altLang="en-US" sz="2000" dirty="0" smtClean="0"/>
              <a:t>객체의 </a:t>
            </a:r>
            <a:r>
              <a:rPr lang="en-US" altLang="ko-KR" sz="2000" dirty="0" err="1" smtClean="0"/>
              <a:t>hashCode</a:t>
            </a:r>
            <a:r>
              <a:rPr lang="ko-KR" altLang="en-US" sz="2000" dirty="0" smtClean="0"/>
              <a:t>는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객체의 정보를 요리</a:t>
            </a:r>
            <a:r>
              <a:rPr lang="en-US" altLang="ko-KR" sz="2000" dirty="0" smtClean="0"/>
              <a:t>(hash)</a:t>
            </a:r>
            <a:r>
              <a:rPr lang="ko-KR" altLang="en-US" sz="2000" dirty="0" smtClean="0"/>
              <a:t>해서 만들어진 정수 값이다</a:t>
            </a:r>
            <a:r>
              <a:rPr lang="en-US" altLang="ko-KR" sz="2000" dirty="0" smtClean="0"/>
              <a:t>.</a:t>
            </a:r>
          </a:p>
          <a:p>
            <a:pPr>
              <a:spcAft>
                <a:spcPts val="1200"/>
              </a:spcAft>
            </a:pPr>
            <a:r>
              <a:rPr lang="en-US" altLang="ko-KR" sz="2000" dirty="0" smtClean="0"/>
              <a:t>Object </a:t>
            </a:r>
            <a:r>
              <a:rPr lang="ko-KR" altLang="en-US" sz="2000" dirty="0" smtClean="0"/>
              <a:t>클래스의 </a:t>
            </a:r>
            <a:r>
              <a:rPr lang="en-US" altLang="ko-KR" sz="2000" dirty="0" err="1" smtClean="0"/>
              <a:t>hashCode</a:t>
            </a:r>
            <a:r>
              <a:rPr lang="en-US" altLang="ko-KR" sz="2000" dirty="0" smtClean="0"/>
              <a:t> </a:t>
            </a:r>
            <a:r>
              <a:rPr lang="ko-KR" altLang="en-US" sz="2000" err="1" smtClean="0"/>
              <a:t>메소드는</a:t>
            </a:r>
            <a:r>
              <a:rPr lang="ko-KR" altLang="en-US" sz="2000" smtClean="0"/>
              <a:t> 객체마다 </a:t>
            </a:r>
            <a:r>
              <a:rPr lang="ko-KR" altLang="en-US" sz="2000" dirty="0" smtClean="0"/>
              <a:t>서로 다른 </a:t>
            </a:r>
            <a:r>
              <a:rPr lang="en-US" altLang="ko-KR" sz="2000" dirty="0" err="1" smtClean="0"/>
              <a:t>hashCode</a:t>
            </a:r>
            <a:r>
              <a:rPr lang="ko-KR" altLang="en-US" sz="2000" dirty="0" smtClean="0"/>
              <a:t>를 반환하도록 구현되어 있다</a:t>
            </a:r>
            <a:r>
              <a:rPr lang="en-US" altLang="ko-KR" sz="2000" dirty="0" smtClean="0"/>
              <a:t>.</a:t>
            </a:r>
          </a:p>
          <a:p>
            <a:pPr>
              <a:spcAft>
                <a:spcPts val="1200"/>
              </a:spcAft>
            </a:pPr>
            <a:r>
              <a:rPr lang="en-US" altLang="ko-KR" sz="2000" dirty="0" err="1" smtClean="0"/>
              <a:t>hashCode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메소드는</a:t>
            </a:r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HashSet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HashMap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등의 </a:t>
            </a:r>
            <a:r>
              <a:rPr lang="en-US" altLang="ko-KR" sz="2000" dirty="0" smtClean="0"/>
              <a:t>Collection </a:t>
            </a:r>
            <a:r>
              <a:rPr lang="ko-KR" altLang="en-US" sz="2000" dirty="0" smtClean="0"/>
              <a:t>클래스에서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두 객체가 같지 않은지 빠르게 판별하기 위해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사용된다</a:t>
            </a:r>
            <a:r>
              <a:rPr lang="en-US" altLang="ko-KR" sz="2000" dirty="0" smtClean="0"/>
              <a:t>.</a:t>
            </a:r>
          </a:p>
          <a:p>
            <a:pPr>
              <a:spcAft>
                <a:spcPts val="1200"/>
              </a:spcAft>
            </a:pPr>
            <a:r>
              <a:rPr lang="en-US" altLang="ko-KR" sz="2000" dirty="0" smtClean="0"/>
              <a:t>equals </a:t>
            </a:r>
            <a:r>
              <a:rPr lang="ko-KR" altLang="en-US" sz="2000" dirty="0" err="1" smtClean="0"/>
              <a:t>메소드에</a:t>
            </a:r>
            <a:r>
              <a:rPr lang="ko-KR" altLang="en-US" sz="2000" dirty="0" smtClean="0"/>
              <a:t> 의해 같은 것으로 판명되는 두 객체의 </a:t>
            </a:r>
            <a:r>
              <a:rPr lang="en-US" altLang="ko-KR" sz="2000" dirty="0" err="1" smtClean="0"/>
              <a:t>hashCode</a:t>
            </a:r>
            <a:r>
              <a:rPr lang="en-US" altLang="ko-KR" sz="2000" dirty="0" smtClean="0"/>
              <a:t>() </a:t>
            </a:r>
            <a:r>
              <a:rPr lang="ko-KR" altLang="en-US" sz="2000" dirty="0" smtClean="0"/>
              <a:t>값은 같아야 한다</a:t>
            </a:r>
            <a:r>
              <a:rPr lang="en-US" altLang="ko-KR" sz="2000" dirty="0" smtClean="0"/>
              <a:t>. (</a:t>
            </a:r>
            <a:r>
              <a:rPr lang="ko-KR" altLang="en-US" sz="2000" dirty="0" smtClean="0"/>
              <a:t>자바 언어 규칙</a:t>
            </a:r>
            <a:r>
              <a:rPr lang="en-US" altLang="ko-KR" sz="2000" dirty="0" smtClean="0"/>
              <a:t>)</a:t>
            </a:r>
          </a:p>
          <a:p>
            <a:pPr>
              <a:spcAft>
                <a:spcPts val="1200"/>
              </a:spcAft>
            </a:pPr>
            <a:r>
              <a:rPr lang="ko-KR" altLang="en-US" sz="2000" dirty="0" smtClean="0"/>
              <a:t>어떤 클래스에서 </a:t>
            </a:r>
            <a:r>
              <a:rPr lang="en-US" altLang="ko-KR" sz="2000" dirty="0" smtClean="0"/>
              <a:t>equals </a:t>
            </a:r>
            <a:r>
              <a:rPr lang="ko-KR" altLang="en-US" sz="2000" dirty="0" err="1" smtClean="0"/>
              <a:t>메소드를</a:t>
            </a:r>
            <a:r>
              <a:rPr lang="ko-KR" altLang="en-US" sz="2000" dirty="0" smtClean="0"/>
              <a:t> 재정의하면 </a:t>
            </a:r>
            <a:r>
              <a:rPr lang="en-US" altLang="ko-KR" sz="2000" dirty="0" err="1" smtClean="0"/>
              <a:t>hashCode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메소드도</a:t>
            </a:r>
            <a:r>
              <a:rPr lang="ko-KR" altLang="en-US" sz="2000" dirty="0" smtClean="0"/>
              <a:t> 재정의해야 한다</a:t>
            </a:r>
            <a:r>
              <a:rPr lang="en-US" altLang="ko-KR" sz="2000" dirty="0" smtClean="0"/>
              <a:t>. equals </a:t>
            </a:r>
            <a:r>
              <a:rPr lang="ko-KR" altLang="en-US" sz="2000" dirty="0" err="1" smtClean="0"/>
              <a:t>메소드에서</a:t>
            </a:r>
            <a:r>
              <a:rPr lang="ko-KR" altLang="en-US" sz="2000" dirty="0" smtClean="0"/>
              <a:t> 사용된 모든 필드가 </a:t>
            </a:r>
            <a:r>
              <a:rPr lang="en-US" altLang="ko-KR" sz="2000" dirty="0" err="1" smtClean="0"/>
              <a:t>hashCode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메소드</a:t>
            </a:r>
            <a:r>
              <a:rPr lang="ko-KR" altLang="en-US" sz="2000" dirty="0" smtClean="0"/>
              <a:t> 재정의에도 사용되어야 한다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014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hashCode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재정의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dirty="0" smtClean="0"/>
              <a:t>//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count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String name</a:t>
            </a:r>
            <a:r>
              <a:rPr lang="ko-KR" altLang="en-US" sz="2000" dirty="0" smtClean="0"/>
              <a:t>을 필드로 갖는 클래스의 경우</a:t>
            </a:r>
            <a:r>
              <a:rPr lang="en-US" altLang="ko-KR" sz="2000" dirty="0" smtClean="0"/>
              <a:t>,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public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hashCode</a:t>
            </a:r>
            <a:r>
              <a:rPr lang="en-US" altLang="ko-KR" sz="2000" dirty="0"/>
              <a:t>()</a:t>
            </a:r>
          </a:p>
          <a:p>
            <a:pPr marL="0" indent="0">
              <a:buNone/>
            </a:pPr>
            <a:r>
              <a:rPr lang="en-US" altLang="ko-KR" sz="2000" dirty="0"/>
              <a:t>{</a:t>
            </a:r>
          </a:p>
          <a:p>
            <a:pPr marL="0" indent="0"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result = 17; </a:t>
            </a:r>
            <a:r>
              <a:rPr lang="en-US" altLang="ko-KR" sz="2000" dirty="0" smtClean="0"/>
              <a:t>		</a:t>
            </a:r>
          </a:p>
          <a:p>
            <a:pPr marL="0" indent="0">
              <a:buNone/>
            </a:pPr>
            <a:r>
              <a:rPr lang="en-US" altLang="ko-KR" sz="2000" dirty="0" smtClean="0"/>
              <a:t>	result </a:t>
            </a:r>
            <a:r>
              <a:rPr lang="en-US" altLang="ko-KR" sz="2000" dirty="0"/>
              <a:t>= 37 * result + count;</a:t>
            </a:r>
          </a:p>
          <a:p>
            <a:pPr marL="0" indent="0">
              <a:buNone/>
            </a:pPr>
            <a:r>
              <a:rPr lang="en-US" altLang="ko-KR" sz="2000" dirty="0" smtClean="0"/>
              <a:t>	result </a:t>
            </a:r>
            <a:r>
              <a:rPr lang="en-US" altLang="ko-KR" sz="2000" dirty="0"/>
              <a:t>= 37 * result + </a:t>
            </a:r>
            <a:r>
              <a:rPr lang="en-US" altLang="ko-KR" sz="2000" dirty="0" err="1"/>
              <a:t>name.hashCode</a:t>
            </a:r>
            <a:r>
              <a:rPr lang="en-US" altLang="ko-KR" sz="2000" dirty="0"/>
              <a:t>();</a:t>
            </a:r>
          </a:p>
          <a:p>
            <a:pPr marL="0" indent="0">
              <a:buNone/>
            </a:pPr>
            <a:r>
              <a:rPr lang="en-US" altLang="ko-KR" sz="2000" dirty="0" smtClean="0"/>
              <a:t>	return result;</a:t>
            </a:r>
          </a:p>
          <a:p>
            <a:pPr marL="0" indent="0">
              <a:buNone/>
            </a:pPr>
            <a:r>
              <a:rPr lang="en-US" altLang="ko-KR" sz="2000" dirty="0" smtClean="0"/>
              <a:t>}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// </a:t>
            </a:r>
            <a:r>
              <a:rPr lang="en-US" altLang="ko-KR" sz="2000" dirty="0" smtClean="0"/>
              <a:t>17, 37</a:t>
            </a:r>
            <a:r>
              <a:rPr lang="ko-KR" altLang="en-US" sz="2000" dirty="0" smtClean="0"/>
              <a:t>은 임의의 </a:t>
            </a:r>
            <a:r>
              <a:rPr lang="ko-KR" altLang="en-US" sz="2000" dirty="0"/>
              <a:t>소수</a:t>
            </a:r>
            <a:r>
              <a:rPr lang="en-US" altLang="ko-KR" sz="2000" dirty="0"/>
              <a:t>(prime number).</a:t>
            </a:r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000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196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 </a:t>
            </a:r>
            <a:r>
              <a:rPr lang="en-US" altLang="ko-KR" b="1">
                <a:solidFill>
                  <a:schemeClr val="tx1"/>
                </a:solidFill>
                <a:latin typeface="Courier New" pitchFamily="49" charset="0"/>
              </a:rPr>
              <a:t>clone</a:t>
            </a:r>
            <a:r>
              <a:rPr lang="en-US" altLang="ko-KR"/>
              <a:t> Method</a:t>
            </a:r>
          </a:p>
        </p:txBody>
      </p:sp>
      <p:sp>
        <p:nvSpPr>
          <p:cNvPr id="1961987" name="Line 3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pic>
        <p:nvPicPr>
          <p:cNvPr id="1961991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057400" y="2543175"/>
            <a:ext cx="4953000" cy="3400425"/>
          </a:xfrm>
          <a:noFill/>
          <a:ln w="38100">
            <a:solidFill>
              <a:srgbClr val="666699"/>
            </a:solidFill>
          </a:ln>
        </p:spPr>
      </p:pic>
      <p:sp>
        <p:nvSpPr>
          <p:cNvPr id="1961992" name="Rectangle 8"/>
          <p:cNvSpPr>
            <a:spLocks noChangeArrowheads="1"/>
          </p:cNvSpPr>
          <p:nvPr/>
        </p:nvSpPr>
        <p:spPr bwMode="auto">
          <a:xfrm>
            <a:off x="762000" y="1428750"/>
            <a:ext cx="30511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ko-KR" b="1">
                <a:latin typeface="Courier New" pitchFamily="49" charset="0"/>
              </a:rPr>
              <a:t>Object Object.clone()</a:t>
            </a:r>
            <a:endParaRPr kumimoji="0" lang="ko-KR" altLang="en-US" b="1">
              <a:latin typeface="Courier New" pitchFamily="49" charset="0"/>
            </a:endParaRPr>
          </a:p>
        </p:txBody>
      </p:sp>
      <p:sp>
        <p:nvSpPr>
          <p:cNvPr id="1961993" name="Rectangle 9"/>
          <p:cNvSpPr>
            <a:spLocks noChangeArrowheads="1"/>
          </p:cNvSpPr>
          <p:nvPr/>
        </p:nvSpPr>
        <p:spPr bwMode="auto">
          <a:xfrm>
            <a:off x="762000" y="1870075"/>
            <a:ext cx="810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ko-KR" b="1">
                <a:latin typeface="Courier New" pitchFamily="49" charset="0"/>
              </a:rPr>
              <a:t>BankAccount clonedAccount = (BankAccount) account.clone();</a:t>
            </a:r>
            <a:endParaRPr kumimoji="0" lang="ko-KR" altLang="en-US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196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 </a:t>
            </a:r>
            <a:r>
              <a:rPr lang="en-US" altLang="ko-KR" b="1">
                <a:solidFill>
                  <a:schemeClr val="tx1"/>
                </a:solidFill>
                <a:latin typeface="Courier New" pitchFamily="49" charset="0"/>
              </a:rPr>
              <a:t>Object.clone</a:t>
            </a:r>
            <a:r>
              <a:rPr lang="en-US" altLang="ko-KR"/>
              <a:t> Method</a:t>
            </a:r>
          </a:p>
        </p:txBody>
      </p:sp>
      <p:sp>
        <p:nvSpPr>
          <p:cNvPr id="19660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7924800" cy="639763"/>
          </a:xfrm>
        </p:spPr>
        <p:txBody>
          <a:bodyPr/>
          <a:lstStyle/>
          <a:p>
            <a:r>
              <a:rPr lang="en-US" altLang="ko-KR" smtClean="0"/>
              <a:t>clone </a:t>
            </a:r>
            <a:r>
              <a:rPr lang="ko-KR" altLang="en-US" smtClean="0"/>
              <a:t>메소드는 </a:t>
            </a:r>
            <a:r>
              <a:rPr lang="en-US" altLang="ko-KR" i="1" smtClean="0"/>
              <a:t>shallow copy</a:t>
            </a:r>
            <a:r>
              <a:rPr lang="ko-KR" altLang="en-US" smtClean="0"/>
              <a:t>를 수행한다</a:t>
            </a:r>
            <a:r>
              <a:rPr lang="en-US" altLang="ko-KR" smtClean="0"/>
              <a:t>.</a:t>
            </a:r>
            <a:r>
              <a:rPr lang="en-US" altLang="ko-KR" sz="2400" smtClean="0"/>
              <a:t> </a:t>
            </a:r>
            <a:endParaRPr lang="en-US" altLang="ko-KR" sz="2400"/>
          </a:p>
        </p:txBody>
      </p:sp>
      <p:sp>
        <p:nvSpPr>
          <p:cNvPr id="1966084" name="Line 4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pic>
        <p:nvPicPr>
          <p:cNvPr id="1966086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524000" y="2286000"/>
            <a:ext cx="4953000" cy="2680503"/>
          </a:xfrm>
          <a:noFill/>
          <a:ln w="38100">
            <a:solidFill>
              <a:srgbClr val="666699"/>
            </a:solidFill>
          </a:ln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5334000"/>
            <a:ext cx="81534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2400" kern="0" smtClean="0"/>
              <a:t>deep copy</a:t>
            </a:r>
            <a:r>
              <a:rPr lang="ko-KR" altLang="en-US" sz="2400" kern="0" smtClean="0"/>
              <a:t>를 원하면 </a:t>
            </a:r>
            <a:r>
              <a:rPr lang="en-US" altLang="ko-KR" sz="2400" kern="0" smtClean="0"/>
              <a:t>clone</a:t>
            </a:r>
            <a:r>
              <a:rPr lang="ko-KR" altLang="en-US" sz="2400" kern="0" smtClean="0"/>
              <a:t>메소드를 엎어쓰기해야 한다</a:t>
            </a:r>
            <a:r>
              <a:rPr lang="en-US" altLang="ko-KR" sz="2400" kern="0" smtClean="0"/>
              <a:t>.</a:t>
            </a:r>
            <a:endParaRPr lang="en-US" altLang="ko-KR" sz="2000" ker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202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 </a:t>
            </a:r>
            <a:r>
              <a:rPr lang="en-US" altLang="ko-KR" b="1">
                <a:solidFill>
                  <a:schemeClr val="tx1"/>
                </a:solidFill>
                <a:latin typeface="Courier New" pitchFamily="49" charset="0"/>
              </a:rPr>
              <a:t>Object.clone</a:t>
            </a:r>
            <a:r>
              <a:rPr lang="en-US" altLang="ko-KR"/>
              <a:t> Method</a:t>
            </a:r>
          </a:p>
        </p:txBody>
      </p:sp>
      <p:sp>
        <p:nvSpPr>
          <p:cNvPr id="20285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7924800" cy="1981200"/>
          </a:xfrm>
        </p:spPr>
        <p:txBody>
          <a:bodyPr/>
          <a:lstStyle/>
          <a:p>
            <a:r>
              <a:rPr lang="en-US" altLang="ko-KR" sz="2400" b="1" dirty="0" err="1"/>
              <a:t>cloneable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인터페이스를 구현한 클래스 객체에만 </a:t>
            </a:r>
            <a:r>
              <a:rPr lang="en-US" altLang="ko-KR" sz="2400" b="1" dirty="0"/>
              <a:t>clone </a:t>
            </a:r>
            <a:r>
              <a:rPr lang="ko-KR" altLang="en-US" sz="2400" b="1" dirty="0" err="1"/>
              <a:t>메소드를</a:t>
            </a:r>
            <a:r>
              <a:rPr lang="ko-KR" altLang="en-US" sz="2400" b="1" dirty="0"/>
              <a:t> 호출할 수 있다</a:t>
            </a:r>
            <a:r>
              <a:rPr lang="en-US" altLang="ko-KR" sz="2400" b="1" dirty="0"/>
              <a:t>.</a:t>
            </a:r>
          </a:p>
          <a:p>
            <a:r>
              <a:rPr lang="en-US" altLang="ko-KR" sz="2400" b="1" dirty="0" err="1"/>
              <a:t>cloneable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인터페이스에는 아무런 </a:t>
            </a:r>
            <a:r>
              <a:rPr lang="ko-KR" altLang="en-US" sz="2400" b="1" dirty="0" err="1"/>
              <a:t>메소드도</a:t>
            </a:r>
            <a:r>
              <a:rPr lang="ko-KR" altLang="en-US" sz="2400" b="1" dirty="0"/>
              <a:t> 정해져 있지 않다</a:t>
            </a:r>
            <a:r>
              <a:rPr lang="en-US" altLang="ko-KR" sz="2400" b="1" dirty="0"/>
              <a:t>.</a:t>
            </a:r>
          </a:p>
        </p:txBody>
      </p:sp>
      <p:sp>
        <p:nvSpPr>
          <p:cNvPr id="2028548" name="Line 4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정리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상속 왜 쓰나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코드 중복 회피</a:t>
            </a:r>
            <a:endParaRPr lang="en-US" altLang="ko-KR" dirty="0" smtClean="0"/>
          </a:p>
          <a:p>
            <a:r>
              <a:rPr lang="ko-KR" altLang="en-US" dirty="0" smtClean="0"/>
              <a:t>코드 재사용</a:t>
            </a:r>
            <a:endParaRPr lang="en-US" altLang="ko-KR" dirty="0" smtClean="0"/>
          </a:p>
          <a:p>
            <a:r>
              <a:rPr lang="ko-KR" altLang="en-US" dirty="0" smtClean="0"/>
              <a:t>서브클래스들을 한꺼번에 처리할 수 있음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유지보수 간편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수퍼클래스</a:t>
            </a:r>
            <a:r>
              <a:rPr lang="ko-KR" altLang="en-US" dirty="0" smtClean="0"/>
              <a:t> 변경이 서브클래스에 자동으로 반영됨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애플리케이션 기능 확장이 쉬워짐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0283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1976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3250" y="457200"/>
            <a:ext cx="7931150" cy="5105400"/>
          </a:xfrm>
          <a:noFill/>
          <a:ln/>
        </p:spPr>
        <p:txBody>
          <a:bodyPr lIns="92075" tIns="46038" rIns="92075" bIns="46038"/>
          <a:lstStyle/>
          <a:p>
            <a:pPr algn="just">
              <a:lnSpc>
                <a:spcPct val="80000"/>
              </a:lnSpc>
              <a:buFontTx/>
              <a:buNone/>
            </a:pPr>
            <a:r>
              <a:rPr lang="en-US" altLang="ko-KR" sz="1800" b="1" dirty="0"/>
              <a:t>class Car {</a:t>
            </a:r>
          </a:p>
          <a:p>
            <a:pPr lvl="1" algn="just">
              <a:lnSpc>
                <a:spcPct val="80000"/>
              </a:lnSpc>
              <a:buFontTx/>
              <a:buNone/>
            </a:pPr>
            <a:r>
              <a:rPr lang="en-US" altLang="ko-KR" sz="1800" b="1" dirty="0" smtClean="0"/>
              <a:t>private </a:t>
            </a:r>
            <a:r>
              <a:rPr lang="en-US" altLang="ko-KR" sz="1800" b="1" dirty="0" err="1"/>
              <a:t>int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핸들각도</a:t>
            </a:r>
            <a:r>
              <a:rPr lang="en-US" altLang="ko-KR" sz="1800" b="1" dirty="0"/>
              <a:t>;</a:t>
            </a:r>
          </a:p>
          <a:p>
            <a:pPr lvl="1" algn="just">
              <a:lnSpc>
                <a:spcPct val="80000"/>
              </a:lnSpc>
              <a:buFontTx/>
              <a:buNone/>
            </a:pPr>
            <a:r>
              <a:rPr lang="en-US" altLang="ko-KR" sz="1800" b="1" dirty="0" smtClean="0"/>
              <a:t>private </a:t>
            </a:r>
            <a:r>
              <a:rPr lang="en-US" altLang="ko-KR" sz="1800" b="1" dirty="0" err="1"/>
              <a:t>int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속도</a:t>
            </a:r>
            <a:r>
              <a:rPr lang="en-US" altLang="ko-KR" sz="1800" b="1" dirty="0"/>
              <a:t>;</a:t>
            </a:r>
          </a:p>
          <a:p>
            <a:pPr lvl="1" algn="just">
              <a:lnSpc>
                <a:spcPct val="80000"/>
              </a:lnSpc>
              <a:buFontTx/>
              <a:buNone/>
            </a:pPr>
            <a:r>
              <a:rPr lang="en-US" altLang="ko-KR" sz="1800" b="1" dirty="0"/>
              <a:t>public void accelerate(</a:t>
            </a:r>
            <a:r>
              <a:rPr lang="en-US" altLang="ko-KR" sz="1800" b="1" dirty="0" err="1"/>
              <a:t>int</a:t>
            </a:r>
            <a:r>
              <a:rPr lang="en-US" altLang="ko-KR" sz="1800" b="1" dirty="0"/>
              <a:t> </a:t>
            </a:r>
            <a:r>
              <a:rPr lang="en-US" altLang="ko-KR" sz="1800" b="1" dirty="0" err="1"/>
              <a:t>i</a:t>
            </a:r>
            <a:r>
              <a:rPr lang="en-US" altLang="ko-KR" sz="1800" b="1" dirty="0"/>
              <a:t>) { </a:t>
            </a:r>
            <a:r>
              <a:rPr lang="en-US" altLang="ko-KR" sz="1800" b="1" dirty="0">
                <a:latin typeface="Times New Roman" pitchFamily="18" charset="0"/>
              </a:rPr>
              <a:t>…</a:t>
            </a:r>
            <a:r>
              <a:rPr lang="en-US" altLang="ko-KR" sz="1800" b="1" dirty="0"/>
              <a:t> }</a:t>
            </a:r>
          </a:p>
          <a:p>
            <a:pPr lvl="1" algn="just">
              <a:lnSpc>
                <a:spcPct val="80000"/>
              </a:lnSpc>
              <a:buFontTx/>
              <a:buNone/>
            </a:pPr>
            <a:r>
              <a:rPr lang="en-US" altLang="ko-KR" sz="1800" b="1" dirty="0"/>
              <a:t>public void stop() { </a:t>
            </a:r>
            <a:r>
              <a:rPr lang="en-US" altLang="ko-KR" sz="1800" b="1" dirty="0">
                <a:latin typeface="Times New Roman" pitchFamily="18" charset="0"/>
              </a:rPr>
              <a:t>…</a:t>
            </a:r>
            <a:r>
              <a:rPr lang="en-US" altLang="ko-KR" sz="1800" b="1" dirty="0"/>
              <a:t> }</a:t>
            </a:r>
          </a:p>
          <a:p>
            <a:pPr lvl="1" algn="just">
              <a:lnSpc>
                <a:spcPct val="80000"/>
              </a:lnSpc>
              <a:buFontTx/>
              <a:buNone/>
            </a:pPr>
            <a:r>
              <a:rPr lang="en-US" altLang="ko-KR" sz="1800" b="1" dirty="0"/>
              <a:t>public void turn(</a:t>
            </a:r>
            <a:r>
              <a:rPr lang="en-US" altLang="ko-KR" sz="1800" b="1" dirty="0" err="1"/>
              <a:t>int</a:t>
            </a:r>
            <a:r>
              <a:rPr lang="en-US" altLang="ko-KR" sz="1800" b="1" dirty="0"/>
              <a:t> angle) { </a:t>
            </a:r>
            <a:r>
              <a:rPr lang="en-US" altLang="ko-KR" sz="1800" b="1" dirty="0">
                <a:latin typeface="Times New Roman" pitchFamily="18" charset="0"/>
              </a:rPr>
              <a:t>…</a:t>
            </a:r>
            <a:r>
              <a:rPr lang="en-US" altLang="ko-KR" sz="1800" b="1" dirty="0"/>
              <a:t> </a:t>
            </a:r>
            <a:r>
              <a:rPr lang="en-US" altLang="ko-KR" sz="1800" b="1" dirty="0" smtClean="0"/>
              <a:t>}</a:t>
            </a:r>
          </a:p>
          <a:p>
            <a:pPr lvl="1" algn="just">
              <a:lnSpc>
                <a:spcPct val="80000"/>
              </a:lnSpc>
              <a:buFontTx/>
              <a:buNone/>
            </a:pPr>
            <a:r>
              <a:rPr lang="en-US" altLang="ko-KR" sz="1800" b="1" dirty="0">
                <a:solidFill>
                  <a:srgbClr val="0000FF"/>
                </a:solidFill>
              </a:rPr>
              <a:t>public </a:t>
            </a:r>
            <a:r>
              <a:rPr lang="en-US" altLang="ko-KR" sz="1800" b="1" dirty="0" err="1">
                <a:solidFill>
                  <a:srgbClr val="0000FF"/>
                </a:solidFill>
              </a:rPr>
              <a:t>int</a:t>
            </a:r>
            <a:r>
              <a:rPr lang="en-US" altLang="ko-KR" sz="1800" b="1" dirty="0">
                <a:solidFill>
                  <a:srgbClr val="0000FF"/>
                </a:solidFill>
              </a:rPr>
              <a:t> get</a:t>
            </a:r>
            <a:r>
              <a:rPr lang="ko-KR" altLang="en-US" sz="1800" b="1" dirty="0">
                <a:solidFill>
                  <a:srgbClr val="0000FF"/>
                </a:solidFill>
              </a:rPr>
              <a:t>핸들각도</a:t>
            </a:r>
            <a:r>
              <a:rPr lang="en-US" altLang="ko-KR" sz="1800" b="1" dirty="0">
                <a:solidFill>
                  <a:srgbClr val="0000FF"/>
                </a:solidFill>
              </a:rPr>
              <a:t>() { return </a:t>
            </a:r>
            <a:r>
              <a:rPr lang="ko-KR" altLang="en-US" sz="1800" b="1" dirty="0">
                <a:solidFill>
                  <a:srgbClr val="0000FF"/>
                </a:solidFill>
              </a:rPr>
              <a:t>핸들각도</a:t>
            </a:r>
            <a:r>
              <a:rPr lang="en-US" altLang="ko-KR" sz="1800" b="1" dirty="0">
                <a:solidFill>
                  <a:srgbClr val="0000FF"/>
                </a:solidFill>
              </a:rPr>
              <a:t>; </a:t>
            </a:r>
            <a:r>
              <a:rPr lang="en-US" altLang="ko-KR" sz="1800" b="1" dirty="0" smtClean="0">
                <a:solidFill>
                  <a:srgbClr val="0000FF"/>
                </a:solidFill>
              </a:rPr>
              <a:t>}	// Getter </a:t>
            </a:r>
            <a:r>
              <a:rPr lang="ko-KR" altLang="en-US" sz="1800" b="1" dirty="0" err="1" smtClean="0">
                <a:solidFill>
                  <a:srgbClr val="0000FF"/>
                </a:solidFill>
              </a:rPr>
              <a:t>메소드</a:t>
            </a:r>
            <a:endParaRPr lang="en-US" altLang="ko-KR" sz="1800" b="1" dirty="0">
              <a:solidFill>
                <a:srgbClr val="0000FF"/>
              </a:solidFill>
            </a:endParaRPr>
          </a:p>
          <a:p>
            <a:pPr marL="342900" lvl="1" indent="-342900" algn="just">
              <a:lnSpc>
                <a:spcPct val="80000"/>
              </a:lnSpc>
              <a:buNone/>
            </a:pPr>
            <a:r>
              <a:rPr lang="en-US" altLang="ko-KR" sz="1800" b="1" dirty="0" smtClean="0">
                <a:solidFill>
                  <a:srgbClr val="0000FF"/>
                </a:solidFill>
              </a:rPr>
              <a:t>	  public </a:t>
            </a:r>
            <a:r>
              <a:rPr lang="en-US" altLang="ko-KR" sz="1800" b="1" dirty="0" err="1">
                <a:solidFill>
                  <a:srgbClr val="0000FF"/>
                </a:solidFill>
              </a:rPr>
              <a:t>int</a:t>
            </a:r>
            <a:r>
              <a:rPr lang="en-US" altLang="ko-KR" sz="1800" b="1" dirty="0">
                <a:solidFill>
                  <a:srgbClr val="0000FF"/>
                </a:solidFill>
              </a:rPr>
              <a:t> </a:t>
            </a:r>
            <a:r>
              <a:rPr lang="en-US" altLang="ko-KR" sz="1800" b="1" dirty="0" smtClean="0">
                <a:solidFill>
                  <a:srgbClr val="0000FF"/>
                </a:solidFill>
              </a:rPr>
              <a:t>get</a:t>
            </a:r>
            <a:r>
              <a:rPr lang="ko-KR" altLang="en-US" sz="1800" b="1" dirty="0" smtClean="0">
                <a:solidFill>
                  <a:srgbClr val="0000FF"/>
                </a:solidFill>
              </a:rPr>
              <a:t>속도</a:t>
            </a:r>
            <a:r>
              <a:rPr lang="en-US" altLang="ko-KR" sz="1800" b="1" dirty="0" smtClean="0">
                <a:solidFill>
                  <a:srgbClr val="0000FF"/>
                </a:solidFill>
              </a:rPr>
              <a:t>() </a:t>
            </a:r>
            <a:r>
              <a:rPr lang="en-US" altLang="ko-KR" sz="1800" b="1" dirty="0">
                <a:solidFill>
                  <a:srgbClr val="0000FF"/>
                </a:solidFill>
              </a:rPr>
              <a:t>{ return </a:t>
            </a:r>
            <a:r>
              <a:rPr lang="ko-KR" altLang="en-US" sz="1800" b="1" dirty="0" smtClean="0">
                <a:solidFill>
                  <a:srgbClr val="0000FF"/>
                </a:solidFill>
              </a:rPr>
              <a:t>속도</a:t>
            </a:r>
            <a:r>
              <a:rPr lang="en-US" altLang="ko-KR" sz="1800" b="1" dirty="0" smtClean="0">
                <a:solidFill>
                  <a:srgbClr val="0000FF"/>
                </a:solidFill>
              </a:rPr>
              <a:t>; </a:t>
            </a:r>
            <a:r>
              <a:rPr lang="en-US" altLang="ko-KR" sz="1800" b="1" dirty="0">
                <a:solidFill>
                  <a:srgbClr val="0000FF"/>
                </a:solidFill>
              </a:rPr>
              <a:t>}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ko-KR" sz="1800" b="1" dirty="0" smtClean="0"/>
              <a:t>}</a:t>
            </a:r>
            <a:endParaRPr lang="en-US" altLang="ko-KR" sz="1800" b="1" dirty="0"/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ko-KR" sz="1800" b="1" dirty="0"/>
              <a:t>class Truck </a:t>
            </a:r>
            <a:r>
              <a:rPr lang="en-US" altLang="ko-KR" sz="1800" b="1" dirty="0">
                <a:solidFill>
                  <a:srgbClr val="0000FF"/>
                </a:solidFill>
              </a:rPr>
              <a:t>extends</a:t>
            </a:r>
            <a:r>
              <a:rPr lang="en-US" altLang="ko-KR" sz="1800" b="1" dirty="0"/>
              <a:t> Car {</a:t>
            </a:r>
          </a:p>
          <a:p>
            <a:pPr lvl="1" algn="just">
              <a:lnSpc>
                <a:spcPct val="80000"/>
              </a:lnSpc>
              <a:buFontTx/>
              <a:buNone/>
            </a:pPr>
            <a:r>
              <a:rPr lang="en-US" altLang="ko-KR" sz="1800" b="1" dirty="0"/>
              <a:t>private </a:t>
            </a:r>
            <a:r>
              <a:rPr lang="en-US" altLang="ko-KR" sz="1800" b="1" dirty="0" err="1"/>
              <a:t>boolean</a:t>
            </a:r>
            <a:r>
              <a:rPr lang="en-US" altLang="ko-KR" sz="1800" b="1" dirty="0"/>
              <a:t> </a:t>
            </a:r>
            <a:r>
              <a:rPr lang="ko-KR" altLang="en-US" sz="1800" b="1" dirty="0" err="1"/>
              <a:t>짐실음</a:t>
            </a:r>
            <a:r>
              <a:rPr lang="en-US" altLang="ko-KR" sz="1800" b="1" dirty="0"/>
              <a:t>;</a:t>
            </a:r>
          </a:p>
          <a:p>
            <a:pPr lvl="1" algn="just">
              <a:lnSpc>
                <a:spcPct val="80000"/>
              </a:lnSpc>
              <a:buFontTx/>
              <a:buNone/>
            </a:pPr>
            <a:r>
              <a:rPr lang="en-US" altLang="ko-KR" sz="1800" b="1" dirty="0"/>
              <a:t>public void load () { </a:t>
            </a:r>
            <a:r>
              <a:rPr lang="en-US" altLang="ko-KR" sz="1800" b="1" dirty="0">
                <a:latin typeface="Times New Roman" pitchFamily="18" charset="0"/>
              </a:rPr>
              <a:t>…</a:t>
            </a:r>
            <a:r>
              <a:rPr lang="en-US" altLang="ko-KR" sz="1800" b="1" dirty="0"/>
              <a:t> };</a:t>
            </a:r>
          </a:p>
          <a:p>
            <a:pPr lvl="1" algn="just">
              <a:lnSpc>
                <a:spcPct val="80000"/>
              </a:lnSpc>
              <a:buFontTx/>
              <a:buNone/>
            </a:pPr>
            <a:r>
              <a:rPr lang="en-US" altLang="ko-KR" sz="1800" b="1" dirty="0"/>
              <a:t>public void unload() { </a:t>
            </a:r>
            <a:r>
              <a:rPr lang="en-US" altLang="ko-KR" sz="1800" b="1" dirty="0">
                <a:latin typeface="Times New Roman" pitchFamily="18" charset="0"/>
              </a:rPr>
              <a:t>…</a:t>
            </a:r>
            <a:r>
              <a:rPr lang="en-US" altLang="ko-KR" sz="1800" b="1" dirty="0"/>
              <a:t> } </a:t>
            </a:r>
            <a:endParaRPr lang="en-US" altLang="ko-KR" sz="1800" b="1" dirty="0" smtClean="0"/>
          </a:p>
          <a:p>
            <a:pPr lvl="1" algn="just">
              <a:lnSpc>
                <a:spcPct val="80000"/>
              </a:lnSpc>
              <a:buFontTx/>
              <a:buNone/>
            </a:pPr>
            <a:r>
              <a:rPr lang="en-US" altLang="ko-KR" sz="1800" b="1" dirty="0" smtClean="0"/>
              <a:t>public String </a:t>
            </a:r>
            <a:r>
              <a:rPr lang="en-US" altLang="ko-KR" sz="1800" b="1" dirty="0" err="1" smtClean="0"/>
              <a:t>toString</a:t>
            </a:r>
            <a:r>
              <a:rPr lang="en-US" altLang="ko-KR" sz="1800" b="1" dirty="0" smtClean="0"/>
              <a:t>() {</a:t>
            </a:r>
          </a:p>
          <a:p>
            <a:pPr lvl="1" algn="just">
              <a:lnSpc>
                <a:spcPct val="80000"/>
              </a:lnSpc>
              <a:buFontTx/>
              <a:buNone/>
            </a:pPr>
            <a:r>
              <a:rPr lang="en-US" altLang="ko-KR" sz="1800" b="1" dirty="0" smtClean="0"/>
              <a:t>     return </a:t>
            </a:r>
            <a:r>
              <a:rPr lang="en-US" altLang="ko-KR" sz="1800" b="1" dirty="0" smtClean="0">
                <a:solidFill>
                  <a:srgbClr val="0000FF"/>
                </a:solidFill>
              </a:rPr>
              <a:t>get</a:t>
            </a:r>
            <a:r>
              <a:rPr lang="ko-KR" altLang="en-US" sz="1800" b="1" dirty="0" smtClean="0">
                <a:solidFill>
                  <a:srgbClr val="0000FF"/>
                </a:solidFill>
              </a:rPr>
              <a:t>핸들각도</a:t>
            </a:r>
            <a:r>
              <a:rPr lang="en-US" altLang="ko-KR" sz="1800" b="1" dirty="0" smtClean="0">
                <a:solidFill>
                  <a:srgbClr val="0000FF"/>
                </a:solidFill>
              </a:rPr>
              <a:t>()</a:t>
            </a:r>
            <a:r>
              <a:rPr lang="ko-KR" altLang="en-US" sz="1800" b="1" dirty="0" smtClean="0">
                <a:solidFill>
                  <a:srgbClr val="0000FF"/>
                </a:solidFill>
              </a:rPr>
              <a:t> </a:t>
            </a:r>
            <a:r>
              <a:rPr lang="en-US" altLang="ko-KR" sz="1800" b="1" dirty="0" smtClean="0"/>
              <a:t>+ “ “ + </a:t>
            </a:r>
            <a:r>
              <a:rPr lang="en-US" altLang="ko-KR" sz="1800" b="1" dirty="0" smtClean="0">
                <a:solidFill>
                  <a:srgbClr val="0000FF"/>
                </a:solidFill>
              </a:rPr>
              <a:t>get</a:t>
            </a:r>
            <a:r>
              <a:rPr lang="ko-KR" altLang="en-US" sz="1800" b="1" dirty="0" smtClean="0">
                <a:solidFill>
                  <a:srgbClr val="0000FF"/>
                </a:solidFill>
              </a:rPr>
              <a:t>속도</a:t>
            </a:r>
            <a:r>
              <a:rPr lang="en-US" altLang="ko-KR" sz="1800" b="1" dirty="0" smtClean="0">
                <a:solidFill>
                  <a:srgbClr val="0000FF"/>
                </a:solidFill>
              </a:rPr>
              <a:t>()</a:t>
            </a:r>
            <a:r>
              <a:rPr lang="ko-KR" altLang="en-US" sz="1800" b="1" dirty="0" smtClean="0">
                <a:solidFill>
                  <a:srgbClr val="0000FF"/>
                </a:solidFill>
              </a:rPr>
              <a:t> </a:t>
            </a:r>
            <a:r>
              <a:rPr lang="en-US" altLang="ko-KR" sz="1800" b="1" dirty="0" smtClean="0"/>
              <a:t>+ “ “ + </a:t>
            </a:r>
            <a:r>
              <a:rPr lang="ko-KR" altLang="en-US" sz="1800" b="1" dirty="0" err="1" smtClean="0"/>
              <a:t>짐실음</a:t>
            </a:r>
            <a:r>
              <a:rPr lang="en-US" altLang="ko-KR" sz="1800" b="1" dirty="0" smtClean="0"/>
              <a:t>;    </a:t>
            </a:r>
            <a:r>
              <a:rPr lang="en-US" altLang="ko-KR" sz="1800" b="1" dirty="0" smtClean="0">
                <a:solidFill>
                  <a:srgbClr val="0000FF"/>
                </a:solidFill>
              </a:rPr>
              <a:t>// OK!</a:t>
            </a:r>
            <a:endParaRPr lang="en-US" altLang="ko-KR" sz="1800" b="1" dirty="0">
              <a:solidFill>
                <a:srgbClr val="0000FF"/>
              </a:solidFill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ko-KR" sz="1800" b="1" dirty="0" smtClean="0"/>
              <a:t>	 }</a:t>
            </a:r>
            <a:endParaRPr lang="en-US" altLang="ko-KR" sz="1800" b="1" dirty="0"/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ko-KR" sz="1800" b="1" dirty="0" smtClean="0"/>
              <a:t>}</a:t>
            </a:r>
            <a:endParaRPr lang="en-US" altLang="ko-KR" sz="1800" b="1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7200" y="5181600"/>
            <a:ext cx="8229600" cy="838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2075" tIns="46038" rIns="92075" bIns="46038" anchor="ctr"/>
          <a:lstStyle/>
          <a:p>
            <a:pPr algn="just">
              <a:lnSpc>
                <a:spcPct val="80000"/>
              </a:lnSpc>
              <a:spcBef>
                <a:spcPct val="20000"/>
              </a:spcBef>
            </a:pPr>
            <a:r>
              <a:rPr lang="en-US" altLang="ko-KR" b="1" smtClean="0">
                <a:solidFill>
                  <a:srgbClr val="0000FF"/>
                </a:solidFill>
              </a:rPr>
              <a:t>public </a:t>
            </a:r>
            <a:r>
              <a:rPr lang="ko-KR" altLang="en-US" b="1" smtClean="0">
                <a:solidFill>
                  <a:srgbClr val="0000FF"/>
                </a:solidFill>
              </a:rPr>
              <a:t>멤버에는 누구든지 접근할 수 있다</a:t>
            </a:r>
            <a:r>
              <a:rPr lang="en-US" altLang="ko-KR" b="1" smtClean="0">
                <a:solidFill>
                  <a:srgbClr val="0000FF"/>
                </a:solidFill>
              </a:rPr>
              <a:t>.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</a:pPr>
            <a:r>
              <a:rPr lang="ko-KR" altLang="en-US" b="1" smtClean="0">
                <a:solidFill>
                  <a:srgbClr val="0000FF"/>
                </a:solidFill>
              </a:rPr>
              <a:t>누구든지 </a:t>
            </a:r>
            <a:r>
              <a:rPr lang="en-US" altLang="ko-KR" b="1" smtClean="0">
                <a:solidFill>
                  <a:srgbClr val="0000FF"/>
                </a:solidFill>
              </a:rPr>
              <a:t>public </a:t>
            </a:r>
            <a:r>
              <a:rPr lang="ko-KR" altLang="en-US" b="1" smtClean="0">
                <a:solidFill>
                  <a:srgbClr val="0000FF"/>
                </a:solidFill>
              </a:rPr>
              <a:t>메소드를 호출할 수 있다</a:t>
            </a:r>
            <a:r>
              <a:rPr lang="en-US" altLang="ko-KR" b="1" smtClean="0">
                <a:solidFill>
                  <a:srgbClr val="0000FF"/>
                </a:solidFill>
              </a:rPr>
              <a:t>.</a:t>
            </a:r>
            <a:endParaRPr lang="en-US" altLang="ko-KR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59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끝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9522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19763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ko-KR" altLang="en-US"/>
              <a:t>상속</a:t>
            </a:r>
            <a:r>
              <a:rPr lang="en-US" altLang="ko-KR"/>
              <a:t>(Inheritance)</a:t>
            </a:r>
          </a:p>
        </p:txBody>
      </p:sp>
      <p:sp>
        <p:nvSpPr>
          <p:cNvPr id="1976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3250" y="1143000"/>
            <a:ext cx="7473950" cy="4191000"/>
          </a:xfrm>
          <a:noFill/>
          <a:ln/>
        </p:spPr>
        <p:txBody>
          <a:bodyPr lIns="92075" tIns="46038" rIns="92075" bIns="46038"/>
          <a:lstStyle/>
          <a:p>
            <a:pPr algn="just">
              <a:lnSpc>
                <a:spcPct val="80000"/>
              </a:lnSpc>
              <a:buFontTx/>
              <a:buNone/>
            </a:pPr>
            <a:r>
              <a:rPr lang="en-US" altLang="ko-KR" sz="1800" b="1" dirty="0"/>
              <a:t>class Car {</a:t>
            </a:r>
          </a:p>
          <a:p>
            <a:pPr lvl="1" algn="just">
              <a:lnSpc>
                <a:spcPct val="80000"/>
              </a:lnSpc>
              <a:buFontTx/>
              <a:buNone/>
            </a:pPr>
            <a:r>
              <a:rPr lang="en-US" altLang="ko-KR" sz="1800" b="1" smtClean="0">
                <a:solidFill>
                  <a:srgbClr val="FF0000"/>
                </a:solidFill>
              </a:rPr>
              <a:t>protected </a:t>
            </a:r>
            <a:r>
              <a:rPr lang="en-US" altLang="ko-KR" sz="1800" b="1" dirty="0" err="1"/>
              <a:t>int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핸들각도</a:t>
            </a:r>
            <a:r>
              <a:rPr lang="en-US" altLang="ko-KR" sz="1800" b="1" dirty="0"/>
              <a:t>;</a:t>
            </a:r>
          </a:p>
          <a:p>
            <a:pPr lvl="1" algn="just">
              <a:lnSpc>
                <a:spcPct val="80000"/>
              </a:lnSpc>
              <a:buFontTx/>
              <a:buNone/>
            </a:pPr>
            <a:r>
              <a:rPr lang="en-US" altLang="ko-KR" sz="1800" b="1">
                <a:solidFill>
                  <a:srgbClr val="FF0000"/>
                </a:solidFill>
              </a:rPr>
              <a:t>protected </a:t>
            </a:r>
            <a:r>
              <a:rPr lang="en-US" altLang="ko-KR" sz="1800" b="1" smtClean="0"/>
              <a:t>int </a:t>
            </a:r>
            <a:r>
              <a:rPr lang="ko-KR" altLang="en-US" sz="1800" b="1" dirty="0"/>
              <a:t>속도</a:t>
            </a:r>
            <a:r>
              <a:rPr lang="en-US" altLang="ko-KR" sz="1800" b="1" dirty="0"/>
              <a:t>;</a:t>
            </a:r>
          </a:p>
          <a:p>
            <a:pPr lvl="1" algn="just">
              <a:lnSpc>
                <a:spcPct val="80000"/>
              </a:lnSpc>
              <a:buFontTx/>
              <a:buNone/>
            </a:pPr>
            <a:r>
              <a:rPr lang="en-US" altLang="ko-KR" sz="1800" b="1" dirty="0"/>
              <a:t>public void accelerate(</a:t>
            </a:r>
            <a:r>
              <a:rPr lang="en-US" altLang="ko-KR" sz="1800" b="1" dirty="0" err="1"/>
              <a:t>int</a:t>
            </a:r>
            <a:r>
              <a:rPr lang="en-US" altLang="ko-KR" sz="1800" b="1" dirty="0"/>
              <a:t> </a:t>
            </a:r>
            <a:r>
              <a:rPr lang="en-US" altLang="ko-KR" sz="1800" b="1" dirty="0" err="1"/>
              <a:t>i</a:t>
            </a:r>
            <a:r>
              <a:rPr lang="en-US" altLang="ko-KR" sz="1800" b="1" dirty="0"/>
              <a:t>) { </a:t>
            </a:r>
            <a:r>
              <a:rPr lang="en-US" altLang="ko-KR" sz="1800" b="1" dirty="0">
                <a:latin typeface="Times New Roman" pitchFamily="18" charset="0"/>
              </a:rPr>
              <a:t>…</a:t>
            </a:r>
            <a:r>
              <a:rPr lang="en-US" altLang="ko-KR" sz="1800" b="1" dirty="0"/>
              <a:t> }</a:t>
            </a:r>
          </a:p>
          <a:p>
            <a:pPr lvl="1" algn="just">
              <a:lnSpc>
                <a:spcPct val="80000"/>
              </a:lnSpc>
              <a:buFontTx/>
              <a:buNone/>
            </a:pPr>
            <a:r>
              <a:rPr lang="en-US" altLang="ko-KR" sz="1800" b="1" dirty="0"/>
              <a:t>public void stop() { </a:t>
            </a:r>
            <a:r>
              <a:rPr lang="en-US" altLang="ko-KR" sz="1800" b="1" dirty="0">
                <a:latin typeface="Times New Roman" pitchFamily="18" charset="0"/>
              </a:rPr>
              <a:t>…</a:t>
            </a:r>
            <a:r>
              <a:rPr lang="en-US" altLang="ko-KR" sz="1800" b="1" dirty="0"/>
              <a:t> }</a:t>
            </a:r>
          </a:p>
          <a:p>
            <a:pPr lvl="1" algn="just">
              <a:lnSpc>
                <a:spcPct val="80000"/>
              </a:lnSpc>
              <a:buFontTx/>
              <a:buNone/>
            </a:pPr>
            <a:r>
              <a:rPr lang="en-US" altLang="ko-KR" sz="1800" b="1" dirty="0"/>
              <a:t>public void turn(</a:t>
            </a:r>
            <a:r>
              <a:rPr lang="en-US" altLang="ko-KR" sz="1800" b="1" dirty="0" err="1"/>
              <a:t>int</a:t>
            </a:r>
            <a:r>
              <a:rPr lang="en-US" altLang="ko-KR" sz="1800" b="1" dirty="0"/>
              <a:t> angle) { </a:t>
            </a:r>
            <a:r>
              <a:rPr lang="en-US" altLang="ko-KR" sz="1800" b="1" dirty="0">
                <a:latin typeface="Times New Roman" pitchFamily="18" charset="0"/>
              </a:rPr>
              <a:t>…</a:t>
            </a:r>
            <a:r>
              <a:rPr lang="en-US" altLang="ko-KR" sz="1800" b="1" dirty="0"/>
              <a:t> }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ko-KR" sz="1800" b="1" dirty="0"/>
              <a:t>}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ko-KR" sz="1800" b="1" dirty="0"/>
              <a:t>class Truck </a:t>
            </a:r>
            <a:r>
              <a:rPr lang="en-US" altLang="ko-KR" sz="1800" b="1" dirty="0">
                <a:solidFill>
                  <a:srgbClr val="0000FF"/>
                </a:solidFill>
              </a:rPr>
              <a:t>extends</a:t>
            </a:r>
            <a:r>
              <a:rPr lang="en-US" altLang="ko-KR" sz="1800" b="1" dirty="0"/>
              <a:t> Car {</a:t>
            </a:r>
          </a:p>
          <a:p>
            <a:pPr lvl="1" algn="just">
              <a:lnSpc>
                <a:spcPct val="80000"/>
              </a:lnSpc>
              <a:buFontTx/>
              <a:buNone/>
            </a:pPr>
            <a:r>
              <a:rPr lang="en-US" altLang="ko-KR" sz="1800" b="1" dirty="0"/>
              <a:t>private </a:t>
            </a:r>
            <a:r>
              <a:rPr lang="en-US" altLang="ko-KR" sz="1800" b="1" dirty="0" err="1"/>
              <a:t>boolean</a:t>
            </a:r>
            <a:r>
              <a:rPr lang="en-US" altLang="ko-KR" sz="1800" b="1" dirty="0"/>
              <a:t> </a:t>
            </a:r>
            <a:r>
              <a:rPr lang="ko-KR" altLang="en-US" sz="1800" b="1" dirty="0" err="1"/>
              <a:t>짐실음</a:t>
            </a:r>
            <a:r>
              <a:rPr lang="en-US" altLang="ko-KR" sz="1800" b="1" dirty="0"/>
              <a:t>;</a:t>
            </a:r>
          </a:p>
          <a:p>
            <a:pPr lvl="1" algn="just">
              <a:lnSpc>
                <a:spcPct val="80000"/>
              </a:lnSpc>
              <a:buFontTx/>
              <a:buNone/>
            </a:pPr>
            <a:r>
              <a:rPr lang="en-US" altLang="ko-KR" sz="1800" b="1" dirty="0"/>
              <a:t>public void load () { </a:t>
            </a:r>
            <a:r>
              <a:rPr lang="en-US" altLang="ko-KR" sz="1800" b="1" dirty="0">
                <a:latin typeface="Times New Roman" pitchFamily="18" charset="0"/>
              </a:rPr>
              <a:t>…</a:t>
            </a:r>
            <a:r>
              <a:rPr lang="en-US" altLang="ko-KR" sz="1800" b="1" dirty="0"/>
              <a:t> };</a:t>
            </a:r>
          </a:p>
          <a:p>
            <a:pPr lvl="1" algn="just">
              <a:lnSpc>
                <a:spcPct val="80000"/>
              </a:lnSpc>
              <a:buFontTx/>
              <a:buNone/>
            </a:pPr>
            <a:r>
              <a:rPr lang="en-US" altLang="ko-KR" sz="1800" b="1" dirty="0"/>
              <a:t>public void unload() { </a:t>
            </a:r>
            <a:r>
              <a:rPr lang="en-US" altLang="ko-KR" sz="1800" b="1" dirty="0">
                <a:latin typeface="Times New Roman" pitchFamily="18" charset="0"/>
              </a:rPr>
              <a:t>…</a:t>
            </a:r>
            <a:r>
              <a:rPr lang="en-US" altLang="ko-KR" sz="1800" b="1" dirty="0"/>
              <a:t> } </a:t>
            </a:r>
            <a:endParaRPr lang="en-US" altLang="ko-KR" sz="1800" b="1" dirty="0" smtClean="0"/>
          </a:p>
          <a:p>
            <a:pPr lvl="1" algn="just">
              <a:lnSpc>
                <a:spcPct val="80000"/>
              </a:lnSpc>
              <a:buFontTx/>
              <a:buNone/>
            </a:pPr>
            <a:r>
              <a:rPr lang="en-US" altLang="ko-KR" sz="1800" b="1" dirty="0" smtClean="0"/>
              <a:t>public String </a:t>
            </a:r>
            <a:r>
              <a:rPr lang="en-US" altLang="ko-KR" sz="1800" b="1" dirty="0" err="1" smtClean="0"/>
              <a:t>toString</a:t>
            </a:r>
            <a:r>
              <a:rPr lang="en-US" altLang="ko-KR" sz="1800" b="1" dirty="0" smtClean="0"/>
              <a:t>() {</a:t>
            </a:r>
          </a:p>
          <a:p>
            <a:pPr lvl="1" algn="just">
              <a:lnSpc>
                <a:spcPct val="80000"/>
              </a:lnSpc>
              <a:buFontTx/>
              <a:buNone/>
            </a:pPr>
            <a:r>
              <a:rPr lang="en-US" altLang="ko-KR" sz="1800" b="1" dirty="0" smtClean="0"/>
              <a:t>     return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핸들각도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+ “ “ +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속도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+ “ “ + </a:t>
            </a:r>
            <a:r>
              <a:rPr lang="ko-KR" altLang="en-US" sz="1800" b="1" dirty="0" err="1" smtClean="0"/>
              <a:t>짐실음</a:t>
            </a:r>
            <a:r>
              <a:rPr lang="en-US" altLang="ko-KR" sz="1800" b="1" dirty="0" smtClean="0"/>
              <a:t>;    </a:t>
            </a:r>
            <a:r>
              <a:rPr lang="en-US" altLang="ko-KR" sz="1800" b="1" smtClean="0">
                <a:solidFill>
                  <a:srgbClr val="FF0000"/>
                </a:solidFill>
              </a:rPr>
              <a:t>// OK!</a:t>
            </a:r>
            <a:endParaRPr lang="en-US" altLang="ko-KR" sz="1800" b="1" dirty="0">
              <a:solidFill>
                <a:srgbClr val="FF0000"/>
              </a:solidFill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ko-KR" sz="1800" b="1" dirty="0" smtClean="0"/>
              <a:t>	 }</a:t>
            </a:r>
            <a:endParaRPr lang="en-US" altLang="ko-KR" sz="1800" b="1" dirty="0"/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ko-KR" sz="1800" b="1" dirty="0" smtClean="0"/>
              <a:t>}</a:t>
            </a:r>
            <a:endParaRPr lang="en-US" altLang="ko-KR" sz="1800" b="1" dirty="0"/>
          </a:p>
        </p:txBody>
      </p:sp>
      <p:sp>
        <p:nvSpPr>
          <p:cNvPr id="1976324" name="Rectangle 4"/>
          <p:cNvSpPr>
            <a:spLocks noChangeArrowheads="1"/>
          </p:cNvSpPr>
          <p:nvPr/>
        </p:nvSpPr>
        <p:spPr bwMode="auto">
          <a:xfrm>
            <a:off x="457200" y="5334000"/>
            <a:ext cx="8458200" cy="838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2075" tIns="46038" rIns="92075" bIns="46038" anchor="ctr"/>
          <a:lstStyle/>
          <a:p>
            <a:pPr algn="just">
              <a:lnSpc>
                <a:spcPct val="80000"/>
              </a:lnSpc>
              <a:spcBef>
                <a:spcPct val="20000"/>
              </a:spcBef>
            </a:pPr>
            <a:r>
              <a:rPr lang="en-US" altLang="ko-KR" b="1" dirty="0" smtClean="0">
                <a:solidFill>
                  <a:srgbClr val="0000FF"/>
                </a:solidFill>
              </a:rPr>
              <a:t>protected </a:t>
            </a:r>
            <a:r>
              <a:rPr lang="ko-KR" altLang="en-US" b="1" dirty="0" smtClean="0">
                <a:solidFill>
                  <a:srgbClr val="0000FF"/>
                </a:solidFill>
              </a:rPr>
              <a:t>멤버에는</a:t>
            </a:r>
            <a:r>
              <a:rPr lang="en-US" altLang="ko-KR" b="1" dirty="0">
                <a:solidFill>
                  <a:srgbClr val="0000FF"/>
                </a:solidFill>
              </a:rPr>
              <a:t> </a:t>
            </a:r>
            <a:r>
              <a:rPr lang="ko-KR" altLang="en-US" b="1" dirty="0" smtClean="0">
                <a:solidFill>
                  <a:srgbClr val="0000FF"/>
                </a:solidFill>
              </a:rPr>
              <a:t>같은 패키지 내의 클래스와 서브클래스로부터 접근할 수 있다</a:t>
            </a:r>
            <a:r>
              <a:rPr lang="en-US" altLang="ko-KR" b="1" dirty="0" smtClean="0">
                <a:solidFill>
                  <a:srgbClr val="0000FF"/>
                </a:solidFill>
              </a:rPr>
              <a:t>.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</a:pPr>
            <a:r>
              <a:rPr lang="en-US" altLang="ko-KR" b="1" dirty="0" smtClean="0">
                <a:solidFill>
                  <a:srgbClr val="0000FF"/>
                </a:solidFill>
              </a:rPr>
              <a:t>Truck </a:t>
            </a:r>
            <a:r>
              <a:rPr lang="ko-KR" altLang="en-US" b="1" dirty="0" smtClean="0">
                <a:solidFill>
                  <a:srgbClr val="0000FF"/>
                </a:solidFill>
              </a:rPr>
              <a:t>객체는 자신의 </a:t>
            </a:r>
            <a:r>
              <a:rPr lang="en-US" altLang="ko-KR" b="1" dirty="0" smtClean="0">
                <a:solidFill>
                  <a:srgbClr val="0000FF"/>
                </a:solidFill>
              </a:rPr>
              <a:t>"</a:t>
            </a:r>
            <a:r>
              <a:rPr lang="ko-KR" altLang="en-US" b="1" dirty="0" smtClean="0">
                <a:solidFill>
                  <a:srgbClr val="0000FF"/>
                </a:solidFill>
              </a:rPr>
              <a:t>핸들각도</a:t>
            </a:r>
            <a:r>
              <a:rPr lang="en-US" altLang="ko-KR" b="1" dirty="0" smtClean="0">
                <a:solidFill>
                  <a:srgbClr val="0000FF"/>
                </a:solidFill>
              </a:rPr>
              <a:t>" </a:t>
            </a:r>
            <a:r>
              <a:rPr lang="ko-KR" altLang="en-US" b="1" dirty="0" smtClean="0">
                <a:solidFill>
                  <a:srgbClr val="0000FF"/>
                </a:solidFill>
              </a:rPr>
              <a:t>필드에 직접 수 있다</a:t>
            </a:r>
            <a:r>
              <a:rPr lang="en-US" altLang="ko-KR" b="1" dirty="0" smtClean="0">
                <a:solidFill>
                  <a:srgbClr val="0000FF"/>
                </a:solidFill>
              </a:rPr>
              <a:t>.</a:t>
            </a:r>
            <a:endParaRPr lang="en-US" altLang="ko-KR" b="1" dirty="0">
              <a:solidFill>
                <a:srgbClr val="0000FF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5943600" y="2514600"/>
            <a:ext cx="20574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FF"/>
                </a:solidFill>
              </a:rPr>
              <a:t>핸들각도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algn="ctr"/>
            <a:r>
              <a:rPr lang="ko-KR" altLang="en-US" dirty="0" smtClean="0">
                <a:solidFill>
                  <a:srgbClr val="0000FF"/>
                </a:solidFill>
              </a:rPr>
              <a:t>속도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짐실음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39885" y="213360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:Truck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16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99"/>
      </a:hlink>
      <a:folHlink>
        <a:srgbClr val="003399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99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16035</TotalTime>
  <Words>3724</Words>
  <Application>Microsoft Office PowerPoint</Application>
  <PresentationFormat>화면 슬라이드 쇼(4:3)</PresentationFormat>
  <Paragraphs>995</Paragraphs>
  <Slides>80</Slides>
  <Notes>62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80</vt:i4>
      </vt:variant>
    </vt:vector>
  </HeadingPairs>
  <TitlesOfParts>
    <vt:vector size="86" baseType="lpstr">
      <vt:lpstr>굴림</vt:lpstr>
      <vt:lpstr>맑은 고딕</vt:lpstr>
      <vt:lpstr>Arial</vt:lpstr>
      <vt:lpstr>Courier New</vt:lpstr>
      <vt:lpstr>Times New Roman</vt:lpstr>
      <vt:lpstr>기본 디자인</vt:lpstr>
      <vt:lpstr>상속 (Inheritance)</vt:lpstr>
      <vt:lpstr>클래스 확장(Class Extension) </vt:lpstr>
      <vt:lpstr>클래스 확장(Class Extension)</vt:lpstr>
      <vt:lpstr>클래스 확장(Class Extension)</vt:lpstr>
      <vt:lpstr>클래스 확장(Class Extension) </vt:lpstr>
      <vt:lpstr>상속(Inheritance)</vt:lpstr>
      <vt:lpstr>상속(Inheritance)</vt:lpstr>
      <vt:lpstr>PowerPoint 프레젠테이션</vt:lpstr>
      <vt:lpstr>상속(Inheritance)</vt:lpstr>
      <vt:lpstr>Object 클래스</vt:lpstr>
      <vt:lpstr>메소드 엎어쓰기(Method overriding)</vt:lpstr>
      <vt:lpstr>메소드 엎어쓰기(Method overriding)</vt:lpstr>
      <vt:lpstr>메소드 엎어쓰기(Method overriding)</vt:lpstr>
      <vt:lpstr>필드의 상속</vt:lpstr>
      <vt:lpstr>구성자 Constructor</vt:lpstr>
      <vt:lpstr>PowerPoint 프레젠테이션</vt:lpstr>
      <vt:lpstr>구성자는 항상 필요하다</vt:lpstr>
      <vt:lpstr>구성자는 항상 필요하다</vt:lpstr>
      <vt:lpstr>구성자는 항상 필요하다</vt:lpstr>
      <vt:lpstr>서브클래스에서의 필드 초기화</vt:lpstr>
      <vt:lpstr>PowerPoint 프레젠테이션</vt:lpstr>
      <vt:lpstr>PowerPoint 프레젠테이션</vt:lpstr>
      <vt:lpstr>객체 구성 과정(Instantiation)</vt:lpstr>
      <vt:lpstr>PowerPoint 프레젠테이션</vt:lpstr>
      <vt:lpstr>묵시적 수퍼클래스 구성자 호출</vt:lpstr>
      <vt:lpstr>연쇄적인 수퍼클래스 구성자 호출</vt:lpstr>
      <vt:lpstr>PowerPoint 프레젠테이션</vt:lpstr>
      <vt:lpstr>PowerPoint 프레젠테이션</vt:lpstr>
      <vt:lpstr>static type, dynamic type</vt:lpstr>
      <vt:lpstr>변수 타입(static type)에 따라 호출 가능한 메소드가 정해짐</vt:lpstr>
      <vt:lpstr>엎어쓰기된 메소드: 레퍼런스가 가리키는 객체의 실제 타입(dynamic type)에 따라 method가 선택됨 </vt:lpstr>
      <vt:lpstr>super</vt:lpstr>
      <vt:lpstr>PowerPoint 프레젠테이션</vt:lpstr>
      <vt:lpstr>PowerPoint 프레젠테이션</vt:lpstr>
      <vt:lpstr>PowerPoint 프레젠테이션</vt:lpstr>
      <vt:lpstr>Inheritance Hierarchies Example</vt:lpstr>
      <vt:lpstr>Bank Account 예</vt:lpstr>
      <vt:lpstr>PowerPoint 프레젠테이션</vt:lpstr>
      <vt:lpstr>PowerPoint 프레젠테이션</vt:lpstr>
      <vt:lpstr>PowerPoint 프레젠테이션</vt:lpstr>
      <vt:lpstr>Overriding deposit method</vt:lpstr>
      <vt:lpstr>Overriding deposit method</vt:lpstr>
      <vt:lpstr>Overriding deposit method</vt:lpstr>
      <vt:lpstr>PowerPoint 프레젠테이션</vt:lpstr>
      <vt:lpstr>구성자</vt:lpstr>
      <vt:lpstr>PowerPoint 프레젠테이션</vt:lpstr>
      <vt:lpstr>PowerPoint 프레젠테이션</vt:lpstr>
      <vt:lpstr>수퍼클래스 레퍼런스를 파라미터로 사용하면  메소드를 널리 활용할 수 있다.</vt:lpstr>
      <vt:lpstr>서브클래스로 변환(downcasting)할 필요가 있는 경우</vt:lpstr>
      <vt:lpstr>다형성 (Polymorphism)</vt:lpstr>
      <vt:lpstr>다형성 (Polymorphism)</vt:lpstr>
      <vt:lpstr>다형성 (Polymorphism)</vt:lpstr>
      <vt:lpstr>File AccountTester.java</vt:lpstr>
      <vt:lpstr>File AccountTester.java</vt:lpstr>
      <vt:lpstr>File BankAccount.java</vt:lpstr>
      <vt:lpstr>File BankAccount.java</vt:lpstr>
      <vt:lpstr>File BankAccount.java</vt:lpstr>
      <vt:lpstr>File BankAccount.java</vt:lpstr>
      <vt:lpstr>File CheckingAccount.java</vt:lpstr>
      <vt:lpstr>File CheckingAccount.java</vt:lpstr>
      <vt:lpstr>File CheckingAccount.java</vt:lpstr>
      <vt:lpstr>File SavingsAccount.java</vt:lpstr>
      <vt:lpstr>File SavingsAccount.java</vt:lpstr>
      <vt:lpstr>Abstract Class, Abstract Method</vt:lpstr>
      <vt:lpstr>Final Classes</vt:lpstr>
      <vt:lpstr>Final Methods</vt:lpstr>
      <vt:lpstr>Access Control  (for classes, fields, and  methods)</vt:lpstr>
      <vt:lpstr>Object 클래스의 메소드</vt:lpstr>
      <vt:lpstr>equals Method</vt:lpstr>
      <vt:lpstr>equals Method</vt:lpstr>
      <vt:lpstr>Object 클래스의 equals 메소드</vt:lpstr>
      <vt:lpstr>Overriding the equals Method</vt:lpstr>
      <vt:lpstr>PowerPoint 프레젠테이션</vt:lpstr>
      <vt:lpstr>hashCode 메소드</vt:lpstr>
      <vt:lpstr>hashCode 메소드 재정의 </vt:lpstr>
      <vt:lpstr>The clone Method</vt:lpstr>
      <vt:lpstr>The Object.clone Method</vt:lpstr>
      <vt:lpstr>The Object.clone Method</vt:lpstr>
      <vt:lpstr>정리: 상속 왜 쓰나?</vt:lpstr>
      <vt:lpstr>끝.</vt:lpstr>
    </vt:vector>
  </TitlesOfParts>
  <Company>Gokaraju Infotech Inc.,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chandrasekhar</dc:creator>
  <cp:lastModifiedBy>정충교</cp:lastModifiedBy>
  <cp:revision>543</cp:revision>
  <dcterms:created xsi:type="dcterms:W3CDTF">2002-05-19T15:38:14Z</dcterms:created>
  <dcterms:modified xsi:type="dcterms:W3CDTF">2016-11-15T23:40:05Z</dcterms:modified>
</cp:coreProperties>
</file>