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0"/>
  </p:notesMasterIdLst>
  <p:sldIdLst>
    <p:sldId id="256" r:id="rId2"/>
    <p:sldId id="1184" r:id="rId3"/>
    <p:sldId id="1128" r:id="rId4"/>
    <p:sldId id="1130" r:id="rId5"/>
    <p:sldId id="1131" r:id="rId6"/>
    <p:sldId id="1133" r:id="rId7"/>
    <p:sldId id="1173" r:id="rId8"/>
    <p:sldId id="1156" r:id="rId9"/>
    <p:sldId id="1157" r:id="rId10"/>
    <p:sldId id="1158" r:id="rId11"/>
    <p:sldId id="1129" r:id="rId12"/>
    <p:sldId id="1134" r:id="rId13"/>
    <p:sldId id="1135" r:id="rId14"/>
    <p:sldId id="1145" r:id="rId15"/>
    <p:sldId id="1151" r:id="rId16"/>
    <p:sldId id="1153" r:id="rId17"/>
    <p:sldId id="1175" r:id="rId18"/>
    <p:sldId id="1176" r:id="rId19"/>
    <p:sldId id="1185" r:id="rId20"/>
    <p:sldId id="1186" r:id="rId21"/>
    <p:sldId id="1187" r:id="rId22"/>
    <p:sldId id="1137" r:id="rId23"/>
    <p:sldId id="1170" r:id="rId24"/>
    <p:sldId id="1138" r:id="rId25"/>
    <p:sldId id="1139" r:id="rId26"/>
    <p:sldId id="1140" r:id="rId27"/>
    <p:sldId id="1154" r:id="rId28"/>
    <p:sldId id="1155" r:id="rId29"/>
    <p:sldId id="1048" r:id="rId30"/>
    <p:sldId id="1052" r:id="rId31"/>
    <p:sldId id="1055" r:id="rId32"/>
    <p:sldId id="1056" r:id="rId33"/>
    <p:sldId id="1179" r:id="rId34"/>
    <p:sldId id="1174" r:id="rId35"/>
    <p:sldId id="1172" r:id="rId36"/>
    <p:sldId id="1057" r:id="rId37"/>
    <p:sldId id="1190" r:id="rId38"/>
    <p:sldId id="1189" r:id="rId39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EAEAEA"/>
    <a:srgbClr val="25B109"/>
    <a:srgbClr val="DDFDD7"/>
    <a:srgbClr val="00660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32" autoAdjust="0"/>
  </p:normalViewPr>
  <p:slideViewPr>
    <p:cSldViewPr>
      <p:cViewPr varScale="1">
        <p:scale>
          <a:sx n="94" d="100"/>
          <a:sy n="94" d="100"/>
        </p:scale>
        <p:origin x="8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 i="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 i="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 i="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 i="0">
                <a:latin typeface="Times New Roman" pitchFamily="18" charset="0"/>
              </a:defRPr>
            </a:lvl1pPr>
          </a:lstStyle>
          <a:p>
            <a:fld id="{B09B8CCA-E32E-4976-AABA-E05B47FDF65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7100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0E7BF-E8E7-46BB-BD80-9FA2C7883205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65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7A08C-CD6D-4CF6-8CE1-33492C79C898}" type="slidenum">
              <a:rPr lang="ko-KR" altLang="en-US"/>
              <a:pPr/>
              <a:t>34</a:t>
            </a:fld>
            <a:endParaRPr lang="en-US" altLang="ko-KR"/>
          </a:p>
        </p:txBody>
      </p:sp>
      <p:sp>
        <p:nvSpPr>
          <p:cNvPr id="163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58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2CE0B-EAE5-4E88-8A9A-AE7623AF61F4}" type="slidenum">
              <a:rPr lang="ko-KR" altLang="en-US"/>
              <a:pPr/>
              <a:t>35</a:t>
            </a:fld>
            <a:endParaRPr lang="en-US" altLang="ko-KR"/>
          </a:p>
        </p:txBody>
      </p:sp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378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8906F-413B-4003-809B-D425F7554681}" type="slidenum">
              <a:rPr lang="ko-KR" altLang="en-US"/>
              <a:pPr/>
              <a:t>36</a:t>
            </a:fld>
            <a:endParaRPr lang="en-US" altLang="ko-KR"/>
          </a:p>
        </p:txBody>
      </p:sp>
      <p:sp>
        <p:nvSpPr>
          <p:cNvPr id="163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32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5155B-364D-47AE-99DC-10AF2C384788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171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181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E1559-3A39-4D4A-BC08-4F9A6A34EA78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171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1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42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BA6C9-D469-4017-B01F-4F3168C96058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173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3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82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B8CCA-E32E-4976-AABA-E05B47FDF65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052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5001C-483D-4569-8F59-BBCE65DD2C6A}" type="slidenum">
              <a:rPr lang="ko-KR" altLang="en-US"/>
              <a:pPr/>
              <a:t>29</a:t>
            </a:fld>
            <a:endParaRPr lang="en-US" altLang="ko-KR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508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AB57F-44AF-4BDD-B31E-9E676B2F6B71}" type="slidenum">
              <a:rPr lang="ko-KR" altLang="en-US"/>
              <a:pPr/>
              <a:t>30</a:t>
            </a:fld>
            <a:endParaRPr lang="en-US" altLang="ko-KR"/>
          </a:p>
        </p:txBody>
      </p:sp>
      <p:sp>
        <p:nvSpPr>
          <p:cNvPr id="163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7A08C-CD6D-4CF6-8CE1-33492C79C898}" type="slidenum">
              <a:rPr lang="ko-KR" altLang="en-US"/>
              <a:pPr/>
              <a:t>31</a:t>
            </a:fld>
            <a:endParaRPr lang="en-US" altLang="ko-KR"/>
          </a:p>
        </p:txBody>
      </p:sp>
      <p:sp>
        <p:nvSpPr>
          <p:cNvPr id="163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508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2CE0B-EAE5-4E88-8A9A-AE7623AF61F4}" type="slidenum">
              <a:rPr lang="ko-KR" altLang="en-US"/>
              <a:pPr/>
              <a:t>32</a:t>
            </a:fld>
            <a:endParaRPr lang="en-US" altLang="ko-KR"/>
          </a:p>
        </p:txBody>
      </p:sp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14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1313D-6A66-4C53-A8AC-276B655DC29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FA0B2-A79A-4EC0-BA68-E011340E435C}" type="slidenum">
              <a:rPr lang="ko-KR" altLang="en-US"/>
              <a:pPr/>
              <a:t>‹#›</a:t>
            </a:fld>
            <a:r>
              <a:rPr lang="en-US" altLang="ko-KR"/>
              <a:t>/36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6EEA8-D6F6-4511-8032-84D54FAF0ACB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2E9C9-013F-4546-A1C1-A9284143593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F1B3D-DCFB-4976-A624-111F109435DC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FDEBA-775B-41B4-823E-AB58C704B116}" type="slidenum">
              <a:rPr lang="ko-KR" altLang="en-US"/>
              <a:pPr/>
              <a:t>‹#›</a:t>
            </a:fld>
            <a:r>
              <a:rPr lang="en-US" altLang="ko-KR"/>
              <a:t>/36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CF77D-CBA3-4895-9E5A-51C8FE01F376}" type="slidenum">
              <a:rPr lang="ko-KR" altLang="en-US"/>
              <a:pPr/>
              <a:t>‹#›</a:t>
            </a:fld>
            <a:r>
              <a:rPr lang="en-US" altLang="ko-KR"/>
              <a:t>/36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1A456-759B-4BCC-944A-2D5A20E6A706}" type="slidenum">
              <a:rPr lang="ko-KR" altLang="en-US"/>
              <a:pPr/>
              <a:t>‹#›</a:t>
            </a:fld>
            <a:r>
              <a:rPr lang="en-US" altLang="ko-KR"/>
              <a:t>/36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BEEA6-F1F0-4ED3-8285-72FCBE51B199}" type="slidenum">
              <a:rPr lang="ko-KR" altLang="en-US"/>
              <a:pPr/>
              <a:t>‹#›</a:t>
            </a:fld>
            <a:r>
              <a:rPr lang="en-US" altLang="ko-KR"/>
              <a:t>/36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3B21B-6DB6-43C2-8D16-BD1EEC1D17EC}" type="slidenum">
              <a:rPr lang="ko-KR" altLang="en-US"/>
              <a:pPr/>
              <a:t>‹#›</a:t>
            </a:fld>
            <a:r>
              <a:rPr lang="en-US" altLang="ko-KR"/>
              <a:t>/36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9A7A-3950-4E71-8B23-F692F4C95BB8}" type="slidenum">
              <a:rPr lang="ko-KR" altLang="en-US"/>
              <a:pPr/>
              <a:t>‹#›</a:t>
            </a:fld>
            <a:r>
              <a:rPr lang="en-US" altLang="ko-KR"/>
              <a:t>/36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75837AF5-0265-4028-92A7-4F854288816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daum.net/song9662/1375351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49375"/>
            <a:ext cx="7924800" cy="1470025"/>
          </a:xfrm>
        </p:spPr>
        <p:txBody>
          <a:bodyPr/>
          <a:lstStyle/>
          <a:p>
            <a:r>
              <a:rPr lang="ko-KR" altLang="en-US" sz="4800" dirty="0"/>
              <a:t>인터페이스</a:t>
            </a:r>
            <a:r>
              <a:rPr lang="en-US" altLang="ko-KR" sz="4800" dirty="0"/>
              <a:t>(Interfaces)</a:t>
            </a:r>
            <a:endParaRPr lang="ko-KR" altLang="en-US" sz="3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313D-6A66-4C53-A8AC-276B655DC29D}" type="slidenum">
              <a:rPr lang="ko-KR" altLang="en-US" smtClean="0"/>
              <a:pPr/>
              <a:t>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1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Drivable</a:t>
            </a:r>
            <a:r>
              <a:rPr lang="ko-KR" altLang="en-US" smtClean="0"/>
              <a:t>이 </a:t>
            </a:r>
            <a:r>
              <a:rPr lang="en-US" altLang="ko-KR" smtClean="0"/>
              <a:t>Car</a:t>
            </a:r>
            <a:r>
              <a:rPr lang="ko-KR" altLang="en-US" smtClean="0"/>
              <a:t>인 경우</a:t>
            </a:r>
            <a:endParaRPr lang="en-US" altLang="ko-KR"/>
          </a:p>
        </p:txBody>
      </p:sp>
      <p:sp>
        <p:nvSpPr>
          <p:cNvPr id="171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altLang="ko-KR" sz="2000" b="1" dirty="0" smtClean="0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r>
              <a:rPr lang="en-US" altLang="ko-KR" sz="2000" b="1" dirty="0" smtClean="0">
                <a:solidFill>
                  <a:srgbClr val="0000FF"/>
                </a:solidFill>
              </a:rPr>
              <a:t>Drivable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vehicle = new </a:t>
            </a:r>
            <a:r>
              <a:rPr lang="en-US" altLang="ko-KR" sz="2000" b="1" dirty="0">
                <a:solidFill>
                  <a:srgbClr val="FF0000"/>
                </a:solidFill>
              </a:rPr>
              <a:t>Car</a:t>
            </a:r>
            <a:r>
              <a:rPr lang="en-US" altLang="ko-KR" sz="2000" b="1" dirty="0"/>
              <a:t>();</a:t>
            </a:r>
          </a:p>
          <a:p>
            <a:pPr lvl="1">
              <a:buFontTx/>
              <a:buNone/>
            </a:pPr>
            <a:r>
              <a:rPr lang="en-US" altLang="ko-KR" sz="2000" b="1" dirty="0" err="1" smtClean="0"/>
              <a:t>vehicle.drive</a:t>
            </a:r>
            <a:r>
              <a:rPr lang="en-US" altLang="ko-KR" sz="2000" b="1" dirty="0" smtClean="0"/>
              <a:t>(50.0);</a:t>
            </a:r>
            <a:endParaRPr lang="en-US" altLang="ko-KR" sz="2000" b="1" dirty="0"/>
          </a:p>
          <a:p>
            <a:pPr lvl="1">
              <a:buFontTx/>
              <a:buNone/>
            </a:pPr>
            <a:r>
              <a:rPr lang="en-US" altLang="ko-KR" sz="2000" b="1" dirty="0" err="1"/>
              <a:t>vehicle.stop</a:t>
            </a:r>
            <a:r>
              <a:rPr lang="en-US" altLang="ko-KR" sz="2000" b="1" dirty="0" smtClean="0"/>
              <a:t>();</a:t>
            </a:r>
          </a:p>
          <a:p>
            <a:pPr lvl="1">
              <a:buFontTx/>
              <a:buNone/>
            </a:pPr>
            <a:r>
              <a:rPr lang="en-US" altLang="ko-KR" sz="2000" b="1" dirty="0" smtClean="0"/>
              <a:t>Car </a:t>
            </a:r>
            <a:r>
              <a:rPr lang="en-US" altLang="ko-KR" sz="2000" b="1" dirty="0" err="1" smtClean="0"/>
              <a:t>myCar</a:t>
            </a:r>
            <a:r>
              <a:rPr lang="en-US" altLang="ko-KR" sz="2000" b="1" dirty="0" smtClean="0"/>
              <a:t> = (Car)vehicle;	// Yes! </a:t>
            </a:r>
          </a:p>
          <a:p>
            <a:pPr lvl="1">
              <a:buFontTx/>
              <a:buNone/>
            </a:pPr>
            <a:r>
              <a:rPr lang="en-US" altLang="ko-KR" sz="2000" b="1" dirty="0" err="1" smtClean="0"/>
              <a:t>myCar.lockDoor</a:t>
            </a:r>
            <a:r>
              <a:rPr lang="en-US" altLang="ko-KR" sz="2000" b="1" dirty="0" smtClean="0"/>
              <a:t>();  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// Yes!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ko-KR" sz="2000" b="1" dirty="0"/>
          </a:p>
        </p:txBody>
      </p:sp>
      <p:sp>
        <p:nvSpPr>
          <p:cNvPr id="1717252" name="Text Box 4"/>
          <p:cNvSpPr txBox="1">
            <a:spLocks noChangeArrowheads="1"/>
          </p:cNvSpPr>
          <p:nvPr/>
        </p:nvSpPr>
        <p:spPr bwMode="auto">
          <a:xfrm>
            <a:off x="838200" y="4114800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2000" b="1" i="0" dirty="0" smtClean="0">
                <a:solidFill>
                  <a:srgbClr val="0000FF"/>
                </a:solidFill>
              </a:rPr>
              <a:t>현재 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vehicle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이 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Car 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타입 객체이므로 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Car 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타입으로 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casting 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가능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!</a:t>
            </a:r>
          </a:p>
          <a:p>
            <a:r>
              <a:rPr lang="en-US" altLang="ko-KR" sz="2000" b="1" i="0" dirty="0" smtClean="0">
                <a:solidFill>
                  <a:srgbClr val="0000FF"/>
                </a:solidFill>
              </a:rPr>
              <a:t>Car 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타입 </a:t>
            </a:r>
            <a:r>
              <a:rPr lang="ko-KR" altLang="en-US" sz="2000" b="1" i="0" dirty="0" err="1" smtClean="0">
                <a:solidFill>
                  <a:srgbClr val="0000FF"/>
                </a:solidFill>
              </a:rPr>
              <a:t>레퍼런스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 </a:t>
            </a:r>
            <a:r>
              <a:rPr lang="en-US" altLang="ko-KR" sz="2000" b="1" i="0" dirty="0" err="1" smtClean="0">
                <a:solidFill>
                  <a:srgbClr val="0000FF"/>
                </a:solidFill>
              </a:rPr>
              <a:t>myCar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에는 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Car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의 메소드 </a:t>
            </a:r>
            <a:r>
              <a:rPr lang="en-US" altLang="ko-KR" sz="2000" b="1" i="0" dirty="0" err="1" smtClean="0">
                <a:solidFill>
                  <a:srgbClr val="0000FF"/>
                </a:solidFill>
              </a:rPr>
              <a:t>lockDoor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 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호출 가능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!</a:t>
            </a:r>
            <a:endParaRPr lang="en-US" altLang="ko-KR" sz="2000" b="1" i="0" dirty="0">
              <a:solidFill>
                <a:srgbClr val="0000FF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10</a:t>
            </a:fld>
            <a:endParaRPr lang="en-US" altLang="ko-K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1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다른 예</a:t>
            </a:r>
            <a:endParaRPr lang="en-US" altLang="ko-KR" dirty="0"/>
          </a:p>
        </p:txBody>
      </p:sp>
      <p:sp>
        <p:nvSpPr>
          <p:cNvPr id="1712132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12133" name="Rectangle 5"/>
          <p:cNvSpPr>
            <a:spLocks noChangeArrowheads="1"/>
          </p:cNvSpPr>
          <p:nvPr/>
        </p:nvSpPr>
        <p:spPr bwMode="auto">
          <a:xfrm>
            <a:off x="1676400" y="2590800"/>
            <a:ext cx="56388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 i="0">
                <a:latin typeface="Courier New" pitchFamily="49" charset="0"/>
              </a:rPr>
              <a:t>public interface</a:t>
            </a:r>
            <a:r>
              <a:rPr kumimoji="0" lang="en-US" altLang="ko-KR" i="0">
                <a:latin typeface="Courier New" pitchFamily="49" charset="0"/>
              </a:rPr>
              <a:t> </a:t>
            </a:r>
            <a:r>
              <a:rPr kumimoji="0" lang="en-US" altLang="ko-KR" b="1" i="0">
                <a:latin typeface="Courier New" pitchFamily="49" charset="0"/>
              </a:rPr>
              <a:t>Measurable 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latin typeface="Courier New" pitchFamily="49" charset="0"/>
              </a:rPr>
              <a:t>{ 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latin typeface="Courier New" pitchFamily="49" charset="0"/>
              </a:rPr>
              <a:t>   double getMeasure();  // </a:t>
            </a:r>
            <a:r>
              <a:rPr kumimoji="0" lang="ko-KR" altLang="en-US" b="1" i="0">
                <a:latin typeface="Courier New" pitchFamily="49" charset="0"/>
              </a:rPr>
              <a:t>측정값을 반환 </a:t>
            </a:r>
            <a:br>
              <a:rPr kumimoji="0" lang="ko-KR" altLang="en-US" b="1" i="0">
                <a:latin typeface="Courier New" pitchFamily="49" charset="0"/>
              </a:rPr>
            </a:br>
            <a:r>
              <a:rPr kumimoji="0" lang="en-US" altLang="ko-KR" b="1" i="0">
                <a:latin typeface="Courier New" pitchFamily="49" charset="0"/>
              </a:rPr>
              <a:t>}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11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1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Measurable</a:t>
            </a:r>
            <a:r>
              <a:rPr lang="ko-KR" altLang="en-US"/>
              <a:t>을 구현하는 클래스</a:t>
            </a:r>
          </a:p>
        </p:txBody>
      </p:sp>
      <p:sp>
        <p:nvSpPr>
          <p:cNvPr id="171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000" b="1" dirty="0"/>
              <a:t>class </a:t>
            </a:r>
            <a:r>
              <a:rPr lang="en-US" altLang="ko-KR" sz="2000" b="1" dirty="0">
                <a:solidFill>
                  <a:srgbClr val="0000FF"/>
                </a:solidFill>
              </a:rPr>
              <a:t>Square implements Measurable</a:t>
            </a:r>
          </a:p>
          <a:p>
            <a:pPr>
              <a:buFontTx/>
              <a:buNone/>
            </a:pPr>
            <a:r>
              <a:rPr lang="en-US" altLang="ko-KR" sz="2000" b="1" dirty="0"/>
              <a:t>{</a:t>
            </a:r>
          </a:p>
          <a:p>
            <a:pPr lvl="1">
              <a:buFontTx/>
              <a:buNone/>
            </a:pPr>
            <a:r>
              <a:rPr lang="en-US" altLang="ko-KR" sz="2000" b="1" dirty="0" smtClean="0">
                <a:solidFill>
                  <a:srgbClr val="006600"/>
                </a:solidFill>
              </a:rPr>
              <a:t>public double </a:t>
            </a:r>
            <a:r>
              <a:rPr lang="en-US" altLang="ko-KR" sz="2000" b="1" dirty="0" err="1">
                <a:solidFill>
                  <a:srgbClr val="006600"/>
                </a:solidFill>
              </a:rPr>
              <a:t>getMeasure</a:t>
            </a:r>
            <a:r>
              <a:rPr lang="en-US" altLang="ko-KR" sz="2000" b="1" dirty="0">
                <a:solidFill>
                  <a:srgbClr val="006600"/>
                </a:solidFill>
              </a:rPr>
              <a:t>(){</a:t>
            </a:r>
          </a:p>
          <a:p>
            <a:pPr lvl="2">
              <a:buFontTx/>
              <a:buNone/>
            </a:pPr>
            <a:r>
              <a:rPr lang="en-US" altLang="ko-KR" sz="2000" b="1" dirty="0">
                <a:solidFill>
                  <a:srgbClr val="006600"/>
                </a:solidFill>
              </a:rPr>
              <a:t>return </a:t>
            </a:r>
            <a:r>
              <a:rPr lang="en-US" altLang="ko-KR" sz="2000" b="1" dirty="0" err="1">
                <a:solidFill>
                  <a:srgbClr val="006600"/>
                </a:solidFill>
              </a:rPr>
              <a:t>edgeLength</a:t>
            </a:r>
            <a:r>
              <a:rPr lang="en-US" altLang="ko-KR" sz="2000" b="1" dirty="0">
                <a:solidFill>
                  <a:srgbClr val="006600"/>
                </a:solidFill>
              </a:rPr>
              <a:t> * </a:t>
            </a:r>
            <a:r>
              <a:rPr lang="en-US" altLang="ko-KR" sz="2000" b="1" dirty="0" err="1">
                <a:solidFill>
                  <a:srgbClr val="006600"/>
                </a:solidFill>
              </a:rPr>
              <a:t>edgeLength</a:t>
            </a:r>
            <a:r>
              <a:rPr lang="en-US" altLang="ko-KR" sz="2000" b="1" dirty="0">
                <a:solidFill>
                  <a:srgbClr val="006600"/>
                </a:solidFill>
              </a:rPr>
              <a:t>;</a:t>
            </a:r>
          </a:p>
          <a:p>
            <a:pPr lvl="1">
              <a:buFontTx/>
              <a:buNone/>
            </a:pPr>
            <a:r>
              <a:rPr lang="en-US" altLang="ko-KR" sz="2000" b="1" dirty="0">
                <a:solidFill>
                  <a:srgbClr val="006600"/>
                </a:solidFill>
              </a:rPr>
              <a:t>}</a:t>
            </a:r>
          </a:p>
          <a:p>
            <a:pPr lvl="1">
              <a:buFontTx/>
              <a:buNone/>
            </a:pPr>
            <a:r>
              <a:rPr lang="en-US" altLang="ko-KR" sz="2000" b="1" dirty="0"/>
              <a:t>private double </a:t>
            </a:r>
            <a:r>
              <a:rPr lang="en-US" altLang="ko-KR" sz="2000" b="1" dirty="0" err="1"/>
              <a:t>edgeLength</a:t>
            </a:r>
            <a:r>
              <a:rPr lang="en-US" altLang="ko-KR" sz="2000" b="1" dirty="0"/>
              <a:t>;</a:t>
            </a:r>
          </a:p>
          <a:p>
            <a:pPr>
              <a:buFontTx/>
              <a:buNone/>
            </a:pPr>
            <a:r>
              <a:rPr lang="en-US" altLang="ko-KR" sz="2000" b="1" dirty="0"/>
              <a:t>}</a:t>
            </a:r>
          </a:p>
        </p:txBody>
      </p:sp>
      <p:sp>
        <p:nvSpPr>
          <p:cNvPr id="1718276" name="Text Box 4"/>
          <p:cNvSpPr txBox="1">
            <a:spLocks noChangeArrowheads="1"/>
          </p:cNvSpPr>
          <p:nvPr/>
        </p:nvSpPr>
        <p:spPr bwMode="auto">
          <a:xfrm>
            <a:off x="4800600" y="4022725"/>
            <a:ext cx="321434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1" i="0" dirty="0" smtClean="0">
                <a:solidFill>
                  <a:srgbClr val="006600"/>
                </a:solidFill>
              </a:rPr>
              <a:t>인터페이스 </a:t>
            </a:r>
            <a:r>
              <a:rPr lang="ko-KR" altLang="en-US" sz="2000" b="1" i="0" dirty="0" err="1" smtClean="0">
                <a:solidFill>
                  <a:srgbClr val="006600"/>
                </a:solidFill>
              </a:rPr>
              <a:t>메소드</a:t>
            </a:r>
            <a:r>
              <a:rPr lang="ko-KR" altLang="en-US" sz="2000" b="1" i="0" dirty="0" smtClean="0">
                <a:solidFill>
                  <a:srgbClr val="006600"/>
                </a:solidFill>
              </a:rPr>
              <a:t> </a:t>
            </a:r>
            <a:r>
              <a:rPr lang="ko-KR" altLang="en-US" sz="2000" b="1" i="0" dirty="0">
                <a:solidFill>
                  <a:srgbClr val="006600"/>
                </a:solidFill>
              </a:rPr>
              <a:t>구현</a:t>
            </a:r>
          </a:p>
          <a:p>
            <a:endParaRPr lang="ko-KR" altLang="en-US" sz="2000" b="1" i="0" dirty="0">
              <a:solidFill>
                <a:srgbClr val="006600"/>
              </a:solidFill>
            </a:endParaRPr>
          </a:p>
          <a:p>
            <a:r>
              <a:rPr lang="ko-KR" altLang="en-US" sz="2000" b="1" i="0" dirty="0" smtClean="0">
                <a:solidFill>
                  <a:srgbClr val="006600"/>
                </a:solidFill>
              </a:rPr>
              <a:t>면적을 반환</a:t>
            </a:r>
            <a:endParaRPr lang="en-US" altLang="ko-KR" sz="2000" b="1" i="0" dirty="0" smtClean="0">
              <a:solidFill>
                <a:srgbClr val="006600"/>
              </a:solidFill>
            </a:endParaRPr>
          </a:p>
          <a:p>
            <a:r>
              <a:rPr lang="ko-KR" altLang="en-US" sz="2000" b="1" i="0" dirty="0" smtClean="0">
                <a:solidFill>
                  <a:srgbClr val="006600"/>
                </a:solidFill>
              </a:rPr>
              <a:t>혹은 변의 길이를 반환</a:t>
            </a:r>
            <a:endParaRPr lang="en-US" altLang="ko-KR" sz="2000" b="1" i="0" dirty="0" smtClean="0">
              <a:solidFill>
                <a:srgbClr val="006600"/>
              </a:solidFill>
            </a:endParaRPr>
          </a:p>
          <a:p>
            <a:r>
              <a:rPr lang="ko-KR" altLang="en-US" sz="2000" b="1" i="0" dirty="0" smtClean="0">
                <a:solidFill>
                  <a:srgbClr val="006600"/>
                </a:solidFill>
              </a:rPr>
              <a:t>혹은 대각선 길이를 반환</a:t>
            </a:r>
            <a:endParaRPr lang="en-US" altLang="ko-KR" sz="2000" b="1" i="0" dirty="0" smtClean="0">
              <a:solidFill>
                <a:srgbClr val="006600"/>
              </a:solidFill>
            </a:endParaRPr>
          </a:p>
          <a:p>
            <a:r>
              <a:rPr lang="en-US" altLang="ko-KR" sz="2000" b="1" i="0" dirty="0" smtClean="0">
                <a:solidFill>
                  <a:srgbClr val="006600"/>
                </a:solidFill>
              </a:rPr>
              <a:t>(</a:t>
            </a:r>
            <a:r>
              <a:rPr lang="ko-KR" altLang="en-US" sz="2000" b="1" i="0" dirty="0" smtClean="0">
                <a:solidFill>
                  <a:srgbClr val="006600"/>
                </a:solidFill>
              </a:rPr>
              <a:t>필요에 따라</a:t>
            </a:r>
            <a:r>
              <a:rPr lang="en-US" altLang="ko-KR" sz="2000" b="1" i="0" dirty="0" smtClean="0">
                <a:solidFill>
                  <a:srgbClr val="006600"/>
                </a:solidFill>
              </a:rPr>
              <a:t>, </a:t>
            </a:r>
            <a:r>
              <a:rPr lang="ko-KR" altLang="en-US" sz="2000" b="1" i="0" dirty="0" smtClean="0">
                <a:solidFill>
                  <a:srgbClr val="006600"/>
                </a:solidFill>
              </a:rPr>
              <a:t>구현은 자유</a:t>
            </a:r>
            <a:r>
              <a:rPr lang="en-US" altLang="ko-KR" sz="2000" b="1" i="0" dirty="0" smtClean="0">
                <a:solidFill>
                  <a:srgbClr val="006600"/>
                </a:solidFill>
              </a:rPr>
              <a:t>)</a:t>
            </a:r>
            <a:endParaRPr lang="ko-KR" altLang="en-US" sz="2000" b="1" i="0" dirty="0">
              <a:solidFill>
                <a:srgbClr val="006600"/>
              </a:solidFill>
            </a:endParaRPr>
          </a:p>
        </p:txBody>
      </p:sp>
      <p:sp>
        <p:nvSpPr>
          <p:cNvPr id="1718277" name="Line 5"/>
          <p:cNvSpPr>
            <a:spLocks noChangeShapeType="1"/>
          </p:cNvSpPr>
          <p:nvPr/>
        </p:nvSpPr>
        <p:spPr bwMode="auto">
          <a:xfrm flipH="1" flipV="1">
            <a:off x="4343400" y="3048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12</a:t>
            </a:fld>
            <a:endParaRPr lang="en-US" altLang="ko-K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1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인터페이스를 구현할 수 있다</a:t>
            </a:r>
            <a:r>
              <a:rPr lang="en-US" altLang="ko-KR"/>
              <a:t>.</a:t>
            </a:r>
          </a:p>
        </p:txBody>
      </p:sp>
      <p:sp>
        <p:nvSpPr>
          <p:cNvPr id="171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/>
              <a:t>class </a:t>
            </a:r>
            <a:r>
              <a:rPr lang="en-US" altLang="ko-KR" sz="2000" b="1" dirty="0">
                <a:solidFill>
                  <a:srgbClr val="0000FF"/>
                </a:solidFill>
              </a:rPr>
              <a:t>Boat implements Drivable, Measurable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/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kumimoji="0" lang="en-US" altLang="ko-KR" sz="2000" b="1" dirty="0"/>
              <a:t>void drive(double speed) {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kumimoji="0" lang="ko-KR" altLang="en-US" sz="2000" b="1" dirty="0"/>
              <a:t>	</a:t>
            </a:r>
            <a:r>
              <a:rPr kumimoji="0" lang="ko-KR" altLang="en-US" sz="1800" b="1" dirty="0" err="1"/>
              <a:t>스크루</a:t>
            </a:r>
            <a:r>
              <a:rPr kumimoji="0" lang="ko-KR" altLang="en-US" sz="1800" b="1" dirty="0"/>
              <a:t> 돌림</a:t>
            </a:r>
            <a:r>
              <a:rPr kumimoji="0" lang="en-US" altLang="ko-KR" sz="1800" b="1" dirty="0"/>
              <a:t>, speed</a:t>
            </a:r>
            <a:r>
              <a:rPr kumimoji="0" lang="ko-KR" altLang="en-US" sz="1800" b="1" dirty="0"/>
              <a:t>될 때까지</a:t>
            </a:r>
            <a:r>
              <a:rPr kumimoji="0" lang="en-US" altLang="ko-KR" sz="1800" b="1" dirty="0"/>
              <a:t>;</a:t>
            </a:r>
            <a:r>
              <a:rPr kumimoji="0" lang="en-US" altLang="ko-KR" sz="2000" b="1" dirty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kumimoji="0" lang="en-US" altLang="ko-KR" sz="2000" b="1" dirty="0"/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kumimoji="0" lang="en-US" altLang="ko-KR" sz="2000" b="1" dirty="0"/>
              <a:t>void turn(double angle) {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kumimoji="0" lang="en-US" altLang="ko-KR" sz="2000" b="1" dirty="0"/>
              <a:t>	 angle </a:t>
            </a:r>
            <a:r>
              <a:rPr kumimoji="0" lang="ko-KR" altLang="en-US" sz="1800" b="1" dirty="0"/>
              <a:t>만큼</a:t>
            </a:r>
            <a:r>
              <a:rPr kumimoji="0" lang="en-US" altLang="ko-KR" sz="1800" b="1" dirty="0"/>
              <a:t> </a:t>
            </a:r>
            <a:r>
              <a:rPr kumimoji="0" lang="ko-KR" altLang="en-US" sz="1800" b="1" dirty="0"/>
              <a:t>돌 때까지 키 작동</a:t>
            </a:r>
            <a:r>
              <a:rPr kumimoji="0" lang="en-US" altLang="ko-KR" sz="1800" b="1" dirty="0"/>
              <a:t>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kumimoji="0" lang="en-US" altLang="ko-KR" sz="2000" b="1" dirty="0"/>
              <a:t>}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kumimoji="0" lang="en-US" altLang="ko-KR" sz="2000" b="1" dirty="0"/>
              <a:t>void stop() {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kumimoji="0" lang="ko-KR" altLang="en-US" sz="2000" b="1" dirty="0"/>
              <a:t>	</a:t>
            </a:r>
            <a:r>
              <a:rPr kumimoji="0" lang="ko-KR" altLang="en-US" sz="1800" b="1" dirty="0" err="1"/>
              <a:t>스크루</a:t>
            </a:r>
            <a:r>
              <a:rPr kumimoji="0" lang="ko-KR" altLang="en-US" sz="1800" b="1" dirty="0"/>
              <a:t> 거꾸로 돌림</a:t>
            </a:r>
            <a:r>
              <a:rPr kumimoji="0" lang="en-US" altLang="ko-KR" sz="1800" b="1" dirty="0"/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kumimoji="0" lang="en-US" altLang="ko-KR" sz="2000" b="1" dirty="0"/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b="1" dirty="0"/>
              <a:t>double </a:t>
            </a:r>
            <a:r>
              <a:rPr lang="en-US" altLang="ko-KR" sz="2000" b="1" dirty="0" err="1"/>
              <a:t>getMeasure</a:t>
            </a:r>
            <a:r>
              <a:rPr lang="en-US" altLang="ko-KR" sz="2000" b="1" dirty="0"/>
              <a:t>(){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1800" b="1" dirty="0"/>
              <a:t>return weight;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b="1" dirty="0"/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b="1" dirty="0"/>
              <a:t>private double weight;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/>
              <a:t>}</a:t>
            </a:r>
          </a:p>
        </p:txBody>
      </p:sp>
      <p:sp>
        <p:nvSpPr>
          <p:cNvPr id="1719300" name="Text Box 4"/>
          <p:cNvSpPr txBox="1">
            <a:spLocks noChangeArrowheads="1"/>
          </p:cNvSpPr>
          <p:nvPr/>
        </p:nvSpPr>
        <p:spPr bwMode="auto">
          <a:xfrm>
            <a:off x="4343400" y="4114800"/>
            <a:ext cx="44196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b="1" i="0">
                <a:solidFill>
                  <a:srgbClr val="0000FF"/>
                </a:solidFill>
              </a:rPr>
              <a:t>Boat </a:t>
            </a:r>
            <a:r>
              <a:rPr lang="ko-KR" altLang="en-US" sz="2000" b="1" i="0">
                <a:solidFill>
                  <a:srgbClr val="0000FF"/>
                </a:solidFill>
              </a:rPr>
              <a:t>인스턴스는 </a:t>
            </a:r>
            <a:r>
              <a:rPr lang="en-US" altLang="ko-KR" sz="2000" b="1" i="0">
                <a:solidFill>
                  <a:srgbClr val="0000FF"/>
                </a:solidFill>
              </a:rPr>
              <a:t>Drivable </a:t>
            </a:r>
            <a:r>
              <a:rPr lang="ko-KR" altLang="en-US" sz="2000" b="1" i="0">
                <a:solidFill>
                  <a:srgbClr val="0000FF"/>
                </a:solidFill>
              </a:rPr>
              <a:t>객체이기도하고 </a:t>
            </a:r>
            <a:r>
              <a:rPr lang="en-US" altLang="ko-KR" sz="2000" b="1" i="0">
                <a:solidFill>
                  <a:srgbClr val="0000FF"/>
                </a:solidFill>
              </a:rPr>
              <a:t>Measurable </a:t>
            </a:r>
            <a:r>
              <a:rPr lang="ko-KR" altLang="en-US" sz="2000" b="1" i="0">
                <a:solidFill>
                  <a:srgbClr val="0000FF"/>
                </a:solidFill>
              </a:rPr>
              <a:t>객체이기도 하다</a:t>
            </a:r>
            <a:r>
              <a:rPr lang="en-US" altLang="ko-KR" sz="2000" b="1" i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13</a:t>
            </a:fld>
            <a:endParaRPr lang="en-US" altLang="ko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3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레퍼런스 타입에 </a:t>
            </a:r>
            <a:r>
              <a:rPr lang="ko-KR" altLang="en-US" sz="3600"/>
              <a:t>따라 </a:t>
            </a:r>
            <a:r>
              <a:rPr lang="en-US" altLang="ko-KR" sz="3600" smtClean="0"/>
              <a:t/>
            </a:r>
            <a:br>
              <a:rPr lang="en-US" altLang="ko-KR" sz="3600" smtClean="0"/>
            </a:br>
            <a:r>
              <a:rPr lang="ko-KR" altLang="en-US" sz="3600" smtClean="0"/>
              <a:t>메소드 </a:t>
            </a:r>
            <a:r>
              <a:rPr lang="ko-KR" altLang="en-US" sz="3600"/>
              <a:t>호출이 제한된다</a:t>
            </a:r>
            <a:r>
              <a:rPr lang="en-US" altLang="ko-KR" sz="3600"/>
              <a:t>.</a:t>
            </a:r>
          </a:p>
        </p:txBody>
      </p:sp>
      <p:sp>
        <p:nvSpPr>
          <p:cNvPr id="173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b="1" dirty="0"/>
              <a:t>class </a:t>
            </a:r>
            <a:r>
              <a:rPr lang="en-US" altLang="ko-KR" sz="1800" b="1" dirty="0" err="1"/>
              <a:t>RobotDriver</a:t>
            </a:r>
            <a:r>
              <a:rPr lang="en-US" altLang="ko-KR" sz="1800" b="1" dirty="0"/>
              <a:t> {</a:t>
            </a:r>
          </a:p>
          <a:p>
            <a:pPr>
              <a:buFontTx/>
              <a:buNone/>
            </a:pPr>
            <a:r>
              <a:rPr lang="en-US" altLang="ko-KR" sz="1800" b="1" dirty="0"/>
              <a:t>public static void main(String[] </a:t>
            </a:r>
            <a:r>
              <a:rPr lang="en-US" altLang="ko-KR" sz="1800" b="1" dirty="0" err="1"/>
              <a:t>args</a:t>
            </a:r>
            <a:r>
              <a:rPr lang="en-US" altLang="ko-KR" sz="1800" b="1" dirty="0"/>
              <a:t>)</a:t>
            </a:r>
          </a:p>
          <a:p>
            <a:pPr>
              <a:buFontTx/>
              <a:buNone/>
            </a:pPr>
            <a:r>
              <a:rPr lang="en-US" altLang="ko-KR" sz="1800" b="1" dirty="0"/>
              <a:t>{</a:t>
            </a:r>
          </a:p>
          <a:p>
            <a:pPr lvl="1">
              <a:buFontTx/>
              <a:buNone/>
            </a:pPr>
            <a:r>
              <a:rPr lang="en-US" altLang="ko-KR" sz="1800" b="1" dirty="0">
                <a:solidFill>
                  <a:srgbClr val="0000FF"/>
                </a:solidFill>
              </a:rPr>
              <a:t>Drivable</a:t>
            </a:r>
            <a:r>
              <a:rPr lang="en-US" altLang="ko-KR" sz="1800" b="1" dirty="0"/>
              <a:t> </a:t>
            </a:r>
            <a:r>
              <a:rPr lang="en-US" altLang="ko-KR" sz="1800" b="1" dirty="0" err="1" smtClean="0"/>
              <a:t>vehicle1</a:t>
            </a:r>
            <a:r>
              <a:rPr lang="en-US" altLang="ko-KR" sz="1800" b="1" dirty="0" smtClean="0"/>
              <a:t> </a:t>
            </a:r>
            <a:r>
              <a:rPr lang="en-US" altLang="ko-KR" sz="1800" b="1" dirty="0"/>
              <a:t>= </a:t>
            </a:r>
            <a:r>
              <a:rPr lang="en-US" altLang="ko-KR" sz="1800" b="1" dirty="0" smtClean="0"/>
              <a:t>new </a:t>
            </a:r>
            <a:r>
              <a:rPr lang="en-US" altLang="ko-KR" sz="1800" b="1" dirty="0">
                <a:solidFill>
                  <a:srgbClr val="FF0000"/>
                </a:solidFill>
              </a:rPr>
              <a:t>Boat</a:t>
            </a:r>
            <a:r>
              <a:rPr lang="en-US" altLang="ko-KR" sz="1800" b="1" dirty="0"/>
              <a:t>();</a:t>
            </a:r>
          </a:p>
          <a:p>
            <a:pPr lvl="1">
              <a:buFontTx/>
              <a:buNone/>
            </a:pPr>
            <a:r>
              <a:rPr lang="en-US" altLang="ko-KR" sz="1800" b="1" dirty="0" err="1" smtClean="0"/>
              <a:t>vehicle1.drive</a:t>
            </a:r>
            <a:r>
              <a:rPr lang="en-US" altLang="ko-KR" sz="1800" b="1" dirty="0" smtClean="0"/>
              <a:t>(20.0);</a:t>
            </a:r>
            <a:endParaRPr lang="en-US" altLang="ko-KR" sz="1800" b="1" dirty="0"/>
          </a:p>
          <a:p>
            <a:pPr lvl="1">
              <a:buFontTx/>
              <a:buNone/>
            </a:pPr>
            <a:r>
              <a:rPr lang="en-US" altLang="ko-KR" sz="1800" b="1" dirty="0" err="1" smtClean="0"/>
              <a:t>vehicle1.getMeasure</a:t>
            </a:r>
            <a:r>
              <a:rPr lang="en-US" altLang="ko-KR" sz="1800" b="1" dirty="0"/>
              <a:t>();	</a:t>
            </a:r>
            <a:r>
              <a:rPr lang="en-US" altLang="ko-KR" sz="1800" b="1" dirty="0">
                <a:solidFill>
                  <a:srgbClr val="FF0000"/>
                </a:solidFill>
              </a:rPr>
              <a:t>// </a:t>
            </a:r>
            <a:r>
              <a:rPr lang="ko-KR" altLang="en-US" sz="1800" b="1" dirty="0">
                <a:solidFill>
                  <a:srgbClr val="FF0000"/>
                </a:solidFill>
              </a:rPr>
              <a:t>컴파일 에러</a:t>
            </a:r>
          </a:p>
          <a:p>
            <a:pPr>
              <a:buFontTx/>
              <a:buNone/>
            </a:pPr>
            <a:r>
              <a:rPr lang="en-US" altLang="ko-KR" sz="1800" b="1" dirty="0"/>
              <a:t>		</a:t>
            </a:r>
            <a:r>
              <a:rPr lang="en-US" altLang="ko-KR" sz="1800" b="1" dirty="0">
                <a:solidFill>
                  <a:srgbClr val="FF0000"/>
                </a:solidFill>
              </a:rPr>
              <a:t>//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vehicle1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은 </a:t>
            </a:r>
            <a:r>
              <a:rPr lang="en-US" altLang="ko-KR" sz="1800" b="1" dirty="0">
                <a:solidFill>
                  <a:srgbClr val="FF0000"/>
                </a:solidFill>
              </a:rPr>
              <a:t>Drivable </a:t>
            </a:r>
            <a:r>
              <a:rPr lang="ko-KR" altLang="en-US" sz="1800" b="1" dirty="0">
                <a:solidFill>
                  <a:srgbClr val="FF0000"/>
                </a:solidFill>
              </a:rPr>
              <a:t>타입인데 </a:t>
            </a:r>
            <a:r>
              <a:rPr lang="en-US" altLang="ko-KR" sz="1800" b="1" dirty="0">
                <a:solidFill>
                  <a:srgbClr val="FF0000"/>
                </a:solidFill>
              </a:rPr>
              <a:t>Drivable</a:t>
            </a:r>
            <a:r>
              <a:rPr lang="ko-KR" altLang="en-US" sz="1800" b="1" dirty="0">
                <a:solidFill>
                  <a:srgbClr val="FF0000"/>
                </a:solidFill>
              </a:rPr>
              <a:t>들은 </a:t>
            </a:r>
            <a:r>
              <a:rPr lang="en-US" altLang="ko-KR" sz="1800" b="1" dirty="0" err="1">
                <a:solidFill>
                  <a:srgbClr val="FF0000"/>
                </a:solidFill>
              </a:rPr>
              <a:t>getMeasure</a:t>
            </a:r>
            <a:r>
              <a:rPr lang="en-US" altLang="ko-KR" sz="1800" b="1" dirty="0">
                <a:solidFill>
                  <a:srgbClr val="FF0000"/>
                </a:solidFill>
              </a:rPr>
              <a:t>()</a:t>
            </a:r>
            <a:r>
              <a:rPr lang="ko-KR" altLang="en-US" sz="1800" b="1" dirty="0">
                <a:solidFill>
                  <a:srgbClr val="FF0000"/>
                </a:solidFill>
              </a:rPr>
              <a:t>를 	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          // </a:t>
            </a:r>
            <a:r>
              <a:rPr lang="ko-KR" altLang="en-US" sz="1800" b="1" dirty="0">
                <a:solidFill>
                  <a:srgbClr val="FF0000"/>
                </a:solidFill>
              </a:rPr>
              <a:t>지원하지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않음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ko-KR" sz="1800" b="1" dirty="0" smtClean="0">
                <a:solidFill>
                  <a:srgbClr val="0000FF"/>
                </a:solidFill>
              </a:rPr>
              <a:t>Measurable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 smtClean="0"/>
              <a:t>vehicle2</a:t>
            </a:r>
            <a:r>
              <a:rPr lang="en-US" altLang="ko-KR" sz="1800" b="1" dirty="0" smtClean="0"/>
              <a:t> </a:t>
            </a:r>
            <a:r>
              <a:rPr lang="en-US" altLang="ko-KR" sz="1800" b="1" dirty="0"/>
              <a:t>= new </a:t>
            </a:r>
            <a:r>
              <a:rPr lang="en-US" altLang="ko-KR" sz="1800" b="1" dirty="0">
                <a:solidFill>
                  <a:srgbClr val="FF0000"/>
                </a:solidFill>
              </a:rPr>
              <a:t>Boat</a:t>
            </a:r>
            <a:r>
              <a:rPr lang="en-US" altLang="ko-KR" sz="1800" b="1" dirty="0"/>
              <a:t>();</a:t>
            </a:r>
          </a:p>
          <a:p>
            <a:pPr lvl="1">
              <a:buNone/>
            </a:pPr>
            <a:r>
              <a:rPr lang="en-US" altLang="ko-KR" sz="1800" b="1" dirty="0" smtClean="0"/>
              <a:t>vehicle2.drive(20.0);		</a:t>
            </a:r>
            <a:r>
              <a:rPr lang="en-US" altLang="ko-KR" sz="1800" b="1" dirty="0">
                <a:solidFill>
                  <a:srgbClr val="FF0000"/>
                </a:solidFill>
              </a:rPr>
              <a:t>// </a:t>
            </a:r>
            <a:r>
              <a:rPr lang="ko-KR" altLang="en-US" sz="1800" b="1" dirty="0">
                <a:solidFill>
                  <a:srgbClr val="FF0000"/>
                </a:solidFill>
              </a:rPr>
              <a:t>컴파일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에러</a:t>
            </a:r>
            <a:endParaRPr lang="en-US" altLang="ko-KR" sz="1800" b="1" dirty="0"/>
          </a:p>
          <a:p>
            <a:pPr lvl="1">
              <a:buFontTx/>
              <a:buNone/>
            </a:pPr>
            <a:r>
              <a:rPr lang="en-US" altLang="ko-KR" sz="1800" b="1" dirty="0" smtClean="0"/>
              <a:t>vehicle2.getMeasure</a:t>
            </a:r>
            <a:r>
              <a:rPr lang="en-US" altLang="ko-KR" sz="1800" b="1" dirty="0"/>
              <a:t>();	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ko-KR" sz="1800" b="1" dirty="0" smtClean="0">
                <a:solidFill>
                  <a:srgbClr val="0000FF"/>
                </a:solidFill>
              </a:rPr>
              <a:t>Boat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 smtClean="0"/>
              <a:t>vehicle3</a:t>
            </a:r>
            <a:r>
              <a:rPr lang="en-US" altLang="ko-KR" sz="1800" b="1" dirty="0" smtClean="0"/>
              <a:t> </a:t>
            </a:r>
            <a:r>
              <a:rPr lang="en-US" altLang="ko-KR" sz="1800" b="1" dirty="0"/>
              <a:t>= new </a:t>
            </a:r>
            <a:r>
              <a:rPr lang="en-US" altLang="ko-KR" sz="1800" b="1" dirty="0">
                <a:solidFill>
                  <a:srgbClr val="FF0000"/>
                </a:solidFill>
              </a:rPr>
              <a:t>Boat</a:t>
            </a:r>
            <a:r>
              <a:rPr lang="en-US" altLang="ko-KR" sz="1800" b="1" dirty="0"/>
              <a:t>();</a:t>
            </a:r>
          </a:p>
          <a:p>
            <a:pPr lvl="1">
              <a:buFontTx/>
              <a:buNone/>
            </a:pPr>
            <a:r>
              <a:rPr lang="en-US" altLang="ko-KR" sz="1800" b="1" dirty="0" smtClean="0">
                <a:solidFill>
                  <a:srgbClr val="FF0000"/>
                </a:solidFill>
              </a:rPr>
              <a:t>	// vehicle3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에는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Boat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의 모든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호출할 수 있다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</a:t>
            </a:r>
          </a:p>
          <a:p>
            <a:pPr>
              <a:buFontTx/>
              <a:buNone/>
            </a:pPr>
            <a:r>
              <a:rPr lang="en-US" altLang="ko-KR" sz="1800" b="1" dirty="0" smtClean="0"/>
              <a:t>}</a:t>
            </a:r>
            <a:r>
              <a:rPr lang="en-US" altLang="ko-KR" sz="1800" b="1" dirty="0"/>
              <a:t>	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14</a:t>
            </a:fld>
            <a:endParaRPr lang="en-US" altLang="ko-K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3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다형성 </a:t>
            </a:r>
            <a:r>
              <a:rPr lang="en-US" altLang="ko-KR"/>
              <a:t>(Polymorphism)</a:t>
            </a:r>
          </a:p>
        </p:txBody>
      </p:sp>
      <p:sp>
        <p:nvSpPr>
          <p:cNvPr id="173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/>
              <a:t>class </a:t>
            </a:r>
            <a:r>
              <a:rPr lang="en-US" altLang="ko-KR" sz="2000" b="1" dirty="0" err="1"/>
              <a:t>RobotDriver</a:t>
            </a:r>
            <a:r>
              <a:rPr lang="en-US" altLang="ko-KR" sz="2000" b="1" dirty="0"/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 smtClean="0"/>
              <a:t>public </a:t>
            </a:r>
            <a:r>
              <a:rPr lang="en-US" altLang="ko-KR" sz="2000" b="1" dirty="0"/>
              <a:t>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/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// Drivable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들을 배열에 저장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b="1" dirty="0" smtClean="0">
                <a:solidFill>
                  <a:srgbClr val="0000FF"/>
                </a:solidFill>
              </a:rPr>
              <a:t>Drivable[]</a:t>
            </a:r>
            <a:r>
              <a:rPr lang="en-US" altLang="ko-KR" sz="2000" b="1" dirty="0" smtClean="0"/>
              <a:t> vehicles </a:t>
            </a:r>
            <a:r>
              <a:rPr lang="en-US" altLang="ko-KR" sz="2000" b="1" dirty="0"/>
              <a:t>= </a:t>
            </a:r>
            <a:r>
              <a:rPr lang="en-US" altLang="ko-KR" sz="2000" b="1" dirty="0" smtClean="0"/>
              <a:t>{new </a:t>
            </a:r>
            <a:r>
              <a:rPr lang="en-US" altLang="ko-KR" sz="2000" b="1" dirty="0">
                <a:solidFill>
                  <a:srgbClr val="FF0000"/>
                </a:solidFill>
              </a:rPr>
              <a:t>Car</a:t>
            </a:r>
            <a:r>
              <a:rPr lang="en-US" altLang="ko-KR" sz="2000" b="1" dirty="0" smtClean="0"/>
              <a:t>(), new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Bike</a:t>
            </a:r>
            <a:r>
              <a:rPr lang="en-US" altLang="ko-KR" sz="2000" b="1" dirty="0" smtClean="0"/>
              <a:t>(), new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Boat</a:t>
            </a:r>
            <a:r>
              <a:rPr lang="en-US" altLang="ko-KR" sz="2000" b="1" dirty="0" smtClean="0"/>
              <a:t>()};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ko-KR" sz="2000" b="1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// Drivable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들에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drive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호출하면 각각 다르게 작동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b="1" dirty="0" smtClean="0"/>
              <a:t>for 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=0; 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vehicles.length</a:t>
            </a:r>
            <a:r>
              <a:rPr lang="en-US" altLang="ko-KR" sz="2000" b="1" dirty="0" smtClean="0"/>
              <a:t>; 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++)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	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vehicles[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].drive(50.0);</a:t>
            </a:r>
            <a:r>
              <a:rPr lang="en-US" altLang="ko-KR" sz="2000" b="1" dirty="0">
                <a:solidFill>
                  <a:srgbClr val="FF0000"/>
                </a:solidFill>
              </a:rPr>
              <a:t>	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// </a:t>
            </a:r>
            <a:r>
              <a:rPr lang="ko-KR" altLang="en-US" sz="2000" b="1" dirty="0" err="1" smtClean="0">
                <a:solidFill>
                  <a:srgbClr val="0000FF"/>
                </a:solidFill>
              </a:rPr>
              <a:t>여러가지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drive </a:t>
            </a:r>
            <a:r>
              <a:rPr lang="ko-KR" altLang="en-US" sz="2000" b="1" dirty="0" err="1">
                <a:solidFill>
                  <a:srgbClr val="0000FF"/>
                </a:solidFill>
              </a:rPr>
              <a:t>메소드가</a:t>
            </a:r>
            <a:r>
              <a:rPr lang="ko-KR" altLang="en-US" sz="2000" b="1" dirty="0">
                <a:solidFill>
                  <a:srgbClr val="0000FF"/>
                </a:solidFill>
              </a:rPr>
              <a:t> 실행됨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 smtClean="0"/>
              <a:t>}</a:t>
            </a:r>
            <a:r>
              <a:rPr lang="en-US" altLang="ko-KR" sz="2000" b="1" dirty="0"/>
              <a:t>	</a:t>
            </a:r>
            <a:endParaRPr lang="ko-KR" altLang="en-US" sz="20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15</a:t>
            </a:fld>
            <a:endParaRPr lang="en-US" altLang="ko-K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3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다형성</a:t>
            </a:r>
            <a:endParaRPr lang="en-US" altLang="ko-KR"/>
          </a:p>
        </p:txBody>
      </p:sp>
      <p:sp>
        <p:nvSpPr>
          <p:cNvPr id="173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8006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ko-KR" sz="2400" b="1" smtClean="0">
                <a:solidFill>
                  <a:srgbClr val="0000FF"/>
                </a:solidFill>
                <a:latin typeface="Courier New" pitchFamily="49" charset="0"/>
              </a:rPr>
              <a:t>Drivable </a:t>
            </a:r>
            <a:r>
              <a:rPr lang="ko-KR" altLang="en-US" sz="2400" b="1" smtClean="0">
                <a:latin typeface="Courier New" pitchFamily="49" charset="0"/>
              </a:rPr>
              <a:t>객체에게</a:t>
            </a:r>
            <a:r>
              <a:rPr lang="en-US" altLang="ko-KR" sz="2400" b="1" smtClean="0"/>
              <a:t> </a:t>
            </a:r>
            <a:r>
              <a:rPr lang="en-US" altLang="ko-KR" sz="2400" b="1" smtClean="0">
                <a:latin typeface="Courier New" pitchFamily="49" charset="0"/>
              </a:rPr>
              <a:t>drive </a:t>
            </a:r>
            <a:r>
              <a:rPr lang="ko-KR" altLang="en-US" sz="2400" b="1" smtClean="0">
                <a:latin typeface="Courier New" pitchFamily="49" charset="0"/>
              </a:rPr>
              <a:t>메소드</a:t>
            </a:r>
            <a:r>
              <a:rPr lang="ko-KR" altLang="en-US" sz="2400" b="1" smtClean="0"/>
              <a:t>를 호출하면</a:t>
            </a:r>
            <a:r>
              <a:rPr lang="en-US" altLang="ko-KR" sz="2400" b="1" smtClean="0"/>
              <a:t>, </a:t>
            </a:r>
            <a:r>
              <a:rPr lang="ko-KR" altLang="en-US" sz="2400" b="1" smtClean="0"/>
              <a:t>그 </a:t>
            </a:r>
            <a:r>
              <a:rPr lang="en-US" altLang="ko-KR" sz="2400" b="1" smtClean="0"/>
              <a:t>Drivable </a:t>
            </a:r>
            <a:r>
              <a:rPr lang="ko-KR" altLang="en-US" sz="2400" b="1" smtClean="0"/>
              <a:t>객체가 실제로 </a:t>
            </a:r>
            <a:r>
              <a:rPr lang="ko-KR" altLang="en-US" sz="2400" b="1"/>
              <a:t>어떤 </a:t>
            </a:r>
            <a:r>
              <a:rPr lang="ko-KR" altLang="en-US" sz="2400" b="1" smtClean="0"/>
              <a:t>클래스에 속하는지에 따라 행동이 달라짐</a:t>
            </a:r>
            <a:endParaRPr lang="en-US" altLang="ko-KR" sz="2400" b="1"/>
          </a:p>
          <a:p>
            <a:pPr lvl="1">
              <a:spcBef>
                <a:spcPct val="40000"/>
              </a:spcBef>
            </a:pPr>
            <a:r>
              <a:rPr lang="en-US" altLang="ko-KR" sz="2400" b="1">
                <a:latin typeface="Courier New" pitchFamily="49" charset="0"/>
              </a:rPr>
              <a:t>vehicle</a:t>
            </a:r>
            <a:r>
              <a:rPr lang="ko-KR" altLang="en-US" sz="2400" b="1">
                <a:latin typeface="Courier New" pitchFamily="49" charset="0"/>
              </a:rPr>
              <a:t>이 </a:t>
            </a:r>
            <a:r>
              <a:rPr lang="en-US" altLang="ko-KR" sz="2400" b="1" smtClean="0">
                <a:latin typeface="Courier New" pitchFamily="49" charset="0"/>
              </a:rPr>
              <a:t>Car</a:t>
            </a:r>
            <a:r>
              <a:rPr lang="ko-KR" altLang="en-US" sz="2400" b="1" smtClean="0">
                <a:latin typeface="Courier New" pitchFamily="49" charset="0"/>
              </a:rPr>
              <a:t>이면</a:t>
            </a:r>
            <a:r>
              <a:rPr lang="en-US" altLang="ko-KR" sz="2400" b="1" smtClean="0"/>
              <a:t> </a:t>
            </a:r>
            <a:r>
              <a:rPr lang="en-US" altLang="ko-KR" sz="2400" b="1">
                <a:latin typeface="Courier New" pitchFamily="49" charset="0"/>
              </a:rPr>
              <a:t>Car</a:t>
            </a:r>
            <a:r>
              <a:rPr lang="ko-KR" altLang="en-US" sz="2400" b="1">
                <a:latin typeface="Courier New" pitchFamily="49" charset="0"/>
              </a:rPr>
              <a:t>의 </a:t>
            </a:r>
            <a:r>
              <a:rPr lang="en-US" altLang="ko-KR" sz="2400" b="1">
                <a:latin typeface="Courier New" pitchFamily="49" charset="0"/>
              </a:rPr>
              <a:t>drive</a:t>
            </a:r>
            <a:r>
              <a:rPr lang="en-US" altLang="ko-KR" sz="2400" b="1"/>
              <a:t> </a:t>
            </a:r>
            <a:r>
              <a:rPr lang="ko-KR" altLang="en-US" sz="2400" b="1"/>
              <a:t>메소드가</a:t>
            </a:r>
            <a:r>
              <a:rPr lang="en-US" altLang="ko-KR" sz="2400" b="1"/>
              <a:t>,</a:t>
            </a:r>
          </a:p>
          <a:p>
            <a:pPr lvl="1">
              <a:spcBef>
                <a:spcPct val="40000"/>
              </a:spcBef>
            </a:pPr>
            <a:r>
              <a:rPr lang="en-US" altLang="ko-KR" sz="2400" b="1">
                <a:latin typeface="Courier New" pitchFamily="49" charset="0"/>
              </a:rPr>
              <a:t>vehicle</a:t>
            </a:r>
            <a:r>
              <a:rPr lang="ko-KR" altLang="en-US" sz="2400" b="1"/>
              <a:t>이 </a:t>
            </a:r>
            <a:r>
              <a:rPr lang="en-US" altLang="ko-KR" sz="2400" b="1" smtClean="0">
                <a:latin typeface="Courier New" pitchFamily="49" charset="0"/>
              </a:rPr>
              <a:t>Bike</a:t>
            </a:r>
            <a:r>
              <a:rPr lang="ko-KR" altLang="en-US" sz="2400" b="1" smtClean="0">
                <a:latin typeface="Courier New" pitchFamily="49" charset="0"/>
              </a:rPr>
              <a:t>이</a:t>
            </a:r>
            <a:r>
              <a:rPr lang="ko-KR" altLang="en-US" sz="2400" b="1" smtClean="0"/>
              <a:t>면</a:t>
            </a:r>
            <a:r>
              <a:rPr lang="en-US" altLang="ko-KR" sz="2400" b="1" smtClean="0"/>
              <a:t> </a:t>
            </a:r>
            <a:r>
              <a:rPr lang="en-US" altLang="ko-KR" sz="2400" b="1">
                <a:latin typeface="Courier New" pitchFamily="49" charset="0"/>
              </a:rPr>
              <a:t>Bike</a:t>
            </a:r>
            <a:r>
              <a:rPr lang="ko-KR" altLang="en-US" sz="2400" b="1">
                <a:latin typeface="Courier New" pitchFamily="49" charset="0"/>
              </a:rPr>
              <a:t>의 </a:t>
            </a:r>
            <a:r>
              <a:rPr lang="en-US" altLang="ko-KR" sz="2400" b="1">
                <a:latin typeface="Courier New" pitchFamily="49" charset="0"/>
              </a:rPr>
              <a:t>drive </a:t>
            </a:r>
            <a:r>
              <a:rPr lang="ko-KR" altLang="en-US" sz="2400" b="1">
                <a:latin typeface="Courier New" pitchFamily="49" charset="0"/>
              </a:rPr>
              <a:t>메소드가 실행됨</a:t>
            </a:r>
            <a:r>
              <a:rPr lang="ko-KR" altLang="en-US" sz="2400" b="1"/>
              <a:t> </a:t>
            </a:r>
          </a:p>
          <a:p>
            <a:pPr>
              <a:spcBef>
                <a:spcPct val="40000"/>
              </a:spcBef>
            </a:pPr>
            <a:r>
              <a:rPr lang="en-US" altLang="ko-KR" sz="2400" b="1"/>
              <a:t>Polymorphism (many shapes): </a:t>
            </a:r>
            <a:r>
              <a:rPr lang="en-US" altLang="ko-KR" sz="2400" b="1" smtClean="0"/>
              <a:t>Drivable </a:t>
            </a:r>
            <a:r>
              <a:rPr lang="ko-KR" altLang="en-US" sz="2400" b="1" smtClean="0"/>
              <a:t>객체가 </a:t>
            </a:r>
            <a:r>
              <a:rPr lang="ko-KR" altLang="en-US" sz="2400" b="1"/>
              <a:t>이렇게 작동하기도 하고 저렇게 작동하기도 하는 </a:t>
            </a:r>
            <a:r>
              <a:rPr lang="ko-KR" altLang="en-US" sz="2400" b="1" smtClean="0"/>
              <a:t>것 </a:t>
            </a:r>
            <a:r>
              <a:rPr lang="en-US" altLang="ko-KR" sz="2400" b="1" smtClean="0"/>
              <a:t>(</a:t>
            </a:r>
            <a:r>
              <a:rPr lang="ko-KR" altLang="en-US" sz="2400" b="1" smtClean="0"/>
              <a:t>객체가 어떤 클래스 객체인가에 따라 따라</a:t>
            </a:r>
            <a:r>
              <a:rPr lang="en-US" altLang="ko-KR" sz="2400" b="1" smtClean="0"/>
              <a:t>)</a:t>
            </a:r>
            <a:endParaRPr lang="en-US" altLang="ko-KR" sz="2400" b="1"/>
          </a:p>
          <a:p>
            <a:r>
              <a:rPr lang="en-US" altLang="ko-KR" sz="2400" b="1"/>
              <a:t>late binding: </a:t>
            </a:r>
            <a:r>
              <a:rPr lang="ko-KR" altLang="en-US" sz="2400" b="1"/>
              <a:t>실행 시 결정됨</a:t>
            </a:r>
            <a:r>
              <a:rPr lang="en-US" altLang="ko-KR" sz="2400" b="1"/>
              <a:t> </a:t>
            </a:r>
          </a:p>
          <a:p>
            <a:pPr lvl="1">
              <a:buFontTx/>
              <a:buNone/>
            </a:pPr>
            <a:r>
              <a:rPr lang="en-US" altLang="ko-KR" sz="2400" b="1">
                <a:sym typeface="Wingdings" pitchFamily="2" charset="2"/>
              </a:rPr>
              <a:t> </a:t>
            </a:r>
            <a:r>
              <a:rPr lang="en-US" altLang="ko-KR" sz="2400" b="1"/>
              <a:t>early binding (</a:t>
            </a:r>
            <a:r>
              <a:rPr lang="ko-KR" altLang="en-US" sz="2400" b="1"/>
              <a:t>컴파일 시 결정됨</a:t>
            </a:r>
            <a:r>
              <a:rPr lang="en-US" altLang="ko-KR" sz="2400" b="1"/>
              <a:t>): overloading</a:t>
            </a:r>
          </a:p>
        </p:txBody>
      </p:sp>
      <p:sp>
        <p:nvSpPr>
          <p:cNvPr id="1738756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16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1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인공지능의 시대</a:t>
            </a:r>
            <a:r>
              <a:rPr lang="en-US" altLang="ko-KR" sz="3600"/>
              <a:t>, </a:t>
            </a:r>
            <a:r>
              <a:rPr lang="ko-KR" altLang="en-US" sz="3600"/>
              <a:t>프로그램이 운전한다</a:t>
            </a:r>
            <a:r>
              <a:rPr lang="en-US" altLang="ko-KR" sz="3600"/>
              <a:t>.</a:t>
            </a:r>
          </a:p>
        </p:txBody>
      </p:sp>
      <p:sp>
        <p:nvSpPr>
          <p:cNvPr id="171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smtClean="0">
                <a:solidFill>
                  <a:srgbClr val="FF0000"/>
                </a:solidFill>
              </a:rPr>
              <a:t>인터페이스는 여러가지 클래스들을 하나의 그룹으로 취급할 수 있게 해 준다</a:t>
            </a:r>
            <a:r>
              <a:rPr lang="en-US" altLang="ko-KR" sz="240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운전자가 </a:t>
            </a:r>
            <a:r>
              <a:rPr lang="ko-KR" altLang="en-US" sz="2400"/>
              <a:t>자동차를 운전할 줄 알듯이</a:t>
            </a:r>
          </a:p>
          <a:p>
            <a:r>
              <a:rPr lang="ko-KR" altLang="en-US" sz="2400"/>
              <a:t>운전프로그램은 </a:t>
            </a:r>
            <a:r>
              <a:rPr lang="en-US" altLang="ko-KR" sz="2400"/>
              <a:t>Drivable </a:t>
            </a:r>
            <a:r>
              <a:rPr lang="ko-KR" altLang="en-US" sz="2400"/>
              <a:t>인터페이스를 사용할 줄 안다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운전프로그램은 </a:t>
            </a:r>
            <a:r>
              <a:rPr lang="en-US" altLang="ko-KR" sz="2400"/>
              <a:t>Bike</a:t>
            </a:r>
            <a:r>
              <a:rPr lang="ko-KR" altLang="en-US" sz="2400"/>
              <a:t>도 </a:t>
            </a:r>
            <a:r>
              <a:rPr lang="en-US" altLang="ko-KR" sz="2400"/>
              <a:t>Car</a:t>
            </a:r>
            <a:r>
              <a:rPr lang="ko-KR" altLang="en-US" sz="2400"/>
              <a:t>도 운전 가능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90600" y="4114800"/>
            <a:ext cx="6781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b="1" i="0" smtClean="0">
                <a:solidFill>
                  <a:srgbClr val="0000FF"/>
                </a:solidFill>
              </a:rPr>
              <a:t>RobotDriver: Drivable </a:t>
            </a:r>
            <a:r>
              <a:rPr lang="ko-KR" altLang="en-US" sz="2000" b="1" i="0" smtClean="0">
                <a:solidFill>
                  <a:srgbClr val="0000FF"/>
                </a:solidFill>
              </a:rPr>
              <a:t>인터페이스를 쓸 줄 아는 로봇</a:t>
            </a:r>
            <a:endParaRPr lang="en-US" altLang="ko-KR" sz="2000" b="1" i="0" smtClean="0">
              <a:solidFill>
                <a:srgbClr val="0000FF"/>
              </a:solidFill>
            </a:endParaRPr>
          </a:p>
          <a:p>
            <a:endParaRPr lang="en-US" altLang="ko-KR" sz="2000" b="1" i="0" smtClean="0">
              <a:solidFill>
                <a:srgbClr val="0000FF"/>
              </a:solidFill>
            </a:endParaRPr>
          </a:p>
          <a:p>
            <a:r>
              <a:rPr lang="en-US" altLang="ko-KR" sz="2000" b="1" i="0" smtClean="0">
                <a:solidFill>
                  <a:srgbClr val="0000FF"/>
                </a:solidFill>
              </a:rPr>
              <a:t>RobotDriver</a:t>
            </a:r>
            <a:r>
              <a:rPr lang="ko-KR" altLang="en-US" sz="2000" b="1" i="0" dirty="0">
                <a:solidFill>
                  <a:srgbClr val="0000FF"/>
                </a:solidFill>
              </a:rPr>
              <a:t>는 </a:t>
            </a:r>
            <a:r>
              <a:rPr lang="en-US" altLang="ko-KR" sz="2000" b="1" i="0" dirty="0">
                <a:solidFill>
                  <a:srgbClr val="0000FF"/>
                </a:solidFill>
              </a:rPr>
              <a:t>Car, Bike</a:t>
            </a:r>
            <a:r>
              <a:rPr lang="ko-KR" altLang="en-US" sz="2000" b="1" i="0" dirty="0">
                <a:solidFill>
                  <a:srgbClr val="0000FF"/>
                </a:solidFill>
              </a:rPr>
              <a:t>에 대해 세부적인 것을 잘 몰라도 인터페이스에 맞춰 이들을 사용할 수 있다</a:t>
            </a:r>
            <a:r>
              <a:rPr lang="en-US" altLang="ko-KR" sz="2000" b="1" i="0" dirty="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" y="609600"/>
            <a:ext cx="3429000" cy="536416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sz="1800" b="1" dirty="0" smtClean="0"/>
              <a:t>public class </a:t>
            </a:r>
            <a:r>
              <a:rPr lang="en-US" altLang="ko-KR" sz="1800" b="1" dirty="0" err="1" smtClean="0"/>
              <a:t>RobotDriver</a:t>
            </a:r>
            <a:r>
              <a:rPr lang="en-US" altLang="ko-KR" sz="1800" b="1" dirty="0" smtClean="0"/>
              <a:t> {</a:t>
            </a:r>
          </a:p>
          <a:p>
            <a:pPr>
              <a:buNone/>
            </a:pPr>
            <a:r>
              <a:rPr lang="en-US" altLang="ko-KR" sz="1800" b="1" dirty="0" smtClean="0"/>
              <a:t>	</a:t>
            </a:r>
          </a:p>
          <a:p>
            <a:pPr>
              <a:buNone/>
            </a:pPr>
            <a:r>
              <a:rPr lang="en-US" altLang="ko-KR" sz="1800" b="1" dirty="0" smtClean="0"/>
              <a:t>	public void go(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Drivable</a:t>
            </a:r>
            <a:r>
              <a:rPr lang="en-US" altLang="ko-KR" sz="1800" b="1" dirty="0" smtClean="0"/>
              <a:t> v){</a:t>
            </a:r>
          </a:p>
          <a:p>
            <a:pPr>
              <a:buNone/>
            </a:pPr>
            <a:endParaRPr lang="en-US" altLang="ko-KR" sz="1800" b="1" dirty="0" smtClean="0"/>
          </a:p>
          <a:p>
            <a:pPr>
              <a:buNone/>
            </a:pPr>
            <a:r>
              <a:rPr lang="en-US" altLang="ko-KR" sz="1800" b="1" dirty="0" smtClean="0"/>
              <a:t>		// </a:t>
            </a:r>
            <a:r>
              <a:rPr lang="ko-KR" altLang="en-US" sz="1800" b="1" dirty="0" smtClean="0"/>
              <a:t>지도를 보면서 </a:t>
            </a:r>
            <a:endParaRPr lang="en-US" altLang="ko-KR" sz="1800" b="1" dirty="0" smtClean="0"/>
          </a:p>
          <a:p>
            <a:pPr>
              <a:buNone/>
            </a:pPr>
            <a:r>
              <a:rPr lang="en-US" altLang="ko-KR" sz="1800" b="1" dirty="0" smtClean="0"/>
              <a:t>           // </a:t>
            </a:r>
            <a:r>
              <a:rPr lang="ko-KR" altLang="en-US" sz="1800" b="1" dirty="0" smtClean="0"/>
              <a:t>요리 조리 운전</a:t>
            </a:r>
            <a:r>
              <a:rPr lang="en-US" altLang="ko-KR" sz="1800" b="1" dirty="0" smtClean="0"/>
              <a:t>!!</a:t>
            </a:r>
          </a:p>
          <a:p>
            <a:pPr>
              <a:buNone/>
            </a:pPr>
            <a:r>
              <a:rPr lang="en-US" altLang="ko-KR" sz="1800" b="1" dirty="0" smtClean="0"/>
              <a:t>		// Drivable</a:t>
            </a:r>
            <a:r>
              <a:rPr lang="ko-KR" altLang="en-US" sz="1800" b="1" dirty="0" smtClean="0"/>
              <a:t>이라면 </a:t>
            </a:r>
            <a:endParaRPr lang="en-US" altLang="ko-KR" sz="1800" b="1" dirty="0" smtClean="0"/>
          </a:p>
          <a:p>
            <a:pPr>
              <a:buNone/>
            </a:pPr>
            <a:r>
              <a:rPr lang="en-US" altLang="ko-KR" sz="1800" b="1" dirty="0" smtClean="0"/>
              <a:t>           // </a:t>
            </a:r>
            <a:r>
              <a:rPr lang="ko-KR" altLang="en-US" sz="1800" b="1" dirty="0" smtClean="0"/>
              <a:t>뭐든 오케이</a:t>
            </a:r>
            <a:r>
              <a:rPr lang="en-US" altLang="ko-KR" sz="1800" b="1" dirty="0" smtClean="0"/>
              <a:t>!</a:t>
            </a:r>
          </a:p>
          <a:p>
            <a:pPr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v.drive</a:t>
            </a:r>
            <a:r>
              <a:rPr lang="en-US" altLang="ko-KR" sz="1800" b="1" dirty="0" smtClean="0"/>
              <a:t>(50.0);</a:t>
            </a:r>
          </a:p>
          <a:p>
            <a:pPr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v.turn</a:t>
            </a:r>
            <a:r>
              <a:rPr lang="en-US" altLang="ko-KR" sz="1800" b="1" dirty="0" smtClean="0"/>
              <a:t>(60.0);</a:t>
            </a:r>
          </a:p>
          <a:p>
            <a:pPr>
              <a:buNone/>
            </a:pPr>
            <a:r>
              <a:rPr lang="en-US" altLang="ko-KR" sz="1800" b="1" dirty="0"/>
              <a:t>	</a:t>
            </a:r>
            <a:r>
              <a:rPr lang="en-US" altLang="ko-KR" sz="1800" b="1" dirty="0" smtClean="0"/>
              <a:t>	...</a:t>
            </a:r>
          </a:p>
          <a:p>
            <a:pPr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v.stop</a:t>
            </a:r>
            <a:r>
              <a:rPr lang="en-US" altLang="ko-KR" sz="1800" b="1" dirty="0" smtClean="0"/>
              <a:t>();</a:t>
            </a:r>
          </a:p>
          <a:p>
            <a:pPr>
              <a:buNone/>
            </a:pPr>
            <a:r>
              <a:rPr lang="en-US" altLang="ko-KR" sz="1800" b="1" dirty="0" smtClean="0"/>
              <a:t>	}</a:t>
            </a:r>
          </a:p>
          <a:p>
            <a:pPr>
              <a:buNone/>
            </a:pPr>
            <a:r>
              <a:rPr lang="en-US" altLang="ko-KR" sz="1800" b="1" dirty="0" smtClean="0"/>
              <a:t>}</a:t>
            </a:r>
            <a:endParaRPr lang="en-US" altLang="ko-KR" sz="1800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581400" y="609600"/>
            <a:ext cx="5410200" cy="536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RobotDriverTest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 static void main(String[] 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RobotDriver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driver = new 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RobotDriver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Car 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new Car();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// </a:t>
            </a:r>
            <a:r>
              <a:rPr kumimoji="1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로봇에게 자동차를 주면서 운전을 시킴</a:t>
            </a:r>
            <a:endParaRPr kumimoji="1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driver.go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(car); 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Bike 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bike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new Bike();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// </a:t>
            </a:r>
            <a:r>
              <a:rPr kumimoji="1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로봇에게 자전거를 주면서 운전을 시킴</a:t>
            </a:r>
            <a:endParaRPr kumimoji="1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driver.go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(bike);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kern="0" dirty="0"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// </a:t>
            </a:r>
            <a:r>
              <a:rPr kumimoji="1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로봇에게 어떤 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Drivable</a:t>
            </a:r>
            <a:r>
              <a:rPr kumimoji="1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이든지 운전시킬</a:t>
            </a:r>
            <a:endParaRPr kumimoji="1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kern="0" dirty="0" smtClean="0">
                <a:latin typeface="+mn-lt"/>
                <a:ea typeface="+mn-ea"/>
              </a:rPr>
              <a:t>		//</a:t>
            </a:r>
            <a:r>
              <a:rPr kumimoji="1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수 있음</a:t>
            </a:r>
            <a:endParaRPr kumimoji="1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인터페이스를 이용하여 애플리케이션을 구현한다</a:t>
            </a:r>
            <a:r>
              <a:rPr lang="en-US" altLang="ko-KR" sz="2800" dirty="0" smtClean="0"/>
              <a:t>.</a:t>
            </a:r>
            <a:br>
              <a:rPr lang="en-US" altLang="ko-KR" sz="2800" dirty="0" smtClean="0"/>
            </a:br>
            <a:r>
              <a:rPr lang="en-US" altLang="ko-KR" sz="2800" dirty="0" smtClean="0"/>
              <a:t>--&gt; </a:t>
            </a:r>
            <a:r>
              <a:rPr lang="ko-KR" altLang="en-US" sz="2800" dirty="0" smtClean="0"/>
              <a:t>낮은 </a:t>
            </a:r>
            <a:r>
              <a:rPr lang="ko-KR" altLang="en-US" sz="2800" dirty="0" err="1" smtClean="0"/>
              <a:t>결합성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ko-KR" altLang="en-US" sz="2400" dirty="0" smtClean="0"/>
              <a:t>애플리케이션에서의 변수 타입을 </a:t>
            </a:r>
            <a:r>
              <a:rPr lang="en-US" altLang="ko-KR" sz="2400" dirty="0" smtClean="0"/>
              <a:t>Driv</a:t>
            </a:r>
            <a:r>
              <a:rPr lang="en-US" altLang="ko-KR" sz="2400" dirty="0"/>
              <a:t>a</a:t>
            </a:r>
            <a:r>
              <a:rPr lang="en-US" altLang="ko-KR" sz="2400" dirty="0" smtClean="0"/>
              <a:t>ble</a:t>
            </a:r>
            <a:r>
              <a:rPr lang="ko-KR" altLang="en-US" sz="2400" dirty="0" smtClean="0"/>
              <a:t>로 선언한다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ko-KR" altLang="en-US" sz="2400" dirty="0" smtClean="0"/>
              <a:t>객체를 구성하는 곳에서만 특정 클래스 </a:t>
            </a:r>
            <a:r>
              <a:rPr lang="ko-KR" altLang="en-US" sz="2400" dirty="0" err="1" smtClean="0"/>
              <a:t>구성자를</a:t>
            </a:r>
            <a:r>
              <a:rPr lang="ko-KR" altLang="en-US" sz="2400" dirty="0" smtClean="0"/>
              <a:t> 이용한다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ko-KR" altLang="en-US" sz="2400" dirty="0" smtClean="0"/>
              <a:t>애플리케이션을 실행할 때 </a:t>
            </a:r>
            <a:r>
              <a:rPr lang="en-US" altLang="ko-KR" sz="2400" dirty="0" smtClean="0"/>
              <a:t>Car</a:t>
            </a:r>
            <a:r>
              <a:rPr lang="ko-KR" altLang="en-US" sz="2400" dirty="0" smtClean="0"/>
              <a:t>를 주면서 구동할 수도 있고 </a:t>
            </a:r>
            <a:r>
              <a:rPr lang="en-US" altLang="ko-KR" sz="2400" dirty="0" smtClean="0"/>
              <a:t>Bike</a:t>
            </a:r>
            <a:r>
              <a:rPr lang="ko-KR" altLang="en-US" sz="2400" dirty="0" smtClean="0"/>
              <a:t>를 주면서 구동할 수도 있다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ko-KR" altLang="en-US" sz="2400" dirty="0" smtClean="0"/>
              <a:t>나중에 </a:t>
            </a:r>
            <a:r>
              <a:rPr lang="en-US" altLang="ko-KR" sz="2400" dirty="0" smtClean="0"/>
              <a:t>Boat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클래스를 추가하는 경우 </a:t>
            </a:r>
            <a:r>
              <a:rPr lang="en-US" altLang="ko-KR" sz="2400" dirty="0" smtClean="0"/>
              <a:t>Boat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Drivable </a:t>
            </a:r>
            <a:r>
              <a:rPr lang="ko-KR" altLang="en-US" sz="2400" dirty="0" smtClean="0"/>
              <a:t>인터페이스를 구현하도록 하기만 하면 </a:t>
            </a:r>
            <a:r>
              <a:rPr lang="en-US" altLang="ko-KR" sz="2400" dirty="0" smtClean="0"/>
              <a:t>Boat</a:t>
            </a:r>
            <a:r>
              <a:rPr lang="ko-KR" altLang="en-US" sz="2400" dirty="0"/>
              <a:t>를</a:t>
            </a:r>
            <a:r>
              <a:rPr lang="ko-KR" altLang="en-US" sz="2400" dirty="0" smtClean="0"/>
              <a:t> 주면서 애플리케이션을 구동할 수도 있다</a:t>
            </a:r>
            <a:r>
              <a:rPr lang="en-US" altLang="ko-KR" sz="2400" dirty="0" smtClean="0"/>
              <a:t>. &lt;-- </a:t>
            </a:r>
            <a:r>
              <a:rPr lang="ko-KR" altLang="en-US" sz="2400" dirty="0" err="1" smtClean="0"/>
              <a:t>확장성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952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두 가지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사용법 </a:t>
            </a:r>
            <a:r>
              <a:rPr lang="en-US" altLang="ko-KR" dirty="0" smtClean="0"/>
              <a:t>(</a:t>
            </a:r>
            <a:r>
              <a:rPr lang="en-US" altLang="ko-KR" smtClean="0"/>
              <a:t>API) (</a:t>
            </a:r>
            <a:r>
              <a:rPr lang="ko-KR" altLang="en-US" smtClean="0"/>
              <a:t>일반명사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서비스 이용자와 서비스 공급자간의 약속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자바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구성 요소  </a:t>
            </a:r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고유명사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자바 표준 라이브러리에는 클래스와 인터페이스가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이탤릭체</a:t>
            </a:r>
            <a:r>
              <a:rPr lang="ko-KR" altLang="en-US" dirty="0" smtClean="0"/>
              <a:t> 이름이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67200"/>
            <a:ext cx="23241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450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" y="609600"/>
            <a:ext cx="3429000" cy="536416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sz="1800" b="1" dirty="0" smtClean="0"/>
              <a:t>public class </a:t>
            </a:r>
            <a:r>
              <a:rPr lang="en-US" altLang="ko-KR" sz="1800" b="1" dirty="0" err="1" smtClean="0"/>
              <a:t>RobotDriver</a:t>
            </a:r>
            <a:r>
              <a:rPr lang="en-US" altLang="ko-KR" sz="1800" b="1" dirty="0" smtClean="0"/>
              <a:t> {</a:t>
            </a:r>
          </a:p>
          <a:p>
            <a:pPr>
              <a:buNone/>
            </a:pPr>
            <a:r>
              <a:rPr lang="en-US" altLang="ko-KR" sz="1800" b="1" dirty="0" smtClean="0"/>
              <a:t>	</a:t>
            </a:r>
          </a:p>
          <a:p>
            <a:pPr>
              <a:buNone/>
            </a:pPr>
            <a:r>
              <a:rPr lang="en-US" altLang="ko-KR" sz="1800" b="1" dirty="0" smtClean="0"/>
              <a:t>	public void go(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Drivable</a:t>
            </a:r>
            <a:r>
              <a:rPr lang="en-US" altLang="ko-KR" sz="1800" b="1" dirty="0" smtClean="0"/>
              <a:t> v){</a:t>
            </a:r>
          </a:p>
          <a:p>
            <a:pPr>
              <a:buNone/>
            </a:pPr>
            <a:endParaRPr lang="en-US" altLang="ko-KR" sz="1800" b="1" dirty="0" smtClean="0"/>
          </a:p>
          <a:p>
            <a:pPr>
              <a:buNone/>
            </a:pPr>
            <a:r>
              <a:rPr lang="en-US" altLang="ko-KR" sz="1800" b="1" dirty="0" smtClean="0"/>
              <a:t>		// </a:t>
            </a:r>
            <a:r>
              <a:rPr lang="ko-KR" altLang="en-US" sz="1800" b="1" dirty="0" smtClean="0"/>
              <a:t>지도를 보면서 </a:t>
            </a:r>
            <a:endParaRPr lang="en-US" altLang="ko-KR" sz="1800" b="1" dirty="0" smtClean="0"/>
          </a:p>
          <a:p>
            <a:pPr>
              <a:buNone/>
            </a:pPr>
            <a:r>
              <a:rPr lang="en-US" altLang="ko-KR" sz="1800" b="1" dirty="0" smtClean="0"/>
              <a:t>           // </a:t>
            </a:r>
            <a:r>
              <a:rPr lang="ko-KR" altLang="en-US" sz="1800" b="1" dirty="0" smtClean="0"/>
              <a:t>요리 조리 운전</a:t>
            </a:r>
            <a:r>
              <a:rPr lang="en-US" altLang="ko-KR" sz="1800" b="1" dirty="0" smtClean="0"/>
              <a:t>!!</a:t>
            </a:r>
          </a:p>
          <a:p>
            <a:pPr>
              <a:buNone/>
            </a:pPr>
            <a:r>
              <a:rPr lang="en-US" altLang="ko-KR" sz="1800" b="1" dirty="0" smtClean="0"/>
              <a:t>		// Drivable</a:t>
            </a:r>
            <a:r>
              <a:rPr lang="ko-KR" altLang="en-US" sz="1800" b="1" dirty="0" smtClean="0"/>
              <a:t>이라면 </a:t>
            </a:r>
            <a:endParaRPr lang="en-US" altLang="ko-KR" sz="1800" b="1" dirty="0" smtClean="0"/>
          </a:p>
          <a:p>
            <a:pPr>
              <a:buNone/>
            </a:pPr>
            <a:r>
              <a:rPr lang="en-US" altLang="ko-KR" sz="1800" b="1" dirty="0" smtClean="0"/>
              <a:t>           // </a:t>
            </a:r>
            <a:r>
              <a:rPr lang="ko-KR" altLang="en-US" sz="1800" b="1" dirty="0" smtClean="0"/>
              <a:t>뭐든 오케이</a:t>
            </a:r>
            <a:r>
              <a:rPr lang="en-US" altLang="ko-KR" sz="1800" b="1" dirty="0" smtClean="0"/>
              <a:t>!</a:t>
            </a:r>
          </a:p>
          <a:p>
            <a:pPr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v.drive</a:t>
            </a:r>
            <a:r>
              <a:rPr lang="en-US" altLang="ko-KR" sz="1800" b="1" dirty="0" smtClean="0"/>
              <a:t>(50.0);</a:t>
            </a:r>
          </a:p>
          <a:p>
            <a:pPr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v.turn</a:t>
            </a:r>
            <a:r>
              <a:rPr lang="en-US" altLang="ko-KR" sz="1800" b="1" dirty="0" smtClean="0"/>
              <a:t>(60.0);</a:t>
            </a:r>
          </a:p>
          <a:p>
            <a:pPr>
              <a:buNone/>
            </a:pPr>
            <a:r>
              <a:rPr lang="en-US" altLang="ko-KR" sz="1800" b="1" dirty="0"/>
              <a:t>	</a:t>
            </a:r>
            <a:r>
              <a:rPr lang="en-US" altLang="ko-KR" sz="1800" b="1" dirty="0" smtClean="0"/>
              <a:t>	...</a:t>
            </a:r>
          </a:p>
          <a:p>
            <a:pPr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v.stop</a:t>
            </a:r>
            <a:r>
              <a:rPr lang="en-US" altLang="ko-KR" sz="1800" b="1" dirty="0" smtClean="0"/>
              <a:t>();</a:t>
            </a:r>
          </a:p>
          <a:p>
            <a:pPr>
              <a:buNone/>
            </a:pPr>
            <a:r>
              <a:rPr lang="en-US" altLang="ko-KR" sz="1800" b="1" dirty="0" smtClean="0"/>
              <a:t>	}</a:t>
            </a:r>
          </a:p>
          <a:p>
            <a:pPr>
              <a:buNone/>
            </a:pPr>
            <a:r>
              <a:rPr lang="en-US" altLang="ko-KR" sz="1800" b="1" dirty="0" smtClean="0"/>
              <a:t>}</a:t>
            </a:r>
            <a:endParaRPr lang="en-US" altLang="ko-KR" sz="1800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581400" y="609600"/>
            <a:ext cx="5410200" cy="536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RobotDriverTest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 static void main(String[] 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RobotDriver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driver = new 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RobotDriver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Car 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new Car();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// </a:t>
            </a:r>
            <a:r>
              <a:rPr kumimoji="1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로봇에게 자동차를 주면서 운전을 시킴</a:t>
            </a:r>
            <a:endParaRPr kumimoji="1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driver.go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(car); 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Bike 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bike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new Bike();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// </a:t>
            </a:r>
            <a:r>
              <a:rPr kumimoji="1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로봇에게 자전거를 주면서 운전을 시킴</a:t>
            </a:r>
            <a:endParaRPr kumimoji="1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driver.go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(bike);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kern="0" dirty="0">
              <a:latin typeface="+mn-lt"/>
              <a:ea typeface="+mn-ea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b="1" i="0" kern="0" dirty="0"/>
              <a:t>		</a:t>
            </a:r>
            <a:r>
              <a:rPr lang="en-US" altLang="ko-KR" b="1" i="0" kern="0" dirty="0" smtClean="0"/>
              <a:t>Boat </a:t>
            </a:r>
            <a:r>
              <a:rPr lang="en-US" altLang="ko-KR" b="1" i="0" kern="0" dirty="0" err="1" smtClean="0"/>
              <a:t>boat</a:t>
            </a:r>
            <a:r>
              <a:rPr lang="en-US" altLang="ko-KR" b="1" i="0" kern="0" dirty="0" smtClean="0"/>
              <a:t> </a:t>
            </a:r>
            <a:r>
              <a:rPr lang="en-US" altLang="ko-KR" b="1" i="0" kern="0" dirty="0"/>
              <a:t>= new </a:t>
            </a:r>
            <a:r>
              <a:rPr lang="en-US" altLang="ko-KR" b="1" i="0" kern="0" dirty="0" smtClean="0"/>
              <a:t>Boat();</a:t>
            </a:r>
            <a:endParaRPr lang="en-US" altLang="ko-KR" b="1" i="0" kern="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b="1" i="0" kern="0" dirty="0"/>
              <a:t>		// </a:t>
            </a:r>
            <a:r>
              <a:rPr lang="ko-KR" altLang="en-US" b="1" i="0" kern="0" dirty="0"/>
              <a:t>로봇에게 </a:t>
            </a:r>
            <a:r>
              <a:rPr lang="ko-KR" altLang="en-US" b="1" i="0" kern="0" dirty="0" smtClean="0"/>
              <a:t>배를 </a:t>
            </a:r>
            <a:r>
              <a:rPr lang="ko-KR" altLang="en-US" b="1" i="0" kern="0" dirty="0"/>
              <a:t>주면서 운전을 시킴</a:t>
            </a:r>
            <a:endParaRPr lang="en-US" altLang="ko-KR" b="1" i="0" kern="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b="1" i="0" kern="0" dirty="0"/>
              <a:t>		</a:t>
            </a:r>
            <a:r>
              <a:rPr lang="en-US" altLang="ko-KR" b="1" i="0" kern="0" dirty="0" err="1" smtClean="0"/>
              <a:t>driver.go</a:t>
            </a:r>
            <a:r>
              <a:rPr lang="en-US" altLang="ko-KR" b="1" i="0" kern="0" dirty="0" smtClean="0"/>
              <a:t>(boat);</a:t>
            </a:r>
            <a:endParaRPr lang="en-US" altLang="ko-KR" b="1" i="0" kern="0" dirty="0"/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259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" y="1447800"/>
            <a:ext cx="3429000" cy="429736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sz="1800" b="1" dirty="0" smtClean="0"/>
              <a:t>public class </a:t>
            </a:r>
            <a:r>
              <a:rPr lang="en-US" altLang="ko-KR" sz="1800" b="1" dirty="0" err="1" smtClean="0"/>
              <a:t>RobotDriver</a:t>
            </a:r>
            <a:r>
              <a:rPr lang="en-US" altLang="ko-KR" sz="1800" b="1" dirty="0" smtClean="0"/>
              <a:t> {</a:t>
            </a:r>
          </a:p>
          <a:p>
            <a:pPr>
              <a:buNone/>
            </a:pPr>
            <a:r>
              <a:rPr lang="en-US" altLang="ko-KR" sz="1800" b="1" dirty="0" smtClean="0"/>
              <a:t>	</a:t>
            </a:r>
          </a:p>
          <a:p>
            <a:pPr>
              <a:buNone/>
            </a:pPr>
            <a:r>
              <a:rPr lang="en-US" altLang="ko-KR" sz="1800" b="1" dirty="0" smtClean="0"/>
              <a:t>	public void go(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Drivable</a:t>
            </a:r>
            <a:r>
              <a:rPr lang="en-US" altLang="ko-KR" sz="1800" b="1" dirty="0" smtClean="0"/>
              <a:t> v){</a:t>
            </a:r>
          </a:p>
          <a:p>
            <a:pPr>
              <a:buNone/>
            </a:pPr>
            <a:endParaRPr lang="en-US" altLang="ko-KR" sz="1800" b="1" dirty="0" smtClean="0"/>
          </a:p>
          <a:p>
            <a:pPr>
              <a:buNone/>
            </a:pPr>
            <a:r>
              <a:rPr lang="en-US" altLang="ko-KR" sz="1800" b="1" dirty="0" smtClean="0"/>
              <a:t>		// </a:t>
            </a:r>
            <a:r>
              <a:rPr lang="ko-KR" altLang="en-US" sz="1800" b="1" dirty="0" smtClean="0"/>
              <a:t>지도를 보면서 </a:t>
            </a:r>
            <a:endParaRPr lang="en-US" altLang="ko-KR" sz="1800" b="1" dirty="0" smtClean="0"/>
          </a:p>
          <a:p>
            <a:pPr>
              <a:buNone/>
            </a:pPr>
            <a:r>
              <a:rPr lang="en-US" altLang="ko-KR" sz="1800" b="1" dirty="0" smtClean="0"/>
              <a:t>           // </a:t>
            </a:r>
            <a:r>
              <a:rPr lang="ko-KR" altLang="en-US" sz="1800" b="1" dirty="0" smtClean="0"/>
              <a:t>요리 조리 운전</a:t>
            </a:r>
            <a:r>
              <a:rPr lang="en-US" altLang="ko-KR" sz="1800" b="1" dirty="0" smtClean="0"/>
              <a:t>!!</a:t>
            </a:r>
          </a:p>
          <a:p>
            <a:pPr>
              <a:buNone/>
            </a:pPr>
            <a:r>
              <a:rPr lang="en-US" altLang="ko-KR" sz="1800" b="1" dirty="0" smtClean="0"/>
              <a:t>		// Drivable</a:t>
            </a:r>
            <a:r>
              <a:rPr lang="ko-KR" altLang="en-US" sz="1800" b="1" dirty="0" smtClean="0"/>
              <a:t>이라면 </a:t>
            </a:r>
            <a:endParaRPr lang="en-US" altLang="ko-KR" sz="1800" b="1" dirty="0" smtClean="0"/>
          </a:p>
          <a:p>
            <a:pPr>
              <a:buNone/>
            </a:pPr>
            <a:r>
              <a:rPr lang="en-US" altLang="ko-KR" sz="1800" b="1" dirty="0" smtClean="0"/>
              <a:t>           // </a:t>
            </a:r>
            <a:r>
              <a:rPr lang="ko-KR" altLang="en-US" sz="1800" b="1" dirty="0" smtClean="0"/>
              <a:t>뭐든 오케이</a:t>
            </a:r>
            <a:r>
              <a:rPr lang="en-US" altLang="ko-KR" sz="1800" b="1" dirty="0" smtClean="0"/>
              <a:t>!</a:t>
            </a:r>
          </a:p>
          <a:p>
            <a:pPr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v.drive</a:t>
            </a:r>
            <a:r>
              <a:rPr lang="en-US" altLang="ko-KR" sz="1800" b="1" dirty="0" smtClean="0"/>
              <a:t>(50.0);</a:t>
            </a:r>
          </a:p>
          <a:p>
            <a:pPr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v.turn</a:t>
            </a:r>
            <a:r>
              <a:rPr lang="en-US" altLang="ko-KR" sz="1800" b="1" dirty="0" smtClean="0"/>
              <a:t>(60.0);</a:t>
            </a:r>
          </a:p>
          <a:p>
            <a:pPr>
              <a:buNone/>
            </a:pPr>
            <a:r>
              <a:rPr lang="en-US" altLang="ko-KR" sz="1800" b="1" dirty="0"/>
              <a:t>	</a:t>
            </a:r>
            <a:r>
              <a:rPr lang="en-US" altLang="ko-KR" sz="1800" b="1" dirty="0" smtClean="0"/>
              <a:t>	...</a:t>
            </a:r>
          </a:p>
          <a:p>
            <a:pPr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v.stop</a:t>
            </a:r>
            <a:r>
              <a:rPr lang="en-US" altLang="ko-KR" sz="1800" b="1" dirty="0" smtClean="0"/>
              <a:t>();</a:t>
            </a:r>
          </a:p>
          <a:p>
            <a:pPr>
              <a:buNone/>
            </a:pPr>
            <a:r>
              <a:rPr lang="en-US" altLang="ko-KR" sz="1800" b="1" dirty="0" smtClean="0"/>
              <a:t>	}</a:t>
            </a:r>
          </a:p>
          <a:p>
            <a:pPr>
              <a:buNone/>
            </a:pPr>
            <a:r>
              <a:rPr lang="en-US" altLang="ko-KR" sz="1800" b="1" dirty="0" smtClean="0"/>
              <a:t>}</a:t>
            </a:r>
            <a:endParaRPr lang="en-US" altLang="ko-KR" sz="1800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581400" y="1447800"/>
            <a:ext cx="5410200" cy="4297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RobotDriverTest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 static void main(String[] 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RobotDriver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driver = new 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RobotDriver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Car 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new Car();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// </a:t>
            </a:r>
            <a:r>
              <a:rPr kumimoji="1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로봇에게 자동차를 주면서 운전을 시킴</a:t>
            </a:r>
            <a:endParaRPr kumimoji="1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driver.go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(car); 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Bike 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bike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new Bike();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// </a:t>
            </a:r>
            <a:r>
              <a:rPr kumimoji="1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로봇에게 자전거를 주면서 운전을 시킴</a:t>
            </a:r>
            <a:endParaRPr kumimoji="1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1" lang="en-US" altLang="ko-KR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driver.go</a:t>
            </a: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(bike);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b="1" i="0" kern="0" dirty="0"/>
              <a:t>		</a:t>
            </a:r>
            <a:r>
              <a:rPr lang="en-US" altLang="ko-KR" b="1" i="0" kern="0" dirty="0" smtClean="0"/>
              <a:t>Boat </a:t>
            </a:r>
            <a:r>
              <a:rPr lang="en-US" altLang="ko-KR" b="1" i="0" kern="0" dirty="0" err="1" smtClean="0"/>
              <a:t>boat</a:t>
            </a:r>
            <a:r>
              <a:rPr lang="en-US" altLang="ko-KR" b="1" i="0" kern="0" dirty="0" smtClean="0"/>
              <a:t> </a:t>
            </a:r>
            <a:r>
              <a:rPr lang="en-US" altLang="ko-KR" b="1" i="0" kern="0" dirty="0"/>
              <a:t>= new </a:t>
            </a:r>
            <a:r>
              <a:rPr lang="en-US" altLang="ko-KR" b="1" i="0" kern="0" dirty="0" smtClean="0"/>
              <a:t>Boat();</a:t>
            </a:r>
            <a:endParaRPr lang="en-US" altLang="ko-KR" b="1" i="0" kern="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b="1" i="0" kern="0" dirty="0"/>
              <a:t>		// </a:t>
            </a:r>
            <a:r>
              <a:rPr lang="ko-KR" altLang="en-US" b="1" i="0" kern="0" dirty="0"/>
              <a:t>로봇에게 </a:t>
            </a:r>
            <a:r>
              <a:rPr lang="ko-KR" altLang="en-US" b="1" i="0" kern="0" dirty="0" smtClean="0"/>
              <a:t>배를 </a:t>
            </a:r>
            <a:r>
              <a:rPr lang="ko-KR" altLang="en-US" b="1" i="0" kern="0" dirty="0"/>
              <a:t>주면서 운전을 시킴</a:t>
            </a:r>
            <a:endParaRPr lang="en-US" altLang="ko-KR" b="1" i="0" kern="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b="1" i="0" kern="0" dirty="0"/>
              <a:t>		</a:t>
            </a:r>
            <a:r>
              <a:rPr lang="en-US" altLang="ko-KR" b="1" i="0" kern="0" dirty="0" err="1" smtClean="0"/>
              <a:t>driver.go</a:t>
            </a:r>
            <a:r>
              <a:rPr lang="en-US" altLang="ko-KR" b="1" i="0" kern="0" dirty="0" smtClean="0"/>
              <a:t>(boat);</a:t>
            </a:r>
            <a:endParaRPr lang="en-US" altLang="ko-KR" b="1" i="0" kern="0" dirty="0"/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458200" cy="944562"/>
          </a:xfrm>
        </p:spPr>
        <p:txBody>
          <a:bodyPr/>
          <a:lstStyle/>
          <a:p>
            <a:r>
              <a:rPr lang="ko-KR" altLang="en-US" sz="2800" b="1" dirty="0" smtClean="0"/>
              <a:t>인터페이스는 하나의 도구가 여러 클래스 객체들을 처리할 수 있게 해 준다</a:t>
            </a:r>
            <a:r>
              <a:rPr lang="en-US" altLang="ko-KR" sz="2800" b="1" dirty="0" smtClean="0"/>
              <a:t>.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84520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2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458200" cy="944562"/>
          </a:xfrm>
        </p:spPr>
        <p:txBody>
          <a:bodyPr/>
          <a:lstStyle/>
          <a:p>
            <a:r>
              <a:rPr lang="ko-KR" altLang="en-US" sz="2800" b="1" dirty="0" smtClean="0"/>
              <a:t>인터페이스는 하나의 도구가 여러 클래스 객체들을 처리할 수 있게 해 준다</a:t>
            </a:r>
            <a:r>
              <a:rPr lang="en-US" altLang="ko-KR" sz="2800" b="1" dirty="0" smtClean="0"/>
              <a:t>.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  <p:sp>
        <p:nvSpPr>
          <p:cNvPr id="172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/>
              <a:t>class </a:t>
            </a:r>
            <a:r>
              <a:rPr lang="en-US" altLang="ko-KR" sz="2000" b="1" err="1"/>
              <a:t>Relator</a:t>
            </a:r>
            <a:r>
              <a:rPr lang="en-US" altLang="ko-KR" sz="2000" b="1"/>
              <a:t> </a:t>
            </a:r>
            <a:r>
              <a:rPr lang="en-US" altLang="ko-KR" sz="2000" b="1" smtClean="0"/>
              <a:t>{   // </a:t>
            </a:r>
            <a:r>
              <a:rPr lang="en-US" altLang="ko-KR" sz="2000" smtClean="0"/>
              <a:t>Measurable </a:t>
            </a:r>
            <a:r>
              <a:rPr lang="ko-KR" altLang="en-US" sz="2000" smtClean="0"/>
              <a:t>객체를 다룰 줄 아는 클래스</a:t>
            </a:r>
            <a:endParaRPr lang="en-US" altLang="ko-KR" sz="2000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b="1" dirty="0"/>
              <a:t>public static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compare(</a:t>
            </a:r>
            <a:r>
              <a:rPr lang="en-US" altLang="ko-KR" sz="2000" b="1" dirty="0">
                <a:solidFill>
                  <a:srgbClr val="FF0000"/>
                </a:solidFill>
              </a:rPr>
              <a:t>Measurable</a:t>
            </a:r>
            <a:r>
              <a:rPr lang="en-US" altLang="ko-KR" sz="2000" b="1" dirty="0"/>
              <a:t> a, </a:t>
            </a:r>
            <a:r>
              <a:rPr lang="en-US" altLang="ko-KR" sz="2000" b="1" dirty="0">
                <a:solidFill>
                  <a:srgbClr val="FF0000"/>
                </a:solidFill>
              </a:rPr>
              <a:t>Measurable</a:t>
            </a:r>
            <a:r>
              <a:rPr lang="en-US" altLang="ko-KR" sz="2000" b="1" dirty="0"/>
              <a:t> b){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if (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a.getMeasure</a:t>
            </a:r>
            <a:r>
              <a:rPr lang="en-US" altLang="ko-KR" sz="1800" b="1" dirty="0">
                <a:solidFill>
                  <a:srgbClr val="0000FF"/>
                </a:solidFill>
              </a:rPr>
              <a:t>()</a:t>
            </a:r>
            <a:r>
              <a:rPr lang="en-US" altLang="ko-KR" sz="1800" b="1" dirty="0"/>
              <a:t> &lt; 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b.getMeasure</a:t>
            </a:r>
            <a:r>
              <a:rPr lang="en-US" altLang="ko-KR" sz="1800" b="1" dirty="0">
                <a:solidFill>
                  <a:srgbClr val="0000FF"/>
                </a:solidFill>
              </a:rPr>
              <a:t>()</a:t>
            </a:r>
            <a:r>
              <a:rPr lang="en-US" altLang="ko-KR" sz="1800" b="1" dirty="0"/>
              <a:t>) return -1;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else if (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a.getMeasure</a:t>
            </a:r>
            <a:r>
              <a:rPr lang="en-US" altLang="ko-KR" sz="1800" b="1" dirty="0">
                <a:solidFill>
                  <a:srgbClr val="0000FF"/>
                </a:solidFill>
              </a:rPr>
              <a:t>()</a:t>
            </a:r>
            <a:r>
              <a:rPr lang="en-US" altLang="ko-KR" sz="1800" b="1" dirty="0"/>
              <a:t> &gt; 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b.getMeasure</a:t>
            </a:r>
            <a:r>
              <a:rPr lang="en-US" altLang="ko-KR" sz="1800" b="1" dirty="0">
                <a:solidFill>
                  <a:srgbClr val="0000FF"/>
                </a:solidFill>
              </a:rPr>
              <a:t>()</a:t>
            </a:r>
            <a:r>
              <a:rPr lang="en-US" altLang="ko-KR" sz="1800" b="1" dirty="0"/>
              <a:t>) return 1;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ko-KR" sz="1800" b="1" dirty="0"/>
              <a:t>else return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b="1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 smtClean="0"/>
              <a:t>Boat b1 = new Boat();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 smtClean="0"/>
              <a:t>Boat b2 = new Boat();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 smtClean="0"/>
              <a:t>if(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Relator.compare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(b1, b2) </a:t>
            </a:r>
            <a:r>
              <a:rPr lang="en-US" altLang="ko-KR" sz="2000" b="1" dirty="0" smtClean="0"/>
              <a:t>&gt; 0)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 smtClean="0"/>
              <a:t>Square s1 </a:t>
            </a:r>
            <a:r>
              <a:rPr lang="en-US" altLang="ko-KR" sz="2000" b="1" dirty="0"/>
              <a:t>= new </a:t>
            </a:r>
            <a:r>
              <a:rPr lang="en-US" altLang="ko-KR" sz="2000" b="1" dirty="0" smtClean="0"/>
              <a:t>Square();</a:t>
            </a:r>
            <a:endParaRPr lang="en-US" altLang="ko-KR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 smtClean="0"/>
              <a:t>Square s2 </a:t>
            </a:r>
            <a:r>
              <a:rPr lang="en-US" altLang="ko-KR" sz="2000" b="1" dirty="0"/>
              <a:t>= new </a:t>
            </a:r>
            <a:r>
              <a:rPr lang="en-US" altLang="ko-KR" sz="2000" b="1" dirty="0" smtClean="0"/>
              <a:t>Square();</a:t>
            </a:r>
            <a:endParaRPr lang="en-US" altLang="ko-KR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 smtClean="0"/>
              <a:t>if(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Relator.compare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(s1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s2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en-US" altLang="ko-KR" sz="2000" b="1" dirty="0"/>
              <a:t> &gt; 0) </a:t>
            </a:r>
            <a:r>
              <a:rPr lang="en-US" altLang="ko-KR" sz="2000" b="1" dirty="0" smtClean="0"/>
              <a:t>...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1" y="5105400"/>
            <a:ext cx="304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 smtClean="0"/>
              <a:t>Boat</a:t>
            </a:r>
            <a:r>
              <a:rPr lang="ko-KR" altLang="en-US" sz="1600" b="1" i="0" dirty="0" smtClean="0"/>
              <a:t>와 </a:t>
            </a:r>
            <a:r>
              <a:rPr lang="en-US" altLang="ko-KR" sz="1600" b="1" i="0" dirty="0" smtClean="0"/>
              <a:t>Square</a:t>
            </a:r>
            <a:r>
              <a:rPr lang="ko-KR" altLang="en-US" sz="1600" b="1" i="0" dirty="0" smtClean="0"/>
              <a:t>가 </a:t>
            </a:r>
            <a:r>
              <a:rPr lang="en-US" altLang="ko-KR" sz="1600" b="1" i="0" dirty="0" smtClean="0"/>
              <a:t>Measurable </a:t>
            </a:r>
            <a:r>
              <a:rPr lang="ko-KR" altLang="en-US" sz="1600" b="1" i="0" dirty="0" smtClean="0"/>
              <a:t>인터페이스를 구현한 클래스라고 가정함</a:t>
            </a:r>
            <a:endParaRPr lang="ko-KR" altLang="en-US" sz="1600" b="1" i="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3505200"/>
            <a:ext cx="3962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i="0" smtClean="0"/>
              <a:t>여러 클래스들을 하나의 그룹으로 다룰 수 있게 해 준다</a:t>
            </a:r>
            <a:r>
              <a:rPr lang="en-US" altLang="ko-KR" i="0" smtClean="0"/>
              <a:t>.</a:t>
            </a:r>
            <a:endParaRPr lang="ko-KR" altLang="en-US" i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 개념이 없다면</a:t>
            </a:r>
            <a:r>
              <a:rPr lang="en-US" altLang="ko-KR" smtClean="0"/>
              <a:t>...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 smtClean="0"/>
              <a:t>class Relator {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b="1" dirty="0" smtClean="0"/>
              <a:t>public static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compare(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Boat</a:t>
            </a:r>
            <a:r>
              <a:rPr lang="en-US" altLang="ko-KR" sz="2000" b="1" dirty="0" smtClean="0"/>
              <a:t> a,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Boat</a:t>
            </a:r>
            <a:r>
              <a:rPr lang="en-US" altLang="ko-KR" sz="2000" b="1" dirty="0" smtClean="0"/>
              <a:t> b){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ko-KR" sz="1800" b="1" dirty="0" smtClean="0"/>
              <a:t>if (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a.getWeight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()</a:t>
            </a:r>
            <a:r>
              <a:rPr lang="en-US" altLang="ko-KR" sz="1800" b="1" dirty="0" smtClean="0"/>
              <a:t> &lt; 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b.getWeight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()</a:t>
            </a:r>
            <a:r>
              <a:rPr lang="en-US" altLang="ko-KR" sz="1800" b="1" dirty="0" smtClean="0"/>
              <a:t>) return -1;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ko-KR" sz="1800" b="1" dirty="0" smtClean="0"/>
              <a:t>else if (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a.getWeight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()</a:t>
            </a:r>
            <a:r>
              <a:rPr lang="en-US" altLang="ko-KR" sz="1800" b="1" dirty="0" smtClean="0"/>
              <a:t> &gt; 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b.getWeight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()</a:t>
            </a:r>
            <a:r>
              <a:rPr lang="en-US" altLang="ko-KR" sz="1800" b="1" dirty="0" smtClean="0"/>
              <a:t>) return 1;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ko-KR" sz="1800" b="1" dirty="0" smtClean="0"/>
              <a:t>else return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b="1" dirty="0" smtClean="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b="1" dirty="0" smtClean="0"/>
              <a:t>public static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compare(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Rectangle</a:t>
            </a:r>
            <a:r>
              <a:rPr lang="en-US" altLang="ko-KR" sz="2000" b="1" dirty="0" smtClean="0"/>
              <a:t> a,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Rectangle</a:t>
            </a:r>
            <a:r>
              <a:rPr lang="en-US" altLang="ko-KR" sz="2000" b="1" dirty="0" smtClean="0"/>
              <a:t> b){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ko-KR" sz="1800" b="1" dirty="0" smtClean="0"/>
              <a:t>if (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a.getArea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()</a:t>
            </a:r>
            <a:r>
              <a:rPr lang="en-US" altLang="ko-KR" sz="1800" b="1" dirty="0" smtClean="0"/>
              <a:t> &lt; 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b.getArea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()</a:t>
            </a:r>
            <a:r>
              <a:rPr lang="en-US" altLang="ko-KR" sz="1800" b="1" dirty="0" smtClean="0"/>
              <a:t>) return -1;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ko-KR" sz="1800" b="1" dirty="0" smtClean="0"/>
              <a:t>else if (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a.getArea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()</a:t>
            </a:r>
            <a:r>
              <a:rPr lang="en-US" altLang="ko-KR" sz="1800" b="1" dirty="0" smtClean="0"/>
              <a:t> &gt; 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b.getArea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()</a:t>
            </a:r>
            <a:r>
              <a:rPr lang="en-US" altLang="ko-KR" sz="1800" b="1" dirty="0" smtClean="0"/>
              <a:t>) return 1;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ko-KR" sz="1800" b="1" dirty="0" smtClean="0"/>
              <a:t>else return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000" b="1" dirty="0" smtClean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 smtClean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b="1" dirty="0" smtClean="0"/>
              <a:t>다루고 싶은 클래스 타입마다 메소드를 만들어야 한다</a:t>
            </a:r>
            <a:r>
              <a:rPr lang="en-US" altLang="ko-KR" sz="2000" b="1" dirty="0" smtClean="0"/>
              <a:t>. (overloading)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23</a:t>
            </a:fld>
            <a:endParaRPr lang="en-US" altLang="ko-K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2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서브인터페이스 슈퍼인터페이스</a:t>
            </a:r>
          </a:p>
        </p:txBody>
      </p:sp>
      <p:sp>
        <p:nvSpPr>
          <p:cNvPr id="172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3352800"/>
            <a:ext cx="7010400" cy="2209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kumimoji="0" lang="en-US" altLang="ko-KR" sz="2000" b="1" dirty="0" err="1"/>
              <a:t>FlyAndDrivable</a:t>
            </a:r>
            <a:endParaRPr kumimoji="0" lang="en-US" altLang="ko-KR" sz="2000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 smtClean="0"/>
              <a:t>void </a:t>
            </a:r>
            <a:r>
              <a:rPr kumimoji="0" lang="en-US" altLang="ko-KR" sz="2000" b="1" dirty="0"/>
              <a:t>drive(double speed);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/>
              <a:t>void turn(double angle);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/>
              <a:t>void stop();</a:t>
            </a:r>
            <a:r>
              <a:rPr kumimoji="0" lang="en-US" altLang="ko-KR" sz="20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/>
              <a:t>void fly();</a:t>
            </a:r>
            <a:endParaRPr kumimoji="0" lang="ko-KR" altLang="en-US" sz="2000" b="1" dirty="0"/>
          </a:p>
        </p:txBody>
      </p:sp>
      <p:sp>
        <p:nvSpPr>
          <p:cNvPr id="1723397" name="Rectangle 5"/>
          <p:cNvSpPr>
            <a:spLocks noChangeArrowheads="1"/>
          </p:cNvSpPr>
          <p:nvPr/>
        </p:nvSpPr>
        <p:spPr bwMode="auto">
          <a:xfrm>
            <a:off x="1219200" y="1524000"/>
            <a:ext cx="6934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0" lang="en-US" altLang="ko-KR" b="1" i="0">
                <a:latin typeface="Courier New" pitchFamily="49" charset="0"/>
              </a:rPr>
              <a:t>public interface FlyAndDrivable extends Drivable </a:t>
            </a:r>
          </a:p>
          <a:p>
            <a:r>
              <a:rPr kumimoji="0" lang="en-US" altLang="ko-KR" b="1" i="0">
                <a:latin typeface="Courier New" pitchFamily="49" charset="0"/>
              </a:rPr>
              <a:t>{</a:t>
            </a:r>
          </a:p>
          <a:p>
            <a:pPr lvl="1"/>
            <a:r>
              <a:rPr kumimoji="0" lang="en-US" altLang="ko-KR" b="1" i="0">
                <a:latin typeface="Courier New" pitchFamily="49" charset="0"/>
              </a:rPr>
              <a:t>void </a:t>
            </a:r>
            <a:r>
              <a:rPr kumimoji="0" lang="en-US" altLang="ko-KR" b="1" i="0">
                <a:solidFill>
                  <a:srgbClr val="FF0000"/>
                </a:solidFill>
                <a:latin typeface="Courier New" pitchFamily="49" charset="0"/>
              </a:rPr>
              <a:t>fly();</a:t>
            </a:r>
          </a:p>
          <a:p>
            <a:r>
              <a:rPr kumimoji="0" lang="en-US" altLang="ko-KR" b="1" i="0">
                <a:latin typeface="Courier New" pitchFamily="49" charset="0"/>
              </a:rPr>
              <a:t>}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24</a:t>
            </a:fld>
            <a:endParaRPr lang="en-US" altLang="ko-K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2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944562"/>
          </a:xfrm>
        </p:spPr>
        <p:txBody>
          <a:bodyPr/>
          <a:lstStyle/>
          <a:p>
            <a:r>
              <a:rPr lang="ko-KR" altLang="en-US" sz="3600"/>
              <a:t>클래스</a:t>
            </a:r>
            <a:r>
              <a:rPr lang="en-US" altLang="ko-KR" sz="3600"/>
              <a:t>:</a:t>
            </a:r>
            <a:r>
              <a:rPr lang="ko-KR" altLang="en-US" sz="3600"/>
              <a:t> 하나의 슈퍼클래스만 확장 가능</a:t>
            </a:r>
          </a:p>
        </p:txBody>
      </p:sp>
      <p:pic>
        <p:nvPicPr>
          <p:cNvPr id="17244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981200"/>
            <a:ext cx="5029200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25</a:t>
            </a:fld>
            <a:endParaRPr lang="en-US" altLang="ko-K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2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944562"/>
          </a:xfrm>
        </p:spPr>
        <p:txBody>
          <a:bodyPr/>
          <a:lstStyle/>
          <a:p>
            <a:r>
              <a:rPr lang="ko-KR" altLang="en-US" sz="3600"/>
              <a:t>인터페이스</a:t>
            </a:r>
            <a:r>
              <a:rPr lang="en-US" altLang="ko-KR" sz="3600"/>
              <a:t>:</a:t>
            </a:r>
            <a:r>
              <a:rPr lang="ko-KR" altLang="en-US" sz="3600"/>
              <a:t> 여러 인터페이스 확장 가능</a:t>
            </a:r>
          </a:p>
        </p:txBody>
      </p:sp>
      <p:sp>
        <p:nvSpPr>
          <p:cNvPr id="172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400" dirty="0"/>
              <a:t>public interface </a:t>
            </a:r>
            <a:r>
              <a:rPr lang="en-US" altLang="ko-KR" sz="2400" dirty="0" err="1"/>
              <a:t>GroupedInterface</a:t>
            </a:r>
            <a:r>
              <a:rPr lang="en-US" altLang="ko-KR" sz="2400" dirty="0"/>
              <a:t> extends </a:t>
            </a:r>
            <a:r>
              <a:rPr lang="en-US" altLang="ko-KR" sz="2400" dirty="0">
                <a:solidFill>
                  <a:srgbClr val="0000FF"/>
                </a:solidFill>
              </a:rPr>
              <a:t>Interface1, Interface2, Interface3</a:t>
            </a:r>
            <a:r>
              <a:rPr lang="en-US" altLang="ko-KR" sz="2400" dirty="0"/>
              <a:t> </a:t>
            </a:r>
          </a:p>
          <a:p>
            <a:pPr>
              <a:buFontTx/>
              <a:buNone/>
            </a:pPr>
            <a:r>
              <a:rPr lang="en-US" altLang="ko-KR" sz="2400" dirty="0"/>
              <a:t>{</a:t>
            </a:r>
          </a:p>
          <a:p>
            <a:pPr lvl="1">
              <a:buFontTx/>
              <a:buNone/>
            </a:pPr>
            <a:r>
              <a:rPr lang="en-US" altLang="ko-KR" sz="2400" dirty="0"/>
              <a:t>double E = 2.718282; </a:t>
            </a:r>
          </a:p>
          <a:p>
            <a:pPr lvl="1">
              <a:buFontTx/>
              <a:buNone/>
            </a:pPr>
            <a:r>
              <a:rPr lang="en-US" altLang="ko-KR" sz="2400" dirty="0"/>
              <a:t>void </a:t>
            </a:r>
            <a:r>
              <a:rPr lang="en-US" altLang="ko-KR" sz="2400" dirty="0" err="1"/>
              <a:t>doSomething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double x); </a:t>
            </a:r>
          </a:p>
          <a:p>
            <a:pPr lvl="1">
              <a:buFontTx/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doSomethingElse</a:t>
            </a:r>
            <a:r>
              <a:rPr lang="en-US" altLang="ko-KR" sz="2400" dirty="0"/>
              <a:t>(String s); </a:t>
            </a:r>
          </a:p>
          <a:p>
            <a:pPr>
              <a:buFontTx/>
              <a:buNone/>
            </a:pPr>
            <a:r>
              <a:rPr lang="en-US" altLang="ko-KR" sz="2400" dirty="0"/>
              <a:t>} </a:t>
            </a:r>
            <a:endParaRPr lang="ko-KR" altLang="en-US" sz="24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26</a:t>
            </a:fld>
            <a:endParaRPr lang="en-US" altLang="ko-K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4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또 하나의 예</a:t>
            </a:r>
          </a:p>
        </p:txBody>
      </p:sp>
      <p:sp>
        <p:nvSpPr>
          <p:cNvPr id="1740804" name="Rectangle 4"/>
          <p:cNvSpPr>
            <a:spLocks noChangeArrowheads="1"/>
          </p:cNvSpPr>
          <p:nvPr/>
        </p:nvSpPr>
        <p:spPr bwMode="auto">
          <a:xfrm>
            <a:off x="1676400" y="1371600"/>
            <a:ext cx="56388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 i="0">
                <a:latin typeface="Courier New" pitchFamily="49" charset="0"/>
              </a:rPr>
              <a:t>public interface</a:t>
            </a:r>
            <a:r>
              <a:rPr kumimoji="0" lang="en-US" altLang="ko-KR" i="0">
                <a:latin typeface="Courier New" pitchFamily="49" charset="0"/>
              </a:rPr>
              <a:t> </a:t>
            </a:r>
            <a:r>
              <a:rPr kumimoji="0" lang="en-US" altLang="ko-KR" b="1" i="0">
                <a:latin typeface="Courier New" pitchFamily="49" charset="0"/>
              </a:rPr>
              <a:t>Measurable 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latin typeface="Courier New" pitchFamily="49" charset="0"/>
              </a:rPr>
              <a:t>{ 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latin typeface="Courier New" pitchFamily="49" charset="0"/>
              </a:rPr>
              <a:t>   double getMeasure();  // </a:t>
            </a:r>
            <a:r>
              <a:rPr kumimoji="0" lang="ko-KR" altLang="en-US" b="1" i="0">
                <a:latin typeface="Courier New" pitchFamily="49" charset="0"/>
              </a:rPr>
              <a:t>측정값을 반환 </a:t>
            </a:r>
            <a:br>
              <a:rPr kumimoji="0" lang="ko-KR" altLang="en-US" b="1" i="0">
                <a:latin typeface="Courier New" pitchFamily="49" charset="0"/>
              </a:rPr>
            </a:br>
            <a:r>
              <a:rPr kumimoji="0" lang="en-US" altLang="ko-KR" b="1" i="0">
                <a:latin typeface="Courier New" pitchFamily="49" charset="0"/>
              </a:rPr>
              <a:t>}</a:t>
            </a:r>
          </a:p>
        </p:txBody>
      </p:sp>
      <p:sp>
        <p:nvSpPr>
          <p:cNvPr id="1740805" name="Text Box 5"/>
          <p:cNvSpPr txBox="1">
            <a:spLocks noChangeArrowheads="1"/>
          </p:cNvSpPr>
          <p:nvPr/>
        </p:nvSpPr>
        <p:spPr bwMode="auto">
          <a:xfrm>
            <a:off x="1674813" y="2895600"/>
            <a:ext cx="5640387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 i="0"/>
              <a:t>public class </a:t>
            </a:r>
            <a:r>
              <a:rPr lang="en-US" altLang="ko-KR" b="1" i="0">
                <a:solidFill>
                  <a:srgbClr val="0000FF"/>
                </a:solidFill>
              </a:rPr>
              <a:t>BankAccount</a:t>
            </a:r>
            <a:r>
              <a:rPr lang="en-US" altLang="ko-KR" b="1" i="0"/>
              <a:t> </a:t>
            </a:r>
            <a:r>
              <a:rPr lang="en-US" altLang="ko-KR" b="1" i="0">
                <a:solidFill>
                  <a:srgbClr val="FF0000"/>
                </a:solidFill>
              </a:rPr>
              <a:t>implements Measurable</a:t>
            </a:r>
            <a:r>
              <a:rPr lang="en-US" altLang="ko-KR" b="1" i="0"/>
              <a:t> {</a:t>
            </a:r>
          </a:p>
          <a:p>
            <a:pPr lvl="1"/>
            <a:r>
              <a:rPr lang="en-US" altLang="ko-KR" b="1" i="0"/>
              <a:t>public BankAccount() { </a:t>
            </a:r>
            <a:r>
              <a:rPr lang="ko-KR" altLang="en-US" b="1" i="0"/>
              <a:t>구성자 </a:t>
            </a:r>
            <a:r>
              <a:rPr lang="en-US" altLang="ko-KR" b="1" i="0"/>
              <a:t>}</a:t>
            </a:r>
          </a:p>
          <a:p>
            <a:pPr lvl="1"/>
            <a:r>
              <a:rPr lang="en-US" altLang="ko-KR" b="1" i="0"/>
              <a:t>public void deposit(double amount){ ... }</a:t>
            </a:r>
          </a:p>
          <a:p>
            <a:pPr lvl="1"/>
            <a:r>
              <a:rPr lang="en-US" altLang="ko-KR" b="1" i="0"/>
              <a:t>public double getBalance(){ ... }</a:t>
            </a:r>
          </a:p>
          <a:p>
            <a:pPr lvl="1"/>
            <a:r>
              <a:rPr lang="en-US" altLang="ko-KR" b="1" i="0"/>
              <a:t>public String toString(){ ... }</a:t>
            </a:r>
          </a:p>
          <a:p>
            <a:pPr lvl="1"/>
            <a:r>
              <a:rPr lang="en-US" altLang="ko-KR" b="1" i="0">
                <a:solidFill>
                  <a:srgbClr val="FF0000"/>
                </a:solidFill>
              </a:rPr>
              <a:t>public double getMeasure() {</a:t>
            </a:r>
          </a:p>
          <a:p>
            <a:pPr lvl="1"/>
            <a:r>
              <a:rPr lang="en-US" altLang="ko-KR" b="1" i="0">
                <a:solidFill>
                  <a:srgbClr val="FF0000"/>
                </a:solidFill>
              </a:rPr>
              <a:t>	return balance;</a:t>
            </a:r>
          </a:p>
          <a:p>
            <a:pPr lvl="1"/>
            <a:r>
              <a:rPr lang="en-US" altLang="ko-KR" b="1" i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b="1" i="0"/>
              <a:t>private String owner;</a:t>
            </a:r>
          </a:p>
          <a:p>
            <a:pPr lvl="1"/>
            <a:r>
              <a:rPr lang="en-US" altLang="ko-KR" b="1" i="0"/>
              <a:t>private double balance;</a:t>
            </a:r>
          </a:p>
          <a:p>
            <a:r>
              <a:rPr lang="en-US" altLang="ko-KR" b="1" i="0"/>
              <a:t>}</a:t>
            </a:r>
            <a:endParaRPr lang="ko-KR" altLang="en-US" b="1" i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27</a:t>
            </a:fld>
            <a:endParaRPr lang="en-US" altLang="ko-K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41827" name="Rectangle 3"/>
          <p:cNvSpPr>
            <a:spLocks noChangeArrowheads="1"/>
          </p:cNvSpPr>
          <p:nvPr/>
        </p:nvSpPr>
        <p:spPr bwMode="auto">
          <a:xfrm>
            <a:off x="1676400" y="1371600"/>
            <a:ext cx="56388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 i="0">
                <a:latin typeface="Courier New" pitchFamily="49" charset="0"/>
              </a:rPr>
              <a:t>public interface</a:t>
            </a:r>
            <a:r>
              <a:rPr kumimoji="0" lang="en-US" altLang="ko-KR" i="0">
                <a:latin typeface="Courier New" pitchFamily="49" charset="0"/>
              </a:rPr>
              <a:t> </a:t>
            </a:r>
            <a:r>
              <a:rPr kumimoji="0" lang="en-US" altLang="ko-KR" b="1" i="0">
                <a:latin typeface="Courier New" pitchFamily="49" charset="0"/>
              </a:rPr>
              <a:t>Measurable 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latin typeface="Courier New" pitchFamily="49" charset="0"/>
              </a:rPr>
              <a:t>{ 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latin typeface="Courier New" pitchFamily="49" charset="0"/>
              </a:rPr>
              <a:t>   double getMeasure();  // </a:t>
            </a:r>
            <a:r>
              <a:rPr kumimoji="0" lang="ko-KR" altLang="en-US" b="1" i="0">
                <a:latin typeface="Courier New" pitchFamily="49" charset="0"/>
              </a:rPr>
              <a:t>측정값을 반환 </a:t>
            </a:r>
            <a:br>
              <a:rPr kumimoji="0" lang="ko-KR" altLang="en-US" b="1" i="0">
                <a:latin typeface="Courier New" pitchFamily="49" charset="0"/>
              </a:rPr>
            </a:br>
            <a:r>
              <a:rPr kumimoji="0" lang="en-US" altLang="ko-KR" b="1" i="0">
                <a:latin typeface="Courier New" pitchFamily="49" charset="0"/>
              </a:rPr>
              <a:t>}</a:t>
            </a:r>
          </a:p>
        </p:txBody>
      </p:sp>
      <p:sp>
        <p:nvSpPr>
          <p:cNvPr id="1741828" name="Text Box 4"/>
          <p:cNvSpPr txBox="1">
            <a:spLocks noChangeArrowheads="1"/>
          </p:cNvSpPr>
          <p:nvPr/>
        </p:nvSpPr>
        <p:spPr bwMode="auto">
          <a:xfrm>
            <a:off x="1674813" y="2895600"/>
            <a:ext cx="57277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 i="0" dirty="0"/>
              <a:t>public class </a:t>
            </a:r>
            <a:r>
              <a:rPr lang="en-US" altLang="ko-KR" b="1" i="0" dirty="0">
                <a:solidFill>
                  <a:srgbClr val="0000FF"/>
                </a:solidFill>
              </a:rPr>
              <a:t>Coin</a:t>
            </a:r>
            <a:r>
              <a:rPr lang="en-US" altLang="ko-KR" b="1" i="0" dirty="0"/>
              <a:t> </a:t>
            </a:r>
            <a:r>
              <a:rPr lang="en-US" altLang="ko-KR" b="1" i="0" dirty="0">
                <a:solidFill>
                  <a:srgbClr val="FF0000"/>
                </a:solidFill>
              </a:rPr>
              <a:t>implements Measurable</a:t>
            </a:r>
          </a:p>
          <a:p>
            <a:r>
              <a:rPr lang="en-US" altLang="ko-KR" b="1" i="0" dirty="0"/>
              <a:t>{</a:t>
            </a:r>
          </a:p>
          <a:p>
            <a:pPr lvl="1"/>
            <a:r>
              <a:rPr lang="en-US" altLang="ko-KR" b="1" i="0" dirty="0"/>
              <a:t>public Coin(double </a:t>
            </a:r>
            <a:r>
              <a:rPr lang="en-US" altLang="ko-KR" b="1" i="0" dirty="0" err="1"/>
              <a:t>aValue</a:t>
            </a:r>
            <a:r>
              <a:rPr lang="en-US" altLang="ko-KR" b="1" i="0" dirty="0"/>
              <a:t>, String </a:t>
            </a:r>
            <a:r>
              <a:rPr lang="en-US" altLang="ko-KR" b="1" i="0" dirty="0" err="1"/>
              <a:t>aName</a:t>
            </a:r>
            <a:r>
              <a:rPr lang="en-US" altLang="ko-KR" b="1" i="0" dirty="0"/>
              <a:t>) { ... }</a:t>
            </a:r>
            <a:endParaRPr lang="ko-KR" altLang="en-US" b="1" i="0" dirty="0"/>
          </a:p>
          <a:p>
            <a:pPr lvl="1"/>
            <a:r>
              <a:rPr lang="en-US" altLang="ko-KR" b="1" i="0" dirty="0"/>
              <a:t>public double </a:t>
            </a:r>
            <a:r>
              <a:rPr lang="en-US" altLang="ko-KR" b="1" i="0" dirty="0" err="1"/>
              <a:t>getValue</a:t>
            </a:r>
            <a:r>
              <a:rPr lang="en-US" altLang="ko-KR" b="1" i="0" dirty="0"/>
              <a:t>() { ... }</a:t>
            </a:r>
          </a:p>
          <a:p>
            <a:pPr lvl="1"/>
            <a:r>
              <a:rPr lang="en-US" altLang="ko-KR" b="1" i="0" dirty="0"/>
              <a:t>public String </a:t>
            </a:r>
            <a:r>
              <a:rPr lang="en-US" altLang="ko-KR" b="1" i="0" dirty="0" err="1"/>
              <a:t>getName</a:t>
            </a:r>
            <a:r>
              <a:rPr lang="en-US" altLang="ko-KR" b="1" i="0" dirty="0"/>
              <a:t>() { ... }</a:t>
            </a:r>
          </a:p>
          <a:p>
            <a:pPr lvl="1"/>
            <a:r>
              <a:rPr lang="en-US" altLang="ko-KR" b="1" i="0" dirty="0">
                <a:solidFill>
                  <a:srgbClr val="FF0000"/>
                </a:solidFill>
              </a:rPr>
              <a:t>public double </a:t>
            </a:r>
            <a:r>
              <a:rPr lang="en-US" altLang="ko-KR" b="1" i="0" dirty="0" err="1">
                <a:solidFill>
                  <a:srgbClr val="FF0000"/>
                </a:solidFill>
              </a:rPr>
              <a:t>getMeasure</a:t>
            </a:r>
            <a:r>
              <a:rPr lang="en-US" altLang="ko-KR" b="1" i="0" dirty="0">
                <a:solidFill>
                  <a:srgbClr val="FF0000"/>
                </a:solidFill>
              </a:rPr>
              <a:t>() {</a:t>
            </a:r>
          </a:p>
          <a:p>
            <a:pPr lvl="1"/>
            <a:r>
              <a:rPr lang="en-US" altLang="ko-KR" b="1" i="0" dirty="0">
                <a:solidFill>
                  <a:srgbClr val="FF0000"/>
                </a:solidFill>
              </a:rPr>
              <a:t>	return value;</a:t>
            </a:r>
          </a:p>
          <a:p>
            <a:pPr lvl="1"/>
            <a:r>
              <a:rPr lang="en-US" altLang="ko-KR" b="1" i="0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b="1" i="0" dirty="0"/>
              <a:t>private double value;</a:t>
            </a:r>
          </a:p>
          <a:p>
            <a:pPr lvl="1"/>
            <a:r>
              <a:rPr lang="en-US" altLang="ko-KR" b="1" i="0" dirty="0"/>
              <a:t>private String name;</a:t>
            </a:r>
          </a:p>
          <a:p>
            <a:r>
              <a:rPr lang="en-US" altLang="ko-KR" b="1" i="0" dirty="0"/>
              <a:t>}</a:t>
            </a:r>
            <a:endParaRPr lang="ko-KR" altLang="en-US" b="1" i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28</a:t>
            </a:fld>
            <a:endParaRPr lang="en-US" altLang="ko-K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54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839200" cy="792162"/>
          </a:xfrm>
        </p:spPr>
        <p:txBody>
          <a:bodyPr/>
          <a:lstStyle/>
          <a:p>
            <a:r>
              <a:rPr lang="en-US" altLang="ko-KR" sz="3200" b="1">
                <a:solidFill>
                  <a:schemeClr val="tx1"/>
                </a:solidFill>
                <a:latin typeface="Courier New" pitchFamily="49" charset="0"/>
              </a:rPr>
              <a:t>DataSet: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F0000"/>
                </a:solidFill>
              </a:rPr>
              <a:t>Measurable Objects</a:t>
            </a:r>
            <a:r>
              <a:rPr lang="en-US" altLang="ko-KR" sz="3200"/>
              <a:t> </a:t>
            </a:r>
            <a:r>
              <a:rPr lang="ko-KR" altLang="en-US" sz="3200"/>
              <a:t>중 측정값이 최대인 놈을 골라내는 클래스</a:t>
            </a:r>
          </a:p>
        </p:txBody>
      </p:sp>
      <p:sp>
        <p:nvSpPr>
          <p:cNvPr id="1547267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7268" name="Rectangle 4"/>
          <p:cNvSpPr>
            <a:spLocks noChangeArrowheads="1"/>
          </p:cNvSpPr>
          <p:nvPr/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 i="0" dirty="0">
                <a:latin typeface="Courier New" pitchFamily="49" charset="0"/>
              </a:rPr>
              <a:t>public class </a:t>
            </a:r>
            <a:r>
              <a:rPr kumimoji="0" lang="en-US" altLang="ko-KR" b="1" i="0" dirty="0" err="1">
                <a:latin typeface="Courier New" pitchFamily="49" charset="0"/>
              </a:rPr>
              <a:t>DataSet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{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   public void add(</a:t>
            </a:r>
            <a:r>
              <a:rPr kumimoji="0" lang="en-US" altLang="ko-KR" b="1" i="0" dirty="0">
                <a:solidFill>
                  <a:srgbClr val="FF0000"/>
                </a:solidFill>
                <a:latin typeface="Courier New" pitchFamily="49" charset="0"/>
              </a:rPr>
              <a:t>Measurable</a:t>
            </a:r>
            <a:r>
              <a:rPr kumimoji="0" lang="en-US" altLang="ko-KR" b="1" i="0" dirty="0">
                <a:latin typeface="Courier New" pitchFamily="49" charset="0"/>
              </a:rPr>
              <a:t> x)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   {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      sum = sum + </a:t>
            </a:r>
            <a:r>
              <a:rPr kumimoji="0" lang="en-US" altLang="ko-KR" b="1" i="0" dirty="0" err="1">
                <a:latin typeface="Courier New" pitchFamily="49" charset="0"/>
              </a:rPr>
              <a:t>x.getMeasure</a:t>
            </a:r>
            <a:r>
              <a:rPr kumimoji="0" lang="en-US" altLang="ko-KR" b="1" i="0" dirty="0">
                <a:latin typeface="Courier New" pitchFamily="49" charset="0"/>
              </a:rPr>
              <a:t>();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      if (count == 0 || </a:t>
            </a:r>
            <a:r>
              <a:rPr kumimoji="0" lang="en-US" altLang="ko-KR" b="1" i="0" dirty="0" err="1">
                <a:latin typeface="Courier New" pitchFamily="49" charset="0"/>
              </a:rPr>
              <a:t>maximum.getMeasure</a:t>
            </a:r>
            <a:r>
              <a:rPr kumimoji="0" lang="en-US" altLang="ko-KR" b="1" i="0" dirty="0">
                <a:latin typeface="Courier New" pitchFamily="49" charset="0"/>
              </a:rPr>
              <a:t>() &lt; </a:t>
            </a:r>
            <a:r>
              <a:rPr kumimoji="0" lang="en-US" altLang="ko-KR" b="1" i="0" dirty="0" err="1">
                <a:latin typeface="Courier New" pitchFamily="49" charset="0"/>
              </a:rPr>
              <a:t>x.getMeasure</a:t>
            </a:r>
            <a:r>
              <a:rPr kumimoji="0" lang="en-US" altLang="ko-KR" b="1" i="0" dirty="0">
                <a:latin typeface="Courier New" pitchFamily="49" charset="0"/>
              </a:rPr>
              <a:t>())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         maximum = x;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      count++;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   }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   public </a:t>
            </a:r>
            <a:r>
              <a:rPr kumimoji="0" lang="en-US" altLang="ko-KR" b="1" i="0" dirty="0">
                <a:solidFill>
                  <a:srgbClr val="FF0000"/>
                </a:solidFill>
                <a:latin typeface="Courier New" pitchFamily="49" charset="0"/>
              </a:rPr>
              <a:t>Measurable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err="1">
                <a:latin typeface="Courier New" pitchFamily="49" charset="0"/>
              </a:rPr>
              <a:t>getMaximum</a:t>
            </a:r>
            <a:r>
              <a:rPr kumimoji="0" lang="en-US" altLang="ko-KR" b="1" i="0" dirty="0">
                <a:latin typeface="Courier New" pitchFamily="49" charset="0"/>
              </a:rPr>
              <a:t>()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   {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      return maximum;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   }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   private double sum;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   private </a:t>
            </a:r>
            <a:r>
              <a:rPr kumimoji="0" lang="en-US" altLang="ko-KR" b="1" i="0" dirty="0">
                <a:solidFill>
                  <a:srgbClr val="FF0000"/>
                </a:solidFill>
                <a:latin typeface="Courier New" pitchFamily="49" charset="0"/>
              </a:rPr>
              <a:t>Measurable</a:t>
            </a:r>
            <a:r>
              <a:rPr kumimoji="0" lang="en-US" altLang="ko-KR" b="1" i="0" dirty="0">
                <a:latin typeface="Courier New" pitchFamily="49" charset="0"/>
              </a:rPr>
              <a:t> maximum;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   private </a:t>
            </a:r>
            <a:r>
              <a:rPr kumimoji="0" lang="en-US" altLang="ko-KR" b="1" i="0" dirty="0" err="1">
                <a:latin typeface="Courier New" pitchFamily="49" charset="0"/>
              </a:rPr>
              <a:t>int</a:t>
            </a:r>
            <a:r>
              <a:rPr kumimoji="0" lang="en-US" altLang="ko-KR" b="1" i="0" dirty="0">
                <a:latin typeface="Courier New" pitchFamily="49" charset="0"/>
              </a:rPr>
              <a:t> count;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}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29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1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인터페이스 정의 </a:t>
            </a:r>
            <a:r>
              <a:rPr lang="en-US" altLang="ko-KR" sz="3600"/>
              <a:t>(interface definition)</a:t>
            </a:r>
          </a:p>
        </p:txBody>
      </p:sp>
      <p:sp>
        <p:nvSpPr>
          <p:cNvPr id="171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1710084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10086" name="Rectangle 6"/>
          <p:cNvSpPr>
            <a:spLocks noChangeArrowheads="1"/>
          </p:cNvSpPr>
          <p:nvPr/>
        </p:nvSpPr>
        <p:spPr bwMode="auto">
          <a:xfrm>
            <a:off x="2362200" y="1371600"/>
            <a:ext cx="42672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0" lang="en-US" altLang="ko-KR" b="1" i="0" dirty="0">
                <a:latin typeface="Courier New" pitchFamily="49" charset="0"/>
              </a:rPr>
              <a:t>public interface Drivable </a:t>
            </a:r>
          </a:p>
          <a:p>
            <a:r>
              <a:rPr kumimoji="0" lang="en-US" altLang="ko-KR" b="1" i="0" dirty="0">
                <a:latin typeface="Courier New" pitchFamily="49" charset="0"/>
              </a:rPr>
              <a:t>{</a:t>
            </a:r>
          </a:p>
          <a:p>
            <a:r>
              <a:rPr kumimoji="0" lang="en-US" altLang="ko-KR" b="1" i="0" dirty="0" smtClean="0">
                <a:latin typeface="Courier New" pitchFamily="49" charset="0"/>
              </a:rPr>
              <a:t>   void </a:t>
            </a:r>
            <a:r>
              <a:rPr kumimoji="0" lang="en-US" altLang="ko-KR" b="1" i="0" dirty="0">
                <a:solidFill>
                  <a:srgbClr val="0000FF"/>
                </a:solidFill>
                <a:latin typeface="Courier New" pitchFamily="49" charset="0"/>
              </a:rPr>
              <a:t>drive(double speed);</a:t>
            </a:r>
          </a:p>
          <a:p>
            <a:r>
              <a:rPr kumimoji="0" lang="en-US" altLang="ko-KR" b="1" i="0" dirty="0">
                <a:latin typeface="Courier New" pitchFamily="49" charset="0"/>
              </a:rPr>
              <a:t>   void </a:t>
            </a:r>
            <a:r>
              <a:rPr kumimoji="0" lang="en-US" altLang="ko-KR" b="1" i="0" dirty="0">
                <a:solidFill>
                  <a:srgbClr val="0000FF"/>
                </a:solidFill>
                <a:latin typeface="Courier New" pitchFamily="49" charset="0"/>
              </a:rPr>
              <a:t>turn(double angle);</a:t>
            </a:r>
          </a:p>
          <a:p>
            <a:r>
              <a:rPr kumimoji="0" lang="en-US" altLang="ko-KR" b="1" i="0" dirty="0">
                <a:latin typeface="Courier New" pitchFamily="49" charset="0"/>
              </a:rPr>
              <a:t>   void </a:t>
            </a:r>
            <a:r>
              <a:rPr kumimoji="0" lang="en-US" altLang="ko-KR" b="1" i="0" dirty="0">
                <a:solidFill>
                  <a:srgbClr val="0000FF"/>
                </a:solidFill>
                <a:latin typeface="Courier New" pitchFamily="49" charset="0"/>
              </a:rPr>
              <a:t>stop();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endParaRPr kumimoji="0" lang="en-US" altLang="ko-KR" b="1" i="0" dirty="0" smtClean="0">
              <a:latin typeface="Courier New" pitchFamily="49" charset="0"/>
            </a:endParaRPr>
          </a:p>
          <a:p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smtClean="0">
                <a:latin typeface="Courier New" pitchFamily="49" charset="0"/>
              </a:rPr>
              <a:t>  </a:t>
            </a:r>
            <a:r>
              <a:rPr kumimoji="0" lang="en-US" altLang="ko-KR" b="1" i="0" dirty="0" err="1" smtClean="0">
                <a:latin typeface="Courier New" pitchFamily="49" charset="0"/>
              </a:rPr>
              <a:t>int</a:t>
            </a:r>
            <a:r>
              <a:rPr kumimoji="0" lang="en-US" altLang="ko-KR" b="1" i="0" dirty="0" smtClean="0">
                <a:latin typeface="Courier New" pitchFamily="49" charset="0"/>
              </a:rPr>
              <a:t> MAX_SPEED = 10;</a:t>
            </a:r>
            <a:endParaRPr kumimoji="0" lang="en-US" altLang="ko-KR" b="1" i="0" dirty="0">
              <a:latin typeface="Courier New" pitchFamily="49" charset="0"/>
            </a:endParaRPr>
          </a:p>
          <a:p>
            <a:r>
              <a:rPr kumimoji="0" lang="en-US" altLang="ko-KR" b="1" i="0" dirty="0">
                <a:latin typeface="Courier New" pitchFamily="49" charset="0"/>
              </a:rPr>
              <a:t>}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838200" y="3733800"/>
            <a:ext cx="73152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b="1" i="0" dirty="0" smtClean="0"/>
              <a:t>구현되지 </a:t>
            </a:r>
            <a:r>
              <a:rPr lang="ko-KR" altLang="en-US" b="1" i="0" smtClean="0"/>
              <a:t>않은 </a:t>
            </a:r>
            <a:r>
              <a:rPr lang="en-US" altLang="ko-KR" b="1" i="0" smtClean="0"/>
              <a:t>(</a:t>
            </a:r>
            <a:r>
              <a:rPr lang="ko-KR" altLang="en-US" b="1" i="0" smtClean="0"/>
              <a:t>중괄호 몸체</a:t>
            </a:r>
            <a:r>
              <a:rPr lang="en-US" altLang="ko-KR" b="1" i="0" smtClean="0"/>
              <a:t> </a:t>
            </a:r>
            <a:r>
              <a:rPr lang="ko-KR" altLang="en-US" b="1" i="0" smtClean="0"/>
              <a:t>없음</a:t>
            </a:r>
            <a:r>
              <a:rPr lang="en-US" altLang="ko-KR" b="1" i="0" smtClean="0"/>
              <a:t>) </a:t>
            </a:r>
            <a:r>
              <a:rPr lang="ko-KR" altLang="en-US" b="1" i="0" smtClean="0"/>
              <a:t>메소드들을 </a:t>
            </a:r>
            <a:r>
              <a:rPr lang="ko-KR" altLang="en-US" b="1" i="0" dirty="0" smtClean="0"/>
              <a:t>갖는다</a:t>
            </a:r>
            <a:r>
              <a:rPr lang="en-US" altLang="ko-KR" b="1" i="0" smtClean="0"/>
              <a:t>. </a:t>
            </a:r>
          </a:p>
          <a:p>
            <a:pPr>
              <a:spcAft>
                <a:spcPts val="1200"/>
              </a:spcAft>
            </a:pPr>
            <a:r>
              <a:rPr lang="en-US" altLang="ko-KR" b="1" i="0" smtClean="0"/>
              <a:t>    (</a:t>
            </a:r>
            <a:r>
              <a:rPr lang="ko-KR" altLang="en-US" b="1" i="0" smtClean="0"/>
              <a:t>자바</a:t>
            </a:r>
            <a:r>
              <a:rPr lang="en-US" altLang="ko-KR" b="1" i="0" smtClean="0"/>
              <a:t>8</a:t>
            </a:r>
            <a:r>
              <a:rPr lang="ko-KR" altLang="en-US" b="1" i="0" smtClean="0"/>
              <a:t>부터는 </a:t>
            </a:r>
            <a:r>
              <a:rPr lang="en-US" altLang="ko-KR" b="1" i="0" smtClean="0"/>
              <a:t>default </a:t>
            </a:r>
            <a:r>
              <a:rPr lang="ko-KR" altLang="en-US" b="1" i="0" smtClean="0"/>
              <a:t>메소드 구현을 지원한다</a:t>
            </a:r>
            <a:r>
              <a:rPr lang="en-US" altLang="ko-KR" b="1" i="0" smtClean="0"/>
              <a:t>.)</a:t>
            </a:r>
            <a:endParaRPr lang="en-US" altLang="ko-KR" b="1" i="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b="1" i="0" dirty="0" smtClean="0"/>
              <a:t>구성자가 없다</a:t>
            </a:r>
            <a:r>
              <a:rPr lang="en-US" altLang="ko-KR" b="1" i="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b="1" i="0" dirty="0" smtClean="0"/>
              <a:t>모든 </a:t>
            </a:r>
            <a:r>
              <a:rPr lang="ko-KR" altLang="en-US" b="1" i="0" dirty="0" err="1" smtClean="0"/>
              <a:t>메소드는</a:t>
            </a:r>
            <a:r>
              <a:rPr lang="ko-KR" altLang="en-US" b="1" i="0" dirty="0" smtClean="0"/>
              <a:t> </a:t>
            </a:r>
            <a:r>
              <a:rPr lang="en-US" altLang="ko-KR" b="1" i="0" dirty="0" smtClean="0"/>
              <a:t>public</a:t>
            </a:r>
            <a:r>
              <a:rPr lang="ko-KR" altLang="en-US" b="1" i="0" dirty="0" smtClean="0"/>
              <a:t>으로 적어 주지 않아도 </a:t>
            </a:r>
            <a:r>
              <a:rPr lang="en-US" altLang="ko-KR" b="1" i="0" dirty="0" smtClean="0"/>
              <a:t>public</a:t>
            </a:r>
            <a:r>
              <a:rPr lang="ko-KR" altLang="en-US" b="1" i="0" dirty="0" smtClean="0"/>
              <a:t>이다</a:t>
            </a:r>
            <a:r>
              <a:rPr lang="en-US" altLang="ko-KR" b="1" i="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b="1" i="0" smtClean="0"/>
              <a:t>필드를 선언하면 자동으로 </a:t>
            </a:r>
            <a:r>
              <a:rPr lang="en-US" altLang="ko-KR" b="1" i="0" dirty="0" smtClean="0"/>
              <a:t>public constant </a:t>
            </a:r>
            <a:r>
              <a:rPr lang="en-US" altLang="ko-KR" b="1" i="0" smtClean="0"/>
              <a:t>static </a:t>
            </a:r>
            <a:r>
              <a:rPr lang="ko-KR" altLang="en-US" b="1" i="0" smtClean="0"/>
              <a:t>필드가 된다</a:t>
            </a:r>
            <a:r>
              <a:rPr lang="en-US" altLang="ko-KR" b="1" i="0" smtClean="0"/>
              <a:t>.</a:t>
            </a:r>
            <a:endParaRPr lang="en-US" altLang="ko-KR" b="1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55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UML Diagram of Dataset and Related Classes</a:t>
            </a:r>
          </a:p>
        </p:txBody>
      </p:sp>
      <p:sp>
        <p:nvSpPr>
          <p:cNvPr id="1551363" name="Line 3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55136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1752600"/>
            <a:ext cx="7096125" cy="4319588"/>
          </a:xfrm>
          <a:noFill/>
          <a:ln w="38100">
            <a:solidFill>
              <a:srgbClr val="666699"/>
            </a:solidFill>
          </a:ln>
        </p:spPr>
      </p:pic>
      <p:sp>
        <p:nvSpPr>
          <p:cNvPr id="1551366" name="Text Box 6"/>
          <p:cNvSpPr txBox="1">
            <a:spLocks noChangeArrowheads="1"/>
          </p:cNvSpPr>
          <p:nvPr/>
        </p:nvSpPr>
        <p:spPr bwMode="auto">
          <a:xfrm>
            <a:off x="5318125" y="3527425"/>
            <a:ext cx="631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b="1" i="0"/>
              <a:t>구현</a:t>
            </a:r>
          </a:p>
        </p:txBody>
      </p:sp>
      <p:sp>
        <p:nvSpPr>
          <p:cNvPr id="1551367" name="Text Box 7"/>
          <p:cNvSpPr txBox="1">
            <a:spLocks noChangeArrowheads="1"/>
          </p:cNvSpPr>
          <p:nvPr/>
        </p:nvSpPr>
        <p:spPr bwMode="auto">
          <a:xfrm>
            <a:off x="3581400" y="4891088"/>
            <a:ext cx="631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b="1" i="0"/>
              <a:t>사용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30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</a:t>
            </a:r>
            <a:r>
              <a:rPr lang="en-US" altLang="ko-KR">
                <a:solidFill>
                  <a:schemeClr val="tx1"/>
                </a:solidFill>
                <a:latin typeface="Courier New" pitchFamily="49" charset="0"/>
              </a:rPr>
              <a:t>DataSetTester.java</a:t>
            </a:r>
          </a:p>
        </p:txBody>
      </p:sp>
      <p:sp>
        <p:nvSpPr>
          <p:cNvPr id="1554435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54436" name="Rectangle 4"/>
          <p:cNvSpPr>
            <a:spLocks noChangeArrowheads="1"/>
          </p:cNvSpPr>
          <p:nvPr/>
        </p:nvSpPr>
        <p:spPr bwMode="auto">
          <a:xfrm>
            <a:off x="228600" y="1219200"/>
            <a:ext cx="86868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 i="0" dirty="0" smtClean="0">
                <a:solidFill>
                  <a:schemeClr val="hlink"/>
                </a:solidFill>
                <a:latin typeface="Courier New" pitchFamily="49" charset="0"/>
              </a:rPr>
              <a:t>04</a:t>
            </a: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: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public class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err="1">
                <a:latin typeface="Courier New" pitchFamily="49" charset="0"/>
              </a:rPr>
              <a:t>DataSetTester</a:t>
            </a:r>
            <a:r>
              <a:rPr kumimoji="0" lang="en-US" altLang="ko-KR" b="1" i="0" dirty="0">
                <a:latin typeface="Courier New" pitchFamily="49" charset="0"/>
              </a:rPr>
              <a:t/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05:</a:t>
            </a:r>
            <a:r>
              <a:rPr kumimoji="0" lang="en-US" altLang="ko-KR" b="1" i="0" dirty="0">
                <a:latin typeface="Courier New" pitchFamily="49" charset="0"/>
              </a:rPr>
              <a:t> {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06:</a:t>
            </a:r>
            <a:r>
              <a:rPr kumimoji="0" lang="en-US" altLang="ko-KR" b="1" i="0" dirty="0">
                <a:latin typeface="Courier New" pitchFamily="49" charset="0"/>
              </a:rPr>
              <a:t>    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public static void</a:t>
            </a:r>
            <a:r>
              <a:rPr kumimoji="0" lang="en-US" altLang="ko-KR" b="1" i="0" dirty="0">
                <a:latin typeface="Courier New" pitchFamily="49" charset="0"/>
              </a:rPr>
              <a:t> main(String[] </a:t>
            </a:r>
            <a:r>
              <a:rPr kumimoji="0" lang="en-US" altLang="ko-KR" b="1" i="0" dirty="0" err="1">
                <a:latin typeface="Courier New" pitchFamily="49" charset="0"/>
              </a:rPr>
              <a:t>args</a:t>
            </a:r>
            <a:r>
              <a:rPr kumimoji="0" lang="en-US" altLang="ko-KR" b="1" i="0" dirty="0">
                <a:latin typeface="Courier New" pitchFamily="49" charset="0"/>
              </a:rPr>
              <a:t>)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07:</a:t>
            </a:r>
            <a:r>
              <a:rPr kumimoji="0" lang="en-US" altLang="ko-KR" b="1" i="0" dirty="0">
                <a:latin typeface="Courier New" pitchFamily="49" charset="0"/>
              </a:rPr>
              <a:t>    {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08: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DataSet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err="1">
                <a:latin typeface="Courier New" pitchFamily="49" charset="0"/>
              </a:rPr>
              <a:t>bankData</a:t>
            </a:r>
            <a:r>
              <a:rPr kumimoji="0" lang="en-US" altLang="ko-KR" b="1" i="0" dirty="0">
                <a:latin typeface="Courier New" pitchFamily="49" charset="0"/>
              </a:rPr>
              <a:t> = 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new </a:t>
            </a:r>
            <a:r>
              <a:rPr kumimoji="0" lang="en-US" altLang="ko-KR" b="1" i="0" dirty="0" err="1">
                <a:latin typeface="Courier New" pitchFamily="49" charset="0"/>
              </a:rPr>
              <a:t>DataSet</a:t>
            </a:r>
            <a:r>
              <a:rPr kumimoji="0" lang="en-US" altLang="ko-KR" b="1" i="0" dirty="0">
                <a:latin typeface="Courier New" pitchFamily="49" charset="0"/>
              </a:rPr>
              <a:t>();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09: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10: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bankData.add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err="1" smtClean="0">
                <a:latin typeface="Courier New" pitchFamily="49" charset="0"/>
              </a:rPr>
              <a:t>BankAccount</a:t>
            </a:r>
            <a:r>
              <a:rPr kumimoji="0" lang="en-US" altLang="ko-KR" b="1" i="0" dirty="0" smtClean="0">
                <a:latin typeface="Courier New" pitchFamily="49" charset="0"/>
              </a:rPr>
              <a:t>(</a:t>
            </a:r>
            <a:r>
              <a:rPr kumimoji="0" lang="en-US" altLang="ko-KR" b="1" i="0" dirty="0" smtClean="0">
                <a:solidFill>
                  <a:schemeClr val="accent2"/>
                </a:solidFill>
                <a:latin typeface="Courier New" pitchFamily="49" charset="0"/>
              </a:rPr>
              <a:t>0.0</a:t>
            </a:r>
            <a:r>
              <a:rPr kumimoji="0" lang="en-US" altLang="ko-KR" b="1" i="0" dirty="0" smtClean="0">
                <a:latin typeface="Courier New" pitchFamily="49" charset="0"/>
              </a:rPr>
              <a:t>));</a:t>
            </a:r>
            <a:r>
              <a:rPr kumimoji="0" lang="en-US" altLang="ko-KR" b="1" i="0" dirty="0">
                <a:latin typeface="Courier New" pitchFamily="49" charset="0"/>
              </a:rPr>
              <a:t/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11: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bankData.add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err="1" smtClean="0">
                <a:latin typeface="Courier New" pitchFamily="49" charset="0"/>
              </a:rPr>
              <a:t>BankAccount</a:t>
            </a:r>
            <a:r>
              <a:rPr kumimoji="0" lang="en-US" altLang="ko-KR" b="1" i="0" dirty="0" smtClean="0">
                <a:latin typeface="Courier New" pitchFamily="49" charset="0"/>
              </a:rPr>
              <a:t>(</a:t>
            </a:r>
            <a:r>
              <a:rPr kumimoji="0" lang="en-US" altLang="ko-KR" b="1" i="0" dirty="0" smtClean="0">
                <a:solidFill>
                  <a:schemeClr val="accent2"/>
                </a:solidFill>
                <a:latin typeface="Courier New" pitchFamily="49" charset="0"/>
              </a:rPr>
              <a:t>10000.0</a:t>
            </a:r>
            <a:r>
              <a:rPr kumimoji="0" lang="en-US" altLang="ko-KR" b="1" i="0" dirty="0" smtClean="0">
                <a:latin typeface="Courier New" pitchFamily="49" charset="0"/>
              </a:rPr>
              <a:t>));</a:t>
            </a:r>
            <a:r>
              <a:rPr kumimoji="0" lang="en-US" altLang="ko-KR" b="1" i="0" dirty="0">
                <a:latin typeface="Courier New" pitchFamily="49" charset="0"/>
              </a:rPr>
              <a:t/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12: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bankData.add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err="1" smtClean="0">
                <a:latin typeface="Courier New" pitchFamily="49" charset="0"/>
              </a:rPr>
              <a:t>BankAccount</a:t>
            </a:r>
            <a:r>
              <a:rPr kumimoji="0" lang="en-US" altLang="ko-KR" b="1" i="0" dirty="0" smtClean="0">
                <a:latin typeface="Courier New" pitchFamily="49" charset="0"/>
              </a:rPr>
              <a:t>(</a:t>
            </a:r>
            <a:r>
              <a:rPr kumimoji="0" lang="en-US" altLang="ko-KR" b="1" i="0" dirty="0" smtClean="0">
                <a:solidFill>
                  <a:schemeClr val="accent2"/>
                </a:solidFill>
                <a:latin typeface="Courier New" pitchFamily="49" charset="0"/>
              </a:rPr>
              <a:t>2000.0</a:t>
            </a:r>
            <a:r>
              <a:rPr kumimoji="0" lang="en-US" altLang="ko-KR" b="1" i="0" dirty="0" smtClean="0">
                <a:latin typeface="Courier New" pitchFamily="49" charset="0"/>
              </a:rPr>
              <a:t>));</a:t>
            </a:r>
            <a:r>
              <a:rPr kumimoji="0" lang="en-US" altLang="ko-KR" b="1" i="0" dirty="0">
                <a:latin typeface="Courier New" pitchFamily="49" charset="0"/>
              </a:rPr>
              <a:t/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13: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14: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System.out.println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"Average balance = "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15:</a:t>
            </a:r>
            <a:r>
              <a:rPr kumimoji="0" lang="en-US" altLang="ko-KR" b="1" i="0" dirty="0">
                <a:latin typeface="Courier New" pitchFamily="49" charset="0"/>
              </a:rPr>
              <a:t>             + </a:t>
            </a:r>
            <a:r>
              <a:rPr kumimoji="0" lang="en-US" altLang="ko-KR" b="1" i="0" dirty="0" err="1">
                <a:latin typeface="Courier New" pitchFamily="49" charset="0"/>
              </a:rPr>
              <a:t>bankData.getAverage</a:t>
            </a:r>
            <a:r>
              <a:rPr kumimoji="0" lang="en-US" altLang="ko-KR" b="1" i="0" dirty="0">
                <a:latin typeface="Courier New" pitchFamily="49" charset="0"/>
              </a:rPr>
              <a:t>());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16:</a:t>
            </a:r>
            <a:r>
              <a:rPr kumimoji="0" lang="en-US" altLang="ko-KR" b="1" i="0" dirty="0">
                <a:latin typeface="Courier New" pitchFamily="49" charset="0"/>
              </a:rPr>
              <a:t>       Measurable max = </a:t>
            </a:r>
            <a:r>
              <a:rPr kumimoji="0" lang="en-US" altLang="ko-KR" b="1" i="0" dirty="0" err="1">
                <a:latin typeface="Courier New" pitchFamily="49" charset="0"/>
              </a:rPr>
              <a:t>bankData.getMaximum</a:t>
            </a:r>
            <a:r>
              <a:rPr kumimoji="0" lang="en-US" altLang="ko-KR" b="1" i="0" dirty="0">
                <a:latin typeface="Courier New" pitchFamily="49" charset="0"/>
              </a:rPr>
              <a:t>();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17: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System.out.println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"Highest balance = "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18:</a:t>
            </a:r>
            <a:r>
              <a:rPr kumimoji="0" lang="en-US" altLang="ko-KR" b="1" i="0" dirty="0">
                <a:latin typeface="Courier New" pitchFamily="49" charset="0"/>
              </a:rPr>
              <a:t>          + </a:t>
            </a:r>
            <a:r>
              <a:rPr kumimoji="0" lang="en-US" altLang="ko-KR" b="1" i="0" dirty="0" err="1">
                <a:latin typeface="Courier New" pitchFamily="49" charset="0"/>
              </a:rPr>
              <a:t>max.getMeasure</a:t>
            </a:r>
            <a:r>
              <a:rPr kumimoji="0" lang="en-US" altLang="ko-KR" b="1" i="0" dirty="0">
                <a:latin typeface="Courier New" pitchFamily="49" charset="0"/>
              </a:rPr>
              <a:t>());</a:t>
            </a:r>
            <a:r>
              <a:rPr kumimoji="0" lang="en-US" altLang="ko-KR" b="1" i="0" dirty="0">
                <a:latin typeface="Arial" charset="0"/>
              </a:rPr>
              <a:t> </a:t>
            </a:r>
            <a:endParaRPr kumimoji="0" lang="en-US" altLang="ko-KR" b="1" i="0" dirty="0" smtClean="0">
              <a:latin typeface="Arial" charset="0"/>
            </a:endParaRPr>
          </a:p>
          <a:p>
            <a:pPr latinLnBrk="0"/>
            <a:endParaRPr kumimoji="0" lang="en-US" altLang="ko-KR" b="1" i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31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en-US" altLang="ko-KR" dirty="0" err="1">
                <a:solidFill>
                  <a:schemeClr val="tx1"/>
                </a:solidFill>
                <a:latin typeface="Courier New" pitchFamily="49" charset="0"/>
              </a:rPr>
              <a:t>DataSetTester.java</a:t>
            </a:r>
            <a:endParaRPr lang="en-US" altLang="ko-KR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55459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55460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19: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20: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DataSet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err="1">
                <a:latin typeface="Courier New" pitchFamily="49" charset="0"/>
              </a:rPr>
              <a:t>coinData</a:t>
            </a:r>
            <a:r>
              <a:rPr kumimoji="0" lang="en-US" altLang="ko-KR" b="1" i="0" dirty="0">
                <a:latin typeface="Courier New" pitchFamily="49" charset="0"/>
              </a:rPr>
              <a:t> = 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err="1">
                <a:latin typeface="Courier New" pitchFamily="49" charset="0"/>
              </a:rPr>
              <a:t>DataSet</a:t>
            </a:r>
            <a:r>
              <a:rPr kumimoji="0" lang="en-US" altLang="ko-KR" b="1" i="0" dirty="0">
                <a:latin typeface="Courier New" pitchFamily="49" charset="0"/>
              </a:rPr>
              <a:t>();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21: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22: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coinData.add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smtClean="0">
                <a:latin typeface="Courier New" pitchFamily="49" charset="0"/>
              </a:rPr>
              <a:t>Coin(10.0, </a:t>
            </a:r>
            <a:r>
              <a:rPr kumimoji="0" lang="en-US" altLang="ko-KR" b="1" i="0" dirty="0" smtClean="0">
                <a:solidFill>
                  <a:schemeClr val="hlink"/>
                </a:solidFill>
                <a:latin typeface="Courier New" pitchFamily="49" charset="0"/>
              </a:rPr>
              <a:t>"</a:t>
            </a:r>
            <a:r>
              <a:rPr kumimoji="0" lang="ko-KR" altLang="en-US" b="1" i="0" dirty="0" err="1" smtClean="0">
                <a:solidFill>
                  <a:schemeClr val="hlink"/>
                </a:solidFill>
                <a:latin typeface="Courier New" pitchFamily="49" charset="0"/>
              </a:rPr>
              <a:t>다보탑</a:t>
            </a:r>
            <a:r>
              <a:rPr kumimoji="0" lang="en-US" altLang="ko-KR" b="1" i="0" dirty="0" smtClean="0">
                <a:solidFill>
                  <a:schemeClr val="hlink"/>
                </a:solidFill>
                <a:latin typeface="Courier New" pitchFamily="49" charset="0"/>
              </a:rPr>
              <a:t>"</a:t>
            </a:r>
            <a:r>
              <a:rPr kumimoji="0" lang="en-US" altLang="ko-KR" b="1" i="0" dirty="0" smtClean="0">
                <a:latin typeface="Courier New" pitchFamily="49" charset="0"/>
              </a:rPr>
              <a:t>));</a:t>
            </a:r>
            <a:r>
              <a:rPr kumimoji="0" lang="en-US" altLang="ko-KR" b="1" i="0" dirty="0">
                <a:latin typeface="Courier New" pitchFamily="49" charset="0"/>
              </a:rPr>
              <a:t/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23: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coinData.add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smtClean="0">
                <a:latin typeface="Courier New" pitchFamily="49" charset="0"/>
              </a:rPr>
              <a:t>Coin(50.0, </a:t>
            </a:r>
            <a:r>
              <a:rPr kumimoji="0" lang="en-US" altLang="ko-KR" b="1" i="0" dirty="0" smtClean="0">
                <a:solidFill>
                  <a:schemeClr val="hlink"/>
                </a:solidFill>
                <a:latin typeface="Courier New" pitchFamily="49" charset="0"/>
              </a:rPr>
              <a:t>"</a:t>
            </a:r>
            <a:r>
              <a:rPr kumimoji="0" lang="ko-KR" altLang="en-US" b="1" i="0" dirty="0" err="1" smtClean="0">
                <a:solidFill>
                  <a:schemeClr val="hlink"/>
                </a:solidFill>
                <a:latin typeface="Courier New" pitchFamily="49" charset="0"/>
              </a:rPr>
              <a:t>벼이삭</a:t>
            </a:r>
            <a:r>
              <a:rPr kumimoji="0" lang="en-US" altLang="ko-KR" b="1" i="0" dirty="0" smtClean="0">
                <a:solidFill>
                  <a:schemeClr val="hlink"/>
                </a:solidFill>
                <a:latin typeface="Courier New" pitchFamily="49" charset="0"/>
              </a:rPr>
              <a:t>"</a:t>
            </a:r>
            <a:r>
              <a:rPr kumimoji="0" lang="en-US" altLang="ko-KR" b="1" i="0" dirty="0" smtClean="0">
                <a:latin typeface="Courier New" pitchFamily="49" charset="0"/>
              </a:rPr>
              <a:t>));</a:t>
            </a:r>
            <a:r>
              <a:rPr kumimoji="0" lang="en-US" altLang="ko-KR" b="1" i="0" dirty="0">
                <a:latin typeface="Courier New" pitchFamily="49" charset="0"/>
              </a:rPr>
              <a:t/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24: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coinData.add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smtClean="0">
                <a:latin typeface="Courier New" pitchFamily="49" charset="0"/>
              </a:rPr>
              <a:t>Coin(100.0, </a:t>
            </a:r>
            <a:r>
              <a:rPr kumimoji="0" lang="en-US" altLang="ko-KR" b="1" i="0" dirty="0" smtClean="0">
                <a:solidFill>
                  <a:schemeClr val="hlink"/>
                </a:solidFill>
                <a:latin typeface="Courier New" pitchFamily="49" charset="0"/>
              </a:rPr>
              <a:t>"</a:t>
            </a:r>
            <a:r>
              <a:rPr kumimoji="0" lang="ko-KR" altLang="en-US" b="1" i="0" dirty="0" err="1" smtClean="0">
                <a:solidFill>
                  <a:schemeClr val="hlink"/>
                </a:solidFill>
                <a:latin typeface="Courier New" pitchFamily="49" charset="0"/>
              </a:rPr>
              <a:t>이순신</a:t>
            </a:r>
            <a:r>
              <a:rPr kumimoji="0" lang="en-US" altLang="ko-KR" b="1" i="0" dirty="0" smtClean="0">
                <a:solidFill>
                  <a:schemeClr val="hlink"/>
                </a:solidFill>
                <a:latin typeface="Courier New" pitchFamily="49" charset="0"/>
              </a:rPr>
              <a:t>"</a:t>
            </a:r>
            <a:r>
              <a:rPr kumimoji="0" lang="en-US" altLang="ko-KR" b="1" i="0" dirty="0" smtClean="0">
                <a:latin typeface="Courier New" pitchFamily="49" charset="0"/>
              </a:rPr>
              <a:t>));</a:t>
            </a:r>
            <a:r>
              <a:rPr kumimoji="0" lang="en-US" altLang="ko-KR" b="1" i="0" dirty="0">
                <a:latin typeface="Courier New" pitchFamily="49" charset="0"/>
              </a:rPr>
              <a:t/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25: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26: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System.out.println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"Average coin value = " </a:t>
            </a:r>
            <a:r>
              <a:rPr kumimoji="0" lang="en-US" altLang="ko-KR" b="1" i="0" dirty="0">
                <a:latin typeface="Courier New" pitchFamily="49" charset="0"/>
              </a:rPr>
              <a:t/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27:</a:t>
            </a:r>
            <a:r>
              <a:rPr kumimoji="0" lang="en-US" altLang="ko-KR" b="1" i="0" dirty="0">
                <a:latin typeface="Courier New" pitchFamily="49" charset="0"/>
              </a:rPr>
              <a:t>             + </a:t>
            </a:r>
            <a:r>
              <a:rPr kumimoji="0" lang="en-US" altLang="ko-KR" b="1" i="0" dirty="0" err="1">
                <a:latin typeface="Courier New" pitchFamily="49" charset="0"/>
              </a:rPr>
              <a:t>coinData.getAverage</a:t>
            </a:r>
            <a:r>
              <a:rPr kumimoji="0" lang="en-US" altLang="ko-KR" b="1" i="0" dirty="0">
                <a:latin typeface="Courier New" pitchFamily="49" charset="0"/>
              </a:rPr>
              <a:t>());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28:</a:t>
            </a:r>
            <a:r>
              <a:rPr kumimoji="0" lang="en-US" altLang="ko-KR" b="1" i="0" dirty="0">
                <a:latin typeface="Courier New" pitchFamily="49" charset="0"/>
              </a:rPr>
              <a:t>       max = </a:t>
            </a:r>
            <a:r>
              <a:rPr kumimoji="0" lang="en-US" altLang="ko-KR" b="1" i="0" dirty="0" err="1">
                <a:latin typeface="Courier New" pitchFamily="49" charset="0"/>
              </a:rPr>
              <a:t>coinData.getMaximum</a:t>
            </a:r>
            <a:r>
              <a:rPr kumimoji="0" lang="en-US" altLang="ko-KR" b="1" i="0" dirty="0">
                <a:latin typeface="Courier New" pitchFamily="49" charset="0"/>
              </a:rPr>
              <a:t>();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29: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System.out.println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"Highest coin value = "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30:</a:t>
            </a:r>
            <a:r>
              <a:rPr kumimoji="0" lang="en-US" altLang="ko-KR" b="1" i="0" dirty="0">
                <a:latin typeface="Courier New" pitchFamily="49" charset="0"/>
              </a:rPr>
              <a:t>             + </a:t>
            </a:r>
            <a:r>
              <a:rPr kumimoji="0" lang="en-US" altLang="ko-KR" b="1" i="0" dirty="0" err="1">
                <a:latin typeface="Courier New" pitchFamily="49" charset="0"/>
              </a:rPr>
              <a:t>max.getMeasure</a:t>
            </a:r>
            <a:r>
              <a:rPr kumimoji="0" lang="en-US" altLang="ko-KR" b="1" i="0" dirty="0" smtClean="0">
                <a:latin typeface="Courier New" pitchFamily="49" charset="0"/>
              </a:rPr>
              <a:t>());</a:t>
            </a:r>
          </a:p>
          <a:p>
            <a:pPr latinLnBrk="0"/>
            <a:r>
              <a:rPr kumimoji="0" lang="en-US" altLang="ko-KR" b="1" i="0" dirty="0" smtClean="0">
                <a:solidFill>
                  <a:schemeClr val="hlink"/>
                </a:solidFill>
                <a:latin typeface="Courier New" pitchFamily="49" charset="0"/>
              </a:rPr>
              <a:t>31</a:t>
            </a: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:</a:t>
            </a:r>
            <a:r>
              <a:rPr kumimoji="0" lang="en-US" altLang="ko-KR" b="1" i="0" dirty="0">
                <a:latin typeface="Courier New" pitchFamily="49" charset="0"/>
              </a:rPr>
              <a:t>    }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32:</a:t>
            </a:r>
            <a:r>
              <a:rPr kumimoji="0" lang="en-US" altLang="ko-KR" b="1" i="0" dirty="0">
                <a:latin typeface="Courier New" pitchFamily="49" charset="0"/>
              </a:rPr>
              <a:t> }</a:t>
            </a:r>
            <a:r>
              <a:rPr kumimoji="0" lang="en-US" altLang="ko-KR" b="1" i="0" dirty="0">
                <a:latin typeface="Arial" charset="0"/>
              </a:rPr>
              <a:t> 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32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hlinkClick r:id="rId2"/>
            </a:endParaRPr>
          </a:p>
          <a:p>
            <a:pPr marL="0" indent="0" algn="ctr">
              <a:buNone/>
            </a:pPr>
            <a:r>
              <a:rPr lang="ko-KR" altLang="en-US" dirty="0" smtClean="0">
                <a:hlinkClick r:id="rId2"/>
              </a:rPr>
              <a:t>우리나라 동전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29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</a:t>
            </a:r>
            <a:r>
              <a:rPr lang="en-US" altLang="ko-KR">
                <a:solidFill>
                  <a:schemeClr val="tx1"/>
                </a:solidFill>
                <a:latin typeface="Courier New" pitchFamily="49" charset="0"/>
              </a:rPr>
              <a:t>DataSetTester.java</a:t>
            </a:r>
          </a:p>
        </p:txBody>
      </p:sp>
      <p:sp>
        <p:nvSpPr>
          <p:cNvPr id="1554435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54436" name="Rectangle 4"/>
          <p:cNvSpPr>
            <a:spLocks noChangeArrowheads="1"/>
          </p:cNvSpPr>
          <p:nvPr/>
        </p:nvSpPr>
        <p:spPr bwMode="auto">
          <a:xfrm>
            <a:off x="228600" y="1219200"/>
            <a:ext cx="86868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 i="0" dirty="0" smtClean="0">
                <a:solidFill>
                  <a:schemeClr val="hlink"/>
                </a:solidFill>
                <a:latin typeface="Courier New" pitchFamily="49" charset="0"/>
              </a:rPr>
              <a:t>04</a:t>
            </a: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: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public class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err="1">
                <a:latin typeface="Courier New" pitchFamily="49" charset="0"/>
              </a:rPr>
              <a:t>DataSetTester</a:t>
            </a:r>
            <a:r>
              <a:rPr kumimoji="0" lang="en-US" altLang="ko-KR" b="1" i="0" dirty="0">
                <a:latin typeface="Courier New" pitchFamily="49" charset="0"/>
              </a:rPr>
              <a:t/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05:</a:t>
            </a:r>
            <a:r>
              <a:rPr kumimoji="0" lang="en-US" altLang="ko-KR" b="1" i="0" dirty="0">
                <a:latin typeface="Courier New" pitchFamily="49" charset="0"/>
              </a:rPr>
              <a:t> {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06:</a:t>
            </a:r>
            <a:r>
              <a:rPr kumimoji="0" lang="en-US" altLang="ko-KR" b="1" i="0" dirty="0">
                <a:latin typeface="Courier New" pitchFamily="49" charset="0"/>
              </a:rPr>
              <a:t>    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public static void</a:t>
            </a:r>
            <a:r>
              <a:rPr kumimoji="0" lang="en-US" altLang="ko-KR" b="1" i="0" dirty="0">
                <a:latin typeface="Courier New" pitchFamily="49" charset="0"/>
              </a:rPr>
              <a:t> main(String[] </a:t>
            </a:r>
            <a:r>
              <a:rPr kumimoji="0" lang="en-US" altLang="ko-KR" b="1" i="0" dirty="0" err="1">
                <a:latin typeface="Courier New" pitchFamily="49" charset="0"/>
              </a:rPr>
              <a:t>args</a:t>
            </a:r>
            <a:r>
              <a:rPr kumimoji="0" lang="en-US" altLang="ko-KR" b="1" i="0" dirty="0">
                <a:latin typeface="Courier New" pitchFamily="49" charset="0"/>
              </a:rPr>
              <a:t>)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07:</a:t>
            </a:r>
            <a:r>
              <a:rPr kumimoji="0" lang="en-US" altLang="ko-KR" b="1" i="0" dirty="0">
                <a:latin typeface="Courier New" pitchFamily="49" charset="0"/>
              </a:rPr>
              <a:t>    {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08: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DataSet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err="1">
                <a:latin typeface="Courier New" pitchFamily="49" charset="0"/>
              </a:rPr>
              <a:t>bankData</a:t>
            </a:r>
            <a:r>
              <a:rPr kumimoji="0" lang="en-US" altLang="ko-KR" b="1" i="0" dirty="0">
                <a:latin typeface="Courier New" pitchFamily="49" charset="0"/>
              </a:rPr>
              <a:t> = 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new </a:t>
            </a:r>
            <a:r>
              <a:rPr kumimoji="0" lang="en-US" altLang="ko-KR" b="1" i="0" dirty="0" err="1">
                <a:latin typeface="Courier New" pitchFamily="49" charset="0"/>
              </a:rPr>
              <a:t>DataSet</a:t>
            </a:r>
            <a:r>
              <a:rPr kumimoji="0" lang="en-US" altLang="ko-KR" b="1" i="0" dirty="0">
                <a:latin typeface="Courier New" pitchFamily="49" charset="0"/>
              </a:rPr>
              <a:t>();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09: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10: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bankData.add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err="1" smtClean="0">
                <a:latin typeface="Courier New" pitchFamily="49" charset="0"/>
              </a:rPr>
              <a:t>BankAccount</a:t>
            </a:r>
            <a:r>
              <a:rPr kumimoji="0" lang="en-US" altLang="ko-KR" b="1" i="0" dirty="0" smtClean="0">
                <a:latin typeface="Courier New" pitchFamily="49" charset="0"/>
              </a:rPr>
              <a:t>(</a:t>
            </a:r>
            <a:r>
              <a:rPr kumimoji="0" lang="en-US" altLang="ko-KR" b="1" i="0" dirty="0" smtClean="0">
                <a:solidFill>
                  <a:schemeClr val="accent2"/>
                </a:solidFill>
                <a:latin typeface="Courier New" pitchFamily="49" charset="0"/>
              </a:rPr>
              <a:t>0.0</a:t>
            </a:r>
            <a:r>
              <a:rPr kumimoji="0" lang="en-US" altLang="ko-KR" b="1" i="0" dirty="0" smtClean="0">
                <a:latin typeface="Courier New" pitchFamily="49" charset="0"/>
              </a:rPr>
              <a:t>));</a:t>
            </a:r>
            <a:r>
              <a:rPr kumimoji="0" lang="en-US" altLang="ko-KR" b="1" i="0" dirty="0">
                <a:latin typeface="Courier New" pitchFamily="49" charset="0"/>
              </a:rPr>
              <a:t/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11: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bankData.add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err="1" smtClean="0">
                <a:latin typeface="Courier New" pitchFamily="49" charset="0"/>
              </a:rPr>
              <a:t>BankAccount</a:t>
            </a:r>
            <a:r>
              <a:rPr kumimoji="0" lang="en-US" altLang="ko-KR" b="1" i="0" dirty="0" smtClean="0">
                <a:latin typeface="Courier New" pitchFamily="49" charset="0"/>
              </a:rPr>
              <a:t>(</a:t>
            </a:r>
            <a:r>
              <a:rPr kumimoji="0" lang="en-US" altLang="ko-KR" b="1" i="0" dirty="0" smtClean="0">
                <a:solidFill>
                  <a:schemeClr val="accent2"/>
                </a:solidFill>
                <a:latin typeface="Courier New" pitchFamily="49" charset="0"/>
              </a:rPr>
              <a:t>10000.0</a:t>
            </a:r>
            <a:r>
              <a:rPr kumimoji="0" lang="en-US" altLang="ko-KR" b="1" i="0" dirty="0" smtClean="0">
                <a:latin typeface="Courier New" pitchFamily="49" charset="0"/>
              </a:rPr>
              <a:t>));</a:t>
            </a:r>
            <a:r>
              <a:rPr kumimoji="0" lang="en-US" altLang="ko-KR" b="1" i="0" dirty="0">
                <a:latin typeface="Courier New" pitchFamily="49" charset="0"/>
              </a:rPr>
              <a:t/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12: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bankData.add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err="1" smtClean="0">
                <a:latin typeface="Courier New" pitchFamily="49" charset="0"/>
              </a:rPr>
              <a:t>BankAccount</a:t>
            </a:r>
            <a:r>
              <a:rPr kumimoji="0" lang="en-US" altLang="ko-KR" b="1" i="0" dirty="0" smtClean="0">
                <a:latin typeface="Courier New" pitchFamily="49" charset="0"/>
              </a:rPr>
              <a:t>(</a:t>
            </a:r>
            <a:r>
              <a:rPr kumimoji="0" lang="en-US" altLang="ko-KR" b="1" i="0" dirty="0" smtClean="0">
                <a:solidFill>
                  <a:schemeClr val="accent2"/>
                </a:solidFill>
                <a:latin typeface="Courier New" pitchFamily="49" charset="0"/>
              </a:rPr>
              <a:t>2000.0</a:t>
            </a:r>
            <a:r>
              <a:rPr kumimoji="0" lang="en-US" altLang="ko-KR" b="1" i="0" dirty="0" smtClean="0">
                <a:latin typeface="Courier New" pitchFamily="49" charset="0"/>
              </a:rPr>
              <a:t>));</a:t>
            </a:r>
            <a:r>
              <a:rPr kumimoji="0" lang="en-US" altLang="ko-KR" b="1" i="0" dirty="0">
                <a:latin typeface="Courier New" pitchFamily="49" charset="0"/>
              </a:rPr>
              <a:t/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13: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14: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System.out.println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"Average balance = "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15:</a:t>
            </a:r>
            <a:r>
              <a:rPr kumimoji="0" lang="en-US" altLang="ko-KR" b="1" i="0" dirty="0">
                <a:latin typeface="Courier New" pitchFamily="49" charset="0"/>
              </a:rPr>
              <a:t>             + </a:t>
            </a:r>
            <a:r>
              <a:rPr kumimoji="0" lang="en-US" altLang="ko-KR" b="1" i="0" dirty="0" err="1">
                <a:latin typeface="Courier New" pitchFamily="49" charset="0"/>
              </a:rPr>
              <a:t>bankData.getAverage</a:t>
            </a:r>
            <a:r>
              <a:rPr kumimoji="0" lang="en-US" altLang="ko-KR" b="1" i="0" dirty="0">
                <a:latin typeface="Courier New" pitchFamily="49" charset="0"/>
              </a:rPr>
              <a:t>());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16:</a:t>
            </a:r>
            <a:r>
              <a:rPr kumimoji="0" lang="en-US" altLang="ko-KR" b="1" i="0" dirty="0">
                <a:latin typeface="Courier New" pitchFamily="49" charset="0"/>
              </a:rPr>
              <a:t>       Measurable max = </a:t>
            </a:r>
            <a:r>
              <a:rPr kumimoji="0" lang="en-US" altLang="ko-KR" b="1" i="0" dirty="0" err="1">
                <a:latin typeface="Courier New" pitchFamily="49" charset="0"/>
              </a:rPr>
              <a:t>bankData.getMaximum</a:t>
            </a:r>
            <a:r>
              <a:rPr kumimoji="0" lang="en-US" altLang="ko-KR" b="1" i="0" dirty="0">
                <a:latin typeface="Courier New" pitchFamily="49" charset="0"/>
              </a:rPr>
              <a:t>();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17: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System.out.println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"Highest balance = "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18:</a:t>
            </a:r>
            <a:r>
              <a:rPr kumimoji="0" lang="en-US" altLang="ko-KR" b="1" i="0" dirty="0">
                <a:latin typeface="Courier New" pitchFamily="49" charset="0"/>
              </a:rPr>
              <a:t>          + </a:t>
            </a:r>
            <a:r>
              <a:rPr kumimoji="0" lang="en-US" altLang="ko-KR" b="1" i="0" dirty="0" err="1">
                <a:latin typeface="Courier New" pitchFamily="49" charset="0"/>
              </a:rPr>
              <a:t>max.getMeasure</a:t>
            </a:r>
            <a:r>
              <a:rPr kumimoji="0" lang="en-US" altLang="ko-KR" b="1" i="0" dirty="0">
                <a:latin typeface="Courier New" pitchFamily="49" charset="0"/>
              </a:rPr>
              <a:t>());</a:t>
            </a:r>
            <a:r>
              <a:rPr kumimoji="0" lang="en-US" altLang="ko-KR" b="1" i="0" dirty="0">
                <a:latin typeface="Arial" charset="0"/>
              </a:rPr>
              <a:t> </a:t>
            </a:r>
            <a:endParaRPr kumimoji="0" lang="en-US" altLang="ko-KR" b="1" i="0" dirty="0" smtClean="0">
              <a:latin typeface="Arial" charset="0"/>
            </a:endParaRPr>
          </a:p>
          <a:p>
            <a:pPr latinLnBrk="0"/>
            <a:endParaRPr kumimoji="0" lang="en-US" altLang="ko-KR" b="1" i="0" dirty="0" smtClean="0">
              <a:latin typeface="Arial" charset="0"/>
            </a:endParaRPr>
          </a:p>
          <a:p>
            <a:pPr latinLnBrk="0"/>
            <a:r>
              <a:rPr kumimoji="0" lang="en-US" altLang="ko-KR" b="1" i="0" dirty="0" smtClean="0">
                <a:latin typeface="Arial" charset="0"/>
              </a:rPr>
              <a:t>//                   double balance = </a:t>
            </a:r>
            <a:r>
              <a:rPr kumimoji="0" lang="en-US" altLang="ko-KR" b="1" i="0" dirty="0" err="1" smtClean="0">
                <a:latin typeface="Arial" charset="0"/>
              </a:rPr>
              <a:t>max.getBalance</a:t>
            </a:r>
            <a:r>
              <a:rPr kumimoji="0" lang="en-US" altLang="ko-KR" b="1" i="0" dirty="0" smtClean="0">
                <a:latin typeface="Arial" charset="0"/>
              </a:rPr>
              <a:t>();    </a:t>
            </a:r>
            <a:r>
              <a:rPr kumimoji="0" lang="en-US" altLang="ko-KR" b="1" i="0" dirty="0" smtClean="0">
                <a:solidFill>
                  <a:srgbClr val="FF0000"/>
                </a:solidFill>
                <a:latin typeface="Arial" charset="0"/>
              </a:rPr>
              <a:t>// error!</a:t>
            </a:r>
          </a:p>
          <a:p>
            <a:pPr latinLnBrk="0"/>
            <a:r>
              <a:rPr kumimoji="0" lang="en-US" altLang="ko-KR" b="1" i="0" dirty="0" smtClean="0">
                <a:latin typeface="Arial" charset="0"/>
              </a:rPr>
              <a:t> 	       double balance = (</a:t>
            </a:r>
            <a:r>
              <a:rPr kumimoji="0" lang="en-US" altLang="ko-KR" b="1" i="0" dirty="0" err="1" smtClean="0">
                <a:latin typeface="Arial" charset="0"/>
              </a:rPr>
              <a:t>BankAccount</a:t>
            </a:r>
            <a:r>
              <a:rPr kumimoji="0" lang="en-US" altLang="ko-KR" b="1" i="0" dirty="0" smtClean="0">
                <a:latin typeface="Arial" charset="0"/>
              </a:rPr>
              <a:t>)</a:t>
            </a:r>
            <a:r>
              <a:rPr kumimoji="0" lang="en-US" altLang="ko-KR" b="1" i="0" dirty="0" err="1" smtClean="0">
                <a:latin typeface="Arial" charset="0"/>
              </a:rPr>
              <a:t>max.getBalance</a:t>
            </a:r>
            <a:r>
              <a:rPr kumimoji="0" lang="en-US" altLang="ko-KR" b="1" i="0" dirty="0" smtClean="0">
                <a:latin typeface="Arial" charset="0"/>
              </a:rPr>
              <a:t>();   </a:t>
            </a:r>
            <a:r>
              <a:rPr kumimoji="0" lang="en-US" altLang="ko-KR" b="1" i="0" dirty="0" smtClean="0">
                <a:solidFill>
                  <a:srgbClr val="FF0000"/>
                </a:solidFill>
                <a:latin typeface="Arial" charset="0"/>
              </a:rPr>
              <a:t>// OK!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34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</a:t>
            </a:r>
            <a:r>
              <a:rPr lang="en-US" altLang="ko-KR">
                <a:solidFill>
                  <a:schemeClr val="tx1"/>
                </a:solidFill>
                <a:latin typeface="Courier New" pitchFamily="49" charset="0"/>
              </a:rPr>
              <a:t>DataSetTester.java</a:t>
            </a:r>
          </a:p>
        </p:txBody>
      </p:sp>
      <p:sp>
        <p:nvSpPr>
          <p:cNvPr id="1555459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55460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19: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20: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DataSet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err="1">
                <a:latin typeface="Courier New" pitchFamily="49" charset="0"/>
              </a:rPr>
              <a:t>coinData</a:t>
            </a:r>
            <a:r>
              <a:rPr kumimoji="0" lang="en-US" altLang="ko-KR" b="1" i="0" dirty="0">
                <a:latin typeface="Courier New" pitchFamily="49" charset="0"/>
              </a:rPr>
              <a:t> = 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err="1">
                <a:latin typeface="Courier New" pitchFamily="49" charset="0"/>
              </a:rPr>
              <a:t>DataSet</a:t>
            </a:r>
            <a:r>
              <a:rPr kumimoji="0" lang="en-US" altLang="ko-KR" b="1" i="0" dirty="0">
                <a:latin typeface="Courier New" pitchFamily="49" charset="0"/>
              </a:rPr>
              <a:t>();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21: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22: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coinData.add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smtClean="0">
                <a:latin typeface="Courier New" pitchFamily="49" charset="0"/>
              </a:rPr>
              <a:t>Coin(10, </a:t>
            </a:r>
            <a:r>
              <a:rPr kumimoji="0" lang="en-US" altLang="ko-KR" b="1" i="0" dirty="0" smtClean="0">
                <a:solidFill>
                  <a:schemeClr val="hlink"/>
                </a:solidFill>
                <a:latin typeface="Courier New" pitchFamily="49" charset="0"/>
              </a:rPr>
              <a:t>"</a:t>
            </a:r>
            <a:r>
              <a:rPr kumimoji="0" lang="ko-KR" altLang="en-US" b="1" i="0" dirty="0" err="1" smtClean="0">
                <a:solidFill>
                  <a:schemeClr val="hlink"/>
                </a:solidFill>
                <a:latin typeface="Courier New" pitchFamily="49" charset="0"/>
              </a:rPr>
              <a:t>다보탑</a:t>
            </a:r>
            <a:r>
              <a:rPr kumimoji="0" lang="en-US" altLang="ko-KR" b="1" i="0" dirty="0" smtClean="0">
                <a:solidFill>
                  <a:schemeClr val="hlink"/>
                </a:solidFill>
                <a:latin typeface="Courier New" pitchFamily="49" charset="0"/>
              </a:rPr>
              <a:t>"</a:t>
            </a:r>
            <a:r>
              <a:rPr kumimoji="0" lang="en-US" altLang="ko-KR" b="1" i="0" dirty="0" smtClean="0">
                <a:latin typeface="Courier New" pitchFamily="49" charset="0"/>
              </a:rPr>
              <a:t>));</a:t>
            </a:r>
            <a:r>
              <a:rPr kumimoji="0" lang="en-US" altLang="ko-KR" b="1" i="0" dirty="0">
                <a:latin typeface="Courier New" pitchFamily="49" charset="0"/>
              </a:rPr>
              <a:t/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23: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coinData.add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smtClean="0">
                <a:latin typeface="Courier New" pitchFamily="49" charset="0"/>
              </a:rPr>
              <a:t>Coin(50, </a:t>
            </a:r>
            <a:r>
              <a:rPr kumimoji="0" lang="en-US" altLang="ko-KR" b="1" i="0" dirty="0" smtClean="0">
                <a:solidFill>
                  <a:schemeClr val="hlink"/>
                </a:solidFill>
                <a:latin typeface="Courier New" pitchFamily="49" charset="0"/>
              </a:rPr>
              <a:t>"</a:t>
            </a:r>
            <a:r>
              <a:rPr kumimoji="0" lang="ko-KR" altLang="en-US" b="1" i="0" dirty="0" err="1" smtClean="0">
                <a:solidFill>
                  <a:schemeClr val="hlink"/>
                </a:solidFill>
                <a:latin typeface="Courier New" pitchFamily="49" charset="0"/>
              </a:rPr>
              <a:t>벼이삭</a:t>
            </a:r>
            <a:r>
              <a:rPr kumimoji="0" lang="en-US" altLang="ko-KR" b="1" i="0" dirty="0" smtClean="0">
                <a:solidFill>
                  <a:schemeClr val="hlink"/>
                </a:solidFill>
                <a:latin typeface="Courier New" pitchFamily="49" charset="0"/>
              </a:rPr>
              <a:t>"</a:t>
            </a:r>
            <a:r>
              <a:rPr kumimoji="0" lang="en-US" altLang="ko-KR" b="1" i="0" dirty="0" smtClean="0">
                <a:latin typeface="Courier New" pitchFamily="49" charset="0"/>
              </a:rPr>
              <a:t>));</a:t>
            </a:r>
            <a:r>
              <a:rPr kumimoji="0" lang="en-US" altLang="ko-KR" b="1" i="0" dirty="0">
                <a:latin typeface="Courier New" pitchFamily="49" charset="0"/>
              </a:rPr>
              <a:t/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24: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coinData.add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r>
              <a:rPr kumimoji="0" lang="en-US" altLang="ko-KR" b="1" i="0" dirty="0" smtClean="0">
                <a:latin typeface="Courier New" pitchFamily="49" charset="0"/>
              </a:rPr>
              <a:t>Coin(100, </a:t>
            </a:r>
            <a:r>
              <a:rPr kumimoji="0" lang="en-US" altLang="ko-KR" b="1" i="0" dirty="0" smtClean="0">
                <a:solidFill>
                  <a:schemeClr val="hlink"/>
                </a:solidFill>
                <a:latin typeface="Courier New" pitchFamily="49" charset="0"/>
              </a:rPr>
              <a:t>"</a:t>
            </a:r>
            <a:r>
              <a:rPr kumimoji="0" lang="ko-KR" altLang="en-US" b="1" i="0" dirty="0" smtClean="0">
                <a:solidFill>
                  <a:schemeClr val="hlink"/>
                </a:solidFill>
                <a:latin typeface="Courier New" pitchFamily="49" charset="0"/>
              </a:rPr>
              <a:t>세종대왕</a:t>
            </a:r>
            <a:r>
              <a:rPr kumimoji="0" lang="en-US" altLang="ko-KR" b="1" i="0" dirty="0" smtClean="0">
                <a:solidFill>
                  <a:schemeClr val="hlink"/>
                </a:solidFill>
                <a:latin typeface="Courier New" pitchFamily="49" charset="0"/>
              </a:rPr>
              <a:t>"</a:t>
            </a:r>
            <a:r>
              <a:rPr kumimoji="0" lang="en-US" altLang="ko-KR" b="1" i="0" dirty="0" smtClean="0">
                <a:latin typeface="Courier New" pitchFamily="49" charset="0"/>
              </a:rPr>
              <a:t>));</a:t>
            </a:r>
            <a:r>
              <a:rPr kumimoji="0" lang="en-US" altLang="ko-KR" b="1" i="0" dirty="0">
                <a:latin typeface="Courier New" pitchFamily="49" charset="0"/>
              </a:rPr>
              <a:t/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25: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26: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System.out.println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"Average coin value = " </a:t>
            </a:r>
            <a:r>
              <a:rPr kumimoji="0" lang="en-US" altLang="ko-KR" b="1" i="0" dirty="0">
                <a:latin typeface="Courier New" pitchFamily="49" charset="0"/>
              </a:rPr>
              <a:t/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27:</a:t>
            </a:r>
            <a:r>
              <a:rPr kumimoji="0" lang="en-US" altLang="ko-KR" b="1" i="0" dirty="0">
                <a:latin typeface="Courier New" pitchFamily="49" charset="0"/>
              </a:rPr>
              <a:t>             + </a:t>
            </a:r>
            <a:r>
              <a:rPr kumimoji="0" lang="en-US" altLang="ko-KR" b="1" i="0" dirty="0" err="1">
                <a:latin typeface="Courier New" pitchFamily="49" charset="0"/>
              </a:rPr>
              <a:t>coinData.getAverage</a:t>
            </a:r>
            <a:r>
              <a:rPr kumimoji="0" lang="en-US" altLang="ko-KR" b="1" i="0" dirty="0">
                <a:latin typeface="Courier New" pitchFamily="49" charset="0"/>
              </a:rPr>
              <a:t>());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28:</a:t>
            </a:r>
            <a:r>
              <a:rPr kumimoji="0" lang="en-US" altLang="ko-KR" b="1" i="0" dirty="0">
                <a:latin typeface="Courier New" pitchFamily="49" charset="0"/>
              </a:rPr>
              <a:t>       max = </a:t>
            </a:r>
            <a:r>
              <a:rPr kumimoji="0" lang="en-US" altLang="ko-KR" b="1" i="0" dirty="0" err="1">
                <a:latin typeface="Courier New" pitchFamily="49" charset="0"/>
              </a:rPr>
              <a:t>coinData.getMaximum</a:t>
            </a:r>
            <a:r>
              <a:rPr kumimoji="0" lang="en-US" altLang="ko-KR" b="1" i="0" dirty="0">
                <a:latin typeface="Courier New" pitchFamily="49" charset="0"/>
              </a:rPr>
              <a:t>();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29:</a:t>
            </a:r>
            <a:r>
              <a:rPr kumimoji="0" lang="en-US" altLang="ko-KR" b="1" i="0" dirty="0">
                <a:latin typeface="Courier New" pitchFamily="49" charset="0"/>
              </a:rPr>
              <a:t>       </a:t>
            </a:r>
            <a:r>
              <a:rPr kumimoji="0" lang="en-US" altLang="ko-KR" b="1" i="0" dirty="0" err="1">
                <a:latin typeface="Courier New" pitchFamily="49" charset="0"/>
              </a:rPr>
              <a:t>System.out.println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"Highest coin value = "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30:</a:t>
            </a:r>
            <a:r>
              <a:rPr kumimoji="0" lang="en-US" altLang="ko-KR" b="1" i="0" dirty="0">
                <a:latin typeface="Courier New" pitchFamily="49" charset="0"/>
              </a:rPr>
              <a:t>             + </a:t>
            </a:r>
            <a:r>
              <a:rPr kumimoji="0" lang="en-US" altLang="ko-KR" b="1" i="0" dirty="0" err="1">
                <a:latin typeface="Courier New" pitchFamily="49" charset="0"/>
              </a:rPr>
              <a:t>max.getMeasure</a:t>
            </a:r>
            <a:r>
              <a:rPr kumimoji="0" lang="en-US" altLang="ko-KR" b="1" i="0" dirty="0" smtClean="0">
                <a:latin typeface="Courier New" pitchFamily="49" charset="0"/>
              </a:rPr>
              <a:t>());</a:t>
            </a:r>
          </a:p>
          <a:p>
            <a:pPr latinLnBrk="0"/>
            <a:endParaRPr kumimoji="0" lang="en-US" altLang="ko-KR" b="1" i="0" dirty="0" smtClean="0">
              <a:latin typeface="Courier New" pitchFamily="49" charset="0"/>
            </a:endParaRPr>
          </a:p>
          <a:p>
            <a:pPr latinLnBrk="0"/>
            <a:r>
              <a:rPr kumimoji="0" lang="en-US" altLang="ko-KR" b="1" i="0" dirty="0" smtClean="0">
                <a:latin typeface="Arial" charset="0"/>
              </a:rPr>
              <a:t>//	       double value = </a:t>
            </a:r>
            <a:r>
              <a:rPr kumimoji="0" lang="en-US" altLang="ko-KR" b="1" i="0" dirty="0" err="1" smtClean="0">
                <a:latin typeface="Arial" charset="0"/>
              </a:rPr>
              <a:t>max.getValue</a:t>
            </a:r>
            <a:r>
              <a:rPr kumimoji="0" lang="en-US" altLang="ko-KR" b="1" i="0" dirty="0" smtClean="0">
                <a:latin typeface="Arial" charset="0"/>
              </a:rPr>
              <a:t>();    </a:t>
            </a:r>
            <a:r>
              <a:rPr kumimoji="0" lang="en-US" altLang="ko-KR" b="1" i="0" dirty="0" smtClean="0">
                <a:solidFill>
                  <a:srgbClr val="FF0000"/>
                </a:solidFill>
                <a:latin typeface="Arial" charset="0"/>
              </a:rPr>
              <a:t>// error!</a:t>
            </a:r>
          </a:p>
          <a:p>
            <a:pPr latinLnBrk="0"/>
            <a:r>
              <a:rPr kumimoji="0" lang="en-US" altLang="ko-KR" b="1" i="0" dirty="0" smtClean="0">
                <a:latin typeface="Arial" charset="0"/>
              </a:rPr>
              <a:t> 	       double value = (Coin)</a:t>
            </a:r>
            <a:r>
              <a:rPr kumimoji="0" lang="en-US" altLang="ko-KR" b="1" i="0" dirty="0" err="1" smtClean="0">
                <a:latin typeface="Arial" charset="0"/>
              </a:rPr>
              <a:t>max.getValue</a:t>
            </a:r>
            <a:r>
              <a:rPr kumimoji="0" lang="en-US" altLang="ko-KR" b="1" i="0" dirty="0" smtClean="0">
                <a:latin typeface="Arial" charset="0"/>
              </a:rPr>
              <a:t>();    </a:t>
            </a:r>
            <a:r>
              <a:rPr kumimoji="0" lang="en-US" altLang="ko-KR" b="1" i="0" dirty="0" smtClean="0">
                <a:solidFill>
                  <a:srgbClr val="FF0000"/>
                </a:solidFill>
                <a:latin typeface="Arial" charset="0"/>
              </a:rPr>
              <a:t>// OK!</a:t>
            </a:r>
          </a:p>
          <a:p>
            <a:pPr latinLnBrk="0"/>
            <a:r>
              <a:rPr kumimoji="0" lang="en-US" altLang="ko-KR" b="1" i="0" dirty="0">
                <a:latin typeface="Courier New" pitchFamily="49" charset="0"/>
              </a:rPr>
              <a:t/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31:</a:t>
            </a:r>
            <a:r>
              <a:rPr kumimoji="0" lang="en-US" altLang="ko-KR" b="1" i="0" dirty="0">
                <a:latin typeface="Courier New" pitchFamily="49" charset="0"/>
              </a:rPr>
              <a:t>    }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solidFill>
                  <a:schemeClr val="hlink"/>
                </a:solidFill>
                <a:latin typeface="Courier New" pitchFamily="49" charset="0"/>
              </a:rPr>
              <a:t>32:</a:t>
            </a:r>
            <a:r>
              <a:rPr kumimoji="0" lang="en-US" altLang="ko-KR" b="1" i="0" dirty="0">
                <a:latin typeface="Courier New" pitchFamily="49" charset="0"/>
              </a:rPr>
              <a:t> }</a:t>
            </a:r>
            <a:r>
              <a:rPr kumimoji="0" lang="en-US" altLang="ko-KR" b="1" i="0" dirty="0">
                <a:latin typeface="Arial" charset="0"/>
              </a:rPr>
              <a:t> 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35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55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</a:t>
            </a:r>
            <a:r>
              <a:rPr lang="en-US" altLang="ko-KR">
                <a:solidFill>
                  <a:schemeClr val="tx1"/>
                </a:solidFill>
                <a:latin typeface="Courier New" pitchFamily="49" charset="0"/>
              </a:rPr>
              <a:t>DataSetTester.java</a:t>
            </a:r>
          </a:p>
        </p:txBody>
      </p:sp>
      <p:sp>
        <p:nvSpPr>
          <p:cNvPr id="155648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56484" name="Rectangle 4"/>
          <p:cNvSpPr>
            <a:spLocks noChangeArrowheads="1"/>
          </p:cNvSpPr>
          <p:nvPr/>
        </p:nvSpPr>
        <p:spPr bwMode="auto">
          <a:xfrm>
            <a:off x="457200" y="2286000"/>
            <a:ext cx="594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 i="0">
                <a:latin typeface="Courier New" pitchFamily="49" charset="0"/>
              </a:rPr>
              <a:t>Average balance = 4000.0 </a:t>
            </a:r>
          </a:p>
          <a:p>
            <a:pPr latinLnBrk="0"/>
            <a:r>
              <a:rPr kumimoji="0" lang="en-US" altLang="ko-KR" b="1" i="0">
                <a:latin typeface="Courier New" pitchFamily="49" charset="0"/>
              </a:rPr>
              <a:t>Highest balance = 10000.0 </a:t>
            </a:r>
          </a:p>
          <a:p>
            <a:pPr latinLnBrk="0"/>
            <a:r>
              <a:rPr kumimoji="0" lang="en-US" altLang="ko-KR" b="1" i="0">
                <a:latin typeface="Courier New" pitchFamily="49" charset="0"/>
              </a:rPr>
              <a:t>Average coin value = </a:t>
            </a:r>
            <a:r>
              <a:rPr kumimoji="0" lang="en-US" altLang="ko-KR" b="1" i="0" smtClean="0">
                <a:latin typeface="Courier New" pitchFamily="49" charset="0"/>
              </a:rPr>
              <a:t>53.3333333333333333 </a:t>
            </a:r>
            <a:endParaRPr kumimoji="0" lang="en-US" altLang="ko-KR" b="1" i="0">
              <a:latin typeface="Courier New" pitchFamily="49" charset="0"/>
            </a:endParaRPr>
          </a:p>
          <a:p>
            <a:pPr latinLnBrk="0"/>
            <a:r>
              <a:rPr kumimoji="0" lang="en-US" altLang="ko-KR" b="1" i="0">
                <a:latin typeface="Courier New" pitchFamily="49" charset="0"/>
              </a:rPr>
              <a:t>Highest coin value = </a:t>
            </a:r>
            <a:r>
              <a:rPr kumimoji="0" lang="en-US" altLang="ko-KR" b="1" i="0" smtClean="0">
                <a:latin typeface="Courier New" pitchFamily="49" charset="0"/>
              </a:rPr>
              <a:t>100. </a:t>
            </a:r>
            <a:endParaRPr kumimoji="0" lang="en-US" altLang="ko-KR" b="1" i="0">
              <a:latin typeface="Courier New" pitchFamily="49" charset="0"/>
            </a:endParaRPr>
          </a:p>
        </p:txBody>
      </p:sp>
      <p:sp>
        <p:nvSpPr>
          <p:cNvPr id="1556485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spcBef>
                <a:spcPct val="50000"/>
              </a:spcBef>
            </a:pPr>
            <a:r>
              <a:rPr kumimoji="0" lang="en-US" altLang="ko-KR" sz="2800" b="1" i="0">
                <a:solidFill>
                  <a:schemeClr val="folHlink"/>
                </a:solidFill>
                <a:latin typeface="Arial" charset="0"/>
              </a:rPr>
              <a:t>Output: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36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37</a:t>
            </a:fld>
            <a:endParaRPr lang="en-US" altLang="ko-KR" dirty="0"/>
          </a:p>
        </p:txBody>
      </p:sp>
      <p:pic>
        <p:nvPicPr>
          <p:cNvPr id="1026" name="Picture 2" descr="java colle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7696200" cy="598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946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995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1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인터페이스를 갖춘 클래스 구현</a:t>
            </a:r>
          </a:p>
        </p:txBody>
      </p:sp>
      <p:sp>
        <p:nvSpPr>
          <p:cNvPr id="171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/>
              <a:t>class </a:t>
            </a:r>
            <a:r>
              <a:rPr lang="en-US" altLang="ko-KR" sz="2000" b="1" dirty="0">
                <a:solidFill>
                  <a:srgbClr val="0000FF"/>
                </a:solidFill>
              </a:rPr>
              <a:t>Bike implements Drivable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 smtClean="0"/>
              <a:t>public void </a:t>
            </a:r>
            <a:r>
              <a:rPr kumimoji="0" lang="en-US" altLang="ko-KR" sz="2000" b="1" dirty="0"/>
              <a:t>drive(double speed) {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ko-KR" altLang="en-US" sz="2000" b="1" dirty="0"/>
              <a:t>	</a:t>
            </a:r>
            <a:r>
              <a:rPr kumimoji="0" lang="en-US" altLang="ko-KR" sz="2000" b="1" dirty="0"/>
              <a:t>if (speed &lt;= </a:t>
            </a:r>
            <a:r>
              <a:rPr kumimoji="0" lang="en-US" altLang="ko-KR" sz="1800" b="1" dirty="0" err="1">
                <a:solidFill>
                  <a:srgbClr val="006600"/>
                </a:solidFill>
              </a:rPr>
              <a:t>Drivable.MAX_SPEED</a:t>
            </a:r>
            <a:r>
              <a:rPr kumimoji="0" lang="en-US" altLang="ko-KR" sz="1800" b="1" dirty="0"/>
              <a:t>)</a:t>
            </a:r>
            <a:endParaRPr kumimoji="0" lang="en-US" altLang="ko-KR" sz="2000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ko-KR" altLang="en-US" sz="2000" b="1" dirty="0"/>
              <a:t>		</a:t>
            </a:r>
            <a:r>
              <a:rPr kumimoji="0" lang="ko-KR" altLang="en-US" sz="1800" b="1" dirty="0"/>
              <a:t>페달을 돌린다</a:t>
            </a:r>
            <a:r>
              <a:rPr kumimoji="0" lang="en-US" altLang="ko-KR" sz="1800" b="1" dirty="0"/>
              <a:t>, </a:t>
            </a:r>
            <a:r>
              <a:rPr kumimoji="0" lang="ko-KR" altLang="en-US" sz="1800" b="1" dirty="0"/>
              <a:t>열라</a:t>
            </a:r>
            <a:r>
              <a:rPr kumimoji="0" lang="en-US" altLang="ko-KR" sz="1800" b="1" dirty="0"/>
              <a:t>~, speed</a:t>
            </a:r>
            <a:r>
              <a:rPr kumimoji="0" lang="ko-KR" altLang="en-US" sz="1800" b="1" dirty="0"/>
              <a:t>될 때까지</a:t>
            </a:r>
            <a:r>
              <a:rPr kumimoji="0" lang="en-US" altLang="ko-KR" sz="1800" b="1" dirty="0"/>
              <a:t>;</a:t>
            </a:r>
            <a:r>
              <a:rPr kumimoji="0" lang="en-US" altLang="ko-KR" sz="2000" b="1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/>
              <a:t>public void turn(double angle) {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/>
              <a:t>	</a:t>
            </a:r>
            <a:r>
              <a:rPr kumimoji="0" lang="en-US" altLang="ko-KR" sz="1800" b="1" dirty="0"/>
              <a:t>angle </a:t>
            </a:r>
            <a:r>
              <a:rPr kumimoji="0" lang="ko-KR" altLang="en-US" sz="1800" b="1" dirty="0"/>
              <a:t>만큼 핸들을 돌린다</a:t>
            </a:r>
            <a:r>
              <a:rPr kumimoji="0" lang="en-US" altLang="ko-KR" sz="1800" b="1" dirty="0"/>
              <a:t>;</a:t>
            </a:r>
            <a:r>
              <a:rPr kumimoji="0" lang="en-US" altLang="ko-KR" sz="2000" b="1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/>
              <a:t>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/>
              <a:t>public void stop() {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ko-KR" altLang="en-US" sz="2000" b="1" dirty="0"/>
              <a:t>	</a:t>
            </a:r>
            <a:r>
              <a:rPr kumimoji="0" lang="ko-KR" altLang="en-US" sz="1800" b="1" dirty="0"/>
              <a:t>발로 질질 끈다</a:t>
            </a:r>
            <a:r>
              <a:rPr kumimoji="0" lang="en-US" altLang="ko-KR" sz="1800" b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>
                <a:solidFill>
                  <a:srgbClr val="FF0000"/>
                </a:solidFill>
              </a:rPr>
              <a:t>public </a:t>
            </a:r>
            <a:r>
              <a:rPr kumimoji="0" lang="en-US" altLang="ko-KR" sz="2000" b="1" dirty="0" smtClean="0">
                <a:solidFill>
                  <a:srgbClr val="FF0000"/>
                </a:solidFill>
              </a:rPr>
              <a:t>void</a:t>
            </a:r>
            <a:r>
              <a:rPr kumimoji="0" lang="en-US" altLang="ko-KR" sz="2000" b="1" dirty="0" smtClean="0"/>
              <a:t> </a:t>
            </a:r>
            <a:r>
              <a:rPr kumimoji="0" lang="en-US" altLang="ko-KR" sz="2000" b="1" dirty="0" smtClean="0">
                <a:solidFill>
                  <a:srgbClr val="FF0000"/>
                </a:solidFill>
              </a:rPr>
              <a:t>jump() </a:t>
            </a:r>
            <a:r>
              <a:rPr kumimoji="0" lang="en-US" altLang="ko-KR" sz="2000" b="1" dirty="0" smtClean="0"/>
              <a:t>{ ...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ko-KR" altLang="en-US" sz="2000" b="1" dirty="0" smtClean="0">
                <a:solidFill>
                  <a:srgbClr val="FF0000"/>
                </a:solidFill>
              </a:rPr>
              <a:t>그 </a:t>
            </a:r>
            <a:r>
              <a:rPr kumimoji="0" lang="ko-KR" altLang="en-US" sz="2000" b="1" dirty="0">
                <a:solidFill>
                  <a:srgbClr val="FF0000"/>
                </a:solidFill>
              </a:rPr>
              <a:t>밖의 여러 </a:t>
            </a:r>
            <a:r>
              <a:rPr kumimoji="0" lang="ko-KR" altLang="en-US" sz="2000" b="1" dirty="0" err="1">
                <a:solidFill>
                  <a:srgbClr val="FF0000"/>
                </a:solidFill>
              </a:rPr>
              <a:t>메소드들</a:t>
            </a:r>
            <a:r>
              <a:rPr kumimoji="0" lang="en-US" altLang="ko-KR" sz="2000" b="1" dirty="0">
                <a:solidFill>
                  <a:srgbClr val="FF0000"/>
                </a:solidFill>
              </a:rPr>
              <a:t>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ko-KR" sz="2000" b="1" dirty="0"/>
              <a:t>}</a:t>
            </a:r>
            <a:endParaRPr lang="en-US" altLang="ko-KR" sz="2000" b="1" dirty="0"/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b="1" dirty="0"/>
          </a:p>
        </p:txBody>
      </p:sp>
      <p:sp>
        <p:nvSpPr>
          <p:cNvPr id="1714180" name="Text Box 4"/>
          <p:cNvSpPr txBox="1">
            <a:spLocks noChangeArrowheads="1"/>
          </p:cNvSpPr>
          <p:nvPr/>
        </p:nvSpPr>
        <p:spPr bwMode="auto">
          <a:xfrm>
            <a:off x="5943600" y="3656013"/>
            <a:ext cx="23647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1" i="0" dirty="0" smtClean="0">
                <a:solidFill>
                  <a:srgbClr val="006600"/>
                </a:solidFill>
              </a:rPr>
              <a:t>인터페이스에 </a:t>
            </a:r>
            <a:r>
              <a:rPr lang="ko-KR" altLang="en-US" sz="2000" b="1" i="0" dirty="0">
                <a:solidFill>
                  <a:srgbClr val="006600"/>
                </a:solidFill>
              </a:rPr>
              <a:t>맞춰 </a:t>
            </a:r>
            <a:endParaRPr lang="en-US" altLang="ko-KR" sz="2000" b="1" i="0" dirty="0" smtClean="0">
              <a:solidFill>
                <a:srgbClr val="006600"/>
              </a:solidFill>
            </a:endParaRPr>
          </a:p>
          <a:p>
            <a:r>
              <a:rPr lang="ko-KR" altLang="en-US" sz="2000" b="1" i="0" dirty="0" err="1" smtClean="0">
                <a:solidFill>
                  <a:srgbClr val="0000FF"/>
                </a:solidFill>
              </a:rPr>
              <a:t>메소드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 </a:t>
            </a:r>
            <a:r>
              <a:rPr lang="ko-KR" altLang="en-US" sz="2000" b="1" i="0" dirty="0">
                <a:solidFill>
                  <a:srgbClr val="0000FF"/>
                </a:solidFill>
              </a:rPr>
              <a:t>구현</a:t>
            </a:r>
          </a:p>
        </p:txBody>
      </p:sp>
      <p:sp>
        <p:nvSpPr>
          <p:cNvPr id="1714181" name="Line 5"/>
          <p:cNvSpPr>
            <a:spLocks noChangeShapeType="1"/>
          </p:cNvSpPr>
          <p:nvPr/>
        </p:nvSpPr>
        <p:spPr bwMode="auto">
          <a:xfrm flipH="1" flipV="1">
            <a:off x="5105400" y="3124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14182" name="Line 6"/>
          <p:cNvSpPr>
            <a:spLocks noChangeShapeType="1"/>
          </p:cNvSpPr>
          <p:nvPr/>
        </p:nvSpPr>
        <p:spPr bwMode="auto">
          <a:xfrm flipH="1">
            <a:off x="4191000" y="3810000"/>
            <a:ext cx="1676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14183" name="Line 7"/>
          <p:cNvSpPr>
            <a:spLocks noChangeShapeType="1"/>
          </p:cNvSpPr>
          <p:nvPr/>
        </p:nvSpPr>
        <p:spPr bwMode="auto">
          <a:xfrm flipH="1">
            <a:off x="3352800" y="4038600"/>
            <a:ext cx="2514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14184" name="Text Box 8"/>
          <p:cNvSpPr txBox="1">
            <a:spLocks noChangeArrowheads="1"/>
          </p:cNvSpPr>
          <p:nvPr/>
        </p:nvSpPr>
        <p:spPr bwMode="auto">
          <a:xfrm>
            <a:off x="3975998" y="4953000"/>
            <a:ext cx="46346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1" i="0" dirty="0" smtClean="0">
                <a:solidFill>
                  <a:srgbClr val="0000FF"/>
                </a:solidFill>
              </a:rPr>
              <a:t>인터페이스에 있는 모든 </a:t>
            </a:r>
            <a:r>
              <a:rPr lang="ko-KR" altLang="en-US" sz="2000" b="1" i="0" dirty="0" err="1" smtClean="0">
                <a:solidFill>
                  <a:srgbClr val="0000FF"/>
                </a:solidFill>
              </a:rPr>
              <a:t>메소드를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 구현</a:t>
            </a:r>
            <a:endParaRPr lang="en-US" altLang="ko-KR" sz="2000" b="1" i="0" dirty="0" smtClean="0">
              <a:solidFill>
                <a:srgbClr val="0000FF"/>
              </a:solidFill>
            </a:endParaRPr>
          </a:p>
        </p:txBody>
      </p:sp>
      <p:sp>
        <p:nvSpPr>
          <p:cNvPr id="1714185" name="AutoShape 9"/>
          <p:cNvSpPr>
            <a:spLocks noChangeArrowheads="1"/>
          </p:cNvSpPr>
          <p:nvPr/>
        </p:nvSpPr>
        <p:spPr bwMode="auto">
          <a:xfrm>
            <a:off x="6324600" y="4419600"/>
            <a:ext cx="304800" cy="4572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4</a:t>
            </a:fld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인터페이스를 갖춘 클래스 구현</a:t>
            </a:r>
          </a:p>
        </p:txBody>
      </p:sp>
      <p:sp>
        <p:nvSpPr>
          <p:cNvPr id="171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/>
              <a:t>class </a:t>
            </a:r>
            <a:r>
              <a:rPr lang="en-US" altLang="ko-KR" sz="2000" b="1" dirty="0">
                <a:solidFill>
                  <a:srgbClr val="0000FF"/>
                </a:solidFill>
              </a:rPr>
              <a:t>Car implements Drivable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b="1" dirty="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/>
              <a:t>public void drive(double speed) {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ko-KR" altLang="en-US" sz="2000" b="1" dirty="0"/>
              <a:t>	</a:t>
            </a:r>
            <a:r>
              <a:rPr kumimoji="0" lang="ko-KR" altLang="en-US" sz="1800" b="1" dirty="0"/>
              <a:t>엔진에 연료 분사</a:t>
            </a:r>
            <a:r>
              <a:rPr kumimoji="0" lang="en-US" altLang="ko-KR" sz="1800" b="1" dirty="0"/>
              <a:t>, speed</a:t>
            </a:r>
            <a:r>
              <a:rPr kumimoji="0" lang="ko-KR" altLang="en-US" sz="1800" b="1" dirty="0"/>
              <a:t>될 때까지</a:t>
            </a:r>
            <a:r>
              <a:rPr kumimoji="0" lang="en-US" altLang="ko-KR" sz="1800" b="1" dirty="0"/>
              <a:t>;</a:t>
            </a:r>
            <a:r>
              <a:rPr kumimoji="0" lang="en-US" altLang="ko-KR" sz="2000" b="1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/>
              <a:t>public void turn(double angle) {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/>
              <a:t>	 </a:t>
            </a:r>
            <a:r>
              <a:rPr kumimoji="0" lang="en-US" altLang="ko-KR" sz="1800" b="1" dirty="0"/>
              <a:t>angle </a:t>
            </a:r>
            <a:r>
              <a:rPr kumimoji="0" lang="ko-KR" altLang="en-US" sz="1800" b="1" dirty="0"/>
              <a:t>만큼</a:t>
            </a:r>
            <a:r>
              <a:rPr kumimoji="0" lang="en-US" altLang="ko-KR" sz="2000" b="1" dirty="0"/>
              <a:t> </a:t>
            </a:r>
            <a:r>
              <a:rPr kumimoji="0" lang="ko-KR" altLang="en-US" sz="1800" b="1" dirty="0" err="1"/>
              <a:t>조향장치</a:t>
            </a:r>
            <a:r>
              <a:rPr kumimoji="0" lang="ko-KR" altLang="en-US" sz="1800" b="1" dirty="0"/>
              <a:t> 구동</a:t>
            </a:r>
            <a:r>
              <a:rPr kumimoji="0" lang="en-US" altLang="ko-KR" sz="1800" b="1" dirty="0"/>
              <a:t>;</a:t>
            </a:r>
            <a:r>
              <a:rPr kumimoji="0" lang="en-US" altLang="ko-KR" sz="2000" b="1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/>
              <a:t>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/>
              <a:t>public void stop() {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ko-KR" altLang="en-US" sz="2000" b="1" dirty="0"/>
              <a:t>	</a:t>
            </a:r>
            <a:r>
              <a:rPr kumimoji="0" lang="ko-KR" altLang="en-US" sz="1800" b="1" dirty="0"/>
              <a:t>브레이크 디스크 밀착</a:t>
            </a:r>
            <a:r>
              <a:rPr kumimoji="0" lang="en-US" altLang="ko-KR" sz="1800" b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 smtClean="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en-US" altLang="ko-KR" sz="2000" b="1" dirty="0">
                <a:solidFill>
                  <a:srgbClr val="FF0000"/>
                </a:solidFill>
              </a:rPr>
              <a:t>public </a:t>
            </a:r>
            <a:r>
              <a:rPr kumimoji="0" lang="en-US" altLang="ko-KR" sz="2000" b="1" dirty="0" smtClean="0">
                <a:solidFill>
                  <a:srgbClr val="FF0000"/>
                </a:solidFill>
              </a:rPr>
              <a:t>void </a:t>
            </a:r>
            <a:r>
              <a:rPr kumimoji="0" lang="en-US" altLang="ko-KR" sz="2000" b="1" dirty="0" err="1" smtClean="0">
                <a:solidFill>
                  <a:srgbClr val="FF0000"/>
                </a:solidFill>
              </a:rPr>
              <a:t>lockDoor</a:t>
            </a:r>
            <a:r>
              <a:rPr kumimoji="0" lang="en-US" altLang="ko-KR" sz="2000" b="1" dirty="0" smtClean="0">
                <a:solidFill>
                  <a:srgbClr val="FF0000"/>
                </a:solidFill>
              </a:rPr>
              <a:t>() { ... }</a:t>
            </a:r>
            <a:endParaRPr kumimoji="0" lang="en-US" altLang="ko-KR" sz="20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kumimoji="0" lang="ko-KR" altLang="en-US" sz="2000" b="1" dirty="0">
                <a:solidFill>
                  <a:srgbClr val="FF0000"/>
                </a:solidFill>
              </a:rPr>
              <a:t>그 밖의 여러 </a:t>
            </a:r>
            <a:r>
              <a:rPr kumimoji="0" lang="ko-KR" altLang="en-US" sz="2000" b="1" dirty="0" err="1">
                <a:solidFill>
                  <a:srgbClr val="FF0000"/>
                </a:solidFill>
              </a:rPr>
              <a:t>메소드들</a:t>
            </a:r>
            <a:r>
              <a:rPr kumimoji="0" lang="en-US" altLang="ko-KR" sz="2000" b="1" dirty="0">
                <a:solidFill>
                  <a:srgbClr val="FF0000"/>
                </a:solidFill>
              </a:rPr>
              <a:t>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ko-KR" sz="2000" b="1" dirty="0"/>
              <a:t>}</a:t>
            </a:r>
            <a:endParaRPr lang="en-US" altLang="ko-KR" sz="2000" b="1" dirty="0"/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b="1" dirty="0"/>
          </a:p>
        </p:txBody>
      </p:sp>
      <p:sp>
        <p:nvSpPr>
          <p:cNvPr id="1715211" name="Line 11"/>
          <p:cNvSpPr>
            <a:spLocks noChangeShapeType="1"/>
          </p:cNvSpPr>
          <p:nvPr/>
        </p:nvSpPr>
        <p:spPr bwMode="auto">
          <a:xfrm flipH="1" flipV="1">
            <a:off x="4800600" y="28194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15213" name="Line 13"/>
          <p:cNvSpPr>
            <a:spLocks noChangeShapeType="1"/>
          </p:cNvSpPr>
          <p:nvPr/>
        </p:nvSpPr>
        <p:spPr bwMode="auto">
          <a:xfrm flipH="1">
            <a:off x="3733800" y="4038600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943600" y="3656013"/>
            <a:ext cx="23647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1" i="0" dirty="0" smtClean="0">
                <a:solidFill>
                  <a:srgbClr val="006600"/>
                </a:solidFill>
              </a:rPr>
              <a:t>인터페이스에 </a:t>
            </a:r>
            <a:r>
              <a:rPr lang="ko-KR" altLang="en-US" sz="2000" b="1" i="0" dirty="0">
                <a:solidFill>
                  <a:srgbClr val="006600"/>
                </a:solidFill>
              </a:rPr>
              <a:t>맞춰 </a:t>
            </a:r>
            <a:endParaRPr lang="en-US" altLang="ko-KR" sz="2000" b="1" i="0" dirty="0" smtClean="0">
              <a:solidFill>
                <a:srgbClr val="006600"/>
              </a:solidFill>
            </a:endParaRPr>
          </a:p>
          <a:p>
            <a:r>
              <a:rPr lang="ko-KR" altLang="en-US" sz="2000" b="1" i="0" dirty="0" err="1" smtClean="0">
                <a:solidFill>
                  <a:srgbClr val="0000FF"/>
                </a:solidFill>
              </a:rPr>
              <a:t>메소드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 </a:t>
            </a:r>
            <a:r>
              <a:rPr lang="ko-KR" altLang="en-US" sz="2000" b="1" i="0" dirty="0">
                <a:solidFill>
                  <a:srgbClr val="0000FF"/>
                </a:solidFill>
              </a:rPr>
              <a:t>구현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 flipV="1">
            <a:off x="4191000" y="33528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356998" y="4953000"/>
            <a:ext cx="46346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000" b="1" i="0" dirty="0" smtClean="0">
                <a:solidFill>
                  <a:srgbClr val="0000FF"/>
                </a:solidFill>
              </a:rPr>
              <a:t>인터페이스에 있는 모든 </a:t>
            </a:r>
            <a:r>
              <a:rPr lang="ko-KR" altLang="en-US" sz="2000" b="1" i="0" dirty="0" err="1" smtClean="0">
                <a:solidFill>
                  <a:srgbClr val="0000FF"/>
                </a:solidFill>
              </a:rPr>
              <a:t>메소드를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 구현</a:t>
            </a:r>
            <a:endParaRPr lang="en-US" altLang="ko-KR" sz="2000" b="1" i="0" dirty="0" smtClean="0">
              <a:solidFill>
                <a:srgbClr val="0000FF"/>
              </a:solidFill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6324600" y="4419600"/>
            <a:ext cx="304800" cy="4572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1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인터페이스는 타입으로 사용된다</a:t>
            </a:r>
            <a:r>
              <a:rPr lang="en-US" altLang="ko-KR"/>
              <a:t>.</a:t>
            </a:r>
          </a:p>
        </p:txBody>
      </p:sp>
      <p:sp>
        <p:nvSpPr>
          <p:cNvPr id="171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altLang="ko-KR" sz="2000" b="1" dirty="0" smtClean="0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endParaRPr lang="en-US" altLang="ko-KR" sz="2000" b="1" dirty="0" smtClean="0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endParaRPr lang="en-US" altLang="ko-KR" sz="2000" b="1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US" altLang="ko-KR" sz="2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sp>
        <p:nvSpPr>
          <p:cNvPr id="7" name="타원 6"/>
          <p:cNvSpPr/>
          <p:nvPr/>
        </p:nvSpPr>
        <p:spPr bwMode="auto">
          <a:xfrm>
            <a:off x="2235418" y="1981200"/>
            <a:ext cx="9906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Car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988018" y="1981200"/>
            <a:ext cx="9906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Bike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0218" y="160020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81506" y="16002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59218" y="3200400"/>
            <a:ext cx="35557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c</a:t>
            </a:r>
            <a:r>
              <a:rPr lang="ko-KR" altLang="en-US" b="1" i="0" dirty="0" smtClean="0"/>
              <a:t>는 </a:t>
            </a:r>
            <a:r>
              <a:rPr lang="en-US" altLang="ko-KR" b="1" i="0" dirty="0" smtClean="0"/>
              <a:t>Car </a:t>
            </a:r>
            <a:r>
              <a:rPr lang="ko-KR" altLang="en-US" b="1" i="0" dirty="0" smtClean="0"/>
              <a:t>타입 객체이다</a:t>
            </a:r>
            <a:r>
              <a:rPr lang="en-US" altLang="ko-KR" b="1" i="0" dirty="0" smtClean="0"/>
              <a:t>. </a:t>
            </a:r>
          </a:p>
          <a:p>
            <a:r>
              <a:rPr lang="en-US" altLang="ko-KR" b="1" i="0" dirty="0" smtClean="0"/>
              <a:t>c</a:t>
            </a:r>
            <a:r>
              <a:rPr lang="ko-KR" altLang="en-US" b="1" i="0" dirty="0" smtClean="0"/>
              <a:t>는 </a:t>
            </a:r>
            <a:r>
              <a:rPr lang="en-US" altLang="ko-KR" b="1" i="0" dirty="0" smtClean="0"/>
              <a:t>Car</a:t>
            </a:r>
            <a:r>
              <a:rPr lang="ko-KR" altLang="en-US" b="1" i="0" dirty="0" smtClean="0"/>
              <a:t>이다</a:t>
            </a:r>
            <a:r>
              <a:rPr lang="en-US" altLang="ko-KR" b="1" i="0" dirty="0" smtClean="0"/>
              <a:t>.</a:t>
            </a:r>
          </a:p>
          <a:p>
            <a:endParaRPr lang="en-US" altLang="ko-KR" b="1" i="0" dirty="0" smtClean="0"/>
          </a:p>
          <a:p>
            <a:r>
              <a:rPr lang="en-US" altLang="ko-KR" b="1" i="0" dirty="0" smtClean="0"/>
              <a:t>b</a:t>
            </a:r>
            <a:r>
              <a:rPr lang="ko-KR" altLang="en-US" b="1" i="0" dirty="0" smtClean="0"/>
              <a:t>는 </a:t>
            </a:r>
            <a:r>
              <a:rPr lang="en-US" altLang="ko-KR" b="1" i="0" dirty="0" smtClean="0"/>
              <a:t>Bike </a:t>
            </a:r>
            <a:r>
              <a:rPr lang="ko-KR" altLang="en-US" b="1" i="0" dirty="0" smtClean="0"/>
              <a:t>타입 객체이다</a:t>
            </a:r>
            <a:r>
              <a:rPr lang="en-US" altLang="ko-KR" b="1" i="0" dirty="0" smtClean="0"/>
              <a:t>. </a:t>
            </a:r>
          </a:p>
          <a:p>
            <a:r>
              <a:rPr lang="en-US" altLang="ko-KR" b="1" i="0" dirty="0" smtClean="0"/>
              <a:t>b</a:t>
            </a:r>
            <a:r>
              <a:rPr lang="ko-KR" altLang="en-US" b="1" i="0" dirty="0" smtClean="0"/>
              <a:t>는 </a:t>
            </a:r>
            <a:r>
              <a:rPr lang="en-US" altLang="ko-KR" b="1" i="0" dirty="0" smtClean="0"/>
              <a:t>Bike</a:t>
            </a:r>
            <a:r>
              <a:rPr lang="ko-KR" altLang="en-US" b="1" i="0" dirty="0" smtClean="0"/>
              <a:t>이다</a:t>
            </a:r>
            <a:r>
              <a:rPr lang="en-US" altLang="ko-KR" b="1" i="0" dirty="0" smtClean="0"/>
              <a:t>.</a:t>
            </a:r>
          </a:p>
          <a:p>
            <a:endParaRPr lang="en-US" altLang="ko-KR" b="1" i="0" dirty="0" smtClean="0"/>
          </a:p>
          <a:p>
            <a:r>
              <a:rPr lang="en-US" altLang="ko-KR" b="1" i="0" dirty="0" smtClean="0"/>
              <a:t>b</a:t>
            </a:r>
            <a:r>
              <a:rPr lang="ko-KR" altLang="en-US" b="1" i="0" dirty="0" smtClean="0"/>
              <a:t>와 </a:t>
            </a:r>
            <a:r>
              <a:rPr lang="en-US" altLang="ko-KR" b="1" i="0" dirty="0" smtClean="0"/>
              <a:t>c</a:t>
            </a:r>
            <a:r>
              <a:rPr lang="ko-KR" altLang="en-US" b="1" i="0" dirty="0" smtClean="0"/>
              <a:t>는 </a:t>
            </a:r>
            <a:r>
              <a:rPr lang="en-US" altLang="ko-KR" b="1" i="0" dirty="0" smtClean="0"/>
              <a:t>Drivable </a:t>
            </a:r>
            <a:r>
              <a:rPr lang="ko-KR" altLang="en-US" b="1" i="0" dirty="0" smtClean="0"/>
              <a:t>타입 객체이다</a:t>
            </a:r>
            <a:r>
              <a:rPr lang="en-US" altLang="ko-KR" b="1" i="0" dirty="0" smtClean="0"/>
              <a:t>.</a:t>
            </a:r>
          </a:p>
          <a:p>
            <a:r>
              <a:rPr lang="en-US" altLang="ko-KR" b="1" i="0" dirty="0" smtClean="0"/>
              <a:t>b</a:t>
            </a:r>
            <a:r>
              <a:rPr lang="ko-KR" altLang="en-US" b="1" i="0" dirty="0" smtClean="0"/>
              <a:t>와 </a:t>
            </a:r>
            <a:r>
              <a:rPr lang="en-US" altLang="ko-KR" b="1" i="0" dirty="0" smtClean="0"/>
              <a:t>c</a:t>
            </a:r>
            <a:r>
              <a:rPr lang="ko-KR" altLang="en-US" b="1" i="0" dirty="0" smtClean="0"/>
              <a:t>는 </a:t>
            </a:r>
            <a:r>
              <a:rPr lang="en-US" altLang="ko-KR" b="1" i="0" dirty="0" smtClean="0"/>
              <a:t>Drivable </a:t>
            </a:r>
            <a:r>
              <a:rPr lang="ko-KR" altLang="en-US" b="1" i="0" dirty="0" smtClean="0"/>
              <a:t>이다</a:t>
            </a:r>
            <a:r>
              <a:rPr lang="en-US" altLang="ko-KR" b="1" i="0" dirty="0" smtClean="0"/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 bwMode="auto">
          <a:xfrm rot="10800000">
            <a:off x="5410200" y="2286000"/>
            <a:ext cx="609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248400" y="1981200"/>
            <a:ext cx="259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smtClean="0"/>
              <a:t>Drivable </a:t>
            </a:r>
            <a:r>
              <a:rPr lang="ko-KR" altLang="en-US" b="1" i="0" dirty="0" smtClean="0"/>
              <a:t>인터페이스를 </a:t>
            </a:r>
            <a:endParaRPr lang="en-US" altLang="ko-KR" b="1" i="0" dirty="0" smtClean="0"/>
          </a:p>
          <a:p>
            <a:r>
              <a:rPr lang="ko-KR" altLang="en-US" b="1" i="0" dirty="0" smtClean="0"/>
              <a:t>구현한 클래스 객체들</a:t>
            </a:r>
            <a:endParaRPr lang="ko-KR" altLang="en-US" b="1" i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1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모든 </a:t>
            </a:r>
            <a:r>
              <a:rPr lang="en-US" altLang="ko-KR" sz="3200" dirty="0" smtClean="0"/>
              <a:t>Drivable</a:t>
            </a:r>
            <a:r>
              <a:rPr lang="ko-KR" altLang="en-US" sz="3200" dirty="0" smtClean="0"/>
              <a:t>에게는 세 가지 </a:t>
            </a:r>
            <a:r>
              <a:rPr lang="ko-KR" altLang="en-US" sz="3200" dirty="0" err="1" smtClean="0"/>
              <a:t>메소드를</a:t>
            </a:r>
            <a:r>
              <a:rPr lang="ko-KR" altLang="en-US" sz="3200" dirty="0" smtClean="0"/>
              <a:t> 호출할 수 있다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  <p:sp>
        <p:nvSpPr>
          <p:cNvPr id="171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altLang="ko-KR" sz="2000" b="1" dirty="0" smtClean="0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endParaRPr lang="en-US" altLang="ko-KR" sz="2000" b="1" dirty="0" smtClean="0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endParaRPr lang="en-US" altLang="ko-KR" sz="2000" b="1" dirty="0" smtClean="0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r>
              <a:rPr lang="en-US" altLang="ko-KR" sz="2000" b="1" dirty="0" smtClean="0">
                <a:solidFill>
                  <a:srgbClr val="0000FF"/>
                </a:solidFill>
              </a:rPr>
              <a:t>Drivable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vehicle = new </a:t>
            </a:r>
            <a:r>
              <a:rPr lang="en-US" altLang="ko-KR" sz="2000" b="1" dirty="0">
                <a:solidFill>
                  <a:srgbClr val="FF0000"/>
                </a:solidFill>
              </a:rPr>
              <a:t>Car</a:t>
            </a:r>
            <a:r>
              <a:rPr lang="en-US" altLang="ko-KR" sz="2000" b="1" dirty="0"/>
              <a:t>();</a:t>
            </a:r>
          </a:p>
          <a:p>
            <a:pPr lvl="1">
              <a:buFontTx/>
              <a:buNone/>
            </a:pPr>
            <a:r>
              <a:rPr lang="en-US" altLang="ko-KR" sz="2000" b="1" dirty="0" err="1" smtClean="0"/>
              <a:t>vehicle.drive</a:t>
            </a:r>
            <a:r>
              <a:rPr lang="en-US" altLang="ko-KR" sz="2000" b="1" dirty="0" smtClean="0"/>
              <a:t>(50.0);</a:t>
            </a:r>
            <a:endParaRPr lang="en-US" altLang="ko-KR" sz="2000" b="1" dirty="0"/>
          </a:p>
          <a:p>
            <a:pPr lvl="1">
              <a:buNone/>
            </a:pPr>
            <a:r>
              <a:rPr lang="en-US" altLang="ko-KR" sz="2000" b="1" dirty="0" err="1" smtClean="0"/>
              <a:t>vehicle.turn</a:t>
            </a:r>
            <a:r>
              <a:rPr lang="en-US" altLang="ko-KR" sz="2000" b="1" dirty="0" smtClean="0"/>
              <a:t>(45.0);</a:t>
            </a:r>
            <a:endParaRPr lang="en-US" altLang="ko-KR" sz="2000" b="1" dirty="0"/>
          </a:p>
          <a:p>
            <a:pPr lvl="1">
              <a:buFontTx/>
              <a:buNone/>
            </a:pPr>
            <a:r>
              <a:rPr lang="en-US" altLang="ko-KR" sz="2000" b="1" dirty="0" err="1" smtClean="0"/>
              <a:t>vehicle.stop</a:t>
            </a:r>
            <a:r>
              <a:rPr lang="en-US" altLang="ko-KR" sz="2000" b="1" dirty="0" smtClean="0"/>
              <a:t>();</a:t>
            </a:r>
          </a:p>
          <a:p>
            <a:pPr lvl="1">
              <a:buFontTx/>
              <a:buNone/>
            </a:pPr>
            <a:endParaRPr lang="en-US" altLang="ko-KR" sz="2000" b="1" dirty="0" smtClean="0"/>
          </a:p>
          <a:p>
            <a:pPr lvl="1">
              <a:buFontTx/>
              <a:buNone/>
            </a:pPr>
            <a:r>
              <a:rPr lang="en-US" altLang="ko-KR" sz="2000" b="1" dirty="0" smtClean="0"/>
              <a:t>vehicle </a:t>
            </a:r>
            <a:r>
              <a:rPr lang="en-US" altLang="ko-KR" sz="2000" b="1" dirty="0"/>
              <a:t>= new </a:t>
            </a:r>
            <a:r>
              <a:rPr lang="en-US" altLang="ko-KR" sz="2000" b="1" dirty="0">
                <a:solidFill>
                  <a:srgbClr val="FF0000"/>
                </a:solidFill>
              </a:rPr>
              <a:t>Bike</a:t>
            </a:r>
            <a:r>
              <a:rPr lang="en-US" altLang="ko-KR" sz="2000" b="1" dirty="0"/>
              <a:t>();</a:t>
            </a:r>
          </a:p>
          <a:p>
            <a:pPr lvl="1">
              <a:buFontTx/>
              <a:buNone/>
            </a:pPr>
            <a:r>
              <a:rPr lang="en-US" altLang="ko-KR" sz="2000" b="1" dirty="0" err="1" smtClean="0"/>
              <a:t>vehicle.drive</a:t>
            </a:r>
            <a:r>
              <a:rPr lang="en-US" altLang="ko-KR" sz="2000" b="1" dirty="0" smtClean="0"/>
              <a:t>(10.0</a:t>
            </a:r>
            <a:r>
              <a:rPr lang="en-US" altLang="ko-KR" sz="2000" b="1" dirty="0"/>
              <a:t>);</a:t>
            </a:r>
          </a:p>
          <a:p>
            <a:pPr marL="342900" lvl="1" indent="-342900">
              <a:buNone/>
            </a:pPr>
            <a:r>
              <a:rPr lang="en-US" altLang="ko-KR" sz="2000" b="1" dirty="0" smtClean="0"/>
              <a:t> 	 </a:t>
            </a:r>
            <a:r>
              <a:rPr lang="en-US" altLang="ko-KR" sz="2000" b="1" dirty="0" err="1" smtClean="0"/>
              <a:t>vehicle.turn</a:t>
            </a:r>
            <a:r>
              <a:rPr lang="en-US" altLang="ko-KR" sz="2000" b="1" dirty="0"/>
              <a:t>(-30.0);</a:t>
            </a:r>
          </a:p>
          <a:p>
            <a:pPr marL="342900" lvl="1" indent="-34290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vehicle.stop</a:t>
            </a:r>
            <a:r>
              <a:rPr lang="en-US" altLang="ko-KR" sz="2000" b="1" dirty="0" smtClean="0"/>
              <a:t>();</a:t>
            </a:r>
            <a:endParaRPr lang="en-US" altLang="ko-KR" sz="2000" b="1" dirty="0"/>
          </a:p>
          <a:p>
            <a:pPr>
              <a:buFontTx/>
              <a:buNone/>
            </a:pPr>
            <a:endParaRPr lang="en-US" altLang="ko-KR" sz="20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7</a:t>
            </a:fld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1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 smtClean="0"/>
              <a:t>레퍼러스</a:t>
            </a:r>
            <a:r>
              <a:rPr lang="ko-KR" altLang="en-US" sz="3600" dirty="0" smtClean="0"/>
              <a:t> 타입</a:t>
            </a:r>
            <a:r>
              <a:rPr lang="en-US" altLang="ko-KR" sz="3600" dirty="0" smtClean="0"/>
              <a:t>(static type)</a:t>
            </a:r>
            <a:r>
              <a:rPr lang="ko-KR" altLang="en-US" sz="3600" dirty="0" smtClean="0"/>
              <a:t>에 따라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err="1" smtClean="0"/>
              <a:t>메소드</a:t>
            </a:r>
            <a:r>
              <a:rPr lang="ko-KR" altLang="en-US" sz="3600" dirty="0" smtClean="0"/>
              <a:t> 호출이 제한된다</a:t>
            </a:r>
            <a:r>
              <a:rPr lang="en-US" altLang="ko-KR" sz="3600" dirty="0" smtClean="0"/>
              <a:t>.</a:t>
            </a:r>
            <a:endParaRPr lang="en-US" altLang="ko-KR" sz="3600" dirty="0"/>
          </a:p>
        </p:txBody>
      </p:sp>
      <p:sp>
        <p:nvSpPr>
          <p:cNvPr id="171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altLang="ko-KR" sz="2000" b="1" dirty="0" smtClean="0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r>
              <a:rPr lang="en-US" altLang="ko-KR" sz="2000" b="1" dirty="0" smtClean="0">
                <a:solidFill>
                  <a:srgbClr val="0000FF"/>
                </a:solidFill>
              </a:rPr>
              <a:t>Drivable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vehicle = new </a:t>
            </a:r>
            <a:r>
              <a:rPr lang="en-US" altLang="ko-KR" sz="2000" b="1" dirty="0">
                <a:solidFill>
                  <a:srgbClr val="FF0000"/>
                </a:solidFill>
              </a:rPr>
              <a:t>Car</a:t>
            </a:r>
            <a:r>
              <a:rPr lang="en-US" altLang="ko-KR" sz="2000" b="1" dirty="0"/>
              <a:t>();</a:t>
            </a:r>
          </a:p>
          <a:p>
            <a:pPr lvl="1">
              <a:buFontTx/>
              <a:buNone/>
            </a:pPr>
            <a:r>
              <a:rPr lang="en-US" altLang="ko-KR" sz="2000" b="1" dirty="0" err="1" smtClean="0"/>
              <a:t>vehicle.drive</a:t>
            </a:r>
            <a:r>
              <a:rPr lang="en-US" altLang="ko-KR" sz="2000" b="1" dirty="0" smtClean="0"/>
              <a:t>(50.0);</a:t>
            </a:r>
            <a:endParaRPr lang="en-US" altLang="ko-KR" sz="2000" b="1" dirty="0"/>
          </a:p>
          <a:p>
            <a:pPr lvl="1">
              <a:buFontTx/>
              <a:buNone/>
            </a:pPr>
            <a:r>
              <a:rPr lang="en-US" altLang="ko-KR" sz="2000" b="1" dirty="0" err="1"/>
              <a:t>vehicle.stop</a:t>
            </a:r>
            <a:r>
              <a:rPr lang="en-US" altLang="ko-KR" sz="2000" b="1" dirty="0" smtClean="0"/>
              <a:t>();</a:t>
            </a:r>
          </a:p>
          <a:p>
            <a:pPr lvl="1">
              <a:buFontTx/>
              <a:buNone/>
            </a:pPr>
            <a:r>
              <a:rPr lang="en-US" altLang="ko-KR" sz="2000" b="1" dirty="0" err="1" smtClean="0"/>
              <a:t>vehicle.lockDoor</a:t>
            </a:r>
            <a:r>
              <a:rPr lang="en-US" altLang="ko-KR" sz="2000" b="1" dirty="0" smtClean="0"/>
              <a:t>();  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// No!</a:t>
            </a:r>
          </a:p>
          <a:p>
            <a:pPr lvl="1">
              <a:buFontTx/>
              <a:buNone/>
            </a:pPr>
            <a:endParaRPr lang="en-US" altLang="ko-KR" sz="2000" b="1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ko-KR" sz="2000" b="1" dirty="0"/>
              <a:t>vehicle = new </a:t>
            </a:r>
            <a:r>
              <a:rPr lang="en-US" altLang="ko-KR" sz="2000" b="1" dirty="0">
                <a:solidFill>
                  <a:srgbClr val="FF0000"/>
                </a:solidFill>
              </a:rPr>
              <a:t>Bike</a:t>
            </a:r>
            <a:r>
              <a:rPr lang="en-US" altLang="ko-KR" sz="2000" b="1" dirty="0"/>
              <a:t>();</a:t>
            </a:r>
          </a:p>
          <a:p>
            <a:pPr lvl="1">
              <a:buFontTx/>
              <a:buNone/>
            </a:pPr>
            <a:r>
              <a:rPr lang="en-US" altLang="ko-KR" sz="2000" b="1" dirty="0" err="1"/>
              <a:t>vehicle.turn</a:t>
            </a:r>
            <a:r>
              <a:rPr lang="en-US" altLang="ko-KR" sz="2000" b="1" dirty="0"/>
              <a:t>(-</a:t>
            </a:r>
            <a:r>
              <a:rPr lang="en-US" altLang="ko-KR" sz="2000" b="1" dirty="0" smtClean="0"/>
              <a:t>30.0);</a:t>
            </a:r>
          </a:p>
          <a:p>
            <a:pPr lvl="1">
              <a:buFontTx/>
              <a:buNone/>
            </a:pPr>
            <a:r>
              <a:rPr lang="en-US" altLang="ko-KR" sz="2000" b="1" dirty="0" err="1" smtClean="0"/>
              <a:t>vehicle.jump</a:t>
            </a:r>
            <a:r>
              <a:rPr lang="en-US" altLang="ko-KR" sz="2000" b="1" dirty="0" smtClean="0"/>
              <a:t>();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// No!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ko-KR" sz="2000" b="1" dirty="0"/>
          </a:p>
        </p:txBody>
      </p:sp>
      <p:sp>
        <p:nvSpPr>
          <p:cNvPr id="1717252" name="Text Box 4"/>
          <p:cNvSpPr txBox="1">
            <a:spLocks noChangeArrowheads="1"/>
          </p:cNvSpPr>
          <p:nvPr/>
        </p:nvSpPr>
        <p:spPr bwMode="auto">
          <a:xfrm>
            <a:off x="990600" y="4876800"/>
            <a:ext cx="678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b="1" i="0" dirty="0" smtClean="0">
                <a:solidFill>
                  <a:srgbClr val="0000FF"/>
                </a:solidFill>
              </a:rPr>
              <a:t>Drivable 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인터페이스에서 정의된 </a:t>
            </a:r>
            <a:r>
              <a:rPr lang="ko-KR" altLang="en-US" sz="2000" b="1" i="0" dirty="0" err="1" smtClean="0">
                <a:solidFill>
                  <a:srgbClr val="0000FF"/>
                </a:solidFill>
              </a:rPr>
              <a:t>메소드만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 호출 가능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!</a:t>
            </a:r>
          </a:p>
          <a:p>
            <a:r>
              <a:rPr lang="en-US" altLang="ko-KR" sz="2000" b="1" i="0" dirty="0" smtClean="0">
                <a:solidFill>
                  <a:srgbClr val="0000FF"/>
                </a:solidFill>
              </a:rPr>
              <a:t>vehicle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이 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Drivable 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타입이므로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...</a:t>
            </a:r>
            <a:endParaRPr lang="en-US" altLang="ko-KR" sz="2000" b="1" i="0" dirty="0">
              <a:solidFill>
                <a:srgbClr val="0000FF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8</a:t>
            </a:fld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71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Drivable</a:t>
            </a:r>
            <a:r>
              <a:rPr lang="ko-KR" altLang="en-US" smtClean="0"/>
              <a:t>은 </a:t>
            </a:r>
            <a:r>
              <a:rPr lang="en-US" altLang="ko-KR" smtClean="0"/>
              <a:t>Car</a:t>
            </a:r>
            <a:r>
              <a:rPr lang="ko-KR" altLang="en-US" smtClean="0"/>
              <a:t>가 아닐 수 있다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171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altLang="ko-KR" sz="2000" b="1" dirty="0" smtClean="0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r>
              <a:rPr lang="en-US" altLang="ko-KR" sz="2000" b="1" dirty="0" smtClean="0">
                <a:solidFill>
                  <a:srgbClr val="0000FF"/>
                </a:solidFill>
              </a:rPr>
              <a:t>Drivable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vehicle = new </a:t>
            </a:r>
            <a:r>
              <a:rPr lang="en-US" altLang="ko-KR" sz="2000" b="1" dirty="0">
                <a:solidFill>
                  <a:srgbClr val="FF0000"/>
                </a:solidFill>
              </a:rPr>
              <a:t>Car</a:t>
            </a:r>
            <a:r>
              <a:rPr lang="en-US" altLang="ko-KR" sz="2000" b="1" dirty="0"/>
              <a:t>();</a:t>
            </a:r>
          </a:p>
          <a:p>
            <a:pPr lvl="1">
              <a:buFontTx/>
              <a:buNone/>
            </a:pPr>
            <a:r>
              <a:rPr lang="en-US" altLang="ko-KR" sz="2000" b="1" dirty="0" err="1" smtClean="0"/>
              <a:t>vehicle.drive</a:t>
            </a:r>
            <a:r>
              <a:rPr lang="en-US" altLang="ko-KR" sz="2000" b="1" dirty="0" smtClean="0"/>
              <a:t>(50.0);</a:t>
            </a:r>
            <a:endParaRPr lang="en-US" altLang="ko-KR" sz="2000" b="1" dirty="0"/>
          </a:p>
          <a:p>
            <a:pPr lvl="1">
              <a:buFontTx/>
              <a:buNone/>
            </a:pPr>
            <a:r>
              <a:rPr lang="en-US" altLang="ko-KR" sz="2000" b="1" dirty="0" err="1"/>
              <a:t>vehicle.stop</a:t>
            </a:r>
            <a:r>
              <a:rPr lang="en-US" altLang="ko-KR" sz="2000" b="1" dirty="0" smtClean="0"/>
              <a:t>();</a:t>
            </a:r>
          </a:p>
          <a:p>
            <a:pPr lvl="1">
              <a:buFontTx/>
              <a:buNone/>
            </a:pPr>
            <a:r>
              <a:rPr lang="en-US" altLang="ko-KR" sz="2000" b="1" dirty="0" smtClean="0"/>
              <a:t>Car </a:t>
            </a:r>
            <a:r>
              <a:rPr lang="en-US" altLang="ko-KR" sz="2000" b="1" dirty="0" err="1" smtClean="0"/>
              <a:t>myCar</a:t>
            </a:r>
            <a:r>
              <a:rPr lang="en-US" altLang="ko-KR" sz="2000" b="1" dirty="0" smtClean="0"/>
              <a:t> = vehicle;	//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No! </a:t>
            </a:r>
          </a:p>
          <a:p>
            <a:pPr>
              <a:buFontTx/>
              <a:buNone/>
            </a:pPr>
            <a:endParaRPr lang="en-US" altLang="ko-KR" sz="2000" b="1" dirty="0"/>
          </a:p>
        </p:txBody>
      </p:sp>
      <p:sp>
        <p:nvSpPr>
          <p:cNvPr id="1717252" name="Text Box 4"/>
          <p:cNvSpPr txBox="1">
            <a:spLocks noChangeArrowheads="1"/>
          </p:cNvSpPr>
          <p:nvPr/>
        </p:nvSpPr>
        <p:spPr bwMode="auto">
          <a:xfrm>
            <a:off x="1066800" y="3886200"/>
            <a:ext cx="678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sz="2000" b="1" i="0" dirty="0" smtClean="0">
                <a:solidFill>
                  <a:srgbClr val="0000FF"/>
                </a:solidFill>
              </a:rPr>
              <a:t>모든 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Car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는 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Drivable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이지만</a:t>
            </a:r>
            <a:endParaRPr lang="en-US" altLang="ko-KR" sz="2000" b="1" i="0" dirty="0" smtClean="0">
              <a:solidFill>
                <a:srgbClr val="0000FF"/>
              </a:solidFill>
            </a:endParaRPr>
          </a:p>
          <a:p>
            <a:r>
              <a:rPr lang="ko-KR" altLang="en-US" sz="2000" b="1" i="0" dirty="0" smtClean="0">
                <a:solidFill>
                  <a:srgbClr val="0000FF"/>
                </a:solidFill>
              </a:rPr>
              <a:t>모든 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Drivable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이 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Car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는 아니므로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 ...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E9C9-013F-4546-A1C1-A92841435938}" type="slidenum">
              <a:rPr lang="ko-KR" altLang="en-US" smtClean="0"/>
              <a:pPr/>
              <a:t>9</a:t>
            </a:fld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99"/>
      </a:hlink>
      <a:folHlink>
        <a:srgbClr val="003399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10389</TotalTime>
  <Words>1262</Words>
  <Application>Microsoft Office PowerPoint</Application>
  <PresentationFormat>화면 슬라이드 쇼(4:3)</PresentationFormat>
  <Paragraphs>485</Paragraphs>
  <Slides>38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굴림</vt:lpstr>
      <vt:lpstr>맑은 고딕</vt:lpstr>
      <vt:lpstr>Arial</vt:lpstr>
      <vt:lpstr>Courier New</vt:lpstr>
      <vt:lpstr>Times New Roman</vt:lpstr>
      <vt:lpstr>Wingdings</vt:lpstr>
      <vt:lpstr>기본 디자인</vt:lpstr>
      <vt:lpstr>인터페이스(Interfaces)</vt:lpstr>
      <vt:lpstr>“인터페이스” 두 가지 의미</vt:lpstr>
      <vt:lpstr>인터페이스 정의 (interface definition)</vt:lpstr>
      <vt:lpstr>인터페이스를 갖춘 클래스 구현</vt:lpstr>
      <vt:lpstr>인터페이스를 갖춘 클래스 구현</vt:lpstr>
      <vt:lpstr>인터페이스는 타입으로 사용된다.</vt:lpstr>
      <vt:lpstr>모든 Drivable에게는 세 가지 메소드를 호출할 수 있다.</vt:lpstr>
      <vt:lpstr>레퍼러스 타입(static type)에 따라  메소드 호출이 제한된다.</vt:lpstr>
      <vt:lpstr>Drivable은 Car가 아닐 수 있다.</vt:lpstr>
      <vt:lpstr>Drivable이 Car인 경우</vt:lpstr>
      <vt:lpstr>인터페이스의 다른 예</vt:lpstr>
      <vt:lpstr>Measurable을 구현하는 클래스</vt:lpstr>
      <vt:lpstr>여러 인터페이스를 구현할 수 있다.</vt:lpstr>
      <vt:lpstr>레퍼런스 타입에 따라  메소드 호출이 제한된다.</vt:lpstr>
      <vt:lpstr>다형성 (Polymorphism)</vt:lpstr>
      <vt:lpstr>다형성</vt:lpstr>
      <vt:lpstr>인공지능의 시대, 프로그램이 운전한다.</vt:lpstr>
      <vt:lpstr>PowerPoint 프레젠테이션</vt:lpstr>
      <vt:lpstr>인터페이스를 이용하여 애플리케이션을 구현한다. --&gt; 낮은 결합성</vt:lpstr>
      <vt:lpstr>PowerPoint 프레젠테이션</vt:lpstr>
      <vt:lpstr>인터페이스는 하나의 도구가 여러 클래스 객체들을 처리할 수 있게 해 준다. </vt:lpstr>
      <vt:lpstr>인터페이스는 하나의 도구가 여러 클래스 객체들을 처리할 수 있게 해 준다. </vt:lpstr>
      <vt:lpstr>인터페이스 개념이 없다면...</vt:lpstr>
      <vt:lpstr>서브인터페이스 슈퍼인터페이스</vt:lpstr>
      <vt:lpstr>클래스: 하나의 슈퍼클래스만 확장 가능</vt:lpstr>
      <vt:lpstr>인터페이스: 여러 인터페이스 확장 가능</vt:lpstr>
      <vt:lpstr>또 하나의 예</vt:lpstr>
      <vt:lpstr>PowerPoint 프레젠테이션</vt:lpstr>
      <vt:lpstr>DataSet: Measurable Objects 중 측정값이 최대인 놈을 골라내는 클래스</vt:lpstr>
      <vt:lpstr>UML Diagram of Dataset and Related Classes</vt:lpstr>
      <vt:lpstr>File DataSetTester.java</vt:lpstr>
      <vt:lpstr>File DataSetTester.java</vt:lpstr>
      <vt:lpstr>PowerPoint 프레젠테이션</vt:lpstr>
      <vt:lpstr>File DataSetTester.java</vt:lpstr>
      <vt:lpstr>File DataSetTester.java</vt:lpstr>
      <vt:lpstr>File DataSetTester.java</vt:lpstr>
      <vt:lpstr>PowerPoint 프레젠테이션</vt:lpstr>
      <vt:lpstr>끝.</vt:lpstr>
    </vt:vector>
  </TitlesOfParts>
  <Company>Gokaraju Infotech Inc.,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chandrasekhar</dc:creator>
  <cp:lastModifiedBy>정충교</cp:lastModifiedBy>
  <cp:revision>533</cp:revision>
  <dcterms:created xsi:type="dcterms:W3CDTF">2002-05-19T15:38:14Z</dcterms:created>
  <dcterms:modified xsi:type="dcterms:W3CDTF">2016-11-28T23:50:37Z</dcterms:modified>
</cp:coreProperties>
</file>