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69"/>
  </p:notesMasterIdLst>
  <p:sldIdLst>
    <p:sldId id="360" r:id="rId2"/>
    <p:sldId id="1287" r:id="rId3"/>
    <p:sldId id="1303" r:id="rId4"/>
    <p:sldId id="1288" r:id="rId5"/>
    <p:sldId id="1292" r:id="rId6"/>
    <p:sldId id="1351" r:id="rId7"/>
    <p:sldId id="1352" r:id="rId8"/>
    <p:sldId id="1353" r:id="rId9"/>
    <p:sldId id="1354" r:id="rId10"/>
    <p:sldId id="1291" r:id="rId11"/>
    <p:sldId id="1289" r:id="rId12"/>
    <p:sldId id="1293" r:id="rId13"/>
    <p:sldId id="1294" r:id="rId14"/>
    <p:sldId id="1295" r:id="rId15"/>
    <p:sldId id="1296" r:id="rId16"/>
    <p:sldId id="1350" r:id="rId17"/>
    <p:sldId id="1297" r:id="rId18"/>
    <p:sldId id="1298" r:id="rId19"/>
    <p:sldId id="1299" r:id="rId20"/>
    <p:sldId id="1300" r:id="rId21"/>
    <p:sldId id="1301" r:id="rId22"/>
    <p:sldId id="1304" r:id="rId23"/>
    <p:sldId id="1305" r:id="rId24"/>
    <p:sldId id="1306" r:id="rId25"/>
    <p:sldId id="1307" r:id="rId26"/>
    <p:sldId id="1309" r:id="rId27"/>
    <p:sldId id="1369" r:id="rId28"/>
    <p:sldId id="1310" r:id="rId29"/>
    <p:sldId id="1311" r:id="rId30"/>
    <p:sldId id="1312" r:id="rId31"/>
    <p:sldId id="1313" r:id="rId32"/>
    <p:sldId id="1314" r:id="rId33"/>
    <p:sldId id="1315" r:id="rId34"/>
    <p:sldId id="1316" r:id="rId35"/>
    <p:sldId id="1317" r:id="rId36"/>
    <p:sldId id="1318" r:id="rId37"/>
    <p:sldId id="1319" r:id="rId38"/>
    <p:sldId id="1320" r:id="rId39"/>
    <p:sldId id="1321" r:id="rId40"/>
    <p:sldId id="1322" r:id="rId41"/>
    <p:sldId id="1323" r:id="rId42"/>
    <p:sldId id="1324" r:id="rId43"/>
    <p:sldId id="1325" r:id="rId44"/>
    <p:sldId id="1326" r:id="rId45"/>
    <p:sldId id="1327" r:id="rId46"/>
    <p:sldId id="1328" r:id="rId47"/>
    <p:sldId id="1329" r:id="rId48"/>
    <p:sldId id="1330" r:id="rId49"/>
    <p:sldId id="1331" r:id="rId50"/>
    <p:sldId id="1332" r:id="rId51"/>
    <p:sldId id="1333" r:id="rId52"/>
    <p:sldId id="1334" r:id="rId53"/>
    <p:sldId id="1335" r:id="rId54"/>
    <p:sldId id="1336" r:id="rId55"/>
    <p:sldId id="1355" r:id="rId56"/>
    <p:sldId id="1367" r:id="rId57"/>
    <p:sldId id="1357" r:id="rId58"/>
    <p:sldId id="1358" r:id="rId59"/>
    <p:sldId id="1359" r:id="rId60"/>
    <p:sldId id="1360" r:id="rId61"/>
    <p:sldId id="1361" r:id="rId62"/>
    <p:sldId id="1368" r:id="rId63"/>
    <p:sldId id="1362" r:id="rId64"/>
    <p:sldId id="1364" r:id="rId65"/>
    <p:sldId id="1365" r:id="rId66"/>
    <p:sldId id="1366" r:id="rId67"/>
    <p:sldId id="1356" r:id="rId68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EAEAEA"/>
    <a:srgbClr val="25B109"/>
    <a:srgbClr val="DDFDD7"/>
    <a:srgbClr val="00660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8" autoAdjust="0"/>
    <p:restoredTop sz="94603" autoAdjust="0"/>
  </p:normalViewPr>
  <p:slideViewPr>
    <p:cSldViewPr>
      <p:cViewPr varScale="1">
        <p:scale>
          <a:sx n="102" d="100"/>
          <a:sy n="102" d="100"/>
        </p:scale>
        <p:origin x="64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kumimoji="0" sz="13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3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latinLnBrk="0">
              <a:defRPr kumimoji="0" sz="13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300" i="0">
                <a:latin typeface="Times New Roman" pitchFamily="18" charset="0"/>
              </a:defRPr>
            </a:lvl1pPr>
          </a:lstStyle>
          <a:p>
            <a:pPr>
              <a:defRPr/>
            </a:pPr>
            <a:fld id="{9D5BBA3C-6D32-46CD-AB32-A4CAB35CF27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83414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4CCBA-8399-4AFF-8F41-DDC703FE8426}" type="slidenum">
              <a:rPr lang="ko-KR" altLang="en-US" smtClean="0"/>
              <a:pPr/>
              <a:t>1</a:t>
            </a:fld>
            <a:endParaRPr lang="en-US" altLang="ko-KR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992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91C428-E783-4D3A-8733-9224F52936EE}" type="slidenum">
              <a:rPr lang="ko-KR" altLang="en-US" smtClean="0">
                <a:ea typeface="굴림" charset="-127"/>
              </a:rPr>
              <a:pPr/>
              <a:t>31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698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CF15B5-43C8-49C0-9F57-36DB8ABB7F23}" type="slidenum">
              <a:rPr lang="ko-KR" altLang="en-US" smtClean="0">
                <a:ea typeface="굴림" charset="-127"/>
              </a:rPr>
              <a:pPr/>
              <a:t>32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489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DC9F89-23A1-467A-8CFB-877ACA07B985}" type="slidenum">
              <a:rPr lang="ko-KR" altLang="en-US" smtClean="0">
                <a:ea typeface="굴림" charset="-127"/>
              </a:rPr>
              <a:pPr/>
              <a:t>42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0155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53D9A3-DDB6-4404-90CC-9D4770B588C9}" type="slidenum">
              <a:rPr lang="ko-KR" altLang="en-US" smtClean="0">
                <a:ea typeface="굴림" charset="-127"/>
              </a:rPr>
              <a:pPr/>
              <a:t>43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6147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E66CE6-0439-4208-87AA-DC270B174C12}" type="slidenum">
              <a:rPr lang="ko-KR" altLang="en-US" smtClean="0">
                <a:ea typeface="굴림" charset="-127"/>
              </a:rPr>
              <a:pPr/>
              <a:t>44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459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CF2137-86C4-4DD9-944F-E96449186B99}" type="slidenum">
              <a:rPr lang="ko-KR" altLang="en-US" smtClean="0">
                <a:ea typeface="굴림" charset="-127"/>
              </a:rPr>
              <a:pPr/>
              <a:t>45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400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6A3C6E-0421-4D77-B705-DD84BCF487D3}" type="slidenum">
              <a:rPr lang="ko-KR" altLang="en-US" smtClean="0">
                <a:ea typeface="굴림" charset="-127"/>
              </a:rPr>
              <a:pPr/>
              <a:t>46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510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DAD291-0579-40CE-BF40-DC8CD1FA8BDB}" type="slidenum">
              <a:rPr lang="ko-KR" altLang="en-US" smtClean="0">
                <a:ea typeface="굴림" charset="-127"/>
              </a:rPr>
              <a:pPr/>
              <a:t>47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04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E37004-F5BA-4CEE-8A1A-965993207EFC}" type="slidenum">
              <a:rPr lang="ko-KR" altLang="en-US" smtClean="0">
                <a:ea typeface="굴림" charset="-127"/>
              </a:rPr>
              <a:pPr/>
              <a:t>48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615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902551-A07C-4941-804D-FC51956D89EB}" type="slidenum">
              <a:rPr lang="ko-KR" altLang="en-US" smtClean="0">
                <a:ea typeface="굴림" charset="-127"/>
              </a:rPr>
              <a:pPr/>
              <a:t>49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861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5BBA3C-6D32-46CD-AB32-A4CAB35CF270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118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965881-1F72-4F40-9082-C6C9A7BF2C5A}" type="slidenum">
              <a:rPr lang="ko-KR" altLang="en-US" smtClean="0">
                <a:ea typeface="굴림" charset="-127"/>
              </a:rPr>
              <a:pPr/>
              <a:t>50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4255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79BDFA-78DB-400D-B4D7-DA6E6D04BE0D}" type="slidenum">
              <a:rPr lang="ko-KR" altLang="en-US" smtClean="0">
                <a:ea typeface="굴림" charset="-127"/>
              </a:rPr>
              <a:pPr/>
              <a:t>51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373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663796-E54C-4A34-B74E-44A2383147E3}" type="slidenum">
              <a:rPr lang="ko-KR" altLang="en-US" smtClean="0">
                <a:ea typeface="굴림" charset="-127"/>
              </a:rPr>
              <a:pPr/>
              <a:t>52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0652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1B2847-972C-495D-A898-D58E69D90131}" type="slidenum">
              <a:rPr lang="ko-KR" altLang="en-US" smtClean="0">
                <a:ea typeface="굴림" charset="-127"/>
              </a:rPr>
              <a:pPr/>
              <a:t>53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1721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BF9BC2-30A5-49F5-8350-4C2A4FEE8562}" type="slidenum">
              <a:rPr lang="ko-KR" altLang="en-US" smtClean="0">
                <a:ea typeface="굴림" charset="-127"/>
              </a:rPr>
              <a:pPr/>
              <a:t>54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264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5BBA3C-6D32-46CD-AB32-A4CAB35CF270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860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97D4D3-1479-4D38-9E1A-5E7B457D8CC7}" type="slidenum">
              <a:rPr lang="ko-KR" altLang="en-US" smtClean="0">
                <a:ea typeface="굴림" charset="-127"/>
              </a:rPr>
              <a:pPr/>
              <a:t>23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4927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8E33D9-EACC-4F96-92B9-4645D94F46B5}" type="slidenum">
              <a:rPr lang="ko-KR" altLang="en-US" smtClean="0">
                <a:ea typeface="굴림" charset="-127"/>
              </a:rPr>
              <a:pPr/>
              <a:t>24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382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1F6E08-23B9-45D6-80E1-A37DE641E45C}" type="slidenum">
              <a:rPr lang="ko-KR" altLang="en-US" smtClean="0">
                <a:ea typeface="굴림" charset="-127"/>
              </a:rPr>
              <a:pPr/>
              <a:t>25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809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AF568-1C1E-4202-BCF2-0BD9CD5A9973}" type="slidenum">
              <a:rPr lang="ko-KR" altLang="en-US" smtClean="0">
                <a:ea typeface="굴림" charset="-127"/>
              </a:rPr>
              <a:pPr/>
              <a:t>28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421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F2315A-66C5-4544-BF1F-792BF8AAEA98}" type="slidenum">
              <a:rPr lang="ko-KR" altLang="en-US" smtClean="0">
                <a:ea typeface="굴림" charset="-127"/>
              </a:rPr>
              <a:pPr/>
              <a:t>29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772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F2315A-66C5-4544-BF1F-792BF8AAEA98}" type="slidenum">
              <a:rPr lang="ko-KR" altLang="en-US" smtClean="0">
                <a:ea typeface="굴림" charset="-127"/>
              </a:rPr>
              <a:pPr/>
              <a:t>30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52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F5109-3057-47F7-A954-AB31594207E7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B5967-454D-4A68-8F71-4BA690419E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AFCF9-75A7-47AE-8E50-20D21A68E8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C886B-37EF-4830-858C-25F486A377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C6DF5-873C-47AC-BF08-2FBA6D2CC04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C130A-8A81-4A0E-BB82-95BE662636F4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/66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93063-26C9-4248-9B50-64B542C32F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28475-2E9A-4C8F-A0CA-C13FDB9BBF15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AF4BF-C14D-4572-873B-D25EBA3166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4E82B-5EA4-442A-86FB-24107E65A7D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70BAF-5E71-484E-860F-2D0F6D419B4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438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/>
            </a:lvl1pPr>
          </a:lstStyle>
          <a:p>
            <a:pPr>
              <a:defRPr/>
            </a:pPr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pPr>
              <a:defRPr/>
            </a:pPr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/>
            </a:lvl1pPr>
          </a:lstStyle>
          <a:p>
            <a:pPr>
              <a:defRPr/>
            </a:pPr>
            <a:fld id="{2BD37B48-FF28-491B-969D-CC0217B47FC4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7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eb.mit.edu/6.005/www/sp14/psets/ps4/java-6-tutorial/component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eb.mit.edu/6.005/www/sp14/psets/ps4/java-6-tutorial/component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eb.mit.edu/6.005/www/sp14/psets/ps4/java-6-tutorial/component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eb.mit.edu/6.005/www/sp14/psets/ps4/java-6-tutorial/components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27432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그래픽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(GUI - Graphic User Interface)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sz="3600" dirty="0" smtClean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F5109-3057-47F7-A954-AB31594207E7}" type="slidenum">
              <a:rPr lang="ko-KR" altLang="en-US" smtClean="0"/>
              <a:pPr>
                <a:defRPr/>
              </a:pPr>
              <a:t>1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3400" y="691277"/>
            <a:ext cx="8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i="0" dirty="0"/>
              <a:t>import </a:t>
            </a:r>
            <a:r>
              <a:rPr lang="en-US" altLang="ko-KR" sz="2000" i="0" dirty="0" err="1"/>
              <a:t>javax.swing.</a:t>
            </a:r>
            <a:r>
              <a:rPr lang="en-US" altLang="ko-KR" sz="2000" i="0" dirty="0" err="1">
                <a:solidFill>
                  <a:srgbClr val="FF0000"/>
                </a:solidFill>
              </a:rPr>
              <a:t>JFrame</a:t>
            </a:r>
            <a:r>
              <a:rPr lang="en-US" altLang="ko-KR" sz="2000" i="0" dirty="0"/>
              <a:t>;</a:t>
            </a:r>
          </a:p>
          <a:p>
            <a:endParaRPr lang="en-US" altLang="ko-KR" sz="2000" i="0" dirty="0"/>
          </a:p>
          <a:p>
            <a:r>
              <a:rPr lang="en-US" altLang="ko-KR" sz="2000" i="0" dirty="0"/>
              <a:t>public class ImageViewer1 {</a:t>
            </a:r>
          </a:p>
          <a:p>
            <a:r>
              <a:rPr lang="en-US" altLang="ko-KR" sz="2000" i="0" dirty="0"/>
              <a:t>	public static void main(String[] </a:t>
            </a:r>
            <a:r>
              <a:rPr lang="en-US" altLang="ko-KR" sz="2000" i="0" dirty="0" err="1"/>
              <a:t>args</a:t>
            </a:r>
            <a:r>
              <a:rPr lang="en-US" altLang="ko-KR" sz="2000" i="0" dirty="0"/>
              <a:t>) {</a:t>
            </a:r>
          </a:p>
          <a:p>
            <a:r>
              <a:rPr lang="en-US" altLang="ko-KR" sz="2000" i="0" dirty="0"/>
              <a:t>		</a:t>
            </a:r>
            <a:r>
              <a:rPr lang="en-US" altLang="ko-KR" sz="2000" i="0" dirty="0" err="1">
                <a:solidFill>
                  <a:srgbClr val="FF0000"/>
                </a:solidFill>
              </a:rPr>
              <a:t>JFrame</a:t>
            </a:r>
            <a:r>
              <a:rPr lang="en-US" altLang="ko-KR" sz="2000" i="0" dirty="0"/>
              <a:t>	frame = new </a:t>
            </a:r>
            <a:r>
              <a:rPr lang="en-US" altLang="ko-KR" sz="2000" i="0" dirty="0" err="1">
                <a:solidFill>
                  <a:srgbClr val="FF0000"/>
                </a:solidFill>
              </a:rPr>
              <a:t>JFrame</a:t>
            </a:r>
            <a:r>
              <a:rPr lang="en-US" altLang="ko-KR" sz="2000" i="0" dirty="0"/>
              <a:t>("</a:t>
            </a:r>
            <a:r>
              <a:rPr lang="en-US" altLang="ko-KR" sz="2000" i="0" dirty="0" err="1"/>
              <a:t>ImageViewer</a:t>
            </a:r>
            <a:r>
              <a:rPr lang="en-US" altLang="ko-KR" sz="2000" i="0" dirty="0"/>
              <a:t>"); </a:t>
            </a:r>
          </a:p>
          <a:p>
            <a:r>
              <a:rPr lang="en-US" altLang="ko-KR" sz="2000" i="0" dirty="0"/>
              <a:t>		</a:t>
            </a:r>
            <a:r>
              <a:rPr lang="en-US" altLang="ko-KR" sz="2000" i="0" dirty="0" err="1"/>
              <a:t>frame.setSize</a:t>
            </a:r>
            <a:r>
              <a:rPr lang="en-US" altLang="ko-KR" sz="2000" i="0" dirty="0"/>
              <a:t>(300, 200);</a:t>
            </a:r>
          </a:p>
          <a:p>
            <a:r>
              <a:rPr lang="en-US" altLang="ko-KR" sz="2000" i="0" dirty="0"/>
              <a:t>		</a:t>
            </a:r>
            <a:r>
              <a:rPr lang="en-US" altLang="ko-KR" sz="2000" i="0" dirty="0" err="1"/>
              <a:t>frame.setVisible</a:t>
            </a:r>
            <a:r>
              <a:rPr lang="en-US" altLang="ko-KR" sz="2000" i="0" dirty="0"/>
              <a:t>(true);</a:t>
            </a:r>
          </a:p>
          <a:p>
            <a:r>
              <a:rPr lang="en-US" altLang="ko-KR" sz="2000" i="0" dirty="0"/>
              <a:t>	}</a:t>
            </a:r>
          </a:p>
          <a:p>
            <a:r>
              <a:rPr lang="en-US" altLang="ko-KR" sz="2000" i="0" dirty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57600"/>
            <a:ext cx="3238500" cy="2169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28475-2E9A-4C8F-A0CA-C13FDB9BBF15}" type="slidenum">
              <a:rPr lang="ko-KR" altLang="en-US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462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 descr="imageviewer-jfram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2000250"/>
            <a:ext cx="4572000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ea typeface="+mj-ea"/>
                <a:cs typeface="+mj-cs"/>
              </a:rPr>
              <a:t>Frame </a:t>
            </a:r>
            <a:r>
              <a:rPr lang="ko-KR" altLang="en-US" dirty="0" smtClean="0">
                <a:ea typeface="+mj-ea"/>
                <a:cs typeface="+mj-cs"/>
              </a:rPr>
              <a:t>구성 요소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5792788" y="1455738"/>
            <a:ext cx="650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800" dirty="0" smtClean="0">
                <a:latin typeface="Arial" charset="0"/>
              </a:rPr>
              <a:t>Title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914400" y="205740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800" dirty="0" smtClean="0">
                <a:latin typeface="Arial" charset="0"/>
              </a:rPr>
              <a:t>Menu bar</a:t>
            </a: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914400" y="4267200"/>
            <a:ext cx="1641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800" smtClean="0">
                <a:latin typeface="Arial" charset="0"/>
              </a:rPr>
              <a:t>Content pane</a:t>
            </a:r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 flipH="1">
            <a:off x="5335588" y="1760538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ea typeface="MS PGothic" charset="0"/>
              <a:cs typeface="MS PGothic" charset="0"/>
            </a:endParaRPr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>
            <a:off x="2057400" y="2286000"/>
            <a:ext cx="858838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ea typeface="MS PGothic" charset="0"/>
              <a:cs typeface="MS PGothic" charset="0"/>
            </a:endParaRP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3208338" y="1303338"/>
            <a:ext cx="202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800" dirty="0" smtClean="0">
                <a:latin typeface="Arial" charset="0"/>
              </a:rPr>
              <a:t>Window controls</a:t>
            </a: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H="1">
            <a:off x="3365500" y="1684338"/>
            <a:ext cx="990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ea typeface="MS PGothic" charset="0"/>
              <a:cs typeface="MS PGothic" charset="0"/>
            </a:endParaRPr>
          </a:p>
        </p:txBody>
      </p:sp>
      <p:sp>
        <p:nvSpPr>
          <p:cNvPr id="7180" name="Line 9"/>
          <p:cNvSpPr>
            <a:spLocks noChangeShapeType="1"/>
          </p:cNvSpPr>
          <p:nvPr/>
        </p:nvSpPr>
        <p:spPr bwMode="auto">
          <a:xfrm flipV="1">
            <a:off x="2514600" y="3810000"/>
            <a:ext cx="1905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ea typeface="MS PGothic" charset="0"/>
              <a:cs typeface="MS PGothic" charset="0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28475-2E9A-4C8F-A0CA-C13FDB9BBF15}" type="slidenum">
              <a:rPr lang="ko-KR" altLang="en-US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111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2000" y="1028343"/>
            <a:ext cx="7696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dirty="0"/>
              <a:t>import </a:t>
            </a:r>
            <a:r>
              <a:rPr lang="en-US" altLang="ko-KR" b="1" i="0" dirty="0" err="1"/>
              <a:t>javax.swing.JFrame</a:t>
            </a:r>
            <a:r>
              <a:rPr lang="en-US" altLang="ko-KR" b="1" i="0" dirty="0"/>
              <a:t>;</a:t>
            </a:r>
          </a:p>
          <a:p>
            <a:endParaRPr lang="en-US" altLang="ko-KR" b="1" i="0" dirty="0"/>
          </a:p>
          <a:p>
            <a:r>
              <a:rPr lang="en-US" altLang="ko-KR" b="1" i="0" dirty="0"/>
              <a:t>public class ImageViewer2 {</a:t>
            </a:r>
          </a:p>
          <a:p>
            <a:r>
              <a:rPr lang="en-US" altLang="ko-KR" b="1" i="0" dirty="0"/>
              <a:t>	// </a:t>
            </a:r>
            <a:r>
              <a:rPr lang="ko-KR" altLang="en-US" b="1" i="0" dirty="0" err="1"/>
              <a:t>구성자</a:t>
            </a:r>
            <a:endParaRPr lang="ko-KR" altLang="en-US" b="1" i="0" dirty="0"/>
          </a:p>
          <a:p>
            <a:r>
              <a:rPr lang="ko-KR" altLang="en-US" b="1" i="0" dirty="0"/>
              <a:t>	</a:t>
            </a:r>
            <a:r>
              <a:rPr lang="en-US" altLang="ko-KR" b="1" i="0" dirty="0"/>
              <a:t>public ImageViewer2() {</a:t>
            </a:r>
          </a:p>
          <a:p>
            <a:r>
              <a:rPr lang="en-US" altLang="ko-KR" b="1" i="0" dirty="0"/>
              <a:t>		</a:t>
            </a:r>
            <a:r>
              <a:rPr lang="en-US" altLang="ko-KR" b="1" i="0" dirty="0" err="1"/>
              <a:t>JFrame</a:t>
            </a:r>
            <a:r>
              <a:rPr lang="en-US" altLang="ko-KR" b="1" i="0" dirty="0"/>
              <a:t>	frame = new </a:t>
            </a:r>
            <a:r>
              <a:rPr lang="en-US" altLang="ko-KR" b="1" i="0" dirty="0" err="1"/>
              <a:t>JFrame</a:t>
            </a:r>
            <a:r>
              <a:rPr lang="en-US" altLang="ko-KR" b="1" i="0" dirty="0"/>
              <a:t>("</a:t>
            </a:r>
            <a:r>
              <a:rPr lang="en-US" altLang="ko-KR" b="1" i="0" dirty="0" err="1"/>
              <a:t>ImageViewer</a:t>
            </a:r>
            <a:r>
              <a:rPr lang="en-US" altLang="ko-KR" b="1" i="0" dirty="0"/>
              <a:t>"); </a:t>
            </a:r>
          </a:p>
          <a:p>
            <a:r>
              <a:rPr lang="en-US" altLang="ko-KR" b="1" i="0" dirty="0"/>
              <a:t>		</a:t>
            </a:r>
            <a:r>
              <a:rPr lang="en-US" altLang="ko-KR" b="1" i="0" dirty="0" err="1"/>
              <a:t>frame.setSize</a:t>
            </a:r>
            <a:r>
              <a:rPr lang="en-US" altLang="ko-KR" b="1" i="0" dirty="0"/>
              <a:t>(300, 200);</a:t>
            </a:r>
          </a:p>
          <a:p>
            <a:r>
              <a:rPr lang="en-US" altLang="ko-KR" b="1" i="0" dirty="0"/>
              <a:t>		</a:t>
            </a:r>
            <a:r>
              <a:rPr lang="en-US" altLang="ko-KR" b="1" i="0" dirty="0" err="1"/>
              <a:t>frame.setVisible</a:t>
            </a:r>
            <a:r>
              <a:rPr lang="en-US" altLang="ko-KR" b="1" i="0" dirty="0"/>
              <a:t>(true);</a:t>
            </a:r>
          </a:p>
          <a:p>
            <a:r>
              <a:rPr lang="en-US" altLang="ko-KR" b="1" i="0" dirty="0"/>
              <a:t>	}</a:t>
            </a:r>
          </a:p>
          <a:p>
            <a:r>
              <a:rPr lang="en-US" altLang="ko-KR" b="1" i="0" dirty="0"/>
              <a:t>	</a:t>
            </a:r>
          </a:p>
          <a:p>
            <a:r>
              <a:rPr lang="en-US" altLang="ko-KR" b="1" i="0" dirty="0"/>
              <a:t>	public static void main(String[] </a:t>
            </a:r>
            <a:r>
              <a:rPr lang="en-US" altLang="ko-KR" b="1" i="0" dirty="0" err="1"/>
              <a:t>args</a:t>
            </a:r>
            <a:r>
              <a:rPr lang="en-US" altLang="ko-KR" b="1" i="0" dirty="0"/>
              <a:t>) {</a:t>
            </a:r>
          </a:p>
          <a:p>
            <a:r>
              <a:rPr lang="en-US" altLang="ko-KR" b="1" i="0" dirty="0"/>
              <a:t>		new ImageViewer2();</a:t>
            </a:r>
          </a:p>
          <a:p>
            <a:r>
              <a:rPr lang="en-US" altLang="ko-KR" b="1" i="0" dirty="0"/>
              <a:t>	}</a:t>
            </a:r>
          </a:p>
          <a:p>
            <a:r>
              <a:rPr lang="en-US" altLang="ko-KR" b="1" i="0" dirty="0"/>
              <a:t>}</a:t>
            </a: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28475-2E9A-4C8F-A0CA-C13FDB9BBF15}" type="slidenum">
              <a:rPr lang="ko-KR" altLang="en-US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221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200" y="1028343"/>
            <a:ext cx="8915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dirty="0"/>
              <a:t>import </a:t>
            </a:r>
            <a:r>
              <a:rPr lang="en-US" altLang="ko-KR" b="1" i="0" dirty="0" err="1"/>
              <a:t>javax.swing.JFrame</a:t>
            </a:r>
            <a:r>
              <a:rPr lang="en-US" altLang="ko-KR" b="1" i="0" dirty="0"/>
              <a:t>;</a:t>
            </a:r>
          </a:p>
          <a:p>
            <a:endParaRPr lang="en-US" altLang="ko-KR" b="1" i="0" dirty="0"/>
          </a:p>
          <a:p>
            <a:r>
              <a:rPr lang="en-US" altLang="ko-KR" b="1" i="0" dirty="0"/>
              <a:t>public class ImageViewer3 </a:t>
            </a:r>
            <a:r>
              <a:rPr lang="en-US" altLang="ko-KR" b="1" i="0" dirty="0">
                <a:solidFill>
                  <a:srgbClr val="FF0000"/>
                </a:solidFill>
              </a:rPr>
              <a:t>extends </a:t>
            </a:r>
            <a:r>
              <a:rPr lang="en-US" altLang="ko-KR" b="1" i="0" dirty="0" err="1">
                <a:solidFill>
                  <a:srgbClr val="FF0000"/>
                </a:solidFill>
              </a:rPr>
              <a:t>JFrame</a:t>
            </a:r>
            <a:r>
              <a:rPr lang="en-US" altLang="ko-KR" b="1" i="0" dirty="0">
                <a:solidFill>
                  <a:srgbClr val="FF0000"/>
                </a:solidFill>
              </a:rPr>
              <a:t> </a:t>
            </a:r>
            <a:r>
              <a:rPr lang="en-US" altLang="ko-KR" b="1" i="0" dirty="0"/>
              <a:t>{  // </a:t>
            </a:r>
            <a:r>
              <a:rPr lang="en-US" altLang="ko-KR" b="1" i="0" dirty="0" smtClean="0"/>
              <a:t>ImageViewer3</a:t>
            </a:r>
            <a:r>
              <a:rPr lang="ko-KR" altLang="en-US" b="1" i="0" dirty="0" smtClean="0"/>
              <a:t>는</a:t>
            </a:r>
            <a:r>
              <a:rPr lang="en-US" altLang="ko-KR" b="1" i="0" dirty="0" smtClean="0">
                <a:solidFill>
                  <a:srgbClr val="FF0000"/>
                </a:solidFill>
              </a:rPr>
              <a:t> </a:t>
            </a:r>
            <a:r>
              <a:rPr lang="en-US" altLang="ko-KR" b="1" i="0" dirty="0" err="1" smtClean="0">
                <a:solidFill>
                  <a:srgbClr val="FF0000"/>
                </a:solidFill>
              </a:rPr>
              <a:t>JFrame</a:t>
            </a:r>
            <a:r>
              <a:rPr lang="ko-KR" altLang="en-US" b="1" i="0" dirty="0" smtClean="0"/>
              <a:t>의 일종임</a:t>
            </a:r>
            <a:r>
              <a:rPr lang="en-US" altLang="ko-KR" b="1" i="0" dirty="0" smtClean="0"/>
              <a:t> </a:t>
            </a:r>
            <a:endParaRPr lang="en-US" altLang="ko-KR" b="1" i="0" dirty="0"/>
          </a:p>
          <a:p>
            <a:r>
              <a:rPr lang="en-US" altLang="ko-KR" b="1" i="0" dirty="0"/>
              <a:t>	// </a:t>
            </a:r>
            <a:r>
              <a:rPr lang="ko-KR" altLang="en-US" b="1" i="0" dirty="0" err="1"/>
              <a:t>구성자</a:t>
            </a:r>
            <a:endParaRPr lang="ko-KR" altLang="en-US" b="1" i="0" dirty="0"/>
          </a:p>
          <a:p>
            <a:r>
              <a:rPr lang="ko-KR" altLang="en-US" b="1" i="0" dirty="0"/>
              <a:t>	</a:t>
            </a:r>
            <a:r>
              <a:rPr lang="en-US" altLang="ko-KR" b="1" i="0" dirty="0"/>
              <a:t>public ImageViewer3(String title) {</a:t>
            </a:r>
          </a:p>
          <a:p>
            <a:r>
              <a:rPr lang="en-US" altLang="ko-KR" b="1" i="0" dirty="0"/>
              <a:t>		super(title); </a:t>
            </a:r>
          </a:p>
          <a:p>
            <a:r>
              <a:rPr lang="en-US" altLang="ko-KR" b="1" i="0" dirty="0"/>
              <a:t>		</a:t>
            </a:r>
            <a:r>
              <a:rPr lang="en-US" altLang="ko-KR" b="1" i="0" dirty="0" err="1"/>
              <a:t>setSize</a:t>
            </a:r>
            <a:r>
              <a:rPr lang="en-US" altLang="ko-KR" b="1" i="0" dirty="0"/>
              <a:t>(300, 200</a:t>
            </a:r>
            <a:r>
              <a:rPr lang="en-US" altLang="ko-KR" b="1" i="0" dirty="0" smtClean="0"/>
              <a:t>);	// </a:t>
            </a:r>
            <a:r>
              <a:rPr lang="en-US" altLang="ko-KR" b="1" i="0" dirty="0" err="1" smtClean="0"/>
              <a:t>this.setSize</a:t>
            </a:r>
            <a:r>
              <a:rPr lang="en-US" altLang="ko-KR" b="1" i="0" dirty="0" smtClean="0"/>
              <a:t>(300, 200)</a:t>
            </a:r>
            <a:endParaRPr lang="en-US" altLang="ko-KR" b="1" i="0" dirty="0"/>
          </a:p>
          <a:p>
            <a:r>
              <a:rPr lang="en-US" altLang="ko-KR" b="1" i="0" dirty="0"/>
              <a:t>		</a:t>
            </a:r>
            <a:r>
              <a:rPr lang="en-US" altLang="ko-KR" b="1" i="0" dirty="0" err="1"/>
              <a:t>setVisible</a:t>
            </a:r>
            <a:r>
              <a:rPr lang="en-US" altLang="ko-KR" b="1" i="0" dirty="0"/>
              <a:t>(true</a:t>
            </a:r>
            <a:r>
              <a:rPr lang="en-US" altLang="ko-KR" b="1" i="0" dirty="0" smtClean="0"/>
              <a:t>);		// </a:t>
            </a:r>
            <a:r>
              <a:rPr lang="en-US" altLang="ko-KR" b="1" i="0" dirty="0" err="1" smtClean="0"/>
              <a:t>this.setVisible</a:t>
            </a:r>
            <a:r>
              <a:rPr lang="en-US" altLang="ko-KR" b="1" i="0" dirty="0" smtClean="0"/>
              <a:t>(true);</a:t>
            </a:r>
            <a:endParaRPr lang="en-US" altLang="ko-KR" b="1" i="0" dirty="0"/>
          </a:p>
          <a:p>
            <a:r>
              <a:rPr lang="en-US" altLang="ko-KR" b="1" i="0" dirty="0"/>
              <a:t>	}</a:t>
            </a:r>
          </a:p>
          <a:p>
            <a:r>
              <a:rPr lang="en-US" altLang="ko-KR" b="1" i="0" dirty="0"/>
              <a:t>	</a:t>
            </a:r>
          </a:p>
          <a:p>
            <a:r>
              <a:rPr lang="en-US" altLang="ko-KR" b="1" i="0" dirty="0"/>
              <a:t>	public static void main(String[] </a:t>
            </a:r>
            <a:r>
              <a:rPr lang="en-US" altLang="ko-KR" b="1" i="0" dirty="0" err="1"/>
              <a:t>args</a:t>
            </a:r>
            <a:r>
              <a:rPr lang="en-US" altLang="ko-KR" b="1" i="0" dirty="0"/>
              <a:t>) {</a:t>
            </a:r>
          </a:p>
          <a:p>
            <a:r>
              <a:rPr lang="en-US" altLang="ko-KR" b="1" i="0" dirty="0"/>
              <a:t>		new ImageViewer3("</a:t>
            </a:r>
            <a:r>
              <a:rPr lang="en-US" altLang="ko-KR" b="1" i="0" dirty="0" err="1"/>
              <a:t>ImageViewer</a:t>
            </a:r>
            <a:r>
              <a:rPr lang="en-US" altLang="ko-KR" b="1" i="0" dirty="0"/>
              <a:t>");</a:t>
            </a:r>
          </a:p>
          <a:p>
            <a:r>
              <a:rPr lang="en-US" altLang="ko-KR" b="1" i="0" dirty="0"/>
              <a:t>	}</a:t>
            </a:r>
          </a:p>
          <a:p>
            <a:r>
              <a:rPr lang="en-US" altLang="ko-KR" b="1" i="0" dirty="0"/>
              <a:t>}</a:t>
            </a: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28475-2E9A-4C8F-A0CA-C13FDB9BBF15}" type="slidenum">
              <a:rPr lang="ko-KR" altLang="en-US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4436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2000" y="533400"/>
            <a:ext cx="7696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dirty="0"/>
              <a:t>import </a:t>
            </a:r>
            <a:r>
              <a:rPr lang="en-US" altLang="ko-KR" b="1" i="0" dirty="0" err="1"/>
              <a:t>javax.swing.JFrame</a:t>
            </a:r>
            <a:r>
              <a:rPr lang="en-US" altLang="ko-KR" b="1" i="0" dirty="0"/>
              <a:t>;</a:t>
            </a:r>
          </a:p>
          <a:p>
            <a:endParaRPr lang="en-US" altLang="ko-KR" b="1" i="0" dirty="0"/>
          </a:p>
          <a:p>
            <a:r>
              <a:rPr lang="en-US" altLang="ko-KR" b="1" i="0" dirty="0"/>
              <a:t>public class ImageViewer4 {</a:t>
            </a:r>
          </a:p>
          <a:p>
            <a:r>
              <a:rPr lang="en-US" altLang="ko-KR" b="1" i="0" dirty="0"/>
              <a:t>	private </a:t>
            </a:r>
            <a:r>
              <a:rPr lang="en-US" altLang="ko-KR" b="1" i="0" dirty="0" err="1"/>
              <a:t>JFrame</a:t>
            </a:r>
            <a:r>
              <a:rPr lang="en-US" altLang="ko-KR" b="1" i="0" dirty="0"/>
              <a:t> frame;	</a:t>
            </a:r>
            <a:r>
              <a:rPr lang="en-US" altLang="ko-KR" b="1" i="0" dirty="0" smtClean="0"/>
              <a:t>	// </a:t>
            </a:r>
            <a:r>
              <a:rPr lang="ko-KR" altLang="en-US" b="1" i="0" dirty="0" err="1"/>
              <a:t>인스턴스</a:t>
            </a:r>
            <a:r>
              <a:rPr lang="ko-KR" altLang="en-US" b="1" i="0" dirty="0"/>
              <a:t> 필드</a:t>
            </a:r>
          </a:p>
          <a:p>
            <a:r>
              <a:rPr lang="ko-KR" altLang="en-US" b="1" i="0" dirty="0"/>
              <a:t>	</a:t>
            </a:r>
            <a:r>
              <a:rPr lang="en-US" altLang="ko-KR" b="1" i="0" dirty="0"/>
              <a:t>public ImageViewer4(){	// </a:t>
            </a:r>
            <a:r>
              <a:rPr lang="ko-KR" altLang="en-US" b="1" i="0" dirty="0" err="1"/>
              <a:t>구성자</a:t>
            </a:r>
            <a:endParaRPr lang="ko-KR" altLang="en-US" b="1" i="0" dirty="0"/>
          </a:p>
          <a:p>
            <a:r>
              <a:rPr lang="ko-KR" altLang="en-US" b="1" i="0" dirty="0"/>
              <a:t>		</a:t>
            </a:r>
            <a:r>
              <a:rPr lang="en-US" altLang="ko-KR" b="1" i="0" dirty="0" err="1"/>
              <a:t>makeFrame</a:t>
            </a:r>
            <a:r>
              <a:rPr lang="en-US" altLang="ko-KR" b="1" i="0" dirty="0"/>
              <a:t>();</a:t>
            </a:r>
          </a:p>
          <a:p>
            <a:r>
              <a:rPr lang="en-US" altLang="ko-KR" b="1" i="0" dirty="0"/>
              <a:t>	}</a:t>
            </a:r>
          </a:p>
          <a:p>
            <a:r>
              <a:rPr lang="en-US" altLang="ko-KR" b="1" i="0" dirty="0"/>
              <a:t>	private void </a:t>
            </a:r>
            <a:r>
              <a:rPr lang="en-US" altLang="ko-KR" b="1" i="0" dirty="0" err="1"/>
              <a:t>makeFrame</a:t>
            </a:r>
            <a:r>
              <a:rPr lang="en-US" altLang="ko-KR" b="1" i="0" dirty="0"/>
              <a:t>(){</a:t>
            </a:r>
          </a:p>
          <a:p>
            <a:r>
              <a:rPr lang="en-US" altLang="ko-KR" b="1" i="0" dirty="0"/>
              <a:t>		frame = new </a:t>
            </a:r>
            <a:r>
              <a:rPr lang="en-US" altLang="ko-KR" b="1" i="0" dirty="0" err="1"/>
              <a:t>JFrame</a:t>
            </a:r>
            <a:r>
              <a:rPr lang="en-US" altLang="ko-KR" b="1" i="0" dirty="0"/>
              <a:t>("</a:t>
            </a:r>
            <a:r>
              <a:rPr lang="en-US" altLang="ko-KR" b="1" i="0" dirty="0" err="1"/>
              <a:t>ImageViewer</a:t>
            </a:r>
            <a:r>
              <a:rPr lang="en-US" altLang="ko-KR" b="1" i="0" dirty="0"/>
              <a:t>"); </a:t>
            </a:r>
          </a:p>
          <a:p>
            <a:r>
              <a:rPr lang="en-US" altLang="ko-KR" b="1" i="0" dirty="0"/>
              <a:t>		</a:t>
            </a:r>
            <a:r>
              <a:rPr lang="en-US" altLang="ko-KR" b="1" i="0" dirty="0" err="1"/>
              <a:t>frame.setSize</a:t>
            </a:r>
            <a:r>
              <a:rPr lang="en-US" altLang="ko-KR" b="1" i="0" dirty="0"/>
              <a:t>(300, 200);</a:t>
            </a:r>
          </a:p>
          <a:p>
            <a:r>
              <a:rPr lang="en-US" altLang="ko-KR" b="1" i="0" dirty="0"/>
              <a:t>		</a:t>
            </a:r>
            <a:r>
              <a:rPr lang="en-US" altLang="ko-KR" b="1" i="0" dirty="0" err="1"/>
              <a:t>frame.setVisible</a:t>
            </a:r>
            <a:r>
              <a:rPr lang="en-US" altLang="ko-KR" b="1" i="0" dirty="0"/>
              <a:t>(true);</a:t>
            </a:r>
          </a:p>
          <a:p>
            <a:r>
              <a:rPr lang="en-US" altLang="ko-KR" b="1" i="0" dirty="0"/>
              <a:t>	}</a:t>
            </a:r>
          </a:p>
          <a:p>
            <a:endParaRPr lang="en-US" altLang="ko-KR" b="1" i="0" dirty="0" smtClean="0">
              <a:solidFill>
                <a:srgbClr val="FF0000"/>
              </a:solidFill>
            </a:endParaRPr>
          </a:p>
          <a:p>
            <a:r>
              <a:rPr lang="en-US" altLang="ko-KR" b="1" i="0" dirty="0">
                <a:solidFill>
                  <a:srgbClr val="FF0000"/>
                </a:solidFill>
              </a:rPr>
              <a:t>	// </a:t>
            </a:r>
            <a:r>
              <a:rPr lang="ko-KR" altLang="en-US" b="1" i="0" dirty="0" smtClean="0">
                <a:solidFill>
                  <a:srgbClr val="FF0000"/>
                </a:solidFill>
              </a:rPr>
              <a:t>이후 슬라이드에서는 </a:t>
            </a:r>
            <a:r>
              <a:rPr lang="en-US" altLang="ko-KR" b="1" i="0" dirty="0" smtClean="0">
                <a:solidFill>
                  <a:srgbClr val="FF0000"/>
                </a:solidFill>
              </a:rPr>
              <a:t>main </a:t>
            </a:r>
            <a:r>
              <a:rPr lang="ko-KR" altLang="en-US" b="1" i="0" dirty="0" err="1" smtClean="0">
                <a:solidFill>
                  <a:srgbClr val="FF0000"/>
                </a:solidFill>
              </a:rPr>
              <a:t>메소드를</a:t>
            </a:r>
            <a:r>
              <a:rPr lang="ko-KR" altLang="en-US" b="1" i="0" dirty="0" smtClean="0">
                <a:solidFill>
                  <a:srgbClr val="FF0000"/>
                </a:solidFill>
              </a:rPr>
              <a:t> 생략할 것임</a:t>
            </a:r>
            <a:r>
              <a:rPr lang="en-US" altLang="ko-KR" b="1" i="0" dirty="0" smtClean="0">
                <a:solidFill>
                  <a:srgbClr val="FF0000"/>
                </a:solidFill>
              </a:rPr>
              <a:t>...</a:t>
            </a:r>
            <a:endParaRPr lang="en-US" altLang="ko-KR" b="1" i="0" dirty="0">
              <a:solidFill>
                <a:srgbClr val="FF0000"/>
              </a:solidFill>
            </a:endParaRPr>
          </a:p>
          <a:p>
            <a:r>
              <a:rPr lang="en-US" altLang="ko-KR" b="1" i="0" dirty="0"/>
              <a:t>	public static void main(String[] </a:t>
            </a:r>
            <a:r>
              <a:rPr lang="en-US" altLang="ko-KR" b="1" i="0" dirty="0" err="1"/>
              <a:t>args</a:t>
            </a:r>
            <a:r>
              <a:rPr lang="en-US" altLang="ko-KR" b="1" i="0" dirty="0"/>
              <a:t>) </a:t>
            </a:r>
            <a:r>
              <a:rPr lang="en-US" altLang="ko-KR" b="1" i="0" dirty="0" smtClean="0"/>
              <a:t>{</a:t>
            </a:r>
            <a:r>
              <a:rPr lang="en-US" altLang="ko-KR" b="1" i="0" dirty="0"/>
              <a:t>		</a:t>
            </a:r>
            <a:r>
              <a:rPr lang="en-US" altLang="ko-KR" b="1" i="0" dirty="0" smtClean="0"/>
              <a:t>			new </a:t>
            </a:r>
            <a:r>
              <a:rPr lang="en-US" altLang="ko-KR" b="1" i="0" dirty="0"/>
              <a:t>ImageViewer5();</a:t>
            </a:r>
          </a:p>
          <a:p>
            <a:r>
              <a:rPr lang="en-US" altLang="ko-KR" b="1" i="0" dirty="0"/>
              <a:t>	}</a:t>
            </a:r>
          </a:p>
          <a:p>
            <a:r>
              <a:rPr lang="en-US" altLang="ko-KR" b="1" i="0" dirty="0"/>
              <a:t>}</a:t>
            </a: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28475-2E9A-4C8F-A0CA-C13FDB9BBF15}" type="slidenum">
              <a:rPr lang="ko-KR" altLang="en-US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6719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1000" y="533400"/>
            <a:ext cx="8229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1338"/>
            <a:r>
              <a:rPr lang="en-US" altLang="ko-KR" b="1" i="0" dirty="0"/>
              <a:t>import </a:t>
            </a:r>
            <a:r>
              <a:rPr lang="en-US" altLang="ko-KR" b="1" i="0" dirty="0" err="1" smtClean="0"/>
              <a:t>java.awt.</a:t>
            </a:r>
            <a:r>
              <a:rPr lang="en-US" altLang="ko-KR" b="1" i="0" dirty="0" err="1" smtClean="0">
                <a:solidFill>
                  <a:srgbClr val="FF0000"/>
                </a:solidFill>
              </a:rPr>
              <a:t>Container</a:t>
            </a:r>
            <a:r>
              <a:rPr lang="en-US" altLang="ko-KR" b="1" i="0" dirty="0" smtClean="0"/>
              <a:t>;   import </a:t>
            </a:r>
            <a:r>
              <a:rPr lang="en-US" altLang="ko-KR" b="1" i="0" dirty="0" err="1"/>
              <a:t>javax.swing.JFrame</a:t>
            </a:r>
            <a:r>
              <a:rPr lang="en-US" altLang="ko-KR" b="1" i="0" dirty="0"/>
              <a:t>;</a:t>
            </a:r>
          </a:p>
          <a:p>
            <a:pPr defTabSz="541338"/>
            <a:r>
              <a:rPr lang="en-US" altLang="ko-KR" b="1" i="0" dirty="0"/>
              <a:t>import </a:t>
            </a:r>
            <a:r>
              <a:rPr lang="en-US" altLang="ko-KR" b="1" i="0" dirty="0" err="1"/>
              <a:t>javax.swing.</a:t>
            </a:r>
            <a:r>
              <a:rPr lang="en-US" altLang="ko-KR" b="1" i="0" dirty="0" err="1">
                <a:solidFill>
                  <a:srgbClr val="FF0000"/>
                </a:solidFill>
              </a:rPr>
              <a:t>JLabel</a:t>
            </a:r>
            <a:r>
              <a:rPr lang="en-US" altLang="ko-KR" b="1" i="0" dirty="0"/>
              <a:t>;</a:t>
            </a:r>
          </a:p>
          <a:p>
            <a:pPr defTabSz="541338"/>
            <a:endParaRPr lang="en-US" altLang="ko-KR" b="1" i="0" dirty="0"/>
          </a:p>
          <a:p>
            <a:pPr defTabSz="541338"/>
            <a:r>
              <a:rPr lang="en-US" altLang="ko-KR" b="1" i="0" dirty="0"/>
              <a:t>public class ImageViewer5 {</a:t>
            </a:r>
          </a:p>
          <a:p>
            <a:pPr defTabSz="541338"/>
            <a:r>
              <a:rPr lang="en-US" altLang="ko-KR" b="1" i="0" dirty="0"/>
              <a:t>	private </a:t>
            </a:r>
            <a:r>
              <a:rPr lang="en-US" altLang="ko-KR" b="1" i="0" dirty="0" err="1"/>
              <a:t>JFrame</a:t>
            </a:r>
            <a:r>
              <a:rPr lang="en-US" altLang="ko-KR" b="1" i="0" dirty="0"/>
              <a:t> frame;</a:t>
            </a:r>
          </a:p>
          <a:p>
            <a:pPr defTabSz="541338"/>
            <a:r>
              <a:rPr lang="en-US" altLang="ko-KR" b="1" i="0" dirty="0"/>
              <a:t>	public ImageViewer5(){</a:t>
            </a:r>
          </a:p>
          <a:p>
            <a:pPr defTabSz="541338"/>
            <a:r>
              <a:rPr lang="en-US" altLang="ko-KR" b="1" i="0" dirty="0"/>
              <a:t>		</a:t>
            </a:r>
            <a:r>
              <a:rPr lang="en-US" altLang="ko-KR" b="1" i="0" dirty="0" err="1"/>
              <a:t>makeFrame</a:t>
            </a:r>
            <a:r>
              <a:rPr lang="en-US" altLang="ko-KR" b="1" i="0" dirty="0"/>
              <a:t>();</a:t>
            </a:r>
          </a:p>
          <a:p>
            <a:pPr defTabSz="541338"/>
            <a:r>
              <a:rPr lang="en-US" altLang="ko-KR" b="1" i="0" dirty="0"/>
              <a:t>	}</a:t>
            </a:r>
          </a:p>
          <a:p>
            <a:pPr defTabSz="541338"/>
            <a:r>
              <a:rPr lang="en-US" altLang="ko-KR" b="1" i="0" dirty="0"/>
              <a:t>	private void </a:t>
            </a:r>
            <a:r>
              <a:rPr lang="en-US" altLang="ko-KR" b="1" i="0" dirty="0" err="1"/>
              <a:t>makeFrame</a:t>
            </a:r>
            <a:r>
              <a:rPr lang="en-US" altLang="ko-KR" b="1" i="0" dirty="0"/>
              <a:t>(){</a:t>
            </a:r>
          </a:p>
          <a:p>
            <a:pPr defTabSz="541338"/>
            <a:r>
              <a:rPr lang="en-US" altLang="ko-KR" b="1" i="0" dirty="0"/>
              <a:t>		frame = new </a:t>
            </a:r>
            <a:r>
              <a:rPr lang="en-US" altLang="ko-KR" b="1" i="0" dirty="0" err="1"/>
              <a:t>JFrame</a:t>
            </a:r>
            <a:r>
              <a:rPr lang="en-US" altLang="ko-KR" b="1" i="0" dirty="0"/>
              <a:t>("</a:t>
            </a:r>
            <a:r>
              <a:rPr lang="en-US" altLang="ko-KR" b="1" i="0" dirty="0" err="1"/>
              <a:t>ImageViewer</a:t>
            </a:r>
            <a:r>
              <a:rPr lang="en-US" altLang="ko-KR" b="1" i="0" dirty="0"/>
              <a:t>"); </a:t>
            </a:r>
          </a:p>
          <a:p>
            <a:pPr defTabSz="541338"/>
            <a:r>
              <a:rPr lang="en-US" altLang="ko-KR" b="1" i="0" dirty="0"/>
              <a:t>		</a:t>
            </a:r>
            <a:r>
              <a:rPr lang="en-US" altLang="ko-KR" b="1" i="0" dirty="0" err="1"/>
              <a:t>frame.setSize</a:t>
            </a:r>
            <a:r>
              <a:rPr lang="en-US" altLang="ko-KR" b="1" i="0" dirty="0"/>
              <a:t>(300, 200);</a:t>
            </a:r>
          </a:p>
          <a:p>
            <a:pPr defTabSz="541338"/>
            <a:r>
              <a:rPr lang="en-US" altLang="ko-KR" b="1" i="0" dirty="0"/>
              <a:t>		</a:t>
            </a:r>
          </a:p>
          <a:p>
            <a:pPr defTabSz="541338"/>
            <a:r>
              <a:rPr lang="en-US" altLang="ko-KR" b="1" i="0" dirty="0"/>
              <a:t>		</a:t>
            </a:r>
            <a:r>
              <a:rPr lang="en-US" altLang="ko-KR" b="1" i="0" dirty="0">
                <a:solidFill>
                  <a:srgbClr val="FF0000"/>
                </a:solidFill>
              </a:rPr>
              <a:t>Container</a:t>
            </a:r>
            <a:r>
              <a:rPr lang="en-US" altLang="ko-KR" b="1" i="0" dirty="0"/>
              <a:t> </a:t>
            </a:r>
            <a:r>
              <a:rPr lang="en-US" altLang="ko-KR" b="1" i="0" dirty="0" err="1"/>
              <a:t>contentPane</a:t>
            </a:r>
            <a:r>
              <a:rPr lang="en-US" altLang="ko-KR" b="1" i="0" dirty="0"/>
              <a:t> = </a:t>
            </a:r>
            <a:r>
              <a:rPr lang="en-US" altLang="ko-KR" b="1" i="0" dirty="0" err="1"/>
              <a:t>frame.getContentPane</a:t>
            </a:r>
            <a:r>
              <a:rPr lang="en-US" altLang="ko-KR" b="1" i="0" dirty="0"/>
              <a:t>();</a:t>
            </a:r>
          </a:p>
          <a:p>
            <a:pPr defTabSz="541338"/>
            <a:r>
              <a:rPr lang="en-US" altLang="ko-KR" b="1" i="0" dirty="0"/>
              <a:t>		</a:t>
            </a:r>
            <a:r>
              <a:rPr lang="en-US" altLang="ko-KR" b="1" i="0" dirty="0" err="1">
                <a:solidFill>
                  <a:srgbClr val="FF0000"/>
                </a:solidFill>
              </a:rPr>
              <a:t>JLabel</a:t>
            </a:r>
            <a:r>
              <a:rPr lang="en-US" altLang="ko-KR" b="1" i="0" dirty="0"/>
              <a:t> label = new </a:t>
            </a:r>
            <a:r>
              <a:rPr lang="en-US" altLang="ko-KR" b="1" i="0" dirty="0" err="1">
                <a:solidFill>
                  <a:srgbClr val="FF0000"/>
                </a:solidFill>
              </a:rPr>
              <a:t>JLabel</a:t>
            </a:r>
            <a:r>
              <a:rPr lang="en-US" altLang="ko-KR" b="1" i="0" dirty="0"/>
              <a:t>("label - text image</a:t>
            </a:r>
            <a:r>
              <a:rPr lang="ko-KR" altLang="en-US" b="1" i="0" dirty="0" smtClean="0"/>
              <a:t>를</a:t>
            </a:r>
            <a:r>
              <a:rPr lang="en-US" altLang="ko-KR" b="1" i="0" dirty="0" smtClean="0"/>
              <a:t>...");</a:t>
            </a:r>
            <a:endParaRPr lang="en-US" altLang="ko-KR" b="1" i="0" dirty="0"/>
          </a:p>
          <a:p>
            <a:pPr defTabSz="541338"/>
            <a:r>
              <a:rPr lang="en-US" altLang="ko-KR" b="1" i="0" dirty="0"/>
              <a:t>		</a:t>
            </a:r>
            <a:r>
              <a:rPr lang="en-US" altLang="ko-KR" b="1" i="0" dirty="0" err="1"/>
              <a:t>contentPane.add</a:t>
            </a:r>
            <a:r>
              <a:rPr lang="en-US" altLang="ko-KR" b="1" i="0" dirty="0"/>
              <a:t>(label);</a:t>
            </a:r>
          </a:p>
          <a:p>
            <a:pPr defTabSz="541338"/>
            <a:endParaRPr lang="en-US" altLang="ko-KR" b="1" i="0" dirty="0"/>
          </a:p>
          <a:p>
            <a:pPr defTabSz="541338"/>
            <a:r>
              <a:rPr lang="en-US" altLang="ko-KR" b="1" i="0" dirty="0"/>
              <a:t>		</a:t>
            </a:r>
            <a:r>
              <a:rPr lang="en-US" altLang="ko-KR" b="1" i="0" dirty="0" err="1"/>
              <a:t>frame.setVisible</a:t>
            </a:r>
            <a:r>
              <a:rPr lang="en-US" altLang="ko-KR" b="1" i="0" dirty="0"/>
              <a:t>(true);</a:t>
            </a:r>
          </a:p>
          <a:p>
            <a:pPr defTabSz="541338"/>
            <a:r>
              <a:rPr lang="en-US" altLang="ko-KR" b="1" i="0" dirty="0"/>
              <a:t>	</a:t>
            </a:r>
            <a:r>
              <a:rPr lang="en-US" altLang="ko-KR" b="1" i="0" dirty="0" smtClean="0"/>
              <a:t>}</a:t>
            </a:r>
            <a:endParaRPr lang="en-US" altLang="ko-KR" b="1" i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335" y="1219200"/>
            <a:ext cx="28479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28475-2E9A-4C8F-A0CA-C13FDB9BBF15}" type="slidenum">
              <a:rPr lang="ko-KR" altLang="en-US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3789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1000" y="533400"/>
            <a:ext cx="8229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1338"/>
            <a:r>
              <a:rPr lang="en-US" altLang="ko-KR" b="1" i="0" dirty="0"/>
              <a:t>import </a:t>
            </a:r>
            <a:r>
              <a:rPr lang="en-US" altLang="ko-KR" b="1" i="0" dirty="0" err="1" smtClean="0"/>
              <a:t>java.awt.</a:t>
            </a:r>
            <a:r>
              <a:rPr lang="en-US" altLang="ko-KR" b="1" i="0" dirty="0" err="1" smtClean="0">
                <a:solidFill>
                  <a:srgbClr val="FF0000"/>
                </a:solidFill>
              </a:rPr>
              <a:t>Container</a:t>
            </a:r>
            <a:r>
              <a:rPr lang="en-US" altLang="ko-KR" b="1" i="0" dirty="0" smtClean="0"/>
              <a:t>;   import </a:t>
            </a:r>
            <a:r>
              <a:rPr lang="en-US" altLang="ko-KR" b="1" i="0" dirty="0" err="1"/>
              <a:t>javax.swing.JFrame</a:t>
            </a:r>
            <a:r>
              <a:rPr lang="en-US" altLang="ko-KR" b="1" i="0" dirty="0"/>
              <a:t>;</a:t>
            </a:r>
          </a:p>
          <a:p>
            <a:pPr defTabSz="541338"/>
            <a:r>
              <a:rPr lang="en-US" altLang="ko-KR" b="1" i="0" dirty="0"/>
              <a:t>import </a:t>
            </a:r>
            <a:r>
              <a:rPr lang="en-US" altLang="ko-KR" b="1" i="0" dirty="0" err="1"/>
              <a:t>javax.swing.</a:t>
            </a:r>
            <a:r>
              <a:rPr lang="en-US" altLang="ko-KR" b="1" i="0" dirty="0" err="1">
                <a:solidFill>
                  <a:srgbClr val="FF0000"/>
                </a:solidFill>
              </a:rPr>
              <a:t>JLabel</a:t>
            </a:r>
            <a:r>
              <a:rPr lang="en-US" altLang="ko-KR" b="1" i="0" dirty="0"/>
              <a:t>;</a:t>
            </a:r>
          </a:p>
          <a:p>
            <a:pPr defTabSz="541338"/>
            <a:endParaRPr lang="en-US" altLang="ko-KR" b="1" i="0" dirty="0"/>
          </a:p>
          <a:p>
            <a:pPr defTabSz="541338"/>
            <a:r>
              <a:rPr lang="en-US" altLang="ko-KR" b="1" i="0" dirty="0"/>
              <a:t>public class ImageViewer5 {</a:t>
            </a:r>
          </a:p>
          <a:p>
            <a:pPr defTabSz="541338"/>
            <a:r>
              <a:rPr lang="en-US" altLang="ko-KR" b="1" i="0" dirty="0"/>
              <a:t>	private </a:t>
            </a:r>
            <a:r>
              <a:rPr lang="en-US" altLang="ko-KR" b="1" i="0" dirty="0" err="1"/>
              <a:t>JFrame</a:t>
            </a:r>
            <a:r>
              <a:rPr lang="en-US" altLang="ko-KR" b="1" i="0" dirty="0"/>
              <a:t> frame;</a:t>
            </a:r>
          </a:p>
          <a:p>
            <a:pPr defTabSz="541338"/>
            <a:r>
              <a:rPr lang="en-US" altLang="ko-KR" b="1" i="0" dirty="0"/>
              <a:t>	public ImageViewer5(){</a:t>
            </a:r>
          </a:p>
          <a:p>
            <a:pPr defTabSz="541338"/>
            <a:r>
              <a:rPr lang="en-US" altLang="ko-KR" b="1" i="0" dirty="0"/>
              <a:t>		</a:t>
            </a:r>
            <a:r>
              <a:rPr lang="en-US" altLang="ko-KR" b="1" i="0" dirty="0" err="1"/>
              <a:t>makeFrame</a:t>
            </a:r>
            <a:r>
              <a:rPr lang="en-US" altLang="ko-KR" b="1" i="0" dirty="0"/>
              <a:t>();</a:t>
            </a:r>
          </a:p>
          <a:p>
            <a:pPr defTabSz="541338"/>
            <a:r>
              <a:rPr lang="en-US" altLang="ko-KR" b="1" i="0" dirty="0"/>
              <a:t>	}</a:t>
            </a:r>
          </a:p>
          <a:p>
            <a:pPr defTabSz="541338"/>
            <a:r>
              <a:rPr lang="en-US" altLang="ko-KR" b="1" i="0" dirty="0"/>
              <a:t>	private void </a:t>
            </a:r>
            <a:r>
              <a:rPr lang="en-US" altLang="ko-KR" b="1" i="0" dirty="0" err="1"/>
              <a:t>makeFrame</a:t>
            </a:r>
            <a:r>
              <a:rPr lang="en-US" altLang="ko-KR" b="1" i="0" dirty="0"/>
              <a:t>(){</a:t>
            </a:r>
          </a:p>
          <a:p>
            <a:pPr defTabSz="541338"/>
            <a:r>
              <a:rPr lang="en-US" altLang="ko-KR" b="1" i="0" dirty="0"/>
              <a:t>		frame = new </a:t>
            </a:r>
            <a:r>
              <a:rPr lang="en-US" altLang="ko-KR" b="1" i="0" dirty="0" err="1"/>
              <a:t>JFrame</a:t>
            </a:r>
            <a:r>
              <a:rPr lang="en-US" altLang="ko-KR" b="1" i="0" dirty="0"/>
              <a:t>("</a:t>
            </a:r>
            <a:r>
              <a:rPr lang="en-US" altLang="ko-KR" b="1" i="0" dirty="0" err="1"/>
              <a:t>ImageViewer</a:t>
            </a:r>
            <a:r>
              <a:rPr lang="en-US" altLang="ko-KR" b="1" i="0" dirty="0"/>
              <a:t>"); </a:t>
            </a:r>
          </a:p>
          <a:p>
            <a:pPr defTabSz="541338"/>
            <a:r>
              <a:rPr lang="en-US" altLang="ko-KR" b="1" i="0" dirty="0"/>
              <a:t>		</a:t>
            </a:r>
            <a:r>
              <a:rPr lang="en-US" altLang="ko-KR" b="1" i="0" dirty="0" err="1"/>
              <a:t>frame.setSize</a:t>
            </a:r>
            <a:r>
              <a:rPr lang="en-US" altLang="ko-KR" b="1" i="0" dirty="0"/>
              <a:t>(300, 200);</a:t>
            </a:r>
          </a:p>
          <a:p>
            <a:pPr defTabSz="541338"/>
            <a:r>
              <a:rPr lang="en-US" altLang="ko-KR" b="1" i="0" dirty="0"/>
              <a:t>		</a:t>
            </a:r>
          </a:p>
          <a:p>
            <a:pPr defTabSz="541338"/>
            <a:r>
              <a:rPr lang="en-US" altLang="ko-KR" b="1" i="0" dirty="0"/>
              <a:t>		</a:t>
            </a:r>
            <a:r>
              <a:rPr lang="en-US" altLang="ko-KR" b="1" i="0" dirty="0" err="1">
                <a:solidFill>
                  <a:srgbClr val="FF0000"/>
                </a:solidFill>
              </a:rPr>
              <a:t>JLabel</a:t>
            </a:r>
            <a:r>
              <a:rPr lang="en-US" altLang="ko-KR" b="1" i="0" dirty="0"/>
              <a:t> label = new </a:t>
            </a:r>
            <a:r>
              <a:rPr lang="en-US" altLang="ko-KR" b="1" i="0" dirty="0" err="1">
                <a:solidFill>
                  <a:srgbClr val="FF0000"/>
                </a:solidFill>
              </a:rPr>
              <a:t>JLabel</a:t>
            </a:r>
            <a:r>
              <a:rPr lang="en-US" altLang="ko-KR" b="1" i="0" dirty="0"/>
              <a:t>("label - text image</a:t>
            </a:r>
            <a:r>
              <a:rPr lang="ko-KR" altLang="en-US" b="1" i="0" dirty="0" smtClean="0"/>
              <a:t>를</a:t>
            </a:r>
            <a:r>
              <a:rPr lang="en-US" altLang="ko-KR" b="1" i="0" dirty="0" smtClean="0"/>
              <a:t>...");</a:t>
            </a:r>
            <a:endParaRPr lang="en-US" altLang="ko-KR" b="1" i="0" dirty="0"/>
          </a:p>
          <a:p>
            <a:pPr defTabSz="541338"/>
            <a:r>
              <a:rPr lang="en-US" altLang="ko-KR" b="1" i="0" dirty="0"/>
              <a:t>		</a:t>
            </a:r>
            <a:r>
              <a:rPr lang="en-US" altLang="ko-KR" b="1" i="0" dirty="0" err="1" smtClean="0"/>
              <a:t>frame.add</a:t>
            </a:r>
            <a:r>
              <a:rPr lang="en-US" altLang="ko-KR" b="1" i="0" dirty="0" smtClean="0"/>
              <a:t>(label);	// </a:t>
            </a:r>
            <a:r>
              <a:rPr lang="ko-KR" altLang="en-US" b="1" i="0" dirty="0" smtClean="0"/>
              <a:t>프레임에 넣으면 </a:t>
            </a:r>
            <a:r>
              <a:rPr lang="en-US" altLang="ko-KR" b="1" i="0" dirty="0" smtClean="0"/>
              <a:t>content pane</a:t>
            </a:r>
            <a:r>
              <a:rPr lang="ko-KR" altLang="en-US" b="1" i="0" dirty="0" smtClean="0"/>
              <a:t>에 들어간다</a:t>
            </a:r>
            <a:r>
              <a:rPr lang="en-US" altLang="ko-KR" b="1" i="0" dirty="0" smtClean="0"/>
              <a:t>.</a:t>
            </a:r>
            <a:endParaRPr lang="en-US" altLang="ko-KR" b="1" i="0" dirty="0"/>
          </a:p>
          <a:p>
            <a:pPr defTabSz="541338"/>
            <a:endParaRPr lang="en-US" altLang="ko-KR" b="1" i="0" dirty="0"/>
          </a:p>
          <a:p>
            <a:pPr defTabSz="541338"/>
            <a:r>
              <a:rPr lang="en-US" altLang="ko-KR" b="1" i="0" dirty="0"/>
              <a:t>		</a:t>
            </a:r>
            <a:r>
              <a:rPr lang="en-US" altLang="ko-KR" b="1" i="0" dirty="0" err="1"/>
              <a:t>frame.setVisible</a:t>
            </a:r>
            <a:r>
              <a:rPr lang="en-US" altLang="ko-KR" b="1" i="0" dirty="0"/>
              <a:t>(true);</a:t>
            </a:r>
          </a:p>
          <a:p>
            <a:pPr defTabSz="541338"/>
            <a:r>
              <a:rPr lang="en-US" altLang="ko-KR" b="1" i="0" dirty="0"/>
              <a:t>	</a:t>
            </a:r>
            <a:r>
              <a:rPr lang="en-US" altLang="ko-KR" b="1" i="0" dirty="0" smtClean="0"/>
              <a:t>}</a:t>
            </a:r>
            <a:endParaRPr lang="en-US" altLang="ko-KR" b="1" i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335" y="1219200"/>
            <a:ext cx="28479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28475-2E9A-4C8F-A0CA-C13FDB9BBF15}" type="slidenum">
              <a:rPr lang="ko-KR" altLang="en-US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9983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200" y="533400"/>
            <a:ext cx="88963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1338"/>
            <a:r>
              <a:rPr lang="en-US" altLang="ko-KR" b="1" i="0" dirty="0"/>
              <a:t>import </a:t>
            </a:r>
            <a:r>
              <a:rPr lang="en-US" altLang="ko-KR" b="1" i="0" dirty="0" err="1"/>
              <a:t>java.awt.Color</a:t>
            </a:r>
            <a:r>
              <a:rPr lang="en-US" altLang="ko-KR" b="1" i="0" dirty="0" smtClean="0"/>
              <a:t>;			import </a:t>
            </a:r>
            <a:r>
              <a:rPr lang="en-US" altLang="ko-KR" b="1" i="0" dirty="0" err="1"/>
              <a:t>java.awt.Container</a:t>
            </a:r>
            <a:r>
              <a:rPr lang="en-US" altLang="ko-KR" b="1" i="0" dirty="0"/>
              <a:t>;</a:t>
            </a:r>
          </a:p>
          <a:p>
            <a:pPr defTabSz="541338"/>
            <a:r>
              <a:rPr lang="en-US" altLang="ko-KR" b="1" i="0" dirty="0"/>
              <a:t>import </a:t>
            </a:r>
            <a:r>
              <a:rPr lang="en-US" altLang="ko-KR" b="1" i="0" dirty="0" err="1" smtClean="0"/>
              <a:t>javax.swing.JFrame</a:t>
            </a:r>
            <a:r>
              <a:rPr lang="en-US" altLang="ko-KR" b="1" i="0" dirty="0" smtClean="0"/>
              <a:t>;		import </a:t>
            </a:r>
            <a:r>
              <a:rPr lang="en-US" altLang="ko-KR" b="1" i="0" dirty="0" err="1"/>
              <a:t>javax.swing.JLabel</a:t>
            </a:r>
            <a:r>
              <a:rPr lang="en-US" altLang="ko-KR" b="1" i="0" dirty="0"/>
              <a:t>;</a:t>
            </a:r>
          </a:p>
          <a:p>
            <a:pPr defTabSz="541338"/>
            <a:r>
              <a:rPr lang="en-US" altLang="ko-KR" b="1" i="0" dirty="0"/>
              <a:t>import </a:t>
            </a:r>
            <a:r>
              <a:rPr lang="en-US" altLang="ko-KR" b="1" i="0" dirty="0" err="1"/>
              <a:t>javax.swing.border.</a:t>
            </a:r>
            <a:r>
              <a:rPr lang="en-US" altLang="ko-KR" b="1" i="0" dirty="0" err="1">
                <a:solidFill>
                  <a:srgbClr val="FF0000"/>
                </a:solidFill>
              </a:rPr>
              <a:t>LineBorder</a:t>
            </a:r>
            <a:r>
              <a:rPr lang="en-US" altLang="ko-KR" b="1" i="0" dirty="0"/>
              <a:t>;</a:t>
            </a:r>
          </a:p>
          <a:p>
            <a:pPr defTabSz="541338"/>
            <a:endParaRPr lang="en-US" altLang="ko-KR" b="1" i="0" dirty="0"/>
          </a:p>
          <a:p>
            <a:pPr defTabSz="541338"/>
            <a:r>
              <a:rPr lang="en-US" altLang="ko-KR" b="1" i="0" dirty="0"/>
              <a:t>public class ImageViewer6 {</a:t>
            </a:r>
          </a:p>
          <a:p>
            <a:pPr defTabSz="541338"/>
            <a:r>
              <a:rPr lang="en-US" altLang="ko-KR" b="1" i="0" dirty="0"/>
              <a:t>	private </a:t>
            </a:r>
            <a:r>
              <a:rPr lang="en-US" altLang="ko-KR" b="1" i="0" dirty="0" err="1"/>
              <a:t>JFrame</a:t>
            </a:r>
            <a:r>
              <a:rPr lang="en-US" altLang="ko-KR" b="1" i="0" dirty="0"/>
              <a:t> frame;</a:t>
            </a:r>
          </a:p>
          <a:p>
            <a:pPr defTabSz="541338"/>
            <a:r>
              <a:rPr lang="en-US" altLang="ko-KR" b="1" i="0" dirty="0"/>
              <a:t>	public ImageViewer6(){</a:t>
            </a:r>
          </a:p>
          <a:p>
            <a:pPr defTabSz="541338"/>
            <a:r>
              <a:rPr lang="en-US" altLang="ko-KR" b="1" i="0" dirty="0"/>
              <a:t>		</a:t>
            </a:r>
            <a:r>
              <a:rPr lang="en-US" altLang="ko-KR" b="1" i="0" dirty="0" err="1"/>
              <a:t>makeFrame</a:t>
            </a:r>
            <a:r>
              <a:rPr lang="en-US" altLang="ko-KR" b="1" i="0" dirty="0"/>
              <a:t>();</a:t>
            </a:r>
          </a:p>
          <a:p>
            <a:pPr defTabSz="541338"/>
            <a:r>
              <a:rPr lang="en-US" altLang="ko-KR" b="1" i="0" dirty="0"/>
              <a:t>	}</a:t>
            </a:r>
          </a:p>
          <a:p>
            <a:pPr defTabSz="541338"/>
            <a:r>
              <a:rPr lang="en-US" altLang="ko-KR" b="1" i="0" dirty="0"/>
              <a:t>	private void </a:t>
            </a:r>
            <a:r>
              <a:rPr lang="en-US" altLang="ko-KR" b="1" i="0" dirty="0" err="1"/>
              <a:t>makeFrame</a:t>
            </a:r>
            <a:r>
              <a:rPr lang="en-US" altLang="ko-KR" b="1" i="0" dirty="0"/>
              <a:t>(){</a:t>
            </a:r>
          </a:p>
          <a:p>
            <a:pPr defTabSz="541338"/>
            <a:r>
              <a:rPr lang="en-US" altLang="ko-KR" b="1" i="0" dirty="0"/>
              <a:t>		frame = new </a:t>
            </a:r>
            <a:r>
              <a:rPr lang="en-US" altLang="ko-KR" b="1" i="0" dirty="0" err="1"/>
              <a:t>JFrame</a:t>
            </a:r>
            <a:r>
              <a:rPr lang="en-US" altLang="ko-KR" b="1" i="0" dirty="0"/>
              <a:t>("</a:t>
            </a:r>
            <a:r>
              <a:rPr lang="en-US" altLang="ko-KR" b="1" i="0" dirty="0" err="1"/>
              <a:t>ImageViewer</a:t>
            </a:r>
            <a:r>
              <a:rPr lang="en-US" altLang="ko-KR" b="1" i="0" dirty="0"/>
              <a:t>"); </a:t>
            </a:r>
          </a:p>
          <a:p>
            <a:pPr defTabSz="541338"/>
            <a:r>
              <a:rPr lang="en-US" altLang="ko-KR" b="1" i="0" dirty="0"/>
              <a:t>		</a:t>
            </a:r>
            <a:r>
              <a:rPr lang="en-US" altLang="ko-KR" b="1" i="0" dirty="0" err="1"/>
              <a:t>frame.setSize</a:t>
            </a:r>
            <a:r>
              <a:rPr lang="en-US" altLang="ko-KR" b="1" i="0" dirty="0"/>
              <a:t>(300, 200);</a:t>
            </a:r>
          </a:p>
          <a:p>
            <a:pPr defTabSz="541338"/>
            <a:r>
              <a:rPr lang="en-US" altLang="ko-KR" b="1" i="0" dirty="0"/>
              <a:t>		</a:t>
            </a:r>
          </a:p>
          <a:p>
            <a:pPr defTabSz="541338"/>
            <a:r>
              <a:rPr lang="en-US" altLang="ko-KR" b="1" i="0" dirty="0"/>
              <a:t>		Container </a:t>
            </a:r>
            <a:r>
              <a:rPr lang="en-US" altLang="ko-KR" b="1" i="0" dirty="0" err="1"/>
              <a:t>contentPane</a:t>
            </a:r>
            <a:r>
              <a:rPr lang="en-US" altLang="ko-KR" b="1" i="0" dirty="0"/>
              <a:t> = </a:t>
            </a:r>
            <a:r>
              <a:rPr lang="en-US" altLang="ko-KR" b="1" i="0" dirty="0" err="1"/>
              <a:t>frame.getContentPane</a:t>
            </a:r>
            <a:r>
              <a:rPr lang="en-US" altLang="ko-KR" b="1" i="0" dirty="0"/>
              <a:t>();</a:t>
            </a:r>
          </a:p>
          <a:p>
            <a:pPr defTabSz="541338"/>
            <a:r>
              <a:rPr lang="en-US" altLang="ko-KR" b="1" i="0" dirty="0"/>
              <a:t>		</a:t>
            </a:r>
            <a:r>
              <a:rPr lang="en-US" altLang="ko-KR" b="1" i="0" dirty="0" err="1"/>
              <a:t>JLabel</a:t>
            </a:r>
            <a:r>
              <a:rPr lang="en-US" altLang="ko-KR" b="1" i="0" dirty="0"/>
              <a:t> label = new </a:t>
            </a:r>
            <a:r>
              <a:rPr lang="en-US" altLang="ko-KR" b="1" i="0" dirty="0" err="1"/>
              <a:t>JLabel</a:t>
            </a:r>
            <a:r>
              <a:rPr lang="en-US" altLang="ko-KR" b="1" i="0" dirty="0"/>
              <a:t>("label - text image</a:t>
            </a:r>
            <a:r>
              <a:rPr lang="ko-KR" altLang="en-US" b="1" i="0" dirty="0"/>
              <a:t>를 </a:t>
            </a:r>
            <a:r>
              <a:rPr lang="en-US" altLang="ko-KR" b="1" i="0" dirty="0" smtClean="0"/>
              <a:t>...");</a:t>
            </a:r>
            <a:endParaRPr lang="en-US" altLang="ko-KR" b="1" i="0" dirty="0"/>
          </a:p>
          <a:p>
            <a:pPr defTabSz="541338"/>
            <a:r>
              <a:rPr lang="en-US" altLang="ko-KR" b="1" i="0" dirty="0"/>
              <a:t>		</a:t>
            </a:r>
            <a:r>
              <a:rPr lang="en-US" altLang="ko-KR" b="1" i="0" dirty="0" err="1"/>
              <a:t>label.setBorder</a:t>
            </a:r>
            <a:r>
              <a:rPr lang="en-US" altLang="ko-KR" b="1" i="0" dirty="0"/>
              <a:t>(new </a:t>
            </a:r>
            <a:r>
              <a:rPr lang="en-US" altLang="ko-KR" b="1" i="0" dirty="0" err="1">
                <a:solidFill>
                  <a:srgbClr val="FF0000"/>
                </a:solidFill>
              </a:rPr>
              <a:t>LineBorder</a:t>
            </a:r>
            <a:r>
              <a:rPr lang="en-US" altLang="ko-KR" b="1" i="0" dirty="0"/>
              <a:t>(</a:t>
            </a:r>
            <a:r>
              <a:rPr lang="en-US" altLang="ko-KR" b="1" i="0" dirty="0" err="1"/>
              <a:t>Color.RED</a:t>
            </a:r>
            <a:r>
              <a:rPr lang="en-US" altLang="ko-KR" b="1" i="0" dirty="0"/>
              <a:t>, 5</a:t>
            </a:r>
            <a:r>
              <a:rPr lang="en-US" altLang="ko-KR" b="1" i="0" dirty="0" smtClean="0"/>
              <a:t>));	// </a:t>
            </a:r>
            <a:r>
              <a:rPr lang="ko-KR" altLang="en-US" b="1" i="0" dirty="0" smtClean="0"/>
              <a:t>라벨에 테두리 추가</a:t>
            </a:r>
            <a:endParaRPr lang="en-US" altLang="ko-KR" b="1" i="0" dirty="0"/>
          </a:p>
          <a:p>
            <a:pPr defTabSz="541338"/>
            <a:r>
              <a:rPr lang="en-US" altLang="ko-KR" b="1" i="0" dirty="0"/>
              <a:t>		</a:t>
            </a:r>
            <a:r>
              <a:rPr lang="en-US" altLang="ko-KR" b="1" i="0" dirty="0" err="1"/>
              <a:t>contentPane.add</a:t>
            </a:r>
            <a:r>
              <a:rPr lang="en-US" altLang="ko-KR" b="1" i="0" dirty="0"/>
              <a:t>(label);</a:t>
            </a:r>
          </a:p>
          <a:p>
            <a:pPr defTabSz="541338"/>
            <a:endParaRPr lang="en-US" altLang="ko-KR" b="1" i="0" dirty="0"/>
          </a:p>
          <a:p>
            <a:pPr defTabSz="541338"/>
            <a:r>
              <a:rPr lang="en-US" altLang="ko-KR" b="1" i="0" dirty="0"/>
              <a:t>		</a:t>
            </a:r>
            <a:r>
              <a:rPr lang="en-US" altLang="ko-KR" b="1" i="0" dirty="0" err="1"/>
              <a:t>frame.setVisible</a:t>
            </a:r>
            <a:r>
              <a:rPr lang="en-US" altLang="ko-KR" b="1" i="0" dirty="0"/>
              <a:t>(true</a:t>
            </a:r>
            <a:r>
              <a:rPr lang="en-US" altLang="ko-KR" b="1" i="0" dirty="0" smtClean="0"/>
              <a:t>);</a:t>
            </a:r>
            <a:endParaRPr lang="en-US" altLang="ko-KR" b="1" i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07969"/>
            <a:ext cx="28765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7800" y="5257800"/>
            <a:ext cx="1415772" cy="3693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i="0" smtClean="0"/>
              <a:t>테두리 굵기</a:t>
            </a:r>
            <a:endParaRPr lang="ko-KR" altLang="en-US" b="1" i="0"/>
          </a:p>
        </p:txBody>
      </p:sp>
      <p:cxnSp>
        <p:nvCxnSpPr>
          <p:cNvPr id="8" name="직선 화살표 연결선 7"/>
          <p:cNvCxnSpPr>
            <a:stCxn id="2" idx="0"/>
          </p:cNvCxnSpPr>
          <p:nvPr/>
        </p:nvCxnSpPr>
        <p:spPr bwMode="auto">
          <a:xfrm flipV="1">
            <a:off x="5965686" y="50292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114800" y="5888712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0" smtClean="0"/>
              <a:t>프레임을 꽉 채우도록 라벨의 크기가 조절됨</a:t>
            </a:r>
            <a:endParaRPr lang="ko-KR" altLang="en-US" i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28475-2E9A-4C8F-A0CA-C13FDB9BBF15}" type="slidenum">
              <a:rPr lang="ko-KR" altLang="en-US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928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1000" y="15240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1338"/>
            <a:r>
              <a:rPr lang="en-US" altLang="ko-KR" b="1" i="0" dirty="0"/>
              <a:t>import </a:t>
            </a:r>
            <a:r>
              <a:rPr lang="en-US" altLang="ko-KR" b="1" i="0" dirty="0" err="1"/>
              <a:t>java.awt.Color</a:t>
            </a:r>
            <a:r>
              <a:rPr lang="en-US" altLang="ko-KR" b="1" i="0" dirty="0" smtClean="0"/>
              <a:t>;			import </a:t>
            </a:r>
            <a:r>
              <a:rPr lang="en-US" altLang="ko-KR" b="1" i="0" dirty="0" err="1"/>
              <a:t>java.awt.Container</a:t>
            </a:r>
            <a:r>
              <a:rPr lang="en-US" altLang="ko-KR" b="1" i="0" dirty="0"/>
              <a:t>;</a:t>
            </a:r>
          </a:p>
          <a:p>
            <a:pPr defTabSz="541338"/>
            <a:r>
              <a:rPr lang="en-US" altLang="ko-KR" b="1" i="0" dirty="0"/>
              <a:t>import </a:t>
            </a:r>
            <a:r>
              <a:rPr lang="en-US" altLang="ko-KR" b="1" i="0" dirty="0" err="1"/>
              <a:t>javax.swing.JFrame</a:t>
            </a:r>
            <a:r>
              <a:rPr lang="en-US" altLang="ko-KR" b="1" i="0" dirty="0" smtClean="0"/>
              <a:t>;		import </a:t>
            </a:r>
            <a:r>
              <a:rPr lang="en-US" altLang="ko-KR" b="1" i="0" dirty="0" err="1"/>
              <a:t>javax.swing.JLabel</a:t>
            </a:r>
            <a:r>
              <a:rPr lang="en-US" altLang="ko-KR" b="1" i="0" dirty="0"/>
              <a:t>;</a:t>
            </a:r>
          </a:p>
          <a:p>
            <a:pPr defTabSz="541338"/>
            <a:r>
              <a:rPr lang="en-US" altLang="ko-KR" b="1" i="0" dirty="0"/>
              <a:t>import </a:t>
            </a:r>
            <a:r>
              <a:rPr lang="en-US" altLang="ko-KR" b="1" i="0" dirty="0" err="1"/>
              <a:t>javax.swing.border.LineBorder</a:t>
            </a:r>
            <a:r>
              <a:rPr lang="en-US" altLang="ko-KR" b="1" i="0" dirty="0"/>
              <a:t>;</a:t>
            </a:r>
          </a:p>
          <a:p>
            <a:pPr defTabSz="541338"/>
            <a:endParaRPr lang="en-US" altLang="ko-KR" b="1" i="0" dirty="0"/>
          </a:p>
          <a:p>
            <a:pPr defTabSz="541338"/>
            <a:r>
              <a:rPr lang="en-US" altLang="ko-KR" b="1" i="0" dirty="0"/>
              <a:t>public class ImageViewer6 {</a:t>
            </a:r>
          </a:p>
          <a:p>
            <a:pPr defTabSz="541338"/>
            <a:r>
              <a:rPr lang="en-US" altLang="ko-KR" b="1" i="0" dirty="0"/>
              <a:t>	private </a:t>
            </a:r>
            <a:r>
              <a:rPr lang="en-US" altLang="ko-KR" b="1" i="0" dirty="0" err="1"/>
              <a:t>JFrame</a:t>
            </a:r>
            <a:r>
              <a:rPr lang="en-US" altLang="ko-KR" b="1" i="0" dirty="0"/>
              <a:t> frame;</a:t>
            </a:r>
          </a:p>
          <a:p>
            <a:pPr defTabSz="541338"/>
            <a:r>
              <a:rPr lang="en-US" altLang="ko-KR" b="1" i="0" dirty="0"/>
              <a:t>	public ImageViewer6(){</a:t>
            </a:r>
          </a:p>
          <a:p>
            <a:pPr defTabSz="541338"/>
            <a:r>
              <a:rPr lang="en-US" altLang="ko-KR" b="1" i="0" dirty="0"/>
              <a:t>		</a:t>
            </a:r>
            <a:r>
              <a:rPr lang="en-US" altLang="ko-KR" b="1" i="0" dirty="0" err="1"/>
              <a:t>makeFrame</a:t>
            </a:r>
            <a:r>
              <a:rPr lang="en-US" altLang="ko-KR" b="1" i="0" dirty="0"/>
              <a:t>();</a:t>
            </a:r>
          </a:p>
          <a:p>
            <a:pPr defTabSz="541338"/>
            <a:r>
              <a:rPr lang="en-US" altLang="ko-KR" b="1" i="0" dirty="0"/>
              <a:t>	}</a:t>
            </a:r>
          </a:p>
          <a:p>
            <a:pPr defTabSz="541338"/>
            <a:r>
              <a:rPr lang="en-US" altLang="ko-KR" b="1" i="0" dirty="0"/>
              <a:t>	private void </a:t>
            </a:r>
            <a:r>
              <a:rPr lang="en-US" altLang="ko-KR" b="1" i="0" dirty="0" err="1"/>
              <a:t>makeFrame</a:t>
            </a:r>
            <a:r>
              <a:rPr lang="en-US" altLang="ko-KR" b="1" i="0" dirty="0"/>
              <a:t>(){</a:t>
            </a:r>
          </a:p>
          <a:p>
            <a:pPr defTabSz="541338"/>
            <a:r>
              <a:rPr lang="en-US" altLang="ko-KR" b="1" i="0" dirty="0"/>
              <a:t>		frame = new </a:t>
            </a:r>
            <a:r>
              <a:rPr lang="en-US" altLang="ko-KR" b="1" i="0" dirty="0" err="1"/>
              <a:t>JFrame</a:t>
            </a:r>
            <a:r>
              <a:rPr lang="en-US" altLang="ko-KR" b="1" i="0" dirty="0"/>
              <a:t>("</a:t>
            </a:r>
            <a:r>
              <a:rPr lang="en-US" altLang="ko-KR" b="1" i="0" dirty="0" err="1"/>
              <a:t>ImageViewer</a:t>
            </a:r>
            <a:r>
              <a:rPr lang="en-US" altLang="ko-KR" b="1" i="0" dirty="0"/>
              <a:t>"); </a:t>
            </a:r>
          </a:p>
          <a:p>
            <a:pPr defTabSz="541338"/>
            <a:r>
              <a:rPr lang="en-US" altLang="ko-KR" b="1" i="0" dirty="0">
                <a:solidFill>
                  <a:srgbClr val="FF0000"/>
                </a:solidFill>
              </a:rPr>
              <a:t>//</a:t>
            </a:r>
            <a:r>
              <a:rPr lang="en-US" altLang="ko-KR" b="1" i="0" dirty="0"/>
              <a:t>		</a:t>
            </a:r>
            <a:r>
              <a:rPr lang="en-US" altLang="ko-KR" b="1" i="0" dirty="0" err="1"/>
              <a:t>frame.setSize</a:t>
            </a:r>
            <a:r>
              <a:rPr lang="en-US" altLang="ko-KR" b="1" i="0" dirty="0"/>
              <a:t>(300, 200</a:t>
            </a:r>
            <a:r>
              <a:rPr lang="en-US" altLang="ko-KR" b="1" i="0" dirty="0" smtClean="0"/>
              <a:t>);	</a:t>
            </a:r>
            <a:r>
              <a:rPr lang="en-US" altLang="ko-KR" b="1" i="0" dirty="0" smtClean="0">
                <a:solidFill>
                  <a:srgbClr val="FF0000"/>
                </a:solidFill>
              </a:rPr>
              <a:t>// </a:t>
            </a:r>
            <a:r>
              <a:rPr lang="ko-KR" altLang="en-US" b="1" i="0" dirty="0" smtClean="0">
                <a:solidFill>
                  <a:srgbClr val="FF0000"/>
                </a:solidFill>
              </a:rPr>
              <a:t>주석처리</a:t>
            </a:r>
            <a:r>
              <a:rPr lang="en-US" altLang="ko-KR" b="1" i="0" dirty="0" smtClean="0">
                <a:solidFill>
                  <a:srgbClr val="FF0000"/>
                </a:solidFill>
              </a:rPr>
              <a:t>!</a:t>
            </a:r>
            <a:endParaRPr lang="en-US" altLang="ko-KR" b="1" i="0" dirty="0">
              <a:solidFill>
                <a:srgbClr val="FF0000"/>
              </a:solidFill>
            </a:endParaRPr>
          </a:p>
          <a:p>
            <a:pPr defTabSz="541338"/>
            <a:r>
              <a:rPr lang="en-US" altLang="ko-KR" b="1" i="0" dirty="0"/>
              <a:t>		</a:t>
            </a:r>
          </a:p>
          <a:p>
            <a:pPr defTabSz="541338"/>
            <a:r>
              <a:rPr lang="en-US" altLang="ko-KR" b="1" i="0" dirty="0"/>
              <a:t>		Container </a:t>
            </a:r>
            <a:r>
              <a:rPr lang="en-US" altLang="ko-KR" b="1" i="0" dirty="0" err="1"/>
              <a:t>contentPane</a:t>
            </a:r>
            <a:r>
              <a:rPr lang="en-US" altLang="ko-KR" b="1" i="0" dirty="0"/>
              <a:t> = </a:t>
            </a:r>
            <a:r>
              <a:rPr lang="en-US" altLang="ko-KR" b="1" i="0" dirty="0" err="1"/>
              <a:t>frame.getContentPane</a:t>
            </a:r>
            <a:r>
              <a:rPr lang="en-US" altLang="ko-KR" b="1" i="0" dirty="0"/>
              <a:t>();</a:t>
            </a:r>
          </a:p>
          <a:p>
            <a:pPr defTabSz="541338"/>
            <a:r>
              <a:rPr lang="en-US" altLang="ko-KR" b="1" i="0" dirty="0"/>
              <a:t>		</a:t>
            </a:r>
            <a:r>
              <a:rPr lang="en-US" altLang="ko-KR" b="1" i="0" dirty="0" err="1"/>
              <a:t>JLabel</a:t>
            </a:r>
            <a:r>
              <a:rPr lang="en-US" altLang="ko-KR" b="1" i="0" dirty="0"/>
              <a:t> label = new </a:t>
            </a:r>
            <a:r>
              <a:rPr lang="en-US" altLang="ko-KR" b="1" i="0" dirty="0" err="1"/>
              <a:t>JLabel</a:t>
            </a:r>
            <a:r>
              <a:rPr lang="en-US" altLang="ko-KR" b="1" i="0" dirty="0"/>
              <a:t>("label - text image</a:t>
            </a:r>
            <a:r>
              <a:rPr lang="ko-KR" altLang="en-US" b="1" i="0" dirty="0"/>
              <a:t>를 </a:t>
            </a:r>
            <a:r>
              <a:rPr lang="en-US" altLang="ko-KR" b="1" i="0" dirty="0" smtClean="0"/>
              <a:t>...");</a:t>
            </a:r>
            <a:endParaRPr lang="en-US" altLang="ko-KR" b="1" i="0" dirty="0"/>
          </a:p>
          <a:p>
            <a:pPr defTabSz="541338"/>
            <a:r>
              <a:rPr lang="en-US" altLang="ko-KR" b="1" i="0" dirty="0"/>
              <a:t>		</a:t>
            </a:r>
            <a:r>
              <a:rPr lang="en-US" altLang="ko-KR" b="1" i="0" dirty="0" err="1"/>
              <a:t>label.setBorder</a:t>
            </a:r>
            <a:r>
              <a:rPr lang="en-US" altLang="ko-KR" b="1" i="0" dirty="0"/>
              <a:t>(new </a:t>
            </a:r>
            <a:r>
              <a:rPr lang="en-US" altLang="ko-KR" b="1" i="0" dirty="0" err="1"/>
              <a:t>LineBorder</a:t>
            </a:r>
            <a:r>
              <a:rPr lang="en-US" altLang="ko-KR" b="1" i="0" dirty="0"/>
              <a:t>(</a:t>
            </a:r>
            <a:r>
              <a:rPr lang="en-US" altLang="ko-KR" b="1" i="0" dirty="0" err="1"/>
              <a:t>Color.RED</a:t>
            </a:r>
            <a:r>
              <a:rPr lang="en-US" altLang="ko-KR" b="1" i="0" dirty="0"/>
              <a:t>, 5));</a:t>
            </a:r>
          </a:p>
          <a:p>
            <a:pPr defTabSz="541338"/>
            <a:r>
              <a:rPr lang="en-US" altLang="ko-KR" b="1" i="0" dirty="0"/>
              <a:t>		</a:t>
            </a:r>
            <a:r>
              <a:rPr lang="en-US" altLang="ko-KR" b="1" i="0" dirty="0" err="1"/>
              <a:t>contentPane.add</a:t>
            </a:r>
            <a:r>
              <a:rPr lang="en-US" altLang="ko-KR" b="1" i="0" dirty="0"/>
              <a:t>(label);</a:t>
            </a:r>
          </a:p>
          <a:p>
            <a:pPr defTabSz="541338"/>
            <a:endParaRPr lang="en-US" altLang="ko-KR" b="1" i="0" dirty="0"/>
          </a:p>
          <a:p>
            <a:pPr defTabSz="541338"/>
            <a:r>
              <a:rPr lang="en-US" altLang="ko-KR" b="1" i="0" dirty="0"/>
              <a:t>		</a:t>
            </a:r>
            <a:r>
              <a:rPr lang="en-US" altLang="ko-KR" b="1" i="0" dirty="0" err="1">
                <a:solidFill>
                  <a:srgbClr val="FF0000"/>
                </a:solidFill>
              </a:rPr>
              <a:t>frame.pack</a:t>
            </a:r>
            <a:r>
              <a:rPr lang="en-US" altLang="ko-KR" b="1" i="0" dirty="0" smtClean="0">
                <a:solidFill>
                  <a:srgbClr val="FF0000"/>
                </a:solidFill>
              </a:rPr>
              <a:t>();	// </a:t>
            </a:r>
            <a:r>
              <a:rPr lang="ko-KR" altLang="en-US" b="1" i="0" dirty="0" smtClean="0">
                <a:solidFill>
                  <a:srgbClr val="FF0000"/>
                </a:solidFill>
              </a:rPr>
              <a:t>라벨 크기에 맞춰 프레임을 조여줌</a:t>
            </a:r>
            <a:endParaRPr lang="en-US" altLang="ko-KR" b="1" i="0" dirty="0">
              <a:solidFill>
                <a:srgbClr val="FF0000"/>
              </a:solidFill>
            </a:endParaRPr>
          </a:p>
          <a:p>
            <a:pPr defTabSz="541338"/>
            <a:r>
              <a:rPr lang="en-US" altLang="ko-KR" b="1" i="0" dirty="0"/>
              <a:t>		</a:t>
            </a:r>
            <a:r>
              <a:rPr lang="en-US" altLang="ko-KR" b="1" i="0" dirty="0" err="1"/>
              <a:t>frame.setVisible</a:t>
            </a:r>
            <a:r>
              <a:rPr lang="en-US" altLang="ko-KR" b="1" i="0" dirty="0"/>
              <a:t>(true</a:t>
            </a:r>
            <a:r>
              <a:rPr lang="en-US" altLang="ko-KR" b="1" i="0" dirty="0" smtClean="0"/>
              <a:t>);</a:t>
            </a:r>
            <a:endParaRPr lang="en-US" altLang="ko-KR" b="1" i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49302"/>
            <a:ext cx="2362200" cy="74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28475-2E9A-4C8F-A0CA-C13FDB9BBF15}" type="slidenum">
              <a:rPr lang="ko-KR" altLang="en-US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182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1000" y="152400"/>
            <a:ext cx="8229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1338"/>
            <a:r>
              <a:rPr lang="en-US" altLang="ko-KR" b="1" i="0" dirty="0"/>
              <a:t>import </a:t>
            </a:r>
            <a:r>
              <a:rPr lang="en-US" altLang="ko-KR" b="1" i="0" dirty="0" err="1"/>
              <a:t>java.awt.Color</a:t>
            </a:r>
            <a:r>
              <a:rPr lang="en-US" altLang="ko-KR" b="1" i="0" dirty="0" smtClean="0"/>
              <a:t>;			import </a:t>
            </a:r>
            <a:r>
              <a:rPr lang="en-US" altLang="ko-KR" b="1" i="0" dirty="0" err="1"/>
              <a:t>java.awt.Container</a:t>
            </a:r>
            <a:r>
              <a:rPr lang="en-US" altLang="ko-KR" b="1" i="0" dirty="0"/>
              <a:t>;</a:t>
            </a:r>
          </a:p>
          <a:p>
            <a:pPr defTabSz="541338"/>
            <a:r>
              <a:rPr lang="en-US" altLang="ko-KR" b="1" i="0" dirty="0"/>
              <a:t>import </a:t>
            </a:r>
            <a:r>
              <a:rPr lang="en-US" altLang="ko-KR" b="1" i="0" dirty="0" err="1"/>
              <a:t>javax.swing.JFrame</a:t>
            </a:r>
            <a:r>
              <a:rPr lang="en-US" altLang="ko-KR" b="1" i="0" dirty="0" smtClean="0"/>
              <a:t>;		import </a:t>
            </a:r>
            <a:r>
              <a:rPr lang="en-US" altLang="ko-KR" b="1" i="0" dirty="0" err="1"/>
              <a:t>javax.swing.JLabel</a:t>
            </a:r>
            <a:r>
              <a:rPr lang="en-US" altLang="ko-KR" b="1" i="0" dirty="0"/>
              <a:t>;</a:t>
            </a:r>
          </a:p>
          <a:p>
            <a:pPr defTabSz="541338"/>
            <a:r>
              <a:rPr lang="en-US" altLang="ko-KR" b="1" i="0" dirty="0"/>
              <a:t>import </a:t>
            </a:r>
            <a:r>
              <a:rPr lang="en-US" altLang="ko-KR" b="1" i="0" dirty="0" err="1"/>
              <a:t>javax.swing.border.LineBorder</a:t>
            </a:r>
            <a:r>
              <a:rPr lang="en-US" altLang="ko-KR" b="1" i="0" dirty="0"/>
              <a:t>;</a:t>
            </a:r>
          </a:p>
          <a:p>
            <a:pPr defTabSz="541338"/>
            <a:endParaRPr lang="en-US" altLang="ko-KR" b="1" i="0" dirty="0"/>
          </a:p>
          <a:p>
            <a:pPr defTabSz="541338"/>
            <a:r>
              <a:rPr lang="en-US" altLang="ko-KR" b="1" i="0" dirty="0"/>
              <a:t>public class ImageViewer8 {</a:t>
            </a:r>
          </a:p>
          <a:p>
            <a:pPr defTabSz="541338"/>
            <a:r>
              <a:rPr lang="en-US" altLang="ko-KR" b="1" i="0" dirty="0"/>
              <a:t>	private </a:t>
            </a:r>
            <a:r>
              <a:rPr lang="en-US" altLang="ko-KR" b="1" i="0" dirty="0" err="1"/>
              <a:t>JFrame</a:t>
            </a:r>
            <a:r>
              <a:rPr lang="en-US" altLang="ko-KR" b="1" i="0" dirty="0"/>
              <a:t> frame;</a:t>
            </a:r>
          </a:p>
          <a:p>
            <a:pPr defTabSz="541338"/>
            <a:r>
              <a:rPr lang="en-US" altLang="ko-KR" b="1" i="0" dirty="0"/>
              <a:t>	public ImageViewer8(){</a:t>
            </a:r>
          </a:p>
          <a:p>
            <a:pPr defTabSz="541338"/>
            <a:r>
              <a:rPr lang="en-US" altLang="ko-KR" b="1" i="0" dirty="0"/>
              <a:t>		</a:t>
            </a:r>
            <a:r>
              <a:rPr lang="en-US" altLang="ko-KR" b="1" i="0" dirty="0" err="1"/>
              <a:t>makeFrame</a:t>
            </a:r>
            <a:r>
              <a:rPr lang="en-US" altLang="ko-KR" b="1" i="0" dirty="0"/>
              <a:t>();</a:t>
            </a:r>
          </a:p>
          <a:p>
            <a:pPr defTabSz="541338"/>
            <a:r>
              <a:rPr lang="en-US" altLang="ko-KR" b="1" i="0" dirty="0"/>
              <a:t>	}</a:t>
            </a:r>
          </a:p>
          <a:p>
            <a:pPr defTabSz="541338"/>
            <a:r>
              <a:rPr lang="en-US" altLang="ko-KR" b="1" i="0" dirty="0"/>
              <a:t>	private void </a:t>
            </a:r>
            <a:r>
              <a:rPr lang="en-US" altLang="ko-KR" b="1" i="0" dirty="0" err="1"/>
              <a:t>makeFrame</a:t>
            </a:r>
            <a:r>
              <a:rPr lang="en-US" altLang="ko-KR" b="1" i="0" dirty="0"/>
              <a:t>(){</a:t>
            </a:r>
          </a:p>
          <a:p>
            <a:pPr defTabSz="541338"/>
            <a:r>
              <a:rPr lang="en-US" altLang="ko-KR" b="1" i="0" dirty="0"/>
              <a:t>		frame = new </a:t>
            </a:r>
            <a:r>
              <a:rPr lang="en-US" altLang="ko-KR" b="1" i="0" dirty="0" err="1"/>
              <a:t>JFrame</a:t>
            </a:r>
            <a:r>
              <a:rPr lang="en-US" altLang="ko-KR" b="1" i="0" dirty="0"/>
              <a:t>("</a:t>
            </a:r>
            <a:r>
              <a:rPr lang="en-US" altLang="ko-KR" b="1" i="0" dirty="0" err="1"/>
              <a:t>ImageViewer</a:t>
            </a:r>
            <a:r>
              <a:rPr lang="en-US" altLang="ko-KR" b="1" i="0" dirty="0"/>
              <a:t>"); </a:t>
            </a:r>
          </a:p>
          <a:p>
            <a:pPr defTabSz="541338"/>
            <a:r>
              <a:rPr lang="en-US" altLang="ko-KR" b="1" i="0" dirty="0"/>
              <a:t>		</a:t>
            </a:r>
            <a:r>
              <a:rPr lang="en-US" altLang="ko-KR" b="1" i="0" dirty="0" err="1"/>
              <a:t>frame.setSize</a:t>
            </a:r>
            <a:r>
              <a:rPr lang="en-US" altLang="ko-KR" b="1" i="0" dirty="0"/>
              <a:t>(300, 200);</a:t>
            </a:r>
          </a:p>
          <a:p>
            <a:pPr defTabSz="541338"/>
            <a:r>
              <a:rPr lang="en-US" altLang="ko-KR" b="1" i="0" dirty="0"/>
              <a:t>		</a:t>
            </a:r>
          </a:p>
          <a:p>
            <a:pPr defTabSz="541338"/>
            <a:r>
              <a:rPr lang="en-US" altLang="ko-KR" b="1" i="0" dirty="0"/>
              <a:t>		Container </a:t>
            </a:r>
            <a:r>
              <a:rPr lang="en-US" altLang="ko-KR" b="1" i="0" dirty="0" err="1"/>
              <a:t>contentPane</a:t>
            </a:r>
            <a:r>
              <a:rPr lang="en-US" altLang="ko-KR" b="1" i="0" dirty="0"/>
              <a:t> = </a:t>
            </a:r>
            <a:r>
              <a:rPr lang="en-US" altLang="ko-KR" b="1" i="0" dirty="0" err="1"/>
              <a:t>frame.getContentPane</a:t>
            </a:r>
            <a:r>
              <a:rPr lang="en-US" altLang="ko-KR" b="1" i="0" dirty="0"/>
              <a:t>();</a:t>
            </a:r>
          </a:p>
          <a:p>
            <a:pPr defTabSz="541338"/>
            <a:endParaRPr lang="en-US" altLang="ko-KR" b="1" i="0" dirty="0"/>
          </a:p>
          <a:p>
            <a:pPr defTabSz="541338"/>
            <a:r>
              <a:rPr lang="en-US" altLang="ko-KR" b="1" i="0" dirty="0"/>
              <a:t>		</a:t>
            </a:r>
            <a:r>
              <a:rPr lang="en-US" altLang="ko-KR" b="1" i="0" dirty="0" err="1"/>
              <a:t>JLabel</a:t>
            </a:r>
            <a:r>
              <a:rPr lang="en-US" altLang="ko-KR" b="1" i="0" dirty="0"/>
              <a:t> </a:t>
            </a:r>
            <a:r>
              <a:rPr lang="en-US" altLang="ko-KR" b="1" i="0" dirty="0">
                <a:solidFill>
                  <a:srgbClr val="FF0000"/>
                </a:solidFill>
              </a:rPr>
              <a:t>label1</a:t>
            </a:r>
            <a:r>
              <a:rPr lang="en-US" altLang="ko-KR" b="1" i="0" dirty="0"/>
              <a:t> = new </a:t>
            </a:r>
            <a:r>
              <a:rPr lang="en-US" altLang="ko-KR" b="1" i="0" dirty="0" err="1"/>
              <a:t>JLabel</a:t>
            </a:r>
            <a:r>
              <a:rPr lang="en-US" altLang="ko-KR" b="1" i="0" dirty="0"/>
              <a:t>("label - text image</a:t>
            </a:r>
            <a:r>
              <a:rPr lang="ko-KR" altLang="en-US" b="1" i="0" dirty="0"/>
              <a:t>를 보여줄 때 사용</a:t>
            </a:r>
            <a:r>
              <a:rPr lang="en-US" altLang="ko-KR" b="1" i="0" dirty="0"/>
              <a:t>");</a:t>
            </a:r>
          </a:p>
          <a:p>
            <a:pPr defTabSz="541338"/>
            <a:r>
              <a:rPr lang="en-US" altLang="ko-KR" b="1" i="0" dirty="0"/>
              <a:t>		label1.setBorder(new </a:t>
            </a:r>
            <a:r>
              <a:rPr lang="en-US" altLang="ko-KR" b="1" i="0" dirty="0" err="1"/>
              <a:t>LineBorder</a:t>
            </a:r>
            <a:r>
              <a:rPr lang="en-US" altLang="ko-KR" b="1" i="0" dirty="0"/>
              <a:t>(</a:t>
            </a:r>
            <a:r>
              <a:rPr lang="en-US" altLang="ko-KR" b="1" i="0" dirty="0" err="1"/>
              <a:t>Color.RED</a:t>
            </a:r>
            <a:r>
              <a:rPr lang="en-US" altLang="ko-KR" b="1" i="0" dirty="0"/>
              <a:t>, 5));</a:t>
            </a:r>
          </a:p>
          <a:p>
            <a:pPr defTabSz="541338"/>
            <a:r>
              <a:rPr lang="en-US" altLang="ko-KR" b="1" i="0" dirty="0"/>
              <a:t>		</a:t>
            </a:r>
            <a:r>
              <a:rPr lang="en-US" altLang="ko-KR" b="1" i="0" dirty="0" err="1"/>
              <a:t>JLabel</a:t>
            </a:r>
            <a:r>
              <a:rPr lang="en-US" altLang="ko-KR" b="1" i="0" dirty="0"/>
              <a:t> </a:t>
            </a:r>
            <a:r>
              <a:rPr lang="en-US" altLang="ko-KR" b="1" i="0" dirty="0">
                <a:solidFill>
                  <a:srgbClr val="FF0000"/>
                </a:solidFill>
              </a:rPr>
              <a:t>label2</a:t>
            </a:r>
            <a:r>
              <a:rPr lang="en-US" altLang="ko-KR" b="1" i="0" dirty="0"/>
              <a:t> = new </a:t>
            </a:r>
            <a:r>
              <a:rPr lang="en-US" altLang="ko-KR" b="1" i="0" dirty="0" err="1"/>
              <a:t>JLabel</a:t>
            </a:r>
            <a:r>
              <a:rPr lang="en-US" altLang="ko-KR" b="1" i="0" dirty="0"/>
              <a:t>("</a:t>
            </a:r>
            <a:r>
              <a:rPr lang="ko-KR" altLang="en-US" b="1" i="0" dirty="0"/>
              <a:t>두 번째 라벨</a:t>
            </a:r>
            <a:r>
              <a:rPr lang="en-US" altLang="ko-KR" b="1" i="0" dirty="0"/>
              <a:t>");</a:t>
            </a:r>
          </a:p>
          <a:p>
            <a:pPr defTabSz="541338"/>
            <a:r>
              <a:rPr lang="en-US" altLang="ko-KR" b="1" i="0" dirty="0"/>
              <a:t>		</a:t>
            </a:r>
            <a:r>
              <a:rPr lang="en-US" altLang="ko-KR" b="1" i="0" dirty="0" err="1"/>
              <a:t>contentPane.add</a:t>
            </a:r>
            <a:r>
              <a:rPr lang="en-US" altLang="ko-KR" b="1" i="0" dirty="0"/>
              <a:t>(</a:t>
            </a:r>
            <a:r>
              <a:rPr lang="en-US" altLang="ko-KR" b="1" i="0" dirty="0">
                <a:solidFill>
                  <a:srgbClr val="FF0000"/>
                </a:solidFill>
              </a:rPr>
              <a:t>label1</a:t>
            </a:r>
            <a:r>
              <a:rPr lang="en-US" altLang="ko-KR" b="1" i="0" dirty="0"/>
              <a:t>);</a:t>
            </a:r>
          </a:p>
          <a:p>
            <a:pPr defTabSz="541338"/>
            <a:r>
              <a:rPr lang="en-US" altLang="ko-KR" b="1" i="0" dirty="0"/>
              <a:t>		</a:t>
            </a:r>
            <a:r>
              <a:rPr lang="en-US" altLang="ko-KR" b="1" i="0" dirty="0" err="1"/>
              <a:t>contentPane.add</a:t>
            </a:r>
            <a:r>
              <a:rPr lang="en-US" altLang="ko-KR" b="1" i="0" dirty="0"/>
              <a:t>(</a:t>
            </a:r>
            <a:r>
              <a:rPr lang="en-US" altLang="ko-KR" b="1" i="0" dirty="0">
                <a:solidFill>
                  <a:srgbClr val="FF0000"/>
                </a:solidFill>
              </a:rPr>
              <a:t>label2</a:t>
            </a:r>
            <a:r>
              <a:rPr lang="en-US" altLang="ko-KR" b="1" i="0" dirty="0"/>
              <a:t>);</a:t>
            </a:r>
          </a:p>
          <a:p>
            <a:pPr defTabSz="541338"/>
            <a:endParaRPr lang="en-US" altLang="ko-KR" b="1" i="0" dirty="0"/>
          </a:p>
          <a:p>
            <a:pPr defTabSz="541338"/>
            <a:r>
              <a:rPr lang="en-US" altLang="ko-KR" b="1" i="0" dirty="0"/>
              <a:t>		</a:t>
            </a:r>
            <a:r>
              <a:rPr lang="en-US" altLang="ko-KR" b="1" i="0" dirty="0" err="1"/>
              <a:t>frame.setVisible</a:t>
            </a:r>
            <a:r>
              <a:rPr lang="en-US" altLang="ko-KR" b="1" i="0" dirty="0"/>
              <a:t>(true</a:t>
            </a:r>
            <a:r>
              <a:rPr lang="en-US" altLang="ko-KR" b="1" i="0" dirty="0" smtClean="0"/>
              <a:t>);</a:t>
            </a:r>
            <a:endParaRPr lang="en-US" altLang="ko-KR" b="1" i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376" y="1219200"/>
            <a:ext cx="28575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4572000" y="5486400"/>
            <a:ext cx="4190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0" dirty="0" smtClean="0"/>
              <a:t>두 번째 라벨이 첫 번째 라벨 이에 있어 첫 번째 라벨이 </a:t>
            </a:r>
            <a:r>
              <a:rPr lang="ko-KR" altLang="en-US" i="0" smtClean="0"/>
              <a:t>보이지 않음</a:t>
            </a:r>
            <a:endParaRPr lang="ko-KR" altLang="en-US" i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28475-2E9A-4C8F-A0CA-C13FDB9BBF15}" type="slidenum">
              <a:rPr lang="ko-KR" altLang="en-US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133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요소</a:t>
            </a:r>
            <a:endParaRPr lang="ko-KR" alt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GB" dirty="0" smtClean="0">
                <a:ea typeface="+mn-ea"/>
                <a:cs typeface="+mn-cs"/>
              </a:rPr>
              <a:t>Component: </a:t>
            </a:r>
            <a:r>
              <a:rPr lang="ko-KR" altLang="en-US" dirty="0" smtClean="0">
                <a:ea typeface="+mn-ea"/>
                <a:cs typeface="+mn-cs"/>
              </a:rPr>
              <a:t>부품</a:t>
            </a:r>
            <a:endParaRPr lang="en-GB" dirty="0"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en-GB" dirty="0" smtClean="0">
                <a:ea typeface="+mn-ea"/>
              </a:rPr>
              <a:t>Button, menu, slider </a:t>
            </a:r>
            <a:r>
              <a:rPr lang="ko-KR" altLang="en-US" dirty="0" smtClean="0">
                <a:ea typeface="+mn-ea"/>
              </a:rPr>
              <a:t>등</a:t>
            </a:r>
            <a:endParaRPr lang="en-US" altLang="ko-KR" dirty="0" smtClean="0">
              <a:ea typeface="+mn-ea"/>
            </a:endParaRPr>
          </a:p>
          <a:p>
            <a:pPr lvl="1" eaLnBrk="1" hangingPunct="1">
              <a:defRPr/>
            </a:pPr>
            <a:endParaRPr lang="en-GB" dirty="0">
              <a:ea typeface="+mn-ea"/>
            </a:endParaRPr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Layout: </a:t>
            </a:r>
            <a:r>
              <a:rPr lang="en-GB" dirty="0" smtClean="0">
                <a:ea typeface="+mn-ea"/>
                <a:cs typeface="+mn-cs"/>
              </a:rPr>
              <a:t>component</a:t>
            </a:r>
            <a:r>
              <a:rPr lang="ko-KR" altLang="en-US" dirty="0" smtClean="0">
                <a:ea typeface="+mn-ea"/>
                <a:cs typeface="+mn-cs"/>
              </a:rPr>
              <a:t>들을 배치하는 작업</a:t>
            </a:r>
            <a:endParaRPr lang="en-GB" dirty="0"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en-GB" dirty="0" smtClean="0">
                <a:ea typeface="+mn-ea"/>
              </a:rPr>
              <a:t>Layout manager</a:t>
            </a:r>
            <a:r>
              <a:rPr lang="ko-KR" altLang="en-US" dirty="0" smtClean="0">
                <a:ea typeface="+mn-ea"/>
              </a:rPr>
              <a:t>를 이용함</a:t>
            </a:r>
            <a:endParaRPr lang="en-US" altLang="ko-KR" dirty="0" smtClean="0">
              <a:ea typeface="+mn-ea"/>
            </a:endParaRPr>
          </a:p>
          <a:p>
            <a:pPr lvl="1" eaLnBrk="1" hangingPunct="1">
              <a:defRPr/>
            </a:pPr>
            <a:endParaRPr lang="en-GB" dirty="0">
              <a:ea typeface="+mn-ea"/>
            </a:endParaRPr>
          </a:p>
          <a:p>
            <a:pPr eaLnBrk="1" hangingPunct="1">
              <a:defRPr/>
            </a:pPr>
            <a:r>
              <a:rPr lang="en-GB" dirty="0" smtClean="0">
                <a:ea typeface="+mn-ea"/>
                <a:cs typeface="+mn-cs"/>
              </a:rPr>
              <a:t>Event </a:t>
            </a:r>
            <a:r>
              <a:rPr lang="ko-KR" altLang="en-US" dirty="0" smtClean="0">
                <a:ea typeface="+mn-ea"/>
                <a:cs typeface="+mn-cs"/>
              </a:rPr>
              <a:t>처리</a:t>
            </a:r>
            <a:r>
              <a:rPr lang="en-GB" dirty="0" smtClean="0">
                <a:ea typeface="+mn-ea"/>
                <a:cs typeface="+mn-cs"/>
              </a:rPr>
              <a:t>: </a:t>
            </a:r>
            <a:r>
              <a:rPr lang="ko-KR" altLang="en-US" dirty="0" smtClean="0">
                <a:ea typeface="+mn-ea"/>
                <a:cs typeface="+mn-cs"/>
              </a:rPr>
              <a:t>사용자 입력에 반응하도록 함</a:t>
            </a:r>
            <a:endParaRPr lang="en-GB" dirty="0"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en-GB" dirty="0">
                <a:ea typeface="+mn-ea"/>
              </a:rPr>
              <a:t>Button </a:t>
            </a:r>
            <a:r>
              <a:rPr lang="ko-KR" altLang="en-US" dirty="0" smtClean="0">
                <a:ea typeface="+mn-ea"/>
              </a:rPr>
              <a:t>클릭</a:t>
            </a:r>
            <a:r>
              <a:rPr lang="en-GB" dirty="0" smtClean="0">
                <a:ea typeface="+mn-ea"/>
              </a:rPr>
              <a:t>, </a:t>
            </a:r>
            <a:r>
              <a:rPr lang="en-GB" dirty="0">
                <a:ea typeface="+mn-ea"/>
              </a:rPr>
              <a:t>menu </a:t>
            </a:r>
            <a:r>
              <a:rPr lang="ko-KR" altLang="en-US" dirty="0" smtClean="0">
                <a:ea typeface="+mn-ea"/>
              </a:rPr>
              <a:t>선택 등</a:t>
            </a:r>
            <a:endParaRPr lang="en-GB" dirty="0">
              <a:ea typeface="+mn-ea"/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879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Adding menus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964" y="1981200"/>
            <a:ext cx="4011778" cy="146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22" y="3790334"/>
            <a:ext cx="4011778" cy="146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29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1676400" y="381000"/>
            <a:ext cx="6019800" cy="618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private void </a:t>
            </a:r>
            <a:r>
              <a:rPr lang="en-GB" altLang="ko-KR" sz="1800" i="0" dirty="0" err="1">
                <a:latin typeface="굴림" pitchFamily="50" charset="-127"/>
                <a:ea typeface="굴림" pitchFamily="50" charset="-127"/>
              </a:rPr>
              <a:t>makeMenuBar</a:t>
            </a: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GB" altLang="ko-KR" sz="1800" i="0" dirty="0" err="1">
                <a:latin typeface="굴림" pitchFamily="50" charset="-127"/>
                <a:ea typeface="굴림" pitchFamily="50" charset="-127"/>
              </a:rPr>
              <a:t>JFrame</a:t>
            </a: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 frame)</a:t>
            </a:r>
          </a:p>
          <a:p>
            <a:pPr>
              <a:spcBef>
                <a:spcPct val="50000"/>
              </a:spcBef>
            </a:pP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    </a:t>
            </a:r>
            <a:r>
              <a:rPr lang="en-GB" altLang="ko-KR" sz="1800" i="0" dirty="0" err="1">
                <a:latin typeface="굴림" pitchFamily="50" charset="-127"/>
                <a:ea typeface="굴림" pitchFamily="50" charset="-127"/>
              </a:rPr>
              <a:t>JMenuBar</a:t>
            </a: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GB" altLang="ko-KR" sz="1800" i="0" dirty="0" err="1">
                <a:latin typeface="굴림" pitchFamily="50" charset="-127"/>
                <a:ea typeface="굴림" pitchFamily="50" charset="-127"/>
              </a:rPr>
              <a:t>menubar</a:t>
            </a: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 = new </a:t>
            </a:r>
            <a:r>
              <a:rPr lang="en-GB" altLang="ko-KR" sz="1800" i="0" dirty="0" err="1">
                <a:latin typeface="굴림" pitchFamily="50" charset="-127"/>
                <a:ea typeface="굴림" pitchFamily="50" charset="-127"/>
              </a:rPr>
              <a:t>JMenuBar</a:t>
            </a: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();</a:t>
            </a:r>
          </a:p>
          <a:p>
            <a:pPr>
              <a:spcBef>
                <a:spcPct val="50000"/>
              </a:spcBef>
            </a:pP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    </a:t>
            </a:r>
            <a:r>
              <a:rPr lang="en-GB" altLang="ko-KR" sz="1800" i="0" dirty="0" err="1">
                <a:latin typeface="굴림" pitchFamily="50" charset="-127"/>
                <a:ea typeface="굴림" pitchFamily="50" charset="-127"/>
              </a:rPr>
              <a:t>frame.setJMenuBar</a:t>
            </a: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GB" altLang="ko-KR" sz="1800" i="0" dirty="0" err="1">
                <a:latin typeface="굴림" pitchFamily="50" charset="-127"/>
                <a:ea typeface="굴림" pitchFamily="50" charset="-127"/>
              </a:rPr>
              <a:t>menubar</a:t>
            </a: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        </a:t>
            </a:r>
          </a:p>
          <a:p>
            <a:pPr>
              <a:spcBef>
                <a:spcPct val="50000"/>
              </a:spcBef>
            </a:pP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    // create the File menu</a:t>
            </a:r>
          </a:p>
          <a:p>
            <a:pPr>
              <a:spcBef>
                <a:spcPct val="50000"/>
              </a:spcBef>
            </a:pP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    </a:t>
            </a:r>
            <a:r>
              <a:rPr lang="en-GB" altLang="ko-KR" sz="1800" i="0" dirty="0" err="1">
                <a:latin typeface="굴림" pitchFamily="50" charset="-127"/>
                <a:ea typeface="굴림" pitchFamily="50" charset="-127"/>
              </a:rPr>
              <a:t>JMenu</a:t>
            </a: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GB" altLang="ko-KR" sz="1800" i="0" dirty="0" err="1">
                <a:latin typeface="굴림" pitchFamily="50" charset="-127"/>
                <a:ea typeface="굴림" pitchFamily="50" charset="-127"/>
              </a:rPr>
              <a:t>fileMenu</a:t>
            </a: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 = new </a:t>
            </a:r>
            <a:r>
              <a:rPr lang="en-GB" altLang="ko-KR" sz="1800" i="0" dirty="0" err="1">
                <a:latin typeface="굴림" pitchFamily="50" charset="-127"/>
                <a:ea typeface="굴림" pitchFamily="50" charset="-127"/>
              </a:rPr>
              <a:t>JMenu</a:t>
            </a: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("File");</a:t>
            </a:r>
          </a:p>
          <a:p>
            <a:pPr>
              <a:spcBef>
                <a:spcPct val="50000"/>
              </a:spcBef>
            </a:pP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    </a:t>
            </a:r>
            <a:r>
              <a:rPr lang="en-GB" altLang="ko-KR" sz="1800" i="0" dirty="0" err="1">
                <a:latin typeface="굴림" pitchFamily="50" charset="-127"/>
                <a:ea typeface="굴림" pitchFamily="50" charset="-127"/>
              </a:rPr>
              <a:t>menubar.add</a:t>
            </a: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GB" altLang="ko-KR" sz="1800" i="0" dirty="0" err="1">
                <a:latin typeface="굴림" pitchFamily="50" charset="-127"/>
                <a:ea typeface="굴림" pitchFamily="50" charset="-127"/>
              </a:rPr>
              <a:t>fileMenu</a:t>
            </a: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        </a:t>
            </a:r>
          </a:p>
          <a:p>
            <a:pPr>
              <a:spcBef>
                <a:spcPct val="50000"/>
              </a:spcBef>
            </a:pP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    </a:t>
            </a:r>
            <a:r>
              <a:rPr lang="en-GB" altLang="ko-KR" sz="1800" i="0" dirty="0" err="1">
                <a:latin typeface="굴림" pitchFamily="50" charset="-127"/>
                <a:ea typeface="굴림" pitchFamily="50" charset="-127"/>
              </a:rPr>
              <a:t>JMenuItem</a:t>
            </a: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GB" altLang="ko-KR" sz="1800" i="0" dirty="0" err="1">
                <a:latin typeface="굴림" pitchFamily="50" charset="-127"/>
                <a:ea typeface="굴림" pitchFamily="50" charset="-127"/>
              </a:rPr>
              <a:t>openItem</a:t>
            </a: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 = new </a:t>
            </a:r>
            <a:r>
              <a:rPr lang="en-GB" altLang="ko-KR" sz="1800" i="0" dirty="0" err="1">
                <a:latin typeface="굴림" pitchFamily="50" charset="-127"/>
                <a:ea typeface="굴림" pitchFamily="50" charset="-127"/>
              </a:rPr>
              <a:t>JMenuItem</a:t>
            </a: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("Open");</a:t>
            </a:r>
          </a:p>
          <a:p>
            <a:pPr>
              <a:spcBef>
                <a:spcPct val="50000"/>
              </a:spcBef>
            </a:pP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    </a:t>
            </a:r>
            <a:r>
              <a:rPr lang="en-GB" altLang="ko-KR" sz="1800" i="0" dirty="0" err="1">
                <a:latin typeface="굴림" pitchFamily="50" charset="-127"/>
                <a:ea typeface="굴림" pitchFamily="50" charset="-127"/>
              </a:rPr>
              <a:t>fileMenu.add</a:t>
            </a: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GB" altLang="ko-KR" sz="1800" i="0" dirty="0" err="1">
                <a:latin typeface="굴림" pitchFamily="50" charset="-127"/>
                <a:ea typeface="굴림" pitchFamily="50" charset="-127"/>
              </a:rPr>
              <a:t>openItem</a:t>
            </a: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pPr>
              <a:spcBef>
                <a:spcPct val="50000"/>
              </a:spcBef>
            </a:pPr>
            <a:endParaRPr lang="en-GB" altLang="ko-KR" sz="1800" i="0" dirty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50000"/>
              </a:spcBef>
            </a:pP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    </a:t>
            </a:r>
            <a:r>
              <a:rPr lang="en-GB" altLang="ko-KR" sz="1800" i="0" dirty="0" err="1">
                <a:latin typeface="굴림" pitchFamily="50" charset="-127"/>
                <a:ea typeface="굴림" pitchFamily="50" charset="-127"/>
              </a:rPr>
              <a:t>JMenuItem</a:t>
            </a: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GB" altLang="ko-KR" sz="1800" i="0" dirty="0" err="1">
                <a:latin typeface="굴림" pitchFamily="50" charset="-127"/>
                <a:ea typeface="굴림" pitchFamily="50" charset="-127"/>
              </a:rPr>
              <a:t>quitItem</a:t>
            </a: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 = new </a:t>
            </a:r>
            <a:r>
              <a:rPr lang="en-GB" altLang="ko-KR" sz="1800" i="0" dirty="0" err="1">
                <a:latin typeface="굴림" pitchFamily="50" charset="-127"/>
                <a:ea typeface="굴림" pitchFamily="50" charset="-127"/>
              </a:rPr>
              <a:t>JMenuItem</a:t>
            </a: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("Quit");</a:t>
            </a:r>
          </a:p>
          <a:p>
            <a:pPr>
              <a:spcBef>
                <a:spcPct val="50000"/>
              </a:spcBef>
            </a:pP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    </a:t>
            </a:r>
            <a:r>
              <a:rPr lang="en-GB" altLang="ko-KR" sz="1800" i="0" dirty="0" err="1">
                <a:latin typeface="굴림" pitchFamily="50" charset="-127"/>
                <a:ea typeface="굴림" pitchFamily="50" charset="-127"/>
              </a:rPr>
              <a:t>fileMenu.add</a:t>
            </a: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GB" altLang="ko-KR" sz="1800" i="0" dirty="0" err="1">
                <a:latin typeface="굴림" pitchFamily="50" charset="-127"/>
                <a:ea typeface="굴림" pitchFamily="50" charset="-127"/>
              </a:rPr>
              <a:t>quitItem</a:t>
            </a: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GB" altLang="ko-KR" sz="1800" i="0" dirty="0">
                <a:latin typeface="굴림" pitchFamily="50" charset="-127"/>
                <a:ea typeface="굴림" pitchFamily="50" charset="-127"/>
              </a:rPr>
              <a:t>}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0AF4BF-C14D-4572-873B-D25EBA31664A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29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Event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Event Handling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F5109-3057-47F7-A954-AB31594207E7}" type="slidenum">
              <a:rPr lang="ko-KR" altLang="en-US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7298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4582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이벤트 </a:t>
            </a:r>
            <a:r>
              <a:rPr lang="en-US" altLang="ko-KR" smtClean="0"/>
              <a:t>(Events)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5720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ko-KR" altLang="en-US" sz="2400" dirty="0" smtClean="0"/>
              <a:t>이벤트 발생</a:t>
            </a:r>
          </a:p>
          <a:p>
            <a:pPr lvl="1" eaLnBrk="1" hangingPunct="1">
              <a:spcBef>
                <a:spcPct val="40000"/>
              </a:spcBef>
            </a:pPr>
            <a:r>
              <a:rPr lang="ko-KR" altLang="en-US" sz="2400" dirty="0" smtClean="0"/>
              <a:t>버튼을 클릭할 때</a:t>
            </a:r>
          </a:p>
          <a:p>
            <a:pPr lvl="1" eaLnBrk="1" hangingPunct="1">
              <a:spcBef>
                <a:spcPct val="40000"/>
              </a:spcBef>
            </a:pPr>
            <a:r>
              <a:rPr lang="ko-KR" altLang="en-US" sz="2400" dirty="0" err="1" smtClean="0"/>
              <a:t>텍스트필드에</a:t>
            </a:r>
            <a:r>
              <a:rPr lang="ko-KR" altLang="en-US" sz="2400" dirty="0" smtClean="0"/>
              <a:t> 문자를 타이핑할 때</a:t>
            </a:r>
          </a:p>
          <a:p>
            <a:pPr lvl="1" eaLnBrk="1" hangingPunct="1">
              <a:spcBef>
                <a:spcPct val="40000"/>
              </a:spcBef>
            </a:pPr>
            <a:r>
              <a:rPr lang="ko-KR" altLang="en-US" sz="2400" dirty="0" err="1" smtClean="0"/>
              <a:t>콤보박스에서</a:t>
            </a:r>
            <a:r>
              <a:rPr lang="ko-KR" altLang="en-US" sz="2400" dirty="0" smtClean="0"/>
              <a:t> 아이템을 선택할 때</a:t>
            </a:r>
          </a:p>
          <a:p>
            <a:pPr lvl="1" eaLnBrk="1" hangingPunct="1">
              <a:spcBef>
                <a:spcPct val="40000"/>
              </a:spcBef>
            </a:pPr>
            <a:r>
              <a:rPr lang="ko-KR" altLang="en-US" sz="2400" dirty="0" smtClean="0"/>
              <a:t>타이머가 </a:t>
            </a:r>
            <a:r>
              <a:rPr lang="ko-KR" altLang="en-US" sz="2400" dirty="0" err="1" smtClean="0"/>
              <a:t>타임아웃될</a:t>
            </a:r>
            <a:r>
              <a:rPr lang="ko-KR" altLang="en-US" sz="2400" dirty="0" smtClean="0"/>
              <a:t> 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등등</a:t>
            </a:r>
            <a:r>
              <a:rPr lang="en-US" altLang="ko-KR" sz="2400" dirty="0" smtClean="0"/>
              <a:t>...</a:t>
            </a:r>
          </a:p>
          <a:p>
            <a:pPr eaLnBrk="1" hangingPunct="1">
              <a:spcBef>
                <a:spcPct val="40000"/>
              </a:spcBef>
            </a:pPr>
            <a:r>
              <a:rPr lang="ko-KR" altLang="en-US" sz="2400" dirty="0" smtClean="0"/>
              <a:t>버튼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텍스트필드</a:t>
            </a:r>
            <a:r>
              <a:rPr lang="ko-KR" altLang="en-US" sz="2400" dirty="0" smtClean="0"/>
              <a:t> 등 </a:t>
            </a:r>
            <a:r>
              <a:rPr lang="en-US" altLang="ko-KR" sz="2400" dirty="0" smtClean="0"/>
              <a:t>GUI </a:t>
            </a:r>
            <a:r>
              <a:rPr lang="ko-KR" altLang="en-US" sz="2400" dirty="0" err="1" smtClean="0"/>
              <a:t>콤포넌트들이</a:t>
            </a:r>
            <a:r>
              <a:rPr lang="ko-KR" altLang="en-US" sz="2400" dirty="0" smtClean="0"/>
              <a:t> 이벤트를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만들어 줌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이 컴포넌트들이 </a:t>
            </a:r>
            <a:r>
              <a:rPr lang="en-US" altLang="ko-KR" sz="2400" dirty="0" smtClean="0"/>
              <a:t>event source</a:t>
            </a:r>
            <a:r>
              <a:rPr lang="ko-KR" altLang="en-US" sz="2400" dirty="0" smtClean="0"/>
              <a:t>임</a:t>
            </a:r>
            <a:r>
              <a:rPr lang="en-US" altLang="ko-KR" sz="2400" dirty="0" smtClean="0"/>
              <a:t>)</a:t>
            </a:r>
          </a:p>
          <a:p>
            <a:pPr eaLnBrk="1" hangingPunct="1">
              <a:spcBef>
                <a:spcPct val="40000"/>
              </a:spcBef>
            </a:pPr>
            <a:r>
              <a:rPr lang="ko-KR" altLang="en-US" sz="2400" dirty="0" smtClean="0"/>
              <a:t>이벤트는 객체임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java.awt.Event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6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4582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이벤트 </a:t>
            </a:r>
            <a:r>
              <a:rPr lang="en-US" altLang="ko-KR" smtClean="0"/>
              <a:t>(Events)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5720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ko-KR" altLang="en-US" sz="2000" b="1" dirty="0" smtClean="0"/>
              <a:t>프로그래머는 많은 이벤트 중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관심 있는 이벤트에 대해서</a:t>
            </a:r>
            <a:r>
              <a:rPr lang="ko-KR" altLang="en-US" sz="2000" b="1" dirty="0" smtClean="0"/>
              <a:t>만 필요한 반응을 보이도록 프로그램 작성</a:t>
            </a:r>
          </a:p>
          <a:p>
            <a:pPr eaLnBrk="1" hangingPunct="1">
              <a:spcBef>
                <a:spcPct val="40000"/>
              </a:spcBef>
            </a:pPr>
            <a:r>
              <a:rPr lang="ko-KR" altLang="en-US" sz="2000" b="1" dirty="0" smtClean="0"/>
              <a:t>특정 </a:t>
            </a:r>
            <a:r>
              <a:rPr lang="en-US" altLang="ko-KR" sz="2000" b="1" dirty="0" smtClean="0"/>
              <a:t>GUI </a:t>
            </a:r>
            <a:r>
              <a:rPr lang="ko-KR" altLang="en-US" sz="2000" b="1" dirty="0" err="1" smtClean="0"/>
              <a:t>콤포넌트에서</a:t>
            </a:r>
            <a:r>
              <a:rPr lang="ko-KR" altLang="en-US" sz="2000" b="1" dirty="0" smtClean="0"/>
              <a:t> 발생하는 특정 이벤트에 대해 어떤 반응을 보이도록 하려면 적절한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이벤트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리스너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(listener)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</a:t>
            </a:r>
            <a:r>
              <a:rPr lang="ko-KR" altLang="en-US" sz="2000" b="1" dirty="0" smtClean="0"/>
              <a:t> 만들어 이를 해당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콤포넌트에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등록</a:t>
            </a:r>
            <a:r>
              <a:rPr lang="ko-KR" altLang="en-US" sz="2000" b="1" dirty="0" smtClean="0"/>
              <a:t>해 줌</a:t>
            </a:r>
            <a:endParaRPr lang="en-US" altLang="ko-KR" sz="2000" b="1" dirty="0" smtClean="0"/>
          </a:p>
          <a:p>
            <a:pPr eaLnBrk="1" hangingPunct="1">
              <a:spcBef>
                <a:spcPct val="40000"/>
              </a:spcBef>
            </a:pPr>
            <a:r>
              <a:rPr lang="ko-KR" altLang="en-US" sz="2000" b="1" dirty="0" smtClean="0"/>
              <a:t>이벤트 </a:t>
            </a:r>
            <a:r>
              <a:rPr lang="ko-KR" altLang="en-US" sz="2000" b="1" dirty="0" err="1" smtClean="0"/>
              <a:t>리스너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= </a:t>
            </a:r>
            <a:r>
              <a:rPr lang="ko-KR" altLang="en-US" sz="2000" b="1" dirty="0" smtClean="0"/>
              <a:t>이벤트 처리기</a:t>
            </a:r>
            <a:endParaRPr lang="en-US" altLang="ko-KR" sz="2000" b="1" dirty="0" smtClean="0"/>
          </a:p>
          <a:p>
            <a:pPr lvl="1" eaLnBrk="1" hangingPunct="1">
              <a:spcBef>
                <a:spcPct val="40000"/>
              </a:spcBef>
            </a:pPr>
            <a:r>
              <a:rPr lang="ko-KR" altLang="en-US" sz="2000" b="1" dirty="0" smtClean="0"/>
              <a:t>이벤트가 발생했을 때 어떤 동작을 할지를 정해줌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19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458200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이벤트 소스와 이벤트 리스너</a:t>
            </a:r>
            <a:endParaRPr lang="en-US" altLang="ko-KR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ko-KR" sz="2400" b="1" dirty="0" smtClean="0"/>
              <a:t>Event listener: 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ko-KR" altLang="en-US" sz="2000" b="1" dirty="0" smtClean="0"/>
              <a:t>이벤트가 발생될 때 그 사실을 </a:t>
            </a:r>
            <a:r>
              <a:rPr lang="ko-KR" altLang="en-US" sz="2000" b="1" dirty="0" err="1" smtClean="0"/>
              <a:t>통보받는</a:t>
            </a:r>
            <a:r>
              <a:rPr lang="ko-KR" altLang="en-US" sz="2000" b="1" dirty="0" smtClean="0"/>
              <a:t> 객체</a:t>
            </a:r>
            <a:endParaRPr lang="en-US" altLang="ko-KR" sz="2000" b="1" dirty="0" smtClean="0"/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ko-KR" altLang="en-US" sz="2000" b="1" dirty="0" smtClean="0">
                <a:solidFill>
                  <a:srgbClr val="FF0000"/>
                </a:solidFill>
              </a:rPr>
              <a:t>이벤트가 발생되었을 때 해야 할 작업이 이곳에 정의되어 있음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endParaRPr lang="en-US" altLang="ko-KR" sz="2000" b="1" dirty="0" smtClean="0"/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ko-KR" sz="2400" b="1" dirty="0" smtClean="0"/>
              <a:t>Event source: 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ko-KR" altLang="en-US" sz="2000" b="1" dirty="0" smtClean="0"/>
              <a:t>어떤 컴포넌트에서 이벤트가 발생되면 그 컴포넌트에 등록된 모든 이벤트 </a:t>
            </a:r>
            <a:r>
              <a:rPr lang="ko-KR" altLang="en-US" sz="2000" b="1" dirty="0" err="1" smtClean="0"/>
              <a:t>리스너들에게</a:t>
            </a:r>
            <a:r>
              <a:rPr lang="ko-KR" altLang="en-US" sz="2000" b="1" dirty="0" smtClean="0"/>
              <a:t> 이벤트 발생 사실이 통보됨</a:t>
            </a:r>
            <a:endParaRPr lang="en-US" altLang="ko-KR" sz="2000" b="1" dirty="0" smtClean="0"/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ko-KR" altLang="en-US" sz="2000" b="1" dirty="0" smtClean="0"/>
              <a:t>컴포넌트에 이벤트 </a:t>
            </a:r>
            <a:r>
              <a:rPr lang="ko-KR" altLang="en-US" sz="2000" b="1" dirty="0" err="1" smtClean="0"/>
              <a:t>리스너를</a:t>
            </a:r>
            <a:r>
              <a:rPr lang="ko-KR" altLang="en-US" sz="2000" b="1" dirty="0" smtClean="0"/>
              <a:t> 등록해 주지 않으면 그 컴포넌트에서 이벤트가 발생하더라도 아무런 반응이 없음</a:t>
            </a:r>
            <a:endParaRPr lang="en-US" altLang="ko-KR" sz="2000" b="1" dirty="0"/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endParaRPr lang="en-US" altLang="ko-KR" sz="2000" b="1" dirty="0"/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endParaRPr lang="en-US" altLang="ko-KR" sz="2000" b="1" dirty="0" smtClean="0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 bwMode="auto">
          <a:xfrm>
            <a:off x="914400" y="5257800"/>
            <a:ext cx="2362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Event Source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791200" y="5257800"/>
            <a:ext cx="2362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Event Listener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0" name="직선 화살표 연결선 9"/>
          <p:cNvCxnSpPr>
            <a:endCxn id="9" idx="1"/>
          </p:cNvCxnSpPr>
          <p:nvPr/>
        </p:nvCxnSpPr>
        <p:spPr bwMode="auto">
          <a:xfrm>
            <a:off x="3276600" y="5562600"/>
            <a:ext cx="2514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733800" y="5181600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Event Object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970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이벤트가 여러 리스너에게 전달될 수 있다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한 리스너가 여러 소스로부터 이벤트를 받을 수 있다</a:t>
            </a:r>
            <a:r>
              <a:rPr lang="en-US" altLang="ko-KR" smtClean="0"/>
              <a:t>.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429000"/>
            <a:ext cx="79248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smtClean="0"/>
              <a:t>이벤트 소스와 이벤트 리스너</a:t>
            </a:r>
            <a:endParaRPr lang="en-US" altLang="ko-KR" smtClean="0"/>
          </a:p>
        </p:txBody>
      </p:sp>
      <p:sp>
        <p:nvSpPr>
          <p:cNvPr id="8" name="포인트가 5개인 별 7"/>
          <p:cNvSpPr/>
          <p:nvPr/>
        </p:nvSpPr>
        <p:spPr bwMode="auto">
          <a:xfrm>
            <a:off x="3048000" y="3733800"/>
            <a:ext cx="228600" cy="2286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포인트가 5개인 별 8"/>
          <p:cNvSpPr/>
          <p:nvPr/>
        </p:nvSpPr>
        <p:spPr bwMode="auto">
          <a:xfrm>
            <a:off x="5791200" y="3352800"/>
            <a:ext cx="228600" cy="2286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4400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pic>
        <p:nvPicPr>
          <p:cNvPr id="1026" name="Picture 2" descr="http://flylib.com/books/1/281/1/html/2/images/08fig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193" y="685800"/>
            <a:ext cx="47625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7714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ko-KR" sz="3200" b="1" dirty="0" err="1" smtClean="0"/>
              <a:t>EventListener</a:t>
            </a:r>
            <a:r>
              <a:rPr lang="ko-KR" altLang="en-US" sz="3200" b="1" dirty="0" smtClean="0"/>
              <a:t>의 예</a:t>
            </a:r>
            <a:r>
              <a:rPr lang="en-US" altLang="ko-KR" sz="3200" b="1" dirty="0" smtClean="0"/>
              <a:t>:</a:t>
            </a:r>
            <a:r>
              <a:rPr lang="ko-KR" altLang="en-US" sz="3200" b="1" dirty="0" smtClean="0"/>
              <a:t> </a:t>
            </a:r>
            <a:r>
              <a:rPr lang="en-US" altLang="ko-KR" sz="3200" b="1" dirty="0" err="1" smtClean="0"/>
              <a:t>ActionListener</a:t>
            </a:r>
            <a:endParaRPr lang="en-US" altLang="ko-KR" sz="3200" b="1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686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ko-KR" altLang="en-US" sz="2000" b="1" smtClean="0"/>
              <a:t>버튼을 클릭하면 </a:t>
            </a:r>
            <a:r>
              <a:rPr lang="en-US" altLang="ko-KR" sz="2000" b="1" smtClean="0"/>
              <a:t>action event </a:t>
            </a:r>
            <a:r>
              <a:rPr lang="ko-KR" altLang="en-US" sz="2000" b="1" smtClean="0"/>
              <a:t>발생 </a:t>
            </a:r>
            <a:r>
              <a:rPr lang="en-US" altLang="ko-KR" sz="2000" b="1" smtClean="0"/>
              <a:t>(</a:t>
            </a:r>
            <a:r>
              <a:rPr lang="ko-KR" altLang="en-US" sz="2000" b="1" smtClean="0"/>
              <a:t>버튼</a:t>
            </a:r>
            <a:r>
              <a:rPr lang="en-US" altLang="ko-KR" sz="2000" b="1" smtClean="0"/>
              <a:t>: </a:t>
            </a:r>
            <a:r>
              <a:rPr lang="ko-KR" altLang="en-US" sz="2000" b="1" smtClean="0"/>
              <a:t>이벤트 소스</a:t>
            </a:r>
            <a:r>
              <a:rPr lang="en-US" altLang="ko-KR" sz="2000" b="1" smtClean="0"/>
              <a:t>)</a:t>
            </a:r>
          </a:p>
          <a:p>
            <a:pPr eaLnBrk="1" hangingPunct="1">
              <a:spcBef>
                <a:spcPts val="1200"/>
              </a:spcBef>
            </a:pPr>
            <a:r>
              <a:rPr lang="ko-KR" altLang="en-US" sz="2000" b="1" smtClean="0"/>
              <a:t>이에 대해 반응을 보이게 하려면 </a:t>
            </a:r>
            <a:r>
              <a:rPr lang="en-US" altLang="ko-KR" sz="2000" b="1" smtClean="0"/>
              <a:t>ActionListener </a:t>
            </a:r>
            <a:r>
              <a:rPr lang="ko-KR" altLang="en-US" sz="2000" b="1" smtClean="0"/>
              <a:t>객체를 버튼에 등록해 줌 </a:t>
            </a:r>
            <a:r>
              <a:rPr lang="en-US" altLang="ko-KR" sz="2000" b="1" smtClean="0"/>
              <a:t>(</a:t>
            </a:r>
            <a:r>
              <a:rPr lang="ko-KR" altLang="en-US" sz="2000" b="1" smtClean="0"/>
              <a:t>이 </a:t>
            </a:r>
            <a:r>
              <a:rPr lang="en-US" altLang="ko-KR" sz="2000" b="1" smtClean="0"/>
              <a:t>ActionListener </a:t>
            </a:r>
            <a:r>
              <a:rPr lang="ko-KR" altLang="en-US" sz="2000" b="1" smtClean="0"/>
              <a:t>객체가</a:t>
            </a:r>
            <a:r>
              <a:rPr lang="en-US" altLang="ko-KR" sz="2000" b="1" smtClean="0"/>
              <a:t> </a:t>
            </a:r>
            <a:r>
              <a:rPr lang="ko-KR" altLang="en-US" sz="2000" b="1" smtClean="0"/>
              <a:t>이벤트 처리기임</a:t>
            </a:r>
            <a:r>
              <a:rPr lang="en-US" altLang="ko-KR" sz="2000" b="1" smtClean="0"/>
              <a:t>)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ko-KR" sz="2000" b="1" smtClean="0"/>
              <a:t>ActionListener </a:t>
            </a:r>
            <a:r>
              <a:rPr lang="ko-KR" altLang="en-US" sz="2000" b="1" smtClean="0"/>
              <a:t>객체 </a:t>
            </a:r>
            <a:r>
              <a:rPr lang="en-US" altLang="ko-KR" sz="2000" b="1" smtClean="0"/>
              <a:t>= ActionListener </a:t>
            </a:r>
            <a:r>
              <a:rPr lang="ko-KR" altLang="en-US" sz="2000" b="1" smtClean="0"/>
              <a:t>인터페이스를 구현한 객체</a:t>
            </a:r>
          </a:p>
          <a:p>
            <a:pPr eaLnBrk="1" hangingPunct="1">
              <a:spcBef>
                <a:spcPts val="1200"/>
              </a:spcBef>
            </a:pPr>
            <a:endParaRPr lang="en-US" altLang="ko-KR" sz="2000" b="1" smtClean="0"/>
          </a:p>
          <a:p>
            <a:pPr eaLnBrk="1" hangingPunct="1">
              <a:spcBef>
                <a:spcPts val="1200"/>
              </a:spcBef>
            </a:pPr>
            <a:endParaRPr lang="en-US" altLang="ko-KR" sz="2000" b="1" smtClean="0"/>
          </a:p>
          <a:p>
            <a:pPr eaLnBrk="1" hangingPunct="1">
              <a:spcBef>
                <a:spcPts val="1200"/>
              </a:spcBef>
            </a:pPr>
            <a:endParaRPr lang="en-US" altLang="ko-KR" sz="2000" b="1" smtClean="0"/>
          </a:p>
          <a:p>
            <a:pPr eaLnBrk="1" hangingPunct="1">
              <a:spcBef>
                <a:spcPts val="1200"/>
              </a:spcBef>
            </a:pPr>
            <a:endParaRPr lang="ko-KR" altLang="en-US" sz="2000" b="1" smtClean="0"/>
          </a:p>
          <a:p>
            <a:pPr eaLnBrk="1" hangingPunct="1">
              <a:spcBef>
                <a:spcPts val="1200"/>
              </a:spcBef>
            </a:pPr>
            <a:r>
              <a:rPr lang="ko-KR" altLang="en-US" sz="2000" b="1" smtClean="0">
                <a:solidFill>
                  <a:srgbClr val="FF0000"/>
                </a:solidFill>
              </a:rPr>
              <a:t>버튼 클릭에 따라 </a:t>
            </a:r>
            <a:r>
              <a:rPr lang="en-US" altLang="ko-KR" sz="2000" b="1" smtClean="0">
                <a:solidFill>
                  <a:srgbClr val="FF0000"/>
                </a:solidFill>
              </a:rPr>
              <a:t>Action </a:t>
            </a:r>
            <a:r>
              <a:rPr lang="ko-KR" altLang="en-US" sz="2000" b="1" smtClean="0">
                <a:solidFill>
                  <a:srgbClr val="FF0000"/>
                </a:solidFill>
              </a:rPr>
              <a:t>이벤트가 발생하면 </a:t>
            </a:r>
            <a:r>
              <a:rPr lang="en-US" altLang="ko-KR" sz="2000" b="1" smtClean="0">
                <a:solidFill>
                  <a:srgbClr val="FF0000"/>
                </a:solidFill>
              </a:rPr>
              <a:t>ActionListener</a:t>
            </a:r>
            <a:r>
              <a:rPr lang="ko-KR" altLang="en-US" sz="2000" b="1" smtClean="0">
                <a:solidFill>
                  <a:srgbClr val="FF0000"/>
                </a:solidFill>
              </a:rPr>
              <a:t>의 </a:t>
            </a:r>
            <a:r>
              <a:rPr lang="en-US" altLang="ko-KR" sz="2000" b="1" smtClean="0">
                <a:solidFill>
                  <a:srgbClr val="FF0000"/>
                </a:solidFill>
              </a:rPr>
              <a:t>actionPerformed </a:t>
            </a:r>
            <a:r>
              <a:rPr lang="ko-KR" altLang="en-US" sz="2000" b="1" smtClean="0">
                <a:solidFill>
                  <a:srgbClr val="FF0000"/>
                </a:solidFill>
              </a:rPr>
              <a:t>메소드가 실행됨</a:t>
            </a:r>
            <a:endParaRPr lang="en-US" altLang="ko-KR" sz="2000" b="1" smtClean="0">
              <a:solidFill>
                <a:srgbClr val="FF0000"/>
              </a:solidFill>
            </a:endParaRP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914400" y="3581400"/>
            <a:ext cx="6172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 i="0" dirty="0">
                <a:latin typeface="Courier New" pitchFamily="49" charset="0"/>
              </a:rPr>
              <a:t>public interface </a:t>
            </a:r>
            <a:r>
              <a:rPr kumimoji="0" lang="en-US" altLang="ko-KR" b="1" i="0" dirty="0" err="1">
                <a:latin typeface="Courier New" pitchFamily="49" charset="0"/>
              </a:rPr>
              <a:t>ActionListener</a:t>
            </a:r>
            <a:r>
              <a:rPr kumimoji="0" lang="en-US" altLang="ko-KR" b="1" i="0" dirty="0">
                <a:latin typeface="Courier New" pitchFamily="49" charset="0"/>
              </a:rPr>
              <a:t>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latin typeface="Courier New" pitchFamily="49" charset="0"/>
              </a:rPr>
              <a:t>{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latin typeface="Courier New" pitchFamily="49" charset="0"/>
              </a:rPr>
              <a:t>   void </a:t>
            </a:r>
            <a:r>
              <a:rPr kumimoji="0" lang="en-US" altLang="ko-KR" b="1" i="0" dirty="0" err="1">
                <a:latin typeface="Courier New" pitchFamily="49" charset="0"/>
              </a:rPr>
              <a:t>actionPerformed</a:t>
            </a:r>
            <a:r>
              <a:rPr kumimoji="0" lang="en-US" altLang="ko-KR" b="1" i="0" dirty="0">
                <a:latin typeface="Courier New" pitchFamily="49" charset="0"/>
              </a:rPr>
              <a:t>(</a:t>
            </a:r>
            <a:r>
              <a:rPr kumimoji="0" lang="en-US" altLang="ko-KR" b="1" i="0" dirty="0" err="1">
                <a:latin typeface="Courier New" pitchFamily="49" charset="0"/>
              </a:rPr>
              <a:t>ActionEvent</a:t>
            </a:r>
            <a:r>
              <a:rPr kumimoji="0" lang="en-US" altLang="ko-KR" b="1" i="0" dirty="0">
                <a:latin typeface="Courier New" pitchFamily="49" charset="0"/>
              </a:rPr>
              <a:t> event); </a:t>
            </a:r>
            <a:br>
              <a:rPr kumimoji="0" lang="en-US" altLang="ko-KR" b="1" i="0" dirty="0">
                <a:latin typeface="Courier New" pitchFamily="49" charset="0"/>
              </a:rPr>
            </a:br>
            <a:r>
              <a:rPr kumimoji="0" lang="en-US" altLang="ko-KR" b="1" i="0" dirty="0">
                <a:latin typeface="Courier New" pitchFamily="49" charset="0"/>
              </a:rPr>
              <a:t>}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6232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878525" y="3137010"/>
            <a:ext cx="1059611" cy="5922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i="0" dirty="0" smtClean="0"/>
              <a:t>Button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54069" y="28509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0" dirty="0" smtClean="0"/>
              <a:t>등록</a:t>
            </a:r>
            <a:endParaRPr lang="ko-KR" altLang="en-US" i="0" dirty="0"/>
          </a:p>
        </p:txBody>
      </p:sp>
      <p:sp>
        <p:nvSpPr>
          <p:cNvPr id="12" name="직사각형 11"/>
          <p:cNvSpPr/>
          <p:nvPr/>
        </p:nvSpPr>
        <p:spPr>
          <a:xfrm>
            <a:off x="4715723" y="2469983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 err="1">
                <a:latin typeface="굴림" pitchFamily="50" charset="-127"/>
                <a:ea typeface="굴림" pitchFamily="50" charset="-127"/>
              </a:rPr>
              <a:t>ActionListener</a:t>
            </a:r>
            <a:endParaRPr lang="en-US" altLang="ko-KR" b="1" i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3657600" y="2991715"/>
            <a:ext cx="4800600" cy="1066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1600" b="1" i="0" dirty="0" err="1">
                <a:latin typeface="Courier New" pitchFamily="49" charset="0"/>
              </a:rPr>
              <a:t>actionPerformed</a:t>
            </a:r>
            <a:r>
              <a:rPr kumimoji="0" lang="en-US" altLang="ko-KR" sz="1600" b="1" i="0" dirty="0">
                <a:latin typeface="Courier New" pitchFamily="49" charset="0"/>
              </a:rPr>
              <a:t>(</a:t>
            </a:r>
            <a:r>
              <a:rPr kumimoji="0" lang="en-US" altLang="ko-KR" sz="1600" b="1" i="0" dirty="0" err="1">
                <a:latin typeface="Courier New" pitchFamily="49" charset="0"/>
              </a:rPr>
              <a:t>ActionEvent</a:t>
            </a:r>
            <a:r>
              <a:rPr kumimoji="0" lang="en-US" altLang="ko-KR" sz="1600" b="1" i="0" dirty="0">
                <a:latin typeface="Courier New" pitchFamily="49" charset="0"/>
              </a:rPr>
              <a:t> event);</a:t>
            </a:r>
            <a:endParaRPr lang="ko-KR" altLang="en-US" sz="1600" b="1" i="0" dirty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 bwMode="auto">
          <a:xfrm flipH="1">
            <a:off x="1981200" y="3199717"/>
            <a:ext cx="16764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 bwMode="auto">
          <a:xfrm flipV="1">
            <a:off x="1981200" y="3569049"/>
            <a:ext cx="1828800" cy="439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38400" y="32436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0" dirty="0" smtClean="0"/>
              <a:t>호출</a:t>
            </a:r>
            <a:endParaRPr lang="ko-KR" altLang="en-US" i="0" dirty="0"/>
          </a:p>
        </p:txBody>
      </p:sp>
      <p:sp>
        <p:nvSpPr>
          <p:cNvPr id="23" name="타원 22"/>
          <p:cNvSpPr/>
          <p:nvPr/>
        </p:nvSpPr>
        <p:spPr bwMode="auto">
          <a:xfrm>
            <a:off x="1745411" y="3526553"/>
            <a:ext cx="152400" cy="152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자유형 25"/>
          <p:cNvSpPr/>
          <p:nvPr/>
        </p:nvSpPr>
        <p:spPr bwMode="auto">
          <a:xfrm>
            <a:off x="1837426" y="3663304"/>
            <a:ext cx="5633049" cy="1061096"/>
          </a:xfrm>
          <a:custGeom>
            <a:avLst/>
            <a:gdLst>
              <a:gd name="connsiteX0" fmla="*/ 0 w 5633049"/>
              <a:gd name="connsiteY0" fmla="*/ 34505 h 1061096"/>
              <a:gd name="connsiteX1" fmla="*/ 3053751 w 5633049"/>
              <a:gd name="connsiteY1" fmla="*/ 1061049 h 1061096"/>
              <a:gd name="connsiteX2" fmla="*/ 5633049 w 5633049"/>
              <a:gd name="connsiteY2" fmla="*/ 0 h 106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3049" h="1061096">
                <a:moveTo>
                  <a:pt x="0" y="34505"/>
                </a:moveTo>
                <a:cubicBezTo>
                  <a:pt x="1057455" y="550652"/>
                  <a:pt x="2114910" y="1066800"/>
                  <a:pt x="3053751" y="1061049"/>
                </a:cubicBezTo>
                <a:cubicBezTo>
                  <a:pt x="3992592" y="1055298"/>
                  <a:pt x="4812820" y="527649"/>
                  <a:pt x="5633049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</a:t>
            </a:r>
            <a:r>
              <a:rPr lang="en-US" altLang="ko-KR" dirty="0" smtClean="0"/>
              <a:t>(Callback)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19600" y="4800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 smtClean="0"/>
              <a:t>Event</a:t>
            </a:r>
            <a:endParaRPr lang="ko-KR" altLang="en-US" b="1" i="0" dirty="0"/>
          </a:p>
        </p:txBody>
      </p:sp>
      <p:sp>
        <p:nvSpPr>
          <p:cNvPr id="17" name="TextBox 16"/>
          <p:cNvSpPr txBox="1"/>
          <p:nvPr/>
        </p:nvSpPr>
        <p:spPr>
          <a:xfrm>
            <a:off x="2438400" y="3581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 smtClean="0"/>
              <a:t>Callback</a:t>
            </a:r>
            <a:endParaRPr lang="ko-KR" altLang="en-US" b="1" i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581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부품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Components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F5109-3057-47F7-A954-AB31594207E7}" type="slidenum">
              <a:rPr lang="ko-KR" altLang="en-US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706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b="1" smtClean="0">
                <a:solidFill>
                  <a:schemeClr val="folHlink"/>
                </a:solidFill>
              </a:rPr>
              <a:t>Output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024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5800" y="1600200"/>
            <a:ext cx="7772400" cy="3479800"/>
          </a:xfrm>
          <a:noFill/>
          <a:ln w="38100">
            <a:solidFill>
              <a:srgbClr val="666699"/>
            </a:solidFill>
          </a:ln>
        </p:spPr>
      </p:pic>
      <p:sp>
        <p:nvSpPr>
          <p:cNvPr id="10248" name="TextBox 7"/>
          <p:cNvSpPr txBox="1">
            <a:spLocks noChangeArrowheads="1"/>
          </p:cNvSpPr>
          <p:nvPr/>
        </p:nvSpPr>
        <p:spPr bwMode="auto">
          <a:xfrm>
            <a:off x="5070790" y="2590800"/>
            <a:ext cx="23968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600" b="1" i="0" dirty="0" smtClean="0">
                <a:solidFill>
                  <a:srgbClr val="FF0000"/>
                </a:solidFill>
              </a:rPr>
              <a:t>버튼을 </a:t>
            </a:r>
            <a:r>
              <a:rPr lang="ko-KR" altLang="en-US" sz="1600" b="1" i="0" dirty="0">
                <a:solidFill>
                  <a:srgbClr val="FF0000"/>
                </a:solidFill>
              </a:rPr>
              <a:t>클릭하면</a:t>
            </a:r>
            <a:endParaRPr lang="en-US" altLang="ko-KR" sz="1600" b="1" i="0" dirty="0">
              <a:solidFill>
                <a:srgbClr val="FF0000"/>
              </a:solidFill>
            </a:endParaRPr>
          </a:p>
          <a:p>
            <a:r>
              <a:rPr lang="en-US" altLang="ko-KR" sz="1600" b="1" i="0" dirty="0">
                <a:solidFill>
                  <a:srgbClr val="FF0000"/>
                </a:solidFill>
              </a:rPr>
              <a:t>Action </a:t>
            </a:r>
            <a:r>
              <a:rPr lang="ko-KR" altLang="en-US" sz="1600" b="1" i="0" dirty="0">
                <a:solidFill>
                  <a:srgbClr val="FF0000"/>
                </a:solidFill>
              </a:rPr>
              <a:t>이벤트가 발생함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9" name="타원 8"/>
          <p:cNvSpPr/>
          <p:nvPr/>
        </p:nvSpPr>
        <p:spPr bwMode="auto">
          <a:xfrm>
            <a:off x="990600" y="4724400"/>
            <a:ext cx="25908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ActionListener</a:t>
            </a: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rot="5400000">
            <a:off x="2438400" y="4267200"/>
            <a:ext cx="533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 rot="16200000" flipV="1">
            <a:off x="1257300" y="4152900"/>
            <a:ext cx="8382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3657600" y="5247382"/>
            <a:ext cx="547778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600" b="1" i="0" dirty="0" smtClean="0">
                <a:solidFill>
                  <a:srgbClr val="FF0000"/>
                </a:solidFill>
              </a:rPr>
              <a:t>버튼에 </a:t>
            </a:r>
            <a:r>
              <a:rPr lang="en-US" altLang="ko-KR" sz="1600" b="1" i="0" dirty="0" err="1" smtClean="0">
                <a:solidFill>
                  <a:srgbClr val="FF0000"/>
                </a:solidFill>
              </a:rPr>
              <a:t>ActionListener</a:t>
            </a:r>
            <a:r>
              <a:rPr lang="ko-KR" altLang="en-US" sz="1600" b="1" i="0" dirty="0" smtClean="0">
                <a:solidFill>
                  <a:srgbClr val="FF0000"/>
                </a:solidFill>
              </a:rPr>
              <a:t>를 등록해 놓으면</a:t>
            </a:r>
            <a:endParaRPr lang="en-US" altLang="ko-KR" sz="1600" b="1" i="0" dirty="0" smtClean="0">
              <a:solidFill>
                <a:srgbClr val="FF0000"/>
              </a:solidFill>
            </a:endParaRPr>
          </a:p>
          <a:p>
            <a:r>
              <a:rPr lang="ko-KR" altLang="en-US" sz="1600" b="1" i="0" dirty="0" smtClean="0">
                <a:solidFill>
                  <a:srgbClr val="FF0000"/>
                </a:solidFill>
              </a:rPr>
              <a:t>버튼에 </a:t>
            </a:r>
            <a:r>
              <a:rPr lang="en-US" altLang="ko-KR" sz="1600" b="1" i="0" dirty="0" err="1" smtClean="0">
                <a:solidFill>
                  <a:srgbClr val="FF0000"/>
                </a:solidFill>
              </a:rPr>
              <a:t>ActionEvent</a:t>
            </a:r>
            <a:r>
              <a:rPr lang="ko-KR" altLang="en-US" sz="1600" b="1" i="0" dirty="0" smtClean="0">
                <a:solidFill>
                  <a:srgbClr val="FF0000"/>
                </a:solidFill>
              </a:rPr>
              <a:t>가 발생했을 때</a:t>
            </a:r>
            <a:endParaRPr lang="en-US" altLang="ko-KR" sz="1600" b="1" i="0" dirty="0" smtClean="0">
              <a:solidFill>
                <a:srgbClr val="FF0000"/>
              </a:solidFill>
            </a:endParaRPr>
          </a:p>
          <a:p>
            <a:r>
              <a:rPr lang="en-US" altLang="ko-KR" sz="1600" b="1" i="0" dirty="0" err="1" smtClean="0">
                <a:solidFill>
                  <a:srgbClr val="FF0000"/>
                </a:solidFill>
              </a:rPr>
              <a:t>ActionListener</a:t>
            </a:r>
            <a:r>
              <a:rPr lang="ko-KR" altLang="en-US" sz="1600" b="1" i="0" dirty="0" smtClean="0">
                <a:solidFill>
                  <a:srgbClr val="FF0000"/>
                </a:solidFill>
              </a:rPr>
              <a:t>의 </a:t>
            </a:r>
            <a:r>
              <a:rPr lang="en-US" altLang="ko-KR" sz="1600" b="1" i="0" dirty="0" err="1" smtClean="0">
                <a:solidFill>
                  <a:srgbClr val="FF0000"/>
                </a:solidFill>
              </a:rPr>
              <a:t>actionPerformed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i="0" dirty="0" err="1" smtClean="0">
                <a:solidFill>
                  <a:srgbClr val="FF0000"/>
                </a:solidFill>
              </a:rPr>
              <a:t>메소드가</a:t>
            </a:r>
            <a:r>
              <a:rPr lang="ko-KR" altLang="en-US" sz="1600" b="1" i="0" dirty="0" smtClean="0">
                <a:solidFill>
                  <a:srgbClr val="FF0000"/>
                </a:solidFill>
              </a:rPr>
              <a:t> 실행됨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600" b="1" i="0" dirty="0" smtClean="0">
                <a:solidFill>
                  <a:srgbClr val="FF0000"/>
                </a:solidFill>
              </a:rPr>
              <a:t>이 때 버튼에서 발생한 </a:t>
            </a:r>
            <a:r>
              <a:rPr lang="en-US" altLang="ko-KR" sz="1600" b="1" i="0" dirty="0" err="1" smtClean="0">
                <a:solidFill>
                  <a:srgbClr val="FF0000"/>
                </a:solidFill>
              </a:rPr>
              <a:t>ActionEvent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i="0" dirty="0" smtClean="0">
                <a:solidFill>
                  <a:srgbClr val="FF0000"/>
                </a:solidFill>
              </a:rPr>
              <a:t>객체가 인자로 전달됨</a:t>
            </a:r>
            <a:r>
              <a:rPr lang="en-US" altLang="ko-KR" sz="1600" b="1" i="0" dirty="0" smtClean="0">
                <a:solidFill>
                  <a:srgbClr val="FF0000"/>
                </a:solidFill>
              </a:rPr>
              <a:t>.</a:t>
            </a:r>
            <a:endParaRPr lang="ko-KR" altLang="en-US" sz="1600" b="1" i="0" dirty="0">
              <a:solidFill>
                <a:srgbClr val="FF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8788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버튼에 </a:t>
            </a:r>
            <a:r>
              <a:rPr lang="en-US" altLang="ko-KR" dirty="0" err="1" smtClean="0"/>
              <a:t>ActionListener</a:t>
            </a:r>
            <a:r>
              <a:rPr lang="ko-KR" altLang="en-US" dirty="0" smtClean="0"/>
              <a:t>를 등록</a:t>
            </a:r>
            <a:endParaRPr lang="en-US" altLang="ko-KR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52400" y="1447800"/>
            <a:ext cx="89154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b="1" i="0" dirty="0"/>
              <a:t>public class </a:t>
            </a:r>
            <a:r>
              <a:rPr lang="en-US" altLang="ko-KR" b="1" i="0" dirty="0" err="1"/>
              <a:t>ButtonViewer</a:t>
            </a:r>
            <a:endParaRPr lang="en-US" altLang="ko-KR" b="1" i="0" dirty="0"/>
          </a:p>
          <a:p>
            <a:r>
              <a:rPr lang="en-US" altLang="ko-KR" b="1" i="0" dirty="0"/>
              <a:t>{  </a:t>
            </a:r>
          </a:p>
          <a:p>
            <a:r>
              <a:rPr lang="en-US" altLang="ko-KR" b="1" i="0" dirty="0"/>
              <a:t>   public static void main(String[] </a:t>
            </a:r>
            <a:r>
              <a:rPr lang="en-US" altLang="ko-KR" b="1" i="0" dirty="0" err="1"/>
              <a:t>args</a:t>
            </a:r>
            <a:r>
              <a:rPr lang="en-US" altLang="ko-KR" b="1" i="0" dirty="0"/>
              <a:t>)</a:t>
            </a:r>
          </a:p>
          <a:p>
            <a:r>
              <a:rPr lang="ko-KR" altLang="en-US" b="1" i="0" dirty="0"/>
              <a:t>   </a:t>
            </a:r>
            <a:r>
              <a:rPr lang="en-US" altLang="ko-KR" b="1" i="0" dirty="0"/>
              <a:t>{  </a:t>
            </a:r>
          </a:p>
          <a:p>
            <a:r>
              <a:rPr lang="en-US" altLang="ko-KR" b="1" i="0" dirty="0"/>
              <a:t>      </a:t>
            </a:r>
            <a:r>
              <a:rPr lang="en-US" altLang="ko-KR" b="1" i="0" dirty="0" err="1"/>
              <a:t>JFrame</a:t>
            </a:r>
            <a:r>
              <a:rPr lang="en-US" altLang="ko-KR" b="1" i="0" dirty="0"/>
              <a:t> frame = new </a:t>
            </a:r>
            <a:r>
              <a:rPr lang="en-US" altLang="ko-KR" b="1" i="0" dirty="0" err="1"/>
              <a:t>JFrame</a:t>
            </a:r>
            <a:r>
              <a:rPr lang="en-US" altLang="ko-KR" b="1" i="0" dirty="0"/>
              <a:t>();</a:t>
            </a:r>
          </a:p>
          <a:p>
            <a:r>
              <a:rPr lang="en-US" altLang="ko-KR" b="1" i="0" dirty="0"/>
              <a:t>      </a:t>
            </a:r>
            <a:r>
              <a:rPr lang="en-US" altLang="ko-KR" b="1" i="0" dirty="0" err="1"/>
              <a:t>JButton</a:t>
            </a:r>
            <a:r>
              <a:rPr lang="en-US" altLang="ko-KR" b="1" i="0" dirty="0"/>
              <a:t> button = new </a:t>
            </a:r>
            <a:r>
              <a:rPr lang="en-US" altLang="ko-KR" b="1" i="0" dirty="0" err="1"/>
              <a:t>JButton</a:t>
            </a:r>
            <a:r>
              <a:rPr lang="en-US" altLang="ko-KR" b="1" i="0" dirty="0"/>
              <a:t>("Click me!");</a:t>
            </a:r>
          </a:p>
          <a:p>
            <a:r>
              <a:rPr lang="en-US" altLang="ko-KR" b="1" i="0" dirty="0"/>
              <a:t>      </a:t>
            </a:r>
            <a:r>
              <a:rPr lang="en-US" altLang="ko-KR" b="1" i="0" dirty="0" err="1"/>
              <a:t>frame.add</a:t>
            </a:r>
            <a:r>
              <a:rPr lang="en-US" altLang="ko-KR" b="1" i="0" dirty="0"/>
              <a:t>(button);</a:t>
            </a:r>
          </a:p>
          <a:p>
            <a:r>
              <a:rPr lang="ko-KR" altLang="en-US" b="1" i="0" dirty="0"/>
              <a:t>     </a:t>
            </a:r>
          </a:p>
          <a:p>
            <a:r>
              <a:rPr lang="en-US" altLang="ko-KR" b="1" i="0" dirty="0">
                <a:solidFill>
                  <a:srgbClr val="FF0000"/>
                </a:solidFill>
              </a:rPr>
              <a:t>      </a:t>
            </a:r>
            <a:r>
              <a:rPr lang="en-US" altLang="ko-KR" b="1" i="0" dirty="0" err="1">
                <a:solidFill>
                  <a:srgbClr val="FF0000"/>
                </a:solidFill>
              </a:rPr>
              <a:t>button.addActionListener</a:t>
            </a:r>
            <a:r>
              <a:rPr lang="en-US" altLang="ko-KR" b="1" i="0" dirty="0">
                <a:solidFill>
                  <a:srgbClr val="FF0000"/>
                </a:solidFill>
              </a:rPr>
              <a:t>(new </a:t>
            </a:r>
            <a:r>
              <a:rPr lang="en-US" altLang="ko-KR" b="1" i="0" dirty="0" err="1">
                <a:solidFill>
                  <a:srgbClr val="FF0000"/>
                </a:solidFill>
              </a:rPr>
              <a:t>ClickListener</a:t>
            </a:r>
            <a:r>
              <a:rPr lang="en-US" altLang="ko-KR" b="1" i="0" dirty="0">
                <a:solidFill>
                  <a:srgbClr val="FF0000"/>
                </a:solidFill>
              </a:rPr>
              <a:t>());</a:t>
            </a:r>
          </a:p>
          <a:p>
            <a:endParaRPr lang="ko-KR" altLang="en-US" b="1" i="0" dirty="0"/>
          </a:p>
          <a:p>
            <a:r>
              <a:rPr lang="en-US" altLang="ko-KR" b="1" i="0" dirty="0"/>
              <a:t>      </a:t>
            </a:r>
            <a:r>
              <a:rPr lang="en-US" altLang="ko-KR" b="1" i="0" dirty="0" err="1"/>
              <a:t>frame.pack</a:t>
            </a:r>
            <a:r>
              <a:rPr lang="en-US" altLang="ko-KR" b="1" i="0" dirty="0"/>
              <a:t>();</a:t>
            </a:r>
          </a:p>
          <a:p>
            <a:r>
              <a:rPr lang="en-US" altLang="ko-KR" b="1" i="0" dirty="0"/>
              <a:t>      </a:t>
            </a:r>
            <a:r>
              <a:rPr lang="en-US" altLang="ko-KR" b="1" i="0" dirty="0" err="1"/>
              <a:t>frame.setDefaultCloseOperation</a:t>
            </a:r>
            <a:r>
              <a:rPr lang="en-US" altLang="ko-KR" b="1" i="0" dirty="0"/>
              <a:t>(</a:t>
            </a:r>
            <a:r>
              <a:rPr lang="en-US" altLang="ko-KR" b="1" i="0" dirty="0" err="1"/>
              <a:t>JFrame.EXIT_ON_CLOSE</a:t>
            </a:r>
            <a:r>
              <a:rPr lang="en-US" altLang="ko-KR" b="1" i="0" dirty="0"/>
              <a:t>);</a:t>
            </a:r>
          </a:p>
          <a:p>
            <a:r>
              <a:rPr lang="en-US" altLang="ko-KR" b="1" i="0" dirty="0"/>
              <a:t>      </a:t>
            </a:r>
            <a:r>
              <a:rPr lang="en-US" altLang="ko-KR" b="1" i="0" dirty="0" err="1"/>
              <a:t>frame.setVisible</a:t>
            </a:r>
            <a:r>
              <a:rPr lang="en-US" altLang="ko-KR" b="1" i="0" dirty="0"/>
              <a:t>(true);</a:t>
            </a:r>
          </a:p>
          <a:p>
            <a:r>
              <a:rPr lang="ko-KR" altLang="en-US" b="1" i="0" dirty="0"/>
              <a:t>   </a:t>
            </a:r>
            <a:r>
              <a:rPr lang="en-US" altLang="ko-KR" b="1" i="0" dirty="0"/>
              <a:t>}</a:t>
            </a:r>
          </a:p>
          <a:p>
            <a:r>
              <a:rPr lang="en-US" altLang="ko-KR" b="1" i="0" dirty="0"/>
              <a:t>}</a:t>
            </a:r>
            <a:endParaRPr kumimoji="0" lang="en-US" altLang="ko-KR" b="1" i="0" dirty="0">
              <a:latin typeface="Courier New" pitchFamily="49" charset="0"/>
            </a:endParaRPr>
          </a:p>
        </p:txBody>
      </p:sp>
      <p:sp>
        <p:nvSpPr>
          <p:cNvPr id="11272" name="TextBox 7"/>
          <p:cNvSpPr txBox="1">
            <a:spLocks noChangeArrowheads="1"/>
          </p:cNvSpPr>
          <p:nvPr/>
        </p:nvSpPr>
        <p:spPr bwMode="auto">
          <a:xfrm>
            <a:off x="5710238" y="1981200"/>
            <a:ext cx="267252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 i="0" dirty="0"/>
              <a:t>이벤트 처리기</a:t>
            </a:r>
            <a:endParaRPr lang="en-US" altLang="ko-KR" b="1" i="0" dirty="0"/>
          </a:p>
          <a:p>
            <a:r>
              <a:rPr lang="en-US" altLang="ko-KR" b="1" i="0" dirty="0"/>
              <a:t>(</a:t>
            </a:r>
            <a:r>
              <a:rPr lang="ko-KR" altLang="en-US" b="1" i="0" dirty="0"/>
              <a:t>버튼에서 발생하는 </a:t>
            </a:r>
            <a:endParaRPr lang="en-US" altLang="ko-KR" b="1" i="0" dirty="0"/>
          </a:p>
          <a:p>
            <a:r>
              <a:rPr lang="en-US" altLang="ko-KR" b="1" i="0" dirty="0"/>
              <a:t>Action </a:t>
            </a:r>
            <a:r>
              <a:rPr lang="ko-KR" altLang="en-US" b="1" i="0" dirty="0"/>
              <a:t>이벤트를 처리함</a:t>
            </a:r>
            <a:r>
              <a:rPr lang="en-US" altLang="ko-KR" b="1" i="0" dirty="0" smtClean="0"/>
              <a:t>)</a:t>
            </a:r>
          </a:p>
          <a:p>
            <a:endParaRPr lang="en-US" altLang="ko-KR" b="1" i="0" dirty="0"/>
          </a:p>
          <a:p>
            <a:r>
              <a:rPr lang="ko-KR" altLang="en-US" b="1" i="0" dirty="0" smtClean="0"/>
              <a:t>요것이 </a:t>
            </a:r>
            <a:r>
              <a:rPr lang="en-US" altLang="ko-KR" b="1" i="0" dirty="0" err="1" smtClean="0"/>
              <a:t>ActonListener</a:t>
            </a:r>
            <a:r>
              <a:rPr lang="ko-KR" altLang="en-US" b="1" i="0" dirty="0" smtClean="0"/>
              <a:t>임</a:t>
            </a:r>
            <a:endParaRPr lang="en-US" altLang="ko-KR" b="1" i="0" dirty="0"/>
          </a:p>
        </p:txBody>
      </p:sp>
      <p:cxnSp>
        <p:nvCxnSpPr>
          <p:cNvPr id="11273" name="직선 화살표 연결선 9"/>
          <p:cNvCxnSpPr>
            <a:cxnSpLocks noChangeShapeType="1"/>
          </p:cNvCxnSpPr>
          <p:nvPr/>
        </p:nvCxnSpPr>
        <p:spPr bwMode="auto">
          <a:xfrm rot="10800000" flipV="1">
            <a:off x="4953000" y="2971800"/>
            <a:ext cx="10668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1292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err="1" smtClean="0"/>
              <a:t>ActionListener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이벤트 처리기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구현</a:t>
            </a:r>
            <a:endParaRPr lang="en-US" altLang="ko-KR" sz="32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1295400"/>
            <a:ext cx="80772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b="1" i="0" dirty="0"/>
              <a:t>import </a:t>
            </a:r>
            <a:r>
              <a:rPr lang="en-US" altLang="ko-KR" b="1" i="0" dirty="0" err="1"/>
              <a:t>java.awt.event.ActionEvent</a:t>
            </a:r>
            <a:r>
              <a:rPr lang="en-US" altLang="ko-KR" b="1" i="0" dirty="0"/>
              <a:t>;</a:t>
            </a:r>
          </a:p>
          <a:p>
            <a:r>
              <a:rPr lang="en-US" altLang="ko-KR" b="1" i="0" dirty="0"/>
              <a:t>import </a:t>
            </a:r>
            <a:r>
              <a:rPr lang="en-US" altLang="ko-KR" b="1" i="0" dirty="0" err="1"/>
              <a:t>java.awt.event.ActionListener</a:t>
            </a:r>
            <a:r>
              <a:rPr lang="en-US" altLang="ko-KR" b="1" i="0" dirty="0"/>
              <a:t>;</a:t>
            </a:r>
          </a:p>
          <a:p>
            <a:endParaRPr lang="en-US" altLang="ko-KR" b="1" i="0" dirty="0"/>
          </a:p>
          <a:p>
            <a:r>
              <a:rPr lang="en-US" altLang="ko-KR" b="1" i="0" dirty="0"/>
              <a:t>public class </a:t>
            </a:r>
            <a:r>
              <a:rPr lang="en-US" altLang="ko-KR" b="1" i="0" dirty="0" err="1">
                <a:solidFill>
                  <a:srgbClr val="0000FF"/>
                </a:solidFill>
              </a:rPr>
              <a:t>ClickListener</a:t>
            </a:r>
            <a:r>
              <a:rPr lang="en-US" altLang="ko-KR" b="1" i="0" dirty="0">
                <a:solidFill>
                  <a:srgbClr val="0000FF"/>
                </a:solidFill>
              </a:rPr>
              <a:t> </a:t>
            </a:r>
            <a:r>
              <a:rPr lang="en-US" altLang="ko-KR" b="1" i="0" dirty="0">
                <a:solidFill>
                  <a:srgbClr val="FF0000"/>
                </a:solidFill>
              </a:rPr>
              <a:t>implements </a:t>
            </a:r>
            <a:r>
              <a:rPr lang="en-US" altLang="ko-KR" b="1" i="0" dirty="0" err="1">
                <a:solidFill>
                  <a:srgbClr val="FF0000"/>
                </a:solidFill>
              </a:rPr>
              <a:t>ActionListener</a:t>
            </a:r>
            <a:endParaRPr lang="en-US" altLang="ko-KR" b="1" i="0" dirty="0">
              <a:solidFill>
                <a:srgbClr val="FF0000"/>
              </a:solidFill>
            </a:endParaRPr>
          </a:p>
          <a:p>
            <a:r>
              <a:rPr lang="en-US" altLang="ko-KR" b="1" i="0" dirty="0"/>
              <a:t>{</a:t>
            </a:r>
          </a:p>
          <a:p>
            <a:r>
              <a:rPr lang="en-US" altLang="ko-KR" b="1" i="0" dirty="0"/>
              <a:t>   public void </a:t>
            </a:r>
            <a:r>
              <a:rPr lang="en-US" altLang="ko-KR" b="1" i="0" dirty="0" err="1">
                <a:solidFill>
                  <a:srgbClr val="FF0000"/>
                </a:solidFill>
              </a:rPr>
              <a:t>actionPerformed</a:t>
            </a:r>
            <a:r>
              <a:rPr lang="en-US" altLang="ko-KR" b="1" i="0" dirty="0">
                <a:solidFill>
                  <a:srgbClr val="FF0000"/>
                </a:solidFill>
              </a:rPr>
              <a:t>(</a:t>
            </a:r>
            <a:r>
              <a:rPr lang="en-US" altLang="ko-KR" b="1" i="0" dirty="0" err="1">
                <a:solidFill>
                  <a:srgbClr val="FF0000"/>
                </a:solidFill>
              </a:rPr>
              <a:t>ActionEvent</a:t>
            </a:r>
            <a:r>
              <a:rPr lang="en-US" altLang="ko-KR" b="1" i="0" dirty="0">
                <a:solidFill>
                  <a:srgbClr val="FF0000"/>
                </a:solidFill>
              </a:rPr>
              <a:t> event)</a:t>
            </a:r>
          </a:p>
          <a:p>
            <a:r>
              <a:rPr lang="ko-KR" altLang="en-US" b="1" i="0" dirty="0"/>
              <a:t>   </a:t>
            </a:r>
            <a:r>
              <a:rPr lang="en-US" altLang="ko-KR" b="1" i="0" dirty="0"/>
              <a:t>{</a:t>
            </a:r>
          </a:p>
          <a:p>
            <a:r>
              <a:rPr lang="en-US" altLang="ko-KR" b="1" i="0" dirty="0"/>
              <a:t>      </a:t>
            </a:r>
            <a:r>
              <a:rPr lang="en-US" altLang="ko-KR" b="1" i="0" dirty="0" err="1"/>
              <a:t>System.out.println</a:t>
            </a:r>
            <a:r>
              <a:rPr lang="en-US" altLang="ko-KR" b="1" i="0" dirty="0"/>
              <a:t>("I was clicked.");</a:t>
            </a:r>
          </a:p>
          <a:p>
            <a:r>
              <a:rPr lang="ko-KR" altLang="en-US" b="1" i="0" dirty="0"/>
              <a:t>   </a:t>
            </a:r>
            <a:r>
              <a:rPr lang="en-US" altLang="ko-KR" b="1" i="0" dirty="0"/>
              <a:t>}            </a:t>
            </a:r>
          </a:p>
          <a:p>
            <a:r>
              <a:rPr lang="en-US" altLang="ko-KR" b="1" i="0" dirty="0"/>
              <a:t>}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33400" y="4724400"/>
            <a:ext cx="8153400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9388" indent="-179388">
              <a:spcBef>
                <a:spcPts val="1200"/>
              </a:spcBef>
              <a:buFontTx/>
              <a:buChar char="•"/>
            </a:pPr>
            <a:r>
              <a:rPr lang="en-US" altLang="ko-KR" b="1" i="0"/>
              <a:t>ClickListener </a:t>
            </a:r>
            <a:r>
              <a:rPr lang="ko-KR" altLang="en-US" b="1" i="0"/>
              <a:t>객체는 </a:t>
            </a:r>
            <a:r>
              <a:rPr lang="en-US" altLang="ko-KR" b="1" i="0"/>
              <a:t>ActionListener </a:t>
            </a:r>
            <a:r>
              <a:rPr lang="ko-KR" altLang="en-US" b="1" i="0"/>
              <a:t>인터페이스를 구현하고 있음</a:t>
            </a:r>
          </a:p>
          <a:p>
            <a:pPr marL="179388" indent="-179388"/>
            <a:r>
              <a:rPr lang="en-US" altLang="ko-KR" b="1" i="0"/>
              <a:t>  (ClickListener </a:t>
            </a:r>
            <a:r>
              <a:rPr lang="ko-KR" altLang="en-US" b="1" i="0"/>
              <a:t>객체는 </a:t>
            </a:r>
            <a:r>
              <a:rPr lang="en-US" altLang="ko-KR" b="1" i="0"/>
              <a:t>ActionListener</a:t>
            </a:r>
            <a:r>
              <a:rPr lang="ko-KR" altLang="en-US" b="1" i="0"/>
              <a:t>임</a:t>
            </a:r>
            <a:r>
              <a:rPr lang="en-US" altLang="ko-KR" b="1" i="0"/>
              <a:t>)</a:t>
            </a:r>
            <a:endParaRPr lang="ko-KR" altLang="en-US" b="1" i="0"/>
          </a:p>
          <a:p>
            <a:pPr marL="179388" indent="-179388">
              <a:spcBef>
                <a:spcPts val="1200"/>
              </a:spcBef>
              <a:buFontTx/>
              <a:buChar char="•"/>
            </a:pPr>
            <a:r>
              <a:rPr lang="en-US" altLang="ko-KR" b="1" i="0"/>
              <a:t>ClickListener </a:t>
            </a:r>
            <a:r>
              <a:rPr lang="ko-KR" altLang="en-US" b="1" i="0"/>
              <a:t>객체를 이벤트 리스너로서 버튼에 등록해 주면 버튼 클릭 때마다 </a:t>
            </a:r>
            <a:r>
              <a:rPr lang="en-US" altLang="ko-KR" b="1" i="0"/>
              <a:t>ClickListenr</a:t>
            </a:r>
            <a:r>
              <a:rPr lang="ko-KR" altLang="en-US" b="1" i="0"/>
              <a:t>의 </a:t>
            </a:r>
            <a:r>
              <a:rPr lang="en-US" altLang="ko-KR" b="1" i="0"/>
              <a:t>actionPerformed </a:t>
            </a:r>
            <a:r>
              <a:rPr lang="ko-KR" altLang="en-US" b="1" i="0"/>
              <a:t>메소드가 실행됨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6355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2"/>
          <p:cNvSpPr>
            <a:spLocks noGrp="1"/>
          </p:cNvSpPr>
          <p:nvPr>
            <p:ph idx="1"/>
          </p:nvPr>
        </p:nvSpPr>
        <p:spPr>
          <a:xfrm>
            <a:off x="457199" y="228600"/>
            <a:ext cx="8361363" cy="6248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000" dirty="0" smtClean="0"/>
              <a:t>public class </a:t>
            </a:r>
            <a:r>
              <a:rPr lang="en-US" altLang="ko-KR" sz="2000" dirty="0" err="1" smtClean="0"/>
              <a:t>ButtonViewer</a:t>
            </a:r>
            <a:r>
              <a:rPr lang="en-US" altLang="ko-KR" sz="2000" dirty="0" smtClean="0"/>
              <a:t>{  </a:t>
            </a:r>
          </a:p>
          <a:p>
            <a:pPr>
              <a:buFontTx/>
              <a:buNone/>
            </a:pPr>
            <a:r>
              <a:rPr lang="en-US" altLang="ko-KR" sz="2000" dirty="0" smtClean="0"/>
              <a:t>	public static void main(String[] </a:t>
            </a:r>
            <a:r>
              <a:rPr lang="en-US" altLang="ko-KR" sz="2000" dirty="0" err="1" smtClean="0"/>
              <a:t>args</a:t>
            </a:r>
            <a:r>
              <a:rPr lang="en-US" altLang="ko-KR" sz="2000" dirty="0" smtClean="0"/>
              <a:t>){  </a:t>
            </a:r>
          </a:p>
          <a:p>
            <a:pPr>
              <a:buFontTx/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JFrame</a:t>
            </a:r>
            <a:r>
              <a:rPr lang="en-US" altLang="ko-KR" sz="2000" dirty="0" smtClean="0"/>
              <a:t> frame = new </a:t>
            </a:r>
            <a:r>
              <a:rPr lang="en-US" altLang="ko-KR" sz="2000" dirty="0" err="1" smtClean="0"/>
              <a:t>JFrame</a:t>
            </a:r>
            <a:r>
              <a:rPr lang="en-US" altLang="ko-KR" sz="2000" dirty="0" smtClean="0"/>
              <a:t>();</a:t>
            </a:r>
          </a:p>
          <a:p>
            <a:pPr>
              <a:buFontTx/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JButton</a:t>
            </a:r>
            <a:r>
              <a:rPr lang="en-US" altLang="ko-KR" sz="2000" dirty="0" smtClean="0"/>
              <a:t> button = new </a:t>
            </a:r>
            <a:r>
              <a:rPr lang="en-US" altLang="ko-KR" sz="2000" dirty="0" err="1" smtClean="0"/>
              <a:t>JButton</a:t>
            </a:r>
            <a:r>
              <a:rPr lang="en-US" altLang="ko-KR" sz="2000" dirty="0" smtClean="0"/>
              <a:t>("Click me!");</a:t>
            </a:r>
          </a:p>
          <a:p>
            <a:pPr>
              <a:buFontTx/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frame.add</a:t>
            </a:r>
            <a:r>
              <a:rPr lang="en-US" altLang="ko-KR" sz="2000" dirty="0" smtClean="0"/>
              <a:t>(button);</a:t>
            </a:r>
          </a:p>
          <a:p>
            <a:pPr>
              <a:buFontTx/>
              <a:buNone/>
            </a:pPr>
            <a:r>
              <a:rPr lang="en-US" altLang="ko-KR" sz="2000" dirty="0" smtClean="0"/>
              <a:t>		class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ClickListener</a:t>
            </a:r>
            <a:r>
              <a:rPr lang="en-US" altLang="ko-KR" sz="2000" dirty="0" smtClean="0"/>
              <a:t> implements </a:t>
            </a:r>
            <a:r>
              <a:rPr lang="en-US" altLang="ko-KR" sz="2000" dirty="0" err="1" smtClean="0"/>
              <a:t>ActionListener</a:t>
            </a:r>
            <a:r>
              <a:rPr lang="en-US" altLang="ko-KR" sz="2000" dirty="0" smtClean="0"/>
              <a:t>{</a:t>
            </a:r>
          </a:p>
          <a:p>
            <a:pPr>
              <a:buFontTx/>
              <a:buNone/>
            </a:pPr>
            <a:r>
              <a:rPr lang="en-US" altLang="ko-KR" sz="2000" dirty="0" smtClean="0"/>
              <a:t>			public void </a:t>
            </a:r>
            <a:r>
              <a:rPr lang="en-US" altLang="ko-KR" sz="2000" dirty="0" err="1" smtClean="0"/>
              <a:t>actionPerformed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ActionEvent</a:t>
            </a:r>
            <a:r>
              <a:rPr lang="en-US" altLang="ko-KR" sz="2000" dirty="0" smtClean="0"/>
              <a:t> event){</a:t>
            </a:r>
          </a:p>
          <a:p>
            <a:pPr>
              <a:buFontTx/>
              <a:buNone/>
            </a:pPr>
            <a:r>
              <a:rPr lang="en-US" altLang="ko-KR" sz="2000" dirty="0" smtClean="0"/>
              <a:t>				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("I was clicked.");</a:t>
            </a:r>
          </a:p>
          <a:p>
            <a:pPr>
              <a:buFontTx/>
              <a:buNone/>
            </a:pPr>
            <a:r>
              <a:rPr lang="en-US" altLang="ko-KR" sz="2000" dirty="0" smtClean="0"/>
              <a:t>			}            </a:t>
            </a:r>
          </a:p>
          <a:p>
            <a:pPr>
              <a:buFontTx/>
              <a:buNone/>
            </a:pPr>
            <a:r>
              <a:rPr lang="en-US" altLang="ko-KR" sz="2000" dirty="0" smtClean="0"/>
              <a:t>		}</a:t>
            </a:r>
          </a:p>
          <a:p>
            <a:pPr>
              <a:buFontTx/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ActionListener</a:t>
            </a:r>
            <a:r>
              <a:rPr lang="en-US" altLang="ko-KR" sz="2000" dirty="0" smtClean="0"/>
              <a:t> listener = new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ClickListener</a:t>
            </a:r>
            <a:r>
              <a:rPr lang="en-US" altLang="ko-KR" sz="2000" dirty="0" smtClean="0">
                <a:solidFill>
                  <a:srgbClr val="FF0000"/>
                </a:solidFill>
              </a:rPr>
              <a:t>()</a:t>
            </a:r>
            <a:r>
              <a:rPr lang="en-US" altLang="ko-KR" sz="2000" dirty="0" smtClean="0"/>
              <a:t>;	</a:t>
            </a:r>
            <a:r>
              <a:rPr lang="en-US" altLang="ko-KR" sz="2000" dirty="0" smtClean="0">
                <a:solidFill>
                  <a:srgbClr val="FF0000"/>
                </a:solidFill>
              </a:rPr>
              <a:t>// </a:t>
            </a:r>
            <a:r>
              <a:rPr lang="ko-KR" altLang="en-US" sz="2000" dirty="0" smtClean="0">
                <a:solidFill>
                  <a:srgbClr val="FF0000"/>
                </a:solidFill>
              </a:rPr>
              <a:t>클래스 이용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button.addActionListener</a:t>
            </a:r>
            <a:r>
              <a:rPr lang="en-US" altLang="ko-KR" sz="2000" dirty="0" smtClean="0"/>
              <a:t>(listener);</a:t>
            </a:r>
          </a:p>
          <a:p>
            <a:pPr>
              <a:buFontTx/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frame.pack</a:t>
            </a:r>
            <a:r>
              <a:rPr lang="en-US" altLang="ko-KR" sz="2000" dirty="0" smtClean="0"/>
              <a:t>();</a:t>
            </a:r>
          </a:p>
          <a:p>
            <a:pPr>
              <a:buFontTx/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frame.setDefaultCloseOperation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JFrame.EXIT_ON_CLOSE</a:t>
            </a:r>
            <a:r>
              <a:rPr lang="en-US" altLang="ko-KR" sz="2000" dirty="0" smtClean="0"/>
              <a:t>);</a:t>
            </a:r>
          </a:p>
          <a:p>
            <a:pPr>
              <a:buFontTx/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frame.setVisible</a:t>
            </a:r>
            <a:r>
              <a:rPr lang="en-US" altLang="ko-KR" sz="2000" dirty="0" smtClean="0"/>
              <a:t>(true);</a:t>
            </a:r>
          </a:p>
          <a:p>
            <a:pPr>
              <a:buFontTx/>
              <a:buNone/>
            </a:pPr>
            <a:r>
              <a:rPr lang="en-US" altLang="ko-KR" sz="2000" dirty="0" smtClean="0"/>
              <a:t>	}</a:t>
            </a:r>
          </a:p>
          <a:p>
            <a:pPr>
              <a:buFontTx/>
              <a:buNone/>
            </a:pPr>
            <a:r>
              <a:rPr lang="en-US" altLang="ko-KR" sz="2000" dirty="0" smtClean="0"/>
              <a:t>}</a:t>
            </a:r>
            <a:endParaRPr lang="ko-KR" altLang="en-US" sz="2000" dirty="0" smtClean="0"/>
          </a:p>
        </p:txBody>
      </p:sp>
      <p:sp>
        <p:nvSpPr>
          <p:cNvPr id="13315" name="직사각형 6"/>
          <p:cNvSpPr>
            <a:spLocks noChangeArrowheads="1"/>
          </p:cNvSpPr>
          <p:nvPr/>
        </p:nvSpPr>
        <p:spPr bwMode="auto">
          <a:xfrm>
            <a:off x="4495800" y="3271838"/>
            <a:ext cx="2581275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b="1" i="0">
                <a:solidFill>
                  <a:srgbClr val="0000FF"/>
                </a:solidFill>
              </a:rPr>
              <a:t>local inner class </a:t>
            </a:r>
          </a:p>
        </p:txBody>
      </p:sp>
      <p:sp>
        <p:nvSpPr>
          <p:cNvPr id="13319" name="TextBox 6"/>
          <p:cNvSpPr txBox="1">
            <a:spLocks noChangeArrowheads="1"/>
          </p:cNvSpPr>
          <p:nvPr/>
        </p:nvSpPr>
        <p:spPr bwMode="auto">
          <a:xfrm>
            <a:off x="6248400" y="457200"/>
            <a:ext cx="2570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 i="0">
                <a:solidFill>
                  <a:srgbClr val="FF0000"/>
                </a:solidFill>
              </a:rPr>
              <a:t>이렇게 하는 것도 가능</a:t>
            </a:r>
            <a:r>
              <a:rPr lang="en-US" altLang="ko-KR" b="1" i="0">
                <a:solidFill>
                  <a:srgbClr val="FF0000"/>
                </a:solidFill>
              </a:rPr>
              <a:t>!</a:t>
            </a:r>
            <a:endParaRPr lang="ko-KR" altLang="en-US" b="1" i="0">
              <a:solidFill>
                <a:srgbClr val="FF0000"/>
              </a:solidFill>
            </a:endParaRPr>
          </a:p>
        </p:txBody>
      </p:sp>
      <p:sp>
        <p:nvSpPr>
          <p:cNvPr id="2" name="왼쪽 중괄호 1"/>
          <p:cNvSpPr/>
          <p:nvPr/>
        </p:nvSpPr>
        <p:spPr bwMode="auto">
          <a:xfrm>
            <a:off x="1066800" y="2362200"/>
            <a:ext cx="228600" cy="137160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74320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0" dirty="0" smtClean="0">
                <a:solidFill>
                  <a:srgbClr val="FF0000"/>
                </a:solidFill>
              </a:rPr>
              <a:t>클래스</a:t>
            </a:r>
            <a:endParaRPr lang="en-US" altLang="ko-KR" i="0" dirty="0" smtClean="0">
              <a:solidFill>
                <a:srgbClr val="FF0000"/>
              </a:solidFill>
            </a:endParaRPr>
          </a:p>
          <a:p>
            <a:r>
              <a:rPr lang="ko-KR" altLang="en-US" i="0" dirty="0" smtClean="0">
                <a:solidFill>
                  <a:srgbClr val="FF0000"/>
                </a:solidFill>
              </a:rPr>
              <a:t>선언</a:t>
            </a:r>
            <a:endParaRPr lang="ko-KR" altLang="en-US" i="0" dirty="0">
              <a:solidFill>
                <a:srgbClr val="FF0000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33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0061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 </a:t>
            </a:r>
            <a:r>
              <a:rPr lang="en-US" altLang="ko-KR" smtClean="0"/>
              <a:t>2</a:t>
            </a:r>
            <a:endParaRPr lang="ko-KR" altLang="en-US" smtClean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81200"/>
            <a:ext cx="613568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타원 7"/>
          <p:cNvSpPr/>
          <p:nvPr/>
        </p:nvSpPr>
        <p:spPr bwMode="auto">
          <a:xfrm>
            <a:off x="2286000" y="4572000"/>
            <a:ext cx="25908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ActionListener</a:t>
            </a: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 rot="16200000" flipH="1">
            <a:off x="1943100" y="3390900"/>
            <a:ext cx="15240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rot="5400000" flipH="1" flipV="1">
            <a:off x="2933700" y="3619500"/>
            <a:ext cx="15240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6915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1600" b="1" dirty="0" smtClean="0"/>
              <a:t>public class </a:t>
            </a:r>
            <a:r>
              <a:rPr lang="en-US" altLang="ko-KR" sz="1600" b="1" dirty="0" err="1" smtClean="0"/>
              <a:t>ButtonViewer</a:t>
            </a:r>
            <a:r>
              <a:rPr lang="en-US" altLang="ko-KR" sz="1600" b="1" dirty="0" smtClean="0"/>
              <a:t>{ 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public static void main(String[] </a:t>
            </a:r>
            <a:r>
              <a:rPr lang="en-US" altLang="ko-KR" sz="1600" b="1" dirty="0" err="1" smtClean="0"/>
              <a:t>args</a:t>
            </a:r>
            <a:r>
              <a:rPr lang="en-US" altLang="ko-KR" sz="1600" b="1" dirty="0" smtClean="0"/>
              <a:t>){ 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JFrame</a:t>
            </a:r>
            <a:r>
              <a:rPr lang="en-US" altLang="ko-KR" sz="1600" b="1" dirty="0" smtClean="0"/>
              <a:t> frame = new </a:t>
            </a:r>
            <a:r>
              <a:rPr lang="en-US" altLang="ko-KR" sz="1600" b="1" dirty="0" err="1" smtClean="0"/>
              <a:t>JFrame</a:t>
            </a:r>
            <a:r>
              <a:rPr lang="en-US" altLang="ko-KR" sz="1600" b="1" dirty="0" smtClean="0"/>
              <a:t>();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JPanel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panel = new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JPanel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JButton</a:t>
            </a:r>
            <a:r>
              <a:rPr lang="en-US" altLang="ko-KR" sz="1600" b="1" dirty="0" smtClean="0"/>
              <a:t> button = new </a:t>
            </a:r>
            <a:r>
              <a:rPr lang="en-US" altLang="ko-KR" sz="1600" b="1" dirty="0" err="1" smtClean="0"/>
              <a:t>JButton</a:t>
            </a:r>
            <a:r>
              <a:rPr lang="en-US" altLang="ko-KR" sz="1600" b="1" dirty="0" smtClean="0"/>
              <a:t>("Click me!");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final </a:t>
            </a:r>
            <a:r>
              <a:rPr lang="en-US" altLang="ko-KR" sz="1600" b="1" dirty="0" err="1" smtClean="0"/>
              <a:t>JTextField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>
                <a:solidFill>
                  <a:srgbClr val="0000FF"/>
                </a:solidFill>
              </a:rPr>
              <a:t>textField</a:t>
            </a:r>
            <a:r>
              <a:rPr lang="en-US" altLang="ko-KR" sz="1600" b="1" dirty="0" smtClean="0"/>
              <a:t> = new </a:t>
            </a:r>
            <a:r>
              <a:rPr lang="en-US" altLang="ko-KR" sz="1600" b="1" dirty="0" err="1" smtClean="0"/>
              <a:t>JTextField</a:t>
            </a:r>
            <a:r>
              <a:rPr lang="en-US" altLang="ko-KR" sz="1600" b="1" dirty="0" smtClean="0"/>
              <a:t>(20);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panel.add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(button);</a:t>
            </a:r>
          </a:p>
          <a:p>
            <a:pPr>
              <a:buFontTx/>
              <a:buNone/>
            </a:pPr>
            <a:r>
              <a:rPr lang="en-US" altLang="ko-KR" sz="1600" b="1" dirty="0" smtClean="0">
                <a:solidFill>
                  <a:srgbClr val="FF0000"/>
                </a:solidFill>
              </a:rPr>
              <a:t>		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panel.add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textField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frame.add</a:t>
            </a:r>
            <a:r>
              <a:rPr lang="en-US" altLang="ko-KR" sz="1600" b="1" dirty="0" smtClean="0"/>
              <a:t>(panel);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class </a:t>
            </a:r>
            <a:r>
              <a:rPr lang="en-US" altLang="ko-KR" sz="1600" b="1" dirty="0" err="1" smtClean="0"/>
              <a:t>ClickListener</a:t>
            </a:r>
            <a:r>
              <a:rPr lang="en-US" altLang="ko-KR" sz="1600" b="1" dirty="0" smtClean="0"/>
              <a:t> implements </a:t>
            </a:r>
            <a:r>
              <a:rPr lang="en-US" altLang="ko-KR" sz="1600" b="1" dirty="0" err="1" smtClean="0"/>
              <a:t>ActionListener</a:t>
            </a:r>
            <a:r>
              <a:rPr lang="en-US" altLang="ko-KR" sz="1600" b="1" dirty="0" smtClean="0"/>
              <a:t>{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	public void </a:t>
            </a:r>
            <a:r>
              <a:rPr lang="en-US" altLang="ko-KR" sz="1600" b="1" dirty="0" err="1" smtClean="0"/>
              <a:t>actionPerformed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ActionEvent</a:t>
            </a:r>
            <a:r>
              <a:rPr lang="en-US" altLang="ko-KR" sz="1600" b="1" dirty="0" smtClean="0"/>
              <a:t> event){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		</a:t>
            </a:r>
            <a:r>
              <a:rPr lang="en-US" altLang="ko-KR" sz="1600" b="1" dirty="0" err="1" smtClean="0">
                <a:solidFill>
                  <a:srgbClr val="0000FF"/>
                </a:solidFill>
              </a:rPr>
              <a:t>textField</a:t>
            </a:r>
            <a:r>
              <a:rPr lang="en-US" altLang="ko-KR" sz="1600" b="1" dirty="0" err="1" smtClean="0"/>
              <a:t>.setText</a:t>
            </a:r>
            <a:r>
              <a:rPr lang="en-US" altLang="ko-KR" sz="1600" b="1" dirty="0" smtClean="0"/>
              <a:t>("I was clicked.");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	}            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ActionListener</a:t>
            </a:r>
            <a:r>
              <a:rPr lang="en-US" altLang="ko-KR" sz="1600" b="1" dirty="0" smtClean="0"/>
              <a:t> listener = new </a:t>
            </a:r>
            <a:r>
              <a:rPr lang="en-US" altLang="ko-KR" sz="1600" b="1" dirty="0" err="1" smtClean="0"/>
              <a:t>ClickListener</a:t>
            </a:r>
            <a:r>
              <a:rPr lang="en-US" altLang="ko-KR" sz="1600" b="1" dirty="0" smtClean="0"/>
              <a:t>();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button.addActionListener</a:t>
            </a:r>
            <a:r>
              <a:rPr lang="en-US" altLang="ko-KR" sz="1600" b="1" dirty="0" smtClean="0"/>
              <a:t>(listener);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frame.pack</a:t>
            </a:r>
            <a:r>
              <a:rPr lang="en-US" altLang="ko-KR" sz="1600" b="1" dirty="0" smtClean="0"/>
              <a:t>();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frame.setDefaultCloseOperation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JFrame.EXIT_ON_CLOSE</a:t>
            </a:r>
            <a:r>
              <a:rPr lang="en-US" altLang="ko-KR" sz="1600" b="1" dirty="0" smtClean="0"/>
              <a:t>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	</a:t>
            </a:r>
            <a:r>
              <a:rPr lang="en-US" altLang="ko-KR" sz="1600" b="1" dirty="0" err="1" smtClean="0"/>
              <a:t>frame.setVisible</a:t>
            </a:r>
            <a:r>
              <a:rPr lang="en-US" altLang="ko-KR" sz="1600" b="1" dirty="0" smtClean="0"/>
              <a:t>(true);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600" b="1" dirty="0" smtClean="0"/>
              <a:t>}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04800"/>
            <a:ext cx="40909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직사각형 7"/>
          <p:cNvSpPr>
            <a:spLocks noChangeArrowheads="1"/>
          </p:cNvSpPr>
          <p:nvPr/>
        </p:nvSpPr>
        <p:spPr bwMode="auto">
          <a:xfrm>
            <a:off x="4876800" y="2209800"/>
            <a:ext cx="258127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b="1" i="0">
                <a:solidFill>
                  <a:srgbClr val="0000FF"/>
                </a:solidFill>
              </a:rPr>
              <a:t>local inner class 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35</a:t>
            </a:fld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6096000" y="3886200"/>
            <a:ext cx="28956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i="0" dirty="0" err="1" smtClean="0"/>
              <a:t>JPanel</a:t>
            </a:r>
            <a:r>
              <a:rPr lang="ko-KR" altLang="en-US" i="0" dirty="0" smtClean="0"/>
              <a:t>에 부품들을 넣으면 부품들이 포개지지 않고 옆으로 늘어선다</a:t>
            </a:r>
            <a:r>
              <a:rPr lang="en-US" altLang="ko-KR" i="0" dirty="0" smtClean="0"/>
              <a:t>.</a:t>
            </a:r>
            <a:endParaRPr lang="ko-KR" altLang="en-US" i="0" dirty="0"/>
          </a:p>
        </p:txBody>
      </p:sp>
    </p:spTree>
    <p:extLst>
      <p:ext uri="{BB962C8B-B14F-4D97-AF65-F5344CB8AC3E}">
        <p14:creationId xmlns:p14="http://schemas.microsoft.com/office/powerpoint/2010/main" val="1639747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1600" b="1" smtClean="0"/>
              <a:t>public class ButtonViewer{  </a:t>
            </a:r>
          </a:p>
          <a:p>
            <a:pPr>
              <a:buFontTx/>
              <a:buNone/>
            </a:pPr>
            <a:r>
              <a:rPr lang="en-US" altLang="ko-KR" sz="1600" b="1" smtClean="0"/>
              <a:t>	public static void main(String[] args){  </a:t>
            </a:r>
          </a:p>
          <a:p>
            <a:pPr>
              <a:buFontTx/>
              <a:buNone/>
            </a:pPr>
            <a:r>
              <a:rPr lang="en-US" altLang="ko-KR" sz="1600" b="1" smtClean="0"/>
              <a:t>		JFrame frame = new JFrame();</a:t>
            </a:r>
          </a:p>
          <a:p>
            <a:pPr>
              <a:buFontTx/>
              <a:buNone/>
            </a:pPr>
            <a:r>
              <a:rPr lang="en-US" altLang="ko-KR" sz="1600" b="1" smtClean="0"/>
              <a:t>		JPanel panel = new JPanel();</a:t>
            </a:r>
          </a:p>
          <a:p>
            <a:pPr>
              <a:buFontTx/>
              <a:buNone/>
            </a:pPr>
            <a:r>
              <a:rPr lang="en-US" altLang="ko-KR" sz="1600" b="1" smtClean="0"/>
              <a:t>		JButton button = new JButton("Click me!");</a:t>
            </a:r>
          </a:p>
          <a:p>
            <a:pPr>
              <a:buFontTx/>
              <a:buNone/>
            </a:pPr>
            <a:r>
              <a:rPr lang="en-US" altLang="ko-KR" sz="1600" b="1" smtClean="0"/>
              <a:t>		</a:t>
            </a:r>
            <a:r>
              <a:rPr lang="en-US" altLang="ko-KR" sz="1600" b="1" smtClean="0">
                <a:solidFill>
                  <a:srgbClr val="FF0000"/>
                </a:solidFill>
              </a:rPr>
              <a:t>final</a:t>
            </a:r>
            <a:r>
              <a:rPr lang="en-US" altLang="ko-KR" sz="1600" b="1" smtClean="0"/>
              <a:t> JTextField </a:t>
            </a:r>
            <a:r>
              <a:rPr lang="en-US" altLang="ko-KR" sz="1600" b="1" smtClean="0">
                <a:solidFill>
                  <a:srgbClr val="0000FF"/>
                </a:solidFill>
              </a:rPr>
              <a:t>textField</a:t>
            </a:r>
            <a:r>
              <a:rPr lang="en-US" altLang="ko-KR" sz="1600" b="1" smtClean="0"/>
              <a:t> = new JTextField(20);</a:t>
            </a:r>
          </a:p>
          <a:p>
            <a:pPr>
              <a:buFontTx/>
              <a:buNone/>
            </a:pPr>
            <a:r>
              <a:rPr lang="en-US" altLang="ko-KR" sz="1600" b="1" smtClean="0"/>
              <a:t>		panel.add(button);</a:t>
            </a:r>
          </a:p>
          <a:p>
            <a:pPr>
              <a:buFontTx/>
              <a:buNone/>
            </a:pPr>
            <a:r>
              <a:rPr lang="en-US" altLang="ko-KR" sz="1600" b="1" smtClean="0"/>
              <a:t>		panel.add(textField);</a:t>
            </a:r>
          </a:p>
          <a:p>
            <a:pPr>
              <a:buFontTx/>
              <a:buNone/>
            </a:pPr>
            <a:r>
              <a:rPr lang="en-US" altLang="ko-KR" sz="1600" b="1" smtClean="0"/>
              <a:t>		frame.add(panel);</a:t>
            </a:r>
          </a:p>
          <a:p>
            <a:pPr>
              <a:buFontTx/>
              <a:buNone/>
            </a:pPr>
            <a:r>
              <a:rPr lang="en-US" altLang="ko-KR" sz="1600" b="1" smtClean="0"/>
              <a:t>		class ClickListener implements ActionListener{</a:t>
            </a:r>
          </a:p>
          <a:p>
            <a:pPr>
              <a:buFontTx/>
              <a:buNone/>
            </a:pPr>
            <a:r>
              <a:rPr lang="en-US" altLang="ko-KR" sz="1600" b="1" smtClean="0"/>
              <a:t>			public void actionPerformed(ActionEvent event){</a:t>
            </a:r>
          </a:p>
          <a:p>
            <a:pPr>
              <a:buFontTx/>
              <a:buNone/>
            </a:pPr>
            <a:r>
              <a:rPr lang="en-US" altLang="ko-KR" sz="1600" b="1" smtClean="0"/>
              <a:t>				</a:t>
            </a:r>
            <a:r>
              <a:rPr lang="en-US" altLang="ko-KR" sz="1600" b="1" smtClean="0">
                <a:solidFill>
                  <a:srgbClr val="0000FF"/>
                </a:solidFill>
              </a:rPr>
              <a:t>textField</a:t>
            </a:r>
            <a:r>
              <a:rPr lang="en-US" altLang="ko-KR" sz="1600" b="1" smtClean="0"/>
              <a:t>.setText("I was clicked.");</a:t>
            </a:r>
          </a:p>
          <a:p>
            <a:pPr>
              <a:buFontTx/>
              <a:buNone/>
            </a:pPr>
            <a:r>
              <a:rPr lang="en-US" altLang="ko-KR" sz="1600" b="1" smtClean="0"/>
              <a:t>			}            </a:t>
            </a:r>
          </a:p>
          <a:p>
            <a:pPr>
              <a:buFontTx/>
              <a:buNone/>
            </a:pPr>
            <a:r>
              <a:rPr lang="en-US" altLang="ko-KR" sz="1600" b="1" smtClean="0"/>
              <a:t>		}</a:t>
            </a:r>
          </a:p>
          <a:p>
            <a:pPr>
              <a:buFontTx/>
              <a:buNone/>
            </a:pPr>
            <a:r>
              <a:rPr lang="en-US" altLang="ko-KR" sz="1600" b="1" smtClean="0"/>
              <a:t>		...</a:t>
            </a:r>
          </a:p>
          <a:p>
            <a:pPr>
              <a:buFontTx/>
              <a:buNone/>
            </a:pPr>
            <a:r>
              <a:rPr lang="en-US" altLang="ko-KR" sz="1600" b="1" smtClean="0"/>
              <a:t>	}</a:t>
            </a:r>
          </a:p>
          <a:p>
            <a:pPr>
              <a:buFontTx/>
              <a:buNone/>
            </a:pPr>
            <a:r>
              <a:rPr lang="en-US" altLang="ko-KR" sz="1600" b="1" smtClean="0"/>
              <a:t>}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04800"/>
            <a:ext cx="40909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extBox 6"/>
          <p:cNvSpPr txBox="1">
            <a:spLocks noChangeArrowheads="1"/>
          </p:cNvSpPr>
          <p:nvPr/>
        </p:nvSpPr>
        <p:spPr bwMode="auto">
          <a:xfrm>
            <a:off x="1371600" y="5095875"/>
            <a:ext cx="6030818" cy="86177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b="1" i="0" dirty="0"/>
              <a:t>Local </a:t>
            </a:r>
            <a:r>
              <a:rPr lang="en-US" altLang="ko-KR" sz="1600" b="1" i="0" dirty="0" smtClean="0"/>
              <a:t>inner class </a:t>
            </a:r>
            <a:r>
              <a:rPr lang="ko-KR" altLang="en-US" sz="1600" b="1" i="0" dirty="0"/>
              <a:t>내에서 </a:t>
            </a:r>
            <a:endParaRPr lang="en-US" altLang="ko-KR" sz="1600" b="1" i="0" dirty="0"/>
          </a:p>
          <a:p>
            <a:r>
              <a:rPr lang="ko-KR" altLang="en-US" sz="1600" b="1" i="0" dirty="0"/>
              <a:t>그 </a:t>
            </a:r>
            <a:r>
              <a:rPr lang="en-US" altLang="ko-KR" sz="1600" b="1" i="0" dirty="0"/>
              <a:t>local class</a:t>
            </a:r>
            <a:r>
              <a:rPr lang="ko-KR" altLang="en-US" sz="1600" b="1" i="0" dirty="0"/>
              <a:t>를 포함하고 있는 </a:t>
            </a:r>
            <a:r>
              <a:rPr lang="ko-KR" altLang="en-US" sz="1600" b="1" i="0" dirty="0" err="1"/>
              <a:t>메소드의</a:t>
            </a:r>
            <a:r>
              <a:rPr lang="ko-KR" altLang="en-US" sz="1600" b="1" i="0" dirty="0"/>
              <a:t> 지역변수를 사용하려면</a:t>
            </a:r>
            <a:endParaRPr lang="en-US" altLang="ko-KR" sz="1600" b="1" i="0" dirty="0"/>
          </a:p>
          <a:p>
            <a:r>
              <a:rPr lang="ko-KR" altLang="en-US" sz="1600" b="1" i="0" dirty="0"/>
              <a:t>그 지역변수가 </a:t>
            </a:r>
            <a:r>
              <a:rPr lang="en-US" altLang="ko-KR" sz="1600" b="1" i="0" dirty="0"/>
              <a:t>final</a:t>
            </a:r>
            <a:r>
              <a:rPr lang="ko-KR" altLang="en-US" sz="1600" b="1" i="0" dirty="0"/>
              <a:t>로 선언되어 있어야 한다</a:t>
            </a:r>
            <a:r>
              <a:rPr lang="en-US" altLang="ko-KR" sz="1600" b="1" i="0" dirty="0"/>
              <a:t>.</a:t>
            </a:r>
            <a:endParaRPr lang="ko-KR" altLang="en-US" sz="1600" b="1" i="0" dirty="0"/>
          </a:p>
        </p:txBody>
      </p:sp>
      <p:sp>
        <p:nvSpPr>
          <p:cNvPr id="4" name="자유형 3"/>
          <p:cNvSpPr/>
          <p:nvPr/>
        </p:nvSpPr>
        <p:spPr bwMode="auto">
          <a:xfrm>
            <a:off x="553205" y="2033081"/>
            <a:ext cx="779484" cy="3148519"/>
          </a:xfrm>
          <a:custGeom>
            <a:avLst/>
            <a:gdLst>
              <a:gd name="connsiteX0" fmla="*/ 633569 w 779484"/>
              <a:gd name="connsiteY0" fmla="*/ 3531140 h 3531140"/>
              <a:gd name="connsiteX1" fmla="*/ 1272 w 779484"/>
              <a:gd name="connsiteY1" fmla="*/ 1089498 h 3531140"/>
              <a:gd name="connsiteX2" fmla="*/ 779484 w 779484"/>
              <a:gd name="connsiteY2" fmla="*/ 0 h 3531140"/>
              <a:gd name="connsiteX3" fmla="*/ 779484 w 779484"/>
              <a:gd name="connsiteY3" fmla="*/ 0 h 353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484" h="3531140">
                <a:moveTo>
                  <a:pt x="633569" y="3531140"/>
                </a:moveTo>
                <a:cubicBezTo>
                  <a:pt x="305261" y="2604580"/>
                  <a:pt x="-23047" y="1678021"/>
                  <a:pt x="1272" y="1089498"/>
                </a:cubicBezTo>
                <a:cubicBezTo>
                  <a:pt x="25591" y="500975"/>
                  <a:pt x="779484" y="0"/>
                  <a:pt x="779484" y="0"/>
                </a:cubicBezTo>
                <a:lnTo>
                  <a:pt x="779484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36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0298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000" smtClean="0"/>
              <a:t>public class ButtonViewer{  </a:t>
            </a:r>
          </a:p>
          <a:p>
            <a:pPr>
              <a:buFontTx/>
              <a:buNone/>
            </a:pPr>
            <a:r>
              <a:rPr lang="en-US" altLang="ko-KR" sz="2000" smtClean="0"/>
              <a:t>	public static void main(String[] args){  </a:t>
            </a:r>
          </a:p>
          <a:p>
            <a:pPr>
              <a:buFontTx/>
              <a:buNone/>
            </a:pPr>
            <a:r>
              <a:rPr lang="en-US" altLang="ko-KR" sz="2000" smtClean="0"/>
              <a:t>		JFrame frame = new JFrame();</a:t>
            </a:r>
          </a:p>
          <a:p>
            <a:pPr>
              <a:buFontTx/>
              <a:buNone/>
            </a:pPr>
            <a:r>
              <a:rPr lang="en-US" altLang="ko-KR" sz="2000" smtClean="0"/>
              <a:t>		JPanel panel = new JPanel();</a:t>
            </a:r>
          </a:p>
          <a:p>
            <a:pPr>
              <a:buFontTx/>
              <a:buNone/>
            </a:pPr>
            <a:r>
              <a:rPr lang="en-US" altLang="ko-KR" sz="2000" smtClean="0"/>
              <a:t>		JButton button = new JButton("Click me!");</a:t>
            </a:r>
          </a:p>
          <a:p>
            <a:pPr>
              <a:buFontTx/>
              <a:buNone/>
            </a:pPr>
            <a:r>
              <a:rPr lang="en-US" altLang="ko-KR" sz="2000" smtClean="0"/>
              <a:t>		final JTextField </a:t>
            </a:r>
            <a:r>
              <a:rPr lang="en-US" altLang="ko-KR" sz="2000" b="1" smtClean="0">
                <a:solidFill>
                  <a:srgbClr val="FF0000"/>
                </a:solidFill>
              </a:rPr>
              <a:t>textField</a:t>
            </a:r>
            <a:r>
              <a:rPr lang="en-US" altLang="ko-KR" sz="2000" smtClean="0"/>
              <a:t> = new JTextField(20);</a:t>
            </a:r>
          </a:p>
          <a:p>
            <a:pPr>
              <a:buFontTx/>
              <a:buNone/>
            </a:pPr>
            <a:r>
              <a:rPr lang="en-US" altLang="ko-KR" sz="2000" smtClean="0"/>
              <a:t>		panel.add(button);</a:t>
            </a:r>
          </a:p>
          <a:p>
            <a:pPr>
              <a:buFontTx/>
              <a:buNone/>
            </a:pPr>
            <a:r>
              <a:rPr lang="en-US" altLang="ko-KR" sz="2000" smtClean="0"/>
              <a:t>		panel.add(textField);</a:t>
            </a:r>
          </a:p>
          <a:p>
            <a:pPr>
              <a:buFontTx/>
              <a:buNone/>
            </a:pPr>
            <a:r>
              <a:rPr lang="en-US" altLang="ko-KR" sz="2000" smtClean="0"/>
              <a:t>		frame.add(panel);</a:t>
            </a:r>
          </a:p>
          <a:p>
            <a:pPr>
              <a:buFontTx/>
              <a:buNone/>
            </a:pPr>
            <a:r>
              <a:rPr lang="en-US" altLang="ko-KR" sz="2000" smtClean="0"/>
              <a:t>		ActionListener listener = new ClickListener(</a:t>
            </a:r>
            <a:r>
              <a:rPr lang="en-US" altLang="ko-KR" sz="2000" b="1" smtClean="0">
                <a:solidFill>
                  <a:srgbClr val="FF0000"/>
                </a:solidFill>
              </a:rPr>
              <a:t>textField</a:t>
            </a:r>
            <a:r>
              <a:rPr lang="en-US" altLang="ko-KR" sz="2000" smtClean="0"/>
              <a:t>);</a:t>
            </a:r>
          </a:p>
          <a:p>
            <a:pPr>
              <a:buFontTx/>
              <a:buNone/>
            </a:pPr>
            <a:r>
              <a:rPr lang="en-US" altLang="ko-KR" sz="2000" smtClean="0"/>
              <a:t>		button.addActionListener(listener);</a:t>
            </a:r>
          </a:p>
          <a:p>
            <a:pPr>
              <a:buFontTx/>
              <a:buNone/>
            </a:pPr>
            <a:r>
              <a:rPr lang="en-US" altLang="ko-KR" sz="2000" smtClean="0"/>
              <a:t>		frame.pack();</a:t>
            </a:r>
          </a:p>
          <a:p>
            <a:pPr>
              <a:buFontTx/>
              <a:buNone/>
            </a:pPr>
            <a:r>
              <a:rPr lang="en-US" altLang="ko-KR" sz="2000" smtClean="0"/>
              <a:t>		frame.setDefaultCloseOperation(JFrame.EXIT_ON_CLOSE);</a:t>
            </a:r>
          </a:p>
          <a:p>
            <a:pPr>
              <a:buFontTx/>
              <a:buNone/>
            </a:pPr>
            <a:r>
              <a:rPr lang="en-US" altLang="ko-KR" sz="2000" smtClean="0"/>
              <a:t>		frame.setVisible(true);</a:t>
            </a:r>
          </a:p>
          <a:p>
            <a:pPr>
              <a:buFontTx/>
              <a:buNone/>
            </a:pPr>
            <a:r>
              <a:rPr lang="en-US" altLang="ko-KR" sz="2000" smtClean="0"/>
              <a:t>	}</a:t>
            </a:r>
          </a:p>
          <a:p>
            <a:pPr>
              <a:buFontTx/>
              <a:buNone/>
            </a:pPr>
            <a:r>
              <a:rPr lang="en-US" altLang="ko-KR" sz="2000" smtClean="0"/>
              <a:t>}</a:t>
            </a:r>
          </a:p>
        </p:txBody>
      </p:sp>
      <p:sp>
        <p:nvSpPr>
          <p:cNvPr id="17411" name="직사각형 7"/>
          <p:cNvSpPr>
            <a:spLocks noChangeArrowheads="1"/>
          </p:cNvSpPr>
          <p:nvPr/>
        </p:nvSpPr>
        <p:spPr bwMode="auto">
          <a:xfrm>
            <a:off x="4495800" y="2590800"/>
            <a:ext cx="350520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 i="0" dirty="0">
                <a:solidFill>
                  <a:srgbClr val="0000FF"/>
                </a:solidFill>
              </a:rPr>
              <a:t>local inner class</a:t>
            </a:r>
            <a:r>
              <a:rPr lang="ko-KR" altLang="en-US" sz="2400" b="1" i="0" dirty="0">
                <a:solidFill>
                  <a:srgbClr val="0000FF"/>
                </a:solidFill>
              </a:rPr>
              <a:t>를 사용하지 않는 </a:t>
            </a:r>
            <a:r>
              <a:rPr lang="ko-KR" altLang="en-US" sz="2400" b="1" i="0" dirty="0" smtClean="0">
                <a:solidFill>
                  <a:srgbClr val="0000FF"/>
                </a:solidFill>
              </a:rPr>
              <a:t>경우</a:t>
            </a:r>
            <a:r>
              <a:rPr lang="en-US" altLang="ko-KR" sz="2400" b="1" i="0" dirty="0" smtClean="0">
                <a:solidFill>
                  <a:srgbClr val="0000FF"/>
                </a:solidFill>
              </a:rPr>
              <a:t> </a:t>
            </a:r>
            <a:endParaRPr lang="en-US" altLang="ko-KR" sz="2400" b="1" i="0" dirty="0">
              <a:solidFill>
                <a:srgbClr val="0000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37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75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000" smtClean="0"/>
              <a:t>public class ClickListener implements ActionListener{</a:t>
            </a:r>
          </a:p>
          <a:p>
            <a:pPr>
              <a:buFontTx/>
              <a:buNone/>
            </a:pPr>
            <a:r>
              <a:rPr lang="en-US" altLang="ko-KR" sz="2000" smtClean="0"/>
              <a:t>	ClickListener(JTextField tf){</a:t>
            </a:r>
          </a:p>
          <a:p>
            <a:pPr>
              <a:buFontTx/>
              <a:buNone/>
            </a:pPr>
            <a:r>
              <a:rPr lang="en-US" altLang="ko-KR" sz="2000" smtClean="0"/>
              <a:t>		textField = tf;</a:t>
            </a:r>
          </a:p>
          <a:p>
            <a:pPr>
              <a:buFontTx/>
              <a:buNone/>
            </a:pPr>
            <a:r>
              <a:rPr lang="en-US" altLang="ko-KR" sz="2000" smtClean="0"/>
              <a:t>	}</a:t>
            </a:r>
          </a:p>
          <a:p>
            <a:pPr>
              <a:buFontTx/>
              <a:buNone/>
            </a:pPr>
            <a:r>
              <a:rPr lang="en-US" altLang="ko-KR" sz="2000" smtClean="0"/>
              <a:t>	public void actionPerformed(ActionEvent event){</a:t>
            </a:r>
          </a:p>
          <a:p>
            <a:pPr>
              <a:buFontTx/>
              <a:buNone/>
            </a:pPr>
            <a:r>
              <a:rPr lang="en-US" altLang="ko-KR" sz="2000" smtClean="0"/>
              <a:t>		</a:t>
            </a:r>
            <a:r>
              <a:rPr lang="en-US" altLang="ko-KR" sz="2000" b="1" smtClean="0">
                <a:solidFill>
                  <a:srgbClr val="FF0000"/>
                </a:solidFill>
              </a:rPr>
              <a:t>textField</a:t>
            </a:r>
            <a:r>
              <a:rPr lang="en-US" altLang="ko-KR" sz="2000" smtClean="0"/>
              <a:t>.setText("I was clicked.");</a:t>
            </a:r>
          </a:p>
          <a:p>
            <a:pPr>
              <a:buFontTx/>
              <a:buNone/>
            </a:pPr>
            <a:r>
              <a:rPr lang="en-US" altLang="ko-KR" sz="2000" smtClean="0"/>
              <a:t>	}</a:t>
            </a:r>
          </a:p>
          <a:p>
            <a:pPr>
              <a:buFontTx/>
              <a:buNone/>
            </a:pPr>
            <a:r>
              <a:rPr lang="en-US" altLang="ko-KR" sz="2000" smtClean="0"/>
              <a:t>	JTextField </a:t>
            </a:r>
            <a:r>
              <a:rPr lang="en-US" altLang="ko-KR" sz="2000" b="1" smtClean="0">
                <a:solidFill>
                  <a:srgbClr val="FF0000"/>
                </a:solidFill>
              </a:rPr>
              <a:t>textField</a:t>
            </a:r>
            <a:r>
              <a:rPr lang="en-US" altLang="ko-KR" sz="2000" smtClean="0"/>
              <a:t>;</a:t>
            </a:r>
          </a:p>
          <a:p>
            <a:pPr>
              <a:buFontTx/>
              <a:buNone/>
            </a:pPr>
            <a:r>
              <a:rPr lang="en-US" altLang="ko-KR" sz="2000" smtClean="0"/>
              <a:t>}</a:t>
            </a:r>
          </a:p>
        </p:txBody>
      </p:sp>
      <p:sp>
        <p:nvSpPr>
          <p:cNvPr id="18435" name="직사각형 6"/>
          <p:cNvSpPr>
            <a:spLocks noChangeArrowheads="1"/>
          </p:cNvSpPr>
          <p:nvPr/>
        </p:nvSpPr>
        <p:spPr bwMode="auto">
          <a:xfrm>
            <a:off x="1600200" y="3787914"/>
            <a:ext cx="35052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i="0" dirty="0" err="1" smtClean="0">
                <a:solidFill>
                  <a:srgbClr val="0000FF"/>
                </a:solidFill>
              </a:rPr>
              <a:t>ClickListener</a:t>
            </a:r>
            <a:r>
              <a:rPr lang="ko-KR" altLang="en-US" sz="2000" b="1" i="0" dirty="0" smtClean="0">
                <a:solidFill>
                  <a:srgbClr val="0000FF"/>
                </a:solidFill>
              </a:rPr>
              <a:t>가 </a:t>
            </a:r>
            <a:r>
              <a:rPr lang="en-US" altLang="ko-KR" sz="2000" b="1" i="0" dirty="0" smtClean="0">
                <a:solidFill>
                  <a:srgbClr val="0000FF"/>
                </a:solidFill>
              </a:rPr>
              <a:t>text field</a:t>
            </a:r>
            <a:r>
              <a:rPr lang="ko-KR" altLang="en-US" sz="2000" b="1" i="0" dirty="0" smtClean="0">
                <a:solidFill>
                  <a:srgbClr val="0000FF"/>
                </a:solidFill>
              </a:rPr>
              <a:t>를 기억하고 있어야 한다</a:t>
            </a:r>
            <a:r>
              <a:rPr lang="en-US" altLang="ko-KR" sz="2000" b="1" i="0" dirty="0" smtClean="0">
                <a:solidFill>
                  <a:srgbClr val="0000FF"/>
                </a:solidFill>
              </a:rPr>
              <a:t>.</a:t>
            </a:r>
            <a:endParaRPr lang="en-US" altLang="ko-KR" sz="2000" b="1" i="0" dirty="0">
              <a:solidFill>
                <a:srgbClr val="0000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7517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324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1800" b="1" dirty="0" smtClean="0"/>
              <a:t>public class </a:t>
            </a:r>
            <a:r>
              <a:rPr lang="en-US" altLang="ko-KR" sz="1800" b="1" dirty="0" err="1" smtClean="0"/>
              <a:t>ButtonViewer</a:t>
            </a:r>
            <a:r>
              <a:rPr lang="en-US" altLang="ko-KR" sz="1800" b="1" dirty="0" smtClean="0"/>
              <a:t>{  </a:t>
            </a:r>
          </a:p>
          <a:p>
            <a:pPr>
              <a:buFontTx/>
              <a:buNone/>
            </a:pPr>
            <a:r>
              <a:rPr lang="en-US" altLang="ko-KR" sz="1800" b="1" dirty="0" smtClean="0"/>
              <a:t>	public static void main(String[] </a:t>
            </a:r>
            <a:r>
              <a:rPr lang="en-US" altLang="ko-KR" sz="1800" b="1" dirty="0" err="1" smtClean="0"/>
              <a:t>args</a:t>
            </a:r>
            <a:r>
              <a:rPr lang="en-US" altLang="ko-KR" sz="1800" b="1" dirty="0" smtClean="0"/>
              <a:t>){  </a:t>
            </a:r>
          </a:p>
          <a:p>
            <a:pPr>
              <a:buFontTx/>
              <a:buNone/>
            </a:pPr>
            <a:r>
              <a:rPr lang="en-US" altLang="ko-KR" sz="1800" b="1" dirty="0" smtClean="0"/>
              <a:t>		</a:t>
            </a:r>
            <a:r>
              <a:rPr lang="en-US" altLang="ko-KR" sz="1800" b="1" dirty="0" err="1" smtClean="0"/>
              <a:t>JFrame</a:t>
            </a:r>
            <a:r>
              <a:rPr lang="en-US" altLang="ko-KR" sz="1800" b="1" dirty="0" smtClean="0"/>
              <a:t> frame = new </a:t>
            </a:r>
            <a:r>
              <a:rPr lang="en-US" altLang="ko-KR" sz="1800" b="1" dirty="0" err="1" smtClean="0"/>
              <a:t>JFrame</a:t>
            </a:r>
            <a:r>
              <a:rPr lang="en-US" altLang="ko-KR" sz="1800" b="1" dirty="0" smtClean="0"/>
              <a:t>();</a:t>
            </a:r>
          </a:p>
          <a:p>
            <a:pPr>
              <a:buFontTx/>
              <a:buNone/>
            </a:pPr>
            <a:r>
              <a:rPr lang="en-US" altLang="ko-KR" sz="1800" b="1" dirty="0" smtClean="0"/>
              <a:t>		</a:t>
            </a:r>
            <a:r>
              <a:rPr lang="en-US" altLang="ko-KR" sz="1800" b="1" dirty="0" err="1" smtClean="0"/>
              <a:t>JPanel</a:t>
            </a:r>
            <a:r>
              <a:rPr lang="en-US" altLang="ko-KR" sz="1800" b="1" dirty="0" smtClean="0"/>
              <a:t> panel = new </a:t>
            </a:r>
            <a:r>
              <a:rPr lang="en-US" altLang="ko-KR" sz="1800" b="1" dirty="0" err="1" smtClean="0"/>
              <a:t>JPanel</a:t>
            </a:r>
            <a:r>
              <a:rPr lang="en-US" altLang="ko-KR" sz="1800" b="1" dirty="0" smtClean="0"/>
              <a:t>();</a:t>
            </a:r>
          </a:p>
          <a:p>
            <a:pPr>
              <a:buFontTx/>
              <a:buNone/>
            </a:pPr>
            <a:r>
              <a:rPr lang="en-US" altLang="ko-KR" sz="1800" b="1" dirty="0" smtClean="0"/>
              <a:t>		</a:t>
            </a:r>
            <a:r>
              <a:rPr lang="en-US" altLang="ko-KR" sz="1800" b="1" dirty="0" err="1" smtClean="0"/>
              <a:t>JButton</a:t>
            </a:r>
            <a:r>
              <a:rPr lang="en-US" altLang="ko-KR" sz="1800" b="1" dirty="0" smtClean="0"/>
              <a:t> button = new </a:t>
            </a:r>
            <a:r>
              <a:rPr lang="en-US" altLang="ko-KR" sz="1800" b="1" dirty="0" err="1" smtClean="0"/>
              <a:t>JButton</a:t>
            </a:r>
            <a:r>
              <a:rPr lang="en-US" altLang="ko-KR" sz="1800" b="1" dirty="0" smtClean="0"/>
              <a:t>("Click me!");</a:t>
            </a:r>
          </a:p>
          <a:p>
            <a:pPr>
              <a:buFontTx/>
              <a:buNone/>
            </a:pPr>
            <a:r>
              <a:rPr lang="en-US" altLang="ko-KR" sz="1800" b="1" dirty="0" smtClean="0"/>
              <a:t>		final </a:t>
            </a:r>
            <a:r>
              <a:rPr lang="en-US" altLang="ko-KR" sz="1800" b="1" dirty="0" err="1" smtClean="0"/>
              <a:t>JTextField</a:t>
            </a:r>
            <a:r>
              <a:rPr lang="en-US" altLang="ko-KR" sz="1800" b="1" dirty="0" smtClean="0"/>
              <a:t> </a:t>
            </a:r>
            <a:r>
              <a:rPr lang="en-US" altLang="ko-KR" sz="1800" b="1" dirty="0" err="1" smtClean="0"/>
              <a:t>textField</a:t>
            </a:r>
            <a:r>
              <a:rPr lang="en-US" altLang="ko-KR" sz="1800" b="1" dirty="0" smtClean="0"/>
              <a:t> = new </a:t>
            </a:r>
            <a:r>
              <a:rPr lang="en-US" altLang="ko-KR" sz="1800" b="1" dirty="0" err="1" smtClean="0"/>
              <a:t>JTextField</a:t>
            </a:r>
            <a:r>
              <a:rPr lang="en-US" altLang="ko-KR" sz="1800" b="1" dirty="0" smtClean="0"/>
              <a:t>(20);</a:t>
            </a:r>
          </a:p>
          <a:p>
            <a:pPr>
              <a:buFontTx/>
              <a:buNone/>
            </a:pPr>
            <a:r>
              <a:rPr lang="en-US" altLang="ko-KR" sz="1800" b="1" dirty="0" smtClean="0"/>
              <a:t>		</a:t>
            </a:r>
            <a:r>
              <a:rPr lang="en-US" altLang="ko-KR" sz="1800" b="1" dirty="0" err="1" smtClean="0"/>
              <a:t>panel.add</a:t>
            </a:r>
            <a:r>
              <a:rPr lang="en-US" altLang="ko-KR" sz="1800" b="1" dirty="0" smtClean="0"/>
              <a:t>(button);</a:t>
            </a:r>
          </a:p>
          <a:p>
            <a:pPr>
              <a:buFontTx/>
              <a:buNone/>
            </a:pPr>
            <a:r>
              <a:rPr lang="en-US" altLang="ko-KR" sz="1800" b="1" dirty="0" smtClean="0"/>
              <a:t>		</a:t>
            </a:r>
            <a:r>
              <a:rPr lang="en-US" altLang="ko-KR" sz="1800" b="1" dirty="0" err="1" smtClean="0"/>
              <a:t>panel.add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textField</a:t>
            </a:r>
            <a:r>
              <a:rPr lang="en-US" altLang="ko-KR" sz="1800" b="1" dirty="0" smtClean="0"/>
              <a:t>);</a:t>
            </a:r>
          </a:p>
          <a:p>
            <a:pPr>
              <a:buFontTx/>
              <a:buNone/>
            </a:pPr>
            <a:r>
              <a:rPr lang="en-US" altLang="ko-KR" sz="1800" b="1" dirty="0" smtClean="0"/>
              <a:t>		</a:t>
            </a:r>
            <a:r>
              <a:rPr lang="en-US" altLang="ko-KR" sz="1800" b="1" dirty="0" err="1" smtClean="0"/>
              <a:t>frame.add</a:t>
            </a:r>
            <a:r>
              <a:rPr lang="en-US" altLang="ko-KR" sz="1800" b="1" dirty="0" smtClean="0"/>
              <a:t>(panel);</a:t>
            </a:r>
          </a:p>
          <a:p>
            <a:pPr>
              <a:buFontTx/>
              <a:buNone/>
            </a:pPr>
            <a:r>
              <a:rPr lang="en-US" altLang="ko-KR" sz="1800" b="1" dirty="0" smtClean="0"/>
              <a:t>		</a:t>
            </a:r>
            <a:r>
              <a:rPr lang="en-US" altLang="ko-KR" sz="1800" b="1" dirty="0" err="1" smtClean="0"/>
              <a:t>ActionListener</a:t>
            </a:r>
            <a:r>
              <a:rPr lang="en-US" altLang="ko-KR" sz="1800" b="1" dirty="0" smtClean="0"/>
              <a:t> listener = new 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ActionListener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() 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{</a:t>
            </a:r>
          </a:p>
          <a:p>
            <a:pPr>
              <a:buFontTx/>
              <a:buNone/>
            </a:pPr>
            <a:r>
              <a:rPr lang="en-US" altLang="ko-KR" sz="1800" b="1" dirty="0" smtClean="0">
                <a:solidFill>
                  <a:srgbClr val="0000FF"/>
                </a:solidFill>
              </a:rPr>
              <a:t>			public void </a:t>
            </a:r>
            <a:r>
              <a:rPr lang="en-US" altLang="ko-KR" sz="1800" b="1" dirty="0" err="1" smtClean="0">
                <a:solidFill>
                  <a:srgbClr val="0000FF"/>
                </a:solidFill>
              </a:rPr>
              <a:t>actionPerformed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(</a:t>
            </a:r>
            <a:r>
              <a:rPr lang="en-US" altLang="ko-KR" sz="1800" b="1" dirty="0" err="1" smtClean="0">
                <a:solidFill>
                  <a:srgbClr val="0000FF"/>
                </a:solidFill>
              </a:rPr>
              <a:t>ActionEvent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 event){</a:t>
            </a:r>
          </a:p>
          <a:p>
            <a:pPr>
              <a:buFontTx/>
              <a:buNone/>
            </a:pPr>
            <a:r>
              <a:rPr lang="en-US" altLang="ko-KR" sz="1800" b="1" dirty="0" smtClean="0">
                <a:solidFill>
                  <a:srgbClr val="0000FF"/>
                </a:solidFill>
              </a:rPr>
              <a:t>				</a:t>
            </a:r>
            <a:r>
              <a:rPr lang="en-US" altLang="ko-KR" sz="1800" b="1" dirty="0" err="1" smtClean="0">
                <a:solidFill>
                  <a:srgbClr val="0000FF"/>
                </a:solidFill>
              </a:rPr>
              <a:t>textField.setText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("I was clicked.");</a:t>
            </a:r>
          </a:p>
          <a:p>
            <a:pPr>
              <a:buFontTx/>
              <a:buNone/>
            </a:pPr>
            <a:r>
              <a:rPr lang="en-US" altLang="ko-KR" sz="1800" b="1" dirty="0" smtClean="0">
                <a:solidFill>
                  <a:srgbClr val="0000FF"/>
                </a:solidFill>
              </a:rPr>
              <a:t>			}            </a:t>
            </a:r>
          </a:p>
          <a:p>
            <a:pPr>
              <a:buFontTx/>
              <a:buNone/>
            </a:pPr>
            <a:r>
              <a:rPr lang="en-US" altLang="ko-KR" sz="1800" b="1" dirty="0" smtClean="0">
                <a:solidFill>
                  <a:srgbClr val="0000FF"/>
                </a:solidFill>
              </a:rPr>
              <a:t>		}</a:t>
            </a:r>
            <a:r>
              <a:rPr lang="en-US" altLang="ko-KR" sz="1800" b="1" dirty="0" smtClean="0"/>
              <a:t>;</a:t>
            </a:r>
          </a:p>
          <a:p>
            <a:pPr>
              <a:buFontTx/>
              <a:buNone/>
            </a:pPr>
            <a:r>
              <a:rPr lang="en-US" altLang="ko-KR" sz="1800" b="1" dirty="0" smtClean="0"/>
              <a:t>		</a:t>
            </a:r>
            <a:r>
              <a:rPr lang="en-US" altLang="ko-KR" sz="1800" b="1" dirty="0" err="1" smtClean="0"/>
              <a:t>button.addActionListener</a:t>
            </a:r>
            <a:r>
              <a:rPr lang="en-US" altLang="ko-KR" sz="1800" b="1" dirty="0" smtClean="0"/>
              <a:t>(listener);</a:t>
            </a:r>
          </a:p>
          <a:p>
            <a:pPr>
              <a:buFontTx/>
              <a:buNone/>
            </a:pPr>
            <a:r>
              <a:rPr lang="en-US" altLang="ko-KR" sz="1800" b="1" dirty="0" smtClean="0"/>
              <a:t>		</a:t>
            </a:r>
            <a:r>
              <a:rPr lang="en-US" altLang="ko-KR" sz="1800" b="1" dirty="0" err="1" smtClean="0"/>
              <a:t>frame.pack</a:t>
            </a:r>
            <a:r>
              <a:rPr lang="en-US" altLang="ko-KR" sz="1800" b="1" dirty="0" smtClean="0"/>
              <a:t>();</a:t>
            </a:r>
          </a:p>
          <a:p>
            <a:pPr>
              <a:buFontTx/>
              <a:buNone/>
            </a:pPr>
            <a:r>
              <a:rPr lang="en-US" altLang="ko-KR" sz="1800" b="1" dirty="0" smtClean="0"/>
              <a:t>		</a:t>
            </a:r>
            <a:r>
              <a:rPr lang="en-US" altLang="ko-KR" sz="1800" b="1" dirty="0" err="1" smtClean="0"/>
              <a:t>frame.setDefaultCloseOperation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JFrame.EXIT_ON_CLOSE</a:t>
            </a:r>
            <a:r>
              <a:rPr lang="en-US" altLang="ko-KR" sz="1800" b="1" dirty="0" smtClean="0"/>
              <a:t>);</a:t>
            </a:r>
          </a:p>
          <a:p>
            <a:pPr>
              <a:buFontTx/>
              <a:buNone/>
            </a:pPr>
            <a:r>
              <a:rPr lang="en-US" altLang="ko-KR" sz="1800" b="1" dirty="0" smtClean="0"/>
              <a:t>		</a:t>
            </a:r>
            <a:r>
              <a:rPr lang="en-US" altLang="ko-KR" sz="1800" b="1" dirty="0" err="1" smtClean="0"/>
              <a:t>frame.setVisible</a:t>
            </a:r>
            <a:r>
              <a:rPr lang="en-US" altLang="ko-KR" sz="1800" b="1" dirty="0" smtClean="0"/>
              <a:t>(true);</a:t>
            </a:r>
          </a:p>
          <a:p>
            <a:pPr>
              <a:buFontTx/>
              <a:buNone/>
            </a:pPr>
            <a:r>
              <a:rPr lang="en-US" altLang="ko-KR" sz="1800" b="1" dirty="0" smtClean="0"/>
              <a:t>	}</a:t>
            </a:r>
          </a:p>
          <a:p>
            <a:pPr>
              <a:buFontTx/>
              <a:buNone/>
            </a:pPr>
            <a:r>
              <a:rPr lang="en-US" altLang="ko-KR" sz="1800" b="1" dirty="0" smtClean="0"/>
              <a:t>}</a:t>
            </a:r>
          </a:p>
        </p:txBody>
      </p:sp>
      <p:sp>
        <p:nvSpPr>
          <p:cNvPr id="19459" name="직사각형 7"/>
          <p:cNvSpPr>
            <a:spLocks noChangeArrowheads="1"/>
          </p:cNvSpPr>
          <p:nvPr/>
        </p:nvSpPr>
        <p:spPr bwMode="auto">
          <a:xfrm>
            <a:off x="4724400" y="2362200"/>
            <a:ext cx="3505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 i="0">
                <a:solidFill>
                  <a:srgbClr val="0000FF"/>
                </a:solidFill>
              </a:rPr>
              <a:t>Anonymous inner class</a:t>
            </a:r>
          </a:p>
        </p:txBody>
      </p:sp>
      <p:sp>
        <p:nvSpPr>
          <p:cNvPr id="19463" name="TextBox 6"/>
          <p:cNvSpPr txBox="1">
            <a:spLocks noChangeArrowheads="1"/>
          </p:cNvSpPr>
          <p:nvPr/>
        </p:nvSpPr>
        <p:spPr bwMode="auto">
          <a:xfrm>
            <a:off x="6248400" y="457200"/>
            <a:ext cx="2570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 i="0">
                <a:solidFill>
                  <a:srgbClr val="FF0000"/>
                </a:solidFill>
              </a:rPr>
              <a:t>이렇게 하는 것도 가능</a:t>
            </a:r>
            <a:r>
              <a:rPr lang="en-US" altLang="ko-KR" b="1" i="0">
                <a:solidFill>
                  <a:srgbClr val="FF0000"/>
                </a:solidFill>
              </a:rPr>
              <a:t>!</a:t>
            </a:r>
            <a:endParaRPr lang="ko-KR" altLang="en-US" b="1" i="0">
              <a:solidFill>
                <a:srgbClr val="FF0000"/>
              </a:solidFill>
            </a:endParaRPr>
          </a:p>
        </p:txBody>
      </p:sp>
      <p:sp>
        <p:nvSpPr>
          <p:cNvPr id="19464" name="TextBox 7"/>
          <p:cNvSpPr txBox="1">
            <a:spLocks noChangeArrowheads="1"/>
          </p:cNvSpPr>
          <p:nvPr/>
        </p:nvSpPr>
        <p:spPr bwMode="auto">
          <a:xfrm>
            <a:off x="5181600" y="4114800"/>
            <a:ext cx="38862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9388" indent="-179388">
              <a:buFont typeface="Arial" charset="0"/>
              <a:buChar char="•"/>
            </a:pPr>
            <a:r>
              <a:rPr lang="en-US" altLang="ko-KR" b="1" i="0">
                <a:solidFill>
                  <a:srgbClr val="FF0000"/>
                </a:solidFill>
              </a:rPr>
              <a:t>ActionListener </a:t>
            </a:r>
            <a:r>
              <a:rPr lang="ko-KR" altLang="en-US" b="1" i="0">
                <a:solidFill>
                  <a:srgbClr val="FF0000"/>
                </a:solidFill>
              </a:rPr>
              <a:t>인터페이스를 구현하는 클래스를 선언하면서 동시에 객체 구성</a:t>
            </a:r>
            <a:endParaRPr lang="en-US" altLang="ko-KR" b="1" i="0">
              <a:solidFill>
                <a:srgbClr val="FF0000"/>
              </a:solidFill>
            </a:endParaRPr>
          </a:p>
          <a:p>
            <a:pPr marL="179388" indent="-179388">
              <a:buFont typeface="Arial" charset="0"/>
              <a:buChar char="•"/>
            </a:pPr>
            <a:r>
              <a:rPr lang="ko-KR" altLang="en-US" b="1" i="0">
                <a:solidFill>
                  <a:srgbClr val="FF0000"/>
                </a:solidFill>
              </a:rPr>
              <a:t>클래스 이름 없음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39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173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AWT and Swing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33400" y="1859340"/>
            <a:ext cx="38100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i="0" dirty="0" smtClean="0"/>
              <a:t>AWT</a:t>
            </a:r>
          </a:p>
          <a:p>
            <a:endParaRPr lang="en-US" altLang="ko-KR" b="1" i="0" dirty="0"/>
          </a:p>
          <a:p>
            <a:r>
              <a:rPr lang="en-US" altLang="ko-KR" b="1" i="0" dirty="0" smtClean="0"/>
              <a:t>java.awt.*</a:t>
            </a:r>
          </a:p>
          <a:p>
            <a:endParaRPr lang="en-US" altLang="ko-KR" b="1" i="0" dirty="0" smtClean="0"/>
          </a:p>
          <a:p>
            <a:r>
              <a:rPr lang="en-US" altLang="ko-KR" b="1" i="0" dirty="0" smtClean="0"/>
              <a:t>Heavy-weight </a:t>
            </a:r>
            <a:r>
              <a:rPr lang="en-US" altLang="ko-KR" b="1" i="0" dirty="0" err="1" smtClean="0"/>
              <a:t>Componet</a:t>
            </a:r>
            <a:endParaRPr lang="en-US" altLang="ko-KR" b="1" i="0" dirty="0" smtClean="0"/>
          </a:p>
          <a:p>
            <a:endParaRPr lang="en-US" altLang="ko-KR" b="1" i="0" dirty="0"/>
          </a:p>
          <a:p>
            <a:r>
              <a:rPr lang="ko-KR" altLang="en-US" b="1" i="0" dirty="0" smtClean="0"/>
              <a:t>운영체제의 도움을 받아 컴포넌트를 그리므로 </a:t>
            </a:r>
            <a:r>
              <a:rPr lang="ko-KR" altLang="en-US" b="1" i="0" dirty="0"/>
              <a:t>운영체제에 따라 다른 모양과 배치가 나타난다</a:t>
            </a:r>
            <a:r>
              <a:rPr lang="en-US" altLang="ko-KR" b="1" i="0" dirty="0"/>
              <a:t>.</a:t>
            </a:r>
          </a:p>
          <a:p>
            <a:endParaRPr lang="en-US" altLang="ko-KR" b="1" i="0" dirty="0"/>
          </a:p>
        </p:txBody>
      </p:sp>
      <p:sp>
        <p:nvSpPr>
          <p:cNvPr id="6" name="직사각형 5"/>
          <p:cNvSpPr/>
          <p:nvPr/>
        </p:nvSpPr>
        <p:spPr>
          <a:xfrm>
            <a:off x="4800600" y="1905000"/>
            <a:ext cx="37338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i="0" dirty="0" smtClean="0"/>
              <a:t>Swing</a:t>
            </a:r>
          </a:p>
          <a:p>
            <a:endParaRPr lang="en-US" altLang="ko-KR" b="1" i="0" dirty="0"/>
          </a:p>
          <a:p>
            <a:r>
              <a:rPr lang="en-US" altLang="ko-KR" b="1" i="0" dirty="0" smtClean="0"/>
              <a:t>javax.swing.*</a:t>
            </a:r>
            <a:endParaRPr lang="ko-KR" altLang="en-US" b="1" i="0" dirty="0"/>
          </a:p>
          <a:p>
            <a:endParaRPr lang="en-US" altLang="ko-KR" b="1" i="0" dirty="0" smtClean="0"/>
          </a:p>
          <a:p>
            <a:r>
              <a:rPr lang="en-US" altLang="ko-KR" b="1" i="0" dirty="0" smtClean="0"/>
              <a:t>Light-weight </a:t>
            </a:r>
            <a:r>
              <a:rPr lang="en-US" altLang="ko-KR" b="1" i="0" dirty="0" err="1" smtClean="0"/>
              <a:t>Componet</a:t>
            </a:r>
            <a:endParaRPr lang="en-US" altLang="ko-KR" b="1" i="0" dirty="0" smtClean="0"/>
          </a:p>
          <a:p>
            <a:endParaRPr lang="en-US" altLang="ko-KR" b="1" i="0" dirty="0"/>
          </a:p>
          <a:p>
            <a:r>
              <a:rPr lang="ko-KR" altLang="en-US" b="1" i="0" dirty="0" smtClean="0"/>
              <a:t>자바에서 스스로 컴포넌트를 그리므로 운영체제에 종속되지 않고 풍부한 기능을 제공한다</a:t>
            </a:r>
            <a:r>
              <a:rPr lang="en-US" altLang="ko-KR" b="1" i="0" dirty="0" smtClean="0"/>
              <a:t>.</a:t>
            </a:r>
            <a:endParaRPr lang="en-US" altLang="ko-KR" b="1" i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28475-2E9A-4C8F-A0CA-C13FDB9BBF15}" type="slidenum">
              <a:rPr lang="ko-KR" altLang="en-US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19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2"/>
          <p:cNvSpPr>
            <a:spLocks noGrp="1"/>
          </p:cNvSpPr>
          <p:nvPr>
            <p:ph idx="1"/>
          </p:nvPr>
        </p:nvSpPr>
        <p:spPr>
          <a:xfrm>
            <a:off x="609600" y="3124200"/>
            <a:ext cx="8229600" cy="198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1800" b="1" smtClean="0"/>
              <a:t>		ActionListener listener = new </a:t>
            </a:r>
            <a:r>
              <a:rPr lang="en-US" altLang="ko-KR" sz="1800" b="1" smtClean="0">
                <a:solidFill>
                  <a:srgbClr val="FF0000"/>
                </a:solidFill>
              </a:rPr>
              <a:t>ActionListener() </a:t>
            </a:r>
            <a:r>
              <a:rPr lang="en-US" altLang="ko-KR" sz="1800" b="1" smtClean="0">
                <a:solidFill>
                  <a:srgbClr val="0000FF"/>
                </a:solidFill>
              </a:rPr>
              <a:t>{</a:t>
            </a:r>
          </a:p>
          <a:p>
            <a:pPr>
              <a:buFontTx/>
              <a:buNone/>
            </a:pPr>
            <a:r>
              <a:rPr lang="en-US" altLang="ko-KR" sz="1800" b="1" smtClean="0">
                <a:solidFill>
                  <a:srgbClr val="0000FF"/>
                </a:solidFill>
              </a:rPr>
              <a:t>			public void actionPerformed(ActionEvent event){</a:t>
            </a:r>
          </a:p>
          <a:p>
            <a:pPr>
              <a:buFontTx/>
              <a:buNone/>
            </a:pPr>
            <a:r>
              <a:rPr lang="en-US" altLang="ko-KR" sz="1800" b="1" smtClean="0">
                <a:solidFill>
                  <a:srgbClr val="0000FF"/>
                </a:solidFill>
              </a:rPr>
              <a:t>				textField.setText("I was clicked.");</a:t>
            </a:r>
          </a:p>
          <a:p>
            <a:pPr>
              <a:buFontTx/>
              <a:buNone/>
            </a:pPr>
            <a:r>
              <a:rPr lang="en-US" altLang="ko-KR" sz="1800" b="1" smtClean="0">
                <a:solidFill>
                  <a:srgbClr val="0000FF"/>
                </a:solidFill>
              </a:rPr>
              <a:t>			}            </a:t>
            </a:r>
          </a:p>
          <a:p>
            <a:pPr>
              <a:buFontTx/>
              <a:buNone/>
            </a:pPr>
            <a:r>
              <a:rPr lang="en-US" altLang="ko-KR" sz="1800" b="1" smtClean="0">
                <a:solidFill>
                  <a:srgbClr val="0000FF"/>
                </a:solidFill>
              </a:rPr>
              <a:t>		}</a:t>
            </a:r>
            <a:r>
              <a:rPr lang="en-US" altLang="ko-KR" sz="1800" b="1" smtClean="0"/>
              <a:t>;</a:t>
            </a:r>
          </a:p>
        </p:txBody>
      </p:sp>
      <p:sp>
        <p:nvSpPr>
          <p:cNvPr id="19459" name="직사각형 7"/>
          <p:cNvSpPr>
            <a:spLocks noChangeArrowheads="1"/>
          </p:cNvSpPr>
          <p:nvPr/>
        </p:nvSpPr>
        <p:spPr bwMode="auto">
          <a:xfrm>
            <a:off x="2209800" y="457200"/>
            <a:ext cx="52578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i="0">
                <a:solidFill>
                  <a:srgbClr val="0000FF"/>
                </a:solidFill>
              </a:rPr>
              <a:t>Anonymous inner class</a:t>
            </a:r>
          </a:p>
        </p:txBody>
      </p:sp>
      <p:sp>
        <p:nvSpPr>
          <p:cNvPr id="19464" name="TextBox 7"/>
          <p:cNvSpPr txBox="1">
            <a:spLocks noChangeArrowheads="1"/>
          </p:cNvSpPr>
          <p:nvPr/>
        </p:nvSpPr>
        <p:spPr bwMode="auto">
          <a:xfrm>
            <a:off x="4572000" y="1981200"/>
            <a:ext cx="3886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9388" indent="-179388"/>
            <a:r>
              <a:rPr lang="en-US" altLang="ko-KR" b="1" i="0" dirty="0" err="1">
                <a:solidFill>
                  <a:srgbClr val="FF0000"/>
                </a:solidFill>
              </a:rPr>
              <a:t>ActionListener</a:t>
            </a:r>
            <a:r>
              <a:rPr lang="en-US" altLang="ko-KR" b="1" i="0" dirty="0">
                <a:solidFill>
                  <a:srgbClr val="FF0000"/>
                </a:solidFill>
              </a:rPr>
              <a:t> </a:t>
            </a:r>
            <a:r>
              <a:rPr lang="ko-KR" altLang="en-US" b="1" i="0" dirty="0">
                <a:solidFill>
                  <a:srgbClr val="FF0000"/>
                </a:solidFill>
              </a:rPr>
              <a:t>인터페이스를 구현하는 </a:t>
            </a:r>
            <a:r>
              <a:rPr lang="ko-KR" altLang="en-US" b="1" i="0" dirty="0" smtClean="0">
                <a:solidFill>
                  <a:srgbClr val="FF0000"/>
                </a:solidFill>
              </a:rPr>
              <a:t>클래스라는 선언</a:t>
            </a:r>
            <a:endParaRPr lang="ko-KR" altLang="en-US" b="1" i="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 rot="5400000">
            <a:off x="5600700" y="2781300"/>
            <a:ext cx="4572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4419600" y="4992469"/>
            <a:ext cx="3886200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79388" indent="-179388"/>
            <a:r>
              <a:rPr lang="ko-KR" altLang="en-US" b="1" i="0" dirty="0" smtClean="0">
                <a:solidFill>
                  <a:srgbClr val="0000FF"/>
                </a:solidFill>
              </a:rPr>
              <a:t>파란색 부분이 </a:t>
            </a:r>
            <a:r>
              <a:rPr lang="ko-KR" altLang="en-US" b="1" i="0" dirty="0" err="1" smtClean="0">
                <a:solidFill>
                  <a:srgbClr val="0000FF"/>
                </a:solidFill>
              </a:rPr>
              <a:t>메소드</a:t>
            </a:r>
            <a:r>
              <a:rPr lang="ko-KR" altLang="en-US" b="1" i="0" dirty="0" smtClean="0">
                <a:solidFill>
                  <a:srgbClr val="0000FF"/>
                </a:solidFill>
              </a:rPr>
              <a:t> 몸체 </a:t>
            </a:r>
            <a:r>
              <a:rPr lang="en-US" altLang="ko-KR" b="1" i="0" dirty="0" smtClean="0">
                <a:solidFill>
                  <a:srgbClr val="0000FF"/>
                </a:solidFill>
              </a:rPr>
              <a:t>(body)</a:t>
            </a:r>
            <a:endParaRPr lang="ko-KR" altLang="en-US" b="1" i="0" dirty="0">
              <a:solidFill>
                <a:srgbClr val="0000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40</a:t>
            </a:fld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1295400" y="214526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0" dirty="0" smtClean="0">
                <a:solidFill>
                  <a:srgbClr val="FF0000"/>
                </a:solidFill>
              </a:rPr>
              <a:t>요것이 인터페이스 이름일 때</a:t>
            </a:r>
            <a:endParaRPr lang="ko-KR" altLang="en-US" i="0" dirty="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/>
          <p:cNvCxnSpPr>
            <a:endCxn id="19458" idx="0"/>
          </p:cNvCxnSpPr>
          <p:nvPr/>
        </p:nvCxnSpPr>
        <p:spPr bwMode="auto">
          <a:xfrm>
            <a:off x="1981200" y="2514600"/>
            <a:ext cx="27432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95215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2"/>
          <p:cNvSpPr>
            <a:spLocks noGrp="1"/>
          </p:cNvSpPr>
          <p:nvPr>
            <p:ph idx="1"/>
          </p:nvPr>
        </p:nvSpPr>
        <p:spPr>
          <a:xfrm>
            <a:off x="609600" y="3124200"/>
            <a:ext cx="8229600" cy="198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1800" b="1" dirty="0" smtClean="0"/>
              <a:t>		</a:t>
            </a:r>
            <a:r>
              <a:rPr lang="en-US" altLang="ko-KR" sz="1800" b="1" dirty="0" err="1" smtClean="0"/>
              <a:t>ActionListener</a:t>
            </a:r>
            <a:r>
              <a:rPr lang="en-US" altLang="ko-KR" sz="1800" b="1" dirty="0" smtClean="0"/>
              <a:t> listener = new 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MouseAdaptor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() 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{</a:t>
            </a:r>
          </a:p>
          <a:p>
            <a:pPr>
              <a:buFontTx/>
              <a:buNone/>
            </a:pPr>
            <a:r>
              <a:rPr lang="en-US" altLang="ko-KR" sz="1800" b="1" dirty="0" smtClean="0">
                <a:solidFill>
                  <a:srgbClr val="0000FF"/>
                </a:solidFill>
              </a:rPr>
              <a:t>			public void </a:t>
            </a:r>
            <a:r>
              <a:rPr lang="en-US" altLang="ko-KR" sz="1800" b="1" dirty="0" err="1" smtClean="0">
                <a:solidFill>
                  <a:srgbClr val="0000FF"/>
                </a:solidFill>
              </a:rPr>
              <a:t>mouseClicked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(</a:t>
            </a:r>
            <a:r>
              <a:rPr lang="en-US" altLang="ko-KR" sz="1800" b="1" dirty="0" err="1" smtClean="0">
                <a:solidFill>
                  <a:srgbClr val="0000FF"/>
                </a:solidFill>
              </a:rPr>
              <a:t>MouseEvent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 event){</a:t>
            </a:r>
          </a:p>
          <a:p>
            <a:pPr>
              <a:buFontTx/>
              <a:buNone/>
            </a:pPr>
            <a:r>
              <a:rPr lang="en-US" altLang="ko-KR" sz="1800" b="1" dirty="0" smtClean="0">
                <a:solidFill>
                  <a:srgbClr val="0000FF"/>
                </a:solidFill>
              </a:rPr>
              <a:t>				</a:t>
            </a:r>
            <a:r>
              <a:rPr lang="en-US" altLang="ko-KR" sz="1800" b="1" dirty="0" err="1" smtClean="0">
                <a:solidFill>
                  <a:srgbClr val="0000FF"/>
                </a:solidFill>
              </a:rPr>
              <a:t>textField.setText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("I was clicked.");</a:t>
            </a:r>
          </a:p>
          <a:p>
            <a:pPr>
              <a:buFontTx/>
              <a:buNone/>
            </a:pPr>
            <a:r>
              <a:rPr lang="en-US" altLang="ko-KR" sz="1800" b="1" dirty="0" smtClean="0">
                <a:solidFill>
                  <a:srgbClr val="0000FF"/>
                </a:solidFill>
              </a:rPr>
              <a:t>			}            </a:t>
            </a:r>
          </a:p>
          <a:p>
            <a:pPr>
              <a:buFontTx/>
              <a:buNone/>
            </a:pPr>
            <a:r>
              <a:rPr lang="en-US" altLang="ko-KR" sz="1800" b="1" dirty="0" smtClean="0">
                <a:solidFill>
                  <a:srgbClr val="0000FF"/>
                </a:solidFill>
              </a:rPr>
              <a:t>		}</a:t>
            </a:r>
            <a:r>
              <a:rPr lang="en-US" altLang="ko-KR" sz="1800" b="1" dirty="0" smtClean="0"/>
              <a:t>;</a:t>
            </a:r>
          </a:p>
        </p:txBody>
      </p:sp>
      <p:sp>
        <p:nvSpPr>
          <p:cNvPr id="19459" name="직사각형 7"/>
          <p:cNvSpPr>
            <a:spLocks noChangeArrowheads="1"/>
          </p:cNvSpPr>
          <p:nvPr/>
        </p:nvSpPr>
        <p:spPr bwMode="auto">
          <a:xfrm>
            <a:off x="2209800" y="457200"/>
            <a:ext cx="52578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i="0">
                <a:solidFill>
                  <a:srgbClr val="0000FF"/>
                </a:solidFill>
              </a:rPr>
              <a:t>Anonymous inner class</a:t>
            </a:r>
          </a:p>
        </p:txBody>
      </p:sp>
      <p:sp>
        <p:nvSpPr>
          <p:cNvPr id="19464" name="TextBox 7"/>
          <p:cNvSpPr txBox="1">
            <a:spLocks noChangeArrowheads="1"/>
          </p:cNvSpPr>
          <p:nvPr/>
        </p:nvSpPr>
        <p:spPr bwMode="auto">
          <a:xfrm>
            <a:off x="4572000" y="1981200"/>
            <a:ext cx="4267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/>
            <a:r>
              <a:rPr lang="en-US" altLang="ko-KR" b="1" i="0" smtClean="0">
                <a:solidFill>
                  <a:srgbClr val="FF0000"/>
                </a:solidFill>
              </a:rPr>
              <a:t>MouseAdaptor </a:t>
            </a:r>
            <a:r>
              <a:rPr lang="ko-KR" altLang="en-US" b="1" i="0" smtClean="0">
                <a:solidFill>
                  <a:srgbClr val="FF0000"/>
                </a:solidFill>
              </a:rPr>
              <a:t>클래스를 확장하여 구현하는 클래스라는 선언 </a:t>
            </a:r>
            <a:r>
              <a:rPr lang="en-US" altLang="ko-KR" b="1" i="0" smtClean="0">
                <a:solidFill>
                  <a:srgbClr val="FF0000"/>
                </a:solidFill>
              </a:rPr>
              <a:t>(</a:t>
            </a:r>
            <a:r>
              <a:rPr lang="ko-KR" altLang="en-US" b="1" i="0" smtClean="0">
                <a:solidFill>
                  <a:srgbClr val="FF0000"/>
                </a:solidFill>
              </a:rPr>
              <a:t>서브클래스</a:t>
            </a:r>
            <a:r>
              <a:rPr lang="en-US" altLang="ko-KR" b="1" i="0" smtClean="0">
                <a:solidFill>
                  <a:srgbClr val="FF0000"/>
                </a:solidFill>
              </a:rPr>
              <a:t>)</a:t>
            </a:r>
            <a:endParaRPr lang="ko-KR" altLang="en-US" b="1" i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 rot="5400000">
            <a:off x="5600700" y="2781300"/>
            <a:ext cx="4572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41</a:t>
            </a:fld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21452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0" dirty="0" smtClean="0">
                <a:solidFill>
                  <a:srgbClr val="FF0000"/>
                </a:solidFill>
              </a:rPr>
              <a:t>요것이 클래스 이름일 때</a:t>
            </a:r>
            <a:endParaRPr lang="ko-KR" altLang="en-US" i="0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1981200" y="2514600"/>
            <a:ext cx="27432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207331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 </a:t>
            </a:r>
            <a:r>
              <a:rPr lang="en-US" altLang="ko-KR" smtClean="0"/>
              <a:t>3</a:t>
            </a:r>
            <a:endParaRPr lang="ko-KR" alt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1295400"/>
          </a:xfrm>
        </p:spPr>
        <p:txBody>
          <a:bodyPr/>
          <a:lstStyle/>
          <a:p>
            <a:pPr eaLnBrk="1" hangingPunct="1"/>
            <a:r>
              <a:rPr lang="ko-KR" altLang="en-US" smtClean="0"/>
              <a:t>버튼을 클릭할 때마다 이자가 더해지고 잔액이 화면에 표시됨</a:t>
            </a:r>
            <a:endParaRPr lang="en-US" altLang="ko-KR" sz="2400" smtClean="0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20485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" y="3284538"/>
            <a:ext cx="8153400" cy="2201862"/>
          </a:xfrm>
          <a:noFill/>
          <a:ln w="38100">
            <a:solidFill>
              <a:srgbClr val="666699"/>
            </a:solidFill>
          </a:ln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C886B-37EF-4830-858C-25F486A377D2}" type="slidenum">
              <a:rPr lang="ko-KR" altLang="en-US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8049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리스너 구현</a:t>
            </a:r>
            <a:endParaRPr lang="en-US" altLang="ko-KR" smtClean="0"/>
          </a:p>
        </p:txBody>
      </p:sp>
      <p:sp>
        <p:nvSpPr>
          <p:cNvPr id="21507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152400" y="2057400"/>
            <a:ext cx="8915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sz="1700" b="1" i="0">
                <a:latin typeface="Courier New" pitchFamily="49" charset="0"/>
              </a:rPr>
              <a:t>class AddInterestListener implements ActionListener </a:t>
            </a:r>
            <a:br>
              <a:rPr kumimoji="0" lang="en-US" altLang="ko-KR" sz="1700" b="1" i="0">
                <a:latin typeface="Courier New" pitchFamily="49" charset="0"/>
              </a:rPr>
            </a:br>
            <a:r>
              <a:rPr kumimoji="0" lang="en-US" altLang="ko-KR" sz="1700" b="1" i="0">
                <a:latin typeface="Courier New" pitchFamily="49" charset="0"/>
              </a:rPr>
              <a:t>{ </a:t>
            </a:r>
            <a:br>
              <a:rPr kumimoji="0" lang="en-US" altLang="ko-KR" sz="1700" b="1" i="0">
                <a:latin typeface="Courier New" pitchFamily="49" charset="0"/>
              </a:rPr>
            </a:br>
            <a:r>
              <a:rPr kumimoji="0" lang="en-US" altLang="ko-KR" sz="1700" b="1" i="0">
                <a:latin typeface="Courier New" pitchFamily="49" charset="0"/>
              </a:rPr>
              <a:t>   public void actionPerformed(ActionEvent event) </a:t>
            </a:r>
            <a:br>
              <a:rPr kumimoji="0" lang="en-US" altLang="ko-KR" sz="1700" b="1" i="0">
                <a:latin typeface="Courier New" pitchFamily="49" charset="0"/>
              </a:rPr>
            </a:br>
            <a:r>
              <a:rPr kumimoji="0" lang="en-US" altLang="ko-KR" sz="1700" b="1" i="0">
                <a:latin typeface="Courier New" pitchFamily="49" charset="0"/>
              </a:rPr>
              <a:t>   { </a:t>
            </a:r>
            <a:br>
              <a:rPr kumimoji="0" lang="en-US" altLang="ko-KR" sz="1700" b="1" i="0">
                <a:latin typeface="Courier New" pitchFamily="49" charset="0"/>
              </a:rPr>
            </a:br>
            <a:r>
              <a:rPr kumimoji="0" lang="en-US" altLang="ko-KR" sz="1700" b="1" i="0">
                <a:latin typeface="Courier New" pitchFamily="49" charset="0"/>
              </a:rPr>
              <a:t>      double interest = account.getBalance() * INTEREST_RATE / 100; </a:t>
            </a:r>
            <a:br>
              <a:rPr kumimoji="0" lang="en-US" altLang="ko-KR" sz="1700" b="1" i="0">
                <a:latin typeface="Courier New" pitchFamily="49" charset="0"/>
              </a:rPr>
            </a:br>
            <a:r>
              <a:rPr kumimoji="0" lang="en-US" altLang="ko-KR" sz="1700" b="1" i="0">
                <a:latin typeface="Courier New" pitchFamily="49" charset="0"/>
              </a:rPr>
              <a:t>      account.deposit(interest); </a:t>
            </a:r>
            <a:br>
              <a:rPr kumimoji="0" lang="en-US" altLang="ko-KR" sz="1700" b="1" i="0">
                <a:latin typeface="Courier New" pitchFamily="49" charset="0"/>
              </a:rPr>
            </a:br>
            <a:r>
              <a:rPr kumimoji="0" lang="en-US" altLang="ko-KR" sz="1700" b="1" i="0">
                <a:latin typeface="Courier New" pitchFamily="49" charset="0"/>
              </a:rPr>
              <a:t>      </a:t>
            </a:r>
            <a:r>
              <a:rPr kumimoji="0" lang="en-US" altLang="ko-KR" sz="1700" b="1" i="0">
                <a:solidFill>
                  <a:srgbClr val="FF0000"/>
                </a:solidFill>
                <a:latin typeface="Courier New" pitchFamily="49" charset="0"/>
              </a:rPr>
              <a:t>label.setText</a:t>
            </a:r>
            <a:r>
              <a:rPr kumimoji="0" lang="en-US" altLang="ko-KR" sz="1700" b="1" i="0">
                <a:latin typeface="Courier New" pitchFamily="49" charset="0"/>
              </a:rPr>
              <a:t>("balance=" + account.getBalance()); </a:t>
            </a:r>
            <a:br>
              <a:rPr kumimoji="0" lang="en-US" altLang="ko-KR" sz="1700" b="1" i="0">
                <a:latin typeface="Courier New" pitchFamily="49" charset="0"/>
              </a:rPr>
            </a:br>
            <a:r>
              <a:rPr kumimoji="0" lang="en-US" altLang="ko-KR" sz="1700" b="1" i="0">
                <a:latin typeface="Courier New" pitchFamily="49" charset="0"/>
              </a:rPr>
              <a:t>   } </a:t>
            </a:r>
            <a:br>
              <a:rPr kumimoji="0" lang="en-US" altLang="ko-KR" sz="1700" b="1" i="0">
                <a:latin typeface="Courier New" pitchFamily="49" charset="0"/>
              </a:rPr>
            </a:br>
            <a:r>
              <a:rPr kumimoji="0" lang="en-US" altLang="ko-KR" sz="1700" b="1" i="0">
                <a:latin typeface="Courier New" pitchFamily="49" charset="0"/>
              </a:rPr>
              <a:t>} </a:t>
            </a:r>
            <a:endParaRPr kumimoji="0" lang="en-US" altLang="ko-KR" sz="1700" i="0">
              <a:latin typeface="Courier New" pitchFamily="49" charset="0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43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18799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File </a:t>
            </a:r>
            <a:r>
              <a:rPr lang="en-US" altLang="ko-KR" smtClean="0">
                <a:solidFill>
                  <a:schemeClr val="tx1"/>
                </a:solidFill>
                <a:latin typeface="Courier New" pitchFamily="49" charset="0"/>
              </a:rPr>
              <a:t>InvestmentViewer1.java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28600" y="1447800"/>
            <a:ext cx="8534400" cy="5029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01:</a:t>
            </a:r>
            <a:r>
              <a:rPr kumimoji="0" lang="en-US" altLang="ko-KR" b="1" i="0">
                <a:latin typeface="Courier New" pitchFamily="49" charset="0"/>
              </a:rPr>
              <a:t> import java.awt.event.ActionEvent;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02:</a:t>
            </a:r>
            <a:r>
              <a:rPr kumimoji="0" lang="en-US" altLang="ko-KR" b="1" i="0">
                <a:latin typeface="Courier New" pitchFamily="49" charset="0"/>
              </a:rPr>
              <a:t> import java.awt.event.ActionListener;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03:</a:t>
            </a:r>
            <a:r>
              <a:rPr kumimoji="0" lang="en-US" altLang="ko-KR" b="1" i="0">
                <a:latin typeface="Courier New" pitchFamily="49" charset="0"/>
              </a:rPr>
              <a:t> import javax.swing.JButton;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04:</a:t>
            </a:r>
            <a:r>
              <a:rPr kumimoji="0" lang="en-US" altLang="ko-KR" b="1" i="0">
                <a:latin typeface="Courier New" pitchFamily="49" charset="0"/>
              </a:rPr>
              <a:t> import javax.swing.JFrame;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05:</a:t>
            </a:r>
            <a:r>
              <a:rPr kumimoji="0" lang="en-US" altLang="ko-KR" b="1" i="0">
                <a:latin typeface="Courier New" pitchFamily="49" charset="0"/>
              </a:rPr>
              <a:t> import javax.swing.JLabel;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06:</a:t>
            </a:r>
            <a:r>
              <a:rPr kumimoji="0" lang="en-US" altLang="ko-KR" b="1" i="0">
                <a:latin typeface="Courier New" pitchFamily="49" charset="0"/>
              </a:rPr>
              <a:t> import javax.swing.JPanel;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07:</a:t>
            </a:r>
            <a:r>
              <a:rPr kumimoji="0" lang="en-US" altLang="ko-KR" b="1" i="0">
                <a:latin typeface="Courier New" pitchFamily="49" charset="0"/>
              </a:rPr>
              <a:t> import javax.swing.JTextField;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08: </a:t>
            </a:r>
            <a:b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</a:b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09: /**</a:t>
            </a:r>
            <a:b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</a:b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10:    This program displays the growth of an investment. </a:t>
            </a:r>
            <a:b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</a:b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11: */</a:t>
            </a:r>
            <a:b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</a:b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12: public class InvestmentViewer1</a:t>
            </a:r>
            <a:b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</a:b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13:</a:t>
            </a:r>
            <a:r>
              <a:rPr kumimoji="0" lang="en-US" altLang="ko-KR" b="1" i="0">
                <a:latin typeface="Courier New" pitchFamily="49" charset="0"/>
              </a:rPr>
              <a:t> {  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14:</a:t>
            </a:r>
            <a:r>
              <a:rPr kumimoji="0" lang="en-US" altLang="ko-KR" b="1" i="0">
                <a:latin typeface="Courier New" pitchFamily="49" charset="0"/>
              </a:rPr>
              <a:t>    public static void main(String[] args)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15:</a:t>
            </a:r>
            <a:r>
              <a:rPr kumimoji="0" lang="en-US" altLang="ko-KR" b="1" i="0">
                <a:latin typeface="Courier New" pitchFamily="49" charset="0"/>
              </a:rPr>
              <a:t>    {  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16:</a:t>
            </a:r>
            <a:r>
              <a:rPr kumimoji="0" lang="en-US" altLang="ko-KR" b="1" i="0">
                <a:latin typeface="Courier New" pitchFamily="49" charset="0"/>
              </a:rPr>
              <a:t>       JFrame frame = new JFrame();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17:</a:t>
            </a:r>
            <a:r>
              <a:rPr kumimoji="0" lang="en-US" altLang="ko-KR" b="1" i="0">
                <a:latin typeface="Courier New" pitchFamily="49" charset="0"/>
              </a:rPr>
              <a:t> 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44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40465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File </a:t>
            </a:r>
            <a:r>
              <a:rPr lang="en-US" altLang="ko-KR" smtClean="0">
                <a:solidFill>
                  <a:schemeClr val="tx1"/>
                </a:solidFill>
                <a:latin typeface="Courier New" pitchFamily="49" charset="0"/>
              </a:rPr>
              <a:t>InvestmentViewer1.java</a:t>
            </a: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28600" y="1447800"/>
            <a:ext cx="8915400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18:       // The button to trigger the calculation</a:t>
            </a:r>
            <a:b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</a:b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19:</a:t>
            </a:r>
            <a:r>
              <a:rPr kumimoji="0" lang="en-US" altLang="ko-KR" b="1" i="0">
                <a:latin typeface="Courier New" pitchFamily="49" charset="0"/>
              </a:rPr>
              <a:t>       JButton button = new JButton("Add Interest");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20: </a:t>
            </a:r>
            <a:b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</a:b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21:       // The application adds interest to this bank account</a:t>
            </a:r>
            <a:b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</a:b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22:</a:t>
            </a:r>
            <a:r>
              <a:rPr kumimoji="0" lang="en-US" altLang="ko-KR" b="1" i="0">
                <a:latin typeface="Courier New" pitchFamily="49" charset="0"/>
              </a:rPr>
              <a:t>       </a:t>
            </a:r>
            <a:r>
              <a:rPr kumimoji="0" lang="en-US" altLang="ko-KR" b="1" i="0">
                <a:solidFill>
                  <a:srgbClr val="DF0601"/>
                </a:solidFill>
                <a:latin typeface="Courier New" pitchFamily="49" charset="0"/>
              </a:rPr>
              <a:t>final </a:t>
            </a:r>
            <a:r>
              <a:rPr kumimoji="0" lang="en-US" altLang="ko-KR" b="1" i="0">
                <a:latin typeface="Courier New" pitchFamily="49" charset="0"/>
              </a:rPr>
              <a:t>BankAccount </a:t>
            </a:r>
            <a:r>
              <a:rPr kumimoji="0" lang="en-US" altLang="ko-KR" b="1" i="0">
                <a:solidFill>
                  <a:srgbClr val="FF0000"/>
                </a:solidFill>
                <a:latin typeface="Courier New" pitchFamily="49" charset="0"/>
              </a:rPr>
              <a:t>account</a:t>
            </a:r>
            <a:r>
              <a:rPr kumimoji="0" lang="en-US" altLang="ko-KR" b="1" i="0">
                <a:latin typeface="Courier New" pitchFamily="49" charset="0"/>
              </a:rPr>
              <a:t> 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latin typeface="Courier New" pitchFamily="49" charset="0"/>
              </a:rPr>
              <a:t>             = new BankAccount(INITIAL_BALANCE);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23: </a:t>
            </a:r>
            <a:b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</a:b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24:       // The label for displaying the results</a:t>
            </a:r>
            <a:b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</a:b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25:</a:t>
            </a:r>
            <a:r>
              <a:rPr kumimoji="0" lang="en-US" altLang="ko-KR" b="1" i="0">
                <a:latin typeface="Courier New" pitchFamily="49" charset="0"/>
              </a:rPr>
              <a:t>       </a:t>
            </a:r>
            <a:r>
              <a:rPr kumimoji="0" lang="en-US" altLang="ko-KR" b="1" i="0">
                <a:solidFill>
                  <a:srgbClr val="DF0601"/>
                </a:solidFill>
                <a:latin typeface="Courier New" pitchFamily="49" charset="0"/>
              </a:rPr>
              <a:t>final </a:t>
            </a:r>
            <a:r>
              <a:rPr kumimoji="0" lang="en-US" altLang="ko-KR" b="1" i="0">
                <a:latin typeface="Courier New" pitchFamily="49" charset="0"/>
              </a:rPr>
              <a:t>JLabel </a:t>
            </a:r>
            <a:r>
              <a:rPr kumimoji="0" lang="en-US" altLang="ko-KR" b="1" i="0">
                <a:solidFill>
                  <a:srgbClr val="FF0000"/>
                </a:solidFill>
                <a:latin typeface="Courier New" pitchFamily="49" charset="0"/>
              </a:rPr>
              <a:t>label</a:t>
            </a:r>
            <a:r>
              <a:rPr kumimoji="0" lang="en-US" altLang="ko-KR" b="1" i="0">
                <a:latin typeface="Courier New" pitchFamily="49" charset="0"/>
              </a:rPr>
              <a:t> = new JLabel(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26:</a:t>
            </a:r>
            <a:r>
              <a:rPr kumimoji="0" lang="en-US" altLang="ko-KR" b="1" i="0">
                <a:latin typeface="Courier New" pitchFamily="49" charset="0"/>
              </a:rPr>
              <a:t>             </a:t>
            </a: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"balance="</a:t>
            </a:r>
            <a:r>
              <a:rPr kumimoji="0" lang="en-US" altLang="ko-KR" b="1" i="0">
                <a:latin typeface="Courier New" pitchFamily="49" charset="0"/>
              </a:rPr>
              <a:t> + account.getBalance());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27: </a:t>
            </a:r>
            <a:b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</a:b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28:       // The panel that holds the user interface components</a:t>
            </a:r>
            <a:b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</a:b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29:</a:t>
            </a:r>
            <a:r>
              <a:rPr kumimoji="0" lang="en-US" altLang="ko-KR" b="1" i="0">
                <a:latin typeface="Courier New" pitchFamily="49" charset="0"/>
              </a:rPr>
              <a:t>       JPanel panel = new JPanel();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30:</a:t>
            </a:r>
            <a:r>
              <a:rPr kumimoji="0" lang="en-US" altLang="ko-KR" b="1" i="0">
                <a:latin typeface="Courier New" pitchFamily="49" charset="0"/>
              </a:rPr>
              <a:t>       panel.add(button);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31:</a:t>
            </a:r>
            <a:r>
              <a:rPr kumimoji="0" lang="en-US" altLang="ko-KR" b="1" i="0">
                <a:latin typeface="Courier New" pitchFamily="49" charset="0"/>
              </a:rPr>
              <a:t>       panel.add(label);      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32:</a:t>
            </a:r>
            <a:r>
              <a:rPr kumimoji="0" lang="en-US" altLang="ko-KR" b="1" i="0">
                <a:latin typeface="Courier New" pitchFamily="49" charset="0"/>
              </a:rPr>
              <a:t>       frame.add(panel);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33:</a:t>
            </a:r>
            <a:r>
              <a:rPr kumimoji="0" lang="en-US" altLang="ko-KR" b="1" i="0">
                <a:latin typeface="Arial" charset="0"/>
              </a:rPr>
              <a:t> 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45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2182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File </a:t>
            </a:r>
            <a:r>
              <a:rPr lang="en-US" altLang="ko-KR" smtClean="0">
                <a:solidFill>
                  <a:schemeClr val="tx1"/>
                </a:solidFill>
                <a:latin typeface="Courier New" pitchFamily="49" charset="0"/>
              </a:rPr>
              <a:t>InvestmentViewer1.java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28600" y="1219200"/>
            <a:ext cx="87630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34:</a:t>
            </a:r>
            <a:r>
              <a:rPr kumimoji="0" lang="en-US" altLang="ko-KR" b="1" i="0">
                <a:latin typeface="Courier New" pitchFamily="49" charset="0"/>
              </a:rPr>
              <a:t>       class AddInterestListener implements ActionListener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35:</a:t>
            </a:r>
            <a:r>
              <a:rPr kumimoji="0" lang="en-US" altLang="ko-KR" b="1" i="0">
                <a:latin typeface="Courier New" pitchFamily="49" charset="0"/>
              </a:rPr>
              <a:t>       {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36:</a:t>
            </a:r>
            <a:r>
              <a:rPr kumimoji="0" lang="en-US" altLang="ko-KR" b="1" i="0">
                <a:latin typeface="Courier New" pitchFamily="49" charset="0"/>
              </a:rPr>
              <a:t>          public void actionPerformed(ActionEvent event)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37:</a:t>
            </a:r>
            <a:r>
              <a:rPr kumimoji="0" lang="en-US" altLang="ko-KR" b="1" i="0">
                <a:latin typeface="Courier New" pitchFamily="49" charset="0"/>
              </a:rPr>
              <a:t>          {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38</a:t>
            </a:r>
            <a:r>
              <a:rPr kumimoji="0" lang="en-US" altLang="ko-KR" b="1" i="0">
                <a:latin typeface="Courier New" pitchFamily="49" charset="0"/>
              </a:rPr>
              <a:t>:             double interest = account.getBalance()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39:</a:t>
            </a:r>
            <a:r>
              <a:rPr kumimoji="0" lang="en-US" altLang="ko-KR" b="1" i="0">
                <a:latin typeface="Courier New" pitchFamily="49" charset="0"/>
              </a:rPr>
              <a:t>                   * INTEREST_RATE / 100;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40:</a:t>
            </a:r>
            <a:r>
              <a:rPr kumimoji="0" lang="en-US" altLang="ko-KR" b="1" i="0">
                <a:latin typeface="Courier New" pitchFamily="49" charset="0"/>
              </a:rPr>
              <a:t>             </a:t>
            </a:r>
            <a:r>
              <a:rPr kumimoji="0" lang="en-US" altLang="ko-KR" b="1" i="0">
                <a:solidFill>
                  <a:srgbClr val="FF0000"/>
                </a:solidFill>
                <a:latin typeface="Courier New" pitchFamily="49" charset="0"/>
              </a:rPr>
              <a:t>account</a:t>
            </a:r>
            <a:r>
              <a:rPr kumimoji="0" lang="en-US" altLang="ko-KR" b="1" i="0">
                <a:latin typeface="Courier New" pitchFamily="49" charset="0"/>
              </a:rPr>
              <a:t>.deposit(interest);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41:</a:t>
            </a:r>
            <a:r>
              <a:rPr kumimoji="0" lang="en-US" altLang="ko-KR" b="1" i="0">
                <a:latin typeface="Courier New" pitchFamily="49" charset="0"/>
              </a:rPr>
              <a:t>             </a:t>
            </a:r>
            <a:r>
              <a:rPr kumimoji="0" lang="en-US" altLang="ko-KR" b="1" i="0">
                <a:solidFill>
                  <a:srgbClr val="FF0000"/>
                </a:solidFill>
                <a:latin typeface="Courier New" pitchFamily="49" charset="0"/>
              </a:rPr>
              <a:t>label</a:t>
            </a:r>
            <a:r>
              <a:rPr kumimoji="0" lang="en-US" altLang="ko-KR" b="1" i="0">
                <a:latin typeface="Courier New" pitchFamily="49" charset="0"/>
              </a:rPr>
              <a:t>.setText(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42:</a:t>
            </a:r>
            <a:r>
              <a:rPr kumimoji="0" lang="en-US" altLang="ko-KR" b="1" i="0">
                <a:latin typeface="Courier New" pitchFamily="49" charset="0"/>
              </a:rPr>
              <a:t>                   "balance=" + account.getBalance());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43:</a:t>
            </a:r>
            <a:r>
              <a:rPr kumimoji="0" lang="en-US" altLang="ko-KR" b="1" i="0">
                <a:latin typeface="Courier New" pitchFamily="49" charset="0"/>
              </a:rPr>
              <a:t>          }           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44:</a:t>
            </a:r>
            <a:r>
              <a:rPr kumimoji="0" lang="en-US" altLang="ko-KR" b="1" i="0">
                <a:latin typeface="Courier New" pitchFamily="49" charset="0"/>
              </a:rPr>
              <a:t>       } </a:t>
            </a:r>
            <a:r>
              <a:rPr kumimoji="0" lang="en-US" altLang="ko-KR" b="1" i="0">
                <a:solidFill>
                  <a:srgbClr val="FF0000"/>
                </a:solidFill>
                <a:latin typeface="Courier New" pitchFamily="49" charset="0"/>
              </a:rPr>
              <a:t>// inner class </a:t>
            </a:r>
            <a:r>
              <a:rPr kumimoji="0" lang="ko-KR" altLang="en-US" b="1" i="0">
                <a:solidFill>
                  <a:srgbClr val="FF0000"/>
                </a:solidFill>
                <a:latin typeface="Courier New" pitchFamily="49" charset="0"/>
              </a:rPr>
              <a:t>이므로 </a:t>
            </a:r>
            <a:r>
              <a:rPr kumimoji="0" lang="en-US" altLang="ko-KR" b="1" i="0">
                <a:solidFill>
                  <a:srgbClr val="FF0000"/>
                </a:solidFill>
                <a:latin typeface="Courier New" pitchFamily="49" charset="0"/>
              </a:rPr>
              <a:t>account, label </a:t>
            </a:r>
            <a:r>
              <a:rPr kumimoji="0" lang="ko-KR" altLang="en-US" b="1" i="0">
                <a:solidFill>
                  <a:srgbClr val="FF0000"/>
                </a:solidFill>
                <a:latin typeface="Courier New" pitchFamily="49" charset="0"/>
              </a:rPr>
              <a:t>사용 가능</a:t>
            </a:r>
            <a:r>
              <a:rPr kumimoji="0" lang="en-US" altLang="ko-KR" b="1" i="0">
                <a:solidFill>
                  <a:srgbClr val="FF0000"/>
                </a:solidFill>
                <a:latin typeface="Courier New" pitchFamily="49" charset="0"/>
              </a:rPr>
              <a:t>!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45:</a:t>
            </a:r>
            <a:r>
              <a:rPr kumimoji="0" lang="en-US" altLang="ko-KR" b="1" i="0"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46:</a:t>
            </a:r>
            <a:r>
              <a:rPr kumimoji="0" lang="en-US" altLang="ko-KR" b="1" i="0">
                <a:latin typeface="Courier New" pitchFamily="49" charset="0"/>
              </a:rPr>
              <a:t>       </a:t>
            </a:r>
            <a:r>
              <a:rPr kumimoji="0" lang="en-US" altLang="ko-KR" b="1" i="0">
                <a:solidFill>
                  <a:srgbClr val="0000FF"/>
                </a:solidFill>
                <a:latin typeface="Courier New" pitchFamily="49" charset="0"/>
              </a:rPr>
              <a:t>ActionListener listener = new AddInterestListener();</a:t>
            </a:r>
          </a:p>
          <a:p>
            <a:pPr latinLnBrk="0"/>
            <a:r>
              <a:rPr kumimoji="0" lang="en-US" altLang="ko-KR" b="1" i="0">
                <a:solidFill>
                  <a:srgbClr val="0000FF"/>
                </a:solidFill>
                <a:latin typeface="Courier New" pitchFamily="49" charset="0"/>
              </a:rPr>
              <a:t>47:       button.addActionListener(listener);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48:</a:t>
            </a:r>
            <a:r>
              <a:rPr kumimoji="0" lang="en-US" altLang="ko-KR" b="1" i="0"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49:</a:t>
            </a:r>
            <a:r>
              <a:rPr kumimoji="0" lang="en-US" altLang="ko-KR" b="1" i="0">
                <a:latin typeface="Courier New" pitchFamily="49" charset="0"/>
              </a:rPr>
              <a:t>       frame.setSize(FRAME_WIDTH, FRAME_HEIGHT);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50:</a:t>
            </a:r>
            <a:r>
              <a:rPr kumimoji="0" lang="en-US" altLang="ko-KR" b="1" i="0">
                <a:latin typeface="Courier New" pitchFamily="49" charset="0"/>
              </a:rPr>
              <a:t>       frame.setDefaultCloseOperation(JFrame.EXIT_ON_CLOSE);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51:</a:t>
            </a:r>
            <a:r>
              <a:rPr kumimoji="0" lang="en-US" altLang="ko-KR" b="1" i="0">
                <a:latin typeface="Courier New" pitchFamily="49" charset="0"/>
              </a:rPr>
              <a:t>       frame.setVisible(true);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52:</a:t>
            </a:r>
            <a:r>
              <a:rPr kumimoji="0" lang="en-US" altLang="ko-KR" b="1" i="0">
                <a:latin typeface="Courier New" pitchFamily="49" charset="0"/>
              </a:rPr>
              <a:t>    } 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46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66384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File </a:t>
            </a:r>
            <a:r>
              <a:rPr lang="en-US" altLang="ko-KR" smtClean="0">
                <a:solidFill>
                  <a:schemeClr val="tx1"/>
                </a:solidFill>
                <a:latin typeface="Courier New" pitchFamily="49" charset="0"/>
              </a:rPr>
              <a:t>InvestmentViewer1.java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28600" y="1447800"/>
            <a:ext cx="85344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 i="0">
                <a:latin typeface="Courier New" pitchFamily="49" charset="0"/>
              </a:rPr>
              <a:t>53: </a:t>
            </a:r>
          </a:p>
          <a:p>
            <a:pPr latinLnBrk="0"/>
            <a:r>
              <a:rPr kumimoji="0" lang="en-US" altLang="ko-KR" b="1" i="0">
                <a:latin typeface="Courier New" pitchFamily="49" charset="0"/>
              </a:rPr>
              <a:t>54:    private static final double INTEREST_RATE = 10;</a:t>
            </a:r>
          </a:p>
          <a:p>
            <a:pPr latinLnBrk="0"/>
            <a:r>
              <a:rPr kumimoji="0" lang="en-US" altLang="ko-KR" b="1" i="0">
                <a:latin typeface="Courier New" pitchFamily="49" charset="0"/>
              </a:rPr>
              <a:t>55:    private static final double INITIAL_BALANCE = 1000;</a:t>
            </a:r>
          </a:p>
          <a:p>
            <a:pPr latinLnBrk="0"/>
            <a:r>
              <a:rPr kumimoji="0" lang="en-US" altLang="ko-KR" b="1" i="0">
                <a:latin typeface="Courier New" pitchFamily="49" charset="0"/>
              </a:rPr>
              <a:t>56: </a:t>
            </a:r>
          </a:p>
          <a:p>
            <a:pPr latinLnBrk="0"/>
            <a:r>
              <a:rPr kumimoji="0" lang="en-US" altLang="ko-KR" b="1" i="0">
                <a:latin typeface="Courier New" pitchFamily="49" charset="0"/>
              </a:rPr>
              <a:t>57:    private static final int FRAME_WIDTH = 400;</a:t>
            </a:r>
          </a:p>
          <a:p>
            <a:pPr latinLnBrk="0"/>
            <a:r>
              <a:rPr kumimoji="0" lang="en-US" altLang="ko-KR" b="1" i="0">
                <a:latin typeface="Courier New" pitchFamily="49" charset="0"/>
              </a:rPr>
              <a:t>58:    private static final int FRAME_HEIGHT = 100;</a:t>
            </a:r>
          </a:p>
          <a:p>
            <a:pPr latinLnBrk="0"/>
            <a:r>
              <a:rPr kumimoji="0" lang="en-US" altLang="ko-KR" b="1" i="0">
                <a:latin typeface="Courier New" pitchFamily="49" charset="0"/>
              </a:rPr>
              <a:t>59: }</a:t>
            </a:r>
            <a:r>
              <a:rPr kumimoji="0" lang="en-US" altLang="ko-KR" b="1" i="0">
                <a:latin typeface="Arial" charset="0"/>
              </a:rPr>
              <a:t> 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47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9155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" y="1066800"/>
            <a:ext cx="8153400" cy="2201863"/>
          </a:xfrm>
          <a:noFill/>
          <a:ln w="38100">
            <a:solidFill>
              <a:srgbClr val="666699"/>
            </a:solidFill>
          </a:ln>
        </p:spPr>
      </p:pic>
      <p:sp>
        <p:nvSpPr>
          <p:cNvPr id="26627" name="Oval 8"/>
          <p:cNvSpPr>
            <a:spLocks noChangeArrowheads="1"/>
          </p:cNvSpPr>
          <p:nvPr/>
        </p:nvSpPr>
        <p:spPr bwMode="auto">
          <a:xfrm>
            <a:off x="2209800" y="4343400"/>
            <a:ext cx="4038600" cy="144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ko-KR" b="1" i="0"/>
              <a:t>AddInterestListener </a:t>
            </a:r>
            <a:r>
              <a:rPr kumimoji="0" lang="ko-KR" altLang="en-US" b="1" i="0"/>
              <a:t>객체</a:t>
            </a:r>
          </a:p>
          <a:p>
            <a:pPr algn="ctr"/>
            <a:endParaRPr kumimoji="0" lang="ko-KR" altLang="en-US" b="1" i="0"/>
          </a:p>
          <a:p>
            <a:pPr algn="ctr"/>
            <a:r>
              <a:rPr kumimoji="0" lang="en-US" altLang="ko-KR" b="1" i="0"/>
              <a:t>actionPerformed() </a:t>
            </a:r>
            <a:r>
              <a:rPr kumimoji="0" lang="ko-KR" altLang="en-US" b="1" i="0"/>
              <a:t>메소드</a:t>
            </a:r>
          </a:p>
        </p:txBody>
      </p:sp>
      <p:sp>
        <p:nvSpPr>
          <p:cNvPr id="26628" name="Line 9"/>
          <p:cNvSpPr>
            <a:spLocks noChangeShapeType="1"/>
          </p:cNvSpPr>
          <p:nvPr/>
        </p:nvSpPr>
        <p:spPr bwMode="auto">
          <a:xfrm flipH="1" flipV="1">
            <a:off x="3886200" y="2209800"/>
            <a:ext cx="3810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29" name="Text Box 10"/>
          <p:cNvSpPr txBox="1">
            <a:spLocks noChangeArrowheads="1"/>
          </p:cNvSpPr>
          <p:nvPr/>
        </p:nvSpPr>
        <p:spPr bwMode="auto">
          <a:xfrm>
            <a:off x="3482975" y="3595688"/>
            <a:ext cx="631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 i="0"/>
              <a:t>등록</a:t>
            </a:r>
          </a:p>
        </p:txBody>
      </p:sp>
      <p:sp>
        <p:nvSpPr>
          <p:cNvPr id="26630" name="Freeform 11"/>
          <p:cNvSpPr>
            <a:spLocks/>
          </p:cNvSpPr>
          <p:nvPr/>
        </p:nvSpPr>
        <p:spPr bwMode="auto">
          <a:xfrm>
            <a:off x="4495800" y="2057400"/>
            <a:ext cx="2324100" cy="3124200"/>
          </a:xfrm>
          <a:custGeom>
            <a:avLst/>
            <a:gdLst>
              <a:gd name="T0" fmla="*/ 0 w 1464"/>
              <a:gd name="T1" fmla="*/ 0 h 1968"/>
              <a:gd name="T2" fmla="*/ 2147483647 w 1464"/>
              <a:gd name="T3" fmla="*/ 2147483647 h 1968"/>
              <a:gd name="T4" fmla="*/ 2147483647 w 1464"/>
              <a:gd name="T5" fmla="*/ 2147483647 h 1968"/>
              <a:gd name="T6" fmla="*/ 0 60000 65536"/>
              <a:gd name="T7" fmla="*/ 0 60000 65536"/>
              <a:gd name="T8" fmla="*/ 0 60000 65536"/>
              <a:gd name="T9" fmla="*/ 0 w 1464"/>
              <a:gd name="T10" fmla="*/ 0 h 1968"/>
              <a:gd name="T11" fmla="*/ 1464 w 1464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4" h="1968">
                <a:moveTo>
                  <a:pt x="0" y="0"/>
                </a:moveTo>
                <a:cubicBezTo>
                  <a:pt x="612" y="340"/>
                  <a:pt x="1224" y="680"/>
                  <a:pt x="1344" y="1008"/>
                </a:cubicBezTo>
                <a:cubicBezTo>
                  <a:pt x="1464" y="1336"/>
                  <a:pt x="1092" y="1652"/>
                  <a:pt x="720" y="19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31" name="Text Box 12"/>
          <p:cNvSpPr txBox="1">
            <a:spLocks noChangeArrowheads="1"/>
          </p:cNvSpPr>
          <p:nvPr/>
        </p:nvSpPr>
        <p:spPr bwMode="auto">
          <a:xfrm>
            <a:off x="5656263" y="3657600"/>
            <a:ext cx="1049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 i="0"/>
              <a:t>callback</a:t>
            </a:r>
            <a:endParaRPr lang="ko-KR" altLang="en-US" b="1" i="0"/>
          </a:p>
        </p:txBody>
      </p:sp>
      <p:sp>
        <p:nvSpPr>
          <p:cNvPr id="26632" name="Freeform 13"/>
          <p:cNvSpPr>
            <a:spLocks/>
          </p:cNvSpPr>
          <p:nvPr/>
        </p:nvSpPr>
        <p:spPr bwMode="auto">
          <a:xfrm>
            <a:off x="4495800" y="2209800"/>
            <a:ext cx="3289300" cy="4000500"/>
          </a:xfrm>
          <a:custGeom>
            <a:avLst/>
            <a:gdLst>
              <a:gd name="T0" fmla="*/ 0 w 2072"/>
              <a:gd name="T1" fmla="*/ 2147483647 h 2520"/>
              <a:gd name="T2" fmla="*/ 2147483647 w 2072"/>
              <a:gd name="T3" fmla="*/ 2147483647 h 2520"/>
              <a:gd name="T4" fmla="*/ 2147483647 w 2072"/>
              <a:gd name="T5" fmla="*/ 2147483647 h 2520"/>
              <a:gd name="T6" fmla="*/ 2147483647 w 2072"/>
              <a:gd name="T7" fmla="*/ 0 h 2520"/>
              <a:gd name="T8" fmla="*/ 0 60000 65536"/>
              <a:gd name="T9" fmla="*/ 0 60000 65536"/>
              <a:gd name="T10" fmla="*/ 0 60000 65536"/>
              <a:gd name="T11" fmla="*/ 0 60000 65536"/>
              <a:gd name="T12" fmla="*/ 0 w 2072"/>
              <a:gd name="T13" fmla="*/ 0 h 2520"/>
              <a:gd name="T14" fmla="*/ 2072 w 2072"/>
              <a:gd name="T15" fmla="*/ 2520 h 25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2" h="2520">
                <a:moveTo>
                  <a:pt x="0" y="2064"/>
                </a:moveTo>
                <a:cubicBezTo>
                  <a:pt x="500" y="2292"/>
                  <a:pt x="1000" y="2520"/>
                  <a:pt x="1344" y="2352"/>
                </a:cubicBezTo>
                <a:cubicBezTo>
                  <a:pt x="1688" y="2184"/>
                  <a:pt x="2056" y="1448"/>
                  <a:pt x="2064" y="1056"/>
                </a:cubicBezTo>
                <a:cubicBezTo>
                  <a:pt x="2072" y="664"/>
                  <a:pt x="1732" y="332"/>
                  <a:pt x="139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33" name="Text Box 14"/>
          <p:cNvSpPr txBox="1">
            <a:spLocks noChangeArrowheads="1"/>
          </p:cNvSpPr>
          <p:nvPr/>
        </p:nvSpPr>
        <p:spPr bwMode="auto">
          <a:xfrm>
            <a:off x="7459663" y="4768850"/>
            <a:ext cx="13033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 i="0"/>
              <a:t>재계산 및 </a:t>
            </a:r>
          </a:p>
          <a:p>
            <a:r>
              <a:rPr lang="ko-KR" altLang="en-US" b="1" i="0"/>
              <a:t>디스플레이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C886B-37EF-4830-858C-25F486A377D2}" type="slidenum">
              <a:rPr lang="ko-KR" altLang="en-US" smtClean="0"/>
              <a:pPr>
                <a:defRPr/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27638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 </a:t>
            </a:r>
            <a:r>
              <a:rPr lang="en-US" altLang="ko-KR" smtClean="0"/>
              <a:t>4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2765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2286000"/>
            <a:ext cx="8382000" cy="2152650"/>
          </a:xfrm>
          <a:noFill/>
          <a:ln w="38100">
            <a:solidFill>
              <a:srgbClr val="666699"/>
            </a:solidFill>
          </a:ln>
        </p:spPr>
      </p:pic>
      <p:sp>
        <p:nvSpPr>
          <p:cNvPr id="27653" name="Text Box 7"/>
          <p:cNvSpPr txBox="1">
            <a:spLocks noChangeArrowheads="1"/>
          </p:cNvSpPr>
          <p:nvPr/>
        </p:nvSpPr>
        <p:spPr bwMode="auto">
          <a:xfrm>
            <a:off x="2727325" y="5049838"/>
            <a:ext cx="1592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b="1" i="0"/>
              <a:t>JTextField</a:t>
            </a:r>
          </a:p>
        </p:txBody>
      </p:sp>
      <p:sp>
        <p:nvSpPr>
          <p:cNvPr id="27654" name="Line 8"/>
          <p:cNvSpPr>
            <a:spLocks noChangeShapeType="1"/>
          </p:cNvSpPr>
          <p:nvPr/>
        </p:nvSpPr>
        <p:spPr bwMode="auto">
          <a:xfrm flipV="1">
            <a:off x="3352800" y="3352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49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158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AWT and Swing</a:t>
            </a:r>
          </a:p>
        </p:txBody>
      </p:sp>
      <p:pic>
        <p:nvPicPr>
          <p:cNvPr id="19459" name="Picture 3" descr="fig11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70104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28800" y="4572000"/>
            <a:ext cx="5450531" cy="1689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dirty="0" smtClean="0"/>
              <a:t>Button				</a:t>
            </a:r>
            <a:r>
              <a:rPr lang="en-US" altLang="ko-KR" b="1" i="0" dirty="0" err="1" smtClean="0"/>
              <a:t>JButton</a:t>
            </a:r>
            <a:endParaRPr lang="en-US" altLang="ko-KR" b="1" i="0" dirty="0" smtClean="0"/>
          </a:p>
          <a:p>
            <a:pPr>
              <a:lnSpc>
                <a:spcPct val="150000"/>
              </a:lnSpc>
            </a:pPr>
            <a:r>
              <a:rPr lang="en-US" altLang="ko-KR" b="1" i="0" dirty="0" smtClean="0"/>
              <a:t>Frame				</a:t>
            </a:r>
            <a:r>
              <a:rPr lang="en-US" altLang="ko-KR" b="1" i="0" dirty="0" err="1" smtClean="0"/>
              <a:t>JFrame</a:t>
            </a:r>
            <a:endParaRPr lang="en-US" altLang="ko-KR" b="1" i="0" dirty="0" smtClean="0"/>
          </a:p>
          <a:p>
            <a:pPr>
              <a:lnSpc>
                <a:spcPct val="150000"/>
              </a:lnSpc>
            </a:pPr>
            <a:r>
              <a:rPr lang="en-US" altLang="ko-KR" b="1" i="0" dirty="0" smtClean="0"/>
              <a:t>Color</a:t>
            </a:r>
          </a:p>
          <a:p>
            <a:pPr>
              <a:lnSpc>
                <a:spcPct val="150000"/>
              </a:lnSpc>
            </a:pPr>
            <a:r>
              <a:rPr lang="en-US" altLang="ko-KR" b="1" i="0" dirty="0"/>
              <a:t>	</a:t>
            </a:r>
            <a:r>
              <a:rPr lang="en-US" altLang="ko-KR" b="1" i="0" dirty="0" smtClean="0"/>
              <a:t>			</a:t>
            </a:r>
            <a:r>
              <a:rPr lang="en-US" altLang="ko-KR" b="1" i="0" dirty="0" err="1" smtClean="0"/>
              <a:t>JColorChooser</a:t>
            </a:r>
            <a:endParaRPr lang="ko-KR" altLang="en-US" b="1" i="0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28475-2E9A-4C8F-A0CA-C13FDB9BBF15}" type="slidenum">
              <a:rPr lang="ko-KR" altLang="en-US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06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Processing Text Input</a:t>
            </a:r>
          </a:p>
        </p:txBody>
      </p:sp>
      <p:sp>
        <p:nvSpPr>
          <p:cNvPr id="28675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752600"/>
            <a:ext cx="6172200" cy="1585913"/>
          </a:xfrm>
          <a:prstGeom prst="rect">
            <a:avLst/>
          </a:prstGeom>
          <a:noFill/>
          <a:ln w="38100">
            <a:solidFill>
              <a:srgbClr val="666699"/>
            </a:solidFill>
            <a:miter lim="800000"/>
            <a:headEnd/>
            <a:tailEnd/>
          </a:ln>
        </p:spPr>
      </p:pic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33400" y="3886200"/>
            <a:ext cx="8458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lnSpc>
                <a:spcPct val="70000"/>
              </a:lnSpc>
            </a:pPr>
            <a:r>
              <a:rPr kumimoji="0" lang="en-US" altLang="ko-KR" b="1" i="0">
                <a:latin typeface="Courier New" pitchFamily="49" charset="0"/>
              </a:rPr>
              <a:t>class AddInterestListener implements ActionListener 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latin typeface="Courier New" pitchFamily="49" charset="0"/>
              </a:rPr>
              <a:t>{ 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latin typeface="Courier New" pitchFamily="49" charset="0"/>
              </a:rPr>
              <a:t>   public void actionPerformed(ActionEvent event) 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latin typeface="Courier New" pitchFamily="49" charset="0"/>
              </a:rPr>
              <a:t>   { 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latin typeface="Courier New" pitchFamily="49" charset="0"/>
              </a:rPr>
              <a:t>      double rate = Double.parseDouble(</a:t>
            </a:r>
            <a:r>
              <a:rPr kumimoji="0" lang="en-US" altLang="ko-KR" b="1" i="0">
                <a:solidFill>
                  <a:srgbClr val="FF0000"/>
                </a:solidFill>
                <a:latin typeface="Courier New" pitchFamily="49" charset="0"/>
              </a:rPr>
              <a:t>rateField.getText()</a:t>
            </a:r>
            <a:r>
              <a:rPr kumimoji="0" lang="en-US" altLang="ko-KR" b="1" i="0">
                <a:latin typeface="Courier New" pitchFamily="49" charset="0"/>
              </a:rPr>
              <a:t>); 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latin typeface="Courier New" pitchFamily="49" charset="0"/>
              </a:rPr>
              <a:t>      . . . 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latin typeface="Courier New" pitchFamily="49" charset="0"/>
              </a:rPr>
              <a:t>   } </a:t>
            </a:r>
            <a:br>
              <a:rPr kumimoji="0" lang="en-US" altLang="ko-KR" b="1" i="0">
                <a:latin typeface="Courier New" pitchFamily="49" charset="0"/>
              </a:rPr>
            </a:br>
            <a:r>
              <a:rPr kumimoji="0" lang="en-US" altLang="ko-KR" b="1" i="0">
                <a:latin typeface="Courier New" pitchFamily="49" charset="0"/>
              </a:rPr>
              <a:t>} </a:t>
            </a:r>
            <a:endParaRPr kumimoji="0" lang="en-US" altLang="ko-KR" i="0">
              <a:latin typeface="Courier New" pitchFamily="49" charset="0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50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3257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File </a:t>
            </a:r>
            <a:r>
              <a:rPr lang="en-US" altLang="ko-KR" smtClean="0">
                <a:solidFill>
                  <a:schemeClr val="tx1"/>
                </a:solidFill>
                <a:latin typeface="Courier New" pitchFamily="49" charset="0"/>
              </a:rPr>
              <a:t>InvestmentViewer2.java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28600" y="1219200"/>
            <a:ext cx="85344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01:</a:t>
            </a:r>
            <a:r>
              <a:rPr kumimoji="0" lang="en-US" altLang="ko-KR" b="1" i="0">
                <a:latin typeface="Courier New" pitchFamily="49" charset="0"/>
              </a:rPr>
              <a:t> import java.awt.event.ActionEvent;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02:</a:t>
            </a:r>
            <a:r>
              <a:rPr kumimoji="0" lang="en-US" altLang="ko-KR" b="1" i="0">
                <a:latin typeface="Courier New" pitchFamily="49" charset="0"/>
              </a:rPr>
              <a:t> import java.awt.event.ActionListener;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03:</a:t>
            </a:r>
            <a:r>
              <a:rPr kumimoji="0" lang="en-US" altLang="ko-KR" b="1" i="0">
                <a:latin typeface="Courier New" pitchFamily="49" charset="0"/>
              </a:rPr>
              <a:t> import javax.swing.JButton;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04:</a:t>
            </a:r>
            <a:r>
              <a:rPr kumimoji="0" lang="en-US" altLang="ko-KR" b="1" i="0">
                <a:latin typeface="Courier New" pitchFamily="49" charset="0"/>
              </a:rPr>
              <a:t> import javax.swing.JFrame;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05:</a:t>
            </a:r>
            <a:r>
              <a:rPr kumimoji="0" lang="en-US" altLang="ko-KR" b="1" i="0">
                <a:latin typeface="Courier New" pitchFamily="49" charset="0"/>
              </a:rPr>
              <a:t> import javax.swing.JLabel;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06:</a:t>
            </a:r>
            <a:r>
              <a:rPr kumimoji="0" lang="en-US" altLang="ko-KR" b="1" i="0">
                <a:latin typeface="Courier New" pitchFamily="49" charset="0"/>
              </a:rPr>
              <a:t> import javax.swing.JPanel;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07:</a:t>
            </a:r>
            <a:r>
              <a:rPr kumimoji="0" lang="en-US" altLang="ko-KR" b="1" i="0">
                <a:latin typeface="Courier New" pitchFamily="49" charset="0"/>
              </a:rPr>
              <a:t> import javax.swing.JTextField;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08: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09: /**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10:    This program displays the growth of an investment.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11: */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12:</a:t>
            </a:r>
            <a:r>
              <a:rPr kumimoji="0" lang="en-US" altLang="ko-KR" b="1" i="0">
                <a:latin typeface="Courier New" pitchFamily="49" charset="0"/>
              </a:rPr>
              <a:t> </a:t>
            </a:r>
            <a:r>
              <a:rPr kumimoji="0" lang="en-US" altLang="ko-KR" b="1" i="0">
                <a:solidFill>
                  <a:srgbClr val="DF0601"/>
                </a:solidFill>
                <a:latin typeface="Courier New" pitchFamily="49" charset="0"/>
              </a:rPr>
              <a:t>public class</a:t>
            </a:r>
            <a:r>
              <a:rPr kumimoji="0" lang="en-US" altLang="ko-KR" b="1" i="0">
                <a:latin typeface="Courier New" pitchFamily="49" charset="0"/>
              </a:rPr>
              <a:t> InvestmentViewer2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13:</a:t>
            </a:r>
            <a:r>
              <a:rPr kumimoji="0" lang="en-US" altLang="ko-KR" b="1" i="0">
                <a:latin typeface="Courier New" pitchFamily="49" charset="0"/>
              </a:rPr>
              <a:t> { 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14:</a:t>
            </a:r>
            <a:r>
              <a:rPr kumimoji="0" lang="en-US" altLang="ko-KR" b="1" i="0">
                <a:latin typeface="Courier New" pitchFamily="49" charset="0"/>
              </a:rPr>
              <a:t>    </a:t>
            </a:r>
            <a:r>
              <a:rPr kumimoji="0" lang="en-US" altLang="ko-KR" b="1" i="0">
                <a:solidFill>
                  <a:srgbClr val="DF0601"/>
                </a:solidFill>
                <a:latin typeface="Courier New" pitchFamily="49" charset="0"/>
              </a:rPr>
              <a:t>public static void</a:t>
            </a:r>
            <a:r>
              <a:rPr kumimoji="0" lang="en-US" altLang="ko-KR" b="1" i="0">
                <a:latin typeface="Courier New" pitchFamily="49" charset="0"/>
              </a:rPr>
              <a:t> main(String[] args)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15:</a:t>
            </a:r>
            <a:r>
              <a:rPr kumimoji="0" lang="en-US" altLang="ko-KR" b="1" i="0">
                <a:latin typeface="Courier New" pitchFamily="49" charset="0"/>
              </a:rPr>
              <a:t>    { 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16:</a:t>
            </a:r>
            <a:r>
              <a:rPr kumimoji="0" lang="en-US" altLang="ko-KR" b="1" i="0">
                <a:latin typeface="Courier New" pitchFamily="49" charset="0"/>
              </a:rPr>
              <a:t>       JFrame frame = </a:t>
            </a:r>
            <a:r>
              <a:rPr kumimoji="0" lang="en-US" altLang="ko-KR" b="1" i="0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 i="0">
                <a:latin typeface="Courier New" pitchFamily="49" charset="0"/>
              </a:rPr>
              <a:t> JFrame</a:t>
            </a:r>
            <a:r>
              <a:rPr kumimoji="0" lang="en-US" altLang="ko-KR" b="1" i="0">
                <a:latin typeface="Arial" charset="0"/>
              </a:rPr>
              <a:t>();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Arial" charset="0"/>
              </a:rPr>
              <a:t>17:</a:t>
            </a:r>
            <a:r>
              <a:rPr kumimoji="0" lang="en-US" altLang="ko-KR" b="1" i="0">
                <a:latin typeface="Arial" charset="0"/>
              </a:rPr>
              <a:t> 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51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99025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File </a:t>
            </a:r>
            <a:r>
              <a:rPr lang="en-US" altLang="ko-KR" smtClean="0">
                <a:solidFill>
                  <a:schemeClr val="tx1"/>
                </a:solidFill>
                <a:latin typeface="Courier New" pitchFamily="49" charset="0"/>
              </a:rPr>
              <a:t>InvestmentViewer2.java</a:t>
            </a: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52400" y="1219200"/>
            <a:ext cx="8915400" cy="556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18:       // The label and text field for entering the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             //interest rate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19:</a:t>
            </a:r>
            <a:r>
              <a:rPr kumimoji="0" lang="en-US" altLang="ko-KR" b="1" i="0">
                <a:latin typeface="Courier New" pitchFamily="49" charset="0"/>
              </a:rPr>
              <a:t>       JLabel rateLabel = </a:t>
            </a:r>
            <a:r>
              <a:rPr kumimoji="0" lang="en-US" altLang="ko-KR" b="1" i="0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 i="0">
                <a:latin typeface="Courier New" pitchFamily="49" charset="0"/>
              </a:rPr>
              <a:t> JLabel(</a:t>
            </a: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"Interest Rate: "</a:t>
            </a:r>
            <a:r>
              <a:rPr kumimoji="0" lang="en-US" altLang="ko-KR" b="1" i="0">
                <a:latin typeface="Courier New" pitchFamily="49" charset="0"/>
              </a:rPr>
              <a:t>);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20:</a:t>
            </a:r>
            <a:r>
              <a:rPr kumimoji="0" lang="en-US" altLang="ko-KR" b="1" i="0"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21:</a:t>
            </a:r>
            <a:r>
              <a:rPr kumimoji="0" lang="en-US" altLang="ko-KR" b="1" i="0">
                <a:latin typeface="Courier New" pitchFamily="49" charset="0"/>
              </a:rPr>
              <a:t>       </a:t>
            </a:r>
            <a:r>
              <a:rPr kumimoji="0" lang="en-US" altLang="ko-KR" b="1" i="0">
                <a:solidFill>
                  <a:srgbClr val="DF0601"/>
                </a:solidFill>
                <a:latin typeface="Courier New" pitchFamily="49" charset="0"/>
              </a:rPr>
              <a:t>final int</a:t>
            </a:r>
            <a:r>
              <a:rPr kumimoji="0" lang="en-US" altLang="ko-KR" b="1" i="0">
                <a:latin typeface="Courier New" pitchFamily="49" charset="0"/>
              </a:rPr>
              <a:t> FIELD_WIDTH = </a:t>
            </a:r>
            <a:r>
              <a:rPr kumimoji="0" lang="en-US" altLang="ko-KR" b="1" i="0">
                <a:solidFill>
                  <a:schemeClr val="accent2"/>
                </a:solidFill>
                <a:latin typeface="Courier New" pitchFamily="49" charset="0"/>
              </a:rPr>
              <a:t>10</a:t>
            </a:r>
            <a:r>
              <a:rPr kumimoji="0" lang="en-US" altLang="ko-KR" b="1" i="0">
                <a:latin typeface="Courier New" pitchFamily="49" charset="0"/>
              </a:rPr>
              <a:t>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22:</a:t>
            </a:r>
            <a:r>
              <a:rPr kumimoji="0" lang="en-US" altLang="ko-KR" b="1" i="0">
                <a:latin typeface="Courier New" pitchFamily="49" charset="0"/>
              </a:rPr>
              <a:t>       </a:t>
            </a:r>
            <a:r>
              <a:rPr kumimoji="0" lang="en-US" altLang="ko-KR" b="1" i="0">
                <a:solidFill>
                  <a:srgbClr val="DF0601"/>
                </a:solidFill>
                <a:latin typeface="Courier New" pitchFamily="49" charset="0"/>
              </a:rPr>
              <a:t>final</a:t>
            </a:r>
            <a:r>
              <a:rPr kumimoji="0" lang="en-US" altLang="ko-KR" b="1" i="0">
                <a:latin typeface="Courier New" pitchFamily="49" charset="0"/>
              </a:rPr>
              <a:t> JTextField rateField </a:t>
            </a:r>
          </a:p>
          <a:p>
            <a:pPr latinLnBrk="0"/>
            <a:r>
              <a:rPr kumimoji="0" lang="en-US" altLang="ko-KR" b="1" i="0">
                <a:latin typeface="Courier New" pitchFamily="49" charset="0"/>
              </a:rPr>
              <a:t>             = </a:t>
            </a:r>
            <a:r>
              <a:rPr kumimoji="0" lang="en-US" altLang="ko-KR" b="1" i="0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 i="0">
                <a:latin typeface="Courier New" pitchFamily="49" charset="0"/>
              </a:rPr>
              <a:t> JTextField(FIELD_WIDTH);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23:</a:t>
            </a:r>
            <a:r>
              <a:rPr kumimoji="0" lang="en-US" altLang="ko-KR" b="1" i="0">
                <a:latin typeface="Courier New" pitchFamily="49" charset="0"/>
              </a:rPr>
              <a:t>       rateField.setText(</a:t>
            </a: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""</a:t>
            </a:r>
            <a:r>
              <a:rPr kumimoji="0" lang="en-US" altLang="ko-KR" b="1" i="0">
                <a:latin typeface="Courier New" pitchFamily="49" charset="0"/>
              </a:rPr>
              <a:t> + DEFAULT_RATE);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24: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25:       // The button to trigger the calculation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26:</a:t>
            </a:r>
            <a:r>
              <a:rPr kumimoji="0" lang="en-US" altLang="ko-KR" b="1" i="0">
                <a:latin typeface="Courier New" pitchFamily="49" charset="0"/>
              </a:rPr>
              <a:t>       JButton button = </a:t>
            </a:r>
            <a:r>
              <a:rPr kumimoji="0" lang="en-US" altLang="ko-KR" b="1" i="0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 i="0">
                <a:latin typeface="Courier New" pitchFamily="49" charset="0"/>
              </a:rPr>
              <a:t> JButton(</a:t>
            </a: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"Add Interest"</a:t>
            </a:r>
            <a:r>
              <a:rPr kumimoji="0" lang="en-US" altLang="ko-KR" b="1" i="0">
                <a:latin typeface="Courier New" pitchFamily="49" charset="0"/>
              </a:rPr>
              <a:t>);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27: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28:       // The application adds interest to this bank account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29:</a:t>
            </a:r>
            <a:r>
              <a:rPr kumimoji="0" lang="en-US" altLang="ko-KR" b="1" i="0">
                <a:latin typeface="Courier New" pitchFamily="49" charset="0"/>
              </a:rPr>
              <a:t>       </a:t>
            </a:r>
            <a:r>
              <a:rPr kumimoji="0" lang="en-US" altLang="ko-KR" b="1" i="0">
                <a:solidFill>
                  <a:srgbClr val="DF0601"/>
                </a:solidFill>
                <a:latin typeface="Courier New" pitchFamily="49" charset="0"/>
              </a:rPr>
              <a:t>final</a:t>
            </a:r>
            <a:r>
              <a:rPr kumimoji="0" lang="en-US" altLang="ko-KR" b="1" i="0">
                <a:latin typeface="Courier New" pitchFamily="49" charset="0"/>
              </a:rPr>
              <a:t> BankAccount account </a:t>
            </a:r>
          </a:p>
          <a:p>
            <a:pPr latinLnBrk="0"/>
            <a:r>
              <a:rPr kumimoji="0" lang="en-US" altLang="ko-KR" b="1" i="0">
                <a:latin typeface="Courier New" pitchFamily="49" charset="0"/>
              </a:rPr>
              <a:t>             = </a:t>
            </a:r>
            <a:r>
              <a:rPr kumimoji="0" lang="en-US" altLang="ko-KR" b="1" i="0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 i="0">
                <a:latin typeface="Courier New" pitchFamily="49" charset="0"/>
              </a:rPr>
              <a:t> BankAccount(INITIAL_BALANCE);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30: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31:       // The label for displaying the results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32:</a:t>
            </a:r>
            <a:r>
              <a:rPr kumimoji="0" lang="en-US" altLang="ko-KR" b="1" i="0">
                <a:latin typeface="Courier New" pitchFamily="49" charset="0"/>
              </a:rPr>
              <a:t>       </a:t>
            </a:r>
            <a:r>
              <a:rPr kumimoji="0" lang="en-US" altLang="ko-KR" b="1" i="0">
                <a:solidFill>
                  <a:srgbClr val="DF0601"/>
                </a:solidFill>
                <a:latin typeface="Courier New" pitchFamily="49" charset="0"/>
              </a:rPr>
              <a:t>final</a:t>
            </a:r>
            <a:r>
              <a:rPr kumimoji="0" lang="en-US" altLang="ko-KR" b="1" i="0">
                <a:latin typeface="Courier New" pitchFamily="49" charset="0"/>
              </a:rPr>
              <a:t> JLabel resultLabel = </a:t>
            </a:r>
            <a:r>
              <a:rPr kumimoji="0" lang="en-US" altLang="ko-KR" b="1" i="0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 i="0">
                <a:latin typeface="Courier New" pitchFamily="49" charset="0"/>
              </a:rPr>
              <a:t> JLabel(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33:</a:t>
            </a:r>
            <a:r>
              <a:rPr kumimoji="0" lang="en-US" altLang="ko-KR" b="1" i="0">
                <a:latin typeface="Courier New" pitchFamily="49" charset="0"/>
              </a:rPr>
              <a:t>            </a:t>
            </a: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 "balance="</a:t>
            </a:r>
            <a:r>
              <a:rPr kumimoji="0" lang="en-US" altLang="ko-KR" b="1" i="0">
                <a:latin typeface="Courier New" pitchFamily="49" charset="0"/>
              </a:rPr>
              <a:t> + account.getBalance());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34:</a:t>
            </a:r>
            <a:r>
              <a:rPr kumimoji="0" lang="en-US" altLang="ko-KR" b="1" i="0">
                <a:latin typeface="Courier New" pitchFamily="49" charset="0"/>
              </a:rPr>
              <a:t> 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52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543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File </a:t>
            </a:r>
            <a:r>
              <a:rPr lang="en-US" altLang="ko-KR" smtClean="0">
                <a:solidFill>
                  <a:schemeClr val="tx1"/>
                </a:solidFill>
                <a:latin typeface="Courier New" pitchFamily="49" charset="0"/>
              </a:rPr>
              <a:t>InvestmentViewer2.java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52400" y="1219200"/>
            <a:ext cx="89154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35:       // The panel that holds the user interface components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36:</a:t>
            </a:r>
            <a:r>
              <a:rPr kumimoji="0" lang="en-US" altLang="ko-KR" b="1" i="0">
                <a:latin typeface="Courier New" pitchFamily="49" charset="0"/>
              </a:rPr>
              <a:t>       JPanel panel = </a:t>
            </a:r>
            <a:r>
              <a:rPr kumimoji="0" lang="en-US" altLang="ko-KR" b="1" i="0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 i="0">
                <a:latin typeface="Courier New" pitchFamily="49" charset="0"/>
              </a:rPr>
              <a:t> JPanel();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37:</a:t>
            </a:r>
            <a:r>
              <a:rPr kumimoji="0" lang="en-US" altLang="ko-KR" b="1" i="0">
                <a:latin typeface="Courier New" pitchFamily="49" charset="0"/>
              </a:rPr>
              <a:t>       panel.add(rateLabel);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38:</a:t>
            </a:r>
            <a:r>
              <a:rPr kumimoji="0" lang="en-US" altLang="ko-KR" b="1" i="0">
                <a:latin typeface="Courier New" pitchFamily="49" charset="0"/>
              </a:rPr>
              <a:t>       panel.add(rateField);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39:</a:t>
            </a:r>
            <a:r>
              <a:rPr kumimoji="0" lang="en-US" altLang="ko-KR" b="1" i="0">
                <a:latin typeface="Courier New" pitchFamily="49" charset="0"/>
              </a:rPr>
              <a:t>       panel.add(button);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40:</a:t>
            </a:r>
            <a:r>
              <a:rPr kumimoji="0" lang="en-US" altLang="ko-KR" b="1" i="0">
                <a:latin typeface="Courier New" pitchFamily="49" charset="0"/>
              </a:rPr>
              <a:t>       panel.add(resultLabel);     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41:</a:t>
            </a:r>
            <a:r>
              <a:rPr kumimoji="0" lang="en-US" altLang="ko-KR" b="1" i="0">
                <a:latin typeface="Courier New" pitchFamily="49" charset="0"/>
              </a:rPr>
              <a:t>       frame.add(panel);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42:</a:t>
            </a:r>
            <a:r>
              <a:rPr kumimoji="0" lang="en-US" altLang="ko-KR" b="1" i="0">
                <a:latin typeface="Courier New" pitchFamily="49" charset="0"/>
              </a:rPr>
              <a:t>  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43:</a:t>
            </a:r>
            <a:r>
              <a:rPr kumimoji="0" lang="en-US" altLang="ko-KR" b="1" i="0">
                <a:latin typeface="Courier New" pitchFamily="49" charset="0"/>
              </a:rPr>
              <a:t>       </a:t>
            </a:r>
            <a:r>
              <a:rPr kumimoji="0" lang="en-US" altLang="ko-KR" b="1" i="0">
                <a:solidFill>
                  <a:srgbClr val="DF0601"/>
                </a:solidFill>
                <a:latin typeface="Courier New" pitchFamily="49" charset="0"/>
              </a:rPr>
              <a:t>class</a:t>
            </a:r>
            <a:r>
              <a:rPr kumimoji="0" lang="en-US" altLang="ko-KR" b="1" i="0">
                <a:latin typeface="Courier New" pitchFamily="49" charset="0"/>
              </a:rPr>
              <a:t> AddInterestListener implements ActionListener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44:</a:t>
            </a:r>
            <a:r>
              <a:rPr kumimoji="0" lang="en-US" altLang="ko-KR" b="1" i="0">
                <a:latin typeface="Courier New" pitchFamily="49" charset="0"/>
              </a:rPr>
              <a:t>       {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45:</a:t>
            </a:r>
            <a:r>
              <a:rPr kumimoji="0" lang="en-US" altLang="ko-KR" b="1" i="0">
                <a:latin typeface="Courier New" pitchFamily="49" charset="0"/>
              </a:rPr>
              <a:t>          </a:t>
            </a:r>
            <a:r>
              <a:rPr kumimoji="0" lang="en-US" altLang="ko-KR" b="1" i="0">
                <a:solidFill>
                  <a:srgbClr val="DF0601"/>
                </a:solidFill>
                <a:latin typeface="Courier New" pitchFamily="49" charset="0"/>
              </a:rPr>
              <a:t>public void</a:t>
            </a:r>
            <a:r>
              <a:rPr kumimoji="0" lang="en-US" altLang="ko-KR" b="1" i="0">
                <a:latin typeface="Courier New" pitchFamily="49" charset="0"/>
              </a:rPr>
              <a:t> actionPerformed(ActionEvent event)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46:</a:t>
            </a:r>
            <a:r>
              <a:rPr kumimoji="0" lang="en-US" altLang="ko-KR" b="1" i="0">
                <a:latin typeface="Courier New" pitchFamily="49" charset="0"/>
              </a:rPr>
              <a:t>          {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47:</a:t>
            </a:r>
            <a:r>
              <a:rPr kumimoji="0" lang="en-US" altLang="ko-KR" b="1" i="0">
                <a:latin typeface="Courier New" pitchFamily="49" charset="0"/>
              </a:rPr>
              <a:t>             </a:t>
            </a:r>
            <a:r>
              <a:rPr kumimoji="0" lang="en-US" altLang="ko-KR" b="1" i="0">
                <a:solidFill>
                  <a:srgbClr val="DF0601"/>
                </a:solidFill>
                <a:latin typeface="Courier New" pitchFamily="49" charset="0"/>
              </a:rPr>
              <a:t>double</a:t>
            </a:r>
            <a:r>
              <a:rPr kumimoji="0" lang="en-US" altLang="ko-KR" b="1" i="0">
                <a:latin typeface="Courier New" pitchFamily="49" charset="0"/>
              </a:rPr>
              <a:t> rate = Double.parseDouble(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48:</a:t>
            </a:r>
            <a:r>
              <a:rPr kumimoji="0" lang="en-US" altLang="ko-KR" b="1" i="0">
                <a:latin typeface="Courier New" pitchFamily="49" charset="0"/>
              </a:rPr>
              <a:t>                   rateField.getText());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49:</a:t>
            </a:r>
            <a:r>
              <a:rPr kumimoji="0" lang="en-US" altLang="ko-KR" b="1" i="0">
                <a:latin typeface="Courier New" pitchFamily="49" charset="0"/>
              </a:rPr>
              <a:t>             </a:t>
            </a:r>
            <a:r>
              <a:rPr kumimoji="0" lang="en-US" altLang="ko-KR" b="1" i="0">
                <a:solidFill>
                  <a:srgbClr val="DF0601"/>
                </a:solidFill>
                <a:latin typeface="Courier New" pitchFamily="49" charset="0"/>
              </a:rPr>
              <a:t>double</a:t>
            </a:r>
            <a:r>
              <a:rPr kumimoji="0" lang="en-US" altLang="ko-KR" b="1" i="0">
                <a:latin typeface="Courier New" pitchFamily="49" charset="0"/>
              </a:rPr>
              <a:t> interest = account.getBalance()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50:</a:t>
            </a:r>
            <a:r>
              <a:rPr kumimoji="0" lang="en-US" altLang="ko-KR" b="1" i="0">
                <a:latin typeface="Courier New" pitchFamily="49" charset="0"/>
              </a:rPr>
              <a:t>                   * rate / </a:t>
            </a:r>
            <a:r>
              <a:rPr kumimoji="0" lang="en-US" altLang="ko-KR" b="1" i="0">
                <a:solidFill>
                  <a:schemeClr val="accent2"/>
                </a:solidFill>
                <a:latin typeface="Courier New" pitchFamily="49" charset="0"/>
              </a:rPr>
              <a:t>100</a:t>
            </a:r>
            <a:r>
              <a:rPr kumimoji="0" lang="en-US" altLang="ko-KR" b="1" i="0">
                <a:latin typeface="Courier New" pitchFamily="49" charset="0"/>
              </a:rPr>
              <a:t>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51:</a:t>
            </a:r>
            <a:r>
              <a:rPr kumimoji="0" lang="en-US" altLang="ko-KR" b="1" i="0">
                <a:latin typeface="Courier New" pitchFamily="49" charset="0"/>
              </a:rPr>
              <a:t>             account.deposit(interest); 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53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2945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File </a:t>
            </a:r>
            <a:r>
              <a:rPr lang="en-US" altLang="ko-KR" smtClean="0">
                <a:solidFill>
                  <a:schemeClr val="tx1"/>
                </a:solidFill>
                <a:latin typeface="Courier New" pitchFamily="49" charset="0"/>
              </a:rPr>
              <a:t>InvestmentViewer2.java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52400" y="1219200"/>
            <a:ext cx="87630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52:</a:t>
            </a:r>
            <a:r>
              <a:rPr kumimoji="0" lang="en-US" altLang="ko-KR" b="1" i="0">
                <a:latin typeface="Courier New" pitchFamily="49" charset="0"/>
              </a:rPr>
              <a:t>             resultLabel.setText(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53:</a:t>
            </a:r>
            <a:r>
              <a:rPr kumimoji="0" lang="en-US" altLang="ko-KR" b="1" i="0">
                <a:latin typeface="Courier New" pitchFamily="49" charset="0"/>
              </a:rPr>
              <a:t>                   </a:t>
            </a:r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"balance="</a:t>
            </a:r>
            <a:r>
              <a:rPr kumimoji="0" lang="en-US" altLang="ko-KR" b="1" i="0">
                <a:latin typeface="Courier New" pitchFamily="49" charset="0"/>
              </a:rPr>
              <a:t> + account.getBalance());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54:</a:t>
            </a:r>
            <a:r>
              <a:rPr kumimoji="0" lang="en-US" altLang="ko-KR" b="1" i="0">
                <a:latin typeface="Courier New" pitchFamily="49" charset="0"/>
              </a:rPr>
              <a:t>          }           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55:</a:t>
            </a:r>
            <a:r>
              <a:rPr kumimoji="0" lang="en-US" altLang="ko-KR" b="1" i="0">
                <a:latin typeface="Courier New" pitchFamily="49" charset="0"/>
              </a:rPr>
              <a:t>       }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56:</a:t>
            </a:r>
            <a:r>
              <a:rPr kumimoji="0" lang="en-US" altLang="ko-KR" b="1" i="0"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57:</a:t>
            </a:r>
            <a:r>
              <a:rPr kumimoji="0" lang="en-US" altLang="ko-KR" b="1" i="0">
                <a:latin typeface="Courier New" pitchFamily="49" charset="0"/>
              </a:rPr>
              <a:t>       ActionListener listener = </a:t>
            </a:r>
            <a:r>
              <a:rPr kumimoji="0" lang="en-US" altLang="ko-KR" b="1" i="0">
                <a:solidFill>
                  <a:srgbClr val="DF0601"/>
                </a:solidFill>
                <a:latin typeface="Courier New" pitchFamily="49" charset="0"/>
              </a:rPr>
              <a:t>new</a:t>
            </a:r>
            <a:r>
              <a:rPr kumimoji="0" lang="en-US" altLang="ko-KR" b="1" i="0">
                <a:latin typeface="Courier New" pitchFamily="49" charset="0"/>
              </a:rPr>
              <a:t> AddInterestListener();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58:</a:t>
            </a:r>
            <a:r>
              <a:rPr kumimoji="0" lang="en-US" altLang="ko-KR" b="1" i="0">
                <a:latin typeface="Courier New" pitchFamily="49" charset="0"/>
              </a:rPr>
              <a:t>       button.addActionListener(listener);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59:</a:t>
            </a:r>
            <a:r>
              <a:rPr kumimoji="0" lang="en-US" altLang="ko-KR" b="1" i="0"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60:</a:t>
            </a:r>
            <a:r>
              <a:rPr kumimoji="0" lang="en-US" altLang="ko-KR" b="1" i="0">
                <a:latin typeface="Courier New" pitchFamily="49" charset="0"/>
              </a:rPr>
              <a:t>       frame.setSize(FRAME_WIDTH, FRAME_HEIGHT);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61:</a:t>
            </a:r>
            <a:r>
              <a:rPr kumimoji="0" lang="en-US" altLang="ko-KR" b="1" i="0">
                <a:latin typeface="Courier New" pitchFamily="49" charset="0"/>
              </a:rPr>
              <a:t>       frame.setDefaultCloseOperation(JFrame.EXIT_ON_CLOSE);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62:</a:t>
            </a:r>
            <a:r>
              <a:rPr kumimoji="0" lang="en-US" altLang="ko-KR" b="1" i="0">
                <a:latin typeface="Courier New" pitchFamily="49" charset="0"/>
              </a:rPr>
              <a:t>       frame.setVisible(true);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63:</a:t>
            </a:r>
            <a:r>
              <a:rPr kumimoji="0" lang="en-US" altLang="ko-KR" b="1" i="0">
                <a:latin typeface="Courier New" pitchFamily="49" charset="0"/>
              </a:rPr>
              <a:t>    }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64:</a:t>
            </a:r>
            <a:r>
              <a:rPr kumimoji="0" lang="en-US" altLang="ko-KR" b="1" i="0"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65:</a:t>
            </a:r>
            <a:r>
              <a:rPr kumimoji="0" lang="en-US" altLang="ko-KR" b="1" i="0">
                <a:latin typeface="Courier New" pitchFamily="49" charset="0"/>
              </a:rPr>
              <a:t>    </a:t>
            </a:r>
            <a:r>
              <a:rPr kumimoji="0" lang="en-US" altLang="ko-KR" b="1" i="0">
                <a:solidFill>
                  <a:srgbClr val="DF0601"/>
                </a:solidFill>
                <a:latin typeface="Courier New" pitchFamily="49" charset="0"/>
              </a:rPr>
              <a:t>private static final double</a:t>
            </a:r>
            <a:r>
              <a:rPr kumimoji="0" lang="en-US" altLang="ko-KR" b="1" i="0">
                <a:latin typeface="Courier New" pitchFamily="49" charset="0"/>
              </a:rPr>
              <a:t> DEFAULT_RATE = </a:t>
            </a:r>
            <a:r>
              <a:rPr kumimoji="0" lang="en-US" altLang="ko-KR" b="1" i="0">
                <a:solidFill>
                  <a:schemeClr val="accent2"/>
                </a:solidFill>
                <a:latin typeface="Courier New" pitchFamily="49" charset="0"/>
              </a:rPr>
              <a:t>10</a:t>
            </a:r>
            <a:r>
              <a:rPr kumimoji="0" lang="en-US" altLang="ko-KR" b="1" i="0">
                <a:latin typeface="Courier New" pitchFamily="49" charset="0"/>
              </a:rPr>
              <a:t>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66:</a:t>
            </a:r>
            <a:r>
              <a:rPr kumimoji="0" lang="en-US" altLang="ko-KR" b="1" i="0">
                <a:latin typeface="Courier New" pitchFamily="49" charset="0"/>
              </a:rPr>
              <a:t>    </a:t>
            </a:r>
            <a:r>
              <a:rPr kumimoji="0" lang="en-US" altLang="ko-KR" b="1" i="0">
                <a:solidFill>
                  <a:srgbClr val="DF0601"/>
                </a:solidFill>
                <a:latin typeface="Courier New" pitchFamily="49" charset="0"/>
              </a:rPr>
              <a:t>private static final double</a:t>
            </a:r>
            <a:r>
              <a:rPr kumimoji="0" lang="en-US" altLang="ko-KR" b="1" i="0">
                <a:latin typeface="Courier New" pitchFamily="49" charset="0"/>
              </a:rPr>
              <a:t> INITIAL_BALANCE = </a:t>
            </a:r>
            <a:r>
              <a:rPr kumimoji="0" lang="en-US" altLang="ko-KR" b="1" i="0">
                <a:solidFill>
                  <a:schemeClr val="accent2"/>
                </a:solidFill>
                <a:latin typeface="Courier New" pitchFamily="49" charset="0"/>
              </a:rPr>
              <a:t>1000</a:t>
            </a:r>
            <a:r>
              <a:rPr kumimoji="0" lang="en-US" altLang="ko-KR" b="1" i="0">
                <a:latin typeface="Courier New" pitchFamily="49" charset="0"/>
              </a:rPr>
              <a:t>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67:</a:t>
            </a:r>
            <a:r>
              <a:rPr kumimoji="0" lang="en-US" altLang="ko-KR" b="1" i="0">
                <a:latin typeface="Courier New" pitchFamily="49" charset="0"/>
              </a:rPr>
              <a:t> 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68:</a:t>
            </a:r>
            <a:r>
              <a:rPr kumimoji="0" lang="en-US" altLang="ko-KR" b="1" i="0">
                <a:latin typeface="Courier New" pitchFamily="49" charset="0"/>
              </a:rPr>
              <a:t>    </a:t>
            </a:r>
            <a:r>
              <a:rPr kumimoji="0" lang="en-US" altLang="ko-KR" b="1" i="0">
                <a:solidFill>
                  <a:srgbClr val="DF0601"/>
                </a:solidFill>
                <a:latin typeface="Courier New" pitchFamily="49" charset="0"/>
              </a:rPr>
              <a:t>private static final int</a:t>
            </a:r>
            <a:r>
              <a:rPr kumimoji="0" lang="en-US" altLang="ko-KR" b="1" i="0">
                <a:latin typeface="Courier New" pitchFamily="49" charset="0"/>
              </a:rPr>
              <a:t> FRAME_WIDTH = </a:t>
            </a:r>
            <a:r>
              <a:rPr kumimoji="0" lang="en-US" altLang="ko-KR" b="1" i="0">
                <a:solidFill>
                  <a:schemeClr val="accent2"/>
                </a:solidFill>
                <a:latin typeface="Courier New" pitchFamily="49" charset="0"/>
              </a:rPr>
              <a:t>500</a:t>
            </a:r>
            <a:r>
              <a:rPr kumimoji="0" lang="en-US" altLang="ko-KR" b="1" i="0">
                <a:latin typeface="Courier New" pitchFamily="49" charset="0"/>
              </a:rPr>
              <a:t>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69:</a:t>
            </a:r>
            <a:r>
              <a:rPr kumimoji="0" lang="en-US" altLang="ko-KR" b="1" i="0">
                <a:latin typeface="Courier New" pitchFamily="49" charset="0"/>
              </a:rPr>
              <a:t>    </a:t>
            </a:r>
            <a:r>
              <a:rPr kumimoji="0" lang="en-US" altLang="ko-KR" b="1" i="0">
                <a:solidFill>
                  <a:srgbClr val="DF0601"/>
                </a:solidFill>
                <a:latin typeface="Courier New" pitchFamily="49" charset="0"/>
              </a:rPr>
              <a:t>private static final int</a:t>
            </a:r>
            <a:r>
              <a:rPr kumimoji="0" lang="en-US" altLang="ko-KR" b="1" i="0">
                <a:latin typeface="Courier New" pitchFamily="49" charset="0"/>
              </a:rPr>
              <a:t> FRAME_HEIGHT = </a:t>
            </a:r>
            <a:r>
              <a:rPr kumimoji="0" lang="en-US" altLang="ko-KR" b="1" i="0">
                <a:solidFill>
                  <a:schemeClr val="accent2"/>
                </a:solidFill>
                <a:latin typeface="Courier New" pitchFamily="49" charset="0"/>
              </a:rPr>
              <a:t>200</a:t>
            </a:r>
            <a:r>
              <a:rPr kumimoji="0" lang="en-US" altLang="ko-KR" b="1" i="0">
                <a:latin typeface="Courier New" pitchFamily="49" charset="0"/>
              </a:rPr>
              <a:t>;</a:t>
            </a:r>
          </a:p>
          <a:p>
            <a:pPr latinLnBrk="0"/>
            <a:r>
              <a:rPr kumimoji="0" lang="en-US" altLang="ko-KR" b="1" i="0">
                <a:solidFill>
                  <a:schemeClr val="hlink"/>
                </a:solidFill>
                <a:latin typeface="Courier New" pitchFamily="49" charset="0"/>
              </a:rPr>
              <a:t>70:</a:t>
            </a:r>
            <a:r>
              <a:rPr kumimoji="0" lang="en-US" altLang="ko-KR" b="1" i="0">
                <a:latin typeface="Courier New" pitchFamily="49" charset="0"/>
              </a:rPr>
              <a:t> } 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54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97072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89175"/>
          </a:xfrm>
        </p:spPr>
        <p:txBody>
          <a:bodyPr/>
          <a:lstStyle/>
          <a:p>
            <a:r>
              <a:rPr lang="en-US" altLang="ko-KR" dirty="0" smtClean="0"/>
              <a:t>Layout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자리배</a:t>
            </a:r>
            <a:r>
              <a:rPr lang="ko-KR" altLang="en-US" dirty="0"/>
              <a:t>치</a:t>
            </a: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F5109-3057-47F7-A954-AB31594207E7}" type="slidenum">
              <a:rPr lang="ko-KR" altLang="en-US" smtClean="0"/>
              <a:pPr>
                <a:defRPr/>
              </a:pPr>
              <a:t>55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6181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Component and Container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다른 컴포넌트를 담을 수 있는 그릇이 컨테이너이다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컨테이너는 컴포넌트의 일종이다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3352800"/>
            <a:ext cx="56673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56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2933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Layout </a:t>
            </a:r>
            <a:r>
              <a:rPr lang="en-GB" dirty="0" smtClean="0">
                <a:ea typeface="+mj-ea"/>
                <a:cs typeface="+mj-cs"/>
              </a:rPr>
              <a:t>manager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400" dirty="0" smtClean="0"/>
              <a:t>한정된 공간에 컴포넌트들을 적절히 배치해 준다</a:t>
            </a:r>
            <a:r>
              <a:rPr lang="en-US" altLang="ko-KR" sz="2400" dirty="0" smtClean="0"/>
              <a:t>.</a:t>
            </a:r>
          </a:p>
          <a:p>
            <a:pPr marL="400050" lvl="1" indent="0" eaLnBrk="1" hangingPunct="1">
              <a:buNone/>
              <a:defRPr/>
            </a:pPr>
            <a:r>
              <a:rPr lang="en-GB" sz="2400" b="1" dirty="0" err="1" smtClean="0">
                <a:latin typeface="Courier New" pitchFamily="49" charset="0"/>
                <a:ea typeface="+mn-ea"/>
              </a:rPr>
              <a:t>FlowLayout</a:t>
            </a:r>
            <a:endParaRPr lang="en-GB" sz="2400" b="1" dirty="0" smtClean="0">
              <a:latin typeface="Courier New" pitchFamily="49" charset="0"/>
              <a:ea typeface="+mn-ea"/>
            </a:endParaRPr>
          </a:p>
          <a:p>
            <a:pPr marL="400050" lvl="1" indent="0" eaLnBrk="1" hangingPunct="1">
              <a:buNone/>
              <a:defRPr/>
            </a:pPr>
            <a:r>
              <a:rPr lang="en-GB" sz="2400" b="1" dirty="0" err="1" smtClean="0">
                <a:latin typeface="Courier New" pitchFamily="49" charset="0"/>
                <a:ea typeface="+mn-ea"/>
              </a:rPr>
              <a:t>BorderLayout</a:t>
            </a:r>
            <a:endParaRPr lang="en-GB" sz="2400" b="1" dirty="0" smtClean="0">
              <a:latin typeface="Courier New" pitchFamily="49" charset="0"/>
              <a:ea typeface="+mn-ea"/>
            </a:endParaRPr>
          </a:p>
          <a:p>
            <a:pPr marL="400050" lvl="1" indent="0" eaLnBrk="1" hangingPunct="1">
              <a:buNone/>
              <a:defRPr/>
            </a:pPr>
            <a:r>
              <a:rPr lang="en-GB" sz="2400" b="1" dirty="0" err="1" smtClean="0">
                <a:latin typeface="Courier New" pitchFamily="49" charset="0"/>
                <a:ea typeface="+mn-ea"/>
              </a:rPr>
              <a:t>GridLayout</a:t>
            </a:r>
            <a:endParaRPr lang="en-GB" sz="2400" b="1" dirty="0" smtClean="0">
              <a:latin typeface="Courier New" pitchFamily="49" charset="0"/>
              <a:ea typeface="+mn-ea"/>
            </a:endParaRPr>
          </a:p>
          <a:p>
            <a:pPr marL="400050" lvl="1" indent="0" eaLnBrk="1" hangingPunct="1">
              <a:buNone/>
              <a:defRPr/>
            </a:pPr>
            <a:r>
              <a:rPr lang="en-GB" sz="2400" b="1" dirty="0" err="1" smtClean="0">
                <a:latin typeface="Courier New" pitchFamily="49" charset="0"/>
                <a:ea typeface="+mn-ea"/>
              </a:rPr>
              <a:t>BoxLayout</a:t>
            </a:r>
            <a:endParaRPr lang="en-GB" sz="2400" b="1" dirty="0" smtClean="0">
              <a:latin typeface="Courier New" pitchFamily="49" charset="0"/>
              <a:ea typeface="+mn-ea"/>
            </a:endParaRPr>
          </a:p>
          <a:p>
            <a:pPr marL="400050" lvl="1" indent="0" eaLnBrk="1" hangingPunct="1">
              <a:buNone/>
              <a:defRPr/>
            </a:pPr>
            <a:r>
              <a:rPr lang="en-GB" sz="2400" b="1" dirty="0" err="1" smtClean="0">
                <a:latin typeface="Courier New" pitchFamily="49" charset="0"/>
                <a:ea typeface="+mn-ea"/>
              </a:rPr>
              <a:t>GridBagLayout</a:t>
            </a:r>
            <a:r>
              <a:rPr lang="en-GB" sz="2400" dirty="0" smtClean="0">
                <a:ea typeface="+mn-ea"/>
              </a:rPr>
              <a:t>.</a:t>
            </a:r>
            <a:endParaRPr lang="en-GB" sz="2400" dirty="0">
              <a:ea typeface="+mn-ea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57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989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FlowLayout</a:t>
            </a:r>
          </a:p>
        </p:txBody>
      </p:sp>
      <p:pic>
        <p:nvPicPr>
          <p:cNvPr id="44035" name="Picture 1" descr="flow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1916113"/>
            <a:ext cx="7213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2" descr="flow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3573463"/>
            <a:ext cx="58928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28475-2E9A-4C8F-A0CA-C13FDB9BBF15}" type="slidenum">
              <a:rPr lang="ko-KR" altLang="en-US" smtClean="0"/>
              <a:pPr>
                <a:defRPr/>
              </a:pPr>
              <a:t>58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561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BorderLayout</a:t>
            </a:r>
          </a:p>
        </p:txBody>
      </p:sp>
      <p:pic>
        <p:nvPicPr>
          <p:cNvPr id="45059" name="Picture 1" descr="border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397000"/>
            <a:ext cx="29591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2" descr="border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3" y="1397000"/>
            <a:ext cx="2362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3" descr="border3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2924175"/>
            <a:ext cx="50800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28475-2E9A-4C8F-A0CA-C13FDB9BBF15}" type="slidenum">
              <a:rPr lang="ko-KR" altLang="en-US" smtClean="0"/>
              <a:pPr>
                <a:defRPr/>
              </a:pPr>
              <a:t>59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607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Swing Components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7200" y="5909846"/>
            <a:ext cx="822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i="0" dirty="0" smtClean="0">
                <a:hlinkClick r:id="rId2"/>
              </a:rPr>
              <a:t>Visual Guide to Swing Components</a:t>
            </a:r>
            <a:endParaRPr lang="ko-KR" altLang="en-US" sz="1600" b="1" i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189488"/>
            <a:ext cx="57531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3124200"/>
            <a:ext cx="62579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28475-2E9A-4C8F-A0CA-C13FDB9BBF15}" type="slidenum">
              <a:rPr lang="ko-KR" altLang="en-US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099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GridLayout</a:t>
            </a:r>
          </a:p>
        </p:txBody>
      </p:sp>
      <p:pic>
        <p:nvPicPr>
          <p:cNvPr id="46083" name="Picture 1" descr="grid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1700213"/>
            <a:ext cx="5486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2" descr="grid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0" y="3362325"/>
            <a:ext cx="56388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28475-2E9A-4C8F-A0CA-C13FDB9BBF15}" type="slidenum">
              <a:rPr lang="ko-KR" altLang="en-US" smtClean="0"/>
              <a:pPr>
                <a:defRPr/>
              </a:pPr>
              <a:t>60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656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4" descr="box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554163"/>
            <a:ext cx="35179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BoxLayout</a:t>
            </a:r>
          </a:p>
        </p:txBody>
      </p:sp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5580063" y="4221163"/>
            <a:ext cx="2403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800" dirty="0" smtClean="0">
                <a:solidFill>
                  <a:srgbClr val="A57133"/>
                </a:solidFill>
                <a:latin typeface="Arial" charset="0"/>
              </a:rPr>
              <a:t>Note: no component</a:t>
            </a:r>
          </a:p>
          <a:p>
            <a:pPr>
              <a:defRPr/>
            </a:pPr>
            <a:r>
              <a:rPr lang="en-GB" sz="1800" dirty="0" smtClean="0">
                <a:solidFill>
                  <a:srgbClr val="A57133"/>
                </a:solidFill>
                <a:latin typeface="Arial" charset="0"/>
              </a:rPr>
              <a:t>resizing.</a:t>
            </a:r>
          </a:p>
        </p:txBody>
      </p:sp>
      <p:pic>
        <p:nvPicPr>
          <p:cNvPr id="47109" name="Picture 3" descr="box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4163"/>
            <a:ext cx="27432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28475-2E9A-4C8F-A0CA-C13FDB9BBF15}" type="slidenum">
              <a:rPr lang="ko-KR" altLang="en-US" smtClean="0"/>
              <a:pPr>
                <a:defRPr/>
              </a:pPr>
              <a:t>61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131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Layout </a:t>
            </a:r>
            <a:r>
              <a:rPr lang="en-GB" dirty="0" smtClean="0">
                <a:ea typeface="+mj-ea"/>
                <a:cs typeface="+mj-cs"/>
              </a:rPr>
              <a:t>manager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2400" dirty="0" smtClean="0"/>
              <a:t>Container</a:t>
            </a:r>
            <a:r>
              <a:rPr lang="ko-KR" altLang="en-US" sz="2400" dirty="0" smtClean="0"/>
              <a:t>들은 나름대로의 기본 </a:t>
            </a:r>
            <a:r>
              <a:rPr lang="en-US" altLang="ko-KR" sz="2400" dirty="0" smtClean="0"/>
              <a:t>layout manager</a:t>
            </a:r>
            <a:r>
              <a:rPr lang="ko-KR" altLang="en-US" sz="2400" dirty="0" smtClean="0"/>
              <a:t>를 가지고 있다</a:t>
            </a:r>
            <a:r>
              <a:rPr lang="en-US" altLang="ko-KR" sz="2400" dirty="0" smtClean="0"/>
              <a:t>. </a:t>
            </a:r>
          </a:p>
          <a:p>
            <a:pPr lvl="1" eaLnBrk="1" hangingPunct="1">
              <a:defRPr/>
            </a:pPr>
            <a:r>
              <a:rPr lang="en-US" sz="2400" dirty="0" err="1" smtClean="0"/>
              <a:t>JFrame</a:t>
            </a:r>
            <a:r>
              <a:rPr lang="en-US" sz="2400" dirty="0" smtClean="0"/>
              <a:t>: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BorderLayout</a:t>
            </a:r>
            <a:endParaRPr lang="en-US" altLang="ko-KR" sz="2400" dirty="0" smtClean="0"/>
          </a:p>
          <a:p>
            <a:pPr lvl="1" eaLnBrk="1" hangingPunct="1">
              <a:defRPr/>
            </a:pPr>
            <a:r>
              <a:rPr lang="en-US" sz="2400" dirty="0" err="1" smtClean="0"/>
              <a:t>JPanel</a:t>
            </a:r>
            <a:r>
              <a:rPr lang="en-US" sz="2400" dirty="0" smtClean="0"/>
              <a:t>: </a:t>
            </a:r>
            <a:r>
              <a:rPr lang="en-US" sz="2400" dirty="0" err="1" smtClean="0"/>
              <a:t>FlowLayout</a:t>
            </a: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Layout manager</a:t>
            </a:r>
            <a:r>
              <a:rPr lang="ko-KR" altLang="en-US" sz="2400" dirty="0" smtClean="0"/>
              <a:t>를 임의로 설정할 수 있다</a:t>
            </a:r>
            <a:r>
              <a:rPr lang="en-US" altLang="ko-KR" sz="2400" dirty="0" smtClean="0"/>
              <a:t>.</a:t>
            </a:r>
            <a:endParaRPr lang="en-US" sz="2400" dirty="0" smtClean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219200" y="4267200"/>
            <a:ext cx="61722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kumimoji="0" lang="en-US" altLang="ko-KR" i="0" dirty="0" err="1">
                <a:latin typeface="+mn-ea"/>
                <a:ea typeface="+mn-ea"/>
              </a:rPr>
              <a:t>JPanel</a:t>
            </a:r>
            <a:r>
              <a:rPr kumimoji="0" lang="en-US" altLang="ko-KR" i="0" dirty="0">
                <a:latin typeface="+mn-ea"/>
                <a:ea typeface="+mn-ea"/>
              </a:rPr>
              <a:t> </a:t>
            </a:r>
            <a:r>
              <a:rPr kumimoji="0" lang="en-US" altLang="ko-KR" i="0" dirty="0" smtClean="0">
                <a:latin typeface="+mn-ea"/>
                <a:ea typeface="+mn-ea"/>
              </a:rPr>
              <a:t>panel </a:t>
            </a:r>
            <a:r>
              <a:rPr kumimoji="0" lang="en-US" altLang="ko-KR" i="0" dirty="0">
                <a:latin typeface="+mn-ea"/>
                <a:ea typeface="+mn-ea"/>
              </a:rPr>
              <a:t>= new </a:t>
            </a:r>
            <a:r>
              <a:rPr kumimoji="0" lang="en-US" altLang="ko-KR" i="0" dirty="0" err="1">
                <a:latin typeface="+mn-ea"/>
                <a:ea typeface="+mn-ea"/>
              </a:rPr>
              <a:t>Jpanel</a:t>
            </a:r>
            <a:r>
              <a:rPr kumimoji="0" lang="en-US" altLang="ko-KR" i="0" dirty="0">
                <a:latin typeface="+mn-ea"/>
                <a:ea typeface="+mn-ea"/>
              </a:rPr>
              <a:t>();</a:t>
            </a:r>
          </a:p>
          <a:p>
            <a:pPr>
              <a:defRPr/>
            </a:pPr>
            <a:r>
              <a:rPr kumimoji="0" lang="en-US" altLang="ko-KR" i="0" dirty="0" err="1">
                <a:latin typeface="+mn-ea"/>
                <a:ea typeface="+mn-ea"/>
              </a:rPr>
              <a:t>panel.setLayout</a:t>
            </a:r>
            <a:r>
              <a:rPr kumimoji="0" lang="en-US" altLang="ko-KR" i="0" dirty="0">
                <a:latin typeface="+mn-ea"/>
                <a:ea typeface="+mn-ea"/>
              </a:rPr>
              <a:t>(new </a:t>
            </a:r>
            <a:r>
              <a:rPr kumimoji="0" lang="en-US" altLang="ko-KR" i="0" dirty="0" err="1">
                <a:latin typeface="+mn-ea"/>
                <a:ea typeface="+mn-ea"/>
              </a:rPr>
              <a:t>BorderLayout</a:t>
            </a:r>
            <a:r>
              <a:rPr kumimoji="0" lang="en-US" altLang="ko-KR" i="0" dirty="0">
                <a:latin typeface="+mn-ea"/>
                <a:ea typeface="+mn-ea"/>
              </a:rPr>
              <a:t>()); </a:t>
            </a:r>
          </a:p>
          <a:p>
            <a:pPr latinLnBrk="0">
              <a:defRPr/>
            </a:pPr>
            <a:r>
              <a:rPr kumimoji="0" lang="en-US" altLang="ko-KR" i="0" dirty="0" err="1">
                <a:latin typeface="+mn-ea"/>
                <a:ea typeface="+mn-ea"/>
              </a:rPr>
              <a:t>panel.add</a:t>
            </a:r>
            <a:r>
              <a:rPr kumimoji="0" lang="en-US" altLang="ko-KR" i="0" dirty="0">
                <a:latin typeface="+mn-ea"/>
                <a:ea typeface="+mn-ea"/>
              </a:rPr>
              <a:t>(component, </a:t>
            </a:r>
            <a:r>
              <a:rPr kumimoji="0" lang="en-US" altLang="ko-KR" i="0" dirty="0" err="1">
                <a:latin typeface="+mn-ea"/>
                <a:ea typeface="+mn-ea"/>
              </a:rPr>
              <a:t>BorderLayout.NORTH</a:t>
            </a:r>
            <a:r>
              <a:rPr kumimoji="0" lang="en-US" altLang="ko-KR" i="0" dirty="0">
                <a:latin typeface="+mn-ea"/>
                <a:ea typeface="+mn-ea"/>
              </a:rPr>
              <a:t>);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62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41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ea typeface="+mj-ea"/>
                <a:cs typeface="+mj-cs"/>
              </a:rPr>
              <a:t>컨테이너 안에 컨테이너를 넣는다</a:t>
            </a:r>
            <a:r>
              <a:rPr lang="en-US" altLang="ko-KR" dirty="0" smtClean="0">
                <a:ea typeface="+mj-ea"/>
                <a:cs typeface="+mj-cs"/>
              </a:rPr>
              <a:t>.</a:t>
            </a:r>
            <a:endParaRPr lang="en-GB" dirty="0">
              <a:ea typeface="+mj-ea"/>
              <a:cs typeface="+mj-cs"/>
            </a:endParaRPr>
          </a:p>
        </p:txBody>
      </p:sp>
      <p:pic>
        <p:nvPicPr>
          <p:cNvPr id="6146" name="Picture 2" descr="ContainmentHierarchy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3019425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ntainment Hierarc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05200"/>
            <a:ext cx="5562600" cy="267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63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74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ea typeface="+mj-ea"/>
                <a:cs typeface="+mj-cs"/>
              </a:rPr>
              <a:t>Dialogs (</a:t>
            </a:r>
            <a:r>
              <a:rPr lang="ko-KR" altLang="en-US" dirty="0" err="1" smtClean="0">
                <a:ea typeface="+mj-ea"/>
                <a:cs typeface="+mj-cs"/>
              </a:rPr>
              <a:t>대화창</a:t>
            </a:r>
            <a:r>
              <a:rPr lang="en-US" altLang="ko-KR" dirty="0" smtClean="0">
                <a:ea typeface="+mj-ea"/>
                <a:cs typeface="+mj-cs"/>
              </a:rPr>
              <a:t>)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rgbClr val="FF0000"/>
                </a:solidFill>
                <a:ea typeface="+mn-ea"/>
                <a:cs typeface="+mn-cs"/>
              </a:rPr>
              <a:t>Modal</a:t>
            </a:r>
            <a:r>
              <a:rPr lang="en-GB" dirty="0">
                <a:ea typeface="+mn-ea"/>
                <a:cs typeface="+mn-cs"/>
              </a:rPr>
              <a:t> dialogs block all other interaction.</a:t>
            </a:r>
          </a:p>
          <a:p>
            <a:pPr lvl="1" eaLnBrk="1" hangingPunct="1">
              <a:defRPr/>
            </a:pPr>
            <a:r>
              <a:rPr lang="en-GB" dirty="0">
                <a:ea typeface="+mn-ea"/>
              </a:rPr>
              <a:t>Forces a response from the user.</a:t>
            </a:r>
          </a:p>
          <a:p>
            <a:pPr eaLnBrk="1" hangingPunct="1">
              <a:defRPr/>
            </a:pPr>
            <a:endParaRPr lang="en-GB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GB" dirty="0" smtClean="0">
                <a:solidFill>
                  <a:srgbClr val="FF0000"/>
                </a:solidFill>
                <a:ea typeface="+mn-ea"/>
                <a:cs typeface="+mn-cs"/>
              </a:rPr>
              <a:t>Non-modal</a:t>
            </a:r>
            <a:r>
              <a:rPr lang="en-GB" dirty="0" smtClean="0">
                <a:ea typeface="+mn-ea"/>
                <a:cs typeface="+mn-cs"/>
              </a:rPr>
              <a:t> </a:t>
            </a:r>
            <a:r>
              <a:rPr lang="en-GB" dirty="0">
                <a:ea typeface="+mn-ea"/>
                <a:cs typeface="+mn-cs"/>
              </a:rPr>
              <a:t>dialogs allow other interaction.</a:t>
            </a:r>
          </a:p>
          <a:p>
            <a:pPr lvl="1" eaLnBrk="1" hangingPunct="1">
              <a:defRPr/>
            </a:pPr>
            <a:r>
              <a:rPr lang="en-GB" dirty="0">
                <a:ea typeface="+mn-ea"/>
              </a:rPr>
              <a:t>This is sometimes desirable.</a:t>
            </a:r>
          </a:p>
          <a:p>
            <a:pPr lvl="1" eaLnBrk="1" hangingPunct="1">
              <a:defRPr/>
            </a:pPr>
            <a:r>
              <a:rPr lang="en-GB" dirty="0">
                <a:ea typeface="+mn-ea"/>
              </a:rPr>
              <a:t>May be difficult to avoid inconsistencies.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64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061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JOptionPane standard dialogs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Message dialog</a:t>
            </a:r>
          </a:p>
          <a:p>
            <a:pPr lvl="1" eaLnBrk="1" hangingPunct="1">
              <a:defRPr/>
            </a:pPr>
            <a:r>
              <a:rPr lang="en-GB">
                <a:ea typeface="+mn-ea"/>
              </a:rPr>
              <a:t>Message text plus an OK button.</a:t>
            </a:r>
          </a:p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Confirm dialog</a:t>
            </a:r>
          </a:p>
          <a:p>
            <a:pPr lvl="1" eaLnBrk="1" hangingPunct="1">
              <a:defRPr/>
            </a:pPr>
            <a:r>
              <a:rPr lang="en-GB">
                <a:ea typeface="+mn-ea"/>
              </a:rPr>
              <a:t>Yes, No, Cancel options.</a:t>
            </a:r>
          </a:p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Input dialog</a:t>
            </a:r>
          </a:p>
          <a:p>
            <a:pPr lvl="1" eaLnBrk="1" hangingPunct="1">
              <a:defRPr/>
            </a:pPr>
            <a:r>
              <a:rPr lang="en-GB">
                <a:ea typeface="+mn-ea"/>
              </a:rPr>
              <a:t>Message text and an input field.</a:t>
            </a:r>
          </a:p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Variations are possible.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2F429-DBD3-4EF6-8FF9-72DFEBC07272}" type="slidenum">
              <a:rPr lang="ko-KR" altLang="en-US" smtClean="0"/>
              <a:pPr>
                <a:defRPr/>
              </a:pPr>
              <a:t>65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26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A message dialog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690245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ko-KR" sz="1800">
                <a:latin typeface="Courier New" pitchFamily="49" charset="0"/>
              </a:rPr>
              <a:t>private void showAbout()</a:t>
            </a:r>
          </a:p>
          <a:p>
            <a:r>
              <a:rPr lang="en-US" altLang="ko-KR" sz="1800">
                <a:latin typeface="Courier New" pitchFamily="49" charset="0"/>
              </a:rPr>
              <a:t>{</a:t>
            </a:r>
          </a:p>
          <a:p>
            <a:r>
              <a:rPr lang="en-US" altLang="ko-KR" sz="1800">
                <a:latin typeface="Courier New" pitchFamily="49" charset="0"/>
              </a:rPr>
              <a:t>    JOptionPane.showMessageDialog(frame, </a:t>
            </a:r>
          </a:p>
          <a:p>
            <a:r>
              <a:rPr lang="en-US" altLang="ko-KR" sz="1800">
                <a:latin typeface="Courier New" pitchFamily="49" charset="0"/>
              </a:rPr>
              <a:t>                "ImageViewer\n" + VERSION,</a:t>
            </a:r>
          </a:p>
          <a:p>
            <a:r>
              <a:rPr lang="en-US" altLang="ko-KR" sz="1800">
                <a:latin typeface="Courier New" pitchFamily="49" charset="0"/>
              </a:rPr>
              <a:t>                "About ImageViewer", </a:t>
            </a:r>
          </a:p>
          <a:p>
            <a:r>
              <a:rPr lang="en-US" altLang="ko-KR" sz="1800">
                <a:latin typeface="Courier New" pitchFamily="49" charset="0"/>
              </a:rPr>
              <a:t>                JOptionPane.INFORMATION_MESSAGE);</a:t>
            </a:r>
          </a:p>
          <a:p>
            <a:r>
              <a:rPr lang="en-US" altLang="ko-KR" sz="1800">
                <a:latin typeface="Courier New" pitchFamily="49" charset="0"/>
              </a:rPr>
              <a:t>}</a:t>
            </a:r>
            <a:endParaRPr lang="en-GB" altLang="ko-KR" sz="1800">
              <a:latin typeface="Courier New" pitchFamily="49" charset="0"/>
            </a:endParaRPr>
          </a:p>
        </p:txBody>
      </p:sp>
      <p:pic>
        <p:nvPicPr>
          <p:cNvPr id="52228" name="Picture 1" descr="message-dialog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076700"/>
            <a:ext cx="33274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28475-2E9A-4C8F-A0CA-C13FDB9BBF15}" type="slidenum">
              <a:rPr lang="ko-KR" altLang="en-US" smtClean="0"/>
              <a:pPr>
                <a:defRPr/>
              </a:pPr>
              <a:t>66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64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F5109-3057-47F7-A954-AB31594207E7}" type="slidenum">
              <a:rPr lang="ko-KR" altLang="en-US" smtClean="0"/>
              <a:pPr>
                <a:defRPr/>
              </a:pPr>
              <a:t>67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857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Swing Components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7200" y="5909846"/>
            <a:ext cx="822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i="0" dirty="0">
                <a:hlinkClick r:id="rId2"/>
              </a:rPr>
              <a:t>Visual Guide to Swing Components</a:t>
            </a:r>
            <a:endParaRPr lang="ko-KR" altLang="en-US" sz="1600" b="1" i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17" y="1459582"/>
            <a:ext cx="420052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272" y="1884196"/>
            <a:ext cx="38004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28475-2E9A-4C8F-A0CA-C13FDB9BBF15}" type="slidenum">
              <a:rPr lang="ko-KR" altLang="en-US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100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Swing Components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7200" y="5909846"/>
            <a:ext cx="822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i="0" dirty="0">
                <a:hlinkClick r:id="rId2"/>
              </a:rPr>
              <a:t>Visual Guide to Swing Components</a:t>
            </a:r>
            <a:endParaRPr lang="ko-KR" altLang="en-US" sz="1600" b="1" i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47" y="2286000"/>
            <a:ext cx="31718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362200"/>
            <a:ext cx="46672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28475-2E9A-4C8F-A0CA-C13FDB9BBF15}" type="slidenum">
              <a:rPr lang="ko-KR" altLang="en-US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100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Swing Components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7200" y="5909846"/>
            <a:ext cx="822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i="0" dirty="0">
                <a:hlinkClick r:id="rId2"/>
              </a:rPr>
              <a:t>Visual Guide to Swing Components</a:t>
            </a:r>
            <a:endParaRPr lang="ko-KR" altLang="en-US" sz="1600" b="1" i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1981200"/>
            <a:ext cx="590731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28475-2E9A-4C8F-A0CA-C13FDB9BBF15}" type="slidenum">
              <a:rPr lang="ko-KR" altLang="en-US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100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99"/>
      </a:hlink>
      <a:folHlink>
        <a:srgbClr val="003399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99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8713</TotalTime>
  <Words>1682</Words>
  <Application>Microsoft Office PowerPoint</Application>
  <PresentationFormat>화면 슬라이드 쇼(4:3)</PresentationFormat>
  <Paragraphs>769</Paragraphs>
  <Slides>67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5" baseType="lpstr">
      <vt:lpstr>MS PGothic</vt:lpstr>
      <vt:lpstr>굴림</vt:lpstr>
      <vt:lpstr>맑은 고딕</vt:lpstr>
      <vt:lpstr>Arial</vt:lpstr>
      <vt:lpstr>Courier New</vt:lpstr>
      <vt:lpstr>Times</vt:lpstr>
      <vt:lpstr>Times New Roman</vt:lpstr>
      <vt:lpstr>기본 디자인</vt:lpstr>
      <vt:lpstr>그래픽 프로그래밍 (GUI - Graphic User Interface) </vt:lpstr>
      <vt:lpstr>핵심 요소</vt:lpstr>
      <vt:lpstr>부품 Components</vt:lpstr>
      <vt:lpstr>AWT and Swing</vt:lpstr>
      <vt:lpstr>AWT and Swing</vt:lpstr>
      <vt:lpstr>Swing Components</vt:lpstr>
      <vt:lpstr>Swing Components</vt:lpstr>
      <vt:lpstr>Swing Components</vt:lpstr>
      <vt:lpstr>Swing Components</vt:lpstr>
      <vt:lpstr>PowerPoint 프레젠테이션</vt:lpstr>
      <vt:lpstr>Frame 구성 요소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Adding menus</vt:lpstr>
      <vt:lpstr>PowerPoint 프레젠테이션</vt:lpstr>
      <vt:lpstr>Event 처리 Event Handling</vt:lpstr>
      <vt:lpstr>이벤트 (Events)</vt:lpstr>
      <vt:lpstr>이벤트 (Events)</vt:lpstr>
      <vt:lpstr>이벤트 소스와 이벤트 리스너</vt:lpstr>
      <vt:lpstr>이벤트 소스와 이벤트 리스너</vt:lpstr>
      <vt:lpstr>PowerPoint 프레젠테이션</vt:lpstr>
      <vt:lpstr>EventListener의 예: ActionListener</vt:lpstr>
      <vt:lpstr>콜백 (Callback)</vt:lpstr>
      <vt:lpstr>Output</vt:lpstr>
      <vt:lpstr>버튼에 ActionListener를 등록</vt:lpstr>
      <vt:lpstr>ActionListener(이벤트 처리기) 구현</vt:lpstr>
      <vt:lpstr>PowerPoint 프레젠테이션</vt:lpstr>
      <vt:lpstr>예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예 3</vt:lpstr>
      <vt:lpstr>리스너 구현</vt:lpstr>
      <vt:lpstr>File InvestmentViewer1.java</vt:lpstr>
      <vt:lpstr>File InvestmentViewer1.java</vt:lpstr>
      <vt:lpstr>File InvestmentViewer1.java</vt:lpstr>
      <vt:lpstr>File InvestmentViewer1.java</vt:lpstr>
      <vt:lpstr>PowerPoint 프레젠테이션</vt:lpstr>
      <vt:lpstr>예 4</vt:lpstr>
      <vt:lpstr>Processing Text Input</vt:lpstr>
      <vt:lpstr>File InvestmentViewer2.java</vt:lpstr>
      <vt:lpstr>File InvestmentViewer2.java</vt:lpstr>
      <vt:lpstr>File InvestmentViewer2.java</vt:lpstr>
      <vt:lpstr>File InvestmentViewer2.java</vt:lpstr>
      <vt:lpstr>Layout  자리배치</vt:lpstr>
      <vt:lpstr>Component and Container</vt:lpstr>
      <vt:lpstr>Layout manager</vt:lpstr>
      <vt:lpstr>FlowLayout</vt:lpstr>
      <vt:lpstr>BorderLayout</vt:lpstr>
      <vt:lpstr>GridLayout</vt:lpstr>
      <vt:lpstr>BoxLayout</vt:lpstr>
      <vt:lpstr>Layout manager</vt:lpstr>
      <vt:lpstr>컨테이너 안에 컨테이너를 넣는다.</vt:lpstr>
      <vt:lpstr>Dialogs (대화창)</vt:lpstr>
      <vt:lpstr>JOptionPane standard dialogs</vt:lpstr>
      <vt:lpstr>A message dialog</vt:lpstr>
      <vt:lpstr>끝</vt:lpstr>
    </vt:vector>
  </TitlesOfParts>
  <Company>Gokaraju Infotech Inc.,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chandrasekhar</dc:creator>
  <cp:lastModifiedBy>정충교</cp:lastModifiedBy>
  <cp:revision>458</cp:revision>
  <dcterms:created xsi:type="dcterms:W3CDTF">2002-05-19T15:38:14Z</dcterms:created>
  <dcterms:modified xsi:type="dcterms:W3CDTF">2016-12-05T09:05:45Z</dcterms:modified>
</cp:coreProperties>
</file>