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5"/>
  </p:notesMasterIdLst>
  <p:sldIdLst>
    <p:sldId id="360" r:id="rId2"/>
    <p:sldId id="1615" r:id="rId3"/>
    <p:sldId id="1658" r:id="rId4"/>
    <p:sldId id="1657" r:id="rId5"/>
    <p:sldId id="1659" r:id="rId6"/>
    <p:sldId id="1655" r:id="rId7"/>
    <p:sldId id="1656" r:id="rId8"/>
    <p:sldId id="1654" r:id="rId9"/>
    <p:sldId id="1667" r:id="rId10"/>
    <p:sldId id="1660" r:id="rId11"/>
    <p:sldId id="1661" r:id="rId12"/>
    <p:sldId id="1662" r:id="rId13"/>
    <p:sldId id="1663" r:id="rId14"/>
    <p:sldId id="1664" r:id="rId15"/>
    <p:sldId id="1665" r:id="rId16"/>
    <p:sldId id="1666" r:id="rId17"/>
    <p:sldId id="1620" r:id="rId18"/>
    <p:sldId id="1644" r:id="rId19"/>
    <p:sldId id="1627" r:id="rId20"/>
    <p:sldId id="1646" r:id="rId21"/>
    <p:sldId id="1510" r:id="rId22"/>
    <p:sldId id="1512" r:id="rId23"/>
    <p:sldId id="1597" r:id="rId24"/>
    <p:sldId id="1606" r:id="rId25"/>
    <p:sldId id="1605" r:id="rId26"/>
    <p:sldId id="1601" r:id="rId27"/>
    <p:sldId id="1653" r:id="rId28"/>
    <p:sldId id="1529" r:id="rId29"/>
    <p:sldId id="1610" r:id="rId30"/>
    <p:sldId id="1609" r:id="rId31"/>
    <p:sldId id="1604" r:id="rId32"/>
    <p:sldId id="1531" r:id="rId33"/>
    <p:sldId id="1532" r:id="rId34"/>
    <p:sldId id="1602" r:id="rId35"/>
    <p:sldId id="1533" r:id="rId36"/>
    <p:sldId id="1534" r:id="rId37"/>
    <p:sldId id="1535" r:id="rId38"/>
    <p:sldId id="1536" r:id="rId39"/>
    <p:sldId id="1537" r:id="rId40"/>
    <p:sldId id="1538" r:id="rId41"/>
    <p:sldId id="1539" r:id="rId42"/>
    <p:sldId id="1540" r:id="rId43"/>
    <p:sldId id="1541" r:id="rId44"/>
    <p:sldId id="1542" r:id="rId45"/>
    <p:sldId id="1543" r:id="rId46"/>
    <p:sldId id="1544" r:id="rId47"/>
    <p:sldId id="1546" r:id="rId48"/>
    <p:sldId id="1608" r:id="rId49"/>
    <p:sldId id="1651" r:id="rId50"/>
    <p:sldId id="1648" r:id="rId51"/>
    <p:sldId id="1612" r:id="rId52"/>
    <p:sldId id="1584" r:id="rId53"/>
    <p:sldId id="1585" r:id="rId54"/>
    <p:sldId id="1586" r:id="rId55"/>
    <p:sldId id="1587" r:id="rId56"/>
    <p:sldId id="1588" r:id="rId57"/>
    <p:sldId id="1589" r:id="rId58"/>
    <p:sldId id="1590" r:id="rId59"/>
    <p:sldId id="1591" r:id="rId60"/>
    <p:sldId id="1592" r:id="rId61"/>
    <p:sldId id="1593" r:id="rId62"/>
    <p:sldId id="1594" r:id="rId63"/>
    <p:sldId id="1650" r:id="rId6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AEAEA"/>
    <a:srgbClr val="25B109"/>
    <a:srgbClr val="DDFDD7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540" autoAdjust="0"/>
  </p:normalViewPr>
  <p:slideViewPr>
    <p:cSldViewPr>
      <p:cViewPr varScale="1">
        <p:scale>
          <a:sx n="102" d="100"/>
          <a:sy n="102" d="100"/>
        </p:scale>
        <p:origin x="5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b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b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b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b="0">
                <a:latin typeface="Times New Roman" pitchFamily="18" charset="0"/>
              </a:defRPr>
            </a:lvl1pPr>
          </a:lstStyle>
          <a:p>
            <a:fld id="{1B845EA3-1493-4097-AE59-93BA718EBBB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03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57086-A436-4D25-8C9A-D5F66B1FC58B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5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50914-5064-4161-A042-A7858429B2DD}" type="slidenum">
              <a:rPr lang="ko-KR" altLang="en-US">
                <a:ea typeface="굴림" charset="-127"/>
              </a:rPr>
              <a:pPr/>
              <a:t>36</a:t>
            </a:fld>
            <a:endParaRPr lang="en-US" altLang="ko-KR">
              <a:ea typeface="굴림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0305D-C346-4311-ADBC-28B813D296FB}" type="slidenum">
              <a:rPr lang="ko-KR" altLang="en-US">
                <a:ea typeface="굴림" charset="-127"/>
              </a:rPr>
              <a:pPr/>
              <a:t>37</a:t>
            </a:fld>
            <a:endParaRPr lang="en-US" altLang="ko-KR">
              <a:ea typeface="굴림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1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EAD51-DF6C-45DF-A463-328412AD5B06}" type="slidenum">
              <a:rPr lang="ko-KR" altLang="en-US">
                <a:ea typeface="굴림" charset="-127"/>
              </a:rPr>
              <a:pPr/>
              <a:t>38</a:t>
            </a:fld>
            <a:endParaRPr lang="en-US" altLang="ko-KR">
              <a:ea typeface="굴림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3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2FDE7-018D-4A0D-9DD1-BD837F057248}" type="slidenum">
              <a:rPr lang="ko-KR" altLang="en-US">
                <a:ea typeface="굴림" charset="-127"/>
              </a:rPr>
              <a:pPr/>
              <a:t>41</a:t>
            </a:fld>
            <a:endParaRPr lang="en-US" altLang="ko-KR">
              <a:ea typeface="굴림" charset="-127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6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ACE8C-5903-4765-93C9-1E9707722484}" type="slidenum">
              <a:rPr lang="ko-KR" altLang="en-US">
                <a:ea typeface="굴림" charset="-127"/>
              </a:rPr>
              <a:pPr/>
              <a:t>42</a:t>
            </a:fld>
            <a:endParaRPr lang="en-US" altLang="ko-KR">
              <a:ea typeface="굴림" charset="-127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29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806BB-0D8F-4F20-9E49-EB92CEC448BF}" type="slidenum">
              <a:rPr lang="ko-KR" altLang="en-US">
                <a:ea typeface="굴림" charset="-127"/>
              </a:rPr>
              <a:pPr/>
              <a:t>43</a:t>
            </a:fld>
            <a:endParaRPr lang="en-US" altLang="ko-KR">
              <a:ea typeface="굴림" charset="-127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77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CB9D3-8617-42CA-9B96-63BABD3ED789}" type="slidenum">
              <a:rPr lang="ko-KR" altLang="en-US">
                <a:ea typeface="굴림" charset="-127"/>
              </a:rPr>
              <a:pPr/>
              <a:t>44</a:t>
            </a:fld>
            <a:endParaRPr lang="en-US" altLang="ko-KR">
              <a:ea typeface="굴림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66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C00BC-8ADD-4E5C-B1BA-116CBA8AF840}" type="slidenum">
              <a:rPr lang="ko-KR" altLang="en-US">
                <a:ea typeface="굴림" charset="-127"/>
              </a:rPr>
              <a:pPr/>
              <a:t>45</a:t>
            </a:fld>
            <a:endParaRPr lang="en-US" altLang="ko-KR">
              <a:ea typeface="굴림" charset="-127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59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7CE76-7774-4093-81DA-E492D0C862B7}" type="slidenum">
              <a:rPr lang="ko-KR" altLang="en-US">
                <a:ea typeface="굴림" charset="-127"/>
              </a:rPr>
              <a:pPr/>
              <a:t>46</a:t>
            </a:fld>
            <a:endParaRPr lang="en-US" altLang="ko-KR">
              <a:ea typeface="굴림" charset="-127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38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9C6A0-6698-4ABB-9C3E-460945D6B388}" type="slidenum">
              <a:rPr lang="ko-KR" altLang="en-US">
                <a:ea typeface="굴림" charset="-127"/>
              </a:rPr>
              <a:pPr/>
              <a:t>47</a:t>
            </a:fld>
            <a:endParaRPr lang="en-US" altLang="ko-KR">
              <a:ea typeface="굴림" charset="-127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3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0F247-50BA-457B-9C3F-EC2817CD99BF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236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290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30FB4-BD7C-4BA8-8CDF-2052177A513A}" type="slidenum">
              <a:rPr lang="ko-KR" altLang="en-US">
                <a:ea typeface="굴림" charset="-127"/>
              </a:rPr>
              <a:pPr/>
              <a:t>48</a:t>
            </a:fld>
            <a:endParaRPr lang="en-US" altLang="ko-KR">
              <a:ea typeface="굴림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83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30FB4-BD7C-4BA8-8CDF-2052177A513A}" type="slidenum">
              <a:rPr lang="ko-KR" altLang="en-US">
                <a:ea typeface="굴림" charset="-127"/>
              </a:rPr>
              <a:pPr/>
              <a:t>49</a:t>
            </a:fld>
            <a:endParaRPr lang="en-US" altLang="ko-KR">
              <a:ea typeface="굴림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55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C82DF-E371-4F2E-A57E-276B979FD97D}" type="slidenum">
              <a:rPr lang="ko-KR" altLang="en-US">
                <a:ea typeface="굴림" charset="-127"/>
              </a:rPr>
              <a:pPr/>
              <a:t>50</a:t>
            </a:fld>
            <a:endParaRPr lang="en-US" altLang="ko-KR">
              <a:ea typeface="굴림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693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C82DF-E371-4F2E-A57E-276B979FD97D}" type="slidenum">
              <a:rPr lang="ko-KR" altLang="en-US">
                <a:ea typeface="굴림" charset="-127"/>
              </a:rPr>
              <a:pPr/>
              <a:t>51</a:t>
            </a:fld>
            <a:endParaRPr lang="en-US" altLang="ko-KR">
              <a:ea typeface="굴림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93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2DB99-5EDA-43A0-80ED-87CAC4AB81BC}" type="slidenum">
              <a:rPr lang="ko-KR" altLang="en-US">
                <a:ea typeface="굴림" charset="-127"/>
              </a:rPr>
              <a:pPr/>
              <a:t>52</a:t>
            </a:fld>
            <a:endParaRPr lang="en-US" altLang="ko-KR">
              <a:ea typeface="굴림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51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5BE55-01B2-43ED-BB23-89ED65F16F18}" type="slidenum">
              <a:rPr lang="ko-KR" altLang="en-US">
                <a:ea typeface="굴림" charset="-127"/>
              </a:rPr>
              <a:pPr/>
              <a:t>53</a:t>
            </a:fld>
            <a:endParaRPr lang="en-US" altLang="ko-KR">
              <a:ea typeface="굴림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686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BDDB7-FF51-47D1-B1F1-C2BA978EC04D}" type="slidenum">
              <a:rPr lang="ko-KR" altLang="en-US">
                <a:ea typeface="굴림" charset="-127"/>
              </a:rPr>
              <a:pPr/>
              <a:t>54</a:t>
            </a:fld>
            <a:endParaRPr lang="en-US" altLang="ko-KR">
              <a:ea typeface="굴림" charset="-127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231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5F28C-499F-4E6E-BE77-1D630346FC58}" type="slidenum">
              <a:rPr lang="ko-KR" altLang="en-US">
                <a:ea typeface="굴림" charset="-127"/>
              </a:rPr>
              <a:pPr/>
              <a:t>55</a:t>
            </a:fld>
            <a:endParaRPr lang="en-US" altLang="ko-KR">
              <a:ea typeface="굴림" charset="-127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51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C9769-353D-4551-8A92-0F9A8FC6A9D5}" type="slidenum">
              <a:rPr lang="ko-KR" altLang="en-US">
                <a:ea typeface="굴림" charset="-127"/>
              </a:rPr>
              <a:pPr/>
              <a:t>56</a:t>
            </a:fld>
            <a:endParaRPr lang="en-US" altLang="ko-KR">
              <a:ea typeface="굴림" charset="-127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46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C1C45-1B35-45E1-8353-8A93B47EE3D6}" type="slidenum">
              <a:rPr lang="ko-KR" altLang="en-US">
                <a:ea typeface="굴림" charset="-127"/>
              </a:rPr>
              <a:pPr/>
              <a:t>57</a:t>
            </a:fld>
            <a:endParaRPr lang="en-US" altLang="ko-KR">
              <a:ea typeface="굴림" charset="-127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7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4F10D-8227-4216-B6B3-2866065FEA90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240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73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1ED2B-3574-4809-ACCA-154C43BF6F66}" type="slidenum">
              <a:rPr lang="ko-KR" altLang="en-US">
                <a:ea typeface="굴림" charset="-127"/>
              </a:rPr>
              <a:pPr/>
              <a:t>58</a:t>
            </a:fld>
            <a:endParaRPr lang="en-US" altLang="ko-KR">
              <a:ea typeface="굴림" charset="-127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092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D975F-274F-4A55-8486-8F2E8DEFC754}" type="slidenum">
              <a:rPr lang="ko-KR" altLang="en-US">
                <a:ea typeface="굴림" charset="-127"/>
              </a:rPr>
              <a:pPr/>
              <a:t>59</a:t>
            </a:fld>
            <a:endParaRPr lang="en-US" altLang="ko-KR">
              <a:ea typeface="굴림" charset="-127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5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DC3A2-C254-471E-837B-A0AD45C8DC69}" type="slidenum">
              <a:rPr lang="ko-KR" altLang="en-US">
                <a:ea typeface="굴림" charset="-127"/>
              </a:rPr>
              <a:pPr/>
              <a:t>60</a:t>
            </a:fld>
            <a:endParaRPr lang="en-US" altLang="ko-KR">
              <a:ea typeface="굴림" charset="-127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513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682EA-B6AF-4624-A1D7-D40F969462C0}" type="slidenum">
              <a:rPr lang="ko-KR" altLang="en-US">
                <a:ea typeface="굴림" charset="-127"/>
              </a:rPr>
              <a:pPr/>
              <a:t>61</a:t>
            </a:fld>
            <a:endParaRPr lang="en-US" altLang="ko-KR">
              <a:ea typeface="굴림" charset="-127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69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76AC-C1FE-4CF8-A79D-C849340ACD51}" type="slidenum">
              <a:rPr lang="ko-KR" altLang="en-US">
                <a:ea typeface="굴림" charset="-127"/>
              </a:rPr>
              <a:pPr/>
              <a:t>62</a:t>
            </a:fld>
            <a:endParaRPr lang="en-US" altLang="ko-KR">
              <a:ea typeface="굴림" charset="-127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912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45EA3-1493-4097-AE59-93BA718EBBB8}" type="slidenum">
              <a:rPr lang="ko-KR" altLang="en-US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33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57086-A436-4D25-8C9A-D5F66B1FC58B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75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A90FC-BC8D-4411-BDE2-313C37F2CF82}" type="slidenum">
              <a:rPr lang="ko-KR" altLang="en-US">
                <a:ea typeface="굴림" charset="-127"/>
              </a:rPr>
              <a:pPr/>
              <a:t>28</a:t>
            </a:fld>
            <a:endParaRPr lang="en-US" altLang="ko-KR"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1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79D8A-2361-478E-B951-28A6386728AE}" type="slidenum">
              <a:rPr lang="ko-KR" altLang="en-US">
                <a:ea typeface="굴림" charset="-127"/>
              </a:rPr>
              <a:pPr/>
              <a:t>32</a:t>
            </a:fld>
            <a:endParaRPr lang="en-US" altLang="ko-KR">
              <a:ea typeface="굴림" charset="-127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58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A4D7A-42B0-4A43-925D-EFAA5A71E935}" type="slidenum">
              <a:rPr lang="ko-KR" altLang="en-US">
                <a:ea typeface="굴림" charset="-127"/>
              </a:rPr>
              <a:pPr/>
              <a:t>33</a:t>
            </a:fld>
            <a:endParaRPr lang="en-US" altLang="ko-KR">
              <a:ea typeface="굴림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13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A4D7A-42B0-4A43-925D-EFAA5A71E935}" type="slidenum">
              <a:rPr lang="ko-KR" altLang="en-US">
                <a:ea typeface="굴림" charset="-127"/>
              </a:rPr>
              <a:pPr/>
              <a:t>34</a:t>
            </a:fld>
            <a:endParaRPr lang="en-US" altLang="ko-KR">
              <a:ea typeface="굴림" charset="-127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9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9DC44-176F-4B8C-9330-B6CAB6805935}" type="slidenum">
              <a:rPr lang="ko-KR" altLang="en-US">
                <a:ea typeface="굴림" charset="-127"/>
              </a:rPr>
              <a:pPr/>
              <a:t>35</a:t>
            </a:fld>
            <a:endParaRPr lang="en-US" altLang="ko-KR">
              <a:ea typeface="굴림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90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0553C858-CE67-45D0-B0CE-A86175BFAA4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15AB68CD-F87E-427D-8031-900384352E9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BDB7C83-28DB-47E4-9B63-FF793BB6D857}" type="slidenum">
              <a:rPr lang="ko-KR" altLang="en-US" smtClean="0"/>
              <a:pPr/>
              <a:t>‹#›</a:t>
            </a:fld>
            <a:r>
              <a:rPr lang="en-US" altLang="ko-KR" dirty="0" smtClean="0"/>
              <a:t>/71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6477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AC7B041-435E-4366-A1B1-6D6948FA2C7E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A18D335-796C-4367-8106-71B470C1723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BB337F4-B4C7-47D4-A7B2-31C8912072C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822FFBB4-568E-4753-B205-4C42FF9BF8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93E5D47-BD0D-4937-B90F-FFC8F613279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C83F36C7-115F-4FDA-97C7-8619B200FDE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E2AB133F-DA9E-40D5-8664-92DE55BB2C2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7C19154B-4E91-4AED-BF92-81843785EA0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예외처리 </a:t>
            </a:r>
            <a:r>
              <a:rPr lang="en-US" altLang="ko-KR" sz="3600" dirty="0" smtClean="0"/>
              <a:t>(</a:t>
            </a:r>
            <a:r>
              <a:rPr lang="en-US" altLang="ko-KR" sz="3600" dirty="0"/>
              <a:t>Exception Handling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858-CE67-45D0-B0CE-A86175BFAA41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04800" y="1917680"/>
            <a:ext cx="86296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ko-KR" altLang="en-US" sz="1800" dirty="0">
                <a:latin typeface="+mn-ea"/>
                <a:ea typeface="+mn-ea"/>
                <a:cs typeface="Courier New" pitchFamily="49" charset="0"/>
              </a:rPr>
              <a:t>메소드 내에서 예외를 잡아 처리하지 않으면 예외가 메소드 밖으로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다시 던져진다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</a:t>
            </a:r>
          </a:p>
          <a:p>
            <a:pPr eaLnBrk="1" hangingPunct="1"/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이런 경우에는 예외가 던져질 수 있다는 사실을 메소드 헤더에 선언해 준다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endParaRPr lang="en-US" altLang="ko-KR" sz="1800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</a:rPr>
              <a:t>void </a:t>
            </a:r>
            <a:r>
              <a:rPr lang="en-US" altLang="ko-KR" sz="1800" dirty="0" err="1" smtClean="0">
                <a:latin typeface="+mn-ea"/>
                <a:ea typeface="+mn-ea"/>
              </a:rPr>
              <a:t>saveAddress</a:t>
            </a:r>
            <a:r>
              <a:rPr lang="en-US" altLang="ko-KR" sz="1800" dirty="0" smtClean="0">
                <a:latin typeface="+mn-ea"/>
                <a:ea typeface="+mn-ea"/>
              </a:rPr>
              <a:t>() 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  <a:ea typeface="+mn-ea"/>
              </a:rPr>
              <a:t>throws 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  <a:ea typeface="+mn-ea"/>
              </a:rPr>
              <a:t>IOException</a:t>
            </a:r>
            <a:r>
              <a:rPr lang="en-US" altLang="ko-KR" sz="1800" dirty="0" smtClean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1800" dirty="0" err="1" smtClean="0">
                <a:latin typeface="+mn-ea"/>
                <a:ea typeface="+mn-ea"/>
                <a:cs typeface="Courier New" pitchFamily="49" charset="0"/>
              </a:rPr>
              <a:t>addressBook.</a:t>
            </a:r>
            <a:r>
              <a:rPr lang="en-US" altLang="ko-KR" sz="1800" dirty="0" err="1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saveToFile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(“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주소록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.txt”);	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예외를 던지는 코드 호출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successful </a:t>
            </a:r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= true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;	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예외가 던져지면 이 문장은 실행되지 않음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    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다음 문장 진행</a:t>
            </a:r>
            <a:endParaRPr lang="en-US" altLang="ko-KR" sz="1800" dirty="0" smtClean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내부에서 확인예외가 발생할 수 있는 메소드가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(1)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그 내부에서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try-catch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블록을 써서 예외를 잡지도 않고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, (2)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예외가 던져질 수 있다고 메소드 헤더에 선언하지도 않으면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,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 그 메소드는 컴파일 안됨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</a:t>
            </a:r>
          </a:p>
          <a:p>
            <a:pPr eaLnBrk="1" hangingPunct="1"/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ko-KR" altLang="en-US" sz="1800" dirty="0" err="1" smtClean="0">
                <a:latin typeface="+mn-ea"/>
                <a:ea typeface="+mn-ea"/>
                <a:cs typeface="Courier New" pitchFamily="49" charset="0"/>
              </a:rPr>
              <a:t>비확인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 예외가 발생하는 경우에는 해당되지 않음</a:t>
            </a:r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(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헤더에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throws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절을 적어주지 않아도 되며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, </a:t>
            </a:r>
            <a:r>
              <a:rPr lang="ko-KR" altLang="en-US" sz="1800" smtClean="0">
                <a:latin typeface="+mn-ea"/>
                <a:ea typeface="+mn-ea"/>
                <a:cs typeface="Courier New" pitchFamily="49" charset="0"/>
              </a:rPr>
              <a:t>예외처리기를 프로그램에적어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넣지 않으면 시스템의 예외처리기가 처리해 줌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) 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확인예외가 발생하는 경우에는 반드시 예외처리를 해 주어야 한다</a:t>
            </a:r>
            <a:r>
              <a:rPr lang="en-US" altLang="ko-KR" sz="3200" dirty="0" smtClean="0"/>
              <a:t>. </a:t>
            </a: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5D47-BD0D-4937-B90F-FFC8F613279D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5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전파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  <a:r>
              <a:rPr lang="ko-KR" altLang="en-US" dirty="0" smtClean="0"/>
              <a:t>이 던져졌는데 이것을 잡지 않으면 </a:t>
            </a:r>
            <a:r>
              <a:rPr lang="en-US" altLang="ko-KR" dirty="0" smtClean="0"/>
              <a:t>call stack</a:t>
            </a:r>
            <a:r>
              <a:rPr lang="ko-KR" altLang="en-US" dirty="0" smtClean="0"/>
              <a:t>의 상위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68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 전파</a:t>
            </a:r>
            <a:endParaRPr lang="ko-KR" altLang="en-US"/>
          </a:p>
        </p:txBody>
      </p:sp>
      <p:sp>
        <p:nvSpPr>
          <p:cNvPr id="240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5" y="1371600"/>
            <a:ext cx="3178174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call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2404357" name="Picture 5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225" y="2057400"/>
            <a:ext cx="3254375" cy="3657600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457200" y="1419285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446088"/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pPr defTabSz="446088"/>
            <a:r>
              <a:rPr lang="en-US" altLang="ko-KR" dirty="0"/>
              <a:t>	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methodA</a:t>
            </a:r>
            <a:r>
              <a:rPr lang="en-US" altLang="ko-KR" dirty="0"/>
              <a:t>() {</a:t>
            </a:r>
          </a:p>
          <a:p>
            <a:pPr defTabSz="446088"/>
            <a:r>
              <a:rPr lang="en-US" altLang="ko-KR" dirty="0"/>
              <a:t>	try {</a:t>
            </a:r>
          </a:p>
          <a:p>
            <a:pPr defTabSz="446088"/>
            <a:r>
              <a:rPr lang="en-US" altLang="ko-KR" dirty="0"/>
              <a:t>		</a:t>
            </a:r>
            <a:r>
              <a:rPr lang="en-US" altLang="ko-KR" dirty="0" err="1"/>
              <a:t>methodB</a:t>
            </a:r>
            <a:r>
              <a:rPr lang="en-US" altLang="ko-KR" dirty="0"/>
              <a:t>();</a:t>
            </a:r>
          </a:p>
          <a:p>
            <a:pPr defTabSz="446088"/>
            <a:r>
              <a:rPr lang="en-US" altLang="ko-KR" dirty="0"/>
              <a:t>	} catch(Exception e) {</a:t>
            </a:r>
          </a:p>
          <a:p>
            <a:pPr defTabSz="446088"/>
            <a:r>
              <a:rPr lang="en-US" altLang="ko-KR" dirty="0"/>
              <a:t>		</a:t>
            </a:r>
            <a:r>
              <a:rPr lang="en-US" altLang="ko-KR" dirty="0" err="1"/>
              <a:t>e.printStrakTrace</a:t>
            </a:r>
            <a:r>
              <a:rPr lang="en-US" altLang="ko-KR" dirty="0"/>
              <a:t>();</a:t>
            </a:r>
          </a:p>
          <a:p>
            <a:pPr defTabSz="446088"/>
            <a:r>
              <a:rPr lang="en-US" altLang="ko-KR" dirty="0"/>
              <a:t>	}</a:t>
            </a:r>
          </a:p>
          <a:p>
            <a:pPr defTabSz="446088"/>
            <a:r>
              <a:rPr lang="en-US" altLang="ko-KR" dirty="0"/>
              <a:t>}</a:t>
            </a:r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methodB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FF0000"/>
                </a:solidFill>
              </a:rPr>
              <a:t>throws Exception </a:t>
            </a:r>
            <a:r>
              <a:rPr lang="en-US" altLang="ko-KR" dirty="0" smtClean="0"/>
              <a:t>{ </a:t>
            </a:r>
          </a:p>
          <a:p>
            <a:pPr defTabSz="446088"/>
            <a:r>
              <a:rPr lang="en-US" altLang="ko-KR" dirty="0"/>
              <a:t>	</a:t>
            </a:r>
            <a:r>
              <a:rPr lang="en-US" altLang="ko-KR" dirty="0" err="1" smtClean="0"/>
              <a:t>methodC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methodC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FF0000"/>
                </a:solidFill>
              </a:rPr>
              <a:t>throws Exception </a:t>
            </a:r>
            <a:r>
              <a:rPr lang="en-US" altLang="ko-KR" dirty="0"/>
              <a:t>{ </a:t>
            </a:r>
            <a:endParaRPr lang="en-US" altLang="ko-KR" dirty="0" smtClean="0"/>
          </a:p>
          <a:p>
            <a:pPr defTabSz="446088"/>
            <a:r>
              <a:rPr lang="en-US" altLang="ko-KR" dirty="0"/>
              <a:t>	</a:t>
            </a:r>
            <a:r>
              <a:rPr lang="en-US" altLang="ko-KR" dirty="0" smtClean="0"/>
              <a:t>throw </a:t>
            </a:r>
            <a:r>
              <a:rPr lang="en-US" altLang="ko-KR" dirty="0"/>
              <a:t>new Exception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5334000" y="4114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200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209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6200" y="152400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446088"/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pPr defTabSz="446088"/>
            <a:r>
              <a:rPr lang="en-US" altLang="ko-KR" dirty="0"/>
              <a:t>	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methodA</a:t>
            </a:r>
            <a:r>
              <a:rPr lang="en-US" altLang="ko-KR" dirty="0"/>
              <a:t>() {</a:t>
            </a:r>
          </a:p>
          <a:p>
            <a:pPr defTabSz="446088"/>
            <a:r>
              <a:rPr lang="en-US" altLang="ko-KR" dirty="0"/>
              <a:t>	try {</a:t>
            </a:r>
          </a:p>
          <a:p>
            <a:pPr defTabSz="446088"/>
            <a:r>
              <a:rPr lang="en-US" altLang="ko-KR" dirty="0"/>
              <a:t>		</a:t>
            </a:r>
            <a:r>
              <a:rPr lang="en-US" altLang="ko-KR" dirty="0" err="1"/>
              <a:t>methodB</a:t>
            </a:r>
            <a:r>
              <a:rPr lang="en-US" altLang="ko-KR" dirty="0"/>
              <a:t>();</a:t>
            </a:r>
          </a:p>
          <a:p>
            <a:pPr defTabSz="446088"/>
            <a:r>
              <a:rPr lang="en-US" altLang="ko-KR" dirty="0"/>
              <a:t>	} catch(Exception e) {</a:t>
            </a:r>
          </a:p>
          <a:p>
            <a:pPr defTabSz="446088"/>
            <a:r>
              <a:rPr lang="en-US" altLang="ko-KR" dirty="0"/>
              <a:t>		</a:t>
            </a:r>
            <a:r>
              <a:rPr lang="en-US" altLang="ko-KR" dirty="0" err="1"/>
              <a:t>e.printStrakTrace</a:t>
            </a:r>
            <a:r>
              <a:rPr lang="en-US" altLang="ko-KR" dirty="0"/>
              <a:t>();</a:t>
            </a:r>
          </a:p>
          <a:p>
            <a:pPr defTabSz="446088"/>
            <a:r>
              <a:rPr lang="en-US" altLang="ko-KR" dirty="0"/>
              <a:t>	}</a:t>
            </a:r>
          </a:p>
          <a:p>
            <a:pPr defTabSz="446088"/>
            <a:r>
              <a:rPr lang="en-US" altLang="ko-KR" dirty="0"/>
              <a:t>}</a:t>
            </a:r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methodB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FF0000"/>
                </a:solidFill>
              </a:rPr>
              <a:t>throws Exception </a:t>
            </a:r>
            <a:r>
              <a:rPr lang="en-US" altLang="ko-KR" dirty="0" smtClean="0"/>
              <a:t>{ </a:t>
            </a:r>
          </a:p>
          <a:p>
            <a:pPr defTabSz="446088"/>
            <a:r>
              <a:rPr lang="en-US" altLang="ko-KR" dirty="0"/>
              <a:t>	</a:t>
            </a:r>
            <a:r>
              <a:rPr lang="en-US" altLang="ko-KR" dirty="0" err="1" smtClean="0"/>
              <a:t>methodC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  <a:p>
            <a:pPr defTabSz="446088"/>
            <a:r>
              <a:rPr lang="en-US" altLang="ko-KR" dirty="0"/>
              <a:t>void </a:t>
            </a:r>
            <a:r>
              <a:rPr lang="en-US" altLang="ko-KR" dirty="0" err="1"/>
              <a:t>methodC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FF0000"/>
                </a:solidFill>
              </a:rPr>
              <a:t>throws Exception </a:t>
            </a:r>
            <a:r>
              <a:rPr lang="en-US" altLang="ko-KR" dirty="0"/>
              <a:t>{ </a:t>
            </a:r>
            <a:endParaRPr lang="en-US" altLang="ko-KR" dirty="0" smtClean="0"/>
          </a:p>
          <a:p>
            <a:pPr defTabSz="446088"/>
            <a:r>
              <a:rPr lang="en-US" altLang="ko-KR" dirty="0"/>
              <a:t>	</a:t>
            </a:r>
            <a:r>
              <a:rPr lang="en-US" altLang="ko-KR" dirty="0" smtClean="0"/>
              <a:t>throw </a:t>
            </a:r>
            <a:r>
              <a:rPr lang="en-US" altLang="ko-KR" dirty="0"/>
              <a:t>new Exception</a:t>
            </a:r>
            <a:r>
              <a:rPr lang="en-US" altLang="ko-KR" dirty="0" smtClean="0"/>
              <a:t>();</a:t>
            </a:r>
          </a:p>
          <a:p>
            <a:pPr defTabSz="446088"/>
            <a:r>
              <a:rPr lang="en-US" altLang="ko-KR" dirty="0" smtClean="0"/>
              <a:t>}</a:t>
            </a:r>
            <a:endParaRPr lang="en-US" altLang="ko-KR" dirty="0"/>
          </a:p>
        </p:txBody>
      </p:sp>
      <p:pic>
        <p:nvPicPr>
          <p:cNvPr id="2405383" name="Picture 7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828800"/>
            <a:ext cx="5105400" cy="3660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508625" y="1219200"/>
            <a:ext cx="3178174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b="0" kern="0" smtClean="0"/>
              <a:t>call stack</a:t>
            </a:r>
            <a:endParaRPr lang="ko-KR" altLang="en-US" b="0" kern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0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가지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잡는 법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39613" y="1752600"/>
            <a:ext cx="622798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ref.process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EOFException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end-of-file exception</a:t>
            </a:r>
            <a:r>
              <a:rPr lang="ko-KR" altLang="en-US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를 잡아 처리함</a:t>
            </a:r>
            <a:r>
              <a:rPr lang="en-US" altLang="ko-KR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altLang="ko-KR" sz="180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altLang="ko-KR" sz="18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file-not-found exception</a:t>
            </a:r>
            <a:r>
              <a:rPr lang="ko-KR" altLang="en-US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을 잡아 처리함</a:t>
            </a:r>
            <a:r>
              <a:rPr lang="en-US" altLang="ko-KR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altLang="ko-KR" sz="180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ko-KR" sz="1800" b="0" dirty="0">
              <a:latin typeface="Times New Roman" pitchFamily="18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5D47-BD0D-4937-B90F-FFC8F613279D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0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52562" y="1905000"/>
            <a:ext cx="64395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try {</a:t>
            </a:r>
          </a:p>
          <a:p>
            <a:pPr eaLnBrk="1" hangingPunct="1"/>
            <a:r>
              <a:rPr lang="en-US" altLang="ko-KR" sz="2000" dirty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2000" i="1" dirty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Protect one or more statements here.</a:t>
            </a:r>
            <a:endParaRPr lang="en-US" altLang="ko-KR" sz="2000" dirty="0">
              <a:solidFill>
                <a:srgbClr val="333399"/>
              </a:solidFill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catch(Exception e) {</a:t>
            </a:r>
          </a:p>
          <a:p>
            <a:pPr eaLnBrk="1" hangingPunct="1"/>
            <a:r>
              <a:rPr lang="en-US" altLang="ko-KR" sz="2000" dirty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2000" i="1" dirty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Report and recover from the exception here.</a:t>
            </a:r>
            <a:endParaRPr lang="en-US" altLang="ko-KR" sz="2000" dirty="0">
              <a:solidFill>
                <a:srgbClr val="333399"/>
              </a:solidFill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finally {</a:t>
            </a:r>
          </a:p>
          <a:p>
            <a:pPr eaLnBrk="1" hangingPunct="1"/>
            <a:r>
              <a:rPr lang="en-US" altLang="ko-KR" sz="2000" i="1" dirty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ko-KR" sz="2000" i="1" dirty="0" smtClean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      exception </a:t>
            </a:r>
            <a:r>
              <a:rPr lang="ko-KR" altLang="en-US" sz="2000" i="1" dirty="0" smtClean="0">
                <a:solidFill>
                  <a:srgbClr val="333399"/>
                </a:solidFill>
                <a:latin typeface="+mn-ea"/>
                <a:ea typeface="+mn-ea"/>
                <a:cs typeface="Courier New" pitchFamily="49" charset="0"/>
              </a:rPr>
              <a:t>발생 여부와  관계 없이 항상 해야 할 일</a:t>
            </a:r>
            <a:endParaRPr lang="en-US" altLang="ko-KR" sz="2000" dirty="0">
              <a:solidFill>
                <a:srgbClr val="333399"/>
              </a:solidFill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2000" dirty="0">
                <a:latin typeface="+mn-ea"/>
                <a:ea typeface="+mn-ea"/>
                <a:cs typeface="Courier New" pitchFamily="49" charset="0"/>
              </a:rPr>
              <a:t>}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5D47-BD0D-4937-B90F-FFC8F613279D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2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finally </a:t>
            </a:r>
            <a:r>
              <a:rPr lang="ko-KR" altLang="en-US"/>
              <a:t>블록</a:t>
            </a:r>
          </a:p>
        </p:txBody>
      </p:sp>
      <p:sp>
        <p:nvSpPr>
          <p:cNvPr id="243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/>
          </a:p>
          <a:p>
            <a:pPr>
              <a:lnSpc>
                <a:spcPct val="80000"/>
              </a:lnSpc>
            </a:pPr>
            <a:r>
              <a:rPr lang="en-US" altLang="ko-KR" sz="2000" dirty="0" smtClean="0"/>
              <a:t>finally </a:t>
            </a:r>
            <a:r>
              <a:rPr lang="ko-KR" altLang="en-US" sz="2000" dirty="0"/>
              <a:t>블록이 있는 경우에는 프로그램이 </a:t>
            </a:r>
            <a:r>
              <a:rPr lang="en-US" altLang="ko-KR" sz="2000" dirty="0">
                <a:solidFill>
                  <a:srgbClr val="0000FF"/>
                </a:solidFill>
              </a:rPr>
              <a:t>try </a:t>
            </a:r>
            <a:r>
              <a:rPr lang="ko-KR" altLang="en-US" sz="2000" dirty="0">
                <a:solidFill>
                  <a:srgbClr val="0000FF"/>
                </a:solidFill>
              </a:rPr>
              <a:t>블록을 </a:t>
            </a:r>
            <a:r>
              <a:rPr lang="ko-KR" altLang="en-US" sz="2000" dirty="0" err="1">
                <a:solidFill>
                  <a:srgbClr val="0000FF"/>
                </a:solidFill>
              </a:rPr>
              <a:t>빠져나오자마자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예외 발생 여부와 관계 없이</a:t>
            </a:r>
            <a:r>
              <a:rPr lang="en-US" altLang="ko-KR" sz="2000" dirty="0"/>
              <a:t>) </a:t>
            </a:r>
            <a:r>
              <a:rPr lang="ko-KR" altLang="en-US" sz="2000" dirty="0"/>
              <a:t>실행됨</a:t>
            </a:r>
          </a:p>
          <a:p>
            <a:pPr>
              <a:lnSpc>
                <a:spcPct val="80000"/>
              </a:lnSpc>
            </a:pPr>
            <a:endParaRPr lang="ko-KR" altLang="en-US" sz="2000" dirty="0"/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try </a:t>
            </a:r>
            <a:r>
              <a:rPr lang="ko-KR" altLang="en-US" sz="2000" dirty="0"/>
              <a:t>블록 내에서 예외가 발생하면 예외가 발생한 문장에서 실행을 중단하고 </a:t>
            </a:r>
            <a:r>
              <a:rPr lang="en-US" altLang="ko-KR" sz="2000" dirty="0"/>
              <a:t>try </a:t>
            </a:r>
            <a:r>
              <a:rPr lang="ko-KR" altLang="en-US" sz="2000" dirty="0"/>
              <a:t>블록을 빠져 나옴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try </a:t>
            </a:r>
            <a:r>
              <a:rPr lang="ko-KR" altLang="en-US" sz="2000" dirty="0"/>
              <a:t>블록 내에서 예외가 발생하지 않으면 </a:t>
            </a:r>
            <a:r>
              <a:rPr lang="en-US" altLang="ko-KR" sz="2000" dirty="0"/>
              <a:t>try </a:t>
            </a:r>
            <a:r>
              <a:rPr lang="ko-KR" altLang="en-US" sz="2000" dirty="0"/>
              <a:t>블록 내 문장을 모두 실행하고 </a:t>
            </a:r>
            <a:r>
              <a:rPr lang="en-US" altLang="ko-KR" sz="2000" dirty="0"/>
              <a:t>try </a:t>
            </a:r>
            <a:r>
              <a:rPr lang="ko-KR" altLang="en-US" sz="2000" dirty="0"/>
              <a:t>블록을 빠져 </a:t>
            </a:r>
            <a:r>
              <a:rPr lang="ko-KR" altLang="en-US" sz="2000" dirty="0" smtClean="0"/>
              <a:t>나옴</a:t>
            </a:r>
            <a:endParaRPr lang="en-US" altLang="ko-KR" sz="2000" dirty="0" smtClean="0"/>
          </a:p>
          <a:p>
            <a:pPr lvl="1">
              <a:lnSpc>
                <a:spcPct val="80000"/>
              </a:lnSpc>
            </a:pPr>
            <a:r>
              <a:rPr lang="en-US" altLang="ko-KR" sz="2000" dirty="0" smtClean="0"/>
              <a:t>try </a:t>
            </a:r>
            <a:r>
              <a:rPr lang="ko-KR" altLang="en-US" sz="2000" dirty="0" smtClean="0"/>
              <a:t>블록 내에서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이 되는 경우에도 실행됨</a:t>
            </a:r>
            <a:endParaRPr lang="ko-KR" altLang="en-US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r>
              <a:rPr lang="en-US" altLang="ko-KR" sz="2000" dirty="0"/>
              <a:t>try </a:t>
            </a:r>
            <a:r>
              <a:rPr lang="ko-KR" altLang="en-US" sz="2000" dirty="0"/>
              <a:t>블록에서 사용한 자원을 반납하거나 뒷정리하는 데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클라이언트가 서버에게 예외적인 상황임을 보고하는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예외적인 값을 반환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Exception</a:t>
            </a:r>
            <a:r>
              <a:rPr lang="ko-KR" altLang="en-US" dirty="0" smtClean="0"/>
              <a:t>을 던짐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9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ko-KR" sz="2000" b="1" dirty="0">
                <a:latin typeface="Courier New" pitchFamily="49" charset="0"/>
              </a:rPr>
              <a:t>Exception</a:t>
            </a:r>
            <a:r>
              <a:rPr lang="ko-KR" altLang="en-US" sz="2000" dirty="0"/>
              <a:t>이나</a:t>
            </a:r>
            <a:r>
              <a:rPr lang="en-US" altLang="ko-KR" sz="2000" dirty="0"/>
              <a:t> </a:t>
            </a:r>
            <a:r>
              <a:rPr lang="en-US" altLang="ko-KR" sz="2000" b="1" dirty="0" err="1">
                <a:latin typeface="Courier New" pitchFamily="49" charset="0"/>
              </a:rPr>
              <a:t>RuntimeException</a:t>
            </a:r>
            <a:r>
              <a:rPr lang="ko-KR" altLang="en-US" sz="2000" dirty="0">
                <a:latin typeface="Courier New" pitchFamily="49" charset="0"/>
              </a:rPr>
              <a:t>을 확장하여 나름대로의 예외를 설계할 수 있음</a:t>
            </a:r>
          </a:p>
          <a:p>
            <a:pPr>
              <a:lnSpc>
                <a:spcPct val="80000"/>
              </a:lnSpc>
            </a:pPr>
            <a:endParaRPr lang="ko-KR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ko-KR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ko-KR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Courier New" pitchFamily="49" charset="0"/>
            </a:endParaRPr>
          </a:p>
        </p:txBody>
      </p:sp>
      <p:sp>
        <p:nvSpPr>
          <p:cNvPr id="229990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99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예외 사용</a:t>
            </a:r>
            <a:endParaRPr lang="en-US" altLang="ko-KR"/>
          </a:p>
        </p:txBody>
      </p:sp>
      <p:sp>
        <p:nvSpPr>
          <p:cNvPr id="2299909" name="Rectangle 5"/>
          <p:cNvSpPr>
            <a:spLocks noChangeArrowheads="1"/>
          </p:cNvSpPr>
          <p:nvPr/>
        </p:nvSpPr>
        <p:spPr bwMode="auto">
          <a:xfrm>
            <a:off x="838200" y="2209800"/>
            <a:ext cx="7848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1600" dirty="0">
                <a:latin typeface="Courier New" pitchFamily="49" charset="0"/>
              </a:rPr>
              <a:t>if (amount &gt; balance)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{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throw new </a:t>
            </a:r>
            <a:r>
              <a:rPr kumimoji="0" lang="en-US" altLang="ko-KR" sz="1600" dirty="0" err="1">
                <a:solidFill>
                  <a:srgbClr val="FF0000"/>
                </a:solidFill>
                <a:latin typeface="Courier New" pitchFamily="49" charset="0"/>
              </a:rPr>
              <a:t>InsufficientFundsException</a:t>
            </a:r>
            <a:r>
              <a:rPr kumimoji="0" lang="en-US" altLang="ko-KR" sz="1600" dirty="0">
                <a:latin typeface="Courier New" pitchFamily="49" charset="0"/>
              </a:rPr>
              <a:t>(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   "withdrawal of " + amount + " exceeds balance of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      “ + balance);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} </a:t>
            </a:r>
            <a:endParaRPr kumimoji="0" lang="en-US" altLang="ko-KR" sz="1600" b="0" dirty="0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779838"/>
            <a:ext cx="7848600" cy="254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1600" dirty="0">
                <a:latin typeface="Courier New" pitchFamily="49" charset="0"/>
              </a:rPr>
              <a:t>public class </a:t>
            </a:r>
            <a:r>
              <a:rPr kumimoji="0" lang="en-US" altLang="ko-KR" sz="1600" dirty="0" err="1">
                <a:solidFill>
                  <a:srgbClr val="FF0000"/>
                </a:solidFill>
                <a:latin typeface="Courier New" pitchFamily="49" charset="0"/>
              </a:rPr>
              <a:t>InsufficientFundsException</a:t>
            </a:r>
            <a:r>
              <a:rPr kumimoji="0" lang="en-US" altLang="ko-KR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br>
              <a:rPr kumimoji="0" lang="en-US" altLang="ko-KR" sz="1600" dirty="0">
                <a:solidFill>
                  <a:srgbClr val="FF0000"/>
                </a:solidFill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   </a:t>
            </a:r>
            <a:r>
              <a:rPr kumimoji="0" lang="en-US" altLang="ko-KR" sz="1600" dirty="0">
                <a:solidFill>
                  <a:srgbClr val="0000FF"/>
                </a:solidFill>
                <a:latin typeface="Courier New" pitchFamily="49" charset="0"/>
              </a:rPr>
              <a:t>extends </a:t>
            </a:r>
            <a:r>
              <a:rPr kumimoji="0" lang="en-US" altLang="ko-KR" sz="1600" dirty="0" err="1">
                <a:solidFill>
                  <a:srgbClr val="0000FF"/>
                </a:solidFill>
                <a:latin typeface="Courier New" pitchFamily="49" charset="0"/>
              </a:rPr>
              <a:t>RuntimeException</a:t>
            </a:r>
            <a:r>
              <a:rPr kumimoji="0" lang="en-US" altLang="ko-KR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br>
              <a:rPr kumimoji="0" lang="en-US" altLang="ko-KR" sz="16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{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public </a:t>
            </a:r>
            <a:r>
              <a:rPr kumimoji="0" lang="en-US" altLang="ko-KR" sz="1600" dirty="0" err="1">
                <a:latin typeface="Courier New" pitchFamily="49" charset="0"/>
              </a:rPr>
              <a:t>InsufficientFundsException</a:t>
            </a:r>
            <a:r>
              <a:rPr kumimoji="0" lang="en-US" altLang="ko-KR" sz="1600" dirty="0">
                <a:latin typeface="Courier New" pitchFamily="49" charset="0"/>
              </a:rPr>
              <a:t>() {}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/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public </a:t>
            </a:r>
            <a:r>
              <a:rPr kumimoji="0" lang="en-US" altLang="ko-KR" sz="1600" dirty="0" err="1">
                <a:latin typeface="Courier New" pitchFamily="49" charset="0"/>
              </a:rPr>
              <a:t>InsufficientFundsException</a:t>
            </a:r>
            <a:r>
              <a:rPr kumimoji="0" lang="en-US" altLang="ko-KR" sz="1600" dirty="0">
                <a:latin typeface="Courier New" pitchFamily="49" charset="0"/>
              </a:rPr>
              <a:t>(String message)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{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   super(message);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   } </a:t>
            </a:r>
            <a:br>
              <a:rPr kumimoji="0" lang="en-US" altLang="ko-KR" sz="1600" dirty="0">
                <a:latin typeface="Courier New" pitchFamily="49" charset="0"/>
              </a:rPr>
            </a:br>
            <a:r>
              <a:rPr kumimoji="0" lang="en-US" altLang="ko-KR" sz="1600" dirty="0">
                <a:latin typeface="Courier New" pitchFamily="49" charset="0"/>
              </a:rPr>
              <a:t>}</a:t>
            </a:r>
            <a:endParaRPr kumimoji="0" lang="en-US" altLang="ko-KR" sz="1600" b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유효성 검사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kumimoji="0" lang="en-US" altLang="ko-KR" sz="1800" b="1" kern="1200" dirty="0" smtClean="0">
              <a:latin typeface="Courier New" pitchFamily="49" charset="0"/>
              <a:ea typeface="굴림" pitchFamily="50" charset="-127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 smtClean="0">
                <a:latin typeface="Courier New" pitchFamily="49" charset="0"/>
                <a:ea typeface="굴림" pitchFamily="50" charset="-127"/>
              </a:rPr>
              <a:t>public </a:t>
            </a:r>
            <a:r>
              <a:rPr kumimoji="0" lang="en-US" altLang="ko-KR" sz="1800" b="1" kern="1200" dirty="0" err="1">
                <a:latin typeface="Courier New" pitchFamily="49" charset="0"/>
                <a:ea typeface="굴림" pitchFamily="50" charset="-127"/>
              </a:rPr>
              <a:t>ContactDetails</a:t>
            </a: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</a:t>
            </a:r>
            <a:r>
              <a:rPr kumimoji="0" lang="en-US" altLang="ko-KR" sz="1800" b="1" kern="1200" dirty="0" err="1">
                <a:latin typeface="Courier New" pitchFamily="49" charset="0"/>
                <a:ea typeface="굴림" pitchFamily="50" charset="-127"/>
              </a:rPr>
              <a:t>getDetails</a:t>
            </a: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(String key)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{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if(key == null) {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    throw new </a:t>
            </a:r>
            <a:r>
              <a:rPr kumimoji="0" lang="en-US" altLang="ko-KR" sz="1800" b="1" kern="12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IllegalArgumentException</a:t>
            </a:r>
            <a:r>
              <a:rPr kumimoji="0" lang="en-US" altLang="ko-KR" sz="1800" b="1" kern="1200" dirty="0" smtClean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("</a:t>
            </a:r>
            <a:r>
              <a:rPr kumimoji="0" lang="en-US" altLang="ko-KR" sz="1800" b="1" kern="12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null </a:t>
            </a:r>
            <a:r>
              <a:rPr kumimoji="0" lang="en-US" altLang="ko-KR" sz="1800" b="1" kern="1200" dirty="0" smtClean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key")</a:t>
            </a:r>
            <a:r>
              <a:rPr kumimoji="0" lang="en-US" altLang="ko-KR" sz="1800" b="1" kern="1200" dirty="0" smtClean="0">
                <a:latin typeface="Courier New" pitchFamily="49" charset="0"/>
                <a:ea typeface="굴림" pitchFamily="50" charset="-127"/>
              </a:rPr>
              <a:t>;</a:t>
            </a:r>
            <a:endParaRPr kumimoji="0" lang="en-US" altLang="ko-KR" sz="1800" b="1" kern="1200" dirty="0">
              <a:latin typeface="Courier New" pitchFamily="49" charset="0"/>
              <a:ea typeface="굴림" pitchFamily="50" charset="-127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}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if(</a:t>
            </a:r>
            <a:r>
              <a:rPr kumimoji="0" lang="en-US" altLang="ko-KR" sz="1800" b="1" kern="1200" dirty="0" err="1">
                <a:latin typeface="Courier New" pitchFamily="49" charset="0"/>
                <a:ea typeface="굴림" pitchFamily="50" charset="-127"/>
              </a:rPr>
              <a:t>key.trim</a:t>
            </a: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().length() == 0) {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    throw new </a:t>
            </a:r>
            <a:r>
              <a:rPr kumimoji="0" lang="en-US" altLang="ko-KR" sz="1800" b="1" kern="12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IllegalArgumentException</a:t>
            </a:r>
            <a:r>
              <a:rPr kumimoji="0" lang="en-US" altLang="ko-KR" sz="1800" b="1" kern="1200" dirty="0" smtClean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("</a:t>
            </a:r>
            <a:r>
              <a:rPr kumimoji="0" lang="en-US" altLang="ko-KR" sz="1800" b="1" kern="12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Empty </a:t>
            </a:r>
            <a:r>
              <a:rPr kumimoji="0" lang="en-US" altLang="ko-KR" sz="1800" b="1" kern="1200" dirty="0" smtClean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key")</a:t>
            </a:r>
            <a:r>
              <a:rPr kumimoji="0" lang="en-US" altLang="ko-KR" sz="1800" b="1" kern="1200" dirty="0" smtClean="0">
                <a:latin typeface="Courier New" pitchFamily="49" charset="0"/>
                <a:ea typeface="굴림" pitchFamily="50" charset="-127"/>
              </a:rPr>
              <a:t>;</a:t>
            </a:r>
            <a:endParaRPr kumimoji="0" lang="en-US" altLang="ko-KR" sz="1800" b="1" kern="1200" dirty="0">
              <a:latin typeface="Courier New" pitchFamily="49" charset="0"/>
              <a:ea typeface="굴림" pitchFamily="50" charset="-127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}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    return </a:t>
            </a:r>
            <a:r>
              <a:rPr kumimoji="0" lang="en-US" altLang="ko-KR" sz="1800" b="1" kern="1200" dirty="0" err="1">
                <a:latin typeface="Courier New" pitchFamily="49" charset="0"/>
                <a:ea typeface="굴림" pitchFamily="50" charset="-127"/>
              </a:rPr>
              <a:t>book.get</a:t>
            </a: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(key);</a:t>
            </a:r>
          </a:p>
          <a:p>
            <a:pPr marL="0" indent="0" eaLnBrk="1" hangingPunct="1">
              <a:buNone/>
              <a:defRPr/>
            </a:pPr>
            <a:r>
              <a:rPr kumimoji="0" lang="en-US" altLang="ko-KR" sz="1800" b="1" kern="1200" dirty="0">
                <a:latin typeface="Courier New" pitchFamily="49" charset="0"/>
                <a:ea typeface="굴림" pitchFamily="50" charset="-127"/>
              </a:rPr>
              <a:t>} 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</a:t>
            </a:r>
            <a:r>
              <a:rPr lang="en-US" altLang="ko-KR" dirty="0" smtClean="0"/>
              <a:t>(Exception)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프로그램은 비정상적인 상황에서 예외를 던진다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if (index &lt; 0 || index &gt;= size)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throw new </a:t>
            </a:r>
            <a:r>
              <a:rPr lang="en-US" altLang="ko-KR" sz="2000" dirty="0" err="1" smtClean="0"/>
              <a:t>ArrayIndexOutOfBoundsException</a:t>
            </a:r>
            <a:r>
              <a:rPr lang="en-US" altLang="ko-KR" sz="2000" dirty="0" smtClean="0"/>
              <a:t>;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57150" indent="0">
              <a:buNone/>
            </a:pPr>
            <a:r>
              <a:rPr lang="ko-KR" altLang="en-US" sz="2000" dirty="0" smtClean="0"/>
              <a:t>위와 같은 예외가 던져지면 프로그램이 죽으면서 예외에 대한 설명이 화면에 나타난다</a:t>
            </a:r>
            <a:r>
              <a:rPr lang="en-US" altLang="ko-KR" sz="2000" dirty="0" smtClean="0"/>
              <a:t>.</a:t>
            </a:r>
          </a:p>
          <a:p>
            <a:pPr marL="57150" indent="0">
              <a:buNone/>
            </a:pPr>
            <a:endParaRPr lang="en-US" altLang="ko-KR" sz="2000" dirty="0"/>
          </a:p>
          <a:p>
            <a:pPr marL="57150" indent="0">
              <a:buNone/>
            </a:pPr>
            <a:r>
              <a:rPr lang="ko-KR" altLang="en-US" sz="2000" dirty="0" smtClean="0"/>
              <a:t>죽는 게 좋은가</a:t>
            </a:r>
            <a:r>
              <a:rPr lang="en-US" altLang="ko-KR" sz="2000" dirty="0" smtClean="0"/>
              <a:t>? </a:t>
            </a:r>
          </a:p>
          <a:p>
            <a:pPr marL="57150" indent="0">
              <a:buNone/>
            </a:pPr>
            <a:r>
              <a:rPr lang="ko-KR" altLang="en-US" sz="2000" dirty="0" smtClean="0"/>
              <a:t>죽지 않고 엉뚱한 결과를 내는 것보다 훨씬 낫다</a:t>
            </a:r>
            <a:r>
              <a:rPr lang="en-US" altLang="ko-KR" sz="2000" dirty="0" smtClean="0"/>
              <a:t>.</a:t>
            </a:r>
          </a:p>
          <a:p>
            <a:pPr marL="57150" indent="0">
              <a:buNone/>
            </a:pPr>
            <a:endParaRPr lang="en-US" altLang="ko-KR" sz="2000" dirty="0" smtClean="0"/>
          </a:p>
          <a:p>
            <a:pPr marL="57150" indent="0">
              <a:buNone/>
            </a:pPr>
            <a:r>
              <a:rPr lang="ko-KR" altLang="en-US" sz="2000" dirty="0" smtClean="0"/>
              <a:t>죽는 게 언제나 최선인가</a:t>
            </a:r>
            <a:r>
              <a:rPr lang="en-US" altLang="ko-KR" sz="2000" dirty="0" smtClean="0"/>
              <a:t>? No!</a:t>
            </a:r>
            <a:endParaRPr lang="ko-KR" altLang="en-US" sz="20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5800" y="4572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ko-KR" altLang="en-US" sz="1400" dirty="0" smtClean="0"/>
              <a:t>내 마음은</a:t>
            </a:r>
          </a:p>
          <a:p>
            <a:pPr lvl="3"/>
            <a:r>
              <a:rPr lang="ko-KR" altLang="en-US" sz="1400" dirty="0" smtClean="0"/>
              <a:t>                   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김동명 </a:t>
            </a:r>
          </a:p>
          <a:p>
            <a:pPr lvl="3"/>
            <a:endParaRPr lang="ko-KR" altLang="en-US" sz="1400" dirty="0" smtClean="0"/>
          </a:p>
          <a:p>
            <a:pPr lvl="3"/>
            <a:r>
              <a:rPr lang="ko-KR" altLang="en-US" sz="1400" dirty="0" smtClean="0"/>
              <a:t>내 마음은 호수요</a:t>
            </a:r>
            <a:r>
              <a:rPr lang="en-US" altLang="ko-KR" sz="1400" dirty="0" smtClean="0"/>
              <a:t>,</a:t>
            </a:r>
          </a:p>
          <a:p>
            <a:pPr lvl="3"/>
            <a:r>
              <a:rPr lang="ko-KR" altLang="en-US" sz="1400" dirty="0" smtClean="0"/>
              <a:t>그대 노 저어 오오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나 는 그대의 흰 그림자를 안고</a:t>
            </a:r>
            <a:r>
              <a:rPr lang="en-US" altLang="ko-KR" sz="1400" dirty="0" smtClean="0"/>
              <a:t>,</a:t>
            </a:r>
          </a:p>
          <a:p>
            <a:pPr lvl="3"/>
            <a:r>
              <a:rPr lang="ko-KR" altLang="en-US" sz="1400" dirty="0" smtClean="0"/>
              <a:t>옥같이 그대의 뱃전에 부서지리다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내 마음은 촛불이요</a:t>
            </a:r>
            <a:r>
              <a:rPr lang="en-US" altLang="ko-KR" sz="1400" dirty="0" smtClean="0"/>
              <a:t>,</a:t>
            </a:r>
          </a:p>
          <a:p>
            <a:pPr lvl="3"/>
            <a:r>
              <a:rPr lang="ko-KR" altLang="en-US" sz="1400" dirty="0" smtClean="0"/>
              <a:t>그대 저 문을 닫아 주오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나는 그대의 비단 옷자락에 떨며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고요히</a:t>
            </a:r>
          </a:p>
          <a:p>
            <a:pPr lvl="3"/>
            <a:r>
              <a:rPr lang="ko-KR" altLang="en-US" sz="1400" dirty="0" smtClean="0"/>
              <a:t>최후의 한 방울도 남김없이 타오리다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내 마음은 나그네요</a:t>
            </a:r>
            <a:r>
              <a:rPr lang="en-US" altLang="ko-KR" sz="1400" dirty="0" smtClean="0"/>
              <a:t>,</a:t>
            </a:r>
          </a:p>
          <a:p>
            <a:pPr lvl="3"/>
            <a:r>
              <a:rPr lang="ko-KR" altLang="en-US" sz="1400" dirty="0" smtClean="0"/>
              <a:t>그대 피리를 불어 주오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나는 달 아래 귀를 기울이며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호젓이</a:t>
            </a:r>
          </a:p>
          <a:p>
            <a:pPr lvl="3"/>
            <a:r>
              <a:rPr lang="ko-KR" altLang="en-US" sz="1400" dirty="0" smtClean="0"/>
              <a:t>나의 밤을 새이오리다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내 마음은 낙엽이요</a:t>
            </a:r>
            <a:r>
              <a:rPr lang="en-US" altLang="ko-KR" sz="1400" dirty="0" smtClean="0"/>
              <a:t>,</a:t>
            </a:r>
          </a:p>
          <a:p>
            <a:pPr lvl="3"/>
            <a:r>
              <a:rPr lang="ko-KR" altLang="en-US" sz="1400" dirty="0" smtClean="0"/>
              <a:t>잠깐 그대의 뜰에 머무르게 하오</a:t>
            </a:r>
            <a:r>
              <a:rPr lang="en-US" altLang="ko-KR" sz="1400" dirty="0" smtClean="0"/>
              <a:t>.</a:t>
            </a:r>
          </a:p>
          <a:p>
            <a:pPr lvl="3"/>
            <a:endParaRPr lang="en-US" altLang="ko-KR" sz="1400" dirty="0" smtClean="0"/>
          </a:p>
          <a:p>
            <a:pPr lvl="3"/>
            <a:r>
              <a:rPr lang="ko-KR" altLang="en-US" sz="1400" dirty="0" smtClean="0"/>
              <a:t>이 제 바람이 일면 나는 또 나그네같이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외로이</a:t>
            </a:r>
          </a:p>
          <a:p>
            <a:pPr lvl="3"/>
            <a:r>
              <a:rPr lang="ko-KR" altLang="en-US" sz="1400" dirty="0" smtClean="0"/>
              <a:t>그대를 떠나오리다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7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5800" y="457200"/>
            <a:ext cx="762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altLang="ko-KR" sz="1400" smtClean="0"/>
              <a:t>/* 1 */ </a:t>
            </a:r>
            <a:r>
              <a:rPr lang="ko-KR" altLang="en-US" sz="1400" smtClean="0"/>
              <a:t>내 마음은</a:t>
            </a:r>
          </a:p>
          <a:p>
            <a:pPr lvl="3"/>
            <a:r>
              <a:rPr lang="en-US" altLang="ko-KR" sz="1400" smtClean="0"/>
              <a:t>/* 2 */                      - </a:t>
            </a:r>
            <a:r>
              <a:rPr lang="ko-KR" altLang="en-US" sz="1400" smtClean="0"/>
              <a:t>김동명 </a:t>
            </a:r>
          </a:p>
          <a:p>
            <a:pPr lvl="3"/>
            <a:r>
              <a:rPr lang="en-US" altLang="ko-KR" sz="1400" smtClean="0"/>
              <a:t>/* 3 */ </a:t>
            </a:r>
          </a:p>
          <a:p>
            <a:pPr lvl="3"/>
            <a:r>
              <a:rPr lang="en-US" altLang="ko-KR" sz="1400" smtClean="0"/>
              <a:t>/* 4 */ </a:t>
            </a:r>
            <a:r>
              <a:rPr lang="ko-KR" altLang="en-US" sz="1400" smtClean="0"/>
              <a:t>내 마음은 호수요</a:t>
            </a:r>
            <a:r>
              <a:rPr lang="en-US" altLang="ko-KR" sz="1400" smtClean="0"/>
              <a:t>,</a:t>
            </a:r>
          </a:p>
          <a:p>
            <a:pPr lvl="3"/>
            <a:r>
              <a:rPr lang="en-US" altLang="ko-KR" sz="1400" smtClean="0"/>
              <a:t>/* 5 */ </a:t>
            </a:r>
            <a:r>
              <a:rPr lang="ko-KR" altLang="en-US" sz="1400" smtClean="0"/>
              <a:t>그대 노 저어 오오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6 */ </a:t>
            </a:r>
          </a:p>
          <a:p>
            <a:pPr lvl="3"/>
            <a:r>
              <a:rPr lang="en-US" altLang="ko-KR" sz="1400" smtClean="0"/>
              <a:t>/* 7 */ </a:t>
            </a:r>
            <a:r>
              <a:rPr lang="ko-KR" altLang="en-US" sz="1400" smtClean="0"/>
              <a:t>나 는 그대의 흰 그림자를 안고</a:t>
            </a:r>
            <a:r>
              <a:rPr lang="en-US" altLang="ko-KR" sz="1400" smtClean="0"/>
              <a:t>,</a:t>
            </a:r>
          </a:p>
          <a:p>
            <a:pPr lvl="3"/>
            <a:r>
              <a:rPr lang="en-US" altLang="ko-KR" sz="1400" smtClean="0"/>
              <a:t>/* 8 */ </a:t>
            </a:r>
            <a:r>
              <a:rPr lang="ko-KR" altLang="en-US" sz="1400" smtClean="0"/>
              <a:t>옥같이 그대의 뱃전에 부서지리다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9 */ </a:t>
            </a:r>
          </a:p>
          <a:p>
            <a:pPr lvl="3"/>
            <a:r>
              <a:rPr lang="en-US" altLang="ko-KR" sz="1400" smtClean="0"/>
              <a:t>/* 10 */ </a:t>
            </a:r>
            <a:r>
              <a:rPr lang="ko-KR" altLang="en-US" sz="1400" smtClean="0"/>
              <a:t>내 마음은 촛불이요</a:t>
            </a:r>
            <a:r>
              <a:rPr lang="en-US" altLang="ko-KR" sz="1400" smtClean="0"/>
              <a:t>,</a:t>
            </a:r>
          </a:p>
          <a:p>
            <a:pPr lvl="3"/>
            <a:r>
              <a:rPr lang="en-US" altLang="ko-KR" sz="1400" smtClean="0"/>
              <a:t>/* 11 */ </a:t>
            </a:r>
            <a:r>
              <a:rPr lang="ko-KR" altLang="en-US" sz="1400" smtClean="0"/>
              <a:t>그대 저 문을 닫아 주오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12 */ </a:t>
            </a:r>
          </a:p>
          <a:p>
            <a:pPr lvl="3"/>
            <a:r>
              <a:rPr lang="en-US" altLang="ko-KR" sz="1400" smtClean="0"/>
              <a:t>/* 13 */ </a:t>
            </a:r>
            <a:r>
              <a:rPr lang="ko-KR" altLang="en-US" sz="1400" smtClean="0"/>
              <a:t>나는 그대의 비단 옷자락에 떨며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고요히</a:t>
            </a:r>
          </a:p>
          <a:p>
            <a:pPr lvl="3"/>
            <a:r>
              <a:rPr lang="en-US" altLang="ko-KR" sz="1400" smtClean="0"/>
              <a:t>/* 14 */ </a:t>
            </a:r>
            <a:r>
              <a:rPr lang="ko-KR" altLang="en-US" sz="1400" smtClean="0"/>
              <a:t>최후의 한 방울도 남김없이 타오리다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15 */ </a:t>
            </a:r>
          </a:p>
          <a:p>
            <a:pPr lvl="3"/>
            <a:r>
              <a:rPr lang="en-US" altLang="ko-KR" sz="1400" smtClean="0"/>
              <a:t>/* 16 */ </a:t>
            </a:r>
            <a:r>
              <a:rPr lang="ko-KR" altLang="en-US" sz="1400" smtClean="0"/>
              <a:t>내 마음은 나그네요</a:t>
            </a:r>
            <a:r>
              <a:rPr lang="en-US" altLang="ko-KR" sz="1400" smtClean="0"/>
              <a:t>,</a:t>
            </a:r>
          </a:p>
          <a:p>
            <a:pPr lvl="3"/>
            <a:r>
              <a:rPr lang="en-US" altLang="ko-KR" sz="1400" smtClean="0"/>
              <a:t>/* 17 */ </a:t>
            </a:r>
            <a:r>
              <a:rPr lang="ko-KR" altLang="en-US" sz="1400" smtClean="0"/>
              <a:t>그대 피리를 불어 주오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18 */ </a:t>
            </a:r>
          </a:p>
          <a:p>
            <a:pPr lvl="3"/>
            <a:r>
              <a:rPr lang="en-US" altLang="ko-KR" sz="1400" smtClean="0"/>
              <a:t>/* 19 */ </a:t>
            </a:r>
            <a:r>
              <a:rPr lang="ko-KR" altLang="en-US" sz="1400" smtClean="0"/>
              <a:t>나는 달 아래 귀를 기울이며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호젓이</a:t>
            </a:r>
          </a:p>
          <a:p>
            <a:pPr lvl="3"/>
            <a:r>
              <a:rPr lang="en-US" altLang="ko-KR" sz="1400" smtClean="0"/>
              <a:t>/* 20 */ </a:t>
            </a:r>
            <a:r>
              <a:rPr lang="ko-KR" altLang="en-US" sz="1400" smtClean="0"/>
              <a:t>나의 밤을 새이오리다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21 */ </a:t>
            </a:r>
          </a:p>
          <a:p>
            <a:pPr lvl="3"/>
            <a:r>
              <a:rPr lang="en-US" altLang="ko-KR" sz="1400" smtClean="0"/>
              <a:t>/* 22 */ </a:t>
            </a:r>
            <a:r>
              <a:rPr lang="ko-KR" altLang="en-US" sz="1400" smtClean="0"/>
              <a:t>내 마음은 낙엽이요</a:t>
            </a:r>
            <a:r>
              <a:rPr lang="en-US" altLang="ko-KR" sz="1400" smtClean="0"/>
              <a:t>,</a:t>
            </a:r>
          </a:p>
          <a:p>
            <a:pPr lvl="3"/>
            <a:r>
              <a:rPr lang="en-US" altLang="ko-KR" sz="1400" smtClean="0"/>
              <a:t>/* 23 */ </a:t>
            </a:r>
            <a:r>
              <a:rPr lang="ko-KR" altLang="en-US" sz="1400" smtClean="0"/>
              <a:t>잠깐 그대의 뜰에 머무르게 하오</a:t>
            </a:r>
            <a:r>
              <a:rPr lang="en-US" altLang="ko-KR" sz="1400" smtClean="0"/>
              <a:t>.</a:t>
            </a:r>
          </a:p>
          <a:p>
            <a:pPr lvl="3"/>
            <a:r>
              <a:rPr lang="en-US" altLang="ko-KR" sz="1400" smtClean="0"/>
              <a:t>/* 24 */ </a:t>
            </a:r>
          </a:p>
          <a:p>
            <a:pPr lvl="3"/>
            <a:r>
              <a:rPr lang="en-US" altLang="ko-KR" sz="1400" smtClean="0"/>
              <a:t>/* 25 */ </a:t>
            </a:r>
            <a:r>
              <a:rPr lang="ko-KR" altLang="en-US" sz="1400" smtClean="0"/>
              <a:t>이 제 바람이 일면 나는 또 나그네같이</a:t>
            </a:r>
            <a:r>
              <a:rPr lang="en-US" altLang="ko-KR" sz="1400" smtClean="0"/>
              <a:t>, </a:t>
            </a:r>
            <a:r>
              <a:rPr lang="ko-KR" altLang="en-US" sz="1400" smtClean="0"/>
              <a:t>외로이</a:t>
            </a:r>
          </a:p>
          <a:p>
            <a:pPr lvl="3"/>
            <a:r>
              <a:rPr lang="en-US" altLang="ko-KR" sz="1400" smtClean="0"/>
              <a:t>/* 26 */ </a:t>
            </a:r>
            <a:r>
              <a:rPr lang="ko-KR" altLang="en-US" sz="1400" smtClean="0"/>
              <a:t>그대를 떠나오리다</a:t>
            </a:r>
            <a:r>
              <a:rPr lang="en-US" altLang="ko-KR" sz="1400" smtClean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4800" y="228600"/>
            <a:ext cx="75438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6575"/>
            <a:r>
              <a:rPr lang="en-US" altLang="ko" dirty="0" smtClean="0"/>
              <a:t>import</a:t>
            </a:r>
            <a:r>
              <a:rPr lang="ko" altLang="en-US" dirty="0" smtClean="0"/>
              <a:t> </a:t>
            </a:r>
            <a:r>
              <a:rPr lang="en-US" altLang="ko" dirty="0" err="1"/>
              <a:t>java.io.File</a:t>
            </a:r>
            <a:r>
              <a:rPr lang="en-US" altLang="ko" dirty="0" smtClean="0"/>
              <a:t>; import</a:t>
            </a:r>
            <a:r>
              <a:rPr lang="ko" altLang="en-US" dirty="0" smtClean="0"/>
              <a:t> </a:t>
            </a:r>
            <a:r>
              <a:rPr lang="en-US" altLang="ko" dirty="0" err="1"/>
              <a:t>java.io.PrintWriter</a:t>
            </a:r>
            <a:r>
              <a:rPr lang="en-US" altLang="ko" dirty="0"/>
              <a:t>;</a:t>
            </a:r>
            <a:endParaRPr lang="ko" altLang="en-US" dirty="0"/>
          </a:p>
          <a:p>
            <a:pPr defTabSz="536575"/>
            <a:r>
              <a:rPr lang="en-US" altLang="ko" dirty="0"/>
              <a:t>import</a:t>
            </a:r>
            <a:r>
              <a:rPr lang="ko" altLang="en-US" dirty="0"/>
              <a:t> </a:t>
            </a:r>
            <a:r>
              <a:rPr lang="en-US" altLang="ko" dirty="0" err="1"/>
              <a:t>java.util.Scanner</a:t>
            </a:r>
            <a:r>
              <a:rPr lang="en-US" altLang="ko" dirty="0"/>
              <a:t>;</a:t>
            </a:r>
            <a:endParaRPr lang="ko" altLang="en-US" dirty="0"/>
          </a:p>
          <a:p>
            <a:pPr defTabSz="536575"/>
            <a:endParaRPr lang="ko" altLang="en-US" dirty="0"/>
          </a:p>
          <a:p>
            <a:pPr defTabSz="536575"/>
            <a:r>
              <a:rPr lang="en-US" altLang="ko" dirty="0"/>
              <a:t>public</a:t>
            </a:r>
            <a:r>
              <a:rPr lang="ko" altLang="en-US" dirty="0"/>
              <a:t> </a:t>
            </a:r>
            <a:r>
              <a:rPr lang="en-US" altLang="ko" dirty="0"/>
              <a:t>class</a:t>
            </a:r>
            <a:r>
              <a:rPr lang="ko" altLang="en-US" dirty="0"/>
              <a:t> </a:t>
            </a:r>
            <a:r>
              <a:rPr lang="en-US" altLang="ko" dirty="0" err="1"/>
              <a:t>LineNumberer</a:t>
            </a:r>
            <a:r>
              <a:rPr lang="en-US" altLang="ko" dirty="0"/>
              <a:t> {</a:t>
            </a:r>
            <a:endParaRPr lang="ko" altLang="en-US" dirty="0"/>
          </a:p>
          <a:p>
            <a:pPr defTabSz="536575"/>
            <a:r>
              <a:rPr lang="ko" altLang="en-US" dirty="0"/>
              <a:t>	</a:t>
            </a:r>
            <a:r>
              <a:rPr lang="en-US" altLang="ko" dirty="0"/>
              <a:t>public</a:t>
            </a:r>
            <a:r>
              <a:rPr lang="ko" altLang="en-US" dirty="0"/>
              <a:t> </a:t>
            </a:r>
            <a:r>
              <a:rPr lang="en-US" altLang="ko" dirty="0"/>
              <a:t>static void</a:t>
            </a:r>
            <a:r>
              <a:rPr lang="ko" altLang="en-US" dirty="0"/>
              <a:t> </a:t>
            </a:r>
            <a:r>
              <a:rPr lang="en-US" altLang="ko" dirty="0"/>
              <a:t>main(String[] </a:t>
            </a:r>
            <a:r>
              <a:rPr lang="en-US" altLang="ko" dirty="0" err="1"/>
              <a:t>args</a:t>
            </a:r>
            <a:r>
              <a:rPr lang="en-US" altLang="ko" dirty="0"/>
              <a:t>) {</a:t>
            </a:r>
            <a:endParaRPr lang="ko" altLang="en-US" dirty="0"/>
          </a:p>
          <a:p>
            <a:pPr defTabSz="536575"/>
            <a:endParaRPr lang="en-US" altLang="ko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smtClean="0"/>
              <a:t>File </a:t>
            </a:r>
            <a:r>
              <a:rPr lang="en-US" altLang="ko" dirty="0" err="1" smtClean="0"/>
              <a:t>inputFile</a:t>
            </a:r>
            <a:r>
              <a:rPr lang="en-US" altLang="ko" dirty="0" smtClean="0"/>
              <a:t> = new</a:t>
            </a:r>
            <a:r>
              <a:rPr lang="ko" altLang="en-US" dirty="0" smtClean="0"/>
              <a:t> </a:t>
            </a:r>
            <a:r>
              <a:rPr lang="en-US" altLang="ko" dirty="0" smtClean="0"/>
              <a:t>File(“input.txt”);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smtClean="0">
                <a:solidFill>
                  <a:srgbClr val="FF0000"/>
                </a:solidFill>
              </a:rPr>
              <a:t>Scanner in = new</a:t>
            </a:r>
            <a:r>
              <a:rPr lang="ko" altLang="en-US" dirty="0" smtClean="0">
                <a:solidFill>
                  <a:srgbClr val="FF0000"/>
                </a:solidFill>
              </a:rPr>
              <a:t> </a:t>
            </a:r>
            <a:r>
              <a:rPr lang="en-US" altLang="ko" dirty="0" smtClean="0">
                <a:solidFill>
                  <a:srgbClr val="FF0000"/>
                </a:solidFill>
              </a:rPr>
              <a:t>Scanner(</a:t>
            </a:r>
            <a:r>
              <a:rPr lang="en-US" altLang="ko" dirty="0" err="1" smtClean="0">
                <a:solidFill>
                  <a:srgbClr val="FF0000"/>
                </a:solidFill>
              </a:rPr>
              <a:t>inputFile</a:t>
            </a:r>
            <a:r>
              <a:rPr lang="en-US" altLang="ko" dirty="0" smtClean="0">
                <a:solidFill>
                  <a:srgbClr val="FF0000"/>
                </a:solidFill>
              </a:rPr>
              <a:t>);</a:t>
            </a:r>
            <a:endParaRPr lang="ko" altLang="en-US" dirty="0" smtClean="0">
              <a:solidFill>
                <a:srgbClr val="FF0000"/>
              </a:solidFill>
            </a:endParaRPr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 out = new</a:t>
            </a:r>
            <a:r>
              <a:rPr lang="ko" altLang="en-US" dirty="0" smtClean="0">
                <a:solidFill>
                  <a:srgbClr val="FF0000"/>
                </a:solidFill>
              </a:rPr>
              <a:t> 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(“output.txt”);</a:t>
            </a:r>
          </a:p>
          <a:p>
            <a:pPr defTabSz="536575"/>
            <a:endParaRPr lang="ko" altLang="en-US" dirty="0" smtClean="0">
              <a:solidFill>
                <a:srgbClr val="FF0000"/>
              </a:solidFill>
            </a:endParaRPr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err="1" smtClean="0"/>
              <a:t>int</a:t>
            </a:r>
            <a:r>
              <a:rPr lang="ko" altLang="en-US" dirty="0" smtClean="0"/>
              <a:t> 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 = 1;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smtClean="0"/>
              <a:t>while</a:t>
            </a:r>
            <a:r>
              <a:rPr lang="ko" altLang="en-US" dirty="0" smtClean="0"/>
              <a:t> </a:t>
            </a:r>
            <a:r>
              <a:rPr lang="en-US" altLang="ko" dirty="0" smtClean="0"/>
              <a:t>(</a:t>
            </a:r>
            <a:r>
              <a:rPr lang="en-US" altLang="ko" dirty="0" err="1" smtClean="0"/>
              <a:t>in.hasNextLine</a:t>
            </a:r>
            <a:r>
              <a:rPr lang="en-US" altLang="ko" dirty="0" smtClean="0"/>
              <a:t>())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smtClean="0"/>
              <a:t>{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	</a:t>
            </a:r>
            <a:r>
              <a:rPr lang="en-US" altLang="ko" dirty="0" smtClean="0"/>
              <a:t>String line = </a:t>
            </a:r>
            <a:r>
              <a:rPr lang="en-US" altLang="ko" dirty="0" err="1" smtClean="0"/>
              <a:t>in.nextLine</a:t>
            </a:r>
            <a:r>
              <a:rPr lang="en-US" altLang="ko" dirty="0" smtClean="0"/>
              <a:t>();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	</a:t>
            </a:r>
            <a:r>
              <a:rPr lang="en-US" altLang="ko" dirty="0" err="1" smtClean="0"/>
              <a:t>out.println</a:t>
            </a:r>
            <a:r>
              <a:rPr lang="en-US" altLang="ko" dirty="0" smtClean="0"/>
              <a:t>("/* "</a:t>
            </a:r>
            <a:r>
              <a:rPr lang="ko" altLang="en-US" dirty="0" smtClean="0"/>
              <a:t> </a:t>
            </a:r>
            <a:r>
              <a:rPr lang="en-US" altLang="ko" dirty="0" smtClean="0"/>
              <a:t>+ 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 + " */ "</a:t>
            </a:r>
            <a:r>
              <a:rPr lang="ko" altLang="en-US" dirty="0" smtClean="0"/>
              <a:t> </a:t>
            </a:r>
            <a:r>
              <a:rPr lang="en-US" altLang="ko" dirty="0" smtClean="0"/>
              <a:t>+ line);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	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++;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smtClean="0"/>
              <a:t>}</a:t>
            </a:r>
            <a:endParaRPr lang="ko" altLang="en-US" dirty="0" smtClean="0"/>
          </a:p>
          <a:p>
            <a:pPr defTabSz="536575"/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err="1" smtClean="0"/>
              <a:t>in.close</a:t>
            </a:r>
            <a:r>
              <a:rPr lang="en-US" altLang="ko" dirty="0" smtClean="0"/>
              <a:t>();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	</a:t>
            </a:r>
            <a:r>
              <a:rPr lang="en-US" altLang="ko" dirty="0" err="1" smtClean="0"/>
              <a:t>out.close</a:t>
            </a:r>
            <a:r>
              <a:rPr lang="en-US" altLang="ko" dirty="0" smtClean="0"/>
              <a:t>();</a:t>
            </a:r>
            <a:endParaRPr lang="ko" altLang="en-US" dirty="0" smtClean="0"/>
          </a:p>
          <a:p>
            <a:pPr defTabSz="536575"/>
            <a:r>
              <a:rPr lang="ko" altLang="en-US" dirty="0" smtClean="0"/>
              <a:t>	</a:t>
            </a:r>
            <a:r>
              <a:rPr lang="en-US" altLang="ko" dirty="0" smtClean="0"/>
              <a:t>}</a:t>
            </a:r>
            <a:endParaRPr lang="ko" altLang="en-US" dirty="0" smtClean="0"/>
          </a:p>
          <a:p>
            <a:pPr defTabSz="536575"/>
            <a:r>
              <a:rPr lang="en-US" altLang="ko" dirty="0" smtClean="0"/>
              <a:t>}</a:t>
            </a:r>
            <a:endParaRPr lang="ko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28600"/>
            <a:ext cx="2976503" cy="51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12008"/>
            <a:ext cx="3491669" cy="95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11933"/>
            <a:ext cx="3239810" cy="49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0" y="123188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" dirty="0" smtClean="0">
                <a:solidFill>
                  <a:srgbClr val="FF0000"/>
                </a:solidFill>
              </a:rPr>
              <a:t>try </a:t>
            </a:r>
          </a:p>
          <a:p>
            <a:r>
              <a:rPr lang="en-US" altLang="ko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" dirty="0" smtClean="0">
                <a:solidFill>
                  <a:srgbClr val="FF0000"/>
                </a:solidFill>
              </a:rPr>
              <a:t>	Scanner in = new Scanner(</a:t>
            </a:r>
            <a:r>
              <a:rPr lang="en-US" altLang="ko" dirty="0" err="1" smtClean="0">
                <a:solidFill>
                  <a:srgbClr val="FF0000"/>
                </a:solidFill>
              </a:rPr>
              <a:t>inputFile</a:t>
            </a:r>
            <a:r>
              <a:rPr lang="en-US" altLang="ko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" dirty="0" smtClean="0">
                <a:solidFill>
                  <a:srgbClr val="FF0000"/>
                </a:solidFill>
              </a:rPr>
              <a:t>	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 out = new 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(“output.txt”);</a:t>
            </a:r>
          </a:p>
          <a:p>
            <a:r>
              <a:rPr lang="en-US" altLang="ko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altLang="ko" dirty="0" smtClean="0">
                <a:solidFill>
                  <a:srgbClr val="0000FF"/>
                </a:solidFill>
              </a:rPr>
              <a:t>catch (</a:t>
            </a:r>
            <a:r>
              <a:rPr lang="en-US" altLang="ko" dirty="0" err="1" smtClean="0">
                <a:solidFill>
                  <a:srgbClr val="0000FF"/>
                </a:solidFill>
              </a:rPr>
              <a:t>IOException</a:t>
            </a:r>
            <a:r>
              <a:rPr lang="en-US" altLang="ko" dirty="0" smtClean="0">
                <a:solidFill>
                  <a:srgbClr val="0000FF"/>
                </a:solidFill>
              </a:rPr>
              <a:t> e)</a:t>
            </a:r>
          </a:p>
          <a:p>
            <a:r>
              <a:rPr lang="en-US" altLang="ko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" dirty="0" smtClean="0">
                <a:solidFill>
                  <a:srgbClr val="0000FF"/>
                </a:solidFill>
              </a:rPr>
              <a:t>	</a:t>
            </a:r>
            <a:r>
              <a:rPr lang="en-US" altLang="ko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ko" dirty="0" smtClean="0">
                <a:solidFill>
                  <a:srgbClr val="0000FF"/>
                </a:solidFill>
              </a:rPr>
              <a:t>("Scanner </a:t>
            </a:r>
            <a:r>
              <a:rPr lang="ko-KR" altLang="en-US" dirty="0" smtClean="0">
                <a:solidFill>
                  <a:srgbClr val="0000FF"/>
                </a:solidFill>
              </a:rPr>
              <a:t>혹은 </a:t>
            </a:r>
            <a:r>
              <a:rPr lang="en-US" altLang="ko" dirty="0" err="1" smtClean="0">
                <a:solidFill>
                  <a:srgbClr val="0000FF"/>
                </a:solidFill>
              </a:rPr>
              <a:t>PrintWriter</a:t>
            </a:r>
            <a:r>
              <a:rPr lang="en-US" altLang="ko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구성 불가</a:t>
            </a:r>
            <a:r>
              <a:rPr lang="en-US" altLang="ko-KR" dirty="0" smtClean="0">
                <a:solidFill>
                  <a:srgbClr val="0000FF"/>
                </a:solidFill>
              </a:rPr>
              <a:t>!");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</a:t>
            </a:r>
            <a:r>
              <a:rPr lang="en-US" altLang="ko" dirty="0" err="1" smtClean="0">
                <a:solidFill>
                  <a:srgbClr val="0000FF"/>
                </a:solidFill>
              </a:rPr>
              <a:t>e.printStackTrace</a:t>
            </a:r>
            <a:r>
              <a:rPr lang="en-US" altLang="ko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altLang="ko" dirty="0" smtClean="0">
                <a:solidFill>
                  <a:srgbClr val="0000FF"/>
                </a:solidFill>
              </a:rPr>
              <a:t>	</a:t>
            </a:r>
            <a:r>
              <a:rPr lang="en-US" altLang="ko" dirty="0" err="1" smtClean="0">
                <a:solidFill>
                  <a:srgbClr val="0000FF"/>
                </a:solidFill>
              </a:rPr>
              <a:t>System.exit</a:t>
            </a:r>
            <a:r>
              <a:rPr lang="en-US" altLang="ko" dirty="0" smtClean="0">
                <a:solidFill>
                  <a:srgbClr val="0000FF"/>
                </a:solidFill>
              </a:rPr>
              <a:t>(0);</a:t>
            </a:r>
          </a:p>
          <a:p>
            <a:r>
              <a:rPr lang="en-US" altLang="ko" dirty="0" smtClean="0">
                <a:solidFill>
                  <a:srgbClr val="0000FF"/>
                </a:solidFill>
              </a:rPr>
              <a:t>}</a:t>
            </a:r>
          </a:p>
          <a:p>
            <a:endParaRPr lang="en-US" altLang="ko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38800" y="533400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굴림"/>
                <a:ea typeface="굴림"/>
              </a:rPr>
              <a:t>① 예외처</a:t>
            </a:r>
            <a:r>
              <a:rPr lang="ko-KR" altLang="en-US" sz="3200">
                <a:latin typeface="굴림"/>
                <a:ea typeface="굴림"/>
              </a:rPr>
              <a:t>리</a:t>
            </a:r>
            <a:endParaRPr lang="ko-KR" altLang="en-US" sz="32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7200" y="1439882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" dirty="0" smtClean="0"/>
              <a:t>public void </a:t>
            </a:r>
            <a:r>
              <a:rPr lang="en-US" altLang="ko" dirty="0" err="1" smtClean="0"/>
              <a:t>addNumber</a:t>
            </a:r>
            <a:r>
              <a:rPr lang="en-US" altLang="ko" dirty="0" smtClean="0"/>
              <a:t>() </a:t>
            </a:r>
            <a:r>
              <a:rPr lang="en-US" altLang="ko" dirty="0" smtClean="0">
                <a:solidFill>
                  <a:srgbClr val="FF0000"/>
                </a:solidFill>
              </a:rPr>
              <a:t>throws </a:t>
            </a:r>
            <a:r>
              <a:rPr lang="en-US" altLang="ko" dirty="0" err="1" smtClean="0">
                <a:solidFill>
                  <a:srgbClr val="FF0000"/>
                </a:solidFill>
              </a:rPr>
              <a:t>IOException</a:t>
            </a:r>
            <a:endParaRPr lang="en-US" altLang="ko" dirty="0" smtClean="0">
              <a:solidFill>
                <a:srgbClr val="FF0000"/>
              </a:solidFill>
            </a:endParaRPr>
          </a:p>
          <a:p>
            <a:r>
              <a:rPr lang="en-US" altLang="ko" dirty="0" smtClean="0"/>
              <a:t>{</a:t>
            </a:r>
          </a:p>
          <a:p>
            <a:r>
              <a:rPr lang="en-US" altLang="ko" dirty="0" smtClean="0"/>
              <a:t>	File </a:t>
            </a:r>
            <a:r>
              <a:rPr lang="en-US" altLang="ko" dirty="0" err="1" smtClean="0"/>
              <a:t>inputFile</a:t>
            </a:r>
            <a:r>
              <a:rPr lang="en-US" altLang="ko" dirty="0" smtClean="0"/>
              <a:t> = new File(“input.txt”);</a:t>
            </a:r>
          </a:p>
          <a:p>
            <a:r>
              <a:rPr lang="en-US" altLang="ko" dirty="0" smtClean="0"/>
              <a:t>	</a:t>
            </a:r>
            <a:r>
              <a:rPr lang="en-US" altLang="ko" dirty="0" smtClean="0">
                <a:solidFill>
                  <a:srgbClr val="FF0000"/>
                </a:solidFill>
              </a:rPr>
              <a:t>Scanner in = new Scanner(</a:t>
            </a:r>
            <a:r>
              <a:rPr lang="en-US" altLang="ko" dirty="0" err="1" smtClean="0">
                <a:solidFill>
                  <a:srgbClr val="FF0000"/>
                </a:solidFill>
              </a:rPr>
              <a:t>inputFile</a:t>
            </a:r>
            <a:r>
              <a:rPr lang="en-US" altLang="ko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" dirty="0" smtClean="0">
                <a:solidFill>
                  <a:srgbClr val="FF0000"/>
                </a:solidFill>
              </a:rPr>
              <a:t>	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 out = new </a:t>
            </a:r>
            <a:r>
              <a:rPr lang="en-US" altLang="ko" dirty="0" err="1" smtClean="0">
                <a:solidFill>
                  <a:srgbClr val="FF0000"/>
                </a:solidFill>
              </a:rPr>
              <a:t>PrintWriter</a:t>
            </a:r>
            <a:r>
              <a:rPr lang="en-US" altLang="ko" dirty="0" smtClean="0">
                <a:solidFill>
                  <a:srgbClr val="FF0000"/>
                </a:solidFill>
              </a:rPr>
              <a:t>(</a:t>
            </a:r>
            <a:r>
              <a:rPr lang="en-US" altLang="ko" dirty="0" err="1" smtClean="0">
                <a:solidFill>
                  <a:srgbClr val="FF0000"/>
                </a:solidFill>
              </a:rPr>
              <a:t>outputFileName</a:t>
            </a:r>
            <a:r>
              <a:rPr lang="en-US" altLang="ko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ko" dirty="0" smtClean="0"/>
          </a:p>
          <a:p>
            <a:r>
              <a:rPr lang="en-US" altLang="ko" dirty="0" smtClean="0"/>
              <a:t>	</a:t>
            </a:r>
            <a:r>
              <a:rPr lang="en-US" altLang="ko" dirty="0" err="1" smtClean="0"/>
              <a:t>int</a:t>
            </a:r>
            <a:r>
              <a:rPr lang="en-US" altLang="ko" dirty="0" smtClean="0"/>
              <a:t> 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 = 1;</a:t>
            </a:r>
          </a:p>
          <a:p>
            <a:r>
              <a:rPr lang="en-US" altLang="ko" dirty="0" smtClean="0"/>
              <a:t>	while (</a:t>
            </a:r>
            <a:r>
              <a:rPr lang="en-US" altLang="ko" dirty="0" err="1" smtClean="0"/>
              <a:t>in.hasNextLine</a:t>
            </a:r>
            <a:r>
              <a:rPr lang="en-US" altLang="ko" dirty="0" smtClean="0"/>
              <a:t>())</a:t>
            </a:r>
          </a:p>
          <a:p>
            <a:r>
              <a:rPr lang="en-US" altLang="ko" dirty="0" smtClean="0"/>
              <a:t>	{</a:t>
            </a:r>
          </a:p>
          <a:p>
            <a:r>
              <a:rPr lang="en-US" altLang="ko" dirty="0" smtClean="0"/>
              <a:t>		String line = </a:t>
            </a:r>
            <a:r>
              <a:rPr lang="en-US" altLang="ko" dirty="0" err="1" smtClean="0"/>
              <a:t>in.nextLine</a:t>
            </a:r>
            <a:r>
              <a:rPr lang="en-US" altLang="ko" dirty="0" smtClean="0"/>
              <a:t>();</a:t>
            </a:r>
          </a:p>
          <a:p>
            <a:r>
              <a:rPr lang="en-US" altLang="ko" dirty="0" smtClean="0"/>
              <a:t>		</a:t>
            </a:r>
            <a:r>
              <a:rPr lang="en-US" altLang="ko" dirty="0" err="1" smtClean="0"/>
              <a:t>out.println</a:t>
            </a:r>
            <a:r>
              <a:rPr lang="en-US" altLang="ko" dirty="0" smtClean="0"/>
              <a:t>("/* " + 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 + " */ " + line);</a:t>
            </a:r>
          </a:p>
          <a:p>
            <a:r>
              <a:rPr lang="en-US" altLang="ko" dirty="0" smtClean="0"/>
              <a:t>		</a:t>
            </a:r>
            <a:r>
              <a:rPr lang="en-US" altLang="ko" dirty="0" err="1" smtClean="0"/>
              <a:t>lineNumber</a:t>
            </a:r>
            <a:r>
              <a:rPr lang="en-US" altLang="ko" dirty="0" smtClean="0"/>
              <a:t>++;</a:t>
            </a:r>
          </a:p>
          <a:p>
            <a:r>
              <a:rPr lang="en-US" altLang="ko" dirty="0" smtClean="0"/>
              <a:t>	}</a:t>
            </a:r>
          </a:p>
          <a:p>
            <a:r>
              <a:rPr lang="en-US" altLang="ko" dirty="0" smtClean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00800" y="533400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mtClean="0">
                <a:latin typeface="굴림"/>
                <a:ea typeface="굴림"/>
              </a:rPr>
              <a:t>② 예외 전파</a:t>
            </a:r>
            <a:endParaRPr lang="ko-KR" altLang="en-US" sz="32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65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dirty="0" err="1" smtClean="0"/>
              <a:t>ExceptionMaker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1/0;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Exception in thread "main" </a:t>
            </a:r>
            <a:r>
              <a:rPr lang="en-US" altLang="ko-KR" sz="2000" u="sng" dirty="0" err="1"/>
              <a:t>java.lang.ArithmeticException</a:t>
            </a:r>
            <a:r>
              <a:rPr lang="en-US" altLang="ko-KR" sz="2000" u="sng" dirty="0"/>
              <a:t>: / by zero</a:t>
            </a:r>
          </a:p>
          <a:p>
            <a:pPr marL="0" indent="0">
              <a:buNone/>
            </a:pPr>
            <a:r>
              <a:rPr lang="en-US" altLang="ko-KR" sz="2000" dirty="0" smtClean="0"/>
              <a:t>	at </a:t>
            </a:r>
            <a:r>
              <a:rPr lang="en-US" altLang="ko-KR" sz="2000" dirty="0" err="1" smtClean="0"/>
              <a:t>ExceptionMaker.main</a:t>
            </a:r>
            <a:r>
              <a:rPr lang="en-US" altLang="ko-KR" sz="2000" dirty="0" smtClean="0"/>
              <a:t>(</a:t>
            </a:r>
            <a:r>
              <a:rPr lang="en-US" altLang="ko-KR" sz="2000" u="sng" dirty="0" err="1" smtClean="0"/>
              <a:t>ExceptionMaker.java:8</a:t>
            </a:r>
            <a:r>
              <a:rPr lang="en-US" altLang="ko-KR" sz="2000" u="sng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4572000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시스템에 의해 던져진 예외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비확인</a:t>
            </a:r>
            <a:r>
              <a:rPr lang="ko-KR" altLang="en-US" dirty="0" smtClean="0"/>
              <a:t> 예외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프로그램에서 예외처리를 하지 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시스템이 예외처리를 해 줌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8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r>
              <a:rPr lang="ko-KR" altLang="en-US" sz="3600" dirty="0" smtClean="0"/>
              <a:t>여러 가지 예외가 발생하는 경우</a:t>
            </a:r>
            <a:endParaRPr lang="en-US" altLang="ko-KR" sz="3600" dirty="0"/>
          </a:p>
        </p:txBody>
      </p:sp>
      <p:sp>
        <p:nvSpPr>
          <p:cNvPr id="240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b="1" dirty="0" smtClean="0">
              <a:latin typeface="Courier New" pitchFamily="49" charset="0"/>
            </a:endParaRPr>
          </a:p>
          <a:p>
            <a:endParaRPr lang="en-US" altLang="ko-KR" sz="2000" b="1" dirty="0" smtClean="0">
              <a:latin typeface="Courier New" pitchFamily="49" charset="0"/>
            </a:endParaRPr>
          </a:p>
          <a:p>
            <a:endParaRPr lang="en-US" altLang="ko-KR" sz="2000" b="1" dirty="0" smtClean="0">
              <a:latin typeface="Courier New" pitchFamily="49" charset="0"/>
            </a:endParaRPr>
          </a:p>
          <a:p>
            <a:endParaRPr lang="en-US" altLang="ko-KR" sz="2000" b="1" dirty="0" smtClean="0">
              <a:latin typeface="Courier New" pitchFamily="49" charset="0"/>
            </a:endParaRPr>
          </a:p>
          <a:p>
            <a:r>
              <a:rPr lang="en-US" altLang="ko-KR" sz="2000" b="1" dirty="0" err="1" smtClean="0">
                <a:latin typeface="Courier New" pitchFamily="49" charset="0"/>
              </a:rPr>
              <a:t>IOException</a:t>
            </a:r>
            <a:r>
              <a:rPr lang="ko-KR" altLang="en-US" sz="2000" dirty="0">
                <a:latin typeface="Courier New" pitchFamily="49" charset="0"/>
              </a:rPr>
              <a:t>과</a:t>
            </a:r>
            <a:r>
              <a:rPr lang="en-US" altLang="ko-KR" sz="2000" dirty="0"/>
              <a:t> </a:t>
            </a:r>
            <a:r>
              <a:rPr lang="en-US" altLang="ko-KR" sz="2000" b="1" dirty="0" err="1">
                <a:latin typeface="Courier New" pitchFamily="49" charset="0"/>
              </a:rPr>
              <a:t>FileNotFoundException</a:t>
            </a:r>
            <a:r>
              <a:rPr lang="ko-KR" altLang="en-US" sz="2000" dirty="0"/>
              <a:t>가 발생하는 경우에는</a:t>
            </a:r>
            <a:r>
              <a:rPr lang="en-US" altLang="ko-KR" sz="2000" dirty="0"/>
              <a:t> </a:t>
            </a:r>
            <a:r>
              <a:rPr lang="en-US" altLang="ko-KR" sz="2000" b="1" dirty="0" err="1">
                <a:latin typeface="Courier New" pitchFamily="49" charset="0"/>
              </a:rPr>
              <a:t>IOException</a:t>
            </a:r>
            <a:r>
              <a:rPr lang="ko-KR" altLang="en-US" sz="2000" dirty="0">
                <a:latin typeface="Courier New" pitchFamily="49" charset="0"/>
              </a:rPr>
              <a:t>만 적어줄 수도 </a:t>
            </a:r>
            <a:r>
              <a:rPr lang="ko-KR" altLang="en-US" sz="2000" dirty="0" smtClean="0">
                <a:latin typeface="Courier New" pitchFamily="49" charset="0"/>
              </a:rPr>
              <a:t>있음</a:t>
            </a:r>
            <a:endParaRPr lang="en-US" altLang="ko-KR" sz="2000" dirty="0" smtClean="0">
              <a:latin typeface="Courier New" pitchFamily="49" charset="0"/>
            </a:endParaRPr>
          </a:p>
          <a:p>
            <a:r>
              <a:rPr lang="en-US" altLang="ko-KR" sz="2000" dirty="0" err="1" smtClean="0">
                <a:latin typeface="Courier New" pitchFamily="49" charset="0"/>
              </a:rPr>
              <a:t>FileNotFoundException</a:t>
            </a:r>
            <a:r>
              <a:rPr lang="ko-KR" altLang="en-US" sz="2000" dirty="0" smtClean="0">
                <a:latin typeface="Courier New" pitchFamily="49" charset="0"/>
              </a:rPr>
              <a:t>이 </a:t>
            </a:r>
            <a:r>
              <a:rPr lang="en-US" altLang="ko-KR" sz="2000" dirty="0" err="1" smtClean="0">
                <a:latin typeface="Courier New" pitchFamily="49" charset="0"/>
              </a:rPr>
              <a:t>IOException</a:t>
            </a:r>
            <a:r>
              <a:rPr lang="ko-KR" altLang="en-US" sz="2000" dirty="0" smtClean="0">
                <a:latin typeface="Courier New" pitchFamily="49" charset="0"/>
              </a:rPr>
              <a:t>의 서브클래스이므로</a:t>
            </a:r>
            <a:endParaRPr lang="en-US" altLang="ko-KR" sz="2000" dirty="0" smtClean="0">
              <a:latin typeface="Courier New" pitchFamily="49" charset="0"/>
            </a:endParaRPr>
          </a:p>
          <a:p>
            <a:endParaRPr lang="ko-KR" altLang="en-US" sz="2000" dirty="0"/>
          </a:p>
          <a:p>
            <a:endParaRPr lang="ko-KR" altLang="en-US" sz="2000" dirty="0">
              <a:latin typeface="Courier New" pitchFamily="49" charset="0"/>
            </a:endParaRPr>
          </a:p>
        </p:txBody>
      </p:sp>
      <p:sp>
        <p:nvSpPr>
          <p:cNvPr id="2400260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00262" name="Rectangle 6"/>
          <p:cNvSpPr>
            <a:spLocks noChangeArrowheads="1"/>
          </p:cNvSpPr>
          <p:nvPr/>
        </p:nvSpPr>
        <p:spPr bwMode="auto">
          <a:xfrm>
            <a:off x="990600" y="1676400"/>
            <a:ext cx="6705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dirty="0">
                <a:latin typeface="Courier New" pitchFamily="49" charset="0"/>
              </a:rPr>
              <a:t>public void read(String filename) </a:t>
            </a:r>
            <a:br>
              <a:rPr kumimoji="0" lang="en-US" altLang="ko-KR" dirty="0">
                <a:latin typeface="Courier New" pitchFamily="49" charset="0"/>
              </a:rPr>
            </a:br>
            <a:r>
              <a:rPr kumimoji="0" lang="en-US" altLang="ko-KR" dirty="0">
                <a:latin typeface="Courier New" pitchFamily="49" charset="0"/>
              </a:rPr>
              <a:t>      throws </a:t>
            </a:r>
            <a:r>
              <a:rPr kumimoji="0" lang="en-US" altLang="ko-KR" dirty="0" err="1">
                <a:latin typeface="Courier New" pitchFamily="49" charset="0"/>
              </a:rPr>
              <a:t>IOException</a:t>
            </a:r>
            <a:r>
              <a:rPr kumimoji="0" lang="en-US" altLang="ko-KR">
                <a:latin typeface="Courier New" pitchFamily="49" charset="0"/>
              </a:rPr>
              <a:t>, </a:t>
            </a:r>
            <a:r>
              <a:rPr kumimoji="0" lang="en-US" altLang="ko-KR" smtClean="0">
                <a:latin typeface="Courier New" pitchFamily="49" charset="0"/>
              </a:rPr>
              <a:t>ClassNotFoundException</a:t>
            </a:r>
          </a:p>
          <a:p>
            <a:pPr latinLnBrk="0"/>
            <a:r>
              <a:rPr kumimoji="0" lang="en-US" altLang="ko-KR" smtClean="0">
                <a:latin typeface="Courier New" pitchFamily="49" charset="0"/>
              </a:rPr>
              <a:t>{</a:t>
            </a:r>
          </a:p>
          <a:p>
            <a:pPr latinLnBrk="0"/>
            <a:r>
              <a:rPr kumimoji="0" lang="en-US" altLang="ko-KR" smtClean="0">
                <a:latin typeface="Courier New" pitchFamily="49" charset="0"/>
              </a:rPr>
              <a:t>	...</a:t>
            </a:r>
          </a:p>
          <a:p>
            <a:pPr latinLnBrk="0"/>
            <a:r>
              <a:rPr kumimoji="0" lang="en-US" altLang="ko-KR" smtClean="0">
                <a:latin typeface="Courier New" pitchFamily="49" charset="0"/>
              </a:rPr>
              <a:t>} </a:t>
            </a:r>
            <a:endParaRPr kumimoji="0" lang="en-US" altLang="ko-KR" dirty="0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파일 입출력 </a:t>
            </a:r>
            <a:r>
              <a:rPr lang="en-US" altLang="ko-KR" sz="3600" dirty="0" smtClean="0"/>
              <a:t>(File Input and Output)</a:t>
            </a:r>
            <a:endParaRPr lang="ko-KR" altLang="en-US" sz="36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858-CE67-45D0-B0CE-A86175BFAA41}" type="slidenum">
              <a:rPr lang="ko-KR" altLang="en-US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3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49375"/>
            <a:ext cx="7924800" cy="1470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파일과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(Files and Streams)</a:t>
            </a:r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858-CE67-45D0-B0CE-A86175BFAA41}" type="slidenum">
              <a:rPr lang="ko-KR" altLang="en-US" smtClean="0"/>
              <a:pPr/>
              <a:t>28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텍스트파일 간편 </a:t>
            </a:r>
            <a:r>
              <a:rPr lang="ko-KR" altLang="en-US" sz="3600" dirty="0" smtClean="0"/>
              <a:t>입출력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/>
              <a:t>일반적 입출력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(</a:t>
            </a:r>
            <a:r>
              <a:rPr lang="ko-KR" altLang="en-US" sz="3600" dirty="0"/>
              <a:t>텍스트파일</a:t>
            </a:r>
            <a:r>
              <a:rPr lang="en-US" altLang="ko-KR" sz="3600" dirty="0"/>
              <a:t>, </a:t>
            </a:r>
            <a:r>
              <a:rPr lang="ko-KR" altLang="en-US" sz="3600" dirty="0"/>
              <a:t>이진데이터파일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8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</a:t>
            </a:r>
            <a:r>
              <a:rPr lang="en-US" altLang="ko-KR" dirty="0" smtClean="0"/>
              <a:t>(Exception)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프로그램은 비정상적인 상황에서 예외를 던진다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if (index &lt; 0 || index &gt;= size)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throw new </a:t>
            </a:r>
            <a:r>
              <a:rPr lang="en-US" altLang="ko-KR" sz="2000" dirty="0" err="1" smtClean="0"/>
              <a:t>ArrayIndexOutOfBoundsException</a:t>
            </a:r>
            <a:r>
              <a:rPr lang="en-US" altLang="ko-KR" sz="2000" dirty="0" smtClean="0"/>
              <a:t>;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57150" indent="0">
              <a:buNone/>
            </a:pPr>
            <a:r>
              <a:rPr lang="ko-KR" altLang="en-US" sz="2000" dirty="0" smtClean="0"/>
              <a:t>예외를 던져지면 그 지점에서 프로그램 실행이 중단된다</a:t>
            </a:r>
            <a:r>
              <a:rPr lang="en-US" altLang="ko-KR" sz="2000" dirty="0" smtClean="0"/>
              <a:t>.</a:t>
            </a:r>
          </a:p>
          <a:p>
            <a:pPr marL="5715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그 다음 줄로 넘어가지 않는다</a:t>
            </a:r>
            <a:r>
              <a:rPr lang="en-US" altLang="ko-KR" sz="2000" dirty="0" smtClean="0"/>
              <a:t>.)</a:t>
            </a:r>
          </a:p>
          <a:p>
            <a:pPr marL="57150" indent="0">
              <a:buNone/>
            </a:pPr>
            <a:endParaRPr lang="en-US" altLang="ko-KR" sz="2000" dirty="0" smtClean="0"/>
          </a:p>
          <a:p>
            <a:pPr marL="57150" indent="0">
              <a:buNone/>
            </a:pPr>
            <a:r>
              <a:rPr lang="ko-KR" altLang="en-US" sz="2000" dirty="0" smtClean="0"/>
              <a:t>예외처리기</a:t>
            </a:r>
            <a:r>
              <a:rPr lang="en-US" altLang="ko-KR" sz="2000" dirty="0" smtClean="0"/>
              <a:t>(Exception handler)</a:t>
            </a:r>
            <a:r>
              <a:rPr lang="ko-KR" altLang="en-US" sz="2000" dirty="0" smtClean="0"/>
              <a:t>가 예외를 잡아 처리한다</a:t>
            </a:r>
            <a:r>
              <a:rPr lang="en-US" altLang="ko-KR" sz="2000" dirty="0" smtClean="0"/>
              <a:t>.</a:t>
            </a:r>
          </a:p>
          <a:p>
            <a:pPr marL="57150" indent="0">
              <a:buNone/>
            </a:pPr>
            <a:r>
              <a:rPr lang="ko-KR" altLang="en-US" sz="2000" dirty="0" smtClean="0"/>
              <a:t>예외처리기는 프로그램 내의 적절한 위치에 작성해 넣어줄 수 있다</a:t>
            </a:r>
            <a:r>
              <a:rPr lang="en-US" altLang="ko-KR" sz="2000" dirty="0" smtClean="0"/>
              <a:t>.</a:t>
            </a:r>
          </a:p>
          <a:p>
            <a:pPr marL="57150" indent="0">
              <a:buNone/>
            </a:pPr>
            <a:endParaRPr lang="en-US" altLang="ko-KR" sz="2000" dirty="0"/>
          </a:p>
          <a:p>
            <a:pPr marL="57150" indent="0">
              <a:buNone/>
            </a:pPr>
            <a:r>
              <a:rPr lang="ko-KR" altLang="en-US" sz="2000" dirty="0" smtClean="0"/>
              <a:t>프로그램 내의 예외처리기가 예외를 잡아 처리하지 않으면 시스템의 예외처리기가 예외를 잡아 처리한다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anose="05000000000000000000" pitchFamily="2" charset="2"/>
              </a:rPr>
              <a:t>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지금까지 대부분의 경우에 해당</a:t>
            </a:r>
            <a:endParaRPr lang="en-US" altLang="ko-KR" sz="2000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1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텍스트파일</a:t>
            </a:r>
            <a:r>
              <a:rPr lang="ko-KR" altLang="en-US" dirty="0" smtClean="0"/>
              <a:t> 간편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아래 두 클래스를 이용함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Java.util.Scanner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텍스트파일을 읽음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Java.io.PrintWriter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텍스트파일로 기록함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680865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mtClean="0"/>
              <a:t>Scanner useDelimiter(Pattern pattern) </a:t>
            </a:r>
          </a:p>
          <a:p>
            <a:r>
              <a:rPr lang="en-US" altLang="ko-KR" smtClean="0"/>
              <a:t>boolean hasNext() - Returns true if this scanner has another token in its input</a:t>
            </a:r>
          </a:p>
          <a:p>
            <a:r>
              <a:rPr lang="en-US" altLang="ko-KR" smtClean="0"/>
              <a:t>String next() - Finds and returns the next complete token from this scanner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00038"/>
            <a:ext cx="7772400" cy="817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ko-KR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Scanner</a:t>
            </a:r>
            <a:endParaRPr lang="en-US" altLang="ko-KR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57200" y="2671465"/>
            <a:ext cx="40386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long </a:t>
            </a:r>
            <a:r>
              <a:rPr lang="en-US" altLang="ko-KR" dirty="0" err="1">
                <a:solidFill>
                  <a:srgbClr val="0000FF"/>
                </a:solidFill>
              </a:rPr>
              <a:t>nextLong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boolean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nextBoolean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byte </a:t>
            </a:r>
            <a:r>
              <a:rPr lang="en-US" altLang="ko-KR" dirty="0" err="1" smtClean="0">
                <a:solidFill>
                  <a:srgbClr val="0000FF"/>
                </a:solidFill>
              </a:rPr>
              <a:t>nextByte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double </a:t>
            </a:r>
            <a:r>
              <a:rPr lang="en-US" altLang="ko-KR" dirty="0" err="1" smtClean="0">
                <a:solidFill>
                  <a:srgbClr val="0000FF"/>
                </a:solidFill>
              </a:rPr>
              <a:t>nextDouble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float </a:t>
            </a:r>
            <a:r>
              <a:rPr lang="en-US" altLang="ko-KR" dirty="0" err="1" smtClean="0">
                <a:solidFill>
                  <a:srgbClr val="0000FF"/>
                </a:solidFill>
              </a:rPr>
              <a:t>nextFloat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nextInt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String </a:t>
            </a:r>
            <a:r>
              <a:rPr lang="en-US" altLang="ko-KR" dirty="0" err="1" smtClean="0">
                <a:solidFill>
                  <a:srgbClr val="0000FF"/>
                </a:solidFill>
              </a:rPr>
              <a:t>nextLine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short </a:t>
            </a:r>
            <a:r>
              <a:rPr lang="en-US" altLang="ko-KR" dirty="0" err="1" smtClean="0">
                <a:solidFill>
                  <a:srgbClr val="0000FF"/>
                </a:solidFill>
              </a:rPr>
              <a:t>nextShort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572000" y="2671465"/>
            <a:ext cx="4267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hasNextLine</a:t>
            </a:r>
            <a:r>
              <a:rPr lang="en-US" altLang="ko-KR" dirty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hasNextBoolean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hasNextByte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hasNextDouble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hasNextFloat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hasNextInt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hasNextLong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hasNextShort</a:t>
            </a:r>
            <a:r>
              <a:rPr lang="en-US" altLang="ko-KR" dirty="0" smtClean="0"/>
              <a:t>()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4925" y="1066800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</a:rPr>
              <a:t>중요 </a:t>
            </a:r>
            <a:r>
              <a:rPr lang="en-US" altLang="ko-KR" sz="2400" smtClean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105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텍스트파일로부터 토큰을 하나 읽어 적절히 변환하여 반환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/>
              <a:t>토큰</a:t>
            </a:r>
            <a:r>
              <a:rPr lang="en-US" altLang="ko-KR" dirty="0" smtClean="0"/>
              <a:t>(token)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구분자에</a:t>
            </a:r>
            <a:r>
              <a:rPr lang="ko-KR" altLang="en-US" dirty="0" smtClean="0"/>
              <a:t> 의해 분리되는 단어</a:t>
            </a:r>
            <a:endParaRPr lang="en-US" altLang="ko-KR" dirty="0" smtClean="0"/>
          </a:p>
          <a:p>
            <a:r>
              <a:rPr lang="ko-KR" altLang="en-US" dirty="0" err="1" smtClean="0"/>
              <a:t>구분자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delemiter</a:t>
            </a:r>
            <a:r>
              <a:rPr lang="en-US" altLang="ko-KR" dirty="0" smtClean="0"/>
              <a:t>) -</a:t>
            </a:r>
            <a:r>
              <a:rPr lang="ko-KR" altLang="en-US" dirty="0" smtClean="0"/>
              <a:t> 기본은 </a:t>
            </a:r>
            <a:r>
              <a:rPr lang="en-US" altLang="ko-KR" dirty="0" smtClean="0"/>
              <a:t>white space, </a:t>
            </a:r>
            <a:r>
              <a:rPr lang="ko-KR" altLang="en-US" dirty="0" smtClean="0"/>
              <a:t>임의 설정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setDelimiter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0038"/>
            <a:ext cx="7772400" cy="8175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텍스트 파일을 읽는 법</a:t>
            </a:r>
            <a:endParaRPr lang="en-US" altLang="ko-KR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47950"/>
            <a:ext cx="480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b="1" dirty="0" smtClean="0">
                <a:latin typeface="Courier New" pitchFamily="49" charset="0"/>
              </a:rPr>
              <a:t>String </a:t>
            </a:r>
            <a:r>
              <a:rPr lang="en-US" altLang="ko-KR" sz="2000" b="1" dirty="0" err="1" smtClean="0">
                <a:latin typeface="Courier New" pitchFamily="49" charset="0"/>
              </a:rPr>
              <a:t>in.next</a:t>
            </a:r>
            <a:r>
              <a:rPr lang="en-US" altLang="ko-KR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ko-KR" sz="2000" b="1" dirty="0" smtClean="0">
                <a:latin typeface="Courier New" pitchFamily="49" charset="0"/>
              </a:rPr>
              <a:t>String </a:t>
            </a:r>
            <a:r>
              <a:rPr lang="en-US" altLang="ko-KR" sz="2000" b="1" dirty="0" err="1" smtClean="0">
                <a:latin typeface="Courier New" pitchFamily="49" charset="0"/>
              </a:rPr>
              <a:t>in.nextLine</a:t>
            </a:r>
            <a:r>
              <a:rPr lang="en-US" altLang="ko-KR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b="1" dirty="0" smtClean="0">
                <a:latin typeface="Courier New" pitchFamily="49" charset="0"/>
              </a:rPr>
              <a:t> </a:t>
            </a:r>
            <a:r>
              <a:rPr lang="en-US" altLang="ko-KR" sz="2000" b="1" dirty="0" err="1" smtClean="0">
                <a:latin typeface="Courier New" pitchFamily="49" charset="0"/>
              </a:rPr>
              <a:t>in.nextInt</a:t>
            </a:r>
            <a:r>
              <a:rPr lang="en-US" altLang="ko-KR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ko-KR" sz="2000" b="1" dirty="0" smtClean="0">
                <a:latin typeface="Courier New" pitchFamily="49" charset="0"/>
              </a:rPr>
              <a:t>double </a:t>
            </a:r>
            <a:r>
              <a:rPr lang="en-US" altLang="ko-KR" sz="2000" b="1" dirty="0" err="1" smtClean="0">
                <a:latin typeface="Courier New" pitchFamily="49" charset="0"/>
              </a:rPr>
              <a:t>in.nextDouble</a:t>
            </a:r>
            <a:r>
              <a:rPr lang="en-US" altLang="ko-KR" sz="2000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914400" y="1524000"/>
            <a:ext cx="74676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108000" bIns="108000">
            <a:spAutoFit/>
          </a:bodyPr>
          <a:lstStyle/>
          <a:p>
            <a:r>
              <a:rPr kumimoji="0" lang="en-US" sz="2000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kumimoji="0" lang="en-US" sz="2000" b="1" dirty="0">
                <a:latin typeface="Courier New" pitchFamily="49" charset="0"/>
              </a:rPr>
              <a:t> </a:t>
            </a:r>
            <a:r>
              <a:rPr kumimoji="0" lang="en-US" sz="2000" b="1" dirty="0" err="1">
                <a:latin typeface="Courier New" pitchFamily="49" charset="0"/>
              </a:rPr>
              <a:t>inputFile</a:t>
            </a:r>
            <a:r>
              <a:rPr kumimoji="0" lang="en-US" sz="2000" b="1" dirty="0">
                <a:latin typeface="Courier New" pitchFamily="49" charset="0"/>
              </a:rPr>
              <a:t> = new</a:t>
            </a:r>
            <a:r>
              <a:rPr kumimoji="0" lang="ko-KR" altLang="en-US" sz="2000" b="1" dirty="0">
                <a:latin typeface="Courier New" pitchFamily="49" charset="0"/>
              </a:rPr>
              <a:t> </a:t>
            </a:r>
            <a:r>
              <a:rPr kumimoji="0" lang="en-US" sz="2000" b="1" dirty="0">
                <a:latin typeface="Courier New" pitchFamily="49" charset="0"/>
              </a:rPr>
              <a:t>File("input.txt");</a:t>
            </a:r>
          </a:p>
          <a:p>
            <a:r>
              <a:rPr kumimoji="0" lang="en-US" sz="2000" b="1" dirty="0">
                <a:latin typeface="Courier New" pitchFamily="49" charset="0"/>
              </a:rPr>
              <a:t>Scanner in = new</a:t>
            </a:r>
            <a:r>
              <a:rPr kumimoji="0" lang="ko-KR" altLang="en-US" sz="2000" b="1" dirty="0">
                <a:latin typeface="Courier New" pitchFamily="49" charset="0"/>
              </a:rPr>
              <a:t> </a:t>
            </a:r>
            <a:r>
              <a:rPr kumimoji="0" lang="en-US" sz="2000" b="1" dirty="0">
                <a:latin typeface="Courier New" pitchFamily="49" charset="0"/>
              </a:rPr>
              <a:t>Scanner(</a:t>
            </a:r>
            <a:r>
              <a:rPr kumimoji="0" lang="en-US" sz="2000" b="1" dirty="0" err="1">
                <a:latin typeface="Courier New" pitchFamily="49" charset="0"/>
              </a:rPr>
              <a:t>inputFile</a:t>
            </a:r>
            <a:r>
              <a:rPr kumimoji="0" lang="en-US" sz="2000" b="1" dirty="0">
                <a:latin typeface="Courier New" pitchFamily="49" charset="0"/>
              </a:rPr>
              <a:t>);</a:t>
            </a:r>
            <a:endParaRPr 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2667000"/>
            <a:ext cx="4343400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Scanner(</a:t>
            </a:r>
            <a:r>
              <a:rPr lang="en-US" altLang="ko-KR" sz="2000" dirty="0" smtClean="0">
                <a:solidFill>
                  <a:srgbClr val="FF0000"/>
                </a:solidFill>
              </a:rPr>
              <a:t>File</a:t>
            </a:r>
            <a:r>
              <a:rPr lang="en-US" altLang="ko-KR" sz="2000" dirty="0" smtClean="0"/>
              <a:t> source)</a:t>
            </a:r>
          </a:p>
          <a:p>
            <a:r>
              <a:rPr lang="en-US" altLang="ko-KR" sz="2000" dirty="0" smtClean="0"/>
              <a:t>Scanner(</a:t>
            </a:r>
            <a:r>
              <a:rPr lang="en-US" altLang="ko-KR" sz="2000" dirty="0" err="1" smtClean="0"/>
              <a:t>InputStream</a:t>
            </a:r>
            <a:r>
              <a:rPr lang="en-US" altLang="ko-KR" sz="2000" dirty="0" smtClean="0"/>
              <a:t> source)</a:t>
            </a:r>
          </a:p>
          <a:p>
            <a:r>
              <a:rPr lang="en-US" altLang="ko-KR" sz="2000" dirty="0" smtClean="0"/>
              <a:t>Scanner(Readable source)</a:t>
            </a:r>
          </a:p>
          <a:p>
            <a:r>
              <a:rPr lang="en-US" altLang="ko-KR" sz="2000" dirty="0" smtClean="0"/>
              <a:t>Scanner(String source)</a:t>
            </a:r>
            <a:endParaRPr lang="ko-KR" altLang="en-US" sz="2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600200" y="48768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객체는 물리적 파일 자체를 의미하는 것이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객체에는 파일에 대한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들어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텍스트 파일에 쓰는 법 </a:t>
            </a:r>
            <a:r>
              <a:rPr lang="en-US" altLang="ko-KR" sz="3200" smtClean="0"/>
              <a:t>– PrintWriter </a:t>
            </a:r>
            <a:r>
              <a:rPr lang="ko-KR" altLang="en-US" sz="3200" smtClean="0"/>
              <a:t>이용</a:t>
            </a:r>
            <a:endParaRPr lang="en-US" altLang="ko-KR" sz="3200" smtClean="0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57200" y="1524000"/>
            <a:ext cx="3886200" cy="3505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2000" smtClean="0"/>
              <a:t>PrintWriter(File file) </a:t>
            </a:r>
          </a:p>
          <a:p>
            <a:pPr>
              <a:buNone/>
            </a:pPr>
            <a:r>
              <a:rPr lang="en-US" altLang="ko-KR" sz="2000" smtClean="0"/>
              <a:t>PrintWriter(OutputStream out) </a:t>
            </a:r>
          </a:p>
          <a:p>
            <a:pPr>
              <a:buNone/>
            </a:pPr>
            <a:r>
              <a:rPr lang="en-US" altLang="ko-KR" sz="2000" smtClean="0"/>
              <a:t>PrintWriter(String fileName) </a:t>
            </a:r>
          </a:p>
          <a:p>
            <a:pPr>
              <a:buNone/>
            </a:pPr>
            <a:r>
              <a:rPr lang="en-US" altLang="ko-KR" sz="2000" smtClean="0"/>
              <a:t>PrintWriter(Writer out) </a:t>
            </a:r>
          </a:p>
        </p:txBody>
      </p:sp>
      <p:sp>
        <p:nvSpPr>
          <p:cNvPr id="13" name="내용 개체 틀 11"/>
          <p:cNvSpPr txBox="1">
            <a:spLocks/>
          </p:cNvSpPr>
          <p:nvPr/>
        </p:nvSpPr>
        <p:spPr bwMode="auto">
          <a:xfrm>
            <a:off x="4572000" y="1524000"/>
            <a:ext cx="3886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(char[]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(float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(long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 x)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x) 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0" y="5221069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값을 문자열로 변환하여 텍스트파일로 출력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파일에 쓰는 법</a:t>
            </a:r>
            <a:endParaRPr lang="en-US" altLang="ko-K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743200"/>
            <a:ext cx="68580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파일이 이미 존재하는 경우 기존 내용이 지워짐</a:t>
            </a: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파일이 존재하지 않는 경우 새 파일이 만들어짐</a:t>
            </a:r>
            <a:endParaRPr lang="en-US" altLang="ko-KR" sz="2000" smtClean="0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914400" y="1905000"/>
            <a:ext cx="6858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PrintWriter out = new PrintWriter("output.txt");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914400" y="3733800"/>
            <a:ext cx="6477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out.println(29.95);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out.println(new Rectangle(5, 10, 15, 25));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out.println("Hello, World!");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914400" y="5029200"/>
            <a:ext cx="2590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out.close();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 Sample Program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981200" y="1371600"/>
            <a:ext cx="4724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ko-KR" altLang="en-US" b="1"/>
              <a:t>내 마음은 호수요 </a:t>
            </a:r>
          </a:p>
          <a:p>
            <a:r>
              <a:rPr kumimoji="0" lang="ko-KR" altLang="en-US" b="1"/>
              <a:t>그대 저어오오</a:t>
            </a:r>
          </a:p>
          <a:p>
            <a:r>
              <a:rPr kumimoji="0" lang="ko-KR" altLang="en-US" b="1"/>
              <a:t>나는 그대의 흰 그림자를 안고</a:t>
            </a:r>
          </a:p>
          <a:p>
            <a:r>
              <a:rPr kumimoji="0" lang="ko-KR" altLang="en-US" b="1"/>
              <a:t>옥같은 그대의 뱃전에 부서지리라</a:t>
            </a:r>
          </a:p>
          <a:p>
            <a:endParaRPr kumimoji="0" lang="ko-KR" altLang="en-US" b="1"/>
          </a:p>
          <a:p>
            <a:r>
              <a:rPr kumimoji="0" lang="ko-KR" altLang="en-US" b="1"/>
              <a:t>내 마음은 촛불이요</a:t>
            </a:r>
            <a:endParaRPr kumimoji="0" lang="en-US" altLang="ko-KR" b="1"/>
          </a:p>
          <a:p>
            <a:r>
              <a:rPr kumimoji="0" lang="ko-KR" altLang="en-US" b="1"/>
              <a:t>그대 저 문을 닫아주오</a:t>
            </a:r>
          </a:p>
          <a:p>
            <a:r>
              <a:rPr kumimoji="0" lang="ko-KR" altLang="en-US" b="1"/>
              <a:t>나는 그대의 비단 옷자락에 떨며</a:t>
            </a:r>
          </a:p>
          <a:p>
            <a:r>
              <a:rPr kumimoji="0" lang="ko-KR" altLang="en-US" b="1"/>
              <a:t>최후의 한방울도 남김없이 타오리다</a:t>
            </a:r>
            <a:endParaRPr kumimoji="0" lang="en-US" altLang="ko-KR" b="1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143000" y="4267200"/>
            <a:ext cx="6477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/* 1 */ </a:t>
            </a:r>
            <a:r>
              <a:rPr kumimoji="0" lang="ko-KR" altLang="en-US" b="1"/>
              <a:t>내 마음은 호수요</a:t>
            </a:r>
            <a:r>
              <a:rPr kumimoji="0" lang="ko-KR" altLang="en-US"/>
              <a:t> </a:t>
            </a: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/* 2 */ </a:t>
            </a:r>
            <a:r>
              <a:rPr kumimoji="0" lang="ko-KR" altLang="en-US" b="1"/>
              <a:t>그대 저어오오</a:t>
            </a: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/* 3 */ </a:t>
            </a:r>
            <a:r>
              <a:rPr kumimoji="0" lang="ko-KR" altLang="en-US" b="1"/>
              <a:t>나는 그대의 흰 그림자를 안고</a:t>
            </a:r>
            <a:r>
              <a:rPr kumimoji="0" lang="en-US" altLang="ko-KR" b="1">
                <a:latin typeface="Courier New" pitchFamily="49" charset="0"/>
              </a:rPr>
              <a:t/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/* 4 */ </a:t>
            </a:r>
            <a:r>
              <a:rPr kumimoji="0" lang="ko-KR" altLang="en-US" b="1"/>
              <a:t>옥같은 그대의 뱃전에 부서지리라</a:t>
            </a:r>
            <a:r>
              <a:rPr kumimoji="0" lang="ko-KR" altLang="en-US" b="1">
                <a:latin typeface="Courier New" pitchFamily="49" charset="0"/>
              </a:rPr>
              <a:t/>
            </a:r>
            <a:br>
              <a:rPr kumimoji="0" lang="ko-KR" altLang="en-US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/* 5 */</a:t>
            </a:r>
            <a:r>
              <a:rPr kumimoji="0" lang="en-US" altLang="ko-KR" b="1"/>
              <a:t> </a:t>
            </a:r>
            <a:br>
              <a:rPr kumimoji="0" lang="en-US" altLang="ko-KR" b="1"/>
            </a:br>
            <a:r>
              <a:rPr kumimoji="0" lang="en-US" altLang="ko-KR" b="1">
                <a:latin typeface="Courier New" pitchFamily="49" charset="0"/>
              </a:rPr>
              <a:t>/* 6 */ </a:t>
            </a:r>
            <a:r>
              <a:rPr kumimoji="0" lang="ko-KR" altLang="en-US" b="1"/>
              <a:t>내 마음은 촛불이요</a:t>
            </a:r>
            <a:br>
              <a:rPr kumimoji="0" lang="ko-KR" altLang="en-US" b="1"/>
            </a:br>
            <a:r>
              <a:rPr kumimoji="0" lang="en-US" altLang="ko-KR" b="1"/>
              <a:t>···</a:t>
            </a:r>
            <a:endParaRPr kumimoji="0" lang="en-US" altLang="ko-KR"/>
          </a:p>
        </p:txBody>
      </p:sp>
      <p:sp>
        <p:nvSpPr>
          <p:cNvPr id="14344" name="AutoShape 10"/>
          <p:cNvSpPr>
            <a:spLocks noChangeArrowheads="1"/>
          </p:cNvSpPr>
          <p:nvPr/>
        </p:nvSpPr>
        <p:spPr bwMode="auto">
          <a:xfrm>
            <a:off x="7924800" y="3429000"/>
            <a:ext cx="381000" cy="838200"/>
          </a:xfrm>
          <a:prstGeom prst="curvedLeftArrow">
            <a:avLst>
              <a:gd name="adj1" fmla="val 44000"/>
              <a:gd name="adj2" fmla="val 8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LineNumberer.java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28600" y="1295400"/>
            <a:ext cx="8763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01:</a:t>
            </a:r>
            <a:r>
              <a:rPr kumimoji="0" lang="en-US" altLang="ko-KR" b="1">
                <a:latin typeface="Courier New" pitchFamily="49" charset="0"/>
              </a:rPr>
              <a:t> import java.io.FileReader;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02:</a:t>
            </a:r>
            <a:r>
              <a:rPr kumimoji="0" lang="en-US" altLang="ko-KR" b="1">
                <a:latin typeface="Courier New" pitchFamily="49" charset="0"/>
              </a:rPr>
              <a:t> import java.io.IOException;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03:</a:t>
            </a:r>
            <a:r>
              <a:rPr kumimoji="0" lang="en-US" altLang="ko-KR" b="1">
                <a:latin typeface="Courier New" pitchFamily="49" charset="0"/>
              </a:rPr>
              <a:t> import java.io.PrintWriter;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>
                <a:latin typeface="Courier New" pitchFamily="49" charset="0"/>
              </a:rPr>
              <a:t> import java.util.Scanner;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>
                <a:latin typeface="Courier New" pitchFamily="49" charset="0"/>
              </a:rPr>
              <a:t> LineNumberer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>
                <a:latin typeface="Courier New" pitchFamily="49" charset="0"/>
              </a:rPr>
              <a:t> {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>
                <a:latin typeface="Courier New" pitchFamily="49" charset="0"/>
              </a:rPr>
              <a:t> main(String[] args)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b="1">
                <a:latin typeface="Courier New" pitchFamily="49" charset="0"/>
              </a:rPr>
              <a:t>    {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>
                <a:latin typeface="Courier New" pitchFamily="49" charset="0"/>
              </a:rPr>
              <a:t>       Scanner console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 </a:t>
            </a:r>
            <a:r>
              <a:rPr kumimoji="0" lang="en-US" altLang="ko-KR" b="1">
                <a:latin typeface="Courier New" pitchFamily="49" charset="0"/>
              </a:rPr>
              <a:t>Scanner(System.in);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>
                <a:latin typeface="Courier New" pitchFamily="49" charset="0"/>
              </a:rPr>
              <a:t>       System.out.print(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"Input file: "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>
                <a:latin typeface="Courier New" pitchFamily="49" charset="0"/>
              </a:rPr>
              <a:t>       String inputFileName = console.next();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>
                <a:latin typeface="Courier New" pitchFamily="49" charset="0"/>
              </a:rPr>
              <a:t>       System.out.print(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"Output file: "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>
                <a:latin typeface="Courier New" pitchFamily="49" charset="0"/>
              </a:rPr>
              <a:t>       String outputFileName = console.next();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try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>
                <a:latin typeface="Courier New" pitchFamily="49" charset="0"/>
              </a:rPr>
              <a:t>       {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LineNumberer.java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52400" y="1371600"/>
            <a:ext cx="8915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>
                <a:latin typeface="Courier New" pitchFamily="49" charset="0"/>
              </a:rPr>
              <a:t>          FileReader reader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FileReader(inputFileName);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>
                <a:latin typeface="Courier New" pitchFamily="49" charset="0"/>
              </a:rPr>
              <a:t>          Scanner in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Scanner(reader);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>
                <a:latin typeface="Courier New" pitchFamily="49" charset="0"/>
              </a:rPr>
              <a:t>          PrintWriter out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PrintWriter(outputFileName);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int</a:t>
            </a:r>
            <a:r>
              <a:rPr kumimoji="0" lang="en-US" altLang="ko-KR" b="1">
                <a:latin typeface="Courier New" pitchFamily="49" charset="0"/>
              </a:rPr>
              <a:t> lineNumber =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while </a:t>
            </a:r>
            <a:r>
              <a:rPr kumimoji="0" lang="en-US" altLang="ko-KR" b="1">
                <a:latin typeface="Courier New" pitchFamily="49" charset="0"/>
              </a:rPr>
              <a:t>(in.hasNextLine())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>
                <a:latin typeface="Courier New" pitchFamily="49" charset="0"/>
              </a:rPr>
              <a:t>          {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>
                <a:latin typeface="Courier New" pitchFamily="49" charset="0"/>
              </a:rPr>
              <a:t>             String line = in.nextLine();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>
                <a:latin typeface="Courier New" pitchFamily="49" charset="0"/>
              </a:rPr>
              <a:t>             out.println(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"/* "</a:t>
            </a:r>
            <a:r>
              <a:rPr kumimoji="0" lang="en-US" altLang="ko-KR" b="1">
                <a:latin typeface="Courier New" pitchFamily="49" charset="0"/>
              </a:rPr>
              <a:t> + lineNumber + 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 */ "</a:t>
            </a:r>
            <a:r>
              <a:rPr kumimoji="0" lang="en-US" altLang="ko-KR" b="1">
                <a:latin typeface="Courier New" pitchFamily="49" charset="0"/>
              </a:rPr>
              <a:t> + line);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b="1">
                <a:latin typeface="Courier New" pitchFamily="49" charset="0"/>
              </a:rPr>
              <a:t>             lineNumber++;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>
                <a:latin typeface="Courier New" pitchFamily="49" charset="0"/>
              </a:rPr>
              <a:t>   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>
                <a:latin typeface="Courier New" pitchFamily="49" charset="0"/>
              </a:rPr>
              <a:t>          out.close();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catch </a:t>
            </a:r>
            <a:r>
              <a:rPr kumimoji="0" lang="en-US" altLang="ko-KR" b="1">
                <a:latin typeface="Courier New" pitchFamily="49" charset="0"/>
              </a:rPr>
              <a:t>(IOException exception)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b="1">
                <a:latin typeface="Courier New" pitchFamily="49" charset="0"/>
              </a:rPr>
              <a:t>       {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LineNumberer.java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28600" y="1524000"/>
            <a:ext cx="8763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34:</a:t>
            </a:r>
            <a:r>
              <a:rPr kumimoji="0" lang="en-US" altLang="ko-KR" b="1">
                <a:latin typeface="Courier New" pitchFamily="49" charset="0"/>
              </a:rPr>
              <a:t>          System.out.println(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"Error processing file:"</a:t>
            </a:r>
            <a:r>
              <a:rPr kumimoji="0" lang="en-US" altLang="ko-KR" b="1">
                <a:latin typeface="Courier New" pitchFamily="49" charset="0"/>
              </a:rPr>
              <a:t>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          + exception);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35:</a:t>
            </a:r>
            <a:r>
              <a:rPr kumimoji="0" lang="en-US" altLang="ko-KR" b="1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36: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37:</a:t>
            </a:r>
            <a:r>
              <a:rPr kumimoji="0" lang="en-US" altLang="ko-KR" b="1">
                <a:latin typeface="Courier New" pitchFamily="49" charset="0"/>
              </a:rPr>
              <a:t> }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직사각형 5"/>
          <p:cNvSpPr>
            <a:spLocks noChangeArrowheads="1"/>
          </p:cNvSpPr>
          <p:nvPr/>
        </p:nvSpPr>
        <p:spPr bwMode="auto">
          <a:xfrm>
            <a:off x="685800" y="7620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import</a:t>
            </a:r>
            <a:r>
              <a:rPr lang="ko-KR" altLang="en-US" b="1" dirty="0"/>
              <a:t> </a:t>
            </a:r>
            <a:r>
              <a:rPr lang="en-US" b="1" dirty="0" err="1"/>
              <a:t>java.io.File</a:t>
            </a:r>
            <a:r>
              <a:rPr lang="en-US" b="1" dirty="0"/>
              <a:t>;</a:t>
            </a:r>
            <a:endParaRPr lang="ko-KR" altLang="en-US" b="1" dirty="0"/>
          </a:p>
          <a:p>
            <a:r>
              <a:rPr lang="en-US" b="1" dirty="0"/>
              <a:t>import</a:t>
            </a:r>
            <a:r>
              <a:rPr lang="ko-KR" altLang="en-US" b="1" dirty="0"/>
              <a:t> </a:t>
            </a:r>
            <a:r>
              <a:rPr lang="en-US" b="1" dirty="0" err="1"/>
              <a:t>java.io.PrintWriter</a:t>
            </a:r>
            <a:r>
              <a:rPr lang="en-US" b="1" dirty="0"/>
              <a:t>;</a:t>
            </a:r>
            <a:endParaRPr lang="ko-KR" altLang="en-US" b="1" dirty="0"/>
          </a:p>
          <a:p>
            <a:r>
              <a:rPr lang="en-US" b="1" dirty="0"/>
              <a:t>import</a:t>
            </a:r>
            <a:r>
              <a:rPr lang="ko-KR" altLang="en-US" b="1" dirty="0"/>
              <a:t> </a:t>
            </a:r>
            <a:r>
              <a:rPr lang="en-US" b="1" dirty="0" err="1"/>
              <a:t>java.util.Scanner</a:t>
            </a:r>
            <a:r>
              <a:rPr lang="en-US" b="1" dirty="0"/>
              <a:t>;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en-US" b="1" dirty="0"/>
              <a:t>public</a:t>
            </a:r>
            <a:r>
              <a:rPr lang="ko-KR" altLang="en-US" b="1" dirty="0"/>
              <a:t> </a:t>
            </a:r>
            <a:r>
              <a:rPr lang="en-US" b="1" dirty="0"/>
              <a:t>class</a:t>
            </a:r>
            <a:r>
              <a:rPr lang="ko-KR" altLang="en-US" b="1" dirty="0"/>
              <a:t> </a:t>
            </a:r>
            <a:r>
              <a:rPr lang="en-US" b="1" dirty="0" err="1"/>
              <a:t>LineNumberer</a:t>
            </a:r>
            <a:endParaRPr lang="ko-KR" altLang="en-US" b="1" dirty="0"/>
          </a:p>
          <a:p>
            <a:r>
              <a:rPr lang="en-US" b="1" dirty="0"/>
              <a:t>{</a:t>
            </a:r>
            <a:endParaRPr lang="ko-KR" altLang="en-US" b="1" dirty="0"/>
          </a:p>
          <a:p>
            <a:r>
              <a:rPr lang="ko-KR" altLang="en-US" b="1" dirty="0"/>
              <a:t>	</a:t>
            </a:r>
            <a:r>
              <a:rPr lang="en-US" b="1" dirty="0"/>
              <a:t>public</a:t>
            </a:r>
            <a:r>
              <a:rPr lang="ko-KR" altLang="en-US" b="1" dirty="0"/>
              <a:t> </a:t>
            </a:r>
            <a:r>
              <a:rPr lang="en-US" b="1" dirty="0"/>
              <a:t>static</a:t>
            </a:r>
            <a:r>
              <a:rPr lang="ko-KR" altLang="en-US" b="1" dirty="0"/>
              <a:t> </a:t>
            </a:r>
            <a:r>
              <a:rPr lang="en-US" b="1" dirty="0"/>
              <a:t>void</a:t>
            </a:r>
            <a:r>
              <a:rPr lang="ko-KR" altLang="en-US" b="1" dirty="0"/>
              <a:t> </a:t>
            </a:r>
            <a:r>
              <a:rPr lang="en-US" b="1" dirty="0"/>
              <a:t>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endParaRPr lang="ko-KR" altLang="en-US" b="1" dirty="0"/>
          </a:p>
          <a:p>
            <a:r>
              <a:rPr lang="ko-KR" altLang="en-US" b="1" dirty="0"/>
              <a:t>	</a:t>
            </a:r>
            <a:r>
              <a:rPr lang="en-US" b="1" dirty="0"/>
              <a:t>{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Scanner console = new</a:t>
            </a:r>
            <a:r>
              <a:rPr lang="ko-KR" altLang="en-US" b="1" dirty="0"/>
              <a:t> </a:t>
            </a:r>
            <a:r>
              <a:rPr lang="en-US" b="1" dirty="0"/>
              <a:t>Scanner(</a:t>
            </a:r>
            <a:r>
              <a:rPr lang="en-US" b="1" dirty="0" err="1"/>
              <a:t>System.</a:t>
            </a:r>
            <a:r>
              <a:rPr lang="en-US" b="1" i="1" dirty="0" err="1"/>
              <a:t>in</a:t>
            </a:r>
            <a:r>
              <a:rPr lang="en-US" b="1" i="1" dirty="0"/>
              <a:t>);</a:t>
            </a:r>
            <a:endParaRPr lang="ko-KR" altLang="en-US" b="1" i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System.out.print</a:t>
            </a:r>
            <a:r>
              <a:rPr lang="en-US" b="1" dirty="0"/>
              <a:t>("Input file: ");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String </a:t>
            </a:r>
            <a:r>
              <a:rPr lang="en-US" b="1" dirty="0" err="1"/>
              <a:t>inputFileName</a:t>
            </a:r>
            <a:r>
              <a:rPr lang="ko-KR" altLang="en-US" b="1" dirty="0"/>
              <a:t> </a:t>
            </a:r>
            <a:r>
              <a:rPr lang="en-US" b="1" dirty="0"/>
              <a:t>= </a:t>
            </a:r>
            <a:r>
              <a:rPr lang="en-US" b="1" dirty="0" err="1"/>
              <a:t>console.next</a:t>
            </a:r>
            <a:r>
              <a:rPr lang="en-US" b="1" dirty="0"/>
              <a:t>();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System.out.print</a:t>
            </a:r>
            <a:r>
              <a:rPr lang="en-US" b="1" dirty="0"/>
              <a:t>("Output file: ");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String </a:t>
            </a:r>
            <a:r>
              <a:rPr lang="en-US" b="1" dirty="0" err="1"/>
              <a:t>outputFileName</a:t>
            </a:r>
            <a:r>
              <a:rPr lang="en-US" b="1" dirty="0"/>
              <a:t> = </a:t>
            </a:r>
            <a:r>
              <a:rPr lang="en-US" b="1" dirty="0" err="1"/>
              <a:t>console.next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ko-KR" altLang="en-US" b="1" dirty="0"/>
              <a:t>		</a:t>
            </a:r>
            <a:r>
              <a:rPr lang="en-US" altLang="ko-KR" b="1" dirty="0" smtClean="0"/>
              <a:t>Reader</a:t>
            </a:r>
            <a:r>
              <a:rPr lang="en-US" b="1" dirty="0" smtClean="0"/>
              <a:t> reader </a:t>
            </a:r>
            <a:r>
              <a:rPr lang="en-US" b="1" dirty="0"/>
              <a:t>= new</a:t>
            </a:r>
            <a:r>
              <a:rPr lang="ko-KR" altLang="en-US" b="1" dirty="0"/>
              <a:t> </a:t>
            </a:r>
            <a:r>
              <a:rPr lang="en-US" b="1" dirty="0" err="1" smtClean="0"/>
              <a:t>File</a:t>
            </a:r>
            <a:r>
              <a:rPr lang="en-US" dirty="0" err="1" smtClean="0"/>
              <a:t>Reader</a:t>
            </a:r>
            <a:r>
              <a:rPr lang="en-US" b="1" dirty="0" smtClean="0"/>
              <a:t>(</a:t>
            </a:r>
            <a:r>
              <a:rPr lang="en-US" b="1" dirty="0" err="1" smtClean="0"/>
              <a:t>inputFileName</a:t>
            </a:r>
            <a:r>
              <a:rPr lang="en-US" b="1" dirty="0"/>
              <a:t>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Scanner in = new</a:t>
            </a:r>
            <a:r>
              <a:rPr lang="ko-KR" altLang="en-US" b="1" dirty="0"/>
              <a:t> </a:t>
            </a:r>
            <a:r>
              <a:rPr lang="en-US" b="1" dirty="0" smtClean="0"/>
              <a:t>Scanner(reader);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PrintWriter</a:t>
            </a:r>
            <a:r>
              <a:rPr lang="en-US" b="1" dirty="0"/>
              <a:t> out = new</a:t>
            </a:r>
            <a:r>
              <a:rPr lang="ko-KR" altLang="en-US" b="1" dirty="0"/>
              <a:t> </a:t>
            </a:r>
            <a:r>
              <a:rPr lang="en-US" b="1" dirty="0" err="1"/>
              <a:t>PrintWriter</a:t>
            </a:r>
            <a:r>
              <a:rPr lang="en-US" b="1" dirty="0"/>
              <a:t>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39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예외를 처리한다는 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던져진 예외를 잡아</a:t>
            </a:r>
            <a:r>
              <a:rPr lang="en-US" altLang="ko-KR" sz="2400" dirty="0" smtClean="0"/>
              <a:t>(catch) </a:t>
            </a:r>
            <a:r>
              <a:rPr lang="ko-KR" altLang="en-US" sz="2400" dirty="0" smtClean="0"/>
              <a:t>무엇인가 대책을 강구하는 코드를 실행하게 한다는 의미이다</a:t>
            </a:r>
            <a:r>
              <a:rPr lang="en-US" altLang="ko-KR" sz="2400" dirty="0" smtClean="0"/>
              <a:t>.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11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직사각형 5"/>
          <p:cNvSpPr>
            <a:spLocks noChangeArrowheads="1"/>
          </p:cNvSpPr>
          <p:nvPr/>
        </p:nvSpPr>
        <p:spPr bwMode="auto">
          <a:xfrm>
            <a:off x="685800" y="914400"/>
            <a:ext cx="77724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int</a:t>
            </a:r>
            <a:r>
              <a:rPr lang="ko-KR" altLang="en-US" b="1" dirty="0"/>
              <a:t> </a:t>
            </a:r>
            <a:r>
              <a:rPr lang="en-US" b="1" dirty="0" err="1"/>
              <a:t>lineNumber</a:t>
            </a:r>
            <a:r>
              <a:rPr lang="en-US" b="1" dirty="0"/>
              <a:t> = 1;</a:t>
            </a:r>
            <a:endParaRPr lang="ko-KR" altLang="en-US" b="1" dirty="0"/>
          </a:p>
          <a:p>
            <a:endParaRPr 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while</a:t>
            </a:r>
            <a:r>
              <a:rPr lang="ko-KR" altLang="en-US" b="1" dirty="0"/>
              <a:t> </a:t>
            </a:r>
            <a:r>
              <a:rPr lang="en-US" b="1" dirty="0"/>
              <a:t>(</a:t>
            </a:r>
            <a:r>
              <a:rPr lang="en-US" b="1" dirty="0" err="1"/>
              <a:t>in.hasNextLine</a:t>
            </a:r>
            <a:r>
              <a:rPr lang="en-US" b="1" dirty="0"/>
              <a:t>())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{</a:t>
            </a:r>
            <a:endParaRPr lang="ko-KR" altLang="en-US" b="1" dirty="0"/>
          </a:p>
          <a:p>
            <a:r>
              <a:rPr lang="ko-KR" altLang="en-US" b="1" dirty="0"/>
              <a:t>			</a:t>
            </a:r>
            <a:r>
              <a:rPr lang="en-US" b="1" dirty="0"/>
              <a:t>String line = </a:t>
            </a:r>
            <a:r>
              <a:rPr lang="en-US" b="1" dirty="0" err="1"/>
              <a:t>in.nextLine</a:t>
            </a:r>
            <a:r>
              <a:rPr lang="en-US" b="1" dirty="0"/>
              <a:t>();</a:t>
            </a:r>
            <a:endParaRPr lang="ko-KR" altLang="en-US" b="1" dirty="0"/>
          </a:p>
          <a:p>
            <a:r>
              <a:rPr lang="ko-KR" altLang="en-US" b="1" dirty="0"/>
              <a:t>			</a:t>
            </a:r>
            <a:r>
              <a:rPr lang="en-US" b="1" dirty="0" err="1"/>
              <a:t>out.println</a:t>
            </a:r>
            <a:r>
              <a:rPr lang="en-US" b="1" dirty="0"/>
              <a:t>("/* "</a:t>
            </a:r>
            <a:r>
              <a:rPr lang="ko-KR" altLang="en-US" b="1" dirty="0"/>
              <a:t> </a:t>
            </a:r>
            <a:r>
              <a:rPr lang="en-US" b="1" dirty="0"/>
              <a:t>+ </a:t>
            </a:r>
            <a:r>
              <a:rPr lang="en-US" b="1" dirty="0" err="1"/>
              <a:t>lineNumber</a:t>
            </a:r>
            <a:r>
              <a:rPr lang="en-US" b="1" dirty="0"/>
              <a:t> + " */ "</a:t>
            </a:r>
            <a:r>
              <a:rPr lang="ko-KR" altLang="en-US" b="1" dirty="0"/>
              <a:t> </a:t>
            </a:r>
            <a:r>
              <a:rPr lang="en-US" b="1" dirty="0"/>
              <a:t>+ line);</a:t>
            </a:r>
            <a:endParaRPr lang="ko-KR" altLang="en-US" b="1" dirty="0"/>
          </a:p>
          <a:p>
            <a:r>
              <a:rPr lang="ko-KR" altLang="en-US" b="1" dirty="0"/>
              <a:t>			</a:t>
            </a:r>
            <a:r>
              <a:rPr lang="en-US" b="1" dirty="0" err="1"/>
              <a:t>lineNumber</a:t>
            </a:r>
            <a:r>
              <a:rPr lang="en-US" b="1" dirty="0"/>
              <a:t>++;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/>
              <a:t>}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in.close</a:t>
            </a:r>
            <a:r>
              <a:rPr lang="en-US" b="1" dirty="0"/>
              <a:t>();</a:t>
            </a:r>
            <a:endParaRPr lang="ko-KR" altLang="en-US" b="1" dirty="0"/>
          </a:p>
          <a:p>
            <a:r>
              <a:rPr lang="ko-KR" altLang="en-US" b="1" dirty="0"/>
              <a:t>		</a:t>
            </a:r>
            <a:r>
              <a:rPr lang="en-US" b="1" dirty="0" err="1"/>
              <a:t>out.close</a:t>
            </a:r>
            <a:r>
              <a:rPr lang="en-US" b="1" dirty="0"/>
              <a:t>();</a:t>
            </a:r>
            <a:endParaRPr lang="ko-KR" altLang="en-US" b="1" dirty="0"/>
          </a:p>
          <a:p>
            <a:r>
              <a:rPr lang="ko-KR" altLang="en-US" b="1" dirty="0"/>
              <a:t>	</a:t>
            </a:r>
            <a:r>
              <a:rPr lang="en-US" b="1" dirty="0"/>
              <a:t>}</a:t>
            </a:r>
            <a:endParaRPr lang="ko-KR" altLang="en-US" b="1" dirty="0"/>
          </a:p>
          <a:p>
            <a:r>
              <a:rPr lang="en-US" b="1" dirty="0"/>
              <a:t>}</a:t>
            </a:r>
            <a:endParaRPr lang="ko-KR" altLang="en-US" b="1" dirty="0"/>
          </a:p>
          <a:p>
            <a:endParaRPr lang="ko-KR" altLang="en-US" sz="14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6C7-115F-4FDA-97C7-8619B200FDE8}" type="slidenum">
              <a:rPr lang="ko-KR" altLang="en-US" smtClean="0"/>
              <a:pPr/>
              <a:t>40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Dialog Boxes</a:t>
            </a:r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48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524000"/>
            <a:ext cx="6257925" cy="4435475"/>
          </a:xfrm>
          <a:noFill/>
          <a:ln w="38100">
            <a:solidFill>
              <a:srgbClr val="666699"/>
            </a:solidFill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Dialog Boxes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52400" y="1600200"/>
            <a:ext cx="8915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JFileChooser chooser = new JFileChooser();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FileReader in = null;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if (chooser.showOpenDialog(null) == JFileChooser.APPROVE_OPTION)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{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kumimoji="0" lang="en-US" altLang="ko-KR" b="1">
                <a:latin typeface="Courier New" pitchFamily="49" charset="0"/>
              </a:rPr>
              <a:t> selectedFile = chooser.getSelectedFile();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reader = new FileReader(selectedFile);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. . .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260725" y="459422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API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Reading Words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914400" y="1371600"/>
            <a:ext cx="746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while (</a:t>
            </a:r>
            <a:r>
              <a:rPr kumimoji="0" lang="en-US" altLang="ko-KR" b="1" dirty="0" err="1">
                <a:latin typeface="Courier New" pitchFamily="49" charset="0"/>
              </a:rPr>
              <a:t>in.hasNext</a:t>
            </a:r>
            <a:r>
              <a:rPr kumimoji="0" lang="en-US" altLang="ko-KR" b="1" dirty="0">
                <a:latin typeface="Courier New" pitchFamily="49" charset="0"/>
              </a:rPr>
              <a:t>())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{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	String input = </a:t>
            </a:r>
            <a:r>
              <a:rPr kumimoji="0" lang="en-US" altLang="ko-KR" b="1" dirty="0" err="1">
                <a:latin typeface="Courier New" pitchFamily="49" charset="0"/>
              </a:rPr>
              <a:t>in.next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	</a:t>
            </a:r>
            <a:r>
              <a:rPr kumimoji="0" lang="en-US" altLang="ko-KR" b="1" dirty="0" err="1" smtClean="0">
                <a:latin typeface="Courier New" pitchFamily="49" charset="0"/>
              </a:rPr>
              <a:t>System.out.print</a:t>
            </a:r>
            <a:r>
              <a:rPr kumimoji="0" lang="en-US" altLang="ko-KR" b="1" dirty="0" smtClean="0">
                <a:latin typeface="Courier New" pitchFamily="49" charset="0"/>
              </a:rPr>
              <a:t>(input</a:t>
            </a:r>
            <a:r>
              <a:rPr kumimoji="0" lang="en-US" altLang="ko-KR" b="1" dirty="0">
                <a:latin typeface="Courier New" pitchFamily="49" charset="0"/>
              </a:rPr>
              <a:t>);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}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914400" y="3386882"/>
            <a:ext cx="746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White space(space, tab, new line)</a:t>
            </a:r>
            <a:r>
              <a:rPr kumimoji="0" lang="ko-KR" altLang="en-US" b="1" dirty="0">
                <a:latin typeface="Courier New" pitchFamily="49" charset="0"/>
              </a:rPr>
              <a:t>는  </a:t>
            </a:r>
            <a:r>
              <a:rPr kumimoji="0" lang="ko-KR" altLang="en-US" b="1" dirty="0" err="1">
                <a:solidFill>
                  <a:srgbClr val="FF0000"/>
                </a:solidFill>
                <a:latin typeface="Courier New" pitchFamily="49" charset="0"/>
              </a:rPr>
              <a:t>단어구분자</a:t>
            </a:r>
            <a:r>
              <a:rPr kumimoji="0" lang="ko-KR" altLang="en-US" b="1" dirty="0">
                <a:latin typeface="Courier New" pitchFamily="49" charset="0"/>
              </a:rPr>
              <a:t> 역할을 하며 읽는 과정에서 제거됨</a:t>
            </a:r>
            <a:endParaRPr kumimoji="0" lang="en-US" altLang="ko-KR" b="1" dirty="0">
              <a:latin typeface="Courier New" pitchFamily="49" charset="0"/>
            </a:endParaRPr>
          </a:p>
          <a:p>
            <a:pPr latinLnBrk="0"/>
            <a:endParaRPr kumimoji="0"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Mary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snow.</a:t>
            </a:r>
          </a:p>
          <a:p>
            <a:pPr latinLnBrk="0"/>
            <a:r>
              <a:rPr kumimoji="0" lang="en-US" altLang="ko-KR" b="1" dirty="0">
                <a:latin typeface="Courier New" pitchFamily="49" charset="0"/>
              </a:rPr>
              <a:t>1729</a:t>
            </a:r>
          </a:p>
          <a:p>
            <a:pPr latinLnBrk="0"/>
            <a:r>
              <a:rPr kumimoji="0" lang="en-US" altLang="ko-KR" b="1" dirty="0" err="1">
                <a:latin typeface="Courier New" pitchFamily="49" charset="0"/>
              </a:rPr>
              <a:t>c</a:t>
            </a:r>
            <a:r>
              <a:rPr kumimoji="0" lang="en-US" altLang="ko-KR" b="1" dirty="0" err="1" smtClean="0">
                <a:latin typeface="Courier New" pitchFamily="49" charset="0"/>
              </a:rPr>
              <a:t>++</a:t>
            </a:r>
            <a:r>
              <a:rPr kumimoji="0" lang="en-US" altLang="ko-KR" b="1" dirty="0" smtClean="0">
                <a:latin typeface="Courier New" pitchFamily="49" charset="0"/>
              </a:rPr>
              <a:t>	</a:t>
            </a:r>
            <a:r>
              <a:rPr kumimoji="0" lang="en-US" altLang="ko-KR" sz="1200" b="1" dirty="0" smtClean="0">
                <a:latin typeface="Courier New" pitchFamily="49" charset="0"/>
              </a:rPr>
              <a:t>--&gt; </a:t>
            </a:r>
            <a:r>
              <a:rPr lang="en-US" altLang="ko-KR" sz="1200" dirty="0"/>
              <a:t>Marysnow.1729c++</a:t>
            </a:r>
            <a:endParaRPr kumimoji="0" lang="en-US" altLang="ko-KR" sz="1200" b="1" dirty="0">
              <a:latin typeface="Courier New" pitchFamily="49" charset="0"/>
            </a:endParaRPr>
          </a:p>
          <a:p>
            <a:pPr latinLnBrk="0"/>
            <a:endParaRPr kumimoji="0" lang="en-US" altLang="ko-KR" b="1" dirty="0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Processing Lines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33400" y="1544638"/>
            <a:ext cx="8077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String line = </a:t>
            </a:r>
            <a:r>
              <a:rPr kumimoji="0" lang="en-US" altLang="ko-KR" b="1" dirty="0" err="1">
                <a:latin typeface="Courier New" pitchFamily="49" charset="0"/>
              </a:rPr>
              <a:t>in.nextLine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</a:p>
          <a:p>
            <a:pPr lvl="1" algn="just" latinLnBrk="0"/>
            <a:r>
              <a:rPr kumimoji="0" lang="en-US" altLang="ko-KR" b="1" dirty="0" smtClean="0">
                <a:latin typeface="Courier New" pitchFamily="49" charset="0"/>
              </a:rPr>
              <a:t>// new </a:t>
            </a:r>
            <a:r>
              <a:rPr kumimoji="0" lang="en-US" altLang="ko-KR" b="1" dirty="0">
                <a:latin typeface="Courier New" pitchFamily="49" charset="0"/>
              </a:rPr>
              <a:t>line</a:t>
            </a:r>
            <a:r>
              <a:rPr kumimoji="0" lang="ko-KR" altLang="en-US" b="1" dirty="0">
                <a:latin typeface="Courier New" pitchFamily="49" charset="0"/>
              </a:rPr>
              <a:t>을 포함해 한 줄 읽어 </a:t>
            </a:r>
            <a:r>
              <a:rPr kumimoji="0" lang="en-US" altLang="ko-KR" b="1" dirty="0">
                <a:latin typeface="Courier New" pitchFamily="49" charset="0"/>
              </a:rPr>
              <a:t>new line</a:t>
            </a:r>
            <a:r>
              <a:rPr kumimoji="0" lang="ko-KR" altLang="en-US" b="1" dirty="0">
                <a:latin typeface="Courier New" pitchFamily="49" charset="0"/>
              </a:rPr>
              <a:t>을 빼고 반환</a:t>
            </a:r>
            <a:endParaRPr kumimoji="0" lang="en-US" altLang="ko-KR" b="1" dirty="0">
              <a:latin typeface="Courier New" pitchFamily="49" charset="0"/>
            </a:endParaRPr>
          </a:p>
          <a:p>
            <a:pPr lvl="1" algn="just" latinLnBrk="0"/>
            <a:endParaRPr kumimoji="0" lang="en-US" altLang="ko-KR" b="1" dirty="0">
              <a:latin typeface="Courier New" pitchFamily="49" charset="0"/>
            </a:endParaRPr>
          </a:p>
          <a:p>
            <a:pPr algn="just" latinLnBrk="0"/>
            <a:r>
              <a:rPr kumimoji="0" lang="it-IT" altLang="ko-KR" b="1" dirty="0">
                <a:latin typeface="Courier New" pitchFamily="49" charset="0"/>
              </a:rPr>
              <a:t>china       1338612968</a:t>
            </a:r>
          </a:p>
          <a:p>
            <a:pPr algn="just" latinLnBrk="0"/>
            <a:r>
              <a:rPr kumimoji="0" lang="it-IT" altLang="ko-KR" b="1" dirty="0">
                <a:latin typeface="Courier New" pitchFamily="49" charset="0"/>
              </a:rPr>
              <a:t>India       1156897766</a:t>
            </a:r>
          </a:p>
          <a:p>
            <a:pPr algn="just" latinLnBrk="0"/>
            <a:r>
              <a:rPr kumimoji="0" lang="it-IT" altLang="ko-KR" b="1" dirty="0">
                <a:latin typeface="Courier New" pitchFamily="49" charset="0"/>
              </a:rPr>
              <a:t>south Korea 48508972</a:t>
            </a:r>
          </a:p>
          <a:p>
            <a:pPr algn="just" latinLnBrk="0"/>
            <a:endParaRPr kumimoji="0" lang="it-IT" altLang="ko-KR" b="1" dirty="0">
              <a:latin typeface="Courier New" pitchFamily="49" charset="0"/>
            </a:endParaRPr>
          </a:p>
          <a:p>
            <a:pPr algn="just" latinLnBrk="0"/>
            <a:r>
              <a:rPr kumimoji="0" lang="en-US" altLang="ko-KR" b="1" dirty="0" err="1">
                <a:latin typeface="Courier New" pitchFamily="49" charset="0"/>
              </a:rPr>
              <a:t>int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 = 0;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while (!</a:t>
            </a:r>
            <a:r>
              <a:rPr kumimoji="0" lang="en-US" altLang="ko-KR" b="1" dirty="0" err="1">
                <a:latin typeface="Courier New" pitchFamily="49" charset="0"/>
              </a:rPr>
              <a:t>Character.isDigit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line.charAt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))) {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 smtClean="0">
                <a:latin typeface="Courier New" pitchFamily="49" charset="0"/>
              </a:rPr>
              <a:t>++; </a:t>
            </a:r>
            <a:r>
              <a:rPr kumimoji="0" lang="en-US" altLang="ko-KR" b="1" dirty="0">
                <a:latin typeface="Courier New" pitchFamily="49" charset="0"/>
              </a:rPr>
              <a:t>}</a:t>
            </a:r>
          </a:p>
          <a:p>
            <a:pPr algn="just" latinLnBrk="0"/>
            <a:endParaRPr kumimoji="0" lang="en-US" altLang="ko-KR" b="1" dirty="0">
              <a:latin typeface="Courier New" pitchFamily="49" charset="0"/>
            </a:endParaRP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String </a:t>
            </a:r>
            <a:r>
              <a:rPr kumimoji="0" lang="en-US" altLang="ko-KR" b="1" dirty="0" err="1">
                <a:latin typeface="Courier New" pitchFamily="49" charset="0"/>
              </a:rPr>
              <a:t>countryName</a:t>
            </a:r>
            <a:r>
              <a:rPr kumimoji="0" lang="en-US" altLang="ko-KR" b="1" dirty="0">
                <a:latin typeface="Courier New" pitchFamily="49" charset="0"/>
              </a:rPr>
              <a:t> = </a:t>
            </a:r>
            <a:r>
              <a:rPr kumimoji="0" lang="en-US" altLang="ko-KR" b="1" dirty="0" err="1" smtClean="0">
                <a:latin typeface="Courier New" pitchFamily="49" charset="0"/>
              </a:rPr>
              <a:t>line.substring</a:t>
            </a:r>
            <a:r>
              <a:rPr kumimoji="0" lang="en-US" altLang="ko-KR" b="1" dirty="0" smtClean="0">
                <a:latin typeface="Courier New" pitchFamily="49" charset="0"/>
              </a:rPr>
              <a:t>(0</a:t>
            </a:r>
            <a:r>
              <a:rPr kumimoji="0" lang="en-US" altLang="ko-KR" b="1" dirty="0">
                <a:latin typeface="Courier New" pitchFamily="49" charset="0"/>
              </a:rPr>
              <a:t>,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);</a:t>
            </a:r>
          </a:p>
          <a:p>
            <a:pPr algn="just" latinLnBrk="0"/>
            <a:r>
              <a:rPr kumimoji="0" lang="en-US" altLang="ko-KR" b="1" dirty="0">
                <a:latin typeface="Courier New" pitchFamily="49" charset="0"/>
              </a:rPr>
              <a:t>String population = </a:t>
            </a:r>
            <a:r>
              <a:rPr kumimoji="0" lang="en-US" altLang="ko-KR" b="1" dirty="0" err="1" smtClean="0">
                <a:latin typeface="Courier New" pitchFamily="49" charset="0"/>
              </a:rPr>
              <a:t>line.substring</a:t>
            </a:r>
            <a:r>
              <a:rPr kumimoji="0" lang="en-US" altLang="ko-KR" b="1" dirty="0" smtClean="0">
                <a:latin typeface="Courier New" pitchFamily="49" charset="0"/>
              </a:rPr>
              <a:t>(</a:t>
            </a:r>
            <a:r>
              <a:rPr kumimoji="0" lang="en-US" altLang="ko-KR" b="1" dirty="0" err="1" smtClean="0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);</a:t>
            </a:r>
          </a:p>
          <a:p>
            <a:pPr algn="just" latinLnBrk="0"/>
            <a:endParaRPr kumimoji="0" lang="en-US" altLang="ko-KR" b="1" dirty="0">
              <a:latin typeface="Courier New" pitchFamily="49" charset="0"/>
            </a:endParaRPr>
          </a:p>
          <a:p>
            <a:pPr algn="just" latinLnBrk="0"/>
            <a:r>
              <a:rPr kumimoji="0" lang="en-US" altLang="ko-KR" b="1" dirty="0" err="1">
                <a:latin typeface="Courier New" pitchFamily="49" charset="0"/>
              </a:rPr>
              <a:t>countryName</a:t>
            </a:r>
            <a:r>
              <a:rPr kumimoji="0" lang="en-US" altLang="ko-KR" b="1" dirty="0">
                <a:latin typeface="Courier New" pitchFamily="49" charset="0"/>
              </a:rPr>
              <a:t> = </a:t>
            </a:r>
            <a:r>
              <a:rPr kumimoji="0" lang="en-US" altLang="ko-KR" b="1" dirty="0" err="1">
                <a:latin typeface="Courier New" pitchFamily="49" charset="0"/>
              </a:rPr>
              <a:t>countryName.trim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</a:p>
          <a:p>
            <a:pPr algn="just" latinLnBrk="0"/>
            <a:r>
              <a:rPr kumimoji="0" lang="en-US" altLang="ko-KR" b="1" dirty="0" err="1">
                <a:latin typeface="Courier New" pitchFamily="49" charset="0"/>
              </a:rPr>
              <a:t>int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populationValue</a:t>
            </a:r>
            <a:r>
              <a:rPr kumimoji="0" lang="en-US" altLang="ko-KR" b="1" dirty="0">
                <a:latin typeface="Courier New" pitchFamily="49" charset="0"/>
              </a:rPr>
              <a:t> = </a:t>
            </a:r>
            <a:r>
              <a:rPr kumimoji="0" lang="en-US" altLang="ko-KR" b="1" dirty="0" err="1">
                <a:latin typeface="Courier New" pitchFamily="49" charset="0"/>
              </a:rPr>
              <a:t>Integer.parseInt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population.trim</a:t>
            </a:r>
            <a:r>
              <a:rPr kumimoji="0" lang="en-US" altLang="ko-KR" b="1" dirty="0">
                <a:latin typeface="Courier New" pitchFamily="49" charset="0"/>
              </a:rPr>
              <a:t>());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Reading Numbers</a:t>
            </a:r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295400" y="2790756"/>
            <a:ext cx="7315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latinLnBrk="0"/>
            <a:endParaRPr kumimoji="0" lang="en-US" altLang="ko-KR" b="1">
              <a:latin typeface="Courier New" pitchFamily="49" charset="0"/>
            </a:endParaRP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if (in.hasNextDouble()) </a:t>
            </a: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{ </a:t>
            </a: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double value = in.nextDouble());</a:t>
            </a: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}</a:t>
            </a:r>
          </a:p>
          <a:p>
            <a:pPr lvl="1" algn="just" latinLnBrk="0"/>
            <a:endParaRPr kumimoji="0" lang="en-US" altLang="ko-KR" b="1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Reading Numbers</a:t>
            </a:r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533400" y="1682750"/>
            <a:ext cx="80772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latinLnBrk="0"/>
            <a:r>
              <a:rPr kumimoji="0" lang="it-IT" altLang="ko-KR" b="1">
                <a:latin typeface="Courier New" pitchFamily="49" charset="0"/>
              </a:rPr>
              <a:t>nextDouble,</a:t>
            </a:r>
            <a:r>
              <a:rPr kumimoji="0" lang="ko-KR" altLang="en-US" b="1">
                <a:latin typeface="Courier New" pitchFamily="49" charset="0"/>
              </a:rPr>
              <a:t> </a:t>
            </a:r>
            <a:r>
              <a:rPr kumimoji="0" lang="en-US" altLang="ko-KR" b="1">
                <a:latin typeface="Courier New" pitchFamily="49" charset="0"/>
              </a:rPr>
              <a:t>nextInt </a:t>
            </a:r>
            <a:r>
              <a:rPr kumimoji="0" lang="ko-KR" altLang="en-US" b="1">
                <a:latin typeface="Courier New" pitchFamily="49" charset="0"/>
              </a:rPr>
              <a:t>메소드는 </a:t>
            </a:r>
            <a:r>
              <a:rPr kumimoji="0" lang="en-US" altLang="ko-KR" b="1">
                <a:latin typeface="Courier New" pitchFamily="49" charset="0"/>
              </a:rPr>
              <a:t>white space</a:t>
            </a:r>
            <a:r>
              <a:rPr kumimoji="0" lang="ko-KR" altLang="en-US" b="1">
                <a:latin typeface="Courier New" pitchFamily="49" charset="0"/>
              </a:rPr>
              <a:t>를 읽어들이지 않는다</a:t>
            </a:r>
            <a:r>
              <a:rPr kumimoji="0" lang="en-US" altLang="ko-KR" b="1">
                <a:latin typeface="Courier New" pitchFamily="49" charset="0"/>
              </a:rPr>
              <a:t>.</a:t>
            </a:r>
          </a:p>
          <a:p>
            <a:pPr algn="just" latinLnBrk="0"/>
            <a:endParaRPr kumimoji="0" lang="en-US" altLang="ko-KR" b="1">
              <a:latin typeface="Courier New" pitchFamily="49" charset="0"/>
            </a:endParaRPr>
          </a:p>
          <a:p>
            <a:pPr lvl="1" algn="just" latinLnBrk="0"/>
            <a:r>
              <a:rPr kumimoji="0" lang="it-IT" altLang="ko-KR" b="1">
                <a:latin typeface="Courier New" pitchFamily="49" charset="0"/>
              </a:rPr>
              <a:t>20091234</a:t>
            </a:r>
          </a:p>
          <a:p>
            <a:pPr lvl="1" algn="just" latinLnBrk="0"/>
            <a:r>
              <a:rPr kumimoji="0" lang="ko-KR" altLang="en-US" b="1">
                <a:latin typeface="Courier New" pitchFamily="49" charset="0"/>
              </a:rPr>
              <a:t>홍길동</a:t>
            </a:r>
            <a:endParaRPr kumimoji="0" lang="en-US" altLang="ko-KR" b="1">
              <a:latin typeface="Courier New" pitchFamily="49" charset="0"/>
            </a:endParaRP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2009</a:t>
            </a:r>
          </a:p>
          <a:p>
            <a:pPr lvl="1" algn="just" latinLnBrk="0"/>
            <a:r>
              <a:rPr kumimoji="0" lang="ko-KR" altLang="en-US" b="1">
                <a:latin typeface="Courier New" pitchFamily="49" charset="0"/>
              </a:rPr>
              <a:t>대장금</a:t>
            </a:r>
            <a:endParaRPr kumimoji="0" lang="en-US" altLang="ko-KR" b="1">
              <a:latin typeface="Courier New" pitchFamily="49" charset="0"/>
            </a:endParaRPr>
          </a:p>
          <a:p>
            <a:pPr lvl="1" algn="just" latinLnBrk="0"/>
            <a:endParaRPr kumimoji="0" lang="en-US" altLang="ko-KR" b="1">
              <a:latin typeface="Courier New" pitchFamily="49" charset="0"/>
            </a:endParaRP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while (in.hasNextInt())</a:t>
            </a: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{</a:t>
            </a: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int strudentID = in.nextInt();</a:t>
            </a: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in.nextLine();	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// new line</a:t>
            </a:r>
            <a:r>
              <a:rPr kumimoji="0" lang="ko-KR" altLang="en-US" b="1">
                <a:solidFill>
                  <a:srgbClr val="FF0000"/>
                </a:solidFill>
                <a:latin typeface="Courier New" pitchFamily="49" charset="0"/>
              </a:rPr>
              <a:t>을 지나감</a:t>
            </a:r>
            <a:endParaRPr kumimoji="0" lang="en-US" altLang="ko-KR" b="1">
              <a:solidFill>
                <a:srgbClr val="FF0000"/>
              </a:solidFill>
              <a:latin typeface="Courier New" pitchFamily="49" charset="0"/>
            </a:endParaRP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String name = in.nextLine();</a:t>
            </a:r>
          </a:p>
          <a:p>
            <a:pPr lvl="1" algn="just" latinLnBrk="0"/>
            <a:r>
              <a:rPr kumimoji="0" lang="en-US" altLang="ko-KR" b="1">
                <a:latin typeface="Courier New" pitchFamily="49" charset="0"/>
              </a:rPr>
              <a:t>...</a:t>
            </a:r>
          </a:p>
          <a:p>
            <a:pPr algn="just" latinLnBrk="0"/>
            <a:r>
              <a:rPr kumimoji="0" lang="en-US" altLang="ko-KR" b="1">
                <a:latin typeface="Courier New" pitchFamily="49" charset="0"/>
              </a:rPr>
              <a:t>}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명령줄 인자 </a:t>
            </a:r>
            <a:br>
              <a:rPr lang="ko-KR" altLang="en-US" sz="3600" smtClean="0"/>
            </a:br>
            <a:r>
              <a:rPr lang="en-US" altLang="ko-KR" sz="2400" smtClean="0"/>
              <a:t>(Command line arguments)</a:t>
            </a:r>
            <a:endParaRPr lang="ko-KR" altLang="en-US" sz="240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java </a:t>
            </a:r>
            <a:r>
              <a:rPr lang="en-US" altLang="ko-KR" sz="2400" dirty="0" err="1" smtClean="0"/>
              <a:t>LineNumberer</a:t>
            </a:r>
            <a:r>
              <a:rPr lang="en-US" altLang="ko-KR" sz="2400" dirty="0" smtClean="0"/>
              <a:t> input.txt numbered.txt </a:t>
            </a:r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[0]</a:t>
            </a:r>
            <a:r>
              <a:rPr lang="ko-KR" altLang="en-US" sz="2400" dirty="0" smtClean="0"/>
              <a:t>는 </a:t>
            </a:r>
            <a:r>
              <a:rPr lang="en-US" altLang="ko-KR" sz="2400" dirty="0" smtClean="0">
                <a:latin typeface="Arial" charset="0"/>
              </a:rPr>
              <a:t>“</a:t>
            </a:r>
            <a:r>
              <a:rPr lang="en-US" altLang="ko-KR" sz="2400" dirty="0" smtClean="0"/>
              <a:t>input.txt</a:t>
            </a:r>
            <a:r>
              <a:rPr lang="en-US" altLang="ko-KR" sz="2400" dirty="0" smtClean="0">
                <a:latin typeface="Arial" charset="0"/>
              </a:rPr>
              <a:t>”</a:t>
            </a:r>
            <a:r>
              <a:rPr lang="en-US" altLang="ko-KR" sz="2400" dirty="0" smtClean="0"/>
              <a:t>, </a:t>
            </a:r>
          </a:p>
          <a:p>
            <a:pPr eaLnBrk="1" hangingPunct="1"/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[1]</a:t>
            </a:r>
            <a:r>
              <a:rPr lang="ko-KR" altLang="en-US" sz="2400" dirty="0" smtClean="0"/>
              <a:t>은 </a:t>
            </a:r>
            <a:r>
              <a:rPr lang="en-US" altLang="ko-KR" sz="2400" dirty="0" smtClean="0">
                <a:latin typeface="Arial" charset="0"/>
              </a:rPr>
              <a:t>“</a:t>
            </a:r>
            <a:r>
              <a:rPr lang="en-US" altLang="ko-KR" sz="2400" dirty="0" smtClean="0"/>
              <a:t>numbered.txt</a:t>
            </a:r>
            <a:r>
              <a:rPr lang="en-US" altLang="ko-KR" sz="2400" dirty="0" smtClean="0">
                <a:latin typeface="Arial" charset="0"/>
              </a:rPr>
              <a:t>”</a:t>
            </a:r>
            <a:endParaRPr lang="en-US" altLang="ko-KR" sz="2400" dirty="0" smtClean="0"/>
          </a:p>
          <a:p>
            <a:pPr eaLnBrk="1" hangingPunct="1"/>
            <a:endParaRPr lang="en-US" altLang="ko-KR" sz="2400" dirty="0" smtClean="0"/>
          </a:p>
          <a:p>
            <a:pPr lvl="1" eaLnBrk="1" hangingPunct="1">
              <a:buFontTx/>
              <a:buNone/>
            </a:pPr>
            <a:r>
              <a:rPr lang="en-US" altLang="ko-KR" sz="2400" dirty="0"/>
              <a:t>if(</a:t>
            </a:r>
            <a:r>
              <a:rPr lang="en-US" altLang="ko-KR" sz="2400" dirty="0" err="1"/>
              <a:t>args.length</a:t>
            </a:r>
            <a:r>
              <a:rPr lang="en-US" altLang="ko-KR" sz="2400" dirty="0"/>
              <a:t> &gt;= 1)</a:t>
            </a:r>
          </a:p>
          <a:p>
            <a:pPr lvl="1" eaLnBrk="1" hangingPunct="1">
              <a:buFontTx/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inputFileName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</a:t>
            </a:r>
            <a:r>
              <a:rPr lang="en-US" altLang="ko-KR" sz="2400" dirty="0" smtClean="0"/>
              <a:t>];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lvl="1" eaLnBrk="1" hangingPunct="1">
              <a:buFontTx/>
              <a:buNone/>
            </a:pPr>
            <a:r>
              <a:rPr lang="en-US" altLang="ko-KR" sz="2400" dirty="0" smtClean="0"/>
              <a:t>if(</a:t>
            </a:r>
            <a:r>
              <a:rPr lang="en-US" altLang="ko-KR" sz="2400" dirty="0" err="1" smtClean="0"/>
              <a:t>args.length</a:t>
            </a:r>
            <a:r>
              <a:rPr lang="en-US" altLang="ko-KR" sz="2400" dirty="0" smtClean="0"/>
              <a:t> == 2)</a:t>
            </a:r>
            <a:endParaRPr lang="en-US" altLang="ko-KR" sz="2400" dirty="0"/>
          </a:p>
          <a:p>
            <a:pPr lvl="1" eaLnBrk="1" hangingPunct="1">
              <a:buFontTx/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 smtClean="0"/>
              <a:t>outputFileName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[1];</a:t>
            </a:r>
            <a:endParaRPr lang="en-US" altLang="ko-KR" sz="2400" dirty="0"/>
          </a:p>
          <a:p>
            <a:pPr lvl="1" eaLnBrk="1" hangingPunct="1">
              <a:buFontTx/>
              <a:buNone/>
            </a:pPr>
            <a:endParaRPr lang="en-US" altLang="ko-KR" sz="2400" dirty="0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ko-KR" sz="3600" dirty="0" smtClean="0"/>
              <a:t>Reader</a:t>
            </a:r>
            <a:r>
              <a:rPr lang="ko-KR" altLang="en-US" sz="3600" dirty="0" smtClean="0"/>
              <a:t>와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InputStream</a:t>
            </a:r>
            <a:endParaRPr lang="en-US" altLang="ko-KR" sz="2400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InputStream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ko-KR" altLang="en-US" sz="2000" dirty="0" smtClean="0"/>
              <a:t>바이트 하나 하나씩 차례로 </a:t>
            </a:r>
            <a:r>
              <a:rPr lang="ko-KR" altLang="en-US" sz="2000" dirty="0" err="1" smtClean="0"/>
              <a:t>읽어들임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Reader</a:t>
            </a:r>
          </a:p>
          <a:p>
            <a:pPr lvl="1"/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읽을 때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읽은 문자열을 </a:t>
            </a:r>
            <a:r>
              <a:rPr lang="en-US" altLang="ko-KR" sz="2000" dirty="0" err="1" smtClean="0"/>
              <a:t>unicode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글자로 반환함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InputStream</a:t>
            </a:r>
            <a:r>
              <a:rPr lang="ko-KR" altLang="en-US" sz="2000" dirty="0" smtClean="0"/>
              <a:t>을 포장</a:t>
            </a:r>
            <a:r>
              <a:rPr lang="en-US" altLang="ko-KR" sz="2000" dirty="0" smtClean="0"/>
              <a:t>(wrap)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Reader</a:t>
            </a:r>
            <a:r>
              <a:rPr lang="ko-KR" altLang="en-US" sz="2000" dirty="0" smtClean="0"/>
              <a:t>를 만들 수도 있음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/>
              <a:t>Reader </a:t>
            </a:r>
            <a:r>
              <a:rPr lang="en-US" altLang="ko-KR" sz="2000" dirty="0" err="1"/>
              <a:t>reader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InputStreamReader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inputStream</a:t>
            </a:r>
            <a:r>
              <a:rPr lang="en-US" altLang="ko-KR" sz="2000" dirty="0" smtClean="0"/>
              <a:t>);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일반적인 사용법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BufferedReader</a:t>
            </a:r>
            <a:r>
              <a:rPr lang="en-US" altLang="ko-KR" sz="2000" dirty="0"/>
              <a:t> in</a:t>
            </a:r>
          </a:p>
          <a:p>
            <a:pPr marL="0" indent="0">
              <a:buNone/>
            </a:pPr>
            <a:r>
              <a:rPr lang="en-US" altLang="ko-KR" sz="2000" dirty="0"/>
              <a:t>   = new </a:t>
            </a:r>
            <a:r>
              <a:rPr lang="en-US" altLang="ko-KR" sz="2000" dirty="0" err="1"/>
              <a:t>BufferedReader</a:t>
            </a:r>
            <a:r>
              <a:rPr lang="en-US" altLang="ko-KR" sz="2000" dirty="0"/>
              <a:t>(new </a:t>
            </a:r>
            <a:r>
              <a:rPr lang="en-US" altLang="ko-KR" sz="2000" dirty="0" err="1"/>
              <a:t>InputStreamReader</a:t>
            </a:r>
            <a:r>
              <a:rPr lang="en-US" altLang="ko-KR" sz="2000" dirty="0"/>
              <a:t>(System.in</a:t>
            </a:r>
            <a:r>
              <a:rPr lang="en-US" altLang="ko-KR" sz="2000" dirty="0" smtClean="0"/>
              <a:t>));</a:t>
            </a:r>
          </a:p>
          <a:p>
            <a:pPr marL="0" indent="0">
              <a:buNone/>
            </a:pPr>
            <a:r>
              <a:rPr lang="en-US" altLang="ko-KR" sz="2000" dirty="0" smtClean="0"/>
              <a:t>// System.in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System </a:t>
            </a:r>
            <a:r>
              <a:rPr lang="ko-KR" altLang="en-US" sz="2000" dirty="0" smtClean="0"/>
              <a:t>클래스의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필드이며 </a:t>
            </a:r>
            <a:r>
              <a:rPr lang="en-US" altLang="ko-KR" sz="2000" dirty="0" err="1" smtClean="0"/>
              <a:t>InputStream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타입임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8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ko-KR" sz="3600" dirty="0" smtClean="0"/>
              <a:t>Reader</a:t>
            </a:r>
            <a:r>
              <a:rPr lang="ko-KR" altLang="en-US" sz="3600" dirty="0" smtClean="0"/>
              <a:t>와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InputStream</a:t>
            </a:r>
            <a:endParaRPr lang="en-US" altLang="ko-KR" sz="2400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Reader - Abstract class for reading </a:t>
            </a:r>
            <a:r>
              <a:rPr lang="en-US" altLang="ko-KR" sz="2000" dirty="0">
                <a:solidFill>
                  <a:srgbClr val="FF0000"/>
                </a:solidFill>
              </a:rPr>
              <a:t>character</a:t>
            </a:r>
            <a:r>
              <a:rPr lang="en-US" altLang="ko-KR" sz="2000" dirty="0"/>
              <a:t> streams</a:t>
            </a:r>
          </a:p>
          <a:p>
            <a:pPr marL="400050" lvl="1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read() - Reads a single character.</a:t>
            </a:r>
          </a:p>
          <a:p>
            <a:pPr marL="1257300" lvl="3" indent="0">
              <a:buNone/>
            </a:pPr>
            <a:r>
              <a:rPr lang="en-US" altLang="ko-KR" dirty="0"/>
              <a:t>0 to 65535 (0x00-0xffff), </a:t>
            </a:r>
          </a:p>
          <a:p>
            <a:pPr marL="1257300" lvl="3" indent="0">
              <a:buNone/>
            </a:pPr>
            <a:r>
              <a:rPr lang="en-US" altLang="ko-KR" dirty="0"/>
              <a:t>or -1 if the end of the stream has been </a:t>
            </a:r>
            <a:r>
              <a:rPr lang="en-US" altLang="ko-KR" dirty="0" smtClean="0"/>
              <a:t>reached</a:t>
            </a:r>
          </a:p>
          <a:p>
            <a:pPr marL="1257300" lvl="3" indent="0">
              <a:buNone/>
            </a:pPr>
            <a:endParaRPr lang="en-US" altLang="ko-KR" dirty="0"/>
          </a:p>
          <a:p>
            <a:pPr marL="400050" lvl="1" indent="0">
              <a:buNone/>
            </a:pPr>
            <a:r>
              <a:rPr lang="en-US" altLang="ko-KR" sz="2000" dirty="0" smtClean="0"/>
              <a:t>char </a:t>
            </a:r>
            <a:r>
              <a:rPr lang="en-US" altLang="ko-KR" sz="2000" dirty="0"/>
              <a:t>c = (char) </a:t>
            </a:r>
            <a:r>
              <a:rPr lang="en-US" altLang="ko-KR" sz="2000" dirty="0" err="1"/>
              <a:t>reader.read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 smtClean="0"/>
              <a:t>InputStream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 Abstract class for reading </a:t>
            </a:r>
            <a:r>
              <a:rPr lang="en-US" altLang="ko-KR" sz="2000" dirty="0">
                <a:solidFill>
                  <a:srgbClr val="FF0000"/>
                </a:solidFill>
              </a:rPr>
              <a:t>byte</a:t>
            </a:r>
            <a:r>
              <a:rPr lang="en-US" altLang="ko-KR" sz="2000" dirty="0"/>
              <a:t> streams</a:t>
            </a:r>
          </a:p>
          <a:p>
            <a:pPr marL="400050" lvl="1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read() - Reads the next byte of data from the input stream</a:t>
            </a:r>
          </a:p>
          <a:p>
            <a:pPr marL="1257300" lvl="3" indent="0">
              <a:buNone/>
            </a:pPr>
            <a:r>
              <a:rPr lang="en-US" altLang="ko-KR" dirty="0"/>
              <a:t>0 to 255, </a:t>
            </a:r>
          </a:p>
          <a:p>
            <a:pPr marL="1257300" lvl="3" indent="0">
              <a:buNone/>
            </a:pPr>
            <a:r>
              <a:rPr lang="en-US" altLang="ko-KR" dirty="0"/>
              <a:t>or -1 if the </a:t>
            </a:r>
            <a:r>
              <a:rPr lang="en-US" altLang="ko-KR" dirty="0" smtClean="0"/>
              <a:t>en</a:t>
            </a:r>
            <a:r>
              <a:rPr lang="en-US" altLang="ko-KR" dirty="0"/>
              <a:t>d of the stream has been </a:t>
            </a:r>
            <a:r>
              <a:rPr lang="en-US" altLang="ko-KR" dirty="0" smtClean="0"/>
              <a:t>reached</a:t>
            </a:r>
          </a:p>
          <a:p>
            <a:pPr marL="1257300" lvl="3" indent="0">
              <a:buNone/>
            </a:pPr>
            <a:endParaRPr lang="en-US" altLang="ko-KR" dirty="0"/>
          </a:p>
          <a:p>
            <a:pPr marL="400050" lvl="1" indent="0">
              <a:buNone/>
            </a:pPr>
            <a:r>
              <a:rPr lang="en-US" altLang="ko-KR" sz="2000" dirty="0" smtClean="0"/>
              <a:t>byte b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(byte) </a:t>
            </a:r>
            <a:r>
              <a:rPr lang="en-US" altLang="ko-KR" sz="2000" dirty="0" err="1"/>
              <a:t>reader.read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1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04800" y="2859881"/>
            <a:ext cx="86296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ko-KR" sz="1800" dirty="0" smtClean="0">
                <a:latin typeface="+mn-ea"/>
                <a:ea typeface="+mn-ea"/>
              </a:rPr>
              <a:t>try </a:t>
            </a:r>
            <a:r>
              <a:rPr lang="en-US" altLang="ko-KR" sz="1800" dirty="0">
                <a:latin typeface="+mn-ea"/>
                <a:ea typeface="+mn-ea"/>
              </a:rPr>
              <a:t>{</a:t>
            </a: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1800" dirty="0" err="1" smtClean="0">
                <a:latin typeface="+mn-ea"/>
                <a:ea typeface="+mn-ea"/>
                <a:cs typeface="Courier New" pitchFamily="49" charset="0"/>
              </a:rPr>
              <a:t>addressBook.</a:t>
            </a:r>
            <a:r>
              <a:rPr lang="en-US" altLang="ko-KR" sz="1800" dirty="0" err="1" smtClean="0">
                <a:solidFill>
                  <a:srgbClr val="0000FF"/>
                </a:solidFill>
                <a:latin typeface="+mn-ea"/>
                <a:ea typeface="+mn-ea"/>
                <a:cs typeface="Courier New" pitchFamily="49" charset="0"/>
              </a:rPr>
              <a:t>saveToFile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(“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주소록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.txt”);	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예외를 던지는 코드 호출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   successful = true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;	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예외가 던져지면 이 문장은 실행되지 않음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catch(</a:t>
            </a:r>
            <a:r>
              <a:rPr lang="en-US" altLang="ko-KR" sz="1800" dirty="0" err="1">
                <a:latin typeface="+mn-ea"/>
                <a:ea typeface="+mn-ea"/>
                <a:cs typeface="Courier New" pitchFamily="49" charset="0"/>
              </a:rPr>
              <a:t>IOException</a:t>
            </a:r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e)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{	// try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블록에서 </a:t>
            </a:r>
            <a:r>
              <a:rPr lang="en-US" altLang="ko-KR" sz="1800" dirty="0" err="1" smtClean="0">
                <a:latin typeface="+mn-ea"/>
                <a:ea typeface="+mn-ea"/>
                <a:cs typeface="Courier New" pitchFamily="49" charset="0"/>
              </a:rPr>
              <a:t>IOException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이 던져지면 </a:t>
            </a:r>
            <a:endParaRPr lang="en-US" altLang="ko-KR" sz="1800" dirty="0" smtClean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         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던져진 예외가 이 곳에서 잡힌다</a:t>
            </a:r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. </a:t>
            </a:r>
            <a:r>
              <a:rPr lang="en-US" altLang="ko-KR" sz="1800" dirty="0" err="1">
                <a:latin typeface="+mn-ea"/>
                <a:ea typeface="+mn-ea"/>
                <a:cs typeface="Courier New" pitchFamily="49" charset="0"/>
              </a:rPr>
              <a:t>IOException</a:t>
            </a:r>
            <a:r>
              <a:rPr lang="ko-KR" altLang="en-US" sz="1800" dirty="0">
                <a:latin typeface="+mn-ea"/>
                <a:ea typeface="+mn-ea"/>
                <a:cs typeface="Courier New" pitchFamily="49" charset="0"/>
              </a:rPr>
              <a:t>이 아닌 예외는 잡히지 않음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System.out.println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(filename + “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에 저장하지 못했습니다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.”);</a:t>
            </a:r>
            <a:endParaRPr lang="en-US" altLang="ko-KR" sz="1800" dirty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    successful = false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;	</a:t>
            </a: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ko-KR" sz="1800" dirty="0" smtClean="0">
                <a:latin typeface="+mn-ea"/>
                <a:ea typeface="+mn-ea"/>
                <a:cs typeface="Courier New" pitchFamily="49" charset="0"/>
              </a:rPr>
              <a:t>// </a:t>
            </a:r>
            <a:r>
              <a:rPr lang="ko-KR" altLang="en-US" sz="1800" dirty="0" smtClean="0">
                <a:latin typeface="+mn-ea"/>
                <a:ea typeface="+mn-ea"/>
                <a:cs typeface="Courier New" pitchFamily="49" charset="0"/>
              </a:rPr>
              <a:t>다음 문장 진행</a:t>
            </a:r>
            <a:endParaRPr lang="en-US" altLang="ko-KR" sz="1800" dirty="0"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endParaRPr lang="en-US" altLang="ko-KR" sz="1800" b="0" dirty="0"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: try-catch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5181600"/>
            <a:ext cx="3200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빨간색 </a:t>
            </a:r>
            <a:r>
              <a:rPr lang="ko-KR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부분이 예외처리기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(Exception handler</a:t>
            </a:r>
            <a:r>
              <a:rPr lang="en-US" altLang="ko-K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686" y="1219200"/>
            <a:ext cx="448071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1" hangingPunct="1"/>
            <a:r>
              <a:rPr lang="en-US" altLang="ko-KR" dirty="0">
                <a:latin typeface="+mn-ea"/>
              </a:rPr>
              <a:t>// </a:t>
            </a:r>
            <a:r>
              <a:rPr lang="ko-KR" altLang="en-US" dirty="0">
                <a:latin typeface="+mn-ea"/>
              </a:rPr>
              <a:t>경우에 따라 예외를 던지는 코드</a:t>
            </a:r>
            <a:endParaRPr lang="en-US" altLang="ko-KR" dirty="0">
              <a:latin typeface="+mn-ea"/>
            </a:endParaRPr>
          </a:p>
          <a:p>
            <a:pPr eaLnBrk="1" hangingPunct="1"/>
            <a:r>
              <a:rPr lang="en-US" altLang="ko-KR" dirty="0">
                <a:latin typeface="+mn-ea"/>
              </a:rPr>
              <a:t>void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saveToFile</a:t>
            </a:r>
            <a:r>
              <a:rPr lang="en-US" altLang="ko-KR" dirty="0">
                <a:latin typeface="+mn-ea"/>
              </a:rPr>
              <a:t>(String </a:t>
            </a:r>
            <a:r>
              <a:rPr lang="en-US" altLang="ko-KR" dirty="0" err="1">
                <a:latin typeface="+mn-ea"/>
              </a:rPr>
              <a:t>fileName</a:t>
            </a:r>
            <a:r>
              <a:rPr lang="en-US" altLang="ko-KR" dirty="0">
                <a:latin typeface="+mn-ea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if (index &lt; 0 || index &gt;= size)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throw new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FileNotFoundException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// </a:t>
            </a:r>
            <a:r>
              <a:rPr lang="ko-KR" altLang="en-US" dirty="0">
                <a:latin typeface="+mn-ea"/>
              </a:rPr>
              <a:t>파일에 데이터를 저장하는 </a:t>
            </a:r>
            <a:r>
              <a:rPr lang="ko-KR" altLang="en-US" dirty="0" smtClean="0">
                <a:latin typeface="+mn-ea"/>
              </a:rPr>
              <a:t>문장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}</a:t>
            </a: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5D47-BD0D-4937-B90F-FFC8F613279D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2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9445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텍스트 파일에</a:t>
            </a:r>
            <a:r>
              <a:rPr lang="ko-KR" altLang="en-US" dirty="0"/>
              <a:t>서</a:t>
            </a:r>
            <a:r>
              <a:rPr lang="ko-KR" altLang="en-US" dirty="0" smtClean="0"/>
              <a:t> 글자 읽기</a:t>
            </a:r>
            <a:endParaRPr lang="en-US" altLang="ko-KR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Reader </a:t>
            </a:r>
            <a:r>
              <a:rPr lang="en-US" altLang="ko-KR" sz="2000" b="1" dirty="0" err="1">
                <a:latin typeface="+mn-ea"/>
              </a:rPr>
              <a:t>reader</a:t>
            </a:r>
            <a:r>
              <a:rPr lang="en-US" altLang="ko-KR" sz="2000" b="1" dirty="0">
                <a:latin typeface="+mn-ea"/>
              </a:rPr>
              <a:t> = new </a:t>
            </a:r>
            <a:r>
              <a:rPr lang="en-US" altLang="ko-KR" sz="2000" b="1" dirty="0" err="1" smtClean="0">
                <a:latin typeface="+mn-ea"/>
              </a:rPr>
              <a:t>FileReader</a:t>
            </a:r>
            <a:r>
              <a:rPr lang="en-US" altLang="ko-KR" sz="2000" b="1" dirty="0">
                <a:latin typeface="+mn-ea"/>
              </a:rPr>
              <a:t>("c</a:t>
            </a:r>
            <a:r>
              <a:rPr lang="en-US" altLang="ko-KR" sz="2000" b="1" dirty="0" smtClean="0">
                <a:latin typeface="+mn-ea"/>
              </a:rPr>
              <a:t>:\data\myfile.txt");</a:t>
            </a:r>
          </a:p>
          <a:p>
            <a:pPr marL="0" indent="0" eaLnBrk="1" hangingPunct="1">
              <a:buNone/>
            </a:pPr>
            <a:r>
              <a:rPr lang="en-US" altLang="ko-KR" sz="2000" b="1" dirty="0" smtClean="0">
                <a:latin typeface="+mn-ea"/>
              </a:rPr>
              <a:t>		</a:t>
            </a:r>
            <a:r>
              <a:rPr lang="en-US" altLang="ko-KR" sz="2000" b="1" dirty="0">
                <a:latin typeface="+mn-ea"/>
              </a:rPr>
              <a:t>	</a:t>
            </a:r>
            <a:r>
              <a:rPr lang="en-US" altLang="ko-KR" sz="2000" b="1" dirty="0" smtClean="0">
                <a:latin typeface="+mn-ea"/>
              </a:rPr>
              <a:t>// </a:t>
            </a:r>
            <a:r>
              <a:rPr lang="en-US" altLang="ko-KR" sz="2000" b="1" dirty="0" err="1" smtClean="0">
                <a:latin typeface="+mn-ea"/>
              </a:rPr>
              <a:t>FileReader</a:t>
            </a:r>
            <a:r>
              <a:rPr lang="ko-KR" altLang="en-US" sz="2000" b="1" dirty="0" smtClean="0">
                <a:latin typeface="+mn-ea"/>
              </a:rPr>
              <a:t>는 </a:t>
            </a:r>
            <a:r>
              <a:rPr lang="en-US" altLang="ko-KR" sz="2000" b="1" dirty="0" smtClean="0">
                <a:latin typeface="+mn-ea"/>
              </a:rPr>
              <a:t>Reader</a:t>
            </a:r>
            <a:r>
              <a:rPr lang="ko-KR" altLang="en-US" sz="2000" b="1" dirty="0" smtClean="0">
                <a:latin typeface="+mn-ea"/>
              </a:rPr>
              <a:t>의 서브클래스</a:t>
            </a:r>
            <a:endParaRPr lang="en-US" altLang="ko-KR" sz="2000" b="1" dirty="0">
              <a:latin typeface="+mn-ea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latin typeface="+mn-ea"/>
            </a:endParaRPr>
          </a:p>
          <a:p>
            <a:pPr marL="0" indent="0" eaLnBrk="1" hangingPunct="1">
              <a:buNone/>
            </a:pPr>
            <a:r>
              <a:rPr lang="en-US" altLang="ko-KR" sz="2000" b="1" dirty="0">
                <a:latin typeface="+mn-ea"/>
              </a:rPr>
              <a:t>    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b="1" dirty="0">
                <a:latin typeface="+mn-ea"/>
              </a:rPr>
              <a:t> data = </a:t>
            </a:r>
            <a:r>
              <a:rPr lang="en-US" altLang="ko-KR" sz="2000" b="1" dirty="0" err="1">
                <a:latin typeface="+mn-ea"/>
              </a:rPr>
              <a:t>reader.read</a:t>
            </a:r>
            <a:r>
              <a:rPr lang="en-US" altLang="ko-KR" sz="2000" b="1" dirty="0" smtClean="0">
                <a:latin typeface="+mn-ea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2000" b="1" dirty="0">
                <a:latin typeface="+mn-ea"/>
              </a:rPr>
              <a:t>while(data != -1){</a:t>
            </a:r>
          </a:p>
          <a:p>
            <a:pPr marL="0" indent="0" eaLnBrk="1" hangingPunct="1">
              <a:buNone/>
            </a:pPr>
            <a:r>
              <a:rPr lang="en-US" altLang="ko-KR" sz="2000" b="1" dirty="0">
                <a:latin typeface="+mn-ea"/>
              </a:rPr>
              <a:t>        char </a:t>
            </a:r>
            <a:r>
              <a:rPr lang="en-US" altLang="ko-KR" sz="2000" b="1" dirty="0" err="1">
                <a:latin typeface="+mn-ea"/>
              </a:rPr>
              <a:t>dataChar</a:t>
            </a:r>
            <a:r>
              <a:rPr lang="en-US" altLang="ko-KR" sz="2000" b="1" dirty="0">
                <a:latin typeface="+mn-ea"/>
              </a:rPr>
              <a:t> = (char) data;</a:t>
            </a:r>
          </a:p>
          <a:p>
            <a:pPr marL="0" indent="0" eaLnBrk="1" hangingPunct="1">
              <a:buNone/>
            </a:pPr>
            <a:r>
              <a:rPr lang="en-US" altLang="ko-KR" sz="2000" b="1" dirty="0">
                <a:latin typeface="+mn-ea"/>
              </a:rPr>
              <a:t>        data = </a:t>
            </a:r>
            <a:r>
              <a:rPr lang="en-US" altLang="ko-KR" sz="2000" b="1" dirty="0" err="1">
                <a:latin typeface="+mn-ea"/>
              </a:rPr>
              <a:t>reader.read</a:t>
            </a:r>
            <a:r>
              <a:rPr lang="en-US" altLang="ko-KR" sz="2000" b="1" dirty="0">
                <a:latin typeface="+mn-ea"/>
              </a:rPr>
              <a:t>();</a:t>
            </a:r>
          </a:p>
          <a:p>
            <a:pPr marL="0" indent="0" eaLnBrk="1" hangingPunct="1">
              <a:buNone/>
            </a:pPr>
            <a:r>
              <a:rPr lang="en-US" altLang="ko-KR" sz="2000" b="1" dirty="0">
                <a:latin typeface="+mn-ea"/>
              </a:rPr>
              <a:t>    }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9445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이진데이터 파일에서 바이트 읽기</a:t>
            </a:r>
            <a:endParaRPr lang="en-US" altLang="ko-KR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err="1">
                <a:latin typeface="+mn-ea"/>
              </a:rPr>
              <a:t>InputStream</a:t>
            </a:r>
            <a:r>
              <a:rPr lang="en-US" altLang="ko-KR" sz="2000" b="1" dirty="0">
                <a:latin typeface="+mn-ea"/>
              </a:rPr>
              <a:t> input = new </a:t>
            </a:r>
            <a:r>
              <a:rPr lang="en-US" altLang="ko-KR" sz="2000" b="1" dirty="0" err="1">
                <a:latin typeface="+mn-ea"/>
              </a:rPr>
              <a:t>FileInputStream</a:t>
            </a:r>
            <a:r>
              <a:rPr lang="en-US" altLang="ko-KR" sz="2000" b="1" dirty="0">
                <a:latin typeface="+mn-ea"/>
              </a:rPr>
              <a:t>("c</a:t>
            </a:r>
            <a:r>
              <a:rPr lang="en-US" altLang="ko-KR" sz="2000" b="1" dirty="0" smtClean="0">
                <a:latin typeface="+mn-ea"/>
              </a:rPr>
              <a:t>:\data\input-text.txt</a:t>
            </a:r>
            <a:r>
              <a:rPr lang="en-US" altLang="ko-KR" sz="2000" b="1" dirty="0"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ko-KR" sz="2000" b="1" dirty="0" smtClean="0">
                <a:latin typeface="+mn-ea"/>
              </a:rPr>
              <a:t>		// </a:t>
            </a:r>
            <a:r>
              <a:rPr lang="en-US" altLang="ko-KR" sz="2000" b="1" dirty="0" err="1" smtClean="0">
                <a:latin typeface="+mn-ea"/>
              </a:rPr>
              <a:t>FileInputStream</a:t>
            </a:r>
            <a:r>
              <a:rPr lang="ko-KR" altLang="en-US" sz="2000" b="1" dirty="0" smtClean="0">
                <a:latin typeface="+mn-ea"/>
              </a:rPr>
              <a:t>은 </a:t>
            </a:r>
            <a:r>
              <a:rPr lang="en-US" altLang="ko-KR" sz="2000" b="1" dirty="0" err="1" smtClean="0">
                <a:latin typeface="+mn-ea"/>
              </a:rPr>
              <a:t>InputStream</a:t>
            </a:r>
            <a:r>
              <a:rPr lang="ko-KR" altLang="en-US" sz="2000" b="1" dirty="0" smtClean="0">
                <a:latin typeface="+mn-ea"/>
              </a:rPr>
              <a:t>의 서브클래스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endParaRPr lang="en-US" altLang="ko-KR" sz="20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 err="1" smtClean="0">
                <a:latin typeface="+mn-ea"/>
              </a:rPr>
              <a:t>int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data = </a:t>
            </a:r>
            <a:r>
              <a:rPr lang="en-US" altLang="ko-KR" sz="2000" b="1" dirty="0" err="1">
                <a:latin typeface="+mn-ea"/>
              </a:rPr>
              <a:t>input.read</a:t>
            </a:r>
            <a:r>
              <a:rPr lang="en-US" altLang="ko-KR" sz="2000" b="1" dirty="0"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while(data != -1) </a:t>
            </a:r>
            <a:r>
              <a:rPr lang="en-US" altLang="ko-KR" sz="2000" b="1" dirty="0" smtClean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ko-KR" sz="2000" b="1" dirty="0" smtClean="0">
                <a:latin typeface="+mn-ea"/>
              </a:rPr>
              <a:t>	byte b </a:t>
            </a:r>
            <a:r>
              <a:rPr lang="en-US" altLang="ko-KR" sz="2000" b="1" dirty="0">
                <a:latin typeface="+mn-ea"/>
              </a:rPr>
              <a:t>= </a:t>
            </a:r>
            <a:r>
              <a:rPr lang="en-US" altLang="ko-KR" sz="2000" b="1" dirty="0" smtClean="0">
                <a:latin typeface="+mn-ea"/>
              </a:rPr>
              <a:t>(byte) </a:t>
            </a:r>
            <a:r>
              <a:rPr lang="en-US" altLang="ko-KR" sz="2000" b="1" dirty="0">
                <a:latin typeface="+mn-ea"/>
              </a:rPr>
              <a:t>data;</a:t>
            </a:r>
          </a:p>
          <a:p>
            <a:pPr marL="0" indent="0">
              <a:buNone/>
            </a:pPr>
            <a:r>
              <a:rPr lang="en-US" altLang="ko-KR" sz="2000" b="1" dirty="0" smtClean="0">
                <a:latin typeface="+mn-ea"/>
              </a:rPr>
              <a:t>	data </a:t>
            </a:r>
            <a:r>
              <a:rPr lang="en-US" altLang="ko-KR" sz="2000" b="1" dirty="0">
                <a:latin typeface="+mn-ea"/>
              </a:rPr>
              <a:t>= </a:t>
            </a:r>
            <a:r>
              <a:rPr lang="en-US" altLang="ko-KR" sz="2000" b="1" dirty="0" err="1">
                <a:latin typeface="+mn-ea"/>
              </a:rPr>
              <a:t>input.read</a:t>
            </a:r>
            <a:r>
              <a:rPr lang="en-US" altLang="ko-KR" sz="2000" b="1" dirty="0"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 err="1">
                <a:latin typeface="+mn-ea"/>
              </a:rPr>
              <a:t>input.close</a:t>
            </a:r>
            <a:r>
              <a:rPr lang="en-US" altLang="ko-KR" sz="2000" b="1" dirty="0">
                <a:latin typeface="+mn-ea"/>
              </a:rPr>
              <a:t>();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8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44563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객체 </a:t>
            </a:r>
            <a:r>
              <a:rPr lang="ko-KR" altLang="en-US" sz="3600" dirty="0" err="1" smtClean="0"/>
              <a:t>스트림</a:t>
            </a:r>
            <a:r>
              <a:rPr lang="ko-KR" altLang="en-US" sz="3600" dirty="0" smtClean="0"/>
              <a:t> </a:t>
            </a:r>
            <a:r>
              <a:rPr lang="en-US" altLang="ko-KR" sz="2400" dirty="0" smtClean="0"/>
              <a:t>(Object Streams)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267200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객체를 있는 그대로 </a:t>
            </a:r>
            <a:r>
              <a:rPr lang="ko-KR" altLang="en-US" sz="2400" dirty="0" err="1" smtClean="0"/>
              <a:t>입출력하기</a:t>
            </a:r>
            <a:r>
              <a:rPr lang="ko-KR" altLang="en-US" sz="2400" dirty="0" smtClean="0"/>
              <a:t> 위해 사용</a:t>
            </a:r>
          </a:p>
          <a:p>
            <a:pPr eaLnBrk="1" hangingPunct="1"/>
            <a:r>
              <a:rPr lang="ko-KR" altLang="en-US" sz="2400" dirty="0" smtClean="0"/>
              <a:t>객체 내부의 데이터를 일일이 저장하고 </a:t>
            </a:r>
            <a:r>
              <a:rPr lang="ko-KR" altLang="en-US" sz="2400" dirty="0" err="1" smtClean="0"/>
              <a:t>읽어들이는</a:t>
            </a:r>
            <a:r>
              <a:rPr lang="ko-KR" altLang="en-US" sz="2400" dirty="0" smtClean="0"/>
              <a:t> 작업을 하지 않아도 됨</a:t>
            </a:r>
          </a:p>
          <a:p>
            <a:pPr eaLnBrk="1" hangingPunct="1"/>
            <a:r>
              <a:rPr lang="ko-KR" altLang="en-US" sz="2400" dirty="0" smtClean="0"/>
              <a:t>객체 전체를 </a:t>
            </a:r>
            <a:r>
              <a:rPr lang="en-US" altLang="ko-KR" sz="2400" dirty="0" err="1" smtClean="0"/>
              <a:t>ArrayList</a:t>
            </a:r>
            <a:r>
              <a:rPr lang="ko-KR" altLang="en-US" sz="2400" dirty="0" smtClean="0"/>
              <a:t>에 넣어 한꺼번에 저장할 수도 있음</a:t>
            </a:r>
            <a:endParaRPr lang="en-US" altLang="ko-KR" sz="2400" dirty="0" smtClean="0"/>
          </a:p>
          <a:p>
            <a:pPr eaLnBrk="1" hangingPunct="1"/>
            <a:r>
              <a:rPr lang="ko-KR" altLang="en-US" sz="2400" dirty="0" smtClean="0"/>
              <a:t>이진데이터 형식으로 저장하므로 </a:t>
            </a:r>
            <a:r>
              <a:rPr lang="en-US" altLang="ko-KR" sz="2400" dirty="0" smtClean="0"/>
              <a:t>stream</a:t>
            </a:r>
            <a:r>
              <a:rPr lang="ko-KR" altLang="en-US" sz="2400" dirty="0" smtClean="0"/>
              <a:t>을 사용함</a:t>
            </a:r>
            <a:endParaRPr lang="en-US" altLang="ko-KR" sz="2400" dirty="0" smtClean="0"/>
          </a:p>
        </p:txBody>
      </p:sp>
      <p:sp>
        <p:nvSpPr>
          <p:cNvPr id="6656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chemeClr val="tx1"/>
                </a:solidFill>
                <a:latin typeface="Courier New" pitchFamily="49" charset="0"/>
              </a:rPr>
              <a:t>BankAccount</a:t>
            </a:r>
            <a:r>
              <a:rPr lang="en-US" altLang="ko-KR" sz="3200" b="1" smtClean="0"/>
              <a:t> </a:t>
            </a:r>
            <a:r>
              <a:rPr lang="ko-KR" altLang="en-US" sz="3200" smtClean="0"/>
              <a:t>객체를 파일에 쓰기</a:t>
            </a:r>
            <a:endParaRPr lang="en-US" altLang="ko-KR" sz="320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3840162"/>
          </a:xfrm>
        </p:spPr>
        <p:txBody>
          <a:bodyPr/>
          <a:lstStyle/>
          <a:p>
            <a:pPr eaLnBrk="1" hangingPunct="1"/>
            <a:r>
              <a:rPr lang="en-US" altLang="ko-KR" smtClean="0"/>
              <a:t>object output stream</a:t>
            </a:r>
            <a:r>
              <a:rPr lang="ko-KR" altLang="en-US" smtClean="0"/>
              <a:t>은 각 객체의 모든 인스턴스 필드를 저장함</a:t>
            </a:r>
            <a:endParaRPr lang="en-US" altLang="ko-KR" smtClean="0"/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990600" y="3048000"/>
            <a:ext cx="7391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BankAccount b = . . .;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ObjectOutputStream out = new ObjectOutputStream(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new FileOutputStream("bank.dat"));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out.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writeObject</a:t>
            </a:r>
            <a:r>
              <a:rPr kumimoji="0" lang="en-US" altLang="ko-KR" b="1">
                <a:latin typeface="Courier New" pitchFamily="49" charset="0"/>
              </a:rPr>
              <a:t>(b);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chemeClr val="tx1"/>
                </a:solidFill>
                <a:latin typeface="Courier New" pitchFamily="49" charset="0"/>
              </a:rPr>
              <a:t>BankAccount</a:t>
            </a:r>
            <a:r>
              <a:rPr lang="en-US" altLang="ko-KR" sz="3200" smtClean="0"/>
              <a:t> </a:t>
            </a:r>
            <a:r>
              <a:rPr lang="ko-KR" altLang="en-US" sz="3200" smtClean="0"/>
              <a:t>객체 읽어오기</a:t>
            </a:r>
            <a:endParaRPr lang="en-US" altLang="ko-KR" sz="320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sz="2400" b="1" smtClean="0">
                <a:latin typeface="Courier New" pitchFamily="49" charset="0"/>
              </a:rPr>
              <a:t>readObject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메소드는</a:t>
            </a:r>
            <a:r>
              <a:rPr lang="en-US" altLang="ko-KR" sz="2400" smtClean="0"/>
              <a:t> </a:t>
            </a:r>
            <a:r>
              <a:rPr lang="en-US" altLang="ko-KR" sz="2400" b="1" smtClean="0">
                <a:latin typeface="Courier New" pitchFamily="49" charset="0"/>
              </a:rPr>
              <a:t>Object</a:t>
            </a:r>
            <a:r>
              <a:rPr lang="en-US" altLang="ko-KR" sz="2400" smtClean="0"/>
              <a:t> </a:t>
            </a:r>
            <a:r>
              <a:rPr lang="ko-KR" altLang="en-US" sz="2400" smtClean="0"/>
              <a:t>타입을 반환함</a:t>
            </a:r>
            <a:endParaRPr lang="en-US" altLang="ko-KR" sz="2400" smtClean="0"/>
          </a:p>
          <a:p>
            <a:pPr eaLnBrk="1" hangingPunct="1"/>
            <a:r>
              <a:rPr lang="ko-KR" altLang="en-US" sz="2400" smtClean="0"/>
              <a:t>캐스팅이 필요함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b="1" smtClean="0">
                <a:latin typeface="Courier New" pitchFamily="49" charset="0"/>
              </a:rPr>
              <a:t>readObject</a:t>
            </a:r>
            <a:r>
              <a:rPr lang="en-US" altLang="ko-KR" sz="2400" smtClean="0">
                <a:latin typeface="Courier New" pitchFamily="49" charset="0"/>
              </a:rPr>
              <a:t> </a:t>
            </a:r>
            <a:r>
              <a:rPr lang="ko-KR" altLang="en-US" sz="2400" smtClean="0">
                <a:latin typeface="Courier New" pitchFamily="49" charset="0"/>
              </a:rPr>
              <a:t>메소드는 확인예외인 </a:t>
            </a:r>
            <a:r>
              <a:rPr lang="en-US" altLang="ko-KR" sz="2400" smtClean="0">
                <a:latin typeface="Courier New" pitchFamily="49" charset="0"/>
              </a:rPr>
              <a:t>	</a:t>
            </a:r>
            <a:r>
              <a:rPr lang="en-US" altLang="ko-KR" sz="2400" b="1" smtClean="0">
                <a:latin typeface="Courier New" pitchFamily="49" charset="0"/>
              </a:rPr>
              <a:t>ClassNotFoundException</a:t>
            </a:r>
            <a:r>
              <a:rPr lang="ko-KR" altLang="en-US" sz="2400" smtClean="0">
                <a:latin typeface="Courier New" pitchFamily="49" charset="0"/>
              </a:rPr>
              <a:t>을 던짐</a:t>
            </a:r>
            <a:r>
              <a:rPr lang="ko-KR" altLang="en-US" sz="2400" smtClean="0"/>
              <a:t> </a:t>
            </a:r>
            <a:br>
              <a:rPr lang="ko-KR" altLang="en-US" sz="2400" smtClean="0"/>
            </a:br>
            <a:r>
              <a:rPr lang="ko-KR" altLang="en-US" sz="2400" smtClean="0"/>
              <a:t/>
            </a:r>
            <a:br>
              <a:rPr lang="ko-KR" altLang="en-US" sz="2400" smtClean="0"/>
            </a:br>
            <a:r>
              <a:rPr lang="ko-KR" altLang="en-US" sz="2400" smtClean="0"/>
              <a:t/>
            </a:r>
            <a:br>
              <a:rPr lang="ko-KR" altLang="en-US" sz="2400" smtClean="0"/>
            </a:br>
            <a:endParaRPr lang="ko-KR" altLang="en-US" sz="2400" smtClean="0"/>
          </a:p>
        </p:txBody>
      </p:sp>
      <p:sp>
        <p:nvSpPr>
          <p:cNvPr id="68614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990600" y="2971800"/>
            <a:ext cx="7010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ObjectInputStream in = new ObjectInputStream(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new FileInputStream("bank.dat"));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BankAccount b =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(BankAccount) in.readObject()</a:t>
            </a:r>
            <a:r>
              <a:rPr kumimoji="0" lang="en-US" altLang="ko-KR" b="1">
                <a:latin typeface="Courier New" pitchFamily="49" charset="0"/>
              </a:rPr>
              <a:t>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객체들을 모아서 저장하기</a:t>
            </a:r>
            <a:endParaRPr lang="en-US" altLang="ko-KR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51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ko-KR" smtClean="0"/>
              <a:t>Write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z="3600" smtClean="0"/>
          </a:p>
          <a:p>
            <a:pPr eaLnBrk="1" hangingPunct="1"/>
            <a:r>
              <a:rPr lang="en-US" altLang="ko-KR" smtClean="0"/>
              <a:t>Read</a:t>
            </a:r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457200" y="2590800"/>
            <a:ext cx="8001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ArrayList&lt;BankAccount&gt; a = new ArrayList&lt;BankAccount&gt;();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// BankAccount </a:t>
            </a:r>
            <a:r>
              <a:rPr kumimoji="0" lang="ko-KR" altLang="en-US" b="1">
                <a:latin typeface="Courier New" pitchFamily="49" charset="0"/>
              </a:rPr>
              <a:t>객체들을</a:t>
            </a:r>
            <a:r>
              <a:rPr kumimoji="0" lang="en-US" altLang="ko-KR" b="1">
                <a:latin typeface="Courier New" pitchFamily="49" charset="0"/>
              </a:rPr>
              <a:t> a</a:t>
            </a:r>
            <a:r>
              <a:rPr kumimoji="0" lang="ko-KR" altLang="en-US" b="1">
                <a:latin typeface="Courier New" pitchFamily="49" charset="0"/>
              </a:rPr>
              <a:t>에 넣음 </a:t>
            </a:r>
            <a:br>
              <a:rPr kumimoji="0" lang="ko-KR" altLang="en-US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out.writeObject(a);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457200" y="4648200"/>
            <a:ext cx="762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ArrayList&lt;BankAccount&gt; a = (ArrayList&lt;BankAccount&gt;)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in.readObject();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Serializable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z="2000" b="1" smtClean="0"/>
          </a:p>
          <a:p>
            <a:pPr eaLnBrk="1" hangingPunct="1"/>
            <a:r>
              <a:rPr lang="en-US" altLang="ko-KR" sz="2000" b="1" smtClean="0"/>
              <a:t> </a:t>
            </a:r>
            <a:r>
              <a:rPr lang="en-US" altLang="ko-KR" sz="2000" b="1" smtClean="0">
                <a:latin typeface="Courier New" pitchFamily="49" charset="0"/>
              </a:rPr>
              <a:t>Serializable </a:t>
            </a:r>
            <a:r>
              <a:rPr lang="ko-KR" altLang="en-US" sz="2000" b="1" smtClean="0">
                <a:latin typeface="Courier New" pitchFamily="49" charset="0"/>
              </a:rPr>
              <a:t>인터페이스를 구현한 객체만이 </a:t>
            </a:r>
            <a:r>
              <a:rPr lang="en-US" altLang="ko-KR" sz="2000" b="1" smtClean="0"/>
              <a:t>object stream</a:t>
            </a:r>
            <a:r>
              <a:rPr lang="ko-KR" altLang="en-US" sz="2000" b="1" smtClean="0"/>
              <a:t>을 통해 입출력될 수 있음 </a:t>
            </a: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/>
            </a:r>
            <a:br>
              <a:rPr lang="en-US" altLang="ko-KR" sz="2000" b="1" smtClean="0"/>
            </a:br>
            <a:r>
              <a:rPr lang="en-US" altLang="ko-KR" sz="2000" b="1" smtClean="0"/>
              <a:t/>
            </a:r>
            <a:br>
              <a:rPr lang="en-US" altLang="ko-KR" sz="2000" b="1" smtClean="0"/>
            </a:br>
            <a:endParaRPr lang="en-US" altLang="ko-KR" sz="2000" b="1" smtClean="0"/>
          </a:p>
          <a:p>
            <a:pPr eaLnBrk="1" hangingPunct="1"/>
            <a:endParaRPr lang="en-US" altLang="ko-KR" sz="2000" b="1" smtClean="0"/>
          </a:p>
          <a:p>
            <a:pPr eaLnBrk="1" hangingPunct="1"/>
            <a:r>
              <a:rPr lang="en-US" altLang="ko-KR" sz="2000" b="1" smtClean="0"/>
              <a:t> </a:t>
            </a:r>
            <a:r>
              <a:rPr lang="en-US" altLang="ko-KR" sz="2000" b="1" smtClean="0">
                <a:latin typeface="Courier New" pitchFamily="49" charset="0"/>
              </a:rPr>
              <a:t>Serializable </a:t>
            </a:r>
            <a:r>
              <a:rPr lang="ko-KR" altLang="en-US" sz="2000" b="1" smtClean="0">
                <a:latin typeface="Courier New" pitchFamily="49" charset="0"/>
              </a:rPr>
              <a:t>인터페이스는 아무런 메소드도 갖지 않음</a:t>
            </a:r>
          </a:p>
          <a:p>
            <a:pPr eaLnBrk="1" hangingPunct="1"/>
            <a:r>
              <a:rPr lang="ko-KR" altLang="en-US" sz="2000" b="1" smtClean="0">
                <a:latin typeface="Courier New" pitchFamily="49" charset="0"/>
              </a:rPr>
              <a:t>표준 라이브러리의 많은 클래스들은 </a:t>
            </a:r>
            <a:r>
              <a:rPr lang="en-US" altLang="ko-KR" sz="2000" b="1" smtClean="0">
                <a:latin typeface="Courier New" pitchFamily="49" charset="0"/>
              </a:rPr>
              <a:t>Serializable </a:t>
            </a:r>
            <a:r>
              <a:rPr lang="ko-KR" altLang="en-US" sz="2000" b="1" smtClean="0">
                <a:latin typeface="Courier New" pitchFamily="49" charset="0"/>
              </a:rPr>
              <a:t>인터페이스를 구현하고 있음</a:t>
            </a:r>
            <a:endParaRPr lang="ko-KR" altLang="en-US" sz="2000" b="1" smtClean="0"/>
          </a:p>
        </p:txBody>
      </p:sp>
      <p:sp>
        <p:nvSpPr>
          <p:cNvPr id="7066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663" name="Rectangle 5"/>
          <p:cNvSpPr>
            <a:spLocks noChangeArrowheads="1"/>
          </p:cNvSpPr>
          <p:nvPr/>
        </p:nvSpPr>
        <p:spPr bwMode="auto">
          <a:xfrm>
            <a:off x="1143000" y="2667000"/>
            <a:ext cx="586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class BankAccount implements Serializable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. . .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  <a:endParaRPr kumimoji="0" lang="en-US" altLang="ko-KR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Serializable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직렬화</a:t>
            </a:r>
            <a:r>
              <a:rPr lang="en-US" altLang="ko-KR" smtClean="0"/>
              <a:t>(Serialization)</a:t>
            </a:r>
          </a:p>
          <a:p>
            <a:pPr lvl="1" eaLnBrk="1" hangingPunct="1"/>
            <a:endParaRPr lang="en-US" altLang="ko-KR" sz="2400" smtClean="0"/>
          </a:p>
          <a:p>
            <a:pPr lvl="1" eaLnBrk="1" hangingPunct="1"/>
            <a:r>
              <a:rPr lang="ko-KR" altLang="en-US" sz="2400" smtClean="0"/>
              <a:t>스트림 안에서 각 객체는 일련번호를 부여받음</a:t>
            </a:r>
            <a:endParaRPr lang="en-US" altLang="ko-KR" sz="2400" smtClean="0"/>
          </a:p>
          <a:p>
            <a:pPr lvl="1" eaLnBrk="1" hangingPunct="1"/>
            <a:endParaRPr lang="en-US" altLang="ko-KR" sz="2400" smtClean="0"/>
          </a:p>
          <a:p>
            <a:pPr lvl="1" eaLnBrk="1" hangingPunct="1"/>
            <a:r>
              <a:rPr lang="ko-KR" altLang="en-US" sz="2400" smtClean="0"/>
              <a:t>만약 한 객체가 두 번 저장되면 일련 번호만 두 번 기록됨</a:t>
            </a:r>
            <a:endParaRPr lang="en-US" altLang="ko-KR" sz="2400" smtClean="0"/>
          </a:p>
        </p:txBody>
      </p:sp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Serialtester.java</a:t>
            </a:r>
          </a:p>
        </p:txBody>
      </p:sp>
      <p:sp>
        <p:nvSpPr>
          <p:cNvPr id="7270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228600" y="1371600"/>
            <a:ext cx="8686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01:</a:t>
            </a:r>
            <a:r>
              <a:rPr kumimoji="0" lang="en-US" altLang="ko-KR" b="1">
                <a:latin typeface="Courier New" pitchFamily="49" charset="0"/>
              </a:rPr>
              <a:t> import java.io.File;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02:</a:t>
            </a:r>
            <a:r>
              <a:rPr kumimoji="0" lang="en-US" altLang="ko-KR" b="1">
                <a:latin typeface="Courier New" pitchFamily="49" charset="0"/>
              </a:rPr>
              <a:t> import java.io.IOException;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03:</a:t>
            </a:r>
            <a:r>
              <a:rPr kumimoji="0" lang="en-US" altLang="ko-KR" b="1">
                <a:latin typeface="Courier New" pitchFamily="49" charset="0"/>
              </a:rPr>
              <a:t> import java.io.FileInputStream;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>
                <a:latin typeface="Courier New" pitchFamily="49" charset="0"/>
              </a:rPr>
              <a:t> import java.io.FileOutputStream;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>
                <a:latin typeface="Courier New" pitchFamily="49" charset="0"/>
              </a:rPr>
              <a:t> import java.io.ObjectInputStream;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>
                <a:latin typeface="Courier New" pitchFamily="49" charset="0"/>
              </a:rPr>
              <a:t> import java.io.ObjectOutputStream;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07: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08: /**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09:    This program tests serialization of a Bank object.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10:    If a file with serialized data exists, then it is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11:    loaded. Otherwise the program starts with a new bank.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12:    Bank accounts are added to the bank. Then the bank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13:    object is saved.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14: */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>
                <a:latin typeface="Courier New" pitchFamily="49" charset="0"/>
              </a:rPr>
              <a:t> SerialTester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>
                <a:latin typeface="Courier New" pitchFamily="49" charset="0"/>
              </a:rPr>
              <a:t> {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Serialtester.java</a:t>
            </a:r>
          </a:p>
        </p:txBody>
      </p:sp>
      <p:sp>
        <p:nvSpPr>
          <p:cNvPr id="7373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228600" y="1295400"/>
            <a:ext cx="86868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>
                <a:latin typeface="Courier New" pitchFamily="49" charset="0"/>
              </a:rPr>
              <a:t>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>
                <a:latin typeface="Courier New" pitchFamily="49" charset="0"/>
              </a:rPr>
              <a:t> main(String[] args)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>
                <a:latin typeface="Courier New" pitchFamily="49" charset="0"/>
              </a:rPr>
              <a:t>   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throws</a:t>
            </a:r>
            <a:r>
              <a:rPr kumimoji="0" lang="en-US" altLang="ko-KR" b="1">
                <a:latin typeface="Courier New" pitchFamily="49" charset="0"/>
              </a:rPr>
              <a:t> IOException, ClassNotFoundException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>
                <a:latin typeface="Courier New" pitchFamily="49" charset="0"/>
              </a:rPr>
              <a:t>    {  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>
                <a:latin typeface="Courier New" pitchFamily="49" charset="0"/>
              </a:rPr>
              <a:t>       Bank firstBankOfJava;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>
                <a:latin typeface="Courier New" pitchFamily="49" charset="0"/>
              </a:rPr>
              <a:t>      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>
                <a:latin typeface="Courier New" pitchFamily="49" charset="0"/>
              </a:rPr>
              <a:t>       File f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File(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"bank.dat"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if </a:t>
            </a:r>
            <a:r>
              <a:rPr kumimoji="0" lang="en-US" altLang="ko-KR" b="1">
                <a:latin typeface="Courier New" pitchFamily="49" charset="0"/>
              </a:rPr>
              <a:t>(f.exists())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>
                <a:latin typeface="Courier New" pitchFamily="49" charset="0"/>
              </a:rPr>
              <a:t>       {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>
                <a:latin typeface="Courier New" pitchFamily="49" charset="0"/>
              </a:rPr>
              <a:t>          ObjectInputStream in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ObjectInputStream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>
                <a:latin typeface="Courier New" pitchFamily="49" charset="0"/>
              </a:rPr>
              <a:t>                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 </a:t>
            </a:r>
            <a:r>
              <a:rPr kumimoji="0" lang="en-US" altLang="ko-KR" b="1">
                <a:latin typeface="Courier New" pitchFamily="49" charset="0"/>
              </a:rPr>
              <a:t>FileInputStream(f));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b="1">
                <a:latin typeface="Courier New" pitchFamily="49" charset="0"/>
              </a:rPr>
              <a:t>          firstBankOfJava = (Bank) in.readObject();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>
                <a:latin typeface="Courier New" pitchFamily="49" charset="0"/>
              </a:rPr>
              <a:t>          in.close();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>
                <a:latin typeface="Courier New" pitchFamily="49" charset="0"/>
              </a:rPr>
              <a:t>      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else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>
                <a:latin typeface="Courier New" pitchFamily="49" charset="0"/>
              </a:rPr>
              <a:t>       {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>
                <a:latin typeface="Courier New" pitchFamily="49" charset="0"/>
              </a:rPr>
              <a:t>          firstBankOfJava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Bank();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b="1">
                <a:latin typeface="Courier New" pitchFamily="49" charset="0"/>
              </a:rPr>
              <a:t>          firstBankOfJava.addAccount(new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             BankAccount(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1001</a:t>
            </a:r>
            <a:r>
              <a:rPr kumimoji="0" lang="en-US" altLang="ko-KR" b="1">
                <a:latin typeface="Courier New" pitchFamily="49" charset="0"/>
              </a:rPr>
              <a:t>,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20000</a:t>
            </a:r>
            <a:r>
              <a:rPr kumimoji="0" lang="en-US" altLang="ko-KR" b="1">
                <a:latin typeface="Courier New" pitchFamily="49" charset="0"/>
              </a:rPr>
              <a:t>));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/>
          <a:lstStyle/>
          <a:p>
            <a:r>
              <a:rPr lang="ko-KR" altLang="en-US" sz="2000" dirty="0" smtClean="0"/>
              <a:t>프로그램 오류로 인해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특정 값 입력 때 항상 발생하는 예외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프로그램이 죽는 게 좋음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원인 출력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프로그램 오류를 해결하면 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프로그램 오류가 아닌데도 상황에 따라 이따금 발생하는 예외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디스크 고장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네트워크 불안정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데이터베이스 연결 단절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등의 상황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복구가 가능하다면 자동으로 복구를 시도해 볼만 함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복구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반복 시도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경로로 시도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대체 자원 활용 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복구가 불가능하다면 죽는 게 좋음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원인 출력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04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Serialtester.java</a:t>
            </a:r>
          </a:p>
        </p:txBody>
      </p:sp>
      <p:sp>
        <p:nvSpPr>
          <p:cNvPr id="7475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228600" y="1295400"/>
            <a:ext cx="86868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34:</a:t>
            </a:r>
            <a:r>
              <a:rPr kumimoji="0" lang="en-US" altLang="ko-KR" b="1">
                <a:latin typeface="Courier New" pitchFamily="49" charset="0"/>
              </a:rPr>
              <a:t>          firstBankOfJava.addAccount(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                BankAccount(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1015</a:t>
            </a:r>
            <a:r>
              <a:rPr kumimoji="0" lang="en-US" altLang="ko-KR" b="1">
                <a:latin typeface="Courier New" pitchFamily="49" charset="0"/>
              </a:rPr>
              <a:t>, 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10000</a:t>
            </a:r>
            <a:r>
              <a:rPr kumimoji="0" lang="en-US" altLang="ko-KR" b="1">
                <a:latin typeface="Courier New" pitchFamily="49" charset="0"/>
              </a:rPr>
              <a:t>));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35:</a:t>
            </a:r>
            <a:r>
              <a:rPr kumimoji="0" lang="en-US" altLang="ko-KR" b="1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36: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37:       // Deposit some money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38:</a:t>
            </a:r>
            <a:r>
              <a:rPr kumimoji="0" lang="en-US" altLang="ko-KR" b="1">
                <a:latin typeface="Courier New" pitchFamily="49" charset="0"/>
              </a:rPr>
              <a:t>       BankAccount a = firstBankOfJava.find(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1001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b="1">
                <a:latin typeface="Courier New" pitchFamily="49" charset="0"/>
              </a:rPr>
              <a:t>       a.deposit(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100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b="1">
                <a:latin typeface="Courier New" pitchFamily="49" charset="0"/>
              </a:rPr>
              <a:t>       System.out.println(a.getAccountNumber()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             + 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":"</a:t>
            </a:r>
            <a:r>
              <a:rPr kumimoji="0" lang="en-US" altLang="ko-KR" b="1">
                <a:latin typeface="Courier New" pitchFamily="49" charset="0"/>
              </a:rPr>
              <a:t> + a.getBalance());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41:</a:t>
            </a:r>
            <a:r>
              <a:rPr kumimoji="0" lang="en-US" altLang="ko-KR" b="1">
                <a:latin typeface="Courier New" pitchFamily="49" charset="0"/>
              </a:rPr>
              <a:t>       a = firstBankOfJava.find(</a:t>
            </a:r>
            <a:r>
              <a:rPr kumimoji="0" lang="en-US" altLang="ko-KR" b="1">
                <a:solidFill>
                  <a:schemeClr val="accent2"/>
                </a:solidFill>
                <a:latin typeface="Courier New" pitchFamily="49" charset="0"/>
              </a:rPr>
              <a:t>1015</a:t>
            </a:r>
            <a:r>
              <a:rPr kumimoji="0" lang="en-US" altLang="ko-KR" b="1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42:</a:t>
            </a:r>
            <a:r>
              <a:rPr kumimoji="0" lang="en-US" altLang="ko-KR" b="1">
                <a:latin typeface="Courier New" pitchFamily="49" charset="0"/>
              </a:rPr>
              <a:t>       System.out.println(a.getAccountNumber()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                + </a:t>
            </a:r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":"</a:t>
            </a:r>
            <a:r>
              <a:rPr kumimoji="0" lang="en-US" altLang="ko-KR" b="1">
                <a:latin typeface="Courier New" pitchFamily="49" charset="0"/>
              </a:rPr>
              <a:t> + a.getBalance());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43:</a:t>
            </a:r>
            <a:r>
              <a:rPr kumimoji="0" lang="en-US" altLang="ko-KR" b="1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44:</a:t>
            </a:r>
            <a:r>
              <a:rPr kumimoji="0" lang="en-US" altLang="ko-KR" b="1">
                <a:latin typeface="Courier New" pitchFamily="49" charset="0"/>
              </a:rPr>
              <a:t>       ObjectOutputStream out = 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ObjectOutputStream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45:</a:t>
            </a:r>
            <a:r>
              <a:rPr kumimoji="0" lang="en-US" altLang="ko-KR" b="1">
                <a:latin typeface="Courier New" pitchFamily="49" charset="0"/>
              </a:rPr>
              <a:t>             (</a:t>
            </a:r>
            <a:r>
              <a:rPr kumimoji="0" lang="en-US" altLang="ko-KR" b="1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>
                <a:latin typeface="Courier New" pitchFamily="49" charset="0"/>
              </a:rPr>
              <a:t> FileOutputStream(f));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46:</a:t>
            </a:r>
            <a:r>
              <a:rPr kumimoji="0" lang="en-US" altLang="ko-KR" b="1">
                <a:latin typeface="Courier New" pitchFamily="49" charset="0"/>
              </a:rPr>
              <a:t>       out.writeObject(firstBankOfJava);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47:</a:t>
            </a:r>
            <a:r>
              <a:rPr kumimoji="0" lang="en-US" altLang="ko-KR" b="1">
                <a:latin typeface="Courier New" pitchFamily="49" charset="0"/>
              </a:rPr>
              <a:t>       out.close();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b="1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b="1">
                <a:latin typeface="Courier New" pitchFamily="49" charset="0"/>
              </a:rPr>
              <a:t> }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Bank.java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17638"/>
            <a:ext cx="6934200" cy="4449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public class Bank </a:t>
            </a:r>
            <a:r>
              <a:rPr lang="en-US" altLang="ko-KR" sz="2000" b="1" smtClean="0">
                <a:solidFill>
                  <a:srgbClr val="FF0000"/>
                </a:solidFill>
              </a:rPr>
              <a:t>implements Serializable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{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Bank()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   accounts = new ArrayList&lt;BankAccount&gt;();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void addAccount(BankAccount 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double getTotalBalance()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int count(double atLeast)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BankAccount find(int accountNumber)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public BankAccount getMaximum()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   </a:t>
            </a:r>
            <a:r>
              <a:rPr lang="en-US" altLang="ko-KR" sz="2000" b="1" smtClean="0">
                <a:solidFill>
                  <a:srgbClr val="FF0000"/>
                </a:solidFill>
              </a:rPr>
              <a:t>private ArrayList&lt;BankAccount&gt; accounts;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000" b="1" smtClean="0"/>
              <a:t>}</a:t>
            </a:r>
            <a:endParaRPr lang="ko-KR" altLang="en-US" sz="2000" b="1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Output</a:t>
            </a:r>
          </a:p>
        </p:txBody>
      </p:sp>
      <p:sp>
        <p:nvSpPr>
          <p:cNvPr id="7680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2895600" y="1752600"/>
            <a:ext cx="48768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  <a:t>First Program Run</a:t>
            </a:r>
            <a:b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</a:br>
            <a: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  <a:t/>
            </a:r>
            <a:b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</a:br>
            <a: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  <a:t/>
            </a:r>
            <a:b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</a:br>
            <a:endParaRPr kumimoji="0" lang="en-US" altLang="ko-KR" sz="2800" b="1">
              <a:solidFill>
                <a:schemeClr val="folHlink"/>
              </a:solidFill>
              <a:latin typeface="Arial" charset="0"/>
            </a:endParaRPr>
          </a:p>
          <a:p>
            <a:pPr latinLnBrk="0">
              <a:spcBef>
                <a:spcPct val="50000"/>
              </a:spcBef>
            </a:pPr>
            <a:r>
              <a:rPr kumimoji="0" lang="en-US" altLang="ko-KR" sz="2800" b="1">
                <a:solidFill>
                  <a:schemeClr val="folHlink"/>
                </a:solidFill>
                <a:latin typeface="Arial" charset="0"/>
              </a:rPr>
              <a:t>Second Program Run</a:t>
            </a: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3352800" y="243840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1001:20100.0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1015:10000.0 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3352800" y="44196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1001:20200.0 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1015:10000.0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858-CE67-45D0-B0CE-A86175BFAA41}" type="slidenum">
              <a:rPr lang="ko-KR" altLang="en-US" smtClean="0"/>
              <a:pPr/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3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 err="1" smtClean="0"/>
              <a:t>비확인예외</a:t>
            </a:r>
            <a:r>
              <a:rPr lang="en-US" altLang="ko-KR" sz="1800" dirty="0" smtClean="0"/>
              <a:t>(Unchecked Exception)</a:t>
            </a:r>
          </a:p>
          <a:p>
            <a:r>
              <a:rPr lang="ko-KR" altLang="en-US" sz="1800" dirty="0" smtClean="0"/>
              <a:t>예외처리 여부를 컴파일러가 확인하지 않는 예외</a:t>
            </a:r>
            <a:endParaRPr lang="en-US" altLang="ko-KR" sz="1800" dirty="0" smtClean="0"/>
          </a:p>
          <a:p>
            <a:r>
              <a:rPr lang="ko-KR" altLang="en-US" sz="1800" dirty="0" smtClean="0"/>
              <a:t>이런 종류의 예외에 대해서는 예외처리기를 프로그램에 넣어주는 않는 경우가 대부분임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시스템의 예외처리기에 의해 처리됨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확인예외와 동일한 방법으로 예외처리를 해 줄 수도 있음</a:t>
            </a:r>
            <a:endParaRPr lang="en-US" altLang="ko-KR" sz="1800" dirty="0" smtClean="0"/>
          </a:p>
          <a:p>
            <a:r>
              <a:rPr lang="ko-KR" altLang="en-US" sz="1400" dirty="0" smtClean="0"/>
              <a:t>프로그램 오류로 인해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특정 값 입력 때 항상 발생하는 예외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프로그램이 죽는 게 좋음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원인 출력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프로그램 오류를 해결하면 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확인예외 </a:t>
            </a:r>
            <a:r>
              <a:rPr lang="en-US" altLang="ko-KR" sz="1800" dirty="0" smtClean="0"/>
              <a:t>(Checked Exception)</a:t>
            </a:r>
          </a:p>
          <a:p>
            <a:r>
              <a:rPr lang="ko-KR" altLang="en-US" sz="1800" dirty="0" smtClean="0"/>
              <a:t>예외처리를 하도록 컴파일러가 강제하는 예외</a:t>
            </a:r>
            <a:endParaRPr lang="en-US" altLang="ko-KR" sz="1800" dirty="0" smtClean="0"/>
          </a:p>
          <a:p>
            <a:r>
              <a:rPr lang="ko-KR" altLang="en-US" sz="1800" dirty="0" smtClean="0"/>
              <a:t>이 종류의 예외에 대해서는 적절한 예외처리를 해 주어야 함</a:t>
            </a:r>
            <a:endParaRPr lang="en-US" altLang="ko-KR" sz="1800" dirty="0"/>
          </a:p>
          <a:p>
            <a:r>
              <a:rPr lang="ko-KR" altLang="en-US" sz="1400" dirty="0" smtClean="0"/>
              <a:t>프로그램 오류가 아닌데도 상황에 따라 이따금 발생하는 예외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디스크 고장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네트워크 불안정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 연결 단절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등의 상황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복구가 가능하다면 자동으로 복구를 시도해 볼만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복구가 불가능하다면 죽는 게 좋음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원인 출력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27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1026" name="Picture 2" descr="exception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04800"/>
            <a:ext cx="69532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3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class hierarchy</a:t>
            </a:r>
            <a:endParaRPr lang="ko-KR" altLang="en-US" dirty="0"/>
          </a:p>
        </p:txBody>
      </p:sp>
      <p:pic>
        <p:nvPicPr>
          <p:cNvPr id="6" name="Picture 4" descr="fig11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828800"/>
            <a:ext cx="659606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4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3399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10880</TotalTime>
  <Words>2522</Words>
  <Application>Microsoft Office PowerPoint</Application>
  <PresentationFormat>화면 슬라이드 쇼(4:3)</PresentationFormat>
  <Paragraphs>803</Paragraphs>
  <Slides>63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MS PGothic</vt:lpstr>
      <vt:lpstr>굴림</vt:lpstr>
      <vt:lpstr>맑은 고딕</vt:lpstr>
      <vt:lpstr>Arial</vt:lpstr>
      <vt:lpstr>Courier New</vt:lpstr>
      <vt:lpstr>Times New Roman</vt:lpstr>
      <vt:lpstr>Wingdings</vt:lpstr>
      <vt:lpstr>기본 디자인</vt:lpstr>
      <vt:lpstr> 예외처리 (Exception Handling)</vt:lpstr>
      <vt:lpstr>예외 (Exception)</vt:lpstr>
      <vt:lpstr>예외 (Exception)</vt:lpstr>
      <vt:lpstr>예외를 처리한다는 말은?</vt:lpstr>
      <vt:lpstr>예외처리: try-catch 블록</vt:lpstr>
      <vt:lpstr>두 가지 예외</vt:lpstr>
      <vt:lpstr>두 가지 예외</vt:lpstr>
      <vt:lpstr>PowerPoint 프레젠테이션</vt:lpstr>
      <vt:lpstr>Exception class hierarchy</vt:lpstr>
      <vt:lpstr>확인예외가 발생하는 경우에는 반드시 예외처리를 해 주어야 한다. </vt:lpstr>
      <vt:lpstr>Exception 전파</vt:lpstr>
      <vt:lpstr>예외 전파</vt:lpstr>
      <vt:lpstr>PowerPoint 프레젠테이션</vt:lpstr>
      <vt:lpstr>여러 가지 exception을 잡는 법</vt:lpstr>
      <vt:lpstr>finally 블록</vt:lpstr>
      <vt:lpstr>finally 블록</vt:lpstr>
      <vt:lpstr>클라이언트가 서버에게 예외적인 상황임을 보고하는 방법</vt:lpstr>
      <vt:lpstr>사용자 정의 예외 사용</vt:lpstr>
      <vt:lpstr>인자 유효성 검사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여러 가지 예외가 발생하는 경우</vt:lpstr>
      <vt:lpstr> 파일 입출력 (File Input and Output)</vt:lpstr>
      <vt:lpstr>파일과 스트림 (Files and Streams)</vt:lpstr>
      <vt:lpstr>PowerPoint 프레젠테이션</vt:lpstr>
      <vt:lpstr>텍스트파일 간편 입출력</vt:lpstr>
      <vt:lpstr>PowerPoint 프레젠테이션</vt:lpstr>
      <vt:lpstr>텍스트 파일을 읽는 법</vt:lpstr>
      <vt:lpstr>텍스트 파일에 쓰는 법 – PrintWriter 이용</vt:lpstr>
      <vt:lpstr>텍스트 파일에 쓰는 법</vt:lpstr>
      <vt:lpstr>A Sample Program</vt:lpstr>
      <vt:lpstr>File LineNumberer.java</vt:lpstr>
      <vt:lpstr>File LineNumberer.java</vt:lpstr>
      <vt:lpstr>File LineNumberer.java</vt:lpstr>
      <vt:lpstr>PowerPoint 프레젠테이션</vt:lpstr>
      <vt:lpstr>PowerPoint 프레젠테이션</vt:lpstr>
      <vt:lpstr>File Dialog Boxes</vt:lpstr>
      <vt:lpstr>File Dialog Boxes</vt:lpstr>
      <vt:lpstr>Reading Words</vt:lpstr>
      <vt:lpstr>Processing Lines</vt:lpstr>
      <vt:lpstr>Reading Numbers</vt:lpstr>
      <vt:lpstr>Reading Numbers</vt:lpstr>
      <vt:lpstr>명령줄 인자  (Command line arguments)</vt:lpstr>
      <vt:lpstr>Reader와 InputStream</vt:lpstr>
      <vt:lpstr>Reader와 InputStream</vt:lpstr>
      <vt:lpstr>텍스트 파일에서 글자 읽기</vt:lpstr>
      <vt:lpstr>이진데이터 파일에서 바이트 읽기</vt:lpstr>
      <vt:lpstr>객체 스트림 (Object Streams)</vt:lpstr>
      <vt:lpstr>BankAccount 객체를 파일에 쓰기</vt:lpstr>
      <vt:lpstr>BankAccount 객체 읽어오기</vt:lpstr>
      <vt:lpstr>객체들을 모아서 저장하기</vt:lpstr>
      <vt:lpstr>Serializable</vt:lpstr>
      <vt:lpstr>Serializable</vt:lpstr>
      <vt:lpstr>File Serialtester.java</vt:lpstr>
      <vt:lpstr>File Serialtester.java</vt:lpstr>
      <vt:lpstr>File Serialtester.java</vt:lpstr>
      <vt:lpstr>Bank.java</vt:lpstr>
      <vt:lpstr>Output</vt:lpstr>
      <vt:lpstr>끝.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664</cp:revision>
  <dcterms:created xsi:type="dcterms:W3CDTF">2002-05-19T15:38:14Z</dcterms:created>
  <dcterms:modified xsi:type="dcterms:W3CDTF">2016-12-12T23:55:23Z</dcterms:modified>
</cp:coreProperties>
</file>