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7"/>
  </p:notesMasterIdLst>
  <p:sldIdLst>
    <p:sldId id="425" r:id="rId2"/>
    <p:sldId id="602" r:id="rId3"/>
    <p:sldId id="603" r:id="rId4"/>
    <p:sldId id="604" r:id="rId5"/>
    <p:sldId id="457" r:id="rId6"/>
    <p:sldId id="504" r:id="rId7"/>
    <p:sldId id="505" r:id="rId8"/>
    <p:sldId id="409" r:id="rId9"/>
    <p:sldId id="444" r:id="rId10"/>
    <p:sldId id="503" r:id="rId11"/>
    <p:sldId id="411" r:id="rId12"/>
    <p:sldId id="605" r:id="rId13"/>
    <p:sldId id="502" r:id="rId14"/>
    <p:sldId id="606" r:id="rId15"/>
    <p:sldId id="607" r:id="rId16"/>
    <p:sldId id="415" r:id="rId17"/>
    <p:sldId id="445" r:id="rId18"/>
    <p:sldId id="608" r:id="rId19"/>
    <p:sldId id="570" r:id="rId20"/>
    <p:sldId id="571" r:id="rId21"/>
    <p:sldId id="595" r:id="rId22"/>
    <p:sldId id="645" r:id="rId23"/>
    <p:sldId id="646" r:id="rId24"/>
    <p:sldId id="647" r:id="rId25"/>
    <p:sldId id="648" r:id="rId26"/>
    <p:sldId id="649" r:id="rId27"/>
    <p:sldId id="650" r:id="rId28"/>
    <p:sldId id="651" r:id="rId29"/>
    <p:sldId id="652" r:id="rId30"/>
    <p:sldId id="653" r:id="rId31"/>
    <p:sldId id="654" r:id="rId32"/>
    <p:sldId id="663" r:id="rId33"/>
    <p:sldId id="596" r:id="rId34"/>
    <p:sldId id="597" r:id="rId35"/>
    <p:sldId id="598" r:id="rId36"/>
    <p:sldId id="661" r:id="rId37"/>
    <p:sldId id="599" r:id="rId38"/>
    <p:sldId id="600" r:id="rId39"/>
    <p:sldId id="556" r:id="rId40"/>
    <p:sldId id="560" r:id="rId41"/>
    <p:sldId id="614" r:id="rId42"/>
    <p:sldId id="528" r:id="rId43"/>
    <p:sldId id="563" r:id="rId44"/>
    <p:sldId id="615" r:id="rId45"/>
    <p:sldId id="565" r:id="rId46"/>
    <p:sldId id="594" r:id="rId47"/>
    <p:sldId id="662" r:id="rId48"/>
    <p:sldId id="566" r:id="rId49"/>
    <p:sldId id="567" r:id="rId50"/>
    <p:sldId id="629" r:id="rId51"/>
    <p:sldId id="568" r:id="rId52"/>
    <p:sldId id="569" r:id="rId53"/>
    <p:sldId id="573" r:id="rId54"/>
    <p:sldId id="576" r:id="rId55"/>
    <p:sldId id="577" r:id="rId56"/>
    <p:sldId id="574" r:id="rId57"/>
    <p:sldId id="575" r:id="rId58"/>
    <p:sldId id="628" r:id="rId59"/>
    <p:sldId id="616" r:id="rId60"/>
    <p:sldId id="617" r:id="rId61"/>
    <p:sldId id="618" r:id="rId62"/>
    <p:sldId id="619" r:id="rId63"/>
    <p:sldId id="620" r:id="rId64"/>
    <p:sldId id="621" r:id="rId65"/>
    <p:sldId id="622" r:id="rId66"/>
    <p:sldId id="623" r:id="rId67"/>
    <p:sldId id="624" r:id="rId68"/>
    <p:sldId id="625" r:id="rId69"/>
    <p:sldId id="626" r:id="rId70"/>
    <p:sldId id="627" r:id="rId71"/>
    <p:sldId id="656" r:id="rId72"/>
    <p:sldId id="657" r:id="rId73"/>
    <p:sldId id="658" r:id="rId74"/>
    <p:sldId id="659" r:id="rId75"/>
    <p:sldId id="641" r:id="rId76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109"/>
    <a:srgbClr val="0000FF"/>
    <a:srgbClr val="FF0000"/>
    <a:srgbClr val="003300"/>
    <a:srgbClr val="FFFF00"/>
    <a:srgbClr val="EAEAEA"/>
    <a:srgbClr val="DDFDD7"/>
    <a:srgbClr val="DBF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3" autoAdjust="0"/>
  </p:normalViewPr>
  <p:slideViewPr>
    <p:cSldViewPr>
      <p:cViewPr varScale="1">
        <p:scale>
          <a:sx n="104" d="100"/>
          <a:sy n="104" d="100"/>
        </p:scale>
        <p:origin x="63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 i="0">
                <a:latin typeface="Times New Roman" pitchFamily="18" charset="0"/>
              </a:defRPr>
            </a:lvl1pPr>
          </a:lstStyle>
          <a:p>
            <a:pPr>
              <a:defRPr/>
            </a:pPr>
            <a:fld id="{91D1C8D4-55AB-4785-ADFD-370A881F9E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014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20CA2-F263-4684-9E63-190E9194FEDE}" type="slidenum">
              <a:rPr lang="ko-KR" altLang="en-US" smtClean="0"/>
              <a:pPr/>
              <a:t>1</a:t>
            </a:fld>
            <a:endParaRPr lang="en-US" altLang="ko-K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613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CB691-D044-491A-9E9A-F91B416779F4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038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72976F-7C1F-43DC-A90F-17D796841982}" type="slidenum">
              <a:rPr lang="ko-KR" altLang="en-US" smtClean="0"/>
              <a:pPr/>
              <a:t>74</a:t>
            </a:fld>
            <a:endParaRPr lang="en-US" altLang="ko-KR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30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C42F6-68D2-4711-A1F5-2E969CA07F7E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47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803FE-6BFD-4B99-A422-666F9FFF4F5B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79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CC331-FD9E-4740-8438-BEB783E12324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3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3D2B8C-3C1A-493F-9EE7-1B36CA2C67CA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389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DC60A-31B2-4211-95F0-748CAF8C64C3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11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E48C5-BB9E-45CD-AEE2-574B5D08CF5F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84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E48C5-BB9E-45CD-AEE2-574B5D08CF5F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3CB0E-0650-4F75-84F5-75719113839E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55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 smtClean="0"/>
              <a:t>자바프로그래밍</a:t>
            </a: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7C69E-8285-4A3B-AF83-304303E8028B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C4C37-F7FA-47B3-8F95-A9B102AD0233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E35C5-F565-49EC-8E17-300A2EC574C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842DB-96C4-486D-A0C8-8B2BB381FE78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3BB05-9CF8-4AB5-88F5-EE21F076148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6A24C-6388-4AA0-9724-F2C7FBBDD8F7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1DD5D-FD47-49DE-AC6D-34AADDB2B6CE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6342C-FF13-4F3C-8849-69E79D39FD4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F917C-479D-4E7E-94C4-1658BB19A6C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pPr>
              <a:defRPr/>
            </a:pPr>
            <a:fld id="{8262E9EC-6EED-4A5D-9647-B99A757C844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7" r:id="rId7"/>
    <p:sldLayoutId id="2147483704" r:id="rId8"/>
    <p:sldLayoutId id="2147483705" r:id="rId9"/>
    <p:sldLayoutId id="2147483706" r:id="rId10"/>
    <p:sldLayoutId id="2147483708" r:id="rId11"/>
    <p:sldLayoutId id="2147483709" r:id="rId12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5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 smtClean="0"/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</a:t>
            </a:r>
            <a:r>
              <a:rPr lang="ko-KR" altLang="en-US" dirty="0" smtClean="0"/>
              <a:t>주 객체와 클래스에 익숙해지기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2001838" y="4022725"/>
            <a:ext cx="600228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6213" indent="-176213"/>
            <a:r>
              <a:rPr lang="ko-KR" altLang="en-US" sz="2000" i="0" dirty="0"/>
              <a:t>제 </a:t>
            </a:r>
            <a:r>
              <a:rPr lang="en-US" altLang="ko-KR" sz="2000" i="0" dirty="0"/>
              <a:t>2</a:t>
            </a:r>
            <a:r>
              <a:rPr lang="ko-KR" altLang="en-US" sz="2000" i="0" dirty="0"/>
              <a:t>주 목표</a:t>
            </a:r>
          </a:p>
          <a:p>
            <a:pPr marL="176213" indent="-176213">
              <a:buFontTx/>
              <a:buChar char="•"/>
            </a:pPr>
            <a:r>
              <a:rPr lang="ko-KR" altLang="en-US" sz="2000" i="0" dirty="0" smtClean="0"/>
              <a:t>약간 복잡한 클래스 살펴보기</a:t>
            </a:r>
            <a:endParaRPr lang="en-US" altLang="ko-KR" sz="2000" i="0" dirty="0" smtClean="0"/>
          </a:p>
          <a:p>
            <a:pPr marL="176213" indent="-176213">
              <a:buFontTx/>
              <a:buChar char="•"/>
            </a:pPr>
            <a:r>
              <a:rPr lang="ko-KR" altLang="en-US" sz="2000" i="0" dirty="0" smtClean="0"/>
              <a:t>다른 사람이 작성해 놓은 클래스를 이용하는 연습</a:t>
            </a:r>
            <a:endParaRPr lang="en-US" altLang="ko-KR" sz="2000" i="0" dirty="0" smtClean="0"/>
          </a:p>
          <a:p>
            <a:pPr marL="176213" indent="-176213">
              <a:buFontTx/>
              <a:buChar char="•"/>
            </a:pPr>
            <a:r>
              <a:rPr lang="en-US" altLang="ko-KR" sz="2000" i="0" dirty="0" smtClean="0"/>
              <a:t>API </a:t>
            </a:r>
            <a:r>
              <a:rPr lang="ko-KR" altLang="en-US" sz="2000" i="0" dirty="0"/>
              <a:t>문서를 찾아 보고 이용하는 법을 알게 </a:t>
            </a:r>
            <a:r>
              <a:rPr lang="ko-KR" altLang="en-US" sz="2000" i="0" dirty="0" smtClean="0"/>
              <a:t>됨</a:t>
            </a:r>
            <a:endParaRPr lang="ko-KR" altLang="en-US" sz="2000" i="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7C69E-8285-4A3B-AF83-304303E8028B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(constructor)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61" y="1439938"/>
            <a:ext cx="6184739" cy="473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356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 smtClean="0"/>
          </a:p>
        </p:txBody>
      </p:sp>
      <p:sp>
        <p:nvSpPr>
          <p:cNvPr id="3379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객체를 만드는</a:t>
            </a:r>
            <a:r>
              <a:rPr lang="en-US" altLang="ko-KR" sz="3600" dirty="0" smtClean="0"/>
              <a:t>(construct) </a:t>
            </a:r>
            <a:r>
              <a:rPr lang="ko-KR" altLang="en-US" sz="3600" dirty="0" smtClean="0"/>
              <a:t>법</a:t>
            </a:r>
            <a:endParaRPr lang="en-US" altLang="ko-KR" sz="1600" b="1" dirty="0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382000" cy="29257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ko-KR" sz="2000" b="1" smtClean="0"/>
              <a:t>new</a:t>
            </a:r>
            <a:r>
              <a:rPr lang="ko-KR" altLang="en-US" sz="2000" b="1" smtClean="0"/>
              <a:t>는 연산자</a:t>
            </a:r>
            <a:r>
              <a:rPr lang="en-US" altLang="ko-KR" sz="2000" b="1" smtClean="0"/>
              <a:t>(operator)</a:t>
            </a:r>
            <a:r>
              <a:rPr lang="ko-KR" altLang="en-US" sz="2000" b="1" smtClean="0"/>
              <a:t>로서 </a:t>
            </a:r>
            <a:r>
              <a:rPr lang="en-US" altLang="ko-KR" sz="2000" b="1" smtClean="0"/>
              <a:t>Rectangle </a:t>
            </a:r>
            <a:r>
              <a:rPr lang="ko-KR" altLang="en-US" sz="2000" b="1" smtClean="0"/>
              <a:t>클래스의 객체를 하나 구성하여 반환한다</a:t>
            </a:r>
            <a:r>
              <a:rPr lang="en-US" altLang="ko-KR" sz="2000" b="1" smtClean="0"/>
              <a:t>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ko-KR" altLang="en-US" sz="2000" b="1" smtClean="0"/>
              <a:t>새로이 구성되는 </a:t>
            </a:r>
            <a:r>
              <a:rPr lang="en-US" altLang="ko-KR" sz="2000" b="1" smtClean="0"/>
              <a:t>Rectangle </a:t>
            </a:r>
            <a:r>
              <a:rPr lang="ko-KR" altLang="en-US" sz="2000" b="1" smtClean="0"/>
              <a:t>객체는 주어진 인자에 맞춰 만들어진다</a:t>
            </a:r>
            <a:r>
              <a:rPr lang="en-US" altLang="ko-KR" sz="2000" b="1" smtClean="0"/>
              <a:t>. </a:t>
            </a:r>
            <a:r>
              <a:rPr lang="ko-KR" altLang="en-US" sz="2000" b="1" smtClean="0"/>
              <a:t>위치가 </a:t>
            </a:r>
            <a:r>
              <a:rPr lang="en-US" altLang="ko-KR" sz="2000" b="1" smtClean="0"/>
              <a:t>(5, 10)</a:t>
            </a:r>
            <a:r>
              <a:rPr lang="ko-KR" altLang="en-US" sz="2000" b="1" smtClean="0"/>
              <a:t>이고 폭이 </a:t>
            </a:r>
            <a:r>
              <a:rPr lang="en-US" altLang="ko-KR" sz="2000" b="1" smtClean="0"/>
              <a:t>20, </a:t>
            </a:r>
            <a:r>
              <a:rPr lang="ko-KR" altLang="en-US" sz="2000" b="1" smtClean="0"/>
              <a:t>높이가 </a:t>
            </a:r>
            <a:r>
              <a:rPr lang="en-US" altLang="ko-KR" sz="2000" b="1" smtClean="0"/>
              <a:t>30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ko-KR" altLang="en-US" sz="2000" b="1" smtClean="0"/>
              <a:t>새로이 만들어진 객체는 </a:t>
            </a:r>
            <a:r>
              <a:rPr lang="en-US" altLang="ko-KR" sz="2000" b="1" smtClean="0"/>
              <a:t>Rectangle </a:t>
            </a:r>
            <a:r>
              <a:rPr lang="ko-KR" altLang="en-US" sz="2000" b="1" smtClean="0"/>
              <a:t>타입 변수인 </a:t>
            </a:r>
            <a:r>
              <a:rPr lang="en-US" altLang="ko-KR" sz="2000" b="1" smtClean="0"/>
              <a:t>box</a:t>
            </a:r>
            <a:r>
              <a:rPr lang="ko-KR" altLang="en-US" sz="2000" b="1" smtClean="0"/>
              <a:t>에 저장된다</a:t>
            </a:r>
            <a:r>
              <a:rPr lang="en-US" altLang="ko-KR" sz="2000" b="1" smtClean="0"/>
              <a:t>.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838200" y="1600200"/>
            <a:ext cx="7391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0">
                <a:latin typeface="Courier New" pitchFamily="49" charset="0"/>
              </a:rPr>
              <a:t>Rectangle box = new Rectangle(5, 10, 20, 30);</a:t>
            </a:r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11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 smtClean="0"/>
          </a:p>
        </p:txBody>
      </p:sp>
      <p:sp>
        <p:nvSpPr>
          <p:cNvPr id="3379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 smtClean="0"/>
              <a:t>구성자</a:t>
            </a:r>
            <a:r>
              <a:rPr lang="ko-KR" altLang="en-US" sz="3600" dirty="0" smtClean="0"/>
              <a:t> 다중정의 </a:t>
            </a:r>
            <a:r>
              <a:rPr lang="en-US" altLang="ko-KR" sz="3600" dirty="0" smtClean="0"/>
              <a:t>(overloading)</a:t>
            </a:r>
            <a:endParaRPr lang="en-US" altLang="ko-KR" sz="1600" b="1" dirty="0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1"/>
            <a:ext cx="8382000" cy="609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ko-KR" altLang="en-US" sz="2000" b="1" dirty="0" smtClean="0"/>
              <a:t>위치가 </a:t>
            </a:r>
            <a:r>
              <a:rPr lang="en-US" altLang="ko-KR" sz="2000" b="1" dirty="0" smtClean="0"/>
              <a:t>(0, 0)</a:t>
            </a:r>
            <a:r>
              <a:rPr lang="ko-KR" altLang="en-US" sz="2000" b="1" dirty="0" smtClean="0"/>
              <a:t>이고 폭이 </a:t>
            </a:r>
            <a:r>
              <a:rPr lang="en-US" altLang="ko-KR" sz="2000" b="1" dirty="0" smtClean="0"/>
              <a:t>0, </a:t>
            </a:r>
            <a:r>
              <a:rPr lang="ko-KR" altLang="en-US" sz="2000" b="1" dirty="0" smtClean="0"/>
              <a:t>높이가 </a:t>
            </a:r>
            <a:r>
              <a:rPr lang="en-US" altLang="ko-KR" sz="2000" b="1" dirty="0" smtClean="0"/>
              <a:t>0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838200" y="1600200"/>
            <a:ext cx="7391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0" dirty="0">
                <a:latin typeface="Courier New" pitchFamily="49" charset="0"/>
              </a:rPr>
              <a:t>Rectangle box = new </a:t>
            </a:r>
            <a:r>
              <a:rPr kumimoji="0" lang="en-US" altLang="ko-KR" b="1" i="0" dirty="0" smtClean="0">
                <a:latin typeface="Courier New" pitchFamily="49" charset="0"/>
              </a:rPr>
              <a:t>Rectangle();</a:t>
            </a:r>
            <a:endParaRPr kumimoji="0" lang="en-US" altLang="ko-KR" b="1" i="0" dirty="0">
              <a:latin typeface="Courier New" pitchFamily="49" charset="0"/>
            </a:endParaRPr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4724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ko-KR" altLang="en-US" sz="2000" b="1" i="0" kern="0" dirty="0" smtClean="0"/>
              <a:t>위치가 </a:t>
            </a:r>
            <a:r>
              <a:rPr lang="en-US" altLang="ko-KR" sz="2000" b="1" i="0" kern="0" dirty="0" smtClean="0"/>
              <a:t>(0, 0)</a:t>
            </a:r>
            <a:r>
              <a:rPr lang="ko-KR" altLang="en-US" sz="2000" b="1" i="0" kern="0" dirty="0" smtClean="0"/>
              <a:t>이고 폭이 </a:t>
            </a:r>
            <a:r>
              <a:rPr lang="en-US" altLang="ko-KR" sz="2000" b="1" i="0" kern="0" dirty="0" smtClean="0"/>
              <a:t>10, </a:t>
            </a:r>
            <a:r>
              <a:rPr lang="ko-KR" altLang="en-US" sz="2000" b="1" i="0" kern="0" dirty="0" smtClean="0"/>
              <a:t>높이가 </a:t>
            </a:r>
            <a:r>
              <a:rPr lang="en-US" altLang="ko-KR" sz="2000" b="1" i="0" kern="0" dirty="0" smtClean="0"/>
              <a:t>20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3886199"/>
            <a:ext cx="7391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0" dirty="0">
                <a:latin typeface="Courier New" pitchFamily="49" charset="0"/>
              </a:rPr>
              <a:t>Rectangle box = new </a:t>
            </a:r>
            <a:r>
              <a:rPr kumimoji="0" lang="en-US" altLang="ko-KR" b="1" i="0" dirty="0" smtClean="0">
                <a:latin typeface="Courier New" pitchFamily="49" charset="0"/>
              </a:rPr>
              <a:t>Rectangle(10, 20);</a:t>
            </a:r>
            <a:endParaRPr kumimoji="0" lang="en-US" altLang="ko-KR" b="1" i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</a:t>
            </a:r>
            <a:r>
              <a:rPr lang="ko-KR" altLang="en-US" dirty="0" smtClean="0"/>
              <a:t>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1219200"/>
            <a:ext cx="8710209" cy="292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" y="4598933"/>
            <a:ext cx="8682990" cy="149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590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Mutator</a:t>
            </a:r>
            <a:r>
              <a:rPr lang="en-US" altLang="ko-KR" dirty="0" smtClean="0"/>
              <a:t>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객체의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변화시키는 메소드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public void </a:t>
            </a:r>
            <a:r>
              <a:rPr lang="en-US" altLang="ko-KR" dirty="0" err="1" smtClean="0"/>
              <a:t>insertMoney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amount) 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balance</a:t>
            </a:r>
            <a:r>
              <a:rPr lang="en-US" altLang="ko-KR" dirty="0" smtClean="0"/>
              <a:t> += amount;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189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Accessor</a:t>
            </a:r>
            <a:r>
              <a:rPr lang="en-US" altLang="ko-KR" dirty="0" smtClean="0"/>
              <a:t>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객체의 상태를 변화시키지 않는 메소드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getPrice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457200" lvl="1" indent="0">
              <a:buNone/>
            </a:pPr>
            <a:r>
              <a:rPr lang="en-US" altLang="ko-KR" dirty="0" smtClean="0"/>
              <a:t>return price;</a:t>
            </a:r>
          </a:p>
          <a:p>
            <a:pPr marL="5715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924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 smtClean="0"/>
          </a:p>
        </p:txBody>
      </p:sp>
      <p:sp>
        <p:nvSpPr>
          <p:cNvPr id="368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smtClean="0">
                <a:solidFill>
                  <a:schemeClr val="tx1"/>
                </a:solidFill>
                <a:latin typeface="Courier New" pitchFamily="49" charset="0"/>
              </a:rPr>
              <a:t>MoveTester.java</a:t>
            </a:r>
            <a:r>
              <a:rPr lang="en-US" altLang="ko-KR" smtClean="0"/>
              <a:t> </a:t>
            </a: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534400" cy="504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01: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ko-KR" b="1" i="0">
                <a:latin typeface="Courier New" pitchFamily="49" charset="0"/>
              </a:rPr>
              <a:t>import java.awt.Rectangle;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02: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03: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public class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ko-KR" b="1" i="0">
                <a:latin typeface="Courier New" pitchFamily="49" charset="0"/>
              </a:rPr>
              <a:t>MoveTester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04: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ko-KR" b="1" i="0">
                <a:latin typeface="Courier New" pitchFamily="49" charset="0"/>
              </a:rPr>
              <a:t>{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05: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  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public static void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ko-KR" b="1" i="0">
                <a:latin typeface="Courier New" pitchFamily="49" charset="0"/>
              </a:rPr>
              <a:t>main(String[] args)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06: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   </a:t>
            </a:r>
            <a:r>
              <a:rPr kumimoji="0" lang="en-US" altLang="ko-KR" b="1" i="0">
                <a:latin typeface="Courier New" pitchFamily="49" charset="0"/>
              </a:rPr>
              <a:t>{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07: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kumimoji="0" lang="en-US" altLang="ko-KR" b="1" i="0">
                <a:latin typeface="Courier New" pitchFamily="49" charset="0"/>
              </a:rPr>
              <a:t>Rectangle box =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ko-KR" b="1" i="0">
                <a:latin typeface="Courier New" pitchFamily="49" charset="0"/>
              </a:rPr>
              <a:t>Rectangle(5, 10, 20, 30);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08: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09: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// Move the rectangle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10: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kumimoji="0" lang="en-US" altLang="ko-KR" b="1" i="0">
                <a:latin typeface="Courier New" pitchFamily="49" charset="0"/>
              </a:rPr>
              <a:t>box.</a:t>
            </a:r>
            <a:r>
              <a:rPr kumimoji="0" lang="en-US" altLang="ko-KR" b="1" i="0">
                <a:solidFill>
                  <a:srgbClr val="009900"/>
                </a:solidFill>
                <a:latin typeface="Courier New" pitchFamily="49" charset="0"/>
              </a:rPr>
              <a:t>translate</a:t>
            </a:r>
            <a:r>
              <a:rPr kumimoji="0" lang="en-US" altLang="ko-KR" b="1" i="0">
                <a:latin typeface="Courier New" pitchFamily="49" charset="0"/>
              </a:rPr>
              <a:t>(</a:t>
            </a:r>
            <a:r>
              <a:rPr kumimoji="0" lang="en-US" altLang="ko-KR" b="1" i="0">
                <a:solidFill>
                  <a:schemeClr val="accent2"/>
                </a:solidFill>
                <a:latin typeface="Courier New" pitchFamily="49" charset="0"/>
              </a:rPr>
              <a:t>15, 25</a:t>
            </a:r>
            <a:r>
              <a:rPr kumimoji="0" lang="en-US" altLang="ko-KR" b="1" i="0">
                <a:latin typeface="Courier New" pitchFamily="49" charset="0"/>
              </a:rPr>
              <a:t>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11: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12: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// Print information about the moved rectangle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13: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kumimoji="0" lang="en-US" altLang="ko-KR" b="1" i="0">
                <a:latin typeface="Courier New" pitchFamily="49" charset="0"/>
              </a:rPr>
              <a:t>System.out.println(</a:t>
            </a: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"After moving, the top-left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                corner is:"</a:t>
            </a:r>
            <a:r>
              <a:rPr kumimoji="0" lang="en-US" altLang="ko-KR" b="1" i="0">
                <a:latin typeface="Courier New" pitchFamily="49" charset="0"/>
              </a:rPr>
              <a:t>);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14: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kumimoji="0" lang="en-US" altLang="ko-KR" b="1" i="0">
                <a:latin typeface="Courier New" pitchFamily="49" charset="0"/>
              </a:rPr>
              <a:t>System.out.println(box.</a:t>
            </a:r>
            <a:r>
              <a:rPr kumimoji="0" lang="en-US" altLang="ko-KR" b="1" i="0">
                <a:solidFill>
                  <a:srgbClr val="009900"/>
                </a:solidFill>
                <a:latin typeface="Courier New" pitchFamily="49" charset="0"/>
              </a:rPr>
              <a:t>getX</a:t>
            </a:r>
            <a:r>
              <a:rPr kumimoji="0" lang="en-US" altLang="ko-KR" b="1" i="0">
                <a:latin typeface="Courier New" pitchFamily="49" charset="0"/>
              </a:rPr>
              <a:t>());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15: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kumimoji="0" lang="en-US" altLang="ko-KR" b="1" i="0">
                <a:latin typeface="Courier New" pitchFamily="49" charset="0"/>
              </a:rPr>
              <a:t>System.out.println(box.</a:t>
            </a:r>
            <a:r>
              <a:rPr kumimoji="0" lang="en-US" altLang="ko-KR" b="1" i="0">
                <a:solidFill>
                  <a:srgbClr val="009900"/>
                </a:solidFill>
                <a:latin typeface="Courier New" pitchFamily="49" charset="0"/>
              </a:rPr>
              <a:t>getY</a:t>
            </a:r>
            <a:r>
              <a:rPr kumimoji="0" lang="en-US" altLang="ko-KR" b="1" i="0">
                <a:latin typeface="Courier New" pitchFamily="49" charset="0"/>
              </a:rPr>
              <a:t>());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16: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   </a:t>
            </a:r>
            <a:r>
              <a:rPr kumimoji="0" lang="en-US" altLang="ko-KR" b="1" i="0">
                <a:latin typeface="Courier New" pitchFamily="49" charset="0"/>
              </a:rPr>
              <a:t>}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17: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ko-KR" b="1" i="0">
                <a:latin typeface="Courier New" pitchFamily="49" charset="0"/>
              </a:rPr>
              <a:t>}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  <a:endParaRPr kumimoji="0" lang="en-US" altLang="ko-KR" i="0">
              <a:latin typeface="Courier New" pitchFamily="49" charset="0"/>
            </a:endParaRPr>
          </a:p>
        </p:txBody>
      </p:sp>
      <p:sp>
        <p:nvSpPr>
          <p:cNvPr id="36870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16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 smtClean="0"/>
          </a:p>
        </p:txBody>
      </p:sp>
      <p:sp>
        <p:nvSpPr>
          <p:cNvPr id="378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smtClean="0">
                <a:solidFill>
                  <a:schemeClr val="tx1"/>
                </a:solidFill>
                <a:latin typeface="Courier New" pitchFamily="49" charset="0"/>
              </a:rPr>
              <a:t>MoveTester.java</a:t>
            </a:r>
            <a:r>
              <a:rPr lang="en-US" altLang="ko-KR" smtClean="0"/>
              <a:t> </a:t>
            </a: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228600" y="1647825"/>
            <a:ext cx="8534400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07: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kumimoji="0" lang="en-US" altLang="ko-KR" b="1" i="0">
                <a:latin typeface="Courier New" pitchFamily="49" charset="0"/>
              </a:rPr>
              <a:t>Rectangle box =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kumimoji="0" lang="en-US" altLang="ko-KR" b="1" i="0">
                <a:latin typeface="Courier New" pitchFamily="49" charset="0"/>
              </a:rPr>
              <a:t>Rectangle(5, 10, 20, 30);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08: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09: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// Move the rectangle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10: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kumimoji="0" lang="en-US" altLang="ko-KR" b="1" i="0">
                <a:latin typeface="Courier New" pitchFamily="49" charset="0"/>
              </a:rPr>
              <a:t>box.</a:t>
            </a:r>
            <a:r>
              <a:rPr kumimoji="0" lang="en-US" altLang="ko-KR" b="1" i="0">
                <a:solidFill>
                  <a:srgbClr val="009900"/>
                </a:solidFill>
                <a:latin typeface="Courier New" pitchFamily="49" charset="0"/>
              </a:rPr>
              <a:t>translate</a:t>
            </a:r>
            <a:r>
              <a:rPr kumimoji="0" lang="en-US" altLang="ko-KR" b="1" i="0">
                <a:latin typeface="Courier New" pitchFamily="49" charset="0"/>
              </a:rPr>
              <a:t>(</a:t>
            </a:r>
            <a:r>
              <a:rPr kumimoji="0" lang="en-US" altLang="ko-KR" b="1" i="0">
                <a:solidFill>
                  <a:schemeClr val="accent2"/>
                </a:solidFill>
                <a:latin typeface="Courier New" pitchFamily="49" charset="0"/>
              </a:rPr>
              <a:t>15, 25</a:t>
            </a:r>
            <a:r>
              <a:rPr kumimoji="0" lang="en-US" altLang="ko-KR" b="1" i="0">
                <a:latin typeface="Courier New" pitchFamily="49" charset="0"/>
              </a:rPr>
              <a:t>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11: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12: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// Print information about the moved rectangle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13: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kumimoji="0" lang="en-US" altLang="ko-KR" b="1" i="0">
                <a:latin typeface="Courier New" pitchFamily="49" charset="0"/>
              </a:rPr>
              <a:t>System.out.println(</a:t>
            </a: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"After moving, the top-left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                corner is:"</a:t>
            </a:r>
            <a:r>
              <a:rPr kumimoji="0" lang="en-US" altLang="ko-KR" b="1" i="0">
                <a:latin typeface="Courier New" pitchFamily="49" charset="0"/>
              </a:rPr>
              <a:t>);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14: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kumimoji="0" lang="en-US" altLang="ko-KR" b="1" i="0">
                <a:latin typeface="Courier New" pitchFamily="49" charset="0"/>
              </a:rPr>
              <a:t>System.out.println(box.</a:t>
            </a:r>
            <a:r>
              <a:rPr kumimoji="0" lang="en-US" altLang="ko-KR" b="1" i="0">
                <a:solidFill>
                  <a:srgbClr val="009900"/>
                </a:solidFill>
                <a:latin typeface="Courier New" pitchFamily="49" charset="0"/>
              </a:rPr>
              <a:t>getX</a:t>
            </a:r>
            <a:r>
              <a:rPr kumimoji="0" lang="en-US" altLang="ko-KR" b="1" i="0">
                <a:latin typeface="Courier New" pitchFamily="49" charset="0"/>
              </a:rPr>
              <a:t>());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15: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kumimoji="0" lang="en-US" altLang="ko-KR" b="1" i="0">
                <a:latin typeface="Courier New" pitchFamily="49" charset="0"/>
              </a:rPr>
              <a:t>System.out.println(box.</a:t>
            </a:r>
            <a:r>
              <a:rPr kumimoji="0" lang="en-US" altLang="ko-KR" b="1" i="0">
                <a:solidFill>
                  <a:srgbClr val="009900"/>
                </a:solidFill>
                <a:latin typeface="Courier New" pitchFamily="49" charset="0"/>
              </a:rPr>
              <a:t>getY</a:t>
            </a:r>
            <a:r>
              <a:rPr kumimoji="0" lang="en-US" altLang="ko-KR" b="1" i="0">
                <a:latin typeface="Courier New" pitchFamily="49" charset="0"/>
              </a:rPr>
              <a:t>());</a:t>
            </a:r>
            <a:r>
              <a:rPr kumimoji="0" lang="en-US" altLang="ko-KR" b="1" i="0">
                <a:solidFill>
                  <a:schemeClr val="folHlink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7894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2133600" y="4875213"/>
            <a:ext cx="4572000" cy="9191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i="0"/>
              <a:t>After moving, the top-left corner is:</a:t>
            </a:r>
          </a:p>
          <a:p>
            <a:r>
              <a:rPr lang="en-US" altLang="ko-KR" b="1" i="0"/>
              <a:t>20.0</a:t>
            </a:r>
          </a:p>
          <a:p>
            <a:r>
              <a:rPr lang="en-US" altLang="ko-KR" b="1" i="0"/>
              <a:t>35.0</a:t>
            </a:r>
            <a:endParaRPr lang="ko-KR" altLang="en-US" b="1" i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17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java.awt.Rectangle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Mutator</a:t>
            </a:r>
            <a:r>
              <a:rPr lang="en-US" altLang="ko-KR" dirty="0" smtClean="0"/>
              <a:t>? Or </a:t>
            </a:r>
            <a:r>
              <a:rPr lang="en-US" altLang="ko-KR" dirty="0" err="1" smtClean="0"/>
              <a:t>Accessor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무엇을 </a:t>
            </a:r>
            <a:r>
              <a:rPr lang="ko-KR" altLang="en-US" dirty="0" err="1" smtClean="0"/>
              <a:t>리턴하는가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grow</a:t>
            </a:r>
          </a:p>
          <a:p>
            <a:pPr lvl="1"/>
            <a:r>
              <a:rPr lang="en-US" altLang="ko-KR" dirty="0" smtClean="0"/>
              <a:t>union</a:t>
            </a:r>
          </a:p>
          <a:p>
            <a:pPr lvl="1"/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0522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java.util.Random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5938" indent="0" eaLnBrk="1"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nextInt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n):</a:t>
            </a:r>
          </a:p>
          <a:p>
            <a:pPr marL="515938" indent="0" eaLnBrk="1"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ko-KR" sz="2400" dirty="0" smtClean="0"/>
              <a:t>0</a:t>
            </a:r>
            <a:r>
              <a:rPr lang="ko-KR" altLang="en-US" sz="2400" dirty="0"/>
              <a:t>보다 크거나 같고 </a:t>
            </a:r>
            <a:r>
              <a:rPr lang="en-US" altLang="ko-KR" sz="2400" dirty="0"/>
              <a:t>n</a:t>
            </a:r>
            <a:r>
              <a:rPr lang="ko-KR" altLang="en-US" sz="2400" dirty="0"/>
              <a:t>보다 작은 정수 값을 </a:t>
            </a:r>
            <a:r>
              <a:rPr lang="ko-KR" altLang="en-US" sz="2400" dirty="0" smtClean="0"/>
              <a:t>반환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  <a:p>
            <a:pPr marL="515938" indent="0" eaLnBrk="1"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ko-KR" sz="2400" dirty="0"/>
              <a:t>double </a:t>
            </a:r>
            <a:r>
              <a:rPr lang="en-US" altLang="ko-KR" sz="2400" dirty="0" err="1"/>
              <a:t>nextDouble</a:t>
            </a:r>
            <a:r>
              <a:rPr lang="en-US" altLang="ko-KR" sz="2400" dirty="0"/>
              <a:t>():</a:t>
            </a:r>
          </a:p>
          <a:p>
            <a:pPr marL="515938" indent="0" eaLnBrk="1"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ko-KR" sz="2400" dirty="0" smtClean="0"/>
              <a:t>0.0</a:t>
            </a:r>
            <a:r>
              <a:rPr lang="ko-KR" altLang="en-US" sz="2400" dirty="0"/>
              <a:t>보다 크거나 같고 </a:t>
            </a:r>
            <a:r>
              <a:rPr lang="en-US" altLang="ko-KR" sz="2400" dirty="0"/>
              <a:t>1.0</a:t>
            </a:r>
            <a:r>
              <a:rPr lang="ko-KR" altLang="en-US" sz="2400" dirty="0"/>
              <a:t>보다 작은 </a:t>
            </a:r>
            <a:r>
              <a:rPr lang="en-US" altLang="ko-KR" sz="2400" dirty="0"/>
              <a:t>double </a:t>
            </a:r>
            <a:r>
              <a:rPr lang="ko-KR" altLang="en-US" sz="2400" dirty="0"/>
              <a:t>형 값을 </a:t>
            </a:r>
            <a:r>
              <a:rPr lang="ko-KR" altLang="en-US" sz="2400" dirty="0" smtClean="0"/>
              <a:t>반환</a:t>
            </a:r>
            <a:endParaRPr lang="en-US" altLang="ko-KR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634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BlueJ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프로그램 개발 도구 </a:t>
            </a:r>
            <a:r>
              <a:rPr lang="en-US" altLang="ko-KR" dirty="0" smtClean="0"/>
              <a:t>(eclipse</a:t>
            </a:r>
            <a:r>
              <a:rPr lang="ko-KR" altLang="en-US" dirty="0" smtClean="0"/>
              <a:t>처럼</a:t>
            </a:r>
            <a:r>
              <a:rPr lang="en-US" altLang="ko-KR" dirty="0" smtClean="0"/>
              <a:t>...)</a:t>
            </a:r>
          </a:p>
          <a:p>
            <a:r>
              <a:rPr lang="ko-KR" altLang="en-US" dirty="0" smtClean="0"/>
              <a:t>주로 교육용으로 사용됨</a:t>
            </a:r>
            <a:endParaRPr lang="en-US" altLang="ko-KR" dirty="0" smtClean="0"/>
          </a:p>
          <a:p>
            <a:r>
              <a:rPr lang="ko-KR" altLang="en-US" dirty="0" smtClean="0"/>
              <a:t>클래스와 객체를 그림으로 표현</a:t>
            </a:r>
            <a:endParaRPr lang="en-US" altLang="ko-KR" dirty="0" smtClean="0"/>
          </a:p>
          <a:p>
            <a:r>
              <a:rPr lang="ko-KR" altLang="en-US" dirty="0" smtClean="0"/>
              <a:t>대화형으로 객체를 조작할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117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java.util.Random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eaLnBrk="1">
              <a:lnSpc>
                <a:spcPct val="83000"/>
              </a:lnSpc>
              <a:buNone/>
            </a:pPr>
            <a:endParaRPr lang="en-US" altLang="ko-KR" sz="2400" dirty="0" smtClean="0"/>
          </a:p>
          <a:p>
            <a:pPr marL="57150" indent="0" eaLnBrk="1">
              <a:lnSpc>
                <a:spcPct val="83000"/>
              </a:lnSpc>
              <a:buNone/>
            </a:pPr>
            <a:r>
              <a:rPr lang="en-US" altLang="ko-KR" sz="2400" dirty="0" smtClean="0"/>
              <a:t>Random </a:t>
            </a:r>
            <a:r>
              <a:rPr lang="en-US" altLang="ko-KR" sz="2400" dirty="0" err="1" smtClean="0"/>
              <a:t>random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new Random</a:t>
            </a:r>
            <a:r>
              <a:rPr lang="en-US" altLang="ko-KR" sz="2400" dirty="0" smtClean="0"/>
              <a:t>();</a:t>
            </a:r>
          </a:p>
          <a:p>
            <a:pPr marL="57150" indent="0" eaLnBrk="1">
              <a:lnSpc>
                <a:spcPct val="83000"/>
              </a:lnSpc>
              <a:buNone/>
            </a:pPr>
            <a:endParaRPr lang="en-US" altLang="ko-KR" sz="2400" dirty="0"/>
          </a:p>
          <a:p>
            <a:pPr marL="57150" indent="0" eaLnBrk="1">
              <a:lnSpc>
                <a:spcPct val="83000"/>
              </a:lnSpc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die </a:t>
            </a:r>
            <a:r>
              <a:rPr lang="en-US" altLang="ko-KR" sz="2400" dirty="0"/>
              <a:t>=  </a:t>
            </a:r>
            <a:r>
              <a:rPr lang="en-US" altLang="ko-KR" sz="2400" dirty="0" err="1" smtClean="0"/>
              <a:t>random.nextInt</a:t>
            </a:r>
            <a:r>
              <a:rPr lang="en-US" altLang="ko-KR" sz="2400" dirty="0" smtClean="0"/>
              <a:t>(6</a:t>
            </a:r>
            <a:r>
              <a:rPr lang="en-US" altLang="ko-KR" sz="2400" dirty="0"/>
              <a:t>) + </a:t>
            </a:r>
            <a:r>
              <a:rPr lang="en-US" altLang="ko-KR" sz="2400" dirty="0" smtClean="0"/>
              <a:t>1;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 smtClean="0"/>
          </a:p>
          <a:p>
            <a:pPr marL="457200" lvl="1" indent="0" eaLnBrk="1">
              <a:lnSpc>
                <a:spcPct val="83000"/>
              </a:lnSpc>
              <a:buNone/>
            </a:pPr>
            <a:endParaRPr lang="en-US" altLang="ko-KR" sz="2400" dirty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49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java.util.Random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eaLnBrk="1">
              <a:lnSpc>
                <a:spcPct val="83000"/>
              </a:lnSpc>
              <a:buNone/>
            </a:pPr>
            <a:endParaRPr lang="en-US" altLang="ko-KR" sz="2400" dirty="0" smtClean="0"/>
          </a:p>
          <a:p>
            <a:pPr eaLnBrk="1">
              <a:lnSpc>
                <a:spcPct val="83000"/>
              </a:lnSpc>
            </a:pPr>
            <a:r>
              <a:rPr lang="ko-KR" altLang="en-US" sz="2400" dirty="0" smtClean="0"/>
              <a:t>항상 </a:t>
            </a:r>
            <a:r>
              <a:rPr lang="ko-KR" altLang="en-US" sz="2400" dirty="0"/>
              <a:t>같은 순서의 “임의의” 수가 </a:t>
            </a:r>
            <a:r>
              <a:rPr lang="ko-KR" altLang="en-US" sz="2400" dirty="0" smtClean="0"/>
              <a:t>생성되도록 하는 방법</a:t>
            </a:r>
            <a:endParaRPr lang="en-US" altLang="ko-KR" sz="2400" dirty="0" smtClean="0"/>
          </a:p>
          <a:p>
            <a:pPr eaLnBrk="1">
              <a:lnSpc>
                <a:spcPct val="83000"/>
              </a:lnSpc>
            </a:pPr>
            <a:endParaRPr lang="en-US" altLang="ko-KR" sz="2400" dirty="0" smtClean="0"/>
          </a:p>
          <a:p>
            <a:pPr lvl="1" eaLnBrk="1">
              <a:lnSpc>
                <a:spcPct val="83000"/>
              </a:lnSpc>
            </a:pPr>
            <a:r>
              <a:rPr lang="en-US" altLang="ko-KR" sz="2400" dirty="0" smtClean="0"/>
              <a:t>Random</a:t>
            </a:r>
            <a:r>
              <a:rPr lang="en-US" altLang="ko-KR" sz="2400" dirty="0"/>
              <a:t>(...)</a:t>
            </a:r>
            <a:r>
              <a:rPr lang="ko-KR" altLang="en-US" sz="2400" dirty="0"/>
              <a:t>에 </a:t>
            </a:r>
            <a:r>
              <a:rPr lang="en-US" altLang="ko-KR" sz="2400" dirty="0" smtClean="0"/>
              <a:t>long </a:t>
            </a:r>
            <a:r>
              <a:rPr lang="ko-KR" altLang="en-US" sz="2400" dirty="0" smtClean="0"/>
              <a:t>타입 “</a:t>
            </a:r>
            <a:r>
              <a:rPr lang="ko-KR" altLang="en-US" sz="2400" dirty="0" err="1"/>
              <a:t>시드</a:t>
            </a:r>
            <a:r>
              <a:rPr lang="en-US" altLang="ko-KR" sz="2400" dirty="0"/>
              <a:t>(seed</a:t>
            </a:r>
            <a:r>
              <a:rPr lang="en-US" altLang="ko-KR" sz="2400" dirty="0" smtClean="0"/>
              <a:t>)”</a:t>
            </a:r>
            <a:r>
              <a:rPr lang="ko-KR" altLang="en-US" sz="2400" dirty="0" smtClean="0"/>
              <a:t>를 준다</a:t>
            </a:r>
            <a:r>
              <a:rPr lang="en-US" altLang="ko-KR" sz="2400" dirty="0" smtClean="0"/>
              <a:t>. </a:t>
            </a:r>
            <a:endParaRPr lang="en-US" altLang="ko-KR" sz="2400" dirty="0"/>
          </a:p>
          <a:p>
            <a:pPr lvl="1" eaLnBrk="1">
              <a:lnSpc>
                <a:spcPct val="83000"/>
              </a:lnSpc>
              <a:buFont typeface="Times New Roman" pitchFamily="18" charset="0"/>
              <a:buNone/>
            </a:pPr>
            <a:r>
              <a:rPr lang="en-US" altLang="ko-KR" sz="2400" dirty="0"/>
              <a:t>		</a:t>
            </a:r>
          </a:p>
          <a:p>
            <a:pPr lvl="1" eaLnBrk="1">
              <a:lnSpc>
                <a:spcPct val="83000"/>
              </a:lnSpc>
            </a:pPr>
            <a:r>
              <a:rPr lang="en-US" altLang="ko-KR" sz="2400" dirty="0"/>
              <a:t>Random rand = new Random(</a:t>
            </a:r>
            <a:r>
              <a:rPr lang="en-US" altLang="ko-KR" sz="2400" b="1" dirty="0"/>
              <a:t>12345678</a:t>
            </a:r>
            <a:r>
              <a:rPr lang="en-US" altLang="ko-KR" sz="2400" dirty="0"/>
              <a:t>);</a:t>
            </a:r>
          </a:p>
          <a:p>
            <a:pPr lvl="1" eaLnBrk="1">
              <a:lnSpc>
                <a:spcPct val="83000"/>
              </a:lnSpc>
              <a:buFont typeface="Times New Roman" pitchFamily="18" charset="0"/>
              <a:buNone/>
            </a:pPr>
            <a:r>
              <a:rPr lang="en-US" altLang="ko-KR" sz="2400" dirty="0"/>
              <a:t>													 //123456768</a:t>
            </a:r>
            <a:r>
              <a:rPr lang="ko-KR" altLang="en-US" sz="2400" dirty="0"/>
              <a:t>는 </a:t>
            </a:r>
            <a:r>
              <a:rPr lang="ko-KR" altLang="en-US" sz="2400" dirty="0" err="1" smtClean="0"/>
              <a:t>시드</a:t>
            </a:r>
            <a:endParaRPr lang="en-US" altLang="ko-KR" sz="2400" dirty="0" smtClean="0"/>
          </a:p>
          <a:p>
            <a:pPr lvl="1" eaLnBrk="1">
              <a:lnSpc>
                <a:spcPct val="83000"/>
              </a:lnSpc>
              <a:buFont typeface="Times New Roman" pitchFamily="18" charset="0"/>
              <a:buNone/>
            </a:pPr>
            <a:endParaRPr lang="en-US" altLang="ko-KR" sz="2400" dirty="0" smtClean="0"/>
          </a:p>
          <a:p>
            <a:pPr lvl="1" eaLnBrk="1">
              <a:lnSpc>
                <a:spcPct val="83000"/>
              </a:lnSpc>
              <a:buFontTx/>
              <a:buChar char="-"/>
            </a:pPr>
            <a:r>
              <a:rPr lang="ko-KR" altLang="en-US" sz="2400" dirty="0" err="1" smtClean="0"/>
              <a:t>시드가</a:t>
            </a:r>
            <a:r>
              <a:rPr lang="ko-KR" altLang="en-US" sz="2400" dirty="0" smtClean="0"/>
              <a:t> 같으면 같은 </a:t>
            </a:r>
            <a:r>
              <a:rPr lang="ko-KR" altLang="en-US" sz="2400" dirty="0" err="1" smtClean="0"/>
              <a:t>난수열이</a:t>
            </a:r>
            <a:r>
              <a:rPr lang="ko-KR" altLang="en-US" sz="2400" dirty="0" smtClean="0"/>
              <a:t> 만들어진다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>
              <a:buFontTx/>
              <a:buChar char="-"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68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객체간 상호작용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Object Interaction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3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clock example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2971800" y="2971800"/>
            <a:ext cx="2819400" cy="990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15:06</a:t>
            </a:r>
            <a:endParaRPr kumimoji="1" lang="ko-KR" alt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0417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ko-KR" altLang="en-US" dirty="0" smtClean="0"/>
              <a:t>복잡도에 따라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클래스로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클래스로 분해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2971800" y="381000"/>
            <a:ext cx="2819400" cy="990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15:06</a:t>
            </a:r>
            <a:endParaRPr kumimoji="1" lang="ko-KR" alt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125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모듈화와 추상화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modularization and abstraction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25</a:t>
            </a:fld>
            <a:endParaRPr lang="en-US" altLang="ko-KR" dirty="0"/>
          </a:p>
        </p:txBody>
      </p:sp>
      <p:pic>
        <p:nvPicPr>
          <p:cNvPr id="1032" name="Picture 8" descr="muffler: major functional components of an automob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52725"/>
            <a:ext cx="48768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99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모듈화와 추상화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modularization and abstraction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26</a:t>
            </a:fld>
            <a:endParaRPr lang="en-US" altLang="ko-KR" dirty="0"/>
          </a:p>
        </p:txBody>
      </p:sp>
      <p:pic>
        <p:nvPicPr>
          <p:cNvPr id="1026" name="Picture 2" descr="http://4.bp.blogspot.com/-Obj58U2CVuo/Tx1YVsVYLMI/AAAAAAAABFE/FhwRt0y8uXU/s400/ford-car-accessories+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715000" cy="410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641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모듈화와 추상화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modularization and abstraction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762000" y="3048000"/>
            <a:ext cx="2819400" cy="990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15:06</a:t>
            </a:r>
            <a:endParaRPr kumimoji="1" lang="ko-KR" alt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953000" y="3048000"/>
            <a:ext cx="2819400" cy="990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562600" y="3352800"/>
            <a:ext cx="685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477000" y="3352800"/>
            <a:ext cx="685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8077" y="2590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clock</a:t>
            </a:r>
            <a:endParaRPr lang="ko-KR" altLang="en-US" b="1" i="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032877" y="2590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clock</a:t>
            </a:r>
            <a:endParaRPr lang="ko-KR" altLang="en-US" b="1" i="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401638" y="4431268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rollover counter</a:t>
            </a:r>
            <a:endParaRPr lang="ko-KR" altLang="en-US" b="1" i="0" dirty="0" smtClean="0"/>
          </a:p>
        </p:txBody>
      </p:sp>
      <p:cxnSp>
        <p:nvCxnSpPr>
          <p:cNvPr id="15" name="직선 화살표 연결선 14"/>
          <p:cNvCxnSpPr>
            <a:stCxn id="14" idx="0"/>
            <a:endCxn id="3" idx="2"/>
          </p:cNvCxnSpPr>
          <p:nvPr/>
        </p:nvCxnSpPr>
        <p:spPr bwMode="auto">
          <a:xfrm flipH="1" flipV="1">
            <a:off x="5905500" y="3810000"/>
            <a:ext cx="414819" cy="621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>
            <a:stCxn id="14" idx="0"/>
          </p:cNvCxnSpPr>
          <p:nvPr/>
        </p:nvCxnSpPr>
        <p:spPr bwMode="auto">
          <a:xfrm flipV="1">
            <a:off x="6320319" y="3810000"/>
            <a:ext cx="461481" cy="621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톱니 모양의 오른쪽 화살표 17"/>
          <p:cNvSpPr/>
          <p:nvPr/>
        </p:nvSpPr>
        <p:spPr bwMode="auto">
          <a:xfrm>
            <a:off x="3886200" y="3429000"/>
            <a:ext cx="685800" cy="228600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388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762000" y="914400"/>
            <a:ext cx="2819400" cy="990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15:06</a:t>
            </a:r>
            <a:endParaRPr kumimoji="1" lang="ko-KR" alt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953000" y="914400"/>
            <a:ext cx="2819400" cy="990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562600" y="1219200"/>
            <a:ext cx="685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477000" y="1219200"/>
            <a:ext cx="685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8077" y="4572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clock</a:t>
            </a:r>
            <a:endParaRPr lang="ko-KR" altLang="en-US" b="1" i="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032877" y="4572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clock</a:t>
            </a:r>
            <a:endParaRPr lang="ko-KR" altLang="en-US" b="1" i="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401638" y="2297668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rollover counter</a:t>
            </a:r>
            <a:endParaRPr lang="ko-KR" altLang="en-US" b="1" i="0" dirty="0" smtClean="0"/>
          </a:p>
        </p:txBody>
      </p:sp>
      <p:cxnSp>
        <p:nvCxnSpPr>
          <p:cNvPr id="15" name="직선 화살표 연결선 14"/>
          <p:cNvCxnSpPr>
            <a:stCxn id="14" idx="0"/>
            <a:endCxn id="3" idx="2"/>
          </p:cNvCxnSpPr>
          <p:nvPr/>
        </p:nvCxnSpPr>
        <p:spPr bwMode="auto">
          <a:xfrm flipH="1" flipV="1">
            <a:off x="5905500" y="1676400"/>
            <a:ext cx="414819" cy="621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>
            <a:stCxn id="14" idx="0"/>
          </p:cNvCxnSpPr>
          <p:nvPr/>
        </p:nvCxnSpPr>
        <p:spPr bwMode="auto">
          <a:xfrm flipV="1">
            <a:off x="6320319" y="1676400"/>
            <a:ext cx="461481" cy="621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톱니 모양의 오른쪽 화살표 17"/>
          <p:cNvSpPr/>
          <p:nvPr/>
        </p:nvSpPr>
        <p:spPr bwMode="auto">
          <a:xfrm>
            <a:off x="3886200" y="1295400"/>
            <a:ext cx="685800" cy="228600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3276600"/>
            <a:ext cx="340189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533400"/>
            <a:r>
              <a:rPr lang="en-US" altLang="ko-KR" b="1" i="0" dirty="0"/>
              <a:t>public class </a:t>
            </a:r>
            <a:r>
              <a:rPr lang="en-US" altLang="ko-KR" b="1" i="0" dirty="0" err="1"/>
              <a:t>RolloverCounter</a:t>
            </a:r>
            <a:r>
              <a:rPr lang="en-US" altLang="ko-KR" b="1" i="0" dirty="0"/>
              <a:t> {</a:t>
            </a:r>
          </a:p>
          <a:p>
            <a:pPr defTabSz="533400"/>
            <a:r>
              <a:rPr lang="en-US" altLang="ko-KR" b="1" i="0" dirty="0"/>
              <a:t>	</a:t>
            </a:r>
          </a:p>
          <a:p>
            <a:pPr defTabSz="533400"/>
            <a:r>
              <a:rPr lang="en-US" altLang="ko-KR" b="1" i="0" dirty="0"/>
              <a:t>	private </a:t>
            </a:r>
            <a:r>
              <a:rPr lang="en-US" altLang="ko-KR" b="1" i="0" dirty="0" err="1"/>
              <a:t>int</a:t>
            </a:r>
            <a:r>
              <a:rPr lang="en-US" altLang="ko-KR" b="1" i="0" dirty="0"/>
              <a:t> limit;</a:t>
            </a:r>
          </a:p>
          <a:p>
            <a:pPr defTabSz="533400"/>
            <a:r>
              <a:rPr lang="en-US" altLang="ko-KR" b="1" i="0" dirty="0"/>
              <a:t>	private </a:t>
            </a:r>
            <a:r>
              <a:rPr lang="en-US" altLang="ko-KR" b="1" i="0" dirty="0" err="1"/>
              <a:t>int</a:t>
            </a:r>
            <a:r>
              <a:rPr lang="en-US" altLang="ko-KR" b="1" i="0" dirty="0"/>
              <a:t> value;</a:t>
            </a:r>
          </a:p>
          <a:p>
            <a:pPr defTabSz="533400"/>
            <a:endParaRPr lang="en-US" altLang="ko-KR" b="1" i="0" dirty="0"/>
          </a:p>
          <a:p>
            <a:pPr defTabSz="533400"/>
            <a:r>
              <a:rPr lang="en-US" altLang="ko-KR" b="1" i="0" dirty="0"/>
              <a:t>	// </a:t>
            </a:r>
            <a:r>
              <a:rPr lang="ko-KR" altLang="en-US" b="1" i="0" dirty="0" err="1"/>
              <a:t>구성자와</a:t>
            </a:r>
            <a:r>
              <a:rPr lang="ko-KR" altLang="en-US" b="1" i="0" dirty="0"/>
              <a:t> </a:t>
            </a:r>
            <a:r>
              <a:rPr lang="ko-KR" altLang="en-US" b="1" i="0" dirty="0" err="1"/>
              <a:t>메소드</a:t>
            </a:r>
            <a:r>
              <a:rPr lang="ko-KR" altLang="en-US" b="1" i="0" dirty="0"/>
              <a:t> 생략</a:t>
            </a:r>
          </a:p>
          <a:p>
            <a:pPr defTabSz="533400"/>
            <a:r>
              <a:rPr lang="en-US" altLang="ko-KR" b="1" i="0" dirty="0" smtClean="0"/>
              <a:t>}</a:t>
            </a:r>
            <a:endParaRPr lang="en-US" altLang="ko-KR" b="1" i="0" dirty="0"/>
          </a:p>
        </p:txBody>
      </p:sp>
      <p:sp>
        <p:nvSpPr>
          <p:cNvPr id="19" name="TextBox 18"/>
          <p:cNvSpPr txBox="1"/>
          <p:nvPr/>
        </p:nvSpPr>
        <p:spPr>
          <a:xfrm>
            <a:off x="627663" y="3276600"/>
            <a:ext cx="417293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446088"/>
            <a:r>
              <a:rPr lang="en-US" altLang="ko-KR" b="1" i="0" dirty="0" smtClean="0"/>
              <a:t>public </a:t>
            </a:r>
            <a:r>
              <a:rPr lang="en-US" altLang="ko-KR" b="1" i="0" dirty="0"/>
              <a:t>class Clock {</a:t>
            </a:r>
          </a:p>
          <a:p>
            <a:pPr defTabSz="446088"/>
            <a:r>
              <a:rPr lang="en-US" altLang="ko-KR" b="1" i="0" dirty="0"/>
              <a:t>	</a:t>
            </a:r>
          </a:p>
          <a:p>
            <a:pPr defTabSz="446088"/>
            <a:r>
              <a:rPr lang="en-US" altLang="ko-KR" b="1" i="0" dirty="0"/>
              <a:t>	private </a:t>
            </a:r>
            <a:r>
              <a:rPr lang="en-US" altLang="ko-KR" b="1" i="0" dirty="0" err="1"/>
              <a:t>RolloverCounter</a:t>
            </a:r>
            <a:r>
              <a:rPr lang="en-US" altLang="ko-KR" b="1" i="0" dirty="0"/>
              <a:t> hours;</a:t>
            </a:r>
          </a:p>
          <a:p>
            <a:pPr defTabSz="446088"/>
            <a:r>
              <a:rPr lang="en-US" altLang="ko-KR" b="1" i="0" dirty="0"/>
              <a:t>	private </a:t>
            </a:r>
            <a:r>
              <a:rPr lang="en-US" altLang="ko-KR" b="1" i="0" dirty="0" err="1"/>
              <a:t>RolloverCounter</a:t>
            </a:r>
            <a:r>
              <a:rPr lang="en-US" altLang="ko-KR" b="1" i="0" dirty="0"/>
              <a:t> minutes;</a:t>
            </a:r>
          </a:p>
          <a:p>
            <a:pPr defTabSz="446088"/>
            <a:endParaRPr lang="en-US" altLang="ko-KR" b="1" i="0" dirty="0"/>
          </a:p>
          <a:p>
            <a:pPr defTabSz="446088"/>
            <a:r>
              <a:rPr lang="en-US" altLang="ko-KR" b="1" i="0" dirty="0"/>
              <a:t>	// </a:t>
            </a:r>
            <a:r>
              <a:rPr lang="ko-KR" altLang="en-US" b="1" i="0" dirty="0" err="1"/>
              <a:t>구성자와</a:t>
            </a:r>
            <a:r>
              <a:rPr lang="ko-KR" altLang="en-US" b="1" i="0" dirty="0"/>
              <a:t> </a:t>
            </a:r>
            <a:r>
              <a:rPr lang="ko-KR" altLang="en-US" b="1" i="0" dirty="0" err="1"/>
              <a:t>메소드</a:t>
            </a:r>
            <a:r>
              <a:rPr lang="ko-KR" altLang="en-US" b="1" i="0" dirty="0"/>
              <a:t> 생략</a:t>
            </a:r>
          </a:p>
          <a:p>
            <a:pPr defTabSz="446088"/>
            <a:r>
              <a:rPr lang="en-US" altLang="ko-KR" b="1" i="0" dirty="0"/>
              <a:t>}</a:t>
            </a:r>
            <a:endParaRPr lang="ko-KR" altLang="en-US" b="1" i="0" dirty="0" smtClean="0"/>
          </a:p>
        </p:txBody>
      </p:sp>
    </p:spTree>
    <p:extLst>
      <p:ext uri="{BB962C8B-B14F-4D97-AF65-F5344CB8AC3E}">
        <p14:creationId xmlns:p14="http://schemas.microsoft.com/office/powerpoint/2010/main" val="3997298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29</a:t>
            </a:fld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2971800" y="914400"/>
            <a:ext cx="1828800" cy="1524000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:Clock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i="0" dirty="0"/>
              <a:t>h</a:t>
            </a:r>
            <a:r>
              <a:rPr lang="en-US" altLang="ko-KR" b="1" i="0" dirty="0" smtClean="0"/>
              <a:t>ours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minutes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114800" y="1676400"/>
            <a:ext cx="533400" cy="2286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114800" y="1981200"/>
            <a:ext cx="533400" cy="2286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6172200" y="990600"/>
            <a:ext cx="2057400" cy="990600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1" lang="en-US" altLang="ko-KR" sz="18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RolloverCounter</a:t>
            </a:r>
            <a:endParaRPr kumimoji="1" lang="en-US" altLang="ko-KR" sz="1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15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6172200" y="2362200"/>
            <a:ext cx="2057400" cy="990600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1" lang="en-US" altLang="ko-KR" sz="18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RolloverCounter</a:t>
            </a:r>
            <a:endParaRPr kumimoji="1" lang="en-US" altLang="ko-KR" sz="1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06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3" name="구부러진 연결선 12"/>
          <p:cNvCxnSpPr>
            <a:endCxn id="10" idx="1"/>
          </p:cNvCxnSpPr>
          <p:nvPr/>
        </p:nvCxnSpPr>
        <p:spPr bwMode="auto">
          <a:xfrm flipV="1">
            <a:off x="4381500" y="1485900"/>
            <a:ext cx="1790700" cy="304800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구부러진 연결선 14"/>
          <p:cNvCxnSpPr>
            <a:endCxn id="11" idx="1"/>
          </p:cNvCxnSpPr>
          <p:nvPr/>
        </p:nvCxnSpPr>
        <p:spPr bwMode="auto">
          <a:xfrm>
            <a:off x="4381500" y="2095500"/>
            <a:ext cx="1790700" cy="762000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3" name="그룹 22"/>
          <p:cNvGrpSpPr/>
          <p:nvPr/>
        </p:nvGrpSpPr>
        <p:grpSpPr>
          <a:xfrm>
            <a:off x="3048000" y="4038600"/>
            <a:ext cx="1752600" cy="914400"/>
            <a:chOff x="3048000" y="4038600"/>
            <a:chExt cx="1752600" cy="914400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3048000" y="4038600"/>
              <a:ext cx="17526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Clock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3048000" y="4419600"/>
              <a:ext cx="17526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72200" y="4724400"/>
            <a:ext cx="2057400" cy="914400"/>
            <a:chOff x="6172200" y="4724400"/>
            <a:chExt cx="2057400" cy="914400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6172200" y="4724400"/>
              <a:ext cx="20574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RolloverCounter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6172200" y="5105400"/>
              <a:ext cx="20574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25" name="꺾인 연결선 24"/>
          <p:cNvCxnSpPr/>
          <p:nvPr/>
        </p:nvCxnSpPr>
        <p:spPr bwMode="auto">
          <a:xfrm>
            <a:off x="4800600" y="4495800"/>
            <a:ext cx="1371600" cy="76200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28600" y="1371600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0" dirty="0" smtClean="0"/>
              <a:t>Object diagram</a:t>
            </a:r>
            <a:endParaRPr lang="ko-KR" altLang="en-US" sz="2400" b="1" i="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28600" y="4186535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0" dirty="0" smtClean="0"/>
              <a:t>Class diagram</a:t>
            </a:r>
            <a:endParaRPr lang="ko-KR" altLang="en-US" sz="2400" b="1" i="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018690" y="191666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>
                <a:solidFill>
                  <a:srgbClr val="0000FF"/>
                </a:solidFill>
              </a:rPr>
              <a:t>referencing</a:t>
            </a:r>
            <a:endParaRPr lang="ko-KR" altLang="en-US" b="1" i="0" dirty="0" smtClean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4000" y="41148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>
                <a:solidFill>
                  <a:srgbClr val="0000FF"/>
                </a:solidFill>
              </a:rPr>
              <a:t>using</a:t>
            </a:r>
            <a:endParaRPr lang="ko-KR" altLang="en-US" b="1" i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52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BlueJ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Cat</a:t>
            </a:r>
          </a:p>
          <a:p>
            <a:r>
              <a:rPr lang="en-US" altLang="ko-KR" dirty="0" smtClean="0"/>
              <a:t>Counter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9980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public class Clock {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</a:p>
          <a:p>
            <a:pPr marL="0" indent="0">
              <a:buNone/>
            </a:pPr>
            <a:r>
              <a:rPr lang="en-US" altLang="ko-KR" sz="2000" b="1" dirty="0"/>
              <a:t>	private </a:t>
            </a:r>
            <a:r>
              <a:rPr lang="en-US" altLang="ko-KR" sz="2000" b="1" dirty="0" err="1"/>
              <a:t>RolloverCounter</a:t>
            </a:r>
            <a:r>
              <a:rPr lang="en-US" altLang="ko-KR" sz="2000" b="1" dirty="0"/>
              <a:t> hours;</a:t>
            </a:r>
          </a:p>
          <a:p>
            <a:pPr marL="0" indent="0">
              <a:buNone/>
            </a:pPr>
            <a:r>
              <a:rPr lang="en-US" altLang="ko-KR" sz="2000" b="1" dirty="0"/>
              <a:t>	private </a:t>
            </a:r>
            <a:r>
              <a:rPr lang="en-US" altLang="ko-KR" sz="2000" b="1" dirty="0" err="1"/>
              <a:t>RolloverCounter</a:t>
            </a:r>
            <a:r>
              <a:rPr lang="en-US" altLang="ko-KR" sz="2000" b="1" dirty="0"/>
              <a:t> minutes;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	public Clock()</a:t>
            </a:r>
          </a:p>
          <a:p>
            <a:pPr marL="0" indent="0">
              <a:buNone/>
            </a:pPr>
            <a:r>
              <a:rPr lang="en-US" altLang="ko-KR" sz="2000" b="1" dirty="0"/>
              <a:t>	public Clock(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hour,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minute)</a:t>
            </a:r>
          </a:p>
          <a:p>
            <a:pPr marL="0" indent="0">
              <a:buNone/>
            </a:pPr>
            <a:r>
              <a:rPr lang="en-US" altLang="ko-KR" sz="2000" b="1" dirty="0"/>
              <a:t>	public void </a:t>
            </a:r>
            <a:r>
              <a:rPr lang="en-US" altLang="ko-KR" sz="2000" b="1" dirty="0" err="1"/>
              <a:t>timeTick</a:t>
            </a:r>
            <a:r>
              <a:rPr lang="en-US" altLang="ko-KR" sz="2000" b="1" dirty="0"/>
              <a:t>()</a:t>
            </a:r>
          </a:p>
          <a:p>
            <a:pPr marL="0" indent="0">
              <a:buNone/>
            </a:pPr>
            <a:r>
              <a:rPr lang="en-US" altLang="ko-KR" sz="2000" b="1" dirty="0"/>
              <a:t>	public void </a:t>
            </a:r>
            <a:r>
              <a:rPr lang="en-US" altLang="ko-KR" sz="2000" b="1" dirty="0" err="1"/>
              <a:t>setTime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hour,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minute)</a:t>
            </a:r>
          </a:p>
          <a:p>
            <a:pPr marL="0" indent="0">
              <a:buNone/>
            </a:pPr>
            <a:r>
              <a:rPr lang="en-US" altLang="ko-KR" sz="2000" b="1" dirty="0"/>
              <a:t>	public String </a:t>
            </a:r>
            <a:r>
              <a:rPr lang="en-US" altLang="ko-KR" sz="2000" b="1" dirty="0" err="1"/>
              <a:t>getTime</a:t>
            </a:r>
            <a:r>
              <a:rPr lang="en-US" altLang="ko-KR" sz="2000" b="1" dirty="0"/>
              <a:t>()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}</a:t>
            </a:r>
          </a:p>
          <a:p>
            <a:pPr marL="0" indent="0">
              <a:buNone/>
            </a:pPr>
            <a:endParaRPr lang="ko-KR" altLang="en-US" sz="2000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7170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RolloverCounter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public class </a:t>
            </a:r>
            <a:r>
              <a:rPr lang="en-US" altLang="ko-KR" sz="2000" b="1" dirty="0" err="1"/>
              <a:t>RolloverCounter</a:t>
            </a:r>
            <a:r>
              <a:rPr lang="en-US" altLang="ko-KR" sz="2000" b="1" dirty="0"/>
              <a:t> {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</a:p>
          <a:p>
            <a:pPr marL="0" indent="0">
              <a:buNone/>
            </a:pPr>
            <a:r>
              <a:rPr lang="en-US" altLang="ko-KR" sz="2000" b="1" dirty="0"/>
              <a:t>	private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limit;</a:t>
            </a:r>
          </a:p>
          <a:p>
            <a:pPr marL="0" indent="0">
              <a:buNone/>
            </a:pPr>
            <a:r>
              <a:rPr lang="en-US" altLang="ko-KR" sz="2000" b="1" dirty="0"/>
              <a:t>	private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value;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	public </a:t>
            </a:r>
            <a:r>
              <a:rPr lang="en-US" altLang="ko-KR" sz="2000" b="1" dirty="0" err="1"/>
              <a:t>RolloverCounter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rollOverLimit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b="1" dirty="0"/>
              <a:t>	public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getValue</a:t>
            </a:r>
            <a:r>
              <a:rPr lang="en-US" altLang="ko-KR" sz="2000" b="1" dirty="0"/>
              <a:t>()</a:t>
            </a:r>
          </a:p>
          <a:p>
            <a:pPr marL="0" indent="0">
              <a:buNone/>
            </a:pPr>
            <a:r>
              <a:rPr lang="en-US" altLang="ko-KR" sz="2000" b="1" dirty="0"/>
              <a:t>	public String </a:t>
            </a:r>
            <a:r>
              <a:rPr lang="en-US" altLang="ko-KR" sz="2000" b="1" dirty="0" err="1"/>
              <a:t>getTwoDigitString</a:t>
            </a:r>
            <a:r>
              <a:rPr lang="en-US" altLang="ko-KR" sz="2000" b="1" dirty="0"/>
              <a:t>()</a:t>
            </a:r>
          </a:p>
          <a:p>
            <a:pPr marL="0" indent="0">
              <a:buNone/>
            </a:pPr>
            <a:r>
              <a:rPr lang="en-US" altLang="ko-KR" sz="2000" b="1" dirty="0"/>
              <a:t>	public void </a:t>
            </a:r>
            <a:r>
              <a:rPr lang="en-US" altLang="ko-KR" sz="2000" b="1" dirty="0" err="1"/>
              <a:t>setValue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replacementValue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b="1" dirty="0"/>
              <a:t>	public void increment()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}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4484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7000"/>
            <a:ext cx="2133600" cy="244475"/>
          </a:xfrm>
        </p:spPr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32</a:t>
            </a:fld>
            <a:endParaRPr lang="en-US" altLang="ko-KR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223963" y="2177142"/>
            <a:ext cx="8951" cy="3971109"/>
          </a:xfrm>
          <a:prstGeom prst="line">
            <a:avLst/>
          </a:prstGeom>
          <a:ln w="19050">
            <a:solidFill>
              <a:srgbClr val="25B1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6817" y="2190200"/>
            <a:ext cx="5192" cy="3958051"/>
          </a:xfrm>
          <a:prstGeom prst="line">
            <a:avLst/>
          </a:prstGeom>
          <a:ln w="19050">
            <a:solidFill>
              <a:srgbClr val="25B1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4425294" y="2194550"/>
            <a:ext cx="12136" cy="3953701"/>
          </a:xfrm>
          <a:prstGeom prst="line">
            <a:avLst/>
          </a:prstGeom>
          <a:ln w="19050">
            <a:solidFill>
              <a:srgbClr val="25B1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126464" y="2172775"/>
            <a:ext cx="4774" cy="3975476"/>
          </a:xfrm>
          <a:prstGeom prst="line">
            <a:avLst/>
          </a:prstGeom>
          <a:ln w="19050">
            <a:solidFill>
              <a:srgbClr val="25B1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8075837" y="2185834"/>
            <a:ext cx="1770" cy="3962417"/>
          </a:xfrm>
          <a:prstGeom prst="line">
            <a:avLst/>
          </a:prstGeom>
          <a:ln w="19050">
            <a:solidFill>
              <a:srgbClr val="25B1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223963" y="2682240"/>
            <a:ext cx="1632854" cy="0"/>
          </a:xfrm>
          <a:prstGeom prst="straightConnector1">
            <a:avLst/>
          </a:prstGeom>
          <a:ln w="19050">
            <a:solidFill>
              <a:srgbClr val="25B1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58834" y="2333895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timeTick</a:t>
            </a: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856817" y="2930434"/>
            <a:ext cx="3274421" cy="11490"/>
          </a:xfrm>
          <a:prstGeom prst="straightConnector1">
            <a:avLst/>
          </a:prstGeom>
          <a:ln w="19050">
            <a:solidFill>
              <a:srgbClr val="25B1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96046" y="257259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increment()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852465" y="3291844"/>
            <a:ext cx="1584965" cy="7922"/>
          </a:xfrm>
          <a:prstGeom prst="straightConnector1">
            <a:avLst/>
          </a:prstGeom>
          <a:ln w="19050">
            <a:solidFill>
              <a:srgbClr val="25B1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80939" y="295934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increment()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3130" y="3291831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선택적</a:t>
            </a: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238512" y="3763287"/>
            <a:ext cx="1632854" cy="0"/>
          </a:xfrm>
          <a:prstGeom prst="straightConnector1">
            <a:avLst/>
          </a:prstGeom>
          <a:ln w="19050">
            <a:solidFill>
              <a:srgbClr val="25B1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3383" y="3414942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getTime</a:t>
            </a: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852460" y="4040776"/>
            <a:ext cx="3274421" cy="11490"/>
          </a:xfrm>
          <a:prstGeom prst="straightConnector1">
            <a:avLst/>
          </a:prstGeom>
          <a:ln w="19050">
            <a:solidFill>
              <a:srgbClr val="25B1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91689" y="3682934"/>
            <a:ext cx="1802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getTwoDigitString</a:t>
            </a: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848108" y="4567652"/>
            <a:ext cx="1584965" cy="7922"/>
          </a:xfrm>
          <a:prstGeom prst="straightConnector1">
            <a:avLst/>
          </a:prstGeom>
          <a:ln w="19050">
            <a:solidFill>
              <a:srgbClr val="25B1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6411" y="4174980"/>
            <a:ext cx="1802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getTwoDigitString</a:t>
            </a: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1223963" y="5059677"/>
            <a:ext cx="1626527" cy="0"/>
          </a:xfrm>
          <a:prstGeom prst="straightConnector1">
            <a:avLst/>
          </a:prstGeom>
          <a:ln w="19050">
            <a:solidFill>
              <a:srgbClr val="25B1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2871366" y="4174980"/>
            <a:ext cx="3255515" cy="0"/>
          </a:xfrm>
          <a:prstGeom prst="straightConnector1">
            <a:avLst/>
          </a:prstGeom>
          <a:ln w="19050">
            <a:solidFill>
              <a:srgbClr val="25B1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848108" y="4728757"/>
            <a:ext cx="1584965" cy="0"/>
          </a:xfrm>
          <a:prstGeom prst="straightConnector1">
            <a:avLst/>
          </a:prstGeom>
          <a:ln w="19050">
            <a:solidFill>
              <a:srgbClr val="25B1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2612519" y="4171405"/>
            <a:ext cx="252601" cy="870857"/>
          </a:xfrm>
          <a:custGeom>
            <a:avLst/>
            <a:gdLst>
              <a:gd name="connsiteX0" fmla="*/ 252601 w 252601"/>
              <a:gd name="connsiteY0" fmla="*/ 0 h 870857"/>
              <a:gd name="connsiteX1" fmla="*/ 52 w 252601"/>
              <a:gd name="connsiteY1" fmla="*/ 391886 h 870857"/>
              <a:gd name="connsiteX2" fmla="*/ 235184 w 252601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601" h="870857">
                <a:moveTo>
                  <a:pt x="252601" y="0"/>
                </a:moveTo>
                <a:cubicBezTo>
                  <a:pt x="127778" y="123371"/>
                  <a:pt x="2955" y="246743"/>
                  <a:pt x="52" y="391886"/>
                </a:cubicBezTo>
                <a:cubicBezTo>
                  <a:pt x="-2851" y="537029"/>
                  <a:pt x="116166" y="703943"/>
                  <a:pt x="235184" y="870857"/>
                </a:cubicBezTo>
              </a:path>
            </a:pathLst>
          </a:custGeom>
          <a:noFill/>
          <a:ln w="19050">
            <a:solidFill>
              <a:srgbClr val="25B10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2777992" y="4728754"/>
            <a:ext cx="78419" cy="304800"/>
          </a:xfrm>
          <a:custGeom>
            <a:avLst/>
            <a:gdLst>
              <a:gd name="connsiteX0" fmla="*/ 78419 w 78419"/>
              <a:gd name="connsiteY0" fmla="*/ 0 h 304800"/>
              <a:gd name="connsiteX1" fmla="*/ 42 w 78419"/>
              <a:gd name="connsiteY1" fmla="*/ 104503 h 304800"/>
              <a:gd name="connsiteX2" fmla="*/ 69711 w 78419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19" h="304800">
                <a:moveTo>
                  <a:pt x="78419" y="0"/>
                </a:moveTo>
                <a:cubicBezTo>
                  <a:pt x="39956" y="26851"/>
                  <a:pt x="1493" y="53703"/>
                  <a:pt x="42" y="104503"/>
                </a:cubicBezTo>
                <a:cubicBezTo>
                  <a:pt x="-1409" y="155303"/>
                  <a:pt x="34151" y="230051"/>
                  <a:pt x="69711" y="304800"/>
                </a:cubicBezTo>
              </a:path>
            </a:pathLst>
          </a:custGeom>
          <a:noFill/>
          <a:ln w="19050">
            <a:solidFill>
              <a:srgbClr val="25B10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238512" y="5556068"/>
            <a:ext cx="6839095" cy="28919"/>
          </a:xfrm>
          <a:prstGeom prst="straightConnector1">
            <a:avLst/>
          </a:prstGeom>
          <a:ln w="19050">
            <a:solidFill>
              <a:srgbClr val="25B1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66010" y="5197828"/>
            <a:ext cx="186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setText</a:t>
            </a: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5391" y="1480447"/>
            <a:ext cx="1193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0" dirty="0" err="1" smtClean="0"/>
              <a:t>wallClock:WallClock</a:t>
            </a:r>
            <a:endParaRPr lang="ko-KR" altLang="en-US" sz="16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2251166" y="1667675"/>
            <a:ext cx="131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0" dirty="0" err="1" smtClean="0">
                <a:solidFill>
                  <a:srgbClr val="FF0000"/>
                </a:solidFill>
              </a:rPr>
              <a:t>clock:Clock</a:t>
            </a:r>
            <a:endParaRPr lang="ko-KR" altLang="en-US" sz="1600" i="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5352" y="1532682"/>
            <a:ext cx="1724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0" dirty="0" smtClean="0">
                <a:solidFill>
                  <a:srgbClr val="FF0000"/>
                </a:solidFill>
              </a:rPr>
              <a:t>hours:</a:t>
            </a:r>
          </a:p>
          <a:p>
            <a:r>
              <a:rPr lang="en-US" altLang="ko-KR" sz="1600" i="0" dirty="0" err="1" smtClean="0">
                <a:solidFill>
                  <a:srgbClr val="FF0000"/>
                </a:solidFill>
              </a:rPr>
              <a:t>RolloverCounter</a:t>
            </a:r>
            <a:endParaRPr lang="ko-KR" altLang="en-US" sz="1600" i="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3680" y="1528328"/>
            <a:ext cx="1759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0" dirty="0" smtClean="0">
                <a:solidFill>
                  <a:srgbClr val="FF0000"/>
                </a:solidFill>
              </a:rPr>
              <a:t>minutes:</a:t>
            </a:r>
          </a:p>
          <a:p>
            <a:r>
              <a:rPr lang="en-US" altLang="ko-KR" sz="1600" i="0" dirty="0" err="1" smtClean="0">
                <a:solidFill>
                  <a:srgbClr val="FF0000"/>
                </a:solidFill>
              </a:rPr>
              <a:t>RolloverCounter</a:t>
            </a:r>
            <a:endParaRPr lang="ko-KR" altLang="en-US" sz="1600" i="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10710" y="1541387"/>
            <a:ext cx="169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0" dirty="0" err="1" smtClean="0"/>
              <a:t>clockDisplay</a:t>
            </a:r>
            <a:r>
              <a:rPr lang="en-US" altLang="ko-KR" sz="1600" i="0" dirty="0" smtClean="0"/>
              <a:t>:</a:t>
            </a:r>
          </a:p>
          <a:p>
            <a:r>
              <a:rPr lang="en-US" altLang="ko-KR" sz="1600" i="0" dirty="0" err="1" smtClean="0"/>
              <a:t>JLabel</a:t>
            </a:r>
            <a:endParaRPr lang="ko-KR" altLang="en-US" sz="1600" i="0" dirty="0"/>
          </a:p>
        </p:txBody>
      </p:sp>
      <p:sp>
        <p:nvSpPr>
          <p:cNvPr id="37" name="자유형 36"/>
          <p:cNvSpPr/>
          <p:nvPr/>
        </p:nvSpPr>
        <p:spPr>
          <a:xfrm>
            <a:off x="1062427" y="5059679"/>
            <a:ext cx="165482" cy="487680"/>
          </a:xfrm>
          <a:custGeom>
            <a:avLst/>
            <a:gdLst>
              <a:gd name="connsiteX0" fmla="*/ 156773 w 165482"/>
              <a:gd name="connsiteY0" fmla="*/ 0 h 487680"/>
              <a:gd name="connsiteX1" fmla="*/ 19 w 165482"/>
              <a:gd name="connsiteY1" fmla="*/ 287383 h 487680"/>
              <a:gd name="connsiteX2" fmla="*/ 165482 w 165482"/>
              <a:gd name="connsiteY2" fmla="*/ 487680 h 487680"/>
              <a:gd name="connsiteX3" fmla="*/ 165482 w 165482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482" h="487680">
                <a:moveTo>
                  <a:pt x="156773" y="0"/>
                </a:moveTo>
                <a:cubicBezTo>
                  <a:pt x="77670" y="103051"/>
                  <a:pt x="-1433" y="206103"/>
                  <a:pt x="19" y="287383"/>
                </a:cubicBezTo>
                <a:cubicBezTo>
                  <a:pt x="1471" y="368663"/>
                  <a:pt x="165482" y="487680"/>
                  <a:pt x="165482" y="487680"/>
                </a:cubicBezTo>
                <a:lnTo>
                  <a:pt x="165482" y="4876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87680" y="2447108"/>
            <a:ext cx="365760" cy="3387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화살표 연결선 38"/>
          <p:cNvCxnSpPr>
            <a:stCxn id="38" idx="6"/>
          </p:cNvCxnSpPr>
          <p:nvPr/>
        </p:nvCxnSpPr>
        <p:spPr>
          <a:xfrm>
            <a:off x="853440" y="4140925"/>
            <a:ext cx="0" cy="16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8" idx="2"/>
          </p:cNvCxnSpPr>
          <p:nvPr/>
        </p:nvCxnSpPr>
        <p:spPr>
          <a:xfrm flipV="1">
            <a:off x="487680" y="3962399"/>
            <a:ext cx="0" cy="1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2281" y="3328674"/>
            <a:ext cx="400110" cy="133910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분마다  반복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65120" y="461551"/>
            <a:ext cx="291938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i="0" dirty="0" smtClean="0"/>
              <a:t>Sequence Diagram</a:t>
            </a:r>
            <a:endParaRPr lang="ko-KR" altLang="en-US" sz="2400" i="0" dirty="0"/>
          </a:p>
        </p:txBody>
      </p:sp>
      <p:sp>
        <p:nvSpPr>
          <p:cNvPr id="43" name="자유형 42"/>
          <p:cNvSpPr/>
          <p:nvPr/>
        </p:nvSpPr>
        <p:spPr>
          <a:xfrm>
            <a:off x="2865120" y="2682240"/>
            <a:ext cx="87086" cy="252549"/>
          </a:xfrm>
          <a:custGeom>
            <a:avLst/>
            <a:gdLst>
              <a:gd name="connsiteX0" fmla="*/ 0 w 87086"/>
              <a:gd name="connsiteY0" fmla="*/ 0 h 252549"/>
              <a:gd name="connsiteX1" fmla="*/ 87086 w 87086"/>
              <a:gd name="connsiteY1" fmla="*/ 139337 h 252549"/>
              <a:gd name="connsiteX2" fmla="*/ 0 w 87086"/>
              <a:gd name="connsiteY2" fmla="*/ 252549 h 25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6" h="252549">
                <a:moveTo>
                  <a:pt x="0" y="0"/>
                </a:moveTo>
                <a:cubicBezTo>
                  <a:pt x="43543" y="48623"/>
                  <a:pt x="87086" y="97246"/>
                  <a:pt x="87086" y="139337"/>
                </a:cubicBezTo>
                <a:cubicBezTo>
                  <a:pt x="87086" y="181428"/>
                  <a:pt x="43543" y="216988"/>
                  <a:pt x="0" y="252549"/>
                </a:cubicBezTo>
              </a:path>
            </a:pathLst>
          </a:custGeom>
          <a:noFill/>
          <a:ln w="19050">
            <a:solidFill>
              <a:srgbClr val="25B10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2865120" y="2934789"/>
            <a:ext cx="130629" cy="348342"/>
          </a:xfrm>
          <a:custGeom>
            <a:avLst/>
            <a:gdLst>
              <a:gd name="connsiteX0" fmla="*/ 0 w 130629"/>
              <a:gd name="connsiteY0" fmla="*/ 0 h 348342"/>
              <a:gd name="connsiteX1" fmla="*/ 130629 w 130629"/>
              <a:gd name="connsiteY1" fmla="*/ 130628 h 348342"/>
              <a:gd name="connsiteX2" fmla="*/ 0 w 130629"/>
              <a:gd name="connsiteY2" fmla="*/ 348342 h 34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9" h="348342">
                <a:moveTo>
                  <a:pt x="0" y="0"/>
                </a:moveTo>
                <a:cubicBezTo>
                  <a:pt x="65314" y="36285"/>
                  <a:pt x="130629" y="72571"/>
                  <a:pt x="130629" y="130628"/>
                </a:cubicBezTo>
                <a:cubicBezTo>
                  <a:pt x="130629" y="188685"/>
                  <a:pt x="65314" y="268513"/>
                  <a:pt x="0" y="348342"/>
                </a:cubicBezTo>
              </a:path>
            </a:pathLst>
          </a:custGeom>
          <a:noFill/>
          <a:ln w="19050">
            <a:solidFill>
              <a:srgbClr val="25B10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2873829" y="3779520"/>
            <a:ext cx="104502" cy="269966"/>
          </a:xfrm>
          <a:custGeom>
            <a:avLst/>
            <a:gdLst>
              <a:gd name="connsiteX0" fmla="*/ 0 w 104502"/>
              <a:gd name="connsiteY0" fmla="*/ 0 h 269966"/>
              <a:gd name="connsiteX1" fmla="*/ 104502 w 104502"/>
              <a:gd name="connsiteY1" fmla="*/ 121920 h 269966"/>
              <a:gd name="connsiteX2" fmla="*/ 0 w 104502"/>
              <a:gd name="connsiteY2" fmla="*/ 269966 h 26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02" h="269966">
                <a:moveTo>
                  <a:pt x="0" y="0"/>
                </a:moveTo>
                <a:cubicBezTo>
                  <a:pt x="52251" y="38463"/>
                  <a:pt x="104502" y="76926"/>
                  <a:pt x="104502" y="121920"/>
                </a:cubicBezTo>
                <a:cubicBezTo>
                  <a:pt x="104502" y="166914"/>
                  <a:pt x="52251" y="218440"/>
                  <a:pt x="0" y="269966"/>
                </a:cubicBezTo>
              </a:path>
            </a:pathLst>
          </a:custGeom>
          <a:noFill/>
          <a:ln w="19050">
            <a:solidFill>
              <a:srgbClr val="25B10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075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java.util.Scanner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키보드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파일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네트워크 등으로부터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텍스트</a:t>
            </a:r>
            <a:r>
              <a:rPr lang="ko-KR" altLang="en-US" sz="2400" dirty="0" smtClean="0"/>
              <a:t>를 읽어 들이는데 사용하는 객체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Scanner in = new Scanner(System.in);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String </a:t>
            </a:r>
            <a:r>
              <a:rPr lang="en-US" altLang="ko-KR" sz="2400" dirty="0" err="1"/>
              <a:t>st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in.next</a:t>
            </a:r>
            <a:r>
              <a:rPr lang="en-US" altLang="ko-KR" sz="2400" dirty="0" smtClean="0"/>
              <a:t>();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		// </a:t>
            </a:r>
            <a:r>
              <a:rPr lang="ko-KR" altLang="en-US" sz="2400" dirty="0" smtClean="0"/>
              <a:t>한 단어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String line = </a:t>
            </a:r>
            <a:r>
              <a:rPr lang="en-US" altLang="ko-KR" sz="2400" dirty="0" err="1"/>
              <a:t>in.nextLine</a:t>
            </a:r>
            <a:r>
              <a:rPr lang="en-US" altLang="ko-KR" sz="2400" dirty="0" smtClean="0"/>
              <a:t>();	// </a:t>
            </a:r>
            <a:r>
              <a:rPr lang="ko-KR" altLang="en-US" sz="2400" dirty="0" smtClean="0"/>
              <a:t>현재 줄의 끝까지</a:t>
            </a:r>
            <a:endParaRPr lang="en-US" altLang="ko-KR" sz="2400" dirty="0"/>
          </a:p>
          <a:p>
            <a:pPr marL="0" indent="0" eaLnBrk="1">
              <a:buClr>
                <a:srgbClr val="0E594D"/>
              </a:buClr>
              <a:buSzPct val="45000"/>
              <a:buNone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 smtClean="0"/>
              <a:t>in.nextInt</a:t>
            </a:r>
            <a:r>
              <a:rPr lang="en-US" altLang="ko-KR" sz="2400" dirty="0" smtClean="0"/>
              <a:t>();		// </a:t>
            </a:r>
            <a:r>
              <a:rPr lang="ko-KR" altLang="en-US" sz="2400" dirty="0" smtClean="0"/>
              <a:t>정수 하나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55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java.util.Scanner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eaLnBrk="1">
              <a:buClr>
                <a:srgbClr val="0E594D"/>
              </a:buClr>
              <a:buSzPct val="45000"/>
              <a:buNone/>
            </a:pPr>
            <a:r>
              <a:rPr lang="en-US" altLang="ko-KR" sz="2400" dirty="0" smtClean="0">
                <a:ea typeface="굴림" pitchFamily="50" charset="-127"/>
              </a:rPr>
              <a:t>  next()</a:t>
            </a:r>
          </a:p>
          <a:p>
            <a:pPr marL="57150" indent="0" eaLnBrk="1">
              <a:buClr>
                <a:srgbClr val="0E594D"/>
              </a:buClr>
              <a:buSzPct val="45000"/>
              <a:buNone/>
            </a:pPr>
            <a:r>
              <a:rPr lang="en-US" altLang="ko-KR" sz="2400" dirty="0" smtClean="0">
                <a:ea typeface="굴림" pitchFamily="50" charset="-127"/>
              </a:rPr>
              <a:t>  </a:t>
            </a:r>
            <a:r>
              <a:rPr lang="en-US" altLang="ko-KR" sz="2400" dirty="0" err="1" smtClean="0">
                <a:ea typeface="굴림" pitchFamily="50" charset="-127"/>
              </a:rPr>
              <a:t>nextLine</a:t>
            </a:r>
            <a:r>
              <a:rPr lang="en-US" altLang="ko-KR" sz="2400" dirty="0" smtClean="0">
                <a:ea typeface="굴림" pitchFamily="50" charset="-127"/>
              </a:rPr>
              <a:t>()</a:t>
            </a:r>
          </a:p>
          <a:p>
            <a:pPr marL="57150" indent="0" eaLnBrk="1">
              <a:buClr>
                <a:srgbClr val="0E594D"/>
              </a:buClr>
              <a:buSzPct val="45000"/>
              <a:buNone/>
            </a:pPr>
            <a:endParaRPr lang="en-US" altLang="ko-KR" sz="2400" dirty="0" smtClean="0">
              <a:ea typeface="굴림" pitchFamily="50" charset="-127"/>
            </a:endParaRPr>
          </a:p>
          <a:p>
            <a:pPr marL="0" indent="0" eaLnBrk="1">
              <a:buClr>
                <a:srgbClr val="0E594D"/>
              </a:buClr>
              <a:buSzPct val="45000"/>
              <a:buNone/>
            </a:pPr>
            <a:r>
              <a:rPr lang="en-US" altLang="ko-KR" sz="2400" dirty="0" smtClean="0">
                <a:ea typeface="굴림" pitchFamily="50" charset="-127"/>
                <a:cs typeface="+mn-cs"/>
              </a:rPr>
              <a:t>   </a:t>
            </a:r>
            <a:r>
              <a:rPr lang="en-US" altLang="ko-KR" sz="2400" dirty="0" err="1" smtClean="0">
                <a:ea typeface="굴림" pitchFamily="50" charset="-127"/>
                <a:cs typeface="+mn-cs"/>
              </a:rPr>
              <a:t>nextInt</a:t>
            </a:r>
            <a:r>
              <a:rPr lang="en-US" altLang="ko-KR" sz="2400" dirty="0" smtClean="0">
                <a:ea typeface="굴림" pitchFamily="50" charset="-127"/>
                <a:cs typeface="+mn-cs"/>
              </a:rPr>
              <a:t>()</a:t>
            </a:r>
          </a:p>
          <a:p>
            <a:pPr marL="0" indent="0" eaLnBrk="1">
              <a:buClr>
                <a:srgbClr val="0E594D"/>
              </a:buClr>
              <a:buSzPct val="45000"/>
              <a:buNone/>
            </a:pPr>
            <a:r>
              <a:rPr lang="en-US" altLang="ko-KR" sz="2400" dirty="0" smtClean="0">
                <a:ea typeface="굴림" pitchFamily="50" charset="-127"/>
              </a:rPr>
              <a:t>   </a:t>
            </a:r>
            <a:r>
              <a:rPr lang="en-US" altLang="ko-KR" sz="2400" dirty="0" err="1" smtClean="0">
                <a:ea typeface="굴림" pitchFamily="50" charset="-127"/>
              </a:rPr>
              <a:t>nextShort</a:t>
            </a:r>
            <a:r>
              <a:rPr lang="en-US" altLang="ko-KR" sz="2400" dirty="0">
                <a:ea typeface="굴림" pitchFamily="50" charset="-127"/>
              </a:rPr>
              <a:t>()</a:t>
            </a:r>
          </a:p>
          <a:p>
            <a:pPr marL="0" indent="0" eaLnBrk="1">
              <a:buClr>
                <a:srgbClr val="0E594D"/>
              </a:buClr>
              <a:buSzPct val="45000"/>
              <a:buNone/>
            </a:pPr>
            <a:r>
              <a:rPr lang="en-US" altLang="ko-KR" sz="2400" dirty="0">
                <a:ea typeface="굴림" pitchFamily="50" charset="-127"/>
              </a:rPr>
              <a:t>   </a:t>
            </a:r>
            <a:r>
              <a:rPr lang="en-US" altLang="ko-KR" sz="2400" dirty="0" err="1" smtClean="0">
                <a:ea typeface="굴림" pitchFamily="50" charset="-127"/>
              </a:rPr>
              <a:t>nextLong</a:t>
            </a:r>
            <a:r>
              <a:rPr lang="en-US" altLang="ko-KR" sz="2400" dirty="0">
                <a:ea typeface="굴림" pitchFamily="50" charset="-127"/>
              </a:rPr>
              <a:t>()</a:t>
            </a:r>
          </a:p>
          <a:p>
            <a:pPr marL="0" indent="0" eaLnBrk="1">
              <a:buClr>
                <a:srgbClr val="0E594D"/>
              </a:buClr>
              <a:buSzPct val="45000"/>
              <a:buNone/>
            </a:pPr>
            <a:r>
              <a:rPr lang="en-US" altLang="ko-KR" sz="2400" dirty="0">
                <a:ea typeface="굴림" pitchFamily="50" charset="-127"/>
              </a:rPr>
              <a:t>   </a:t>
            </a:r>
            <a:r>
              <a:rPr lang="en-US" altLang="ko-KR" sz="2400" dirty="0" err="1" smtClean="0">
                <a:ea typeface="굴림" pitchFamily="50" charset="-127"/>
              </a:rPr>
              <a:t>nextDouble</a:t>
            </a:r>
            <a:r>
              <a:rPr lang="en-US" altLang="ko-KR" sz="2400" dirty="0">
                <a:ea typeface="굴림" pitchFamily="50" charset="-127"/>
              </a:rPr>
              <a:t>()</a:t>
            </a:r>
          </a:p>
          <a:p>
            <a:pPr marL="0" indent="0" eaLnBrk="1">
              <a:buClr>
                <a:srgbClr val="0E594D"/>
              </a:buClr>
              <a:buSzPct val="45000"/>
              <a:buNone/>
            </a:pPr>
            <a:r>
              <a:rPr lang="en-US" altLang="ko-KR" sz="2400" dirty="0">
                <a:ea typeface="굴림" pitchFamily="50" charset="-127"/>
              </a:rPr>
              <a:t>   </a:t>
            </a:r>
            <a:r>
              <a:rPr lang="en-US" altLang="ko-KR" sz="2400" dirty="0" err="1" smtClean="0">
                <a:ea typeface="굴림" pitchFamily="50" charset="-127"/>
              </a:rPr>
              <a:t>nextFloat</a:t>
            </a:r>
            <a:r>
              <a:rPr lang="en-US" altLang="ko-KR" sz="2400" dirty="0">
                <a:ea typeface="굴림" pitchFamily="50" charset="-127"/>
              </a:rPr>
              <a:t>()</a:t>
            </a:r>
          </a:p>
          <a:p>
            <a:pPr marL="0" indent="0" eaLnBrk="1">
              <a:buClr>
                <a:srgbClr val="0E594D"/>
              </a:buClr>
              <a:buSzPct val="45000"/>
              <a:buNone/>
            </a:pPr>
            <a:r>
              <a:rPr lang="en-US" altLang="ko-KR" sz="2400" dirty="0">
                <a:ea typeface="굴림" pitchFamily="50" charset="-127"/>
              </a:rPr>
              <a:t>   </a:t>
            </a:r>
            <a:r>
              <a:rPr lang="en-US" altLang="ko-KR" sz="2400" dirty="0" err="1" smtClean="0">
                <a:ea typeface="굴림" pitchFamily="50" charset="-127"/>
              </a:rPr>
              <a:t>nextBoolean</a:t>
            </a:r>
            <a:r>
              <a:rPr lang="en-US" altLang="ko-KR" sz="2400" dirty="0">
                <a:ea typeface="굴림" pitchFamily="50" charset="-127"/>
              </a:rPr>
              <a:t>()</a:t>
            </a:r>
          </a:p>
          <a:p>
            <a:pPr marL="0" indent="0">
              <a:buNone/>
            </a:pPr>
            <a:endParaRPr lang="ko-KR" altLang="en-US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48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ko-KR" dirty="0" err="1" smtClean="0"/>
              <a:t>nextLine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</a:t>
            </a:r>
            <a:endParaRPr lang="en-US" altLang="ko-KR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buFont typeface="Arial" pitchFamily="34" charset="0"/>
              <a:buChar char="•"/>
            </a:pPr>
            <a:r>
              <a:rPr lang="en-US" altLang="ko-KR" sz="2000" dirty="0" smtClean="0"/>
              <a:t>Scanner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현재 위치에서 </a:t>
            </a:r>
            <a:r>
              <a:rPr lang="ko-KR" altLang="en-US" sz="2000" dirty="0"/>
              <a:t>다음 </a:t>
            </a:r>
            <a:r>
              <a:rPr lang="ko-KR" altLang="en-US" sz="2000" dirty="0" smtClean="0"/>
              <a:t>줄의 첫머리로 </a:t>
            </a:r>
            <a:r>
              <a:rPr lang="ko-KR" altLang="en-US" sz="2000" dirty="0"/>
              <a:t>이동시키고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그 사이에 있는 모든 </a:t>
            </a:r>
            <a:r>
              <a:rPr lang="ko-KR" altLang="en-US" sz="2000" dirty="0"/>
              <a:t>문자들로 구성된 </a:t>
            </a:r>
            <a:r>
              <a:rPr lang="en-US" altLang="ko-KR" sz="2000" dirty="0"/>
              <a:t>String </a:t>
            </a:r>
            <a:r>
              <a:rPr lang="ko-KR" altLang="en-US" sz="2000" dirty="0" smtClean="0"/>
              <a:t>객체를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가리키는 참조를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반환한다</a:t>
            </a:r>
            <a:r>
              <a:rPr lang="en-US" altLang="ko-KR" sz="2000" dirty="0" smtClean="0"/>
              <a:t>. </a:t>
            </a:r>
          </a:p>
          <a:p>
            <a:pPr eaLnBrk="1">
              <a:buFont typeface="Arial" pitchFamily="34" charset="0"/>
              <a:buChar char="•"/>
            </a:pPr>
            <a:r>
              <a:rPr lang="ko-KR" altLang="en-US" sz="2000" dirty="0" smtClean="0"/>
              <a:t>행 </a:t>
            </a:r>
            <a:r>
              <a:rPr lang="ko-KR" altLang="en-US" sz="2000" dirty="0"/>
              <a:t>분리 </a:t>
            </a:r>
            <a:r>
              <a:rPr lang="ko-KR" altLang="en-US" sz="2000" dirty="0" smtClean="0"/>
              <a:t>기호 </a:t>
            </a:r>
            <a:r>
              <a:rPr lang="en-US" altLang="ko-KR" sz="2000" dirty="0" smtClean="0"/>
              <a:t>(new line) </a:t>
            </a:r>
            <a:r>
              <a:rPr lang="ko-KR" altLang="en-US" sz="2000" dirty="0" smtClean="0"/>
              <a:t>제외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공백문자 </a:t>
            </a:r>
            <a:r>
              <a:rPr lang="en-US" altLang="ko-KR" sz="2000" dirty="0" smtClean="0"/>
              <a:t>(space)</a:t>
            </a:r>
            <a:r>
              <a:rPr lang="ko-KR" altLang="en-US" sz="2000" dirty="0" smtClean="0"/>
              <a:t> 포함</a:t>
            </a:r>
            <a:endParaRPr lang="en-US" altLang="ko-KR" sz="2000" dirty="0"/>
          </a:p>
          <a:p>
            <a:pPr eaLnBrk="1">
              <a:buFont typeface="Times New Roman" pitchFamily="18" charset="0"/>
              <a:buNone/>
            </a:pPr>
            <a:r>
              <a:rPr lang="en-US" altLang="ko-KR" sz="2000" dirty="0"/>
              <a:t> 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39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ko-KR" dirty="0" err="1" smtClean="0"/>
              <a:t>nextInt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</a:t>
            </a:r>
            <a:endParaRPr lang="en-US" altLang="ko-KR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buFont typeface="Arial" pitchFamily="34" charset="0"/>
              <a:buChar char="•"/>
            </a:pPr>
            <a:r>
              <a:rPr lang="ko-KR" altLang="en-US" sz="2000" dirty="0" smtClean="0"/>
              <a:t>다음 토큰을 읽어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타입으로 해석하고 그 값을 반환한다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67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ko-KR" dirty="0" err="1" smtClean="0"/>
              <a:t>nextLine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</a:t>
            </a:r>
            <a:endParaRPr lang="en-US" altLang="ko-KR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701280" y="1447800"/>
            <a:ext cx="8061720" cy="4631526"/>
          </a:xfrm>
        </p:spPr>
        <p:txBody>
          <a:bodyPr/>
          <a:lstStyle/>
          <a:p>
            <a:pPr marL="0" indent="0" eaLnBrk="1">
              <a:buNone/>
            </a:pPr>
            <a:r>
              <a:rPr lang="en-US" altLang="ko-KR" sz="2200" dirty="0" smtClean="0"/>
              <a:t>String </a:t>
            </a:r>
            <a:r>
              <a:rPr lang="en-US" altLang="ko-KR" sz="2200" dirty="0"/>
              <a:t>message = </a:t>
            </a:r>
            <a:r>
              <a:rPr lang="en-US" altLang="ko-KR" sz="2200" dirty="0" err="1"/>
              <a:t>input.nextLine</a:t>
            </a:r>
            <a:r>
              <a:rPr lang="en-US" altLang="ko-KR" sz="2200" dirty="0"/>
              <a:t>();</a:t>
            </a:r>
          </a:p>
          <a:p>
            <a:pPr marL="0" indent="0" eaLnBrk="1">
              <a:buNone/>
            </a:pP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 </a:t>
            </a:r>
            <a:r>
              <a:rPr lang="en-US" altLang="ko-KR" sz="2200" dirty="0" err="1"/>
              <a:t>num</a:t>
            </a:r>
            <a:r>
              <a:rPr lang="en-US" altLang="ko-KR" sz="2200" dirty="0"/>
              <a:t> = </a:t>
            </a:r>
            <a:r>
              <a:rPr lang="en-US" altLang="ko-KR" sz="2200" dirty="0" err="1"/>
              <a:t>input.nextInt</a:t>
            </a:r>
            <a:r>
              <a:rPr lang="en-US" altLang="ko-KR" sz="2200" dirty="0"/>
              <a:t>() ;</a:t>
            </a:r>
          </a:p>
          <a:p>
            <a:pPr marL="0" indent="0" eaLnBrk="1">
              <a:buNone/>
            </a:pPr>
            <a:endParaRPr lang="en-US" altLang="ko-KR" sz="2200" dirty="0"/>
          </a:p>
          <a:p>
            <a:pPr marL="0" indent="0" eaLnBrk="1">
              <a:buNone/>
            </a:pPr>
            <a:r>
              <a:rPr lang="en-US" altLang="ko-KR" sz="2200" dirty="0" smtClean="0"/>
              <a:t>&lt;</a:t>
            </a:r>
            <a:r>
              <a:rPr lang="ko-KR" altLang="en-US" sz="2200" dirty="0" smtClean="0"/>
              <a:t>입력</a:t>
            </a:r>
            <a:r>
              <a:rPr lang="en-US" altLang="ko-KR" sz="2200" dirty="0" smtClean="0"/>
              <a:t>&gt;</a:t>
            </a:r>
          </a:p>
          <a:p>
            <a:pPr marL="0" indent="0" eaLnBrk="1">
              <a:buNone/>
            </a:pPr>
            <a:r>
              <a:rPr lang="en-US" altLang="ko-KR" sz="2200" dirty="0" smtClean="0"/>
              <a:t>Hello </a:t>
            </a:r>
          </a:p>
          <a:p>
            <a:pPr marL="0" indent="0" eaLnBrk="1">
              <a:buNone/>
            </a:pPr>
            <a:r>
              <a:rPr lang="en-US" altLang="ko-KR" sz="2200" dirty="0" smtClean="0"/>
              <a:t>8</a:t>
            </a:r>
          </a:p>
          <a:p>
            <a:pPr marL="0" indent="0" eaLnBrk="1">
              <a:buNone/>
            </a:pPr>
            <a:endParaRPr lang="en-US" altLang="ko-KR" sz="2200" dirty="0" smtClean="0"/>
          </a:p>
          <a:p>
            <a:pPr marL="0" indent="0" eaLnBrk="1">
              <a:buNone/>
            </a:pPr>
            <a:r>
              <a:rPr lang="en-US" altLang="ko-KR" sz="2200" dirty="0" smtClean="0"/>
              <a:t>&lt;</a:t>
            </a:r>
            <a:r>
              <a:rPr lang="ko-KR" altLang="en-US" sz="2200" dirty="0" smtClean="0"/>
              <a:t>실행 결과</a:t>
            </a:r>
            <a:r>
              <a:rPr lang="en-US" altLang="ko-KR" sz="2200" dirty="0" smtClean="0"/>
              <a:t>&gt;</a:t>
            </a:r>
          </a:p>
          <a:p>
            <a:pPr marL="0" indent="0" eaLnBrk="1">
              <a:buNone/>
            </a:pPr>
            <a:r>
              <a:rPr lang="en-US" altLang="ko-KR" sz="2200" dirty="0" smtClean="0"/>
              <a:t>message</a:t>
            </a:r>
            <a:r>
              <a:rPr lang="ko-KR" altLang="en-US" sz="2200" dirty="0"/>
              <a:t>는</a:t>
            </a:r>
            <a:r>
              <a:rPr lang="en-US" altLang="ko-KR" sz="2200" dirty="0"/>
              <a:t> “</a:t>
            </a:r>
            <a:r>
              <a:rPr lang="en-US" altLang="ko-KR" sz="2200" dirty="0" smtClean="0"/>
              <a:t>Hello”</a:t>
            </a:r>
            <a:r>
              <a:rPr lang="ko-KR" altLang="en-US" sz="2200" dirty="0" smtClean="0"/>
              <a:t>를 가리킴</a:t>
            </a:r>
            <a:endParaRPr lang="en-US" altLang="ko-KR" sz="2200" dirty="0" smtClean="0"/>
          </a:p>
          <a:p>
            <a:pPr marL="0" indent="0" eaLnBrk="1">
              <a:buNone/>
            </a:pPr>
            <a:r>
              <a:rPr lang="en-US" altLang="ko-KR" sz="2200" dirty="0" err="1" smtClean="0"/>
              <a:t>num</a:t>
            </a:r>
            <a:r>
              <a:rPr lang="ko-KR" altLang="en-US" sz="2200" dirty="0"/>
              <a:t>은 </a:t>
            </a:r>
            <a:r>
              <a:rPr lang="en-US" altLang="ko-KR" sz="2200" dirty="0" smtClean="0"/>
              <a:t>8</a:t>
            </a:r>
            <a:r>
              <a:rPr lang="en-US" altLang="ko-KR" sz="1500" dirty="0"/>
              <a:t> </a:t>
            </a:r>
          </a:p>
          <a:p>
            <a:pPr marL="0" indent="0" eaLnBrk="1">
              <a:buNone/>
            </a:pPr>
            <a:r>
              <a:rPr lang="en-US" altLang="ko-KR" sz="1500" dirty="0"/>
              <a:t>.  </a:t>
            </a:r>
          </a:p>
          <a:p>
            <a:pPr marL="0" indent="0" eaLnBrk="1">
              <a:buNone/>
            </a:pPr>
            <a:endParaRPr lang="en-US" altLang="ko-KR" sz="15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87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ko-KR" dirty="0" err="1" smtClean="0"/>
              <a:t>nextLine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</a:t>
            </a:r>
            <a:endParaRPr lang="en-US" altLang="ko-KR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701280" y="1447800"/>
            <a:ext cx="8061720" cy="4631526"/>
          </a:xfrm>
        </p:spPr>
        <p:txBody>
          <a:bodyPr/>
          <a:lstStyle/>
          <a:p>
            <a:pPr marL="0" indent="0" eaLnBrk="1">
              <a:buNone/>
            </a:pP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 </a:t>
            </a:r>
            <a:r>
              <a:rPr lang="en-US" altLang="ko-KR" sz="2200" dirty="0" err="1"/>
              <a:t>num</a:t>
            </a:r>
            <a:r>
              <a:rPr lang="en-US" altLang="ko-KR" sz="2200" dirty="0"/>
              <a:t> = </a:t>
            </a:r>
            <a:r>
              <a:rPr lang="en-US" altLang="ko-KR" sz="2200" dirty="0" err="1"/>
              <a:t>input.nextInt</a:t>
            </a:r>
            <a:r>
              <a:rPr lang="en-US" altLang="ko-KR" sz="2200" dirty="0"/>
              <a:t>() ;</a:t>
            </a:r>
          </a:p>
          <a:p>
            <a:pPr marL="0" indent="0" eaLnBrk="1">
              <a:buNone/>
            </a:pPr>
            <a:r>
              <a:rPr lang="en-US" altLang="ko-KR" sz="2200" dirty="0" smtClean="0"/>
              <a:t>String </a:t>
            </a:r>
            <a:r>
              <a:rPr lang="en-US" altLang="ko-KR" sz="2200" dirty="0"/>
              <a:t>message = </a:t>
            </a:r>
            <a:r>
              <a:rPr lang="en-US" altLang="ko-KR" sz="2200" dirty="0" err="1"/>
              <a:t>input.nextLine</a:t>
            </a:r>
            <a:r>
              <a:rPr lang="en-US" altLang="ko-KR" sz="2200" dirty="0"/>
              <a:t>();</a:t>
            </a:r>
          </a:p>
          <a:p>
            <a:pPr marL="0" indent="0" eaLnBrk="1">
              <a:buNone/>
            </a:pPr>
            <a:endParaRPr lang="en-US" altLang="ko-KR" sz="2200" dirty="0" smtClean="0"/>
          </a:p>
          <a:p>
            <a:pPr marL="0" indent="0" eaLnBrk="1">
              <a:buNone/>
            </a:pPr>
            <a:r>
              <a:rPr lang="en-US" altLang="ko-KR" sz="2200" dirty="0" smtClean="0"/>
              <a:t>&lt;</a:t>
            </a:r>
            <a:r>
              <a:rPr lang="ko-KR" altLang="en-US" sz="2200" dirty="0" smtClean="0"/>
              <a:t>입력</a:t>
            </a:r>
            <a:r>
              <a:rPr lang="en-US" altLang="ko-KR" sz="2200" dirty="0" smtClean="0"/>
              <a:t>&gt;</a:t>
            </a:r>
            <a:endParaRPr lang="en-US" altLang="ko-KR" sz="2200" dirty="0"/>
          </a:p>
          <a:p>
            <a:pPr marL="0" indent="0" eaLnBrk="1">
              <a:buNone/>
            </a:pPr>
            <a:r>
              <a:rPr lang="en-US" altLang="ko-KR" sz="2200" dirty="0" smtClean="0"/>
              <a:t>8</a:t>
            </a:r>
          </a:p>
          <a:p>
            <a:pPr marL="0" indent="0" eaLnBrk="1">
              <a:buNone/>
            </a:pPr>
            <a:r>
              <a:rPr lang="en-US" altLang="ko-KR" sz="2200" dirty="0"/>
              <a:t>Hello </a:t>
            </a:r>
          </a:p>
          <a:p>
            <a:pPr marL="0" indent="0" eaLnBrk="1">
              <a:buNone/>
            </a:pPr>
            <a:endParaRPr lang="en-US" altLang="ko-KR" sz="2200" dirty="0" smtClean="0"/>
          </a:p>
          <a:p>
            <a:pPr marL="0" indent="0" eaLnBrk="1">
              <a:buNone/>
            </a:pPr>
            <a:r>
              <a:rPr lang="en-US" altLang="ko-KR" sz="2200" dirty="0" smtClean="0"/>
              <a:t>&lt;</a:t>
            </a:r>
            <a:r>
              <a:rPr lang="ko-KR" altLang="en-US" sz="2200" dirty="0" smtClean="0"/>
              <a:t>실행 결과</a:t>
            </a:r>
            <a:r>
              <a:rPr lang="en-US" altLang="ko-KR" sz="2200" dirty="0" smtClean="0"/>
              <a:t>&gt;</a:t>
            </a:r>
          </a:p>
          <a:p>
            <a:pPr marL="0" indent="0" eaLnBrk="1">
              <a:buNone/>
            </a:pPr>
            <a:r>
              <a:rPr lang="en-US" altLang="ko-KR" sz="2200" dirty="0" err="1"/>
              <a:t>num</a:t>
            </a:r>
            <a:r>
              <a:rPr lang="ko-KR" altLang="en-US" sz="2200" dirty="0"/>
              <a:t>은 </a:t>
            </a:r>
            <a:r>
              <a:rPr lang="en-US" altLang="ko-KR" sz="2200" dirty="0"/>
              <a:t>8</a:t>
            </a:r>
            <a:r>
              <a:rPr lang="en-US" altLang="ko-KR" sz="1500" dirty="0"/>
              <a:t> </a:t>
            </a:r>
          </a:p>
          <a:p>
            <a:pPr marL="0" indent="0" eaLnBrk="1">
              <a:buNone/>
            </a:pPr>
            <a:r>
              <a:rPr lang="en-US" altLang="ko-KR" sz="2200" dirty="0" smtClean="0"/>
              <a:t>message</a:t>
            </a:r>
            <a:r>
              <a:rPr lang="ko-KR" altLang="en-US" sz="2200" dirty="0"/>
              <a:t>는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"" (</a:t>
            </a:r>
            <a:r>
              <a:rPr lang="ko-KR" altLang="en-US" sz="2200" dirty="0" smtClean="0"/>
              <a:t>빈 문자열</a:t>
            </a:r>
            <a:r>
              <a:rPr lang="en-US" altLang="ko-KR" sz="2200" dirty="0" smtClean="0"/>
              <a:t>) </a:t>
            </a:r>
            <a:r>
              <a:rPr lang="ko-KR" altLang="en-US" sz="2200" dirty="0" smtClean="0"/>
              <a:t>을 가리킴</a:t>
            </a:r>
            <a:endParaRPr lang="en-US" altLang="ko-KR" sz="2200" dirty="0" smtClean="0"/>
          </a:p>
          <a:p>
            <a:pPr marL="0" indent="0" eaLnBrk="1">
              <a:buNone/>
            </a:pPr>
            <a:r>
              <a:rPr lang="en-US" altLang="ko-KR" sz="1500" dirty="0" smtClean="0"/>
              <a:t>.  </a:t>
            </a:r>
            <a:endParaRPr lang="en-US" altLang="ko-KR" sz="1500" dirty="0"/>
          </a:p>
          <a:p>
            <a:pPr marL="0" indent="0" eaLnBrk="1">
              <a:buNone/>
            </a:pPr>
            <a:endParaRPr lang="en-US" altLang="ko-KR" sz="15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60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 smtClean="0"/>
              <a:t>Strings</a:t>
            </a:r>
            <a:endParaRPr lang="ko-KR" altLang="en-US" sz="4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7C69E-8285-4A3B-AF83-304303E8028B}" type="slidenum">
              <a:rPr lang="ko-KR" altLang="en-US" smtClean="0"/>
              <a:pPr>
                <a:defRPr/>
              </a:pPr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202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 표준 라이브러리 클래스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1542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Strings are objects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String</a:t>
            </a:r>
            <a:r>
              <a:rPr lang="ko-KR" altLang="en-US" sz="2400" dirty="0" smtClean="0"/>
              <a:t>은 기본 </a:t>
            </a:r>
            <a:r>
              <a:rPr lang="en-US" altLang="ko-KR" sz="2400" dirty="0" smtClean="0"/>
              <a:t>(primitive) </a:t>
            </a:r>
            <a:r>
              <a:rPr lang="ko-KR" altLang="en-US" sz="2400" dirty="0" smtClean="0"/>
              <a:t>데이터 타입이 아니다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Sting</a:t>
            </a:r>
            <a:r>
              <a:rPr lang="ko-KR" altLang="en-US" sz="2400" dirty="0" smtClean="0"/>
              <a:t>은 객체이므로 여러 가지 메소드를 갖는다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String </a:t>
            </a:r>
            <a:r>
              <a:rPr lang="en-US" altLang="ko-KR" sz="2400" dirty="0" err="1"/>
              <a:t>lang</a:t>
            </a:r>
            <a:r>
              <a:rPr lang="en-US" altLang="ko-KR" sz="2400" dirty="0"/>
              <a:t> = </a:t>
            </a:r>
            <a:r>
              <a:rPr lang="en-US" altLang="ko-KR" sz="2400" dirty="0" smtClean="0"/>
              <a:t>new String("Java");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lang.isEmpty</a:t>
            </a:r>
            <a:r>
              <a:rPr lang="en-US" altLang="ko-KR" sz="2400" dirty="0" smtClean="0"/>
              <a:t>());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lang.length</a:t>
            </a:r>
            <a:r>
              <a:rPr lang="en-US" altLang="ko-KR" sz="2400" dirty="0" smtClean="0"/>
              <a:t>());        </a:t>
            </a:r>
            <a:endParaRPr lang="en-US" altLang="ko-KR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5257800" y="4724400"/>
            <a:ext cx="3124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i="0" dirty="0" smtClean="0"/>
              <a:t>false</a:t>
            </a:r>
          </a:p>
          <a:p>
            <a:r>
              <a:rPr lang="en-US" altLang="ko-KR" b="1" i="0" dirty="0" smtClean="0"/>
              <a:t>4</a:t>
            </a:r>
            <a:endParaRPr lang="ko-KR" altLang="en-US" b="1" i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8502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Literal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String</a:t>
            </a:r>
            <a:r>
              <a:rPr lang="en-US" altLang="ko-KR" i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literal</a:t>
            </a:r>
            <a:r>
              <a:rPr lang="en-US" altLang="ko-KR" dirty="0"/>
              <a:t> </a:t>
            </a:r>
            <a:r>
              <a:rPr lang="en-US" altLang="ko-KR" dirty="0" smtClean="0"/>
              <a:t> - "</a:t>
            </a:r>
            <a:r>
              <a:rPr lang="en-US" altLang="ko-KR" dirty="0"/>
              <a:t>Java</a:t>
            </a:r>
            <a:r>
              <a:rPr lang="en-US" altLang="ko-KR" dirty="0" smtClean="0"/>
              <a:t>", "123", ""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"java" </a:t>
            </a:r>
            <a:r>
              <a:rPr lang="ko-KR" altLang="en-US" dirty="0" smtClean="0"/>
              <a:t>라는 내용을 갖는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객체를 만든다는 점에서 아래 두 문장이 같은 효과를 갖는다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/>
              <a:t>lang</a:t>
            </a:r>
            <a:r>
              <a:rPr lang="en-US" altLang="ko-KR" dirty="0"/>
              <a:t> = "Java";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/>
              <a:t>lang</a:t>
            </a:r>
            <a:r>
              <a:rPr lang="en-US" altLang="ko-KR" dirty="0"/>
              <a:t> = new String("Java"); 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강원대학교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7293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ko-KR" dirty="0" smtClean="0"/>
              <a:t>String - Immutable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buFont typeface="Arial" pitchFamily="34" charset="0"/>
              <a:buChar char="•"/>
            </a:pPr>
            <a:r>
              <a:rPr lang="ko-KR" altLang="en-US" sz="2200" dirty="0"/>
              <a:t>자바 </a:t>
            </a:r>
            <a:r>
              <a:rPr lang="en-US" altLang="ko-KR" sz="2200" dirty="0"/>
              <a:t>String </a:t>
            </a:r>
            <a:r>
              <a:rPr lang="ko-KR" altLang="en-US" sz="2200" dirty="0"/>
              <a:t>객체는 변경할 수 없다</a:t>
            </a:r>
            <a:r>
              <a:rPr lang="en-US" altLang="ko-KR" sz="2200" dirty="0"/>
              <a:t>.  </a:t>
            </a:r>
            <a:r>
              <a:rPr lang="ko-KR" altLang="en-US" sz="2200" dirty="0" smtClean="0"/>
              <a:t>읽기 </a:t>
            </a:r>
            <a:r>
              <a:rPr lang="ko-KR" altLang="en-US" sz="2200" dirty="0"/>
              <a:t>전용</a:t>
            </a:r>
            <a:r>
              <a:rPr lang="en-US" altLang="ko-KR" sz="2200" dirty="0"/>
              <a:t>(read-only)</a:t>
            </a:r>
            <a:r>
              <a:rPr lang="ko-KR" altLang="en-US" sz="2200" dirty="0"/>
              <a:t>이다</a:t>
            </a:r>
            <a:r>
              <a:rPr lang="en-US" altLang="ko-KR" sz="2200" dirty="0"/>
              <a:t>. </a:t>
            </a:r>
            <a:endParaRPr lang="en-US" altLang="ko-KR" sz="2200" dirty="0" smtClean="0"/>
          </a:p>
          <a:p>
            <a:pPr lvl="1" eaLnBrk="1">
              <a:buFont typeface="Arial" pitchFamily="34" charset="0"/>
              <a:buChar char="•"/>
            </a:pPr>
            <a:r>
              <a:rPr lang="en-US" altLang="ko-KR" sz="2200" dirty="0" smtClean="0"/>
              <a:t>No </a:t>
            </a:r>
            <a:r>
              <a:rPr lang="en-US" altLang="ko-KR" sz="2200" dirty="0" err="1" smtClean="0"/>
              <a:t>mutator</a:t>
            </a:r>
            <a:r>
              <a:rPr lang="en-US" altLang="ko-KR" sz="2200" dirty="0" smtClean="0"/>
              <a:t> method</a:t>
            </a:r>
          </a:p>
          <a:p>
            <a:pPr lvl="1" eaLnBrk="1">
              <a:buFont typeface="Arial" pitchFamily="34" charset="0"/>
              <a:buChar char="•"/>
            </a:pPr>
            <a:r>
              <a:rPr lang="en-US" altLang="ko-KR" sz="2200" dirty="0" smtClean="0"/>
              <a:t>No exposed field</a:t>
            </a:r>
            <a:endParaRPr lang="en-US" altLang="ko-KR" sz="2200" dirty="0"/>
          </a:p>
          <a:p>
            <a:pPr eaLnBrk="1">
              <a:buFont typeface="Times New Roman" pitchFamily="18" charset="0"/>
              <a:buNone/>
            </a:pPr>
            <a:endParaRPr lang="en-US" altLang="ko-KR" sz="2200" dirty="0"/>
          </a:p>
          <a:p>
            <a:pPr eaLnBrk="1">
              <a:buFont typeface="Arial" pitchFamily="34" charset="0"/>
              <a:buChar char="•"/>
            </a:pPr>
            <a:r>
              <a:rPr lang="en-US" altLang="ko-KR" sz="2200" dirty="0" smtClean="0"/>
              <a:t>String </a:t>
            </a:r>
            <a:r>
              <a:rPr lang="en-US" altLang="ko-KR" sz="2200" dirty="0"/>
              <a:t>s = "E.T."; </a:t>
            </a:r>
          </a:p>
          <a:p>
            <a:pPr eaLnBrk="1">
              <a:buFont typeface="Times New Roman" pitchFamily="18" charset="0"/>
              <a:buNone/>
            </a:pPr>
            <a:r>
              <a:rPr lang="en-US" altLang="ko-KR" sz="2200" dirty="0"/>
              <a:t>	s = </a:t>
            </a:r>
            <a:r>
              <a:rPr lang="en-US" altLang="ko-KR" sz="2200" dirty="0" err="1"/>
              <a:t>s.toLowerCase</a:t>
            </a:r>
            <a:r>
              <a:rPr lang="en-US" altLang="ko-KR" sz="2200" dirty="0"/>
              <a:t>(); </a:t>
            </a:r>
            <a:br>
              <a:rPr lang="en-US" altLang="ko-KR" sz="2200" dirty="0"/>
            </a:br>
            <a:endParaRPr lang="en-US" altLang="ko-KR" sz="2200" dirty="0"/>
          </a:p>
        </p:txBody>
      </p:sp>
      <p:sp>
        <p:nvSpPr>
          <p:cNvPr id="3" name="직사각형 2"/>
          <p:cNvSpPr/>
          <p:nvPr/>
        </p:nvSpPr>
        <p:spPr>
          <a:xfrm>
            <a:off x="5562600" y="5638800"/>
            <a:ext cx="2204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0" dirty="0" smtClean="0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새 객체가 만들어진다</a:t>
            </a:r>
            <a:r>
              <a:rPr lang="en-US" altLang="ko-KR" sz="1600" b="1" i="0" dirty="0" smtClean="0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.</a:t>
            </a:r>
            <a:endParaRPr lang="ko-KR" altLang="en-US" sz="1600" b="1" i="0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990600" y="4766846"/>
            <a:ext cx="990600" cy="3216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9906" y="4385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s</a:t>
            </a:r>
            <a:endParaRPr lang="ko-KR" altLang="en-US" b="1" i="0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2590800" y="4690646"/>
            <a:ext cx="1371600" cy="4909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"E.T"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0" name="직선 화살표 연결선 9"/>
          <p:cNvCxnSpPr>
            <a:endCxn id="8" idx="1"/>
          </p:cNvCxnSpPr>
          <p:nvPr/>
        </p:nvCxnSpPr>
        <p:spPr bwMode="auto">
          <a:xfrm>
            <a:off x="1485900" y="4919246"/>
            <a:ext cx="1104900" cy="168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 bwMode="auto">
          <a:xfrm>
            <a:off x="5105400" y="4385846"/>
            <a:ext cx="990600" cy="3216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4706" y="4004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s</a:t>
            </a:r>
            <a:endParaRPr lang="ko-KR" altLang="en-US" b="1" i="0" dirty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705600" y="4309646"/>
            <a:ext cx="1371600" cy="4909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"E.T"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6" name="직선 화살표 연결선 15"/>
          <p:cNvCxnSpPr>
            <a:endCxn id="17" idx="1"/>
          </p:cNvCxnSpPr>
          <p:nvPr/>
        </p:nvCxnSpPr>
        <p:spPr bwMode="auto">
          <a:xfrm>
            <a:off x="5600700" y="4538246"/>
            <a:ext cx="1104900" cy="74512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 bwMode="auto">
          <a:xfrm>
            <a:off x="6705600" y="5037892"/>
            <a:ext cx="1371600" cy="4909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"e.t"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07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ko-KR" dirty="0" smtClean="0"/>
              <a:t>String concatenation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696200" cy="4754563"/>
          </a:xfrm>
        </p:spPr>
        <p:txBody>
          <a:bodyPr/>
          <a:lstStyle/>
          <a:p>
            <a:pPr marL="0" indent="0" eaLnBrk="1">
              <a:buNone/>
            </a:pPr>
            <a:r>
              <a:rPr lang="en-US" altLang="ko-KR" sz="2200" dirty="0" smtClean="0"/>
              <a:t>String s = "</a:t>
            </a:r>
            <a:r>
              <a:rPr lang="ko-KR" altLang="en-US" sz="2200" dirty="0" smtClean="0"/>
              <a:t>꽃이</a:t>
            </a:r>
            <a:r>
              <a:rPr lang="en-US" altLang="ko-KR" sz="2200" dirty="0" smtClean="0"/>
              <a:t>" + " </a:t>
            </a:r>
            <a:r>
              <a:rPr lang="ko-KR" altLang="en-US" sz="2200" dirty="0" smtClean="0"/>
              <a:t>되었다</a:t>
            </a:r>
            <a:r>
              <a:rPr lang="en-US" altLang="ko-KR" sz="2200" dirty="0" smtClean="0"/>
              <a:t>.";</a:t>
            </a:r>
            <a:endParaRPr lang="en-US" altLang="ko-KR" sz="2200" dirty="0"/>
          </a:p>
        </p:txBody>
      </p:sp>
      <p:sp>
        <p:nvSpPr>
          <p:cNvPr id="3" name="직사각형 2"/>
          <p:cNvSpPr/>
          <p:nvPr/>
        </p:nvSpPr>
        <p:spPr>
          <a:xfrm>
            <a:off x="3124200" y="5029200"/>
            <a:ext cx="2204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0" dirty="0" smtClean="0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새 객체가 만들어진다</a:t>
            </a:r>
            <a:r>
              <a:rPr lang="en-US" altLang="ko-KR" sz="1600" b="1" i="0" dirty="0" smtClean="0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.</a:t>
            </a:r>
            <a:endParaRPr lang="ko-KR" altLang="en-US" sz="1600" b="1" i="0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3962400" y="2590800"/>
            <a:ext cx="1828800" cy="4909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"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꽃이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"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3962400" y="3242846"/>
            <a:ext cx="1828800" cy="4909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" 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되었다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."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362200" y="4004846"/>
            <a:ext cx="990600" cy="3216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1506" y="3623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s</a:t>
            </a:r>
            <a:endParaRPr lang="ko-KR" altLang="en-US" b="1" i="0" dirty="0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3962400" y="3928646"/>
            <a:ext cx="1828800" cy="4909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"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꽃이 되었다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."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5" name="직선 화살표 연결선 24"/>
          <p:cNvCxnSpPr>
            <a:endCxn id="24" idx="1"/>
          </p:cNvCxnSpPr>
          <p:nvPr/>
        </p:nvCxnSpPr>
        <p:spPr bwMode="auto">
          <a:xfrm>
            <a:off x="2857500" y="4157246"/>
            <a:ext cx="1104900" cy="168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75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ko-KR" dirty="0" err="1" smtClean="0"/>
              <a:t>StringBuilder</a:t>
            </a:r>
            <a:r>
              <a:rPr lang="en-US" altLang="ko-KR" dirty="0" smtClean="0"/>
              <a:t> - Mutable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buFont typeface="Arial" pitchFamily="34" charset="0"/>
              <a:buChar char="•"/>
            </a:pPr>
            <a:r>
              <a:rPr lang="en-US" altLang="ko-KR" sz="2200" dirty="0" err="1" smtClean="0"/>
              <a:t>StringBuiler</a:t>
            </a:r>
            <a:r>
              <a:rPr lang="en-US" altLang="ko-KR" sz="2200" dirty="0" smtClean="0"/>
              <a:t> </a:t>
            </a:r>
            <a:r>
              <a:rPr lang="ko-KR" altLang="en-US" sz="2200" dirty="0"/>
              <a:t>객체는 </a:t>
            </a:r>
            <a:r>
              <a:rPr lang="ko-KR" altLang="en-US" sz="2200" dirty="0" smtClean="0"/>
              <a:t>변할 </a:t>
            </a:r>
            <a:r>
              <a:rPr lang="ko-KR" altLang="en-US" sz="2200" dirty="0"/>
              <a:t>수 </a:t>
            </a:r>
            <a:r>
              <a:rPr lang="ko-KR" altLang="en-US" sz="2200" dirty="0" smtClean="0"/>
              <a:t>있다</a:t>
            </a:r>
            <a:r>
              <a:rPr lang="en-US" altLang="ko-KR" sz="2200" dirty="0"/>
              <a:t>.  </a:t>
            </a:r>
          </a:p>
          <a:p>
            <a:pPr eaLnBrk="1">
              <a:buFont typeface="Times New Roman" pitchFamily="18" charset="0"/>
              <a:buNone/>
            </a:pPr>
            <a:endParaRPr lang="en-US" altLang="ko-KR" sz="2200" dirty="0"/>
          </a:p>
          <a:p>
            <a:pPr eaLnBrk="1">
              <a:buFont typeface="Arial" pitchFamily="34" charset="0"/>
              <a:buChar char="•"/>
            </a:pPr>
            <a:r>
              <a:rPr lang="en-US" altLang="ko-KR" sz="2200" dirty="0" err="1" smtClean="0"/>
              <a:t>StringBuilder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s = "E.T."; </a:t>
            </a:r>
          </a:p>
          <a:p>
            <a:pPr eaLnBrk="1">
              <a:buFont typeface="Times New Roman" pitchFamily="18" charset="0"/>
              <a:buNone/>
            </a:pPr>
            <a:r>
              <a:rPr lang="en-US" altLang="ko-KR" sz="2200" dirty="0"/>
              <a:t>	</a:t>
            </a:r>
            <a:r>
              <a:rPr lang="en-US" altLang="ko-KR" sz="2200" dirty="0" err="1" smtClean="0"/>
              <a:t>s.setCharAt</a:t>
            </a:r>
            <a:r>
              <a:rPr lang="en-US" altLang="ko-KR" sz="2200" dirty="0" smtClean="0"/>
              <a:t>(0</a:t>
            </a:r>
            <a:r>
              <a:rPr lang="en-US" altLang="ko-KR" sz="2200" dirty="0"/>
              <a:t>, 'e'); </a:t>
            </a:r>
            <a:br>
              <a:rPr lang="en-US" altLang="ko-KR" sz="2200" dirty="0"/>
            </a:br>
            <a:r>
              <a:rPr lang="en-US" altLang="ko-KR" sz="2200" dirty="0" err="1" smtClean="0"/>
              <a:t>s.setCharAt</a:t>
            </a:r>
            <a:r>
              <a:rPr lang="en-US" altLang="ko-KR" sz="2200" dirty="0" smtClean="0"/>
              <a:t>(2, 't');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endParaRPr lang="en-US" altLang="ko-KR" sz="2200" dirty="0"/>
          </a:p>
        </p:txBody>
      </p:sp>
      <p:sp>
        <p:nvSpPr>
          <p:cNvPr id="8" name="직사각형 7"/>
          <p:cNvSpPr/>
          <p:nvPr/>
        </p:nvSpPr>
        <p:spPr>
          <a:xfrm>
            <a:off x="5334000" y="5105400"/>
            <a:ext cx="2637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0" dirty="0" smtClean="0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기존 객체의 내용이 변한다</a:t>
            </a:r>
            <a:r>
              <a:rPr lang="en-US" altLang="ko-KR" sz="1600" b="1" i="0" dirty="0" smtClean="0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.</a:t>
            </a:r>
            <a:endParaRPr lang="ko-KR" altLang="en-US" sz="1600" b="1" i="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990600" y="4267200"/>
            <a:ext cx="990600" cy="3216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9906" y="3886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s</a:t>
            </a:r>
            <a:endParaRPr lang="ko-KR" altLang="en-US" b="1" i="0" dirty="0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590800" y="4191000"/>
            <a:ext cx="1371600" cy="4909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"E.T"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 bwMode="auto">
          <a:xfrm>
            <a:off x="1485900" y="4419600"/>
            <a:ext cx="1104900" cy="168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 bwMode="auto">
          <a:xfrm>
            <a:off x="5105400" y="4233446"/>
            <a:ext cx="990600" cy="3216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 bwMode="auto">
          <a:xfrm>
            <a:off x="5600700" y="4402723"/>
            <a:ext cx="11049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 bwMode="auto">
          <a:xfrm>
            <a:off x="6705600" y="4157246"/>
            <a:ext cx="1371600" cy="4909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"e.t"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00" y="3886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s</a:t>
            </a:r>
            <a:endParaRPr lang="ko-KR" altLang="en-US" b="1" i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03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ko-KR" dirty="0" smtClean="0"/>
              <a:t>String concatenation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696200" cy="4754563"/>
          </a:xfrm>
        </p:spPr>
        <p:txBody>
          <a:bodyPr/>
          <a:lstStyle/>
          <a:p>
            <a:pPr marL="0" indent="0" eaLnBrk="1">
              <a:buNone/>
            </a:pPr>
            <a:r>
              <a:rPr lang="en-US" altLang="ko-KR" sz="2200" dirty="0" err="1" smtClean="0"/>
              <a:t>StringBuilder</a:t>
            </a: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sb</a:t>
            </a:r>
            <a:r>
              <a:rPr lang="en-US" altLang="ko-KR" sz="2200" dirty="0" smtClean="0"/>
              <a:t> = "</a:t>
            </a:r>
            <a:r>
              <a:rPr lang="ko-KR" altLang="en-US" sz="2200" dirty="0" smtClean="0"/>
              <a:t>꽃이</a:t>
            </a:r>
            <a:r>
              <a:rPr lang="en-US" altLang="ko-KR" sz="2200" dirty="0" smtClean="0"/>
              <a:t>";</a:t>
            </a:r>
          </a:p>
          <a:p>
            <a:pPr marL="0" indent="0" eaLnBrk="1">
              <a:buNone/>
            </a:pPr>
            <a:r>
              <a:rPr lang="en-US" altLang="ko-KR" sz="2200" dirty="0" err="1" smtClean="0"/>
              <a:t>sb.append</a:t>
            </a:r>
            <a:r>
              <a:rPr lang="en-US" altLang="ko-KR" sz="2200" dirty="0" smtClean="0"/>
              <a:t>(" </a:t>
            </a:r>
            <a:r>
              <a:rPr lang="ko-KR" altLang="en-US" sz="2200" dirty="0" smtClean="0"/>
              <a:t>되었다</a:t>
            </a:r>
            <a:r>
              <a:rPr lang="en-US" altLang="ko-KR" sz="2200" dirty="0" smtClean="0"/>
              <a:t>.");</a:t>
            </a:r>
            <a:endParaRPr lang="en-US" altLang="ko-KR" sz="2200" dirty="0"/>
          </a:p>
        </p:txBody>
      </p:sp>
      <p:sp>
        <p:nvSpPr>
          <p:cNvPr id="3" name="직사각형 2"/>
          <p:cNvSpPr/>
          <p:nvPr/>
        </p:nvSpPr>
        <p:spPr>
          <a:xfrm>
            <a:off x="2667000" y="5147846"/>
            <a:ext cx="1973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0" dirty="0" smtClean="0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기존 객체가 변한다</a:t>
            </a:r>
            <a:r>
              <a:rPr lang="en-US" altLang="ko-KR" sz="1600" b="1" i="0" dirty="0" smtClean="0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.</a:t>
            </a:r>
            <a:endParaRPr lang="ko-KR" altLang="en-US" sz="1600" b="1" i="0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3505200" y="3014246"/>
            <a:ext cx="1828800" cy="4909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"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꽃이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"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905000" y="3090446"/>
            <a:ext cx="990600" cy="3216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4306" y="27094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err="1" smtClean="0"/>
              <a:t>sb</a:t>
            </a:r>
            <a:endParaRPr lang="ko-KR" altLang="en-US" b="1" i="0" dirty="0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3505200" y="4318338"/>
            <a:ext cx="1828800" cy="4909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"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꽃이 되었다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."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>
            <a:off x="2400300" y="3242846"/>
            <a:ext cx="1104900" cy="168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 bwMode="auto">
          <a:xfrm>
            <a:off x="1905000" y="4445169"/>
            <a:ext cx="990600" cy="3216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2400300" y="4597569"/>
            <a:ext cx="1104900" cy="168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02054" y="409271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err="1" smtClean="0"/>
              <a:t>sb</a:t>
            </a:r>
            <a:endParaRPr lang="ko-KR" altLang="en-US" b="1" i="0" dirty="0"/>
          </a:p>
        </p:txBody>
      </p:sp>
      <p:sp>
        <p:nvSpPr>
          <p:cNvPr id="4" name="아래쪽 화살표 3"/>
          <p:cNvSpPr/>
          <p:nvPr/>
        </p:nvSpPr>
        <p:spPr bwMode="auto">
          <a:xfrm>
            <a:off x="3200400" y="3810000"/>
            <a:ext cx="228600" cy="28271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096000" y="3014246"/>
            <a:ext cx="1828800" cy="4909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" 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되었다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."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3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ko-KR" smtClean="0"/>
              <a:t>StringBuilder </a:t>
            </a:r>
            <a:r>
              <a:rPr lang="ko-KR" altLang="en-US" smtClean="0"/>
              <a:t>클래스</a:t>
            </a:r>
            <a:endParaRPr lang="en-US" altLang="ko-KR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>
              <a:buNone/>
            </a:pPr>
            <a:r>
              <a:rPr lang="en-US" altLang="ko-KR" sz="1800" b="1" dirty="0" err="1" smtClean="0"/>
              <a:t>StringBuilder</a:t>
            </a:r>
            <a:r>
              <a:rPr lang="en-US" altLang="ko-KR" sz="1800" b="1" dirty="0" smtClean="0"/>
              <a:t> </a:t>
            </a:r>
            <a:r>
              <a:rPr lang="ko-KR" altLang="en-US" sz="1800" b="1" dirty="0"/>
              <a:t>객체를 생성하기 위해서는 </a:t>
            </a:r>
            <a:r>
              <a:rPr lang="en-US" altLang="ko-KR" sz="1800" b="1" dirty="0"/>
              <a:t>new </a:t>
            </a:r>
            <a:r>
              <a:rPr lang="ko-KR" altLang="en-US" sz="1800" b="1" dirty="0"/>
              <a:t>연산자를 사용한다</a:t>
            </a:r>
            <a:r>
              <a:rPr lang="en-US" altLang="ko-KR" sz="1800" b="1" dirty="0"/>
              <a:t>:  </a:t>
            </a:r>
          </a:p>
          <a:p>
            <a:pPr marL="0" indent="0" eaLnBrk="1">
              <a:buNone/>
            </a:pPr>
            <a:endParaRPr lang="en-US" altLang="ko-KR" sz="1800" b="1" dirty="0"/>
          </a:p>
          <a:p>
            <a:pPr marL="457200" lvl="1" indent="0" eaLnBrk="1">
              <a:buNone/>
            </a:pPr>
            <a:r>
              <a:rPr lang="en-US" altLang="ko-KR" sz="1800" b="1" dirty="0" err="1"/>
              <a:t>StringBuilder</a:t>
            </a:r>
            <a:r>
              <a:rPr lang="en-US" altLang="ko-KR" sz="1800" b="1" dirty="0"/>
              <a:t> s = new </a:t>
            </a:r>
            <a:r>
              <a:rPr lang="en-US" altLang="ko-KR" sz="1800" b="1" dirty="0" err="1"/>
              <a:t>StringBuilder</a:t>
            </a:r>
            <a:r>
              <a:rPr lang="en-US" altLang="ko-KR" sz="1800" b="1" dirty="0"/>
              <a:t>();            </a:t>
            </a:r>
            <a:r>
              <a:rPr lang="en-US" altLang="ko-KR" sz="1800" b="1" dirty="0" smtClean="0"/>
              <a:t>// </a:t>
            </a:r>
            <a:r>
              <a:rPr lang="ko-KR" altLang="en-US" sz="1800" b="1" dirty="0"/>
              <a:t>초기 용량은 </a:t>
            </a:r>
            <a:r>
              <a:rPr lang="en-US" altLang="ko-KR" sz="1800" b="1" dirty="0"/>
              <a:t>16</a:t>
            </a:r>
            <a:r>
              <a:rPr lang="ko-KR" altLang="en-US" sz="1800" b="1" dirty="0"/>
              <a:t>개 문자</a:t>
            </a:r>
            <a:endParaRPr lang="en-US" altLang="ko-KR" sz="1800" b="1" dirty="0"/>
          </a:p>
          <a:p>
            <a:pPr marL="457200" lvl="1" indent="0" eaLnBrk="1">
              <a:buNone/>
            </a:pPr>
            <a:r>
              <a:rPr lang="en-US" altLang="ko-KR" sz="1800" b="1" dirty="0" err="1"/>
              <a:t>StringBuilder</a:t>
            </a:r>
            <a:r>
              <a:rPr lang="en-US" altLang="ko-KR" sz="1800" b="1" dirty="0"/>
              <a:t> s  = new </a:t>
            </a:r>
            <a:r>
              <a:rPr lang="en-US" altLang="ko-KR" sz="1800" b="1" dirty="0" err="1"/>
              <a:t>StringBuilder</a:t>
            </a:r>
            <a:r>
              <a:rPr lang="en-US" altLang="ko-KR" sz="1800" b="1" dirty="0"/>
              <a:t>(50);        </a:t>
            </a:r>
            <a:r>
              <a:rPr lang="en-US" altLang="ko-KR" sz="1800" b="1" dirty="0" smtClean="0"/>
              <a:t>// </a:t>
            </a:r>
            <a:r>
              <a:rPr lang="ko-KR" altLang="en-US" sz="1800" b="1" dirty="0"/>
              <a:t>초기 용량은 </a:t>
            </a:r>
            <a:r>
              <a:rPr lang="en-US" altLang="ko-KR" sz="1800" b="1" dirty="0"/>
              <a:t>50</a:t>
            </a:r>
            <a:r>
              <a:rPr lang="ko-KR" altLang="en-US" sz="1800" b="1" dirty="0"/>
              <a:t>개의 문자</a:t>
            </a:r>
            <a:endParaRPr lang="en-US" altLang="ko-KR" sz="1800" b="1" dirty="0"/>
          </a:p>
          <a:p>
            <a:pPr marL="457200" lvl="1" indent="0" eaLnBrk="1">
              <a:buNone/>
            </a:pPr>
            <a:r>
              <a:rPr lang="en-US" altLang="ko-KR" sz="1800" b="1" dirty="0" err="1"/>
              <a:t>StringBuilder</a:t>
            </a:r>
            <a:r>
              <a:rPr lang="en-US" altLang="ko-KR" sz="1800" b="1" dirty="0"/>
              <a:t> s = new </a:t>
            </a:r>
            <a:r>
              <a:rPr lang="en-US" altLang="ko-KR" sz="1800" b="1" dirty="0" err="1"/>
              <a:t>StringBuilder</a:t>
            </a:r>
            <a:r>
              <a:rPr lang="en-US" altLang="ko-KR" sz="1800" b="1" dirty="0"/>
              <a:t> (“Hello”); </a:t>
            </a:r>
            <a:r>
              <a:rPr lang="en-US" altLang="ko-KR" sz="1800" b="1" dirty="0" smtClean="0"/>
              <a:t>  </a:t>
            </a:r>
            <a:r>
              <a:rPr lang="en-US" altLang="ko-KR" sz="1800" b="1" dirty="0"/>
              <a:t>// s</a:t>
            </a:r>
            <a:r>
              <a:rPr lang="ko-KR" altLang="en-US" sz="1800" b="1" dirty="0"/>
              <a:t>를 “</a:t>
            </a:r>
            <a:r>
              <a:rPr lang="en-US" altLang="ko-KR" sz="1800" b="1" dirty="0"/>
              <a:t>Hello”</a:t>
            </a:r>
            <a:r>
              <a:rPr lang="ko-KR" altLang="en-US" sz="1800" b="1" dirty="0"/>
              <a:t>로 초기화</a:t>
            </a:r>
            <a:endParaRPr lang="en-US" altLang="ko-KR" sz="1800" b="1" dirty="0"/>
          </a:p>
          <a:p>
            <a:pPr marL="457200" lvl="1" indent="0" eaLnBrk="1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 err="1"/>
              <a:t>StringBuilder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객체의 용량은 </a:t>
            </a:r>
            <a:r>
              <a:rPr lang="ko-KR" altLang="en-US" sz="1800" b="1" dirty="0" smtClean="0"/>
              <a:t>프로그램이 실행될 때 필요한 </a:t>
            </a:r>
            <a:r>
              <a:rPr lang="ko-KR" altLang="en-US" sz="1800" b="1" dirty="0"/>
              <a:t>만큼 자동적으로 확장된다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93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ko-KR" smtClean="0"/>
              <a:t>StringBuilder </a:t>
            </a:r>
            <a:r>
              <a:rPr lang="ko-KR" altLang="en-US" smtClean="0"/>
              <a:t>클래스</a:t>
            </a:r>
            <a:endParaRPr lang="en-US" altLang="ko-KR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>
              <a:buNone/>
            </a:pPr>
            <a:r>
              <a:rPr lang="en-US" altLang="ko-KR" sz="1800" b="1" dirty="0" err="1" smtClean="0"/>
              <a:t>StringBuilder</a:t>
            </a:r>
            <a:r>
              <a:rPr lang="en-US" altLang="ko-KR" sz="1800" b="1" dirty="0" smtClean="0"/>
              <a:t> </a:t>
            </a:r>
            <a:r>
              <a:rPr lang="ko-KR" altLang="en-US" sz="1800" b="1" dirty="0"/>
              <a:t>객체를 </a:t>
            </a:r>
            <a:r>
              <a:rPr lang="en-US" altLang="ko-KR" sz="1800" b="1" dirty="0" smtClean="0"/>
              <a:t>String</a:t>
            </a:r>
            <a:r>
              <a:rPr lang="ko-KR" altLang="en-US" sz="1800" b="1" dirty="0" smtClean="0"/>
              <a:t>으로 변환하기 위해서는 </a:t>
            </a:r>
            <a:r>
              <a:rPr lang="en-US" altLang="ko-KR" sz="1800" b="1" dirty="0" err="1" smtClean="0"/>
              <a:t>toString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메소드를 사용한다</a:t>
            </a:r>
            <a:r>
              <a:rPr lang="en-US" altLang="ko-KR" sz="1800" b="1" dirty="0" smtClean="0"/>
              <a:t>.</a:t>
            </a:r>
            <a:endParaRPr lang="en-US" altLang="ko-KR" sz="1800" b="1" dirty="0"/>
          </a:p>
          <a:p>
            <a:pPr marL="0" indent="0" eaLnBrk="1">
              <a:buNone/>
            </a:pPr>
            <a:endParaRPr lang="en-US" altLang="ko-KR" sz="1800" b="1" dirty="0"/>
          </a:p>
          <a:p>
            <a:pPr marL="0" indent="0" eaLnBrk="1">
              <a:buNone/>
            </a:pPr>
            <a:r>
              <a:rPr lang="en-US" altLang="ko-KR" sz="2200" dirty="0" err="1"/>
              <a:t>StringBuilder</a:t>
            </a:r>
            <a:r>
              <a:rPr lang="en-US" altLang="ko-KR" sz="2200" dirty="0"/>
              <a:t> </a:t>
            </a:r>
            <a:r>
              <a:rPr lang="en-US" altLang="ko-KR" sz="2200" dirty="0" err="1"/>
              <a:t>sb</a:t>
            </a:r>
            <a:r>
              <a:rPr lang="en-US" altLang="ko-KR" sz="2200" dirty="0"/>
              <a:t> = "</a:t>
            </a:r>
            <a:r>
              <a:rPr lang="ko-KR" altLang="en-US" sz="2200" dirty="0"/>
              <a:t>꽃이</a:t>
            </a:r>
            <a:r>
              <a:rPr lang="en-US" altLang="ko-KR" sz="2200" dirty="0"/>
              <a:t>";</a:t>
            </a:r>
          </a:p>
          <a:p>
            <a:pPr marL="0" indent="0" eaLnBrk="1">
              <a:buNone/>
            </a:pPr>
            <a:r>
              <a:rPr lang="en-US" altLang="ko-KR" sz="2200" dirty="0" err="1"/>
              <a:t>sb.append</a:t>
            </a:r>
            <a:r>
              <a:rPr lang="en-US" altLang="ko-KR" sz="2200" dirty="0"/>
              <a:t>(" </a:t>
            </a:r>
            <a:r>
              <a:rPr lang="ko-KR" altLang="en-US" sz="2200" dirty="0"/>
              <a:t>되었다</a:t>
            </a:r>
            <a:r>
              <a:rPr lang="en-US" altLang="ko-KR" sz="2200" dirty="0" smtClean="0"/>
              <a:t>.");</a:t>
            </a:r>
          </a:p>
          <a:p>
            <a:pPr marL="0" indent="0" eaLnBrk="1">
              <a:buNone/>
            </a:pPr>
            <a:endParaRPr lang="en-US" altLang="ko-KR" sz="2200" dirty="0" smtClean="0"/>
          </a:p>
          <a:p>
            <a:pPr marL="0" indent="0" eaLnBrk="1">
              <a:buNone/>
            </a:pPr>
            <a:r>
              <a:rPr lang="en-US" altLang="ko-KR" sz="2200" dirty="0" err="1" smtClean="0"/>
              <a:t>System.out.println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sb.toString</a:t>
            </a:r>
            <a:r>
              <a:rPr lang="en-US" altLang="ko-KR" sz="2200" dirty="0"/>
              <a:t>());	// </a:t>
            </a:r>
            <a:r>
              <a:rPr lang="ko-KR" altLang="en-US" sz="2200" dirty="0"/>
              <a:t>명시적 </a:t>
            </a:r>
            <a:r>
              <a:rPr lang="ko-KR" altLang="en-US" sz="2200" dirty="0" smtClean="0"/>
              <a:t>호출</a:t>
            </a:r>
            <a:r>
              <a:rPr lang="en-US" altLang="ko-KR" sz="2200" dirty="0" err="1" smtClean="0"/>
              <a:t>System.out.println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sb</a:t>
            </a:r>
            <a:r>
              <a:rPr lang="en-US" altLang="ko-KR" sz="2200" dirty="0" smtClean="0"/>
              <a:t>);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	// </a:t>
            </a:r>
            <a:r>
              <a:rPr lang="ko-KR" altLang="en-US" sz="2200" dirty="0" smtClean="0"/>
              <a:t>묵시적 호출</a:t>
            </a:r>
            <a:endParaRPr lang="en-US" altLang="ko-KR" sz="2200" dirty="0"/>
          </a:p>
          <a:p>
            <a:pPr marL="0" indent="0" eaLnBrk="1">
              <a:buNone/>
            </a:pPr>
            <a:endParaRPr lang="en-US" altLang="ko-KR" sz="22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81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따옴표를 포함하는 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57399"/>
            <a:ext cx="8458200" cy="24384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System.out.print</a:t>
            </a:r>
            <a:r>
              <a:rPr lang="en-US" altLang="ko-KR" dirty="0" smtClean="0"/>
              <a:t>("</a:t>
            </a:r>
            <a:r>
              <a:rPr lang="ko-KR" altLang="en-US" dirty="0"/>
              <a:t>그가 </a:t>
            </a:r>
            <a:r>
              <a:rPr lang="en-US" altLang="ko-KR" dirty="0"/>
              <a:t>"</a:t>
            </a:r>
            <a:r>
              <a:rPr lang="ko-KR" altLang="en-US" dirty="0"/>
              <a:t>사랑해요</a:t>
            </a:r>
            <a:r>
              <a:rPr lang="en-US" altLang="ko-KR" dirty="0"/>
              <a:t>"</a:t>
            </a:r>
            <a:r>
              <a:rPr lang="ko-KR" altLang="en-US" dirty="0"/>
              <a:t>라고 말했다</a:t>
            </a:r>
            <a:r>
              <a:rPr lang="en-US" altLang="ko-KR" dirty="0" smtClean="0"/>
              <a:t>.");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System.out.print</a:t>
            </a:r>
            <a:r>
              <a:rPr lang="en-US" altLang="ko-KR" dirty="0" smtClean="0"/>
              <a:t>("</a:t>
            </a:r>
            <a:r>
              <a:rPr lang="ko-KR" altLang="en-US" dirty="0"/>
              <a:t>그가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altLang="ko-KR" dirty="0" smtClean="0"/>
              <a:t>"</a:t>
            </a:r>
            <a:r>
              <a:rPr lang="ko-KR" altLang="en-US" dirty="0" smtClean="0"/>
              <a:t>사랑해요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altLang="ko-KR" dirty="0" smtClean="0"/>
              <a:t>"</a:t>
            </a:r>
            <a:r>
              <a:rPr lang="ko-KR" altLang="en-US" dirty="0"/>
              <a:t>라고 말했다</a:t>
            </a:r>
            <a:r>
              <a:rPr lang="en-US" altLang="ko-KR" dirty="0" smtClean="0"/>
              <a:t>.");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3505200" y="4658380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0" dirty="0" smtClean="0">
                <a:solidFill>
                  <a:srgbClr val="FF0000"/>
                </a:solidFill>
              </a:rPr>
              <a:t>O</a:t>
            </a:r>
            <a:endParaRPr lang="ko-KR" altLang="en-US" sz="2800" b="1" i="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27432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0" dirty="0" smtClean="0">
                <a:solidFill>
                  <a:srgbClr val="FF0000"/>
                </a:solidFill>
              </a:rPr>
              <a:t>X</a:t>
            </a:r>
            <a:endParaRPr lang="ko-KR" altLang="en-US" sz="2800" b="1" i="0" dirty="0">
              <a:solidFill>
                <a:srgbClr val="FF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5630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Multiline 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 smtClean="0"/>
              <a:t>System.out.print</a:t>
            </a:r>
            <a:r>
              <a:rPr lang="en-US" altLang="ko-KR" sz="2000" dirty="0" smtClean="0"/>
              <a:t>("</a:t>
            </a:r>
            <a:r>
              <a:rPr lang="ko-KR" altLang="en-US" sz="2000" dirty="0"/>
              <a:t>그대가 </a:t>
            </a:r>
            <a:r>
              <a:rPr lang="en-US" altLang="ko-K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곁에 있어도</a:t>
            </a:r>
            <a:r>
              <a:rPr lang="ko-KR" altLang="en-US" sz="2000" dirty="0"/>
              <a:t> </a:t>
            </a:r>
            <a:r>
              <a:rPr lang="en-US" altLang="ko-K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나는 그대가 그립다</a:t>
            </a:r>
            <a:r>
              <a:rPr lang="en-US" altLang="ko-KR" sz="2000" dirty="0" smtClean="0"/>
              <a:t>.");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그대가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곁에 있어도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나는 </a:t>
            </a:r>
            <a:r>
              <a:rPr lang="ko-KR" altLang="en-US" sz="2000" dirty="0"/>
              <a:t>그대가 그립다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49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525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 smtClean="0"/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61125"/>
            <a:ext cx="2895600" cy="244475"/>
          </a:xfrm>
          <a:noFill/>
        </p:spPr>
        <p:txBody>
          <a:bodyPr/>
          <a:lstStyle/>
          <a:p>
            <a:r>
              <a:rPr lang="ko-KR" altLang="en-US" dirty="0" smtClean="0"/>
              <a:t>강원대학교</a:t>
            </a:r>
            <a:endParaRPr lang="en-US" altLang="ko-KR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라이브러리와 </a:t>
            </a:r>
            <a:r>
              <a:rPr lang="en-US" altLang="ko-KR" smtClean="0"/>
              <a:t>API Document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eaLnBrk="1" hangingPunct="1"/>
            <a:r>
              <a:rPr lang="en-US" altLang="ko-KR" sz="2400" b="1" dirty="0" smtClean="0"/>
              <a:t>API: Application Programming Interface </a:t>
            </a:r>
          </a:p>
          <a:p>
            <a:pPr eaLnBrk="1" hangingPunct="1"/>
            <a:r>
              <a:rPr lang="ko-KR" altLang="en-US" sz="2400" b="1" dirty="0" smtClean="0"/>
              <a:t>라이브러리에 들어 있는 </a:t>
            </a:r>
            <a:r>
              <a:rPr lang="ko-KR" altLang="en-US" sz="2400" b="1" dirty="0" err="1" smtClean="0"/>
              <a:t>클래스이</a:t>
            </a:r>
            <a:r>
              <a:rPr lang="ko-KR" altLang="en-US" sz="2400" b="1" dirty="0" smtClean="0"/>
              <a:t> 지원하는 메소드와 메소드 사용법을 보여줌</a:t>
            </a:r>
          </a:p>
          <a:p>
            <a:pPr eaLnBrk="1" hangingPunct="1"/>
            <a:r>
              <a:rPr lang="ko-KR" altLang="en-US" sz="2400" b="1" dirty="0" smtClean="0"/>
              <a:t>아래 사이트에서 온라인으로 볼 수 있으며</a:t>
            </a:r>
          </a:p>
          <a:p>
            <a:pPr lvl="1" eaLnBrk="1" hangingPunct="1">
              <a:buFontTx/>
              <a:buNone/>
            </a:pPr>
            <a:r>
              <a:rPr lang="en-US" altLang="ko-KR" b="1" dirty="0">
                <a:hlinkClick r:id="rId3"/>
              </a:rPr>
              <a:t>http://docs.oracle.com/javase/8/docs/api</a:t>
            </a:r>
            <a:r>
              <a:rPr lang="en-US" altLang="ko-KR" b="1" dirty="0" smtClean="0">
                <a:hlinkClick r:id="rId3"/>
              </a:rPr>
              <a:t>/</a:t>
            </a:r>
            <a:endParaRPr lang="en-US" altLang="ko-KR" b="1" dirty="0" smtClean="0"/>
          </a:p>
          <a:p>
            <a:pPr lvl="1" eaLnBrk="1" hangingPunct="1">
              <a:buFontTx/>
              <a:buNone/>
            </a:pPr>
            <a:r>
              <a:rPr lang="ko-KR" altLang="en-US" sz="2400" b="1" dirty="0" smtClean="0"/>
              <a:t>내 컴퓨터에 저장해 놓고 볼 수 도 있음 </a:t>
            </a:r>
            <a:endParaRPr lang="en-US" altLang="ko-KR" sz="2400" b="1" dirty="0" smtClean="0"/>
          </a:p>
          <a:p>
            <a:pPr eaLnBrk="1" hangingPunct="1"/>
            <a:endParaRPr lang="ko-KR" altLang="en-US" sz="2400" b="1" dirty="0" smtClean="0"/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hlinkClick r:id="rId2" action="ppaction://hlinksldjump"/>
              </a:rPr>
              <a:t>String </a:t>
            </a:r>
            <a:r>
              <a:rPr lang="ko-KR" altLang="en-US" dirty="0" err="1" smtClean="0">
                <a:hlinkClick r:id="rId2" action="ppaction://hlinksldjump"/>
              </a:rPr>
              <a:t>메소드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50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834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char[] </a:t>
            </a:r>
            <a:r>
              <a:rPr lang="en-US" altLang="ko-KR" sz="2000" dirty="0" err="1"/>
              <a:t>crs</a:t>
            </a:r>
            <a:r>
              <a:rPr lang="en-US" altLang="ko-KR" sz="2000" dirty="0"/>
              <a:t> = {</a:t>
            </a:r>
            <a:r>
              <a:rPr lang="en-US" altLang="ko-KR" sz="2000" dirty="0" smtClean="0"/>
              <a:t>'K', 'a', 'n', 'g', 'W', 'o', 'n' </a:t>
            </a:r>
            <a:r>
              <a:rPr lang="en-US" altLang="ko-KR" sz="2000" dirty="0"/>
              <a:t>};</a:t>
            </a:r>
          </a:p>
          <a:p>
            <a:pPr marL="0" indent="0">
              <a:buNone/>
            </a:pPr>
            <a:r>
              <a:rPr lang="en-US" altLang="ko-KR" sz="2000" dirty="0"/>
              <a:t>String s = new String(</a:t>
            </a:r>
            <a:r>
              <a:rPr lang="en-US" altLang="ko-KR" sz="2000" dirty="0" err="1"/>
              <a:t>crs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s.charAt</a:t>
            </a:r>
            <a:r>
              <a:rPr lang="en-US" altLang="ko-KR" sz="2000" dirty="0"/>
              <a:t>(0</a:t>
            </a:r>
            <a:r>
              <a:rPr lang="en-US" altLang="ko-KR" sz="2000" dirty="0" smtClean="0"/>
              <a:t>));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s.charAt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s.length</a:t>
            </a:r>
            <a:r>
              <a:rPr lang="en-US" altLang="ko-KR" sz="2000" dirty="0"/>
              <a:t>()-1</a:t>
            </a:r>
            <a:r>
              <a:rPr lang="en-US" altLang="ko-KR" sz="2000" dirty="0" smtClean="0"/>
              <a:t>));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s.indexOf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'n'));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s.lastIndexOf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'n'));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s.contains</a:t>
            </a:r>
            <a:r>
              <a:rPr lang="en-US" altLang="ko-KR" sz="2000" dirty="0" smtClean="0"/>
              <a:t>("K"));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s.contains</a:t>
            </a:r>
            <a:r>
              <a:rPr lang="en-US" altLang="ko-KR" sz="2000" dirty="0"/>
              <a:t>("f"));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char[] elements = </a:t>
            </a:r>
            <a:r>
              <a:rPr lang="en-US" altLang="ko-KR" sz="2000" dirty="0" err="1"/>
              <a:t>s.toCharArray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 smtClean="0"/>
              <a:t>for </a:t>
            </a:r>
            <a:r>
              <a:rPr lang="en-US" altLang="ko-KR" sz="2000" dirty="0"/>
              <a:t>(char el : elements) </a:t>
            </a:r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(el);</a:t>
            </a:r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6463570" y="1905000"/>
            <a:ext cx="69923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i="0" dirty="0" smtClean="0"/>
              <a:t>K</a:t>
            </a:r>
          </a:p>
          <a:p>
            <a:r>
              <a:rPr lang="en-US" altLang="ko-KR" b="1" i="0" dirty="0" smtClean="0"/>
              <a:t>n</a:t>
            </a:r>
          </a:p>
          <a:p>
            <a:r>
              <a:rPr lang="en-US" altLang="ko-KR" b="1" i="0" dirty="0" smtClean="0"/>
              <a:t>2</a:t>
            </a:r>
          </a:p>
          <a:p>
            <a:r>
              <a:rPr lang="en-US" altLang="ko-KR" b="1" i="0" dirty="0" smtClean="0"/>
              <a:t>6</a:t>
            </a:r>
          </a:p>
          <a:p>
            <a:r>
              <a:rPr lang="en-US" altLang="ko-KR" b="1" i="0" dirty="0" smtClean="0"/>
              <a:t>true</a:t>
            </a:r>
          </a:p>
          <a:p>
            <a:r>
              <a:rPr lang="en-US" altLang="ko-KR" b="1" i="0" dirty="0" smtClean="0"/>
              <a:t>false</a:t>
            </a:r>
          </a:p>
          <a:p>
            <a:r>
              <a:rPr lang="en-US" altLang="ko-KR" b="1" i="0" dirty="0" smtClean="0"/>
              <a:t>K</a:t>
            </a:r>
          </a:p>
          <a:p>
            <a:r>
              <a:rPr lang="en-US" altLang="ko-KR" b="1" i="0" dirty="0" smtClean="0"/>
              <a:t>a</a:t>
            </a:r>
          </a:p>
          <a:p>
            <a:r>
              <a:rPr lang="en-US" altLang="ko-KR" b="1" i="0" dirty="0" smtClean="0"/>
              <a:t>n</a:t>
            </a:r>
          </a:p>
          <a:p>
            <a:r>
              <a:rPr lang="en-US" altLang="ko-KR" b="1" i="0" dirty="0" smtClean="0"/>
              <a:t>g</a:t>
            </a:r>
          </a:p>
          <a:p>
            <a:r>
              <a:rPr lang="en-US" altLang="ko-KR" b="1" i="0" dirty="0" smtClean="0"/>
              <a:t>w</a:t>
            </a:r>
          </a:p>
          <a:p>
            <a:r>
              <a:rPr lang="en-US" altLang="ko-KR" b="1" i="0" dirty="0" smtClean="0"/>
              <a:t>o</a:t>
            </a:r>
          </a:p>
          <a:p>
            <a:r>
              <a:rPr lang="en-US" altLang="ko-KR" b="1" i="0" dirty="0" smtClean="0"/>
              <a:t>n</a:t>
            </a:r>
          </a:p>
          <a:p>
            <a:endParaRPr lang="ko-KR" altLang="en-US" b="1" i="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51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762000"/>
            <a:ext cx="52673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49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/>
              <a:t>StringBuilder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sb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StringBuilder</a:t>
            </a:r>
            <a:r>
              <a:rPr lang="en-US" altLang="ko-KR" sz="2000" dirty="0" smtClean="0"/>
              <a:t>("</a:t>
            </a:r>
            <a:r>
              <a:rPr lang="ko-KR" altLang="en-US" sz="2000" dirty="0" smtClean="0"/>
              <a:t>강원대학교</a:t>
            </a:r>
            <a:r>
              <a:rPr lang="en-US" altLang="ko-KR" sz="2000" dirty="0" smtClean="0"/>
              <a:t>");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sb.deleteCharAt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sb.length</a:t>
            </a:r>
            <a:r>
              <a:rPr lang="en-US" altLang="ko-KR" sz="2000" dirty="0"/>
              <a:t>()-1);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sb.append</a:t>
            </a:r>
            <a:r>
              <a:rPr lang="en-US" altLang="ko-KR" sz="2000" dirty="0" smtClean="0"/>
              <a:t>('</a:t>
            </a:r>
            <a:r>
              <a:rPr lang="ko-KR" altLang="en-US" sz="2000" dirty="0" smtClean="0"/>
              <a:t>교</a:t>
            </a:r>
            <a:r>
              <a:rPr lang="en-US" altLang="ko-KR" sz="2000" dirty="0" smtClean="0"/>
              <a:t>');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sb.insert</a:t>
            </a:r>
            <a:r>
              <a:rPr lang="en-US" altLang="ko-KR" sz="2000" dirty="0"/>
              <a:t>(0, 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우</a:t>
            </a:r>
            <a:r>
              <a:rPr lang="en-US" altLang="ko-KR" sz="2000" dirty="0" smtClean="0"/>
              <a:t>');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sb.insert</a:t>
            </a:r>
            <a:r>
              <a:rPr lang="en-US" altLang="ko-KR" sz="2000" dirty="0"/>
              <a:t>(1, 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리</a:t>
            </a:r>
            <a:r>
              <a:rPr lang="en-US" altLang="ko-KR" sz="2000" dirty="0" smtClean="0"/>
              <a:t>');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sb.insert</a:t>
            </a:r>
            <a:r>
              <a:rPr lang="en-US" altLang="ko-KR" sz="2000" dirty="0"/>
              <a:t>(2, </a:t>
            </a:r>
            <a:r>
              <a:rPr lang="en-US" altLang="ko-KR" sz="2000" dirty="0" smtClean="0"/>
              <a:t>' ');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 smtClean="0"/>
              <a:t>sb</a:t>
            </a:r>
            <a:r>
              <a:rPr lang="ko-KR" altLang="en-US" sz="2000" dirty="0" smtClean="0"/>
              <a:t>를 출력하면</a:t>
            </a:r>
            <a:r>
              <a:rPr lang="en-US" altLang="ko-KR" sz="2000" dirty="0" smtClean="0"/>
              <a:t>?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52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74008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Comparing 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String a = "</a:t>
            </a:r>
            <a:r>
              <a:rPr lang="en-US" altLang="ko-KR" sz="2000" dirty="0" err="1"/>
              <a:t>Kangwon</a:t>
            </a:r>
            <a:r>
              <a:rPr lang="en-US" altLang="ko-KR" sz="2000" dirty="0" smtClean="0"/>
              <a:t>";</a:t>
            </a: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String b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"</a:t>
            </a:r>
            <a:r>
              <a:rPr lang="en-US" altLang="ko-KR" sz="2000" dirty="0" err="1" smtClean="0"/>
              <a:t>Kangwon</a:t>
            </a:r>
            <a:r>
              <a:rPr lang="en-US" altLang="ko-KR" sz="2000" dirty="0" smtClean="0"/>
              <a:t>";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>
                <a:solidFill>
                  <a:srgbClr val="FF0000"/>
                </a:solidFill>
              </a:rPr>
              <a:t>a.equals</a:t>
            </a:r>
            <a:r>
              <a:rPr lang="en-US" altLang="ko-KR" sz="2000" dirty="0">
                <a:solidFill>
                  <a:srgbClr val="FF0000"/>
                </a:solidFill>
              </a:rPr>
              <a:t>(b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r>
              <a:rPr lang="en-US" altLang="ko-KR" sz="2000" dirty="0" smtClean="0"/>
              <a:t>);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505200" y="3505200"/>
            <a:ext cx="15240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altLang="ko-KR" i="0" dirty="0" err="1" smtClean="0"/>
              <a:t>Kangwon</a:t>
            </a:r>
            <a:r>
              <a:rPr lang="en-US" altLang="ko-KR" i="0" dirty="0" smtClean="0"/>
              <a:t>"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 flipV="1">
            <a:off x="2574688" y="42672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124476" y="4191000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0" dirty="0" smtClean="0"/>
              <a:t>네가 </a:t>
            </a:r>
            <a:r>
              <a:rPr lang="en-US" altLang="ko-KR" sz="1600" i="0" dirty="0" smtClean="0"/>
              <a:t>b</a:t>
            </a:r>
            <a:r>
              <a:rPr lang="ko-KR" altLang="en-US" sz="1600" i="0" dirty="0" smtClean="0"/>
              <a:t>와</a:t>
            </a:r>
            <a:endParaRPr lang="en-US" altLang="ko-KR" sz="1600" i="0" dirty="0" smtClean="0"/>
          </a:p>
          <a:p>
            <a:r>
              <a:rPr lang="ko-KR" altLang="en-US" sz="1600" i="0" dirty="0" smtClean="0">
                <a:solidFill>
                  <a:srgbClr val="FF0000"/>
                </a:solidFill>
              </a:rPr>
              <a:t>내용</a:t>
            </a:r>
            <a:r>
              <a:rPr lang="ko-KR" altLang="en-US" sz="1600" i="0" dirty="0"/>
              <a:t>이</a:t>
            </a:r>
            <a:r>
              <a:rPr lang="ko-KR" altLang="en-US" sz="1600" i="0" dirty="0" smtClean="0"/>
              <a:t> 같니</a:t>
            </a:r>
            <a:r>
              <a:rPr lang="en-US" altLang="ko-KR" sz="1600" i="0" dirty="0" smtClean="0"/>
              <a:t>?</a:t>
            </a:r>
            <a:endParaRPr lang="ko-KR" altLang="en-US" sz="1600" i="0" dirty="0" smtClean="0"/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3031888" y="42672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031888" y="4416623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0" dirty="0" smtClean="0"/>
              <a:t>예</a:t>
            </a:r>
          </a:p>
        </p:txBody>
      </p:sp>
      <p:sp>
        <p:nvSpPr>
          <p:cNvPr id="18" name="웃는 얼굴 17"/>
          <p:cNvSpPr/>
          <p:nvPr/>
        </p:nvSpPr>
        <p:spPr bwMode="auto">
          <a:xfrm>
            <a:off x="2422288" y="5105400"/>
            <a:ext cx="609600" cy="609600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4890" y="3200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a</a:t>
            </a:r>
            <a:endParaRPr lang="ko-KR" altLang="en-US" b="1" i="0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2362200" y="3569732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>
            <a:off x="2662145" y="3733800"/>
            <a:ext cx="8430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모서리가 둥근 직사각형 25"/>
          <p:cNvSpPr/>
          <p:nvPr/>
        </p:nvSpPr>
        <p:spPr bwMode="auto">
          <a:xfrm>
            <a:off x="6705600" y="4724400"/>
            <a:ext cx="15240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altLang="ko-KR" i="0" dirty="0" err="1" smtClean="0"/>
              <a:t>Kangwon</a:t>
            </a:r>
            <a:r>
              <a:rPr lang="en-US" altLang="ko-KR" i="0" dirty="0" smtClean="0"/>
              <a:t>"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5290" y="44196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/>
              <a:t>b</a:t>
            </a:r>
            <a:endParaRPr lang="ko-KR" altLang="en-US" b="1" i="0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5562600" y="4788932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9" name="직선 화살표 연결선 28"/>
          <p:cNvCxnSpPr/>
          <p:nvPr/>
        </p:nvCxnSpPr>
        <p:spPr bwMode="auto">
          <a:xfrm>
            <a:off x="5862545" y="4953000"/>
            <a:ext cx="8430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53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3190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Comparing strings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String a = "</a:t>
            </a:r>
            <a:r>
              <a:rPr lang="en-US" altLang="ko-KR" sz="2000" dirty="0" err="1"/>
              <a:t>Kangwon</a:t>
            </a:r>
            <a:r>
              <a:rPr lang="en-US" altLang="ko-KR" sz="2000" dirty="0" smtClean="0"/>
              <a:t>";</a:t>
            </a: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String b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"KANGWON";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a.equals</a:t>
            </a:r>
            <a:r>
              <a:rPr lang="en-US" altLang="ko-KR" sz="2000" dirty="0"/>
              <a:t>(b));</a:t>
            </a: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a.equalsIgnoreCase</a:t>
            </a:r>
            <a:r>
              <a:rPr lang="en-US" altLang="ko-KR" sz="2000" dirty="0" smtClean="0"/>
              <a:t>(b));   // </a:t>
            </a:r>
            <a:r>
              <a:rPr lang="ko-KR" altLang="en-US" sz="2000" dirty="0" smtClean="0"/>
              <a:t>대소문자 무시</a:t>
            </a:r>
            <a:endParaRPr lang="ko-KR" altLang="en-US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String c = </a:t>
            </a:r>
            <a:r>
              <a:rPr lang="en-US" altLang="ko-KR" sz="2000" dirty="0" err="1" smtClean="0"/>
              <a:t>input.nextLine</a:t>
            </a:r>
            <a:r>
              <a:rPr lang="en-US" altLang="ko-KR" sz="2000" dirty="0" smtClean="0"/>
              <a:t>();</a:t>
            </a:r>
          </a:p>
          <a:p>
            <a:pPr marL="0" indent="0">
              <a:buNone/>
            </a:pP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Kangwon</a:t>
            </a:r>
            <a:r>
              <a:rPr lang="en-US" altLang="ko-KR" sz="2000" dirty="0"/>
              <a:t>".equals(c</a:t>
            </a:r>
            <a:r>
              <a:rPr lang="en-US" altLang="ko-KR" sz="2000" dirty="0" smtClean="0"/>
              <a:t>)); // </a:t>
            </a:r>
            <a:r>
              <a:rPr lang="ko-KR" altLang="en-US" sz="2000" dirty="0" smtClean="0"/>
              <a:t>입력된 단어가 일치하나</a:t>
            </a:r>
            <a:r>
              <a:rPr lang="en-US" altLang="ko-KR" sz="2000" dirty="0" smtClean="0"/>
              <a:t>?</a:t>
            </a:r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// </a:t>
            </a:r>
            <a:r>
              <a:rPr lang="ko-KR" altLang="en-US" sz="2000" dirty="0" smtClean="0"/>
              <a:t>아래 문장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같은 기능이지만 주의가 필요함</a:t>
            </a:r>
            <a:r>
              <a:rPr lang="en-US" altLang="ko-KR" sz="2000" dirty="0" smtClean="0"/>
              <a:t>!</a:t>
            </a:r>
          </a:p>
          <a:p>
            <a:pPr marL="0" indent="0">
              <a:buNone/>
            </a:pPr>
            <a:r>
              <a:rPr lang="en-US" altLang="ko-KR" sz="2000" dirty="0" smtClean="0"/>
              <a:t>// c</a:t>
            </a:r>
            <a:r>
              <a:rPr lang="ko-KR" altLang="en-US" sz="2000" dirty="0"/>
              <a:t>가 </a:t>
            </a:r>
            <a:r>
              <a:rPr lang="en-US" altLang="ko-KR" sz="2000" dirty="0"/>
              <a:t>null </a:t>
            </a:r>
            <a:r>
              <a:rPr lang="ko-KR" altLang="en-US" sz="2000" dirty="0"/>
              <a:t>일 때는 실행시간 오류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NullPointerException</a:t>
            </a:r>
            <a:r>
              <a:rPr lang="en-US" altLang="ko-KR" sz="2000" dirty="0"/>
              <a:t>) </a:t>
            </a:r>
            <a:r>
              <a:rPr lang="ko-KR" altLang="en-US" sz="2000" dirty="0"/>
              <a:t>발생</a:t>
            </a:r>
            <a:r>
              <a:rPr lang="en-US" altLang="ko-KR" sz="2000" dirty="0"/>
              <a:t>!</a:t>
            </a: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c.equals</a:t>
            </a:r>
            <a:r>
              <a:rPr lang="en-US" altLang="ko-KR" sz="2000" dirty="0" smtClean="0"/>
              <a:t>("</a:t>
            </a:r>
            <a:r>
              <a:rPr lang="en-US" altLang="ko-KR" sz="2000" dirty="0" err="1" smtClean="0"/>
              <a:t>Kangwon</a:t>
            </a:r>
            <a:r>
              <a:rPr lang="en-US" altLang="ko-KR" sz="2000" dirty="0" smtClean="0"/>
              <a:t>")); 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54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20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for reference equality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String a = </a:t>
            </a:r>
            <a:r>
              <a:rPr lang="en-US" altLang="ko-KR" sz="2000" dirty="0" smtClean="0"/>
              <a:t>new String("</a:t>
            </a:r>
            <a:r>
              <a:rPr lang="en-US" altLang="ko-KR" sz="2000" dirty="0" err="1" smtClean="0"/>
              <a:t>Kangwon</a:t>
            </a:r>
            <a:r>
              <a:rPr lang="en-US" altLang="ko-KR" sz="2000" dirty="0" smtClean="0"/>
              <a:t>"); </a:t>
            </a:r>
          </a:p>
          <a:p>
            <a:pPr marL="0" indent="0">
              <a:buNone/>
            </a:pPr>
            <a:r>
              <a:rPr lang="en-US" altLang="ko-KR" sz="2000" dirty="0" smtClean="0"/>
              <a:t>String b </a:t>
            </a:r>
            <a:r>
              <a:rPr lang="en-US" altLang="ko-KR" sz="2000" dirty="0"/>
              <a:t>= new String("</a:t>
            </a:r>
            <a:r>
              <a:rPr lang="en-US" altLang="ko-KR" sz="2000" dirty="0" err="1"/>
              <a:t>Kangwon</a:t>
            </a:r>
            <a:r>
              <a:rPr lang="en-US" altLang="ko-KR" sz="2000" dirty="0"/>
              <a:t>");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a == b</a:t>
            </a:r>
            <a:r>
              <a:rPr lang="en-US" altLang="ko-KR" sz="2000" dirty="0" smtClean="0"/>
              <a:t>);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3200400" y="3581400"/>
            <a:ext cx="15240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altLang="ko-KR" i="0" dirty="0" err="1" smtClean="0"/>
              <a:t>Kangwon</a:t>
            </a:r>
            <a:r>
              <a:rPr lang="en-US" altLang="ko-KR" i="0" dirty="0" smtClean="0"/>
              <a:t>"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6931" y="4690646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 smtClean="0"/>
              <a:t>a</a:t>
            </a:r>
            <a:r>
              <a:rPr lang="ko-KR" altLang="en-US" i="0" dirty="0" smtClean="0"/>
              <a:t>와 </a:t>
            </a:r>
            <a:r>
              <a:rPr lang="en-US" altLang="ko-KR" i="0" dirty="0" smtClean="0"/>
              <a:t>b</a:t>
            </a:r>
            <a:r>
              <a:rPr lang="ko-KR" altLang="en-US" i="0" dirty="0" smtClean="0"/>
              <a:t>가 같은 객체를 가리키나</a:t>
            </a:r>
            <a:r>
              <a:rPr lang="en-US" altLang="ko-KR" i="0" dirty="0" smtClean="0"/>
              <a:t>?</a:t>
            </a:r>
          </a:p>
          <a:p>
            <a:endParaRPr lang="en-US" altLang="ko-KR" i="0" dirty="0"/>
          </a:p>
          <a:p>
            <a:r>
              <a:rPr lang="en-US" altLang="ko-KR" i="0" dirty="0" smtClean="0">
                <a:solidFill>
                  <a:srgbClr val="FF0000"/>
                </a:solidFill>
              </a:rPr>
              <a:t>false</a:t>
            </a:r>
            <a:endParaRPr lang="ko-KR" altLang="en-US" i="0" dirty="0" smtClean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00090" y="3276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a</a:t>
            </a:r>
            <a:endParaRPr lang="ko-KR" altLang="en-US" b="1" i="0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2057400" y="3645932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7" name="직선 화살표 연결선 26"/>
          <p:cNvCxnSpPr/>
          <p:nvPr/>
        </p:nvCxnSpPr>
        <p:spPr bwMode="auto">
          <a:xfrm>
            <a:off x="2357345" y="3810000"/>
            <a:ext cx="8430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모서리가 둥근 직사각형 27"/>
          <p:cNvSpPr/>
          <p:nvPr/>
        </p:nvSpPr>
        <p:spPr bwMode="auto">
          <a:xfrm>
            <a:off x="6781800" y="3581400"/>
            <a:ext cx="15240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altLang="ko-KR" i="0" dirty="0" err="1" smtClean="0"/>
              <a:t>Kangwon</a:t>
            </a:r>
            <a:r>
              <a:rPr lang="en-US" altLang="ko-KR" i="0" dirty="0" smtClean="0"/>
              <a:t>"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81490" y="32766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/>
              <a:t>b</a:t>
            </a:r>
            <a:endParaRPr lang="ko-KR" altLang="en-US" b="1" i="0" dirty="0"/>
          </a:p>
        </p:txBody>
      </p:sp>
      <p:sp>
        <p:nvSpPr>
          <p:cNvPr id="30" name="직사각형 29"/>
          <p:cNvSpPr/>
          <p:nvPr/>
        </p:nvSpPr>
        <p:spPr bwMode="auto">
          <a:xfrm>
            <a:off x="5638800" y="3645932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1" name="직선 화살표 연결선 30"/>
          <p:cNvCxnSpPr/>
          <p:nvPr/>
        </p:nvCxnSpPr>
        <p:spPr bwMode="auto">
          <a:xfrm>
            <a:off x="5938745" y="3810000"/>
            <a:ext cx="8430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55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3811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Interning string literals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ko-KR" altLang="en-US" sz="2400" dirty="0" smtClean="0"/>
              <a:t>코드에 등장하는 모든 </a:t>
            </a:r>
            <a:r>
              <a:rPr lang="en-US" altLang="ko-KR" sz="2400" dirty="0" smtClean="0">
                <a:solidFill>
                  <a:srgbClr val="FF0000"/>
                </a:solidFill>
              </a:rPr>
              <a:t>String literal</a:t>
            </a:r>
            <a:r>
              <a:rPr lang="ko-KR" altLang="en-US" sz="2400" dirty="0" smtClean="0"/>
              <a:t>들은 프로그램이 </a:t>
            </a:r>
            <a:r>
              <a:rPr lang="ko-KR" altLang="en-US" sz="2400" dirty="0" smtClean="0">
                <a:solidFill>
                  <a:srgbClr val="FF0000"/>
                </a:solidFill>
              </a:rPr>
              <a:t>실행되기 전에</a:t>
            </a:r>
            <a:r>
              <a:rPr lang="ko-KR" altLang="en-US" sz="2400" dirty="0" smtClean="0"/>
              <a:t> 추려서 </a:t>
            </a:r>
            <a:r>
              <a:rPr lang="ko-KR" altLang="en-US" sz="2400" dirty="0" smtClean="0">
                <a:solidFill>
                  <a:srgbClr val="FF0000"/>
                </a:solidFill>
              </a:rPr>
              <a:t>정리</a:t>
            </a:r>
            <a:r>
              <a:rPr lang="en-US" altLang="ko-KR" sz="2400" dirty="0" smtClean="0">
                <a:solidFill>
                  <a:srgbClr val="FF0000"/>
                </a:solidFill>
              </a:rPr>
              <a:t>(intern)</a:t>
            </a:r>
            <a:r>
              <a:rPr lang="ko-KR" altLang="en-US" sz="2400" dirty="0" smtClean="0">
                <a:solidFill>
                  <a:srgbClr val="FF0000"/>
                </a:solidFill>
              </a:rPr>
              <a:t>된다</a:t>
            </a:r>
            <a:r>
              <a:rPr lang="en-US" altLang="ko-KR" sz="2400" dirty="0" smtClean="0"/>
              <a:t>. </a:t>
            </a:r>
          </a:p>
          <a:p>
            <a:pPr>
              <a:spcBef>
                <a:spcPts val="1200"/>
              </a:spcBef>
            </a:pPr>
            <a:r>
              <a:rPr lang="ko-KR" altLang="en-US" sz="2400" dirty="0" smtClean="0"/>
              <a:t>같은 </a:t>
            </a:r>
            <a:r>
              <a:rPr lang="ko-KR" altLang="en-US" sz="2400" dirty="0" err="1" smtClean="0"/>
              <a:t>리터럴이</a:t>
            </a:r>
            <a:r>
              <a:rPr lang="ko-KR" altLang="en-US" sz="2400" dirty="0" smtClean="0"/>
              <a:t> 두 개 있으면 하나만 저장된다</a:t>
            </a:r>
            <a:r>
              <a:rPr lang="en-US" altLang="ko-KR" sz="2400" dirty="0" smtClean="0"/>
              <a:t>. </a:t>
            </a:r>
          </a:p>
          <a:p>
            <a:pPr>
              <a:spcBef>
                <a:spcPts val="1200"/>
              </a:spcBef>
            </a:pPr>
            <a:r>
              <a:rPr lang="en-US" altLang="ko-KR" sz="2400" dirty="0" smtClean="0"/>
              <a:t>String </a:t>
            </a:r>
            <a:r>
              <a:rPr lang="ko-KR" altLang="en-US" sz="2400" dirty="0" smtClean="0"/>
              <a:t>타입 참조</a:t>
            </a:r>
            <a:r>
              <a:rPr lang="en-US" altLang="ko-KR" sz="2400" dirty="0" smtClean="0"/>
              <a:t>(reference)</a:t>
            </a:r>
            <a:r>
              <a:rPr lang="ko-KR" altLang="en-US" sz="2400" dirty="0" smtClean="0"/>
              <a:t>들은 이 </a:t>
            </a:r>
            <a:r>
              <a:rPr lang="ko-KR" altLang="en-US" sz="2400" dirty="0" err="1" smtClean="0"/>
              <a:t>리터럴을</a:t>
            </a:r>
            <a:r>
              <a:rPr lang="ko-KR" altLang="en-US" sz="2400" dirty="0" smtClean="0"/>
              <a:t> 가리킨다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56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343400"/>
            <a:ext cx="2334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/>
              <a:t>String a = "</a:t>
            </a:r>
            <a:r>
              <a:rPr lang="ko-KR" altLang="en-US" i="0" dirty="0"/>
              <a:t>가만히</a:t>
            </a:r>
            <a:r>
              <a:rPr lang="en-US" altLang="ko-KR" i="0" dirty="0" smtClean="0"/>
              <a:t>";</a:t>
            </a:r>
            <a:r>
              <a:rPr lang="en-US" altLang="ko-KR" i="0" dirty="0"/>
              <a:t> </a:t>
            </a:r>
            <a:endParaRPr lang="en-US" altLang="ko-KR" i="0" dirty="0" smtClean="0"/>
          </a:p>
          <a:p>
            <a:r>
              <a:rPr lang="en-US" altLang="ko-KR" i="0" dirty="0"/>
              <a:t>String </a:t>
            </a:r>
            <a:r>
              <a:rPr lang="en-US" altLang="ko-KR" i="0" dirty="0" smtClean="0"/>
              <a:t>b </a:t>
            </a:r>
            <a:r>
              <a:rPr lang="en-US" altLang="ko-KR" i="0" dirty="0"/>
              <a:t>= "</a:t>
            </a:r>
            <a:r>
              <a:rPr lang="ko-KR" altLang="en-US" i="0" dirty="0"/>
              <a:t>가만히</a:t>
            </a:r>
            <a:r>
              <a:rPr lang="en-US" altLang="ko-KR" i="0" dirty="0"/>
              <a:t>";</a:t>
            </a:r>
            <a:endParaRPr lang="ko-KR" altLang="en-US" i="0" dirty="0"/>
          </a:p>
          <a:p>
            <a:r>
              <a:rPr lang="en-US" altLang="ko-KR" i="0" dirty="0"/>
              <a:t>String </a:t>
            </a:r>
            <a:r>
              <a:rPr lang="en-US" altLang="ko-KR" i="0" dirty="0" smtClean="0"/>
              <a:t>c </a:t>
            </a:r>
            <a:r>
              <a:rPr lang="en-US" altLang="ko-KR" i="0" dirty="0"/>
              <a:t>= </a:t>
            </a:r>
            <a:r>
              <a:rPr lang="en-US" altLang="ko-KR" i="0" dirty="0" smtClean="0"/>
              <a:t>"</a:t>
            </a:r>
            <a:r>
              <a:rPr lang="ko-KR" altLang="en-US" i="0" dirty="0" smtClean="0"/>
              <a:t>있어라</a:t>
            </a:r>
            <a:r>
              <a:rPr lang="en-US" altLang="ko-KR" i="0" dirty="0" smtClean="0"/>
              <a:t>";</a:t>
            </a:r>
            <a:endParaRPr lang="ko-KR" altLang="en-US" i="0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477000" y="3962400"/>
            <a:ext cx="1143000" cy="304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가만히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477000" y="4267200"/>
            <a:ext cx="1143000" cy="304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있어라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724400" y="4191000"/>
            <a:ext cx="381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724400" y="4648200"/>
            <a:ext cx="381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i="0" dirty="0"/>
              <a:t>b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24400" y="5105400"/>
            <a:ext cx="381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i="0" dirty="0"/>
              <a:t>c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6" name="구부러진 연결선 15"/>
          <p:cNvCxnSpPr>
            <a:stCxn id="11" idx="3"/>
            <a:endCxn id="8" idx="1"/>
          </p:cNvCxnSpPr>
          <p:nvPr/>
        </p:nvCxnSpPr>
        <p:spPr bwMode="auto">
          <a:xfrm flipV="1">
            <a:off x="5105400" y="4114800"/>
            <a:ext cx="1371600" cy="22860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구부러진 연결선 18"/>
          <p:cNvCxnSpPr>
            <a:stCxn id="12" idx="3"/>
            <a:endCxn id="8" idx="1"/>
          </p:cNvCxnSpPr>
          <p:nvPr/>
        </p:nvCxnSpPr>
        <p:spPr bwMode="auto">
          <a:xfrm flipV="1">
            <a:off x="5105400" y="4114800"/>
            <a:ext cx="1371600" cy="68580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구부러진 연결선 21"/>
          <p:cNvCxnSpPr>
            <a:stCxn id="13" idx="3"/>
            <a:endCxn id="9" idx="1"/>
          </p:cNvCxnSpPr>
          <p:nvPr/>
        </p:nvCxnSpPr>
        <p:spPr bwMode="auto">
          <a:xfrm flipV="1">
            <a:off x="5105400" y="4419600"/>
            <a:ext cx="1371600" cy="83820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56943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7545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boolean</a:t>
            </a:r>
            <a:r>
              <a:rPr lang="en-US" altLang="ko-KR" sz="1800" dirty="0"/>
              <a:t> a = </a:t>
            </a:r>
            <a:r>
              <a:rPr lang="en-US" altLang="ko-KR" sz="1800" dirty="0" smtClean="0"/>
              <a:t>"</a:t>
            </a:r>
            <a:r>
              <a:rPr lang="en-US" altLang="ko-KR" sz="1800" dirty="0" err="1" smtClean="0"/>
              <a:t>Kangwon</a:t>
            </a:r>
            <a:r>
              <a:rPr lang="en-US" altLang="ko-KR" sz="1800" dirty="0" smtClean="0"/>
              <a:t>" </a:t>
            </a:r>
            <a:r>
              <a:rPr lang="en-US" altLang="ko-KR" sz="1800" dirty="0"/>
              <a:t>== </a:t>
            </a:r>
            <a:r>
              <a:rPr lang="en-US" altLang="ko-KR" sz="1800" dirty="0" smtClean="0"/>
              <a:t>"</a:t>
            </a:r>
            <a:r>
              <a:rPr lang="en-US" altLang="ko-KR" sz="1800" dirty="0" err="1" smtClean="0"/>
              <a:t>Kangwon</a:t>
            </a:r>
            <a:r>
              <a:rPr lang="en-US" altLang="ko-KR" sz="1800" dirty="0" smtClean="0"/>
              <a:t>";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boolean</a:t>
            </a:r>
            <a:r>
              <a:rPr lang="en-US" altLang="ko-KR" sz="1800" dirty="0"/>
              <a:t> b = </a:t>
            </a:r>
            <a:r>
              <a:rPr lang="en-US" altLang="ko-KR" sz="1800" dirty="0" smtClean="0"/>
              <a:t>"</a:t>
            </a:r>
            <a:r>
              <a:rPr lang="en-US" altLang="ko-KR" sz="1800" dirty="0" err="1" smtClean="0"/>
              <a:t>Kangwon</a:t>
            </a:r>
            <a:r>
              <a:rPr lang="en-US" altLang="ko-KR" sz="1800" dirty="0" smtClean="0"/>
              <a:t>" </a:t>
            </a:r>
            <a:r>
              <a:rPr lang="en-US" altLang="ko-KR" sz="1800" dirty="0"/>
              <a:t>== </a:t>
            </a:r>
            <a:r>
              <a:rPr lang="en-US" altLang="ko-KR" sz="1800" dirty="0">
                <a:solidFill>
                  <a:srgbClr val="FF0000"/>
                </a:solidFill>
              </a:rPr>
              <a:t>new String</a:t>
            </a:r>
            <a:r>
              <a:rPr lang="en-US" altLang="ko-KR" sz="1800" dirty="0" smtClean="0">
                <a:solidFill>
                  <a:srgbClr val="FF0000"/>
                </a:solidFill>
              </a:rPr>
              <a:t>("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Kangwon</a:t>
            </a:r>
            <a:r>
              <a:rPr lang="en-US" altLang="ko-KR" sz="1800" dirty="0" smtClean="0">
                <a:solidFill>
                  <a:srgbClr val="FF0000"/>
                </a:solidFill>
              </a:rPr>
              <a:t>")</a:t>
            </a:r>
            <a:r>
              <a:rPr lang="en-US" altLang="ko-KR" sz="1800" dirty="0" smtClean="0"/>
              <a:t>;  // </a:t>
            </a:r>
            <a:r>
              <a:rPr lang="ko-KR" altLang="en-US" sz="1800" dirty="0" smtClean="0"/>
              <a:t>실행 시 새로 만들어짐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boolean</a:t>
            </a:r>
            <a:r>
              <a:rPr lang="en-US" altLang="ko-KR" sz="1800" dirty="0"/>
              <a:t> c = </a:t>
            </a:r>
            <a:r>
              <a:rPr lang="en-US" altLang="ko-KR" sz="1800" dirty="0" smtClean="0"/>
              <a:t>"</a:t>
            </a:r>
            <a:r>
              <a:rPr lang="en-US" altLang="ko-KR" sz="1800" dirty="0" err="1" smtClean="0"/>
              <a:t>Kangwon</a:t>
            </a:r>
            <a:r>
              <a:rPr lang="en-US" altLang="ko-KR" sz="1800" dirty="0" smtClean="0"/>
              <a:t>" </a:t>
            </a:r>
            <a:r>
              <a:rPr lang="en-US" altLang="ko-KR" sz="1800" dirty="0"/>
              <a:t>== </a:t>
            </a:r>
            <a:r>
              <a:rPr lang="en-US" altLang="ko-KR" sz="1800" dirty="0" smtClean="0">
                <a:solidFill>
                  <a:srgbClr val="FF0000"/>
                </a:solidFill>
              </a:rPr>
              <a:t>"Kang" </a:t>
            </a:r>
            <a:r>
              <a:rPr lang="en-US" altLang="ko-KR" sz="1800" dirty="0">
                <a:solidFill>
                  <a:srgbClr val="FF0000"/>
                </a:solidFill>
              </a:rPr>
              <a:t>+ </a:t>
            </a:r>
            <a:r>
              <a:rPr lang="en-US" altLang="ko-KR" sz="1800" dirty="0" smtClean="0">
                <a:solidFill>
                  <a:srgbClr val="FF0000"/>
                </a:solidFill>
              </a:rPr>
              <a:t>"won"</a:t>
            </a:r>
            <a:r>
              <a:rPr lang="en-US" altLang="ko-KR" sz="1800" dirty="0" smtClean="0"/>
              <a:t>;    //  </a:t>
            </a:r>
            <a:r>
              <a:rPr lang="ko-KR" altLang="en-US" sz="1800" dirty="0" smtClean="0"/>
              <a:t>실행 전에 연결되고 </a:t>
            </a:r>
            <a:r>
              <a:rPr lang="en-US" altLang="ko-KR" sz="1800" dirty="0" smtClean="0"/>
              <a:t>intern</a:t>
            </a:r>
            <a:r>
              <a:rPr lang="ko-KR" altLang="en-US" sz="1800" dirty="0" smtClean="0"/>
              <a:t>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boolean</a:t>
            </a:r>
            <a:r>
              <a:rPr lang="en-US" altLang="ko-KR" sz="1800" dirty="0"/>
              <a:t> d = </a:t>
            </a:r>
            <a:r>
              <a:rPr lang="en-US" altLang="ko-KR" sz="1800" dirty="0" smtClean="0"/>
              <a:t>"</a:t>
            </a:r>
            <a:r>
              <a:rPr lang="en-US" altLang="ko-KR" sz="1800" dirty="0" err="1" smtClean="0"/>
              <a:t>Kangwon</a:t>
            </a:r>
            <a:r>
              <a:rPr lang="en-US" altLang="ko-KR" sz="1800" dirty="0" smtClean="0"/>
              <a:t>" </a:t>
            </a:r>
            <a:r>
              <a:rPr lang="en-US" altLang="ko-KR" sz="1800" dirty="0"/>
              <a:t>== new String</a:t>
            </a:r>
            <a:r>
              <a:rPr lang="en-US" altLang="ko-KR" sz="1800" dirty="0" smtClean="0"/>
              <a:t>("</a:t>
            </a:r>
            <a:r>
              <a:rPr lang="en-US" altLang="ko-KR" sz="1800" dirty="0" err="1" smtClean="0"/>
              <a:t>Kangwon</a:t>
            </a:r>
            <a:r>
              <a:rPr lang="en-US" altLang="ko-KR" sz="1800" dirty="0" smtClean="0"/>
              <a:t>")</a:t>
            </a:r>
            <a:r>
              <a:rPr lang="en-US" altLang="ko-KR" sz="1800" dirty="0" smtClean="0">
                <a:solidFill>
                  <a:srgbClr val="FF0000"/>
                </a:solidFill>
              </a:rPr>
              <a:t>.</a:t>
            </a:r>
            <a:r>
              <a:rPr lang="en-US" altLang="ko-KR" sz="1800" dirty="0">
                <a:solidFill>
                  <a:srgbClr val="FF0000"/>
                </a:solidFill>
              </a:rPr>
              <a:t>intern</a:t>
            </a:r>
            <a:r>
              <a:rPr lang="en-US" altLang="ko-KR" sz="1800" dirty="0" smtClean="0">
                <a:solidFill>
                  <a:srgbClr val="FF0000"/>
                </a:solidFill>
              </a:rPr>
              <a:t>()</a:t>
            </a:r>
            <a:r>
              <a:rPr lang="en-US" altLang="ko-KR" sz="1800" dirty="0" smtClean="0"/>
              <a:t>;  // </a:t>
            </a:r>
            <a:r>
              <a:rPr lang="ko-KR" altLang="en-US" sz="1800" dirty="0" smtClean="0"/>
              <a:t>강제로 인턴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boolean</a:t>
            </a:r>
            <a:r>
              <a:rPr lang="en-US" altLang="ko-KR" sz="1800" dirty="0"/>
              <a:t> e = </a:t>
            </a:r>
            <a:r>
              <a:rPr lang="en-US" altLang="ko-KR" sz="1800" dirty="0" smtClean="0"/>
              <a:t>"</a:t>
            </a:r>
            <a:r>
              <a:rPr lang="en-US" altLang="ko-KR" sz="1800" dirty="0" err="1" smtClean="0"/>
              <a:t>Kangwon</a:t>
            </a:r>
            <a:r>
              <a:rPr lang="en-US" altLang="ko-KR" sz="1800" dirty="0" smtClean="0"/>
              <a:t>" </a:t>
            </a:r>
            <a:r>
              <a:rPr lang="en-US" altLang="ko-KR" sz="1800" dirty="0"/>
              <a:t>== " </a:t>
            </a:r>
            <a:r>
              <a:rPr lang="en-US" altLang="ko-KR" sz="1800" dirty="0" err="1" smtClean="0"/>
              <a:t>Kangwon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".trim(); // </a:t>
            </a:r>
            <a:r>
              <a:rPr lang="ko-KR" altLang="en-US" sz="1800" dirty="0"/>
              <a:t>실행 시 새로 만들어짐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(a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err="1"/>
              <a:t>System.out.println</a:t>
            </a:r>
            <a:r>
              <a:rPr lang="en-US" altLang="ko-KR" sz="1800" dirty="0"/>
              <a:t>(b);</a:t>
            </a:r>
          </a:p>
          <a:p>
            <a:pPr marL="0" indent="0">
              <a:buNone/>
            </a:pPr>
            <a:r>
              <a:rPr lang="en-US" altLang="ko-KR" sz="1800" dirty="0" err="1"/>
              <a:t>System.out.println</a:t>
            </a:r>
            <a:r>
              <a:rPr lang="en-US" altLang="ko-KR" sz="1800" dirty="0"/>
              <a:t>(c);</a:t>
            </a:r>
          </a:p>
          <a:p>
            <a:pPr marL="0" indent="0">
              <a:buNone/>
            </a:pPr>
            <a:r>
              <a:rPr lang="en-US" altLang="ko-KR" sz="1800" dirty="0" err="1"/>
              <a:t>System.out.println</a:t>
            </a:r>
            <a:r>
              <a:rPr lang="en-US" altLang="ko-KR" sz="1800" dirty="0"/>
              <a:t>(d);</a:t>
            </a:r>
          </a:p>
          <a:p>
            <a:pPr marL="0" indent="0">
              <a:buNone/>
            </a:pPr>
            <a:r>
              <a:rPr lang="en-US" altLang="ko-KR" sz="1800" dirty="0" err="1"/>
              <a:t>System.out.println</a:t>
            </a:r>
            <a:r>
              <a:rPr lang="en-US" altLang="ko-KR" sz="1800" dirty="0"/>
              <a:t>(e); 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6248400" y="3733800"/>
            <a:ext cx="69923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i="0" dirty="0" smtClean="0"/>
              <a:t>true</a:t>
            </a:r>
          </a:p>
          <a:p>
            <a:r>
              <a:rPr lang="en-US" altLang="ko-KR" i="0" dirty="0" smtClean="0"/>
              <a:t>false</a:t>
            </a:r>
          </a:p>
          <a:p>
            <a:r>
              <a:rPr lang="en-US" altLang="ko-KR" i="0" dirty="0" smtClean="0"/>
              <a:t>true</a:t>
            </a:r>
          </a:p>
          <a:p>
            <a:r>
              <a:rPr lang="en-US" altLang="ko-KR" i="0" dirty="0" smtClean="0"/>
              <a:t>true</a:t>
            </a:r>
          </a:p>
          <a:p>
            <a:r>
              <a:rPr lang="en-US" altLang="ko-KR" i="0" dirty="0" smtClean="0"/>
              <a:t>false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57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5867400"/>
            <a:ext cx="677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0" dirty="0" smtClean="0"/>
              <a:t>이쪽의 내용은 지엽적이고 세부적인 내용으로서 참고 자료임</a:t>
            </a:r>
            <a:r>
              <a:rPr lang="en-US" altLang="ko-KR" sz="1400" b="1" i="0" dirty="0" smtClean="0"/>
              <a:t>: </a:t>
            </a:r>
            <a:r>
              <a:rPr lang="ko-KR" altLang="en-US" sz="1400" b="1" i="0" dirty="0" smtClean="0"/>
              <a:t>시험이 나오지 않음 ☺</a:t>
            </a:r>
          </a:p>
        </p:txBody>
      </p:sp>
    </p:spTree>
    <p:extLst>
      <p:ext uri="{BB962C8B-B14F-4D97-AF65-F5344CB8AC3E}">
        <p14:creationId xmlns:p14="http://schemas.microsoft.com/office/powerpoint/2010/main" val="8718047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58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19274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480" y="1600200"/>
            <a:ext cx="7804800" cy="4632967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char </a:t>
            </a:r>
            <a:r>
              <a:rPr lang="en-US" altLang="ko-KR" sz="2200" dirty="0" err="1">
                <a:cs typeface="Arial" pitchFamily="34" charset="0"/>
              </a:rPr>
              <a:t>charAt</a:t>
            </a:r>
            <a:r>
              <a:rPr lang="en-US" altLang="ko-KR" sz="2200" dirty="0">
                <a:cs typeface="Arial" pitchFamily="34" charset="0"/>
              </a:rPr>
              <a:t>(</a:t>
            </a:r>
            <a:r>
              <a:rPr lang="en-US" altLang="ko-KR" sz="2200" dirty="0" err="1">
                <a:cs typeface="Arial" pitchFamily="34" charset="0"/>
              </a:rPr>
              <a:t>int</a:t>
            </a:r>
            <a:r>
              <a:rPr lang="en-US" altLang="ko-KR" sz="2200" dirty="0">
                <a:cs typeface="Arial" pitchFamily="34" charset="0"/>
              </a:rPr>
              <a:t> index)</a:t>
            </a:r>
            <a:endParaRPr lang="en-US" altLang="ko-KR" sz="2200" b="1" dirty="0">
              <a:latin typeface="굴림" pitchFamily="50" charset="-127"/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 smtClean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ko-KR" altLang="en-US" sz="2200" dirty="0" smtClean="0">
                <a:cs typeface="Arial" pitchFamily="34" charset="0"/>
              </a:rPr>
              <a:t>인덱스 </a:t>
            </a:r>
            <a:r>
              <a:rPr lang="en-US" altLang="ko-KR" sz="2200" dirty="0" err="1">
                <a:cs typeface="Arial" pitchFamily="34" charset="0"/>
              </a:rPr>
              <a:t>i</a:t>
            </a:r>
            <a:r>
              <a:rPr lang="ko-KR" altLang="en-US" sz="2200" dirty="0">
                <a:cs typeface="Arial" pitchFamily="34" charset="0"/>
              </a:rPr>
              <a:t>에 있는 문자를 반환한다</a:t>
            </a:r>
            <a:r>
              <a:rPr lang="en-US" altLang="ko-KR" sz="2200" dirty="0">
                <a:cs typeface="Arial" pitchFamily="34" charset="0"/>
              </a:rPr>
              <a:t>. </a:t>
            </a:r>
            <a:endParaRPr lang="en-US" altLang="ko-KR" sz="2200" dirty="0" smtClean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ko-KR" altLang="en-US" sz="2200" dirty="0" smtClean="0">
                <a:cs typeface="Arial" pitchFamily="34" charset="0"/>
              </a:rPr>
              <a:t>문자열의 </a:t>
            </a:r>
            <a:r>
              <a:rPr lang="ko-KR" altLang="en-US" sz="2200" dirty="0">
                <a:cs typeface="Arial" pitchFamily="34" charset="0"/>
              </a:rPr>
              <a:t>인덱스는 </a:t>
            </a:r>
            <a:r>
              <a:rPr lang="en-US" altLang="ko-KR" sz="2200" dirty="0">
                <a:cs typeface="Arial" pitchFamily="34" charset="0"/>
              </a:rPr>
              <a:t>0</a:t>
            </a:r>
            <a:r>
              <a:rPr lang="ko-KR" altLang="en-US" sz="2200" dirty="0">
                <a:cs typeface="Arial" pitchFamily="34" charset="0"/>
              </a:rPr>
              <a:t>부터 시작된다</a:t>
            </a:r>
            <a:r>
              <a:rPr lang="en-US" altLang="ko-KR" sz="2200" dirty="0">
                <a:cs typeface="Arial" pitchFamily="34" charset="0"/>
              </a:rPr>
              <a:t>.</a:t>
            </a:r>
            <a:br>
              <a:rPr lang="en-US" altLang="ko-KR" sz="2200" dirty="0">
                <a:cs typeface="Arial" pitchFamily="34" charset="0"/>
              </a:rPr>
            </a:br>
            <a:endParaRPr lang="en-US" altLang="ko-KR" sz="2200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&lt;</a:t>
            </a:r>
            <a:r>
              <a:rPr lang="ko-KR" altLang="en-US" sz="2200" dirty="0" smtClean="0">
                <a:cs typeface="Arial" pitchFamily="34" charset="0"/>
              </a:rPr>
              <a:t>예</a:t>
            </a:r>
            <a:r>
              <a:rPr lang="en-US" altLang="ko-KR" sz="2200" dirty="0" smtClean="0">
                <a:cs typeface="Arial" pitchFamily="34" charset="0"/>
              </a:rPr>
              <a:t>&gt;</a:t>
            </a:r>
            <a:r>
              <a:rPr lang="en-US" altLang="ko-KR" sz="2200" dirty="0">
                <a:cs typeface="Arial" pitchFamily="34" charset="0"/>
              </a:rPr>
              <a:t/>
            </a:r>
            <a:br>
              <a:rPr lang="en-US" altLang="ko-KR" sz="2200" dirty="0">
                <a:cs typeface="Arial" pitchFamily="34" charset="0"/>
              </a:rPr>
            </a:br>
            <a:r>
              <a:rPr lang="en-US" altLang="ko-KR" sz="2200" dirty="0">
                <a:cs typeface="Arial" pitchFamily="34" charset="0"/>
              </a:rPr>
              <a:t>String  s = “Titanic”;</a:t>
            </a:r>
            <a:r>
              <a:rPr lang="en-US" altLang="ko-KR" sz="2200" dirty="0">
                <a:latin typeface="굴림" pitchFamily="50" charset="-127"/>
                <a:cs typeface="Arial" pitchFamily="34" charset="0"/>
              </a:rPr>
              <a:t/>
            </a:r>
            <a:br>
              <a:rPr lang="en-US" altLang="ko-KR" sz="2200" dirty="0">
                <a:latin typeface="굴림" pitchFamily="50" charset="-127"/>
                <a:cs typeface="Arial" pitchFamily="34" charset="0"/>
              </a:rPr>
            </a:br>
            <a:r>
              <a:rPr lang="en-US" altLang="ko-KR" sz="2200" dirty="0" err="1" smtClean="0">
                <a:latin typeface="굴림" pitchFamily="50" charset="-127"/>
                <a:cs typeface="Arial" pitchFamily="34" charset="0"/>
              </a:rPr>
              <a:t>System.out.print</a:t>
            </a:r>
            <a:r>
              <a:rPr lang="en-US" altLang="ko-KR" sz="2200" dirty="0" smtClean="0">
                <a:latin typeface="굴림" pitchFamily="50" charset="-127"/>
                <a:cs typeface="Arial" pitchFamily="34" charset="0"/>
              </a:rPr>
              <a:t>(</a:t>
            </a:r>
            <a:r>
              <a:rPr lang="en-US" altLang="ko-KR" sz="2200" dirty="0" err="1" smtClean="0">
                <a:cs typeface="Arial" pitchFamily="34" charset="0"/>
              </a:rPr>
              <a:t>s.charAt</a:t>
            </a:r>
            <a:r>
              <a:rPr lang="en-US" altLang="ko-KR" sz="2200" dirty="0" smtClean="0">
                <a:cs typeface="Arial" pitchFamily="34" charset="0"/>
              </a:rPr>
              <a:t>(3));  --&gt; </a:t>
            </a:r>
            <a:r>
              <a:rPr lang="en-US" altLang="ko-KR" sz="2200" dirty="0" smtClean="0">
                <a:latin typeface="굴림" pitchFamily="50" charset="-127"/>
                <a:cs typeface="Arial" pitchFamily="34" charset="0"/>
              </a:rPr>
              <a:t>a</a:t>
            </a:r>
            <a:endParaRPr lang="en-US" altLang="ko-KR" sz="2200" b="1" dirty="0">
              <a:latin typeface="굴림" pitchFamily="50" charset="-127"/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 smtClean="0">
              <a:cs typeface="Arial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59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58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 dirty="0" smtClean="0"/>
              <a:t>라이브러리에 들어 있는 클래스 이용하기</a:t>
            </a:r>
            <a:endParaRPr lang="en-US" altLang="ko-KR" sz="2000" b="1" dirty="0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3459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400" b="1" dirty="0" smtClean="0"/>
              <a:t>클래스들은 그룹으로 분류되어 있으며 이 그룹을 패키지라고 함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sz="2400" b="1" dirty="0" smtClean="0"/>
              <a:t>Rectangle </a:t>
            </a:r>
            <a:r>
              <a:rPr lang="ko-KR" altLang="en-US" sz="2400" b="1" dirty="0" smtClean="0"/>
              <a:t>클래스는 </a:t>
            </a:r>
            <a:r>
              <a:rPr lang="en-US" altLang="ko-KR" sz="2400" b="1" dirty="0" err="1" smtClean="0"/>
              <a:t>java.awt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패키지에 들어 있음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sz="2400" b="1" dirty="0" smtClean="0"/>
              <a:t>Rectangle </a:t>
            </a:r>
            <a:r>
              <a:rPr lang="ko-KR" altLang="en-US" sz="2400" b="1" dirty="0" smtClean="0"/>
              <a:t>클래스의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full name = </a:t>
            </a:r>
            <a:r>
              <a:rPr lang="en-US" altLang="ko-KR" sz="2400" b="1" dirty="0" err="1" smtClean="0">
                <a:solidFill>
                  <a:srgbClr val="0000FF"/>
                </a:solidFill>
              </a:rPr>
              <a:t>java.awt.Rectangle</a:t>
            </a:r>
            <a:endParaRPr lang="ko-KR" altLang="en-US" sz="24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400" b="1" dirty="0"/>
              <a:t>클래스를 </a:t>
            </a:r>
            <a:r>
              <a:rPr lang="en-US" altLang="ko-KR" sz="2400" b="1" dirty="0" smtClean="0"/>
              <a:t>import</a:t>
            </a:r>
            <a:r>
              <a:rPr lang="ko-KR" altLang="en-US" sz="2400" b="1" dirty="0" smtClean="0"/>
              <a:t>하면 프로그램을 작성할 때 클래스의 </a:t>
            </a:r>
            <a:r>
              <a:rPr lang="en-US" altLang="ko-KR" sz="2400" b="1" dirty="0" smtClean="0"/>
              <a:t>full name(</a:t>
            </a:r>
            <a:r>
              <a:rPr kumimoji="0" lang="en-US" altLang="ko-KR" sz="2400" b="1" dirty="0" err="1" smtClean="0"/>
              <a:t>java.awt.Rectangle</a:t>
            </a:r>
            <a:r>
              <a:rPr kumimoji="0" lang="en-US" altLang="ko-KR" sz="2400" b="1" dirty="0" smtClean="0"/>
              <a:t>)</a:t>
            </a:r>
            <a:r>
              <a:rPr lang="ko-KR" altLang="en-US" sz="2400" b="1" dirty="0" smtClean="0"/>
              <a:t> 대신 </a:t>
            </a:r>
            <a:r>
              <a:rPr lang="en-US" altLang="ko-KR" sz="2400" b="1" dirty="0" smtClean="0"/>
              <a:t>Rectangle</a:t>
            </a:r>
            <a:r>
              <a:rPr lang="ko-KR" altLang="en-US" sz="2400" b="1" dirty="0" smtClean="0"/>
              <a:t>이라고만 적을 수 있음</a:t>
            </a:r>
            <a:endParaRPr lang="en-US" altLang="ko-KR" sz="2400" b="1" dirty="0" smtClean="0"/>
          </a:p>
        </p:txBody>
      </p:sp>
      <p:sp>
        <p:nvSpPr>
          <p:cNvPr id="38918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1752600" y="1676400"/>
            <a:ext cx="502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400" b="1" i="0" dirty="0" smtClean="0"/>
              <a:t>import </a:t>
            </a:r>
            <a:r>
              <a:rPr kumimoji="0" lang="en-US" altLang="ko-KR" sz="2400" b="1" i="0" dirty="0" err="1"/>
              <a:t>java.awt.Rectangle</a:t>
            </a:r>
            <a:r>
              <a:rPr kumimoji="0" lang="en-US" altLang="ko-KR" sz="2400" b="1" i="0" dirty="0"/>
              <a:t>;</a:t>
            </a:r>
            <a:r>
              <a:rPr kumimoji="0" lang="en-US" altLang="ko-KR" sz="2400" b="1" i="0" dirty="0">
                <a:solidFill>
                  <a:schemeClr val="folHlink"/>
                </a:solidFill>
              </a:rPr>
              <a:t> </a:t>
            </a:r>
            <a:endParaRPr lang="ko-KR" altLang="en-US" sz="2400" b="1" i="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84723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000" b="1" dirty="0" smtClean="0">
                <a:cs typeface="Arial" pitchFamily="34" charset="0"/>
              </a:rPr>
              <a:t> </a:t>
            </a:r>
            <a:r>
              <a:rPr lang="en-US" altLang="ko-KR" sz="2000" b="1" dirty="0" err="1">
                <a:cs typeface="Arial" pitchFamily="34" charset="0"/>
              </a:rPr>
              <a:t>int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 err="1">
                <a:cs typeface="Arial" pitchFamily="34" charset="0"/>
              </a:rPr>
              <a:t>compareTo</a:t>
            </a:r>
            <a:r>
              <a:rPr lang="en-US" altLang="ko-KR" sz="2000" b="1" dirty="0">
                <a:cs typeface="Arial" pitchFamily="34" charset="0"/>
              </a:rPr>
              <a:t>(String t) </a:t>
            </a:r>
          </a:p>
          <a:p>
            <a:pPr marL="0" indent="0">
              <a:lnSpc>
                <a:spcPct val="73000"/>
              </a:lnSpc>
              <a:buNone/>
            </a:pPr>
            <a:endParaRPr lang="en-US" altLang="ko-KR" sz="1800" dirty="0" smtClean="0">
              <a:cs typeface="Arial" pitchFamily="34" charset="0"/>
            </a:endParaRPr>
          </a:p>
          <a:p>
            <a:pPr marL="0" indent="0">
              <a:lnSpc>
                <a:spcPct val="73000"/>
              </a:lnSpc>
              <a:buNone/>
            </a:pPr>
            <a:r>
              <a:rPr lang="en-US" altLang="ko-KR" sz="1800" dirty="0" err="1" smtClean="0">
                <a:cs typeface="Arial" pitchFamily="34" charset="0"/>
              </a:rPr>
              <a:t>s.compareTo</a:t>
            </a:r>
            <a:r>
              <a:rPr lang="en-US" altLang="ko-KR" sz="1800" dirty="0" smtClean="0">
                <a:cs typeface="Arial" pitchFamily="34" charset="0"/>
              </a:rPr>
              <a:t>(t)</a:t>
            </a:r>
            <a:endParaRPr lang="en-US" altLang="ko-KR" sz="1800" dirty="0">
              <a:cs typeface="Arial" pitchFamily="34" charset="0"/>
            </a:endParaRPr>
          </a:p>
          <a:p>
            <a:pPr marL="400050" lvl="1" indent="0" eaLnBrk="1" hangingPunct="1">
              <a:buNone/>
            </a:pPr>
            <a:r>
              <a:rPr lang="ko-KR" altLang="en-US" sz="1800" dirty="0" smtClean="0">
                <a:cs typeface="Arial" pitchFamily="34" charset="0"/>
              </a:rPr>
              <a:t>문자의 </a:t>
            </a:r>
            <a:r>
              <a:rPr lang="en-US" altLang="ko-KR" sz="1800" dirty="0">
                <a:cs typeface="Arial" pitchFamily="34" charset="0"/>
              </a:rPr>
              <a:t>ASCII </a:t>
            </a:r>
            <a:r>
              <a:rPr lang="ko-KR" altLang="en-US" sz="1800" dirty="0">
                <a:cs typeface="Arial" pitchFamily="34" charset="0"/>
              </a:rPr>
              <a:t>값을 사용하여 두 개의 문자열을 한 문자씩 </a:t>
            </a:r>
            <a:r>
              <a:rPr lang="ko-KR" altLang="en-US" sz="1800" dirty="0" smtClean="0">
                <a:cs typeface="Arial" pitchFamily="34" charset="0"/>
              </a:rPr>
              <a:t>차례로 비교한다</a:t>
            </a:r>
            <a:r>
              <a:rPr lang="en-US" altLang="ko-KR" sz="1800" dirty="0">
                <a:cs typeface="Arial" pitchFamily="34" charset="0"/>
              </a:rPr>
              <a:t>.</a:t>
            </a:r>
            <a:r>
              <a:rPr lang="en-US" altLang="ko-KR" sz="1800" b="1" dirty="0">
                <a:cs typeface="Arial" pitchFamily="34" charset="0"/>
              </a:rPr>
              <a:t/>
            </a:r>
            <a:br>
              <a:rPr lang="en-US" altLang="ko-KR" sz="1800" b="1" dirty="0">
                <a:cs typeface="Arial" pitchFamily="34" charset="0"/>
              </a:rPr>
            </a:br>
            <a:r>
              <a:rPr lang="en-US" altLang="ko-KR" sz="1800" dirty="0">
                <a:cs typeface="Arial" pitchFamily="34" charset="0"/>
              </a:rPr>
              <a:t> s &lt; </a:t>
            </a:r>
            <a:r>
              <a:rPr lang="en-US" altLang="ko-KR" sz="1800" dirty="0" smtClean="0">
                <a:cs typeface="Arial" pitchFamily="34" charset="0"/>
              </a:rPr>
              <a:t>t  	</a:t>
            </a:r>
            <a:r>
              <a:rPr lang="ko-KR" altLang="en-US" sz="1800" dirty="0" smtClean="0">
                <a:cs typeface="Arial" pitchFamily="34" charset="0"/>
              </a:rPr>
              <a:t>음수를 반환</a:t>
            </a:r>
            <a:r>
              <a:rPr lang="en-US" altLang="ko-KR" sz="1800" dirty="0">
                <a:cs typeface="Arial" pitchFamily="34" charset="0"/>
              </a:rPr>
              <a:t/>
            </a:r>
            <a:br>
              <a:rPr lang="en-US" altLang="ko-KR" sz="1800" dirty="0">
                <a:cs typeface="Arial" pitchFamily="34" charset="0"/>
              </a:rPr>
            </a:br>
            <a:r>
              <a:rPr lang="en-US" altLang="ko-KR" sz="1800" dirty="0">
                <a:cs typeface="Arial" pitchFamily="34" charset="0"/>
              </a:rPr>
              <a:t> s == </a:t>
            </a:r>
            <a:r>
              <a:rPr lang="en-US" altLang="ko-KR" sz="1800" dirty="0" smtClean="0">
                <a:cs typeface="Arial" pitchFamily="34" charset="0"/>
              </a:rPr>
              <a:t>t	0</a:t>
            </a:r>
            <a:r>
              <a:rPr lang="ko-KR" altLang="en-US" sz="1800" dirty="0">
                <a:cs typeface="Arial" pitchFamily="34" charset="0"/>
              </a:rPr>
              <a:t>을 </a:t>
            </a:r>
            <a:r>
              <a:rPr lang="ko-KR" altLang="en-US" sz="1800" dirty="0" smtClean="0">
                <a:cs typeface="Arial" pitchFamily="34" charset="0"/>
              </a:rPr>
              <a:t>반환</a:t>
            </a:r>
            <a:r>
              <a:rPr lang="en-US" altLang="ko-KR" sz="1800" dirty="0">
                <a:cs typeface="Arial" pitchFamily="34" charset="0"/>
              </a:rPr>
              <a:t/>
            </a:r>
            <a:br>
              <a:rPr lang="en-US" altLang="ko-KR" sz="1800" dirty="0">
                <a:cs typeface="Arial" pitchFamily="34" charset="0"/>
              </a:rPr>
            </a:br>
            <a:r>
              <a:rPr lang="en-US" altLang="ko-KR" sz="1800" dirty="0">
                <a:cs typeface="Arial" pitchFamily="34" charset="0"/>
              </a:rPr>
              <a:t> s &gt; </a:t>
            </a:r>
            <a:r>
              <a:rPr lang="en-US" altLang="ko-KR" sz="1800" dirty="0" smtClean="0">
                <a:cs typeface="Arial" pitchFamily="34" charset="0"/>
              </a:rPr>
              <a:t>t	</a:t>
            </a:r>
            <a:r>
              <a:rPr lang="ko-KR" altLang="en-US" sz="1800" dirty="0" smtClean="0">
                <a:cs typeface="Arial" pitchFamily="34" charset="0"/>
              </a:rPr>
              <a:t>양수를 반환</a:t>
            </a:r>
            <a:endParaRPr lang="en-US" altLang="ko-KR" sz="1800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18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1800" dirty="0" smtClean="0">
                <a:cs typeface="Arial" pitchFamily="34" charset="0"/>
              </a:rPr>
              <a:t>String </a:t>
            </a:r>
            <a:r>
              <a:rPr lang="en-US" altLang="ko-KR" sz="1800" dirty="0">
                <a:cs typeface="Arial" pitchFamily="34" charset="0"/>
              </a:rPr>
              <a:t>s = “Shrek”;</a:t>
            </a:r>
            <a:br>
              <a:rPr lang="en-US" altLang="ko-KR" sz="1800" dirty="0">
                <a:cs typeface="Arial" pitchFamily="34" charset="0"/>
              </a:rPr>
            </a:br>
            <a:r>
              <a:rPr lang="en-US" altLang="ko-KR" sz="1800" dirty="0">
                <a:cs typeface="Arial" pitchFamily="34" charset="0"/>
              </a:rPr>
              <a:t>String t  = “Star Wars”;</a:t>
            </a:r>
            <a:br>
              <a:rPr lang="en-US" altLang="ko-KR" sz="1800" dirty="0">
                <a:cs typeface="Arial" pitchFamily="34" charset="0"/>
              </a:rPr>
            </a:br>
            <a:r>
              <a:rPr lang="en-US" altLang="ko-KR" sz="1800" dirty="0" err="1">
                <a:cs typeface="Arial" pitchFamily="34" charset="0"/>
              </a:rPr>
              <a:t>s.compareTo</a:t>
            </a:r>
            <a:r>
              <a:rPr lang="en-US" altLang="ko-KR" sz="1800" dirty="0">
                <a:cs typeface="Arial" pitchFamily="34" charset="0"/>
              </a:rPr>
              <a:t>(t</a:t>
            </a:r>
            <a:r>
              <a:rPr lang="en-US" altLang="ko-KR" sz="1800" dirty="0" smtClean="0">
                <a:cs typeface="Arial" pitchFamily="34" charset="0"/>
              </a:rPr>
              <a:t>)	</a:t>
            </a:r>
            <a:r>
              <a:rPr lang="ko-KR" altLang="en-US" sz="1800" dirty="0" smtClean="0">
                <a:cs typeface="Arial" pitchFamily="34" charset="0"/>
              </a:rPr>
              <a:t>음수를 반환</a:t>
            </a:r>
            <a:r>
              <a:rPr lang="en-US" altLang="ko-KR" sz="1800" dirty="0">
                <a:cs typeface="Arial" pitchFamily="34" charset="0"/>
              </a:rPr>
              <a:t/>
            </a:r>
            <a:br>
              <a:rPr lang="en-US" altLang="ko-KR" sz="1800" dirty="0">
                <a:cs typeface="Arial" pitchFamily="34" charset="0"/>
              </a:rPr>
            </a:br>
            <a:r>
              <a:rPr lang="en-US" altLang="ko-KR" sz="1800" dirty="0" err="1">
                <a:cs typeface="Arial" pitchFamily="34" charset="0"/>
              </a:rPr>
              <a:t>s.compareTo</a:t>
            </a:r>
            <a:r>
              <a:rPr lang="en-US" altLang="ko-KR" sz="1800" dirty="0">
                <a:cs typeface="Arial" pitchFamily="34" charset="0"/>
              </a:rPr>
              <a:t>(s</a:t>
            </a:r>
            <a:r>
              <a:rPr lang="en-US" altLang="ko-KR" sz="1800" dirty="0" smtClean="0">
                <a:cs typeface="Arial" pitchFamily="34" charset="0"/>
              </a:rPr>
              <a:t>)</a:t>
            </a:r>
            <a:r>
              <a:rPr lang="ko-KR" altLang="en-US" sz="1800" dirty="0" smtClean="0">
                <a:cs typeface="Arial" pitchFamily="34" charset="0"/>
              </a:rPr>
              <a:t> </a:t>
            </a:r>
            <a:r>
              <a:rPr lang="en-US" altLang="ko-KR" sz="1800" dirty="0" smtClean="0">
                <a:cs typeface="Arial" pitchFamily="34" charset="0"/>
              </a:rPr>
              <a:t>	0</a:t>
            </a:r>
            <a:r>
              <a:rPr lang="ko-KR" altLang="en-US" sz="1800" dirty="0">
                <a:cs typeface="Arial" pitchFamily="34" charset="0"/>
              </a:rPr>
              <a:t>을 </a:t>
            </a:r>
            <a:r>
              <a:rPr lang="ko-KR" altLang="en-US" sz="1800" dirty="0" smtClean="0">
                <a:cs typeface="Arial" pitchFamily="34" charset="0"/>
              </a:rPr>
              <a:t>반환</a:t>
            </a:r>
            <a:r>
              <a:rPr lang="en-US" altLang="ko-KR" sz="1800" dirty="0">
                <a:cs typeface="Arial" pitchFamily="34" charset="0"/>
              </a:rPr>
              <a:t/>
            </a:r>
            <a:br>
              <a:rPr lang="en-US" altLang="ko-KR" sz="1800" dirty="0">
                <a:cs typeface="Arial" pitchFamily="34" charset="0"/>
              </a:rPr>
            </a:br>
            <a:endParaRPr lang="en-US" altLang="ko-KR" sz="1800" dirty="0">
              <a:cs typeface="Arial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21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 </a:t>
            </a:r>
            <a:r>
              <a:rPr lang="en-US" altLang="ko-KR" sz="2200" dirty="0" err="1">
                <a:cs typeface="Arial" pitchFamily="34" charset="0"/>
              </a:rPr>
              <a:t>int</a:t>
            </a:r>
            <a:r>
              <a:rPr lang="en-US" altLang="ko-KR" sz="2200" dirty="0">
                <a:cs typeface="Arial" pitchFamily="34" charset="0"/>
              </a:rPr>
              <a:t> </a:t>
            </a:r>
            <a:r>
              <a:rPr lang="en-US" altLang="ko-KR" sz="2200" dirty="0" err="1">
                <a:cs typeface="Arial" pitchFamily="34" charset="0"/>
              </a:rPr>
              <a:t>compareTolgnoreCase</a:t>
            </a:r>
            <a:r>
              <a:rPr lang="en-US" altLang="ko-KR" sz="2200" dirty="0">
                <a:cs typeface="Arial" pitchFamily="34" charset="0"/>
              </a:rPr>
              <a:t>(String t)</a:t>
            </a:r>
            <a:endParaRPr lang="en-US" altLang="ko-KR" sz="2200" b="1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sz="2200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err="1" smtClean="0">
                <a:cs typeface="Arial" pitchFamily="34" charset="0"/>
              </a:rPr>
              <a:t>compareTo</a:t>
            </a:r>
            <a:r>
              <a:rPr lang="en-US" altLang="ko-KR" sz="2200" dirty="0">
                <a:cs typeface="Arial" pitchFamily="34" charset="0"/>
              </a:rPr>
              <a:t>(...)</a:t>
            </a:r>
            <a:r>
              <a:rPr lang="ko-KR" altLang="en-US" sz="2200" dirty="0">
                <a:cs typeface="Arial" pitchFamily="34" charset="0"/>
              </a:rPr>
              <a:t>와 비슷하지만 대소문자를 구분하지 않는다</a:t>
            </a:r>
            <a:r>
              <a:rPr lang="en-US" altLang="ko-KR" sz="2200" dirty="0">
                <a:cs typeface="Arial" pitchFamily="34" charset="0"/>
              </a:rPr>
              <a:t>.</a:t>
            </a: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2200" dirty="0">
              <a:cs typeface="Arial" pitchFamily="34" charset="0"/>
            </a:endParaRPr>
          </a:p>
          <a:p>
            <a:pPr marL="0" indent="0" eaLnBrk="1" hangingPunct="1">
              <a:lnSpc>
                <a:spcPts val="1089"/>
              </a:lnSpc>
              <a:buNone/>
            </a:pPr>
            <a:r>
              <a:rPr lang="en-US" altLang="ko-KR" sz="2200" dirty="0">
                <a:cs typeface="Arial" pitchFamily="34" charset="0"/>
              </a:rPr>
              <a:t/>
            </a:r>
            <a:br>
              <a:rPr lang="en-US" altLang="ko-KR" sz="2200" dirty="0">
                <a:cs typeface="Arial" pitchFamily="34" charset="0"/>
              </a:rPr>
            </a:br>
            <a:r>
              <a:rPr lang="en-US" altLang="ko-KR" sz="2200" dirty="0">
                <a:cs typeface="Arial" pitchFamily="34" charset="0"/>
              </a:rPr>
              <a:t>String s = “E.T.”;</a:t>
            </a:r>
            <a:br>
              <a:rPr lang="en-US" altLang="ko-KR" sz="2200" dirty="0">
                <a:cs typeface="Arial" pitchFamily="34" charset="0"/>
              </a:rPr>
            </a:br>
            <a:r>
              <a:rPr lang="en-US" altLang="ko-KR" sz="2200" dirty="0">
                <a:cs typeface="Arial" pitchFamily="34" charset="0"/>
              </a:rPr>
              <a:t/>
            </a:r>
            <a:br>
              <a:rPr lang="en-US" altLang="ko-KR" sz="2200" dirty="0">
                <a:cs typeface="Arial" pitchFamily="34" charset="0"/>
              </a:rPr>
            </a:br>
            <a:r>
              <a:rPr lang="en-US" altLang="ko-KR" sz="2200" dirty="0">
                <a:cs typeface="Arial" pitchFamily="34" charset="0"/>
              </a:rPr>
              <a:t>String t  = “e.t.”;</a:t>
            </a:r>
            <a:br>
              <a:rPr lang="en-US" altLang="ko-KR" sz="2200" dirty="0">
                <a:cs typeface="Arial" pitchFamily="34" charset="0"/>
              </a:rPr>
            </a:br>
            <a:endParaRPr lang="en-US" altLang="ko-KR" sz="2200" dirty="0">
              <a:cs typeface="Arial" pitchFamily="34" charset="0"/>
            </a:endParaRPr>
          </a:p>
          <a:p>
            <a:pPr marL="0" indent="0" eaLnBrk="1" hangingPunct="1">
              <a:lnSpc>
                <a:spcPts val="1089"/>
              </a:lnSpc>
              <a:buNone/>
            </a:pPr>
            <a:r>
              <a:rPr lang="en-US" altLang="ko-KR" sz="2200" dirty="0">
                <a:cs typeface="Arial" pitchFamily="34" charset="0"/>
              </a:rPr>
              <a:t>	</a:t>
            </a:r>
            <a:r>
              <a:rPr lang="en-US" altLang="ko-KR" sz="2200" dirty="0" err="1">
                <a:cs typeface="Arial" pitchFamily="34" charset="0"/>
              </a:rPr>
              <a:t>s.compareToIgnorecase</a:t>
            </a:r>
            <a:r>
              <a:rPr lang="en-US" altLang="ko-KR" sz="2200" dirty="0">
                <a:cs typeface="Arial" pitchFamily="34" charset="0"/>
              </a:rPr>
              <a:t>(t) </a:t>
            </a:r>
            <a:r>
              <a:rPr lang="en-US" altLang="ko-KR" sz="2200" dirty="0" smtClean="0">
                <a:cs typeface="Arial" pitchFamily="34" charset="0"/>
              </a:rPr>
              <a:t>--&gt;  0</a:t>
            </a:r>
            <a:endParaRPr lang="en-US" altLang="ko-KR" sz="2200" b="1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sz="2200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 smtClean="0">
              <a:cs typeface="Arial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04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err="1" smtClean="0">
                <a:cs typeface="Arial" pitchFamily="34" charset="0"/>
              </a:rPr>
              <a:t>boolean</a:t>
            </a:r>
            <a:r>
              <a:rPr lang="en-US" altLang="ko-KR" sz="2200" dirty="0" smtClean="0">
                <a:cs typeface="Arial" pitchFamily="34" charset="0"/>
              </a:rPr>
              <a:t> </a:t>
            </a:r>
            <a:r>
              <a:rPr lang="en-US" altLang="ko-KR" sz="2200" dirty="0" err="1">
                <a:cs typeface="Arial" pitchFamily="34" charset="0"/>
              </a:rPr>
              <a:t>endsWith</a:t>
            </a:r>
            <a:r>
              <a:rPr lang="en-US" altLang="ko-KR" sz="2200" dirty="0">
                <a:cs typeface="Arial" pitchFamily="34" charset="0"/>
              </a:rPr>
              <a:t>(String suffix</a:t>
            </a:r>
            <a:r>
              <a:rPr lang="en-US" altLang="ko-KR" sz="2200" dirty="0" smtClean="0">
                <a:cs typeface="Arial" pitchFamily="34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ko-KR" sz="2200" dirty="0" err="1">
                <a:cs typeface="Arial" pitchFamily="34" charset="0"/>
              </a:rPr>
              <a:t>boolean</a:t>
            </a:r>
            <a:r>
              <a:rPr lang="en-US" altLang="ko-KR" sz="2200" dirty="0">
                <a:cs typeface="Arial" pitchFamily="34" charset="0"/>
              </a:rPr>
              <a:t> </a:t>
            </a:r>
            <a:r>
              <a:rPr lang="en-US" altLang="ko-KR" sz="2200" dirty="0" err="1">
                <a:cs typeface="Arial" pitchFamily="34" charset="0"/>
              </a:rPr>
              <a:t>startsWith</a:t>
            </a:r>
            <a:r>
              <a:rPr lang="en-US" altLang="ko-KR" sz="2200" dirty="0">
                <a:cs typeface="Arial" pitchFamily="34" charset="0"/>
              </a:rPr>
              <a:t>(String prefix)</a:t>
            </a:r>
            <a:endParaRPr lang="en-US" altLang="ko-KR" sz="2200" b="1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sz="22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2200" dirty="0" err="1" smtClean="0">
                <a:cs typeface="Arial" pitchFamily="34" charset="0"/>
              </a:rPr>
              <a:t>s.endsWith</a:t>
            </a:r>
            <a:r>
              <a:rPr lang="en-US" altLang="ko-KR" sz="2200" dirty="0" smtClean="0">
                <a:cs typeface="Arial" pitchFamily="34" charset="0"/>
              </a:rPr>
              <a:t>(t)</a:t>
            </a:r>
            <a:r>
              <a:rPr lang="ko-KR" altLang="en-US" sz="2200" dirty="0" smtClean="0">
                <a:cs typeface="Arial" pitchFamily="34" charset="0"/>
              </a:rPr>
              <a:t> </a:t>
            </a:r>
            <a:endParaRPr lang="en-US" altLang="ko-KR" sz="2200" dirty="0" smtClean="0"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2200" dirty="0" smtClean="0">
                <a:cs typeface="Arial" pitchFamily="34" charset="0"/>
              </a:rPr>
              <a:t>	s</a:t>
            </a:r>
            <a:r>
              <a:rPr lang="ko-KR" altLang="en-US" sz="2200" dirty="0">
                <a:cs typeface="Arial" pitchFamily="34" charset="0"/>
              </a:rPr>
              <a:t>가 </a:t>
            </a:r>
            <a:r>
              <a:rPr lang="en-US" altLang="ko-KR" sz="2200" dirty="0">
                <a:cs typeface="Arial" pitchFamily="34" charset="0"/>
              </a:rPr>
              <a:t>t</a:t>
            </a:r>
            <a:r>
              <a:rPr lang="ko-KR" altLang="en-US" sz="2200" dirty="0">
                <a:cs typeface="Arial" pitchFamily="34" charset="0"/>
              </a:rPr>
              <a:t>로 끝나면 참을 반환</a:t>
            </a:r>
          </a:p>
          <a:p>
            <a:pPr marL="0" indent="0" eaLnBrk="1" hangingPunct="1">
              <a:buNone/>
            </a:pPr>
            <a:r>
              <a:rPr lang="en-US" altLang="ko-KR" sz="2200" dirty="0" err="1">
                <a:cs typeface="Arial" pitchFamily="34" charset="0"/>
              </a:rPr>
              <a:t>s.endsWith</a:t>
            </a:r>
            <a:r>
              <a:rPr lang="en-US" altLang="ko-KR" sz="2200" dirty="0">
                <a:cs typeface="Arial" pitchFamily="34" charset="0"/>
              </a:rPr>
              <a:t>(t)</a:t>
            </a:r>
            <a:r>
              <a:rPr lang="ko-KR" altLang="en-US" sz="2200" dirty="0">
                <a:cs typeface="Arial" pitchFamily="34" charset="0"/>
              </a:rPr>
              <a:t> </a:t>
            </a:r>
            <a:endParaRPr lang="en-US" altLang="ko-KR" sz="2200" dirty="0">
              <a:cs typeface="Arial" pitchFamily="34" charset="0"/>
            </a:endParaRPr>
          </a:p>
          <a:p>
            <a:pPr marL="0" indent="0" eaLnBrk="1" hangingPunct="1">
              <a:buNone/>
            </a:pPr>
            <a:r>
              <a:rPr lang="en-US" altLang="ko-KR" sz="2200" dirty="0" smtClean="0">
                <a:cs typeface="Arial" pitchFamily="34" charset="0"/>
              </a:rPr>
              <a:t>	s</a:t>
            </a:r>
            <a:r>
              <a:rPr lang="ko-KR" altLang="en-US" sz="2200" dirty="0">
                <a:cs typeface="Arial" pitchFamily="34" charset="0"/>
              </a:rPr>
              <a:t>가 </a:t>
            </a:r>
            <a:r>
              <a:rPr lang="en-US" altLang="ko-KR" sz="2200" dirty="0">
                <a:cs typeface="Arial" pitchFamily="34" charset="0"/>
              </a:rPr>
              <a:t>t</a:t>
            </a:r>
            <a:r>
              <a:rPr lang="ko-KR" altLang="en-US" sz="2200" dirty="0">
                <a:cs typeface="Arial" pitchFamily="34" charset="0"/>
              </a:rPr>
              <a:t>로 </a:t>
            </a:r>
            <a:r>
              <a:rPr lang="ko-KR" altLang="en-US" sz="2200" dirty="0" smtClean="0">
                <a:cs typeface="Arial" pitchFamily="34" charset="0"/>
              </a:rPr>
              <a:t>시작하면 참을 </a:t>
            </a:r>
            <a:r>
              <a:rPr lang="ko-KR" altLang="en-US" sz="2200" dirty="0">
                <a:cs typeface="Arial" pitchFamily="34" charset="0"/>
              </a:rPr>
              <a:t>반환</a:t>
            </a: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String </a:t>
            </a:r>
            <a:r>
              <a:rPr lang="en-US" altLang="ko-KR" sz="2200" dirty="0">
                <a:cs typeface="Arial" pitchFamily="34" charset="0"/>
              </a:rPr>
              <a:t>s = “Forrest Gump”;</a:t>
            </a:r>
            <a:br>
              <a:rPr lang="en-US" altLang="ko-KR" sz="2200" dirty="0">
                <a:cs typeface="Arial" pitchFamily="34" charset="0"/>
              </a:rPr>
            </a:br>
            <a:r>
              <a:rPr lang="en-US" altLang="ko-KR" sz="2200" dirty="0" err="1">
                <a:cs typeface="Arial" pitchFamily="34" charset="0"/>
              </a:rPr>
              <a:t>s.endsWith</a:t>
            </a:r>
            <a:r>
              <a:rPr lang="en-US" altLang="ko-KR" sz="2200" dirty="0">
                <a:cs typeface="Arial" pitchFamily="34" charset="0"/>
              </a:rPr>
              <a:t>(“ump”) </a:t>
            </a:r>
            <a:r>
              <a:rPr lang="en-US" altLang="ko-KR" sz="2200" dirty="0" smtClean="0">
                <a:cs typeface="Arial" pitchFamily="34" charset="0"/>
              </a:rPr>
              <a:t>--&gt; </a:t>
            </a:r>
            <a:r>
              <a:rPr lang="en-US" altLang="ko-KR" sz="2200" dirty="0">
                <a:cs typeface="Arial" pitchFamily="34" charset="0"/>
              </a:rPr>
              <a:t>true</a:t>
            </a:r>
            <a:endParaRPr lang="en-US" altLang="ko-KR" sz="2200" b="1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sz="2200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 smtClean="0">
              <a:cs typeface="Arial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52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err="1" smtClean="0">
                <a:cs typeface="Arial" pitchFamily="34" charset="0"/>
              </a:rPr>
              <a:t>int</a:t>
            </a:r>
            <a:r>
              <a:rPr lang="en-US" altLang="ko-KR" sz="2200" dirty="0" smtClean="0">
                <a:cs typeface="Arial" pitchFamily="34" charset="0"/>
              </a:rPr>
              <a:t> </a:t>
            </a:r>
            <a:r>
              <a:rPr lang="en-US" altLang="ko-KR" sz="2200" dirty="0" err="1">
                <a:cs typeface="Arial" pitchFamily="34" charset="0"/>
              </a:rPr>
              <a:t>indexOf</a:t>
            </a:r>
            <a:r>
              <a:rPr lang="en-US" altLang="ko-KR" sz="2200" dirty="0">
                <a:cs typeface="Arial" pitchFamily="34" charset="0"/>
              </a:rPr>
              <a:t>(String t)</a:t>
            </a: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2200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err="1" smtClean="0">
                <a:cs typeface="Arial" pitchFamily="34" charset="0"/>
              </a:rPr>
              <a:t>s.indexOf</a:t>
            </a:r>
            <a:r>
              <a:rPr lang="en-US" altLang="ko-KR" sz="2200" dirty="0" smtClean="0">
                <a:cs typeface="Arial" pitchFamily="34" charset="0"/>
              </a:rPr>
              <a:t>(t)</a:t>
            </a: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</a:t>
            </a:r>
            <a:r>
              <a:rPr lang="ko-KR" altLang="en-US" sz="2200" dirty="0" smtClean="0">
                <a:cs typeface="Arial" pitchFamily="34" charset="0"/>
              </a:rPr>
              <a:t>에서 </a:t>
            </a:r>
            <a:r>
              <a:rPr lang="en-US" altLang="ko-KR" sz="2200" dirty="0" smtClean="0">
                <a:cs typeface="Arial" pitchFamily="34" charset="0"/>
              </a:rPr>
              <a:t>t</a:t>
            </a:r>
            <a:r>
              <a:rPr lang="ko-KR" altLang="en-US" sz="2200" dirty="0">
                <a:cs typeface="Arial" pitchFamily="34" charset="0"/>
              </a:rPr>
              <a:t>가 처음 나타나는 </a:t>
            </a:r>
            <a:r>
              <a:rPr lang="ko-KR" altLang="en-US" sz="2200" dirty="0" smtClean="0">
                <a:cs typeface="Arial" pitchFamily="34" charset="0"/>
              </a:rPr>
              <a:t>지점의 </a:t>
            </a:r>
            <a:r>
              <a:rPr lang="ko-KR" altLang="en-US" sz="2200" dirty="0">
                <a:cs typeface="Arial" pitchFamily="34" charset="0"/>
              </a:rPr>
              <a:t>인덱스를 </a:t>
            </a:r>
            <a:r>
              <a:rPr lang="ko-KR" altLang="en-US" sz="2200" dirty="0" smtClean="0">
                <a:cs typeface="Arial" pitchFamily="34" charset="0"/>
              </a:rPr>
              <a:t>반환</a:t>
            </a:r>
            <a:endParaRPr lang="en-US" altLang="ko-KR" sz="2200" dirty="0" smtClean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ko-KR" altLang="en-US" sz="2200" dirty="0" smtClean="0">
                <a:cs typeface="Arial" pitchFamily="34" charset="0"/>
              </a:rPr>
              <a:t>만약</a:t>
            </a:r>
            <a:r>
              <a:rPr lang="en-US" altLang="ko-KR" sz="2200" dirty="0" smtClean="0">
                <a:cs typeface="Arial" pitchFamily="34" charset="0"/>
              </a:rPr>
              <a:t> s</a:t>
            </a:r>
            <a:r>
              <a:rPr lang="ko-KR" altLang="en-US" sz="2200" dirty="0" smtClean="0">
                <a:cs typeface="Arial" pitchFamily="34" charset="0"/>
              </a:rPr>
              <a:t>에 </a:t>
            </a:r>
            <a:r>
              <a:rPr lang="en-US" altLang="ko-KR" sz="2200" dirty="0" smtClean="0">
                <a:cs typeface="Arial" pitchFamily="34" charset="0"/>
              </a:rPr>
              <a:t>t</a:t>
            </a:r>
            <a:r>
              <a:rPr lang="ko-KR" altLang="en-US" sz="2200" dirty="0" smtClean="0">
                <a:cs typeface="Arial" pitchFamily="34" charset="0"/>
              </a:rPr>
              <a:t>가 들어 있지 않다면 </a:t>
            </a:r>
            <a:r>
              <a:rPr lang="en-US" altLang="ko-KR" sz="2200" dirty="0" smtClean="0">
                <a:cs typeface="Arial" pitchFamily="34" charset="0"/>
              </a:rPr>
              <a:t>-</a:t>
            </a:r>
            <a:r>
              <a:rPr lang="en-US" altLang="ko-KR" sz="2200" dirty="0">
                <a:cs typeface="Arial" pitchFamily="34" charset="0"/>
              </a:rPr>
              <a:t>1</a:t>
            </a:r>
            <a:r>
              <a:rPr lang="ko-KR" altLang="en-US" sz="2200" dirty="0">
                <a:cs typeface="Arial" pitchFamily="34" charset="0"/>
              </a:rPr>
              <a:t>을 </a:t>
            </a:r>
            <a:r>
              <a:rPr lang="ko-KR" altLang="en-US" sz="2200" dirty="0" smtClean="0">
                <a:cs typeface="Arial" pitchFamily="34" charset="0"/>
              </a:rPr>
              <a:t>반환</a:t>
            </a: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String </a:t>
            </a:r>
            <a:r>
              <a:rPr lang="en-US" altLang="ko-KR" sz="2200" dirty="0">
                <a:cs typeface="Arial" pitchFamily="34" charset="0"/>
              </a:rPr>
              <a:t>s = "</a:t>
            </a:r>
            <a:r>
              <a:rPr lang="en-US" altLang="ko-KR" sz="2200" b="1" dirty="0">
                <a:cs typeface="Arial" pitchFamily="34" charset="0"/>
              </a:rPr>
              <a:t>The</a:t>
            </a:r>
            <a:r>
              <a:rPr lang="en-US" altLang="ko-KR" sz="2200" dirty="0">
                <a:cs typeface="Arial" pitchFamily="34" charset="0"/>
              </a:rPr>
              <a:t> Lord Of The Rings";</a:t>
            </a:r>
            <a:br>
              <a:rPr lang="en-US" altLang="ko-KR" sz="2200" dirty="0">
                <a:cs typeface="Arial" pitchFamily="34" charset="0"/>
              </a:rPr>
            </a:br>
            <a:r>
              <a:rPr lang="en-US" altLang="ko-KR" sz="2200" dirty="0" err="1">
                <a:cs typeface="Arial" pitchFamily="34" charset="0"/>
              </a:rPr>
              <a:t>s.indexOf</a:t>
            </a:r>
            <a:r>
              <a:rPr lang="en-US" altLang="ko-KR" sz="2200" dirty="0">
                <a:cs typeface="Arial" pitchFamily="34" charset="0"/>
              </a:rPr>
              <a:t>("The") returns 0;</a:t>
            </a:r>
            <a:br>
              <a:rPr lang="en-US" altLang="ko-KR" sz="2200" dirty="0">
                <a:cs typeface="Arial" pitchFamily="34" charset="0"/>
              </a:rPr>
            </a:br>
            <a:r>
              <a:rPr lang="en-US" altLang="ko-KR" sz="2200" dirty="0" err="1">
                <a:cs typeface="Arial" pitchFamily="34" charset="0"/>
              </a:rPr>
              <a:t>s.indexOf</a:t>
            </a:r>
            <a:r>
              <a:rPr lang="en-US" altLang="ko-KR" sz="2200" dirty="0">
                <a:cs typeface="Arial" pitchFamily="34" charset="0"/>
              </a:rPr>
              <a:t>("Bilbo") returns –1.</a:t>
            </a:r>
          </a:p>
          <a:p>
            <a:pPr marL="0" indent="0">
              <a:buNone/>
            </a:pPr>
            <a:endParaRPr lang="en-US" altLang="ko-KR" sz="2200" dirty="0">
              <a:cs typeface="Arial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60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err="1" smtClean="0">
                <a:cs typeface="Arial" pitchFamily="34" charset="0"/>
              </a:rPr>
              <a:t>int</a:t>
            </a:r>
            <a:r>
              <a:rPr lang="en-US" altLang="ko-KR" sz="2200" dirty="0" smtClean="0">
                <a:cs typeface="Arial" pitchFamily="34" charset="0"/>
              </a:rPr>
              <a:t> </a:t>
            </a:r>
            <a:r>
              <a:rPr lang="en-US" altLang="ko-KR" sz="2200" dirty="0" err="1">
                <a:cs typeface="Arial" pitchFamily="34" charset="0"/>
              </a:rPr>
              <a:t>indexOf</a:t>
            </a:r>
            <a:r>
              <a:rPr lang="en-US" altLang="ko-KR" sz="2200" dirty="0">
                <a:cs typeface="Arial" pitchFamily="34" charset="0"/>
              </a:rPr>
              <a:t>(String t, </a:t>
            </a:r>
            <a:r>
              <a:rPr lang="en-US" altLang="ko-KR" sz="2200" dirty="0" err="1">
                <a:cs typeface="Arial" pitchFamily="34" charset="0"/>
              </a:rPr>
              <a:t>int</a:t>
            </a:r>
            <a:r>
              <a:rPr lang="en-US" altLang="ko-KR" sz="2200" dirty="0">
                <a:cs typeface="Arial" pitchFamily="34" charset="0"/>
              </a:rPr>
              <a:t> from)</a:t>
            </a: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2200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err="1" smtClean="0">
                <a:cs typeface="Arial" pitchFamily="34" charset="0"/>
              </a:rPr>
              <a:t>s.indexOf</a:t>
            </a:r>
            <a:r>
              <a:rPr lang="en-US" altLang="ko-KR" sz="2200" dirty="0" smtClean="0">
                <a:cs typeface="Arial" pitchFamily="34" charset="0"/>
              </a:rPr>
              <a:t>(t</a:t>
            </a:r>
            <a:r>
              <a:rPr lang="en-US" altLang="ko-KR" sz="2200" dirty="0">
                <a:cs typeface="Arial" pitchFamily="34" charset="0"/>
              </a:rPr>
              <a:t>, from</a:t>
            </a:r>
            <a:r>
              <a:rPr lang="en-US" altLang="ko-KR" sz="2200" dirty="0" smtClean="0">
                <a:cs typeface="Arial" pitchFamily="34" charset="0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</a:t>
            </a:r>
            <a:r>
              <a:rPr lang="ko-KR" altLang="en-US" sz="2200" dirty="0" smtClean="0">
                <a:cs typeface="Arial" pitchFamily="34" charset="0"/>
              </a:rPr>
              <a:t>에 </a:t>
            </a:r>
            <a:r>
              <a:rPr lang="en-US" altLang="ko-KR" sz="2200" dirty="0" smtClean="0">
                <a:cs typeface="Arial" pitchFamily="34" charset="0"/>
              </a:rPr>
              <a:t>t</a:t>
            </a:r>
            <a:r>
              <a:rPr lang="ko-KR" altLang="en-US" sz="2200" dirty="0" smtClean="0">
                <a:cs typeface="Arial" pitchFamily="34" charset="0"/>
              </a:rPr>
              <a:t>가 들어 있는지 찾되 </a:t>
            </a:r>
            <a:r>
              <a:rPr lang="en-US" altLang="ko-KR" sz="2200" dirty="0" smtClean="0">
                <a:cs typeface="Arial" pitchFamily="34" charset="0"/>
              </a:rPr>
              <a:t>from </a:t>
            </a:r>
            <a:r>
              <a:rPr lang="ko-KR" altLang="en-US" sz="2200" dirty="0" smtClean="0">
                <a:cs typeface="Arial" pitchFamily="34" charset="0"/>
              </a:rPr>
              <a:t>위치 이후에서만 찾는다</a:t>
            </a:r>
            <a:r>
              <a:rPr lang="en-US" altLang="ko-KR" sz="2200" dirty="0" smtClean="0">
                <a:cs typeface="Arial" pitchFamily="34" charset="0"/>
              </a:rPr>
              <a:t>.</a:t>
            </a:r>
            <a:r>
              <a:rPr lang="ko-KR" altLang="en-US" sz="2200" dirty="0" smtClean="0">
                <a:cs typeface="Arial" pitchFamily="34" charset="0"/>
              </a:rPr>
              <a:t> </a:t>
            </a:r>
            <a:endParaRPr lang="en-US" altLang="ko-KR" sz="2200" dirty="0" smtClean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t</a:t>
            </a:r>
            <a:r>
              <a:rPr lang="ko-KR" altLang="en-US" sz="2200" dirty="0">
                <a:cs typeface="Arial" pitchFamily="34" charset="0"/>
              </a:rPr>
              <a:t>가 처음 나타나는 </a:t>
            </a:r>
            <a:r>
              <a:rPr lang="ko-KR" altLang="en-US" sz="2200" dirty="0" smtClean="0">
                <a:cs typeface="Arial" pitchFamily="34" charset="0"/>
              </a:rPr>
              <a:t>지점의 인덱스를 반환</a:t>
            </a:r>
            <a:endParaRPr lang="en-US" altLang="ko-KR" sz="2200" dirty="0" smtClean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ko-KR" altLang="en-US" sz="2200" dirty="0" smtClean="0">
                <a:cs typeface="Arial" pitchFamily="34" charset="0"/>
              </a:rPr>
              <a:t>없으면 </a:t>
            </a:r>
            <a:r>
              <a:rPr lang="en-US" altLang="ko-KR" sz="2200" dirty="0">
                <a:cs typeface="Arial" pitchFamily="34" charset="0"/>
              </a:rPr>
              <a:t>-1</a:t>
            </a:r>
            <a:r>
              <a:rPr lang="ko-KR" altLang="en-US" sz="2200" dirty="0">
                <a:cs typeface="Arial" pitchFamily="34" charset="0"/>
              </a:rPr>
              <a:t>을 </a:t>
            </a:r>
            <a:r>
              <a:rPr lang="ko-KR" altLang="en-US" sz="2200" dirty="0" smtClean="0">
                <a:cs typeface="Arial" pitchFamily="34" charset="0"/>
              </a:rPr>
              <a:t>반환</a:t>
            </a: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String </a:t>
            </a:r>
            <a:r>
              <a:rPr lang="en-US" altLang="ko-KR" sz="2200" dirty="0">
                <a:cs typeface="Arial" pitchFamily="34" charset="0"/>
              </a:rPr>
              <a:t>s = "The Lord Of </a:t>
            </a:r>
            <a:r>
              <a:rPr lang="en-US" altLang="ko-KR" sz="2200" b="1" dirty="0">
                <a:cs typeface="Arial" pitchFamily="34" charset="0"/>
              </a:rPr>
              <a:t>The</a:t>
            </a:r>
            <a:r>
              <a:rPr lang="en-US" altLang="ko-KR" sz="2200" dirty="0">
                <a:cs typeface="Arial" pitchFamily="34" charset="0"/>
              </a:rPr>
              <a:t> Rings";</a:t>
            </a:r>
            <a:br>
              <a:rPr lang="en-US" altLang="ko-KR" sz="2200" dirty="0">
                <a:cs typeface="Arial" pitchFamily="34" charset="0"/>
              </a:rPr>
            </a:br>
            <a:r>
              <a:rPr lang="en-US" altLang="ko-KR" sz="2200" dirty="0" err="1">
                <a:cs typeface="Arial" pitchFamily="34" charset="0"/>
              </a:rPr>
              <a:t>s.indexOf</a:t>
            </a:r>
            <a:r>
              <a:rPr lang="en-US" altLang="ko-KR" sz="2200" dirty="0">
                <a:cs typeface="Arial" pitchFamily="34" charset="0"/>
              </a:rPr>
              <a:t>("The", 6) </a:t>
            </a:r>
            <a:r>
              <a:rPr lang="en-US" altLang="ko-KR" sz="2200" dirty="0" smtClean="0">
                <a:cs typeface="Arial" pitchFamily="34" charset="0"/>
              </a:rPr>
              <a:t>--&gt; 12</a:t>
            </a:r>
            <a:endParaRPr lang="en-US" altLang="ko-KR" sz="2200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sz="2200" dirty="0">
              <a:cs typeface="Arial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62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err="1" smtClean="0">
                <a:cs typeface="Arial" pitchFamily="34" charset="0"/>
              </a:rPr>
              <a:t>int</a:t>
            </a:r>
            <a:r>
              <a:rPr lang="en-US" altLang="ko-KR" sz="2200" dirty="0" smtClean="0">
                <a:cs typeface="Arial" pitchFamily="34" charset="0"/>
              </a:rPr>
              <a:t> </a:t>
            </a:r>
            <a:r>
              <a:rPr lang="en-US" altLang="ko-KR" sz="2200" dirty="0">
                <a:cs typeface="Arial" pitchFamily="34" charset="0"/>
              </a:rPr>
              <a:t>length( )</a:t>
            </a: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2200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err="1" smtClean="0">
                <a:cs typeface="Arial" pitchFamily="34" charset="0"/>
              </a:rPr>
              <a:t>s.length</a:t>
            </a:r>
            <a:r>
              <a:rPr lang="en-US" altLang="ko-KR" sz="2200" dirty="0" smtClean="0">
                <a:cs typeface="Arial" pitchFamily="34" charset="0"/>
              </a:rPr>
              <a:t>()</a:t>
            </a: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</a:t>
            </a:r>
            <a:r>
              <a:rPr lang="ko-KR" altLang="en-US" sz="2200" dirty="0">
                <a:cs typeface="Arial" pitchFamily="34" charset="0"/>
              </a:rPr>
              <a:t>에 있는 문자들의 수를 반환한다</a:t>
            </a:r>
            <a:r>
              <a:rPr lang="en-US" altLang="ko-KR" sz="2200" dirty="0">
                <a:cs typeface="Arial" pitchFamily="34" charset="0"/>
              </a:rPr>
              <a:t>.</a:t>
            </a: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String </a:t>
            </a:r>
            <a:r>
              <a:rPr lang="en-US" altLang="ko-KR" sz="2200" dirty="0">
                <a:cs typeface="Arial" pitchFamily="34" charset="0"/>
              </a:rPr>
              <a:t>s = “Jaws”;</a:t>
            </a:r>
            <a:br>
              <a:rPr lang="en-US" altLang="ko-KR" sz="2200" dirty="0">
                <a:cs typeface="Arial" pitchFamily="34" charset="0"/>
              </a:rPr>
            </a:br>
            <a:r>
              <a:rPr lang="en-US" altLang="ko-KR" sz="2200" dirty="0" err="1">
                <a:cs typeface="Arial" pitchFamily="34" charset="0"/>
              </a:rPr>
              <a:t>s.length</a:t>
            </a:r>
            <a:r>
              <a:rPr lang="en-US" altLang="ko-KR" sz="2200" dirty="0">
                <a:cs typeface="Arial" pitchFamily="34" charset="0"/>
              </a:rPr>
              <a:t>() </a:t>
            </a:r>
            <a:r>
              <a:rPr lang="en-US" altLang="ko-KR" sz="2200" dirty="0" smtClean="0">
                <a:cs typeface="Arial" pitchFamily="34" charset="0"/>
              </a:rPr>
              <a:t>--&gt; </a:t>
            </a:r>
            <a:r>
              <a:rPr lang="en-US" altLang="ko-KR" sz="2200" dirty="0">
                <a:cs typeface="Arial" pitchFamily="34" charset="0"/>
              </a:rPr>
              <a:t>4</a:t>
            </a: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buNone/>
            </a:pPr>
            <a:endParaRPr lang="en-US" altLang="ko-KR" sz="2200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sz="2200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 smtClean="0">
              <a:cs typeface="Arial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51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String </a:t>
            </a:r>
            <a:r>
              <a:rPr lang="en-US" altLang="ko-KR" sz="2200" dirty="0">
                <a:cs typeface="Arial" pitchFamily="34" charset="0"/>
              </a:rPr>
              <a:t>replace( char </a:t>
            </a:r>
            <a:r>
              <a:rPr lang="en-US" altLang="ko-KR" sz="2200" dirty="0" err="1">
                <a:cs typeface="Arial" pitchFamily="34" charset="0"/>
              </a:rPr>
              <a:t>oldChar</a:t>
            </a:r>
            <a:r>
              <a:rPr lang="en-US" altLang="ko-KR" sz="2200" dirty="0">
                <a:cs typeface="Arial" pitchFamily="34" charset="0"/>
              </a:rPr>
              <a:t>, char </a:t>
            </a:r>
            <a:r>
              <a:rPr lang="en-US" altLang="ko-KR" sz="2200" dirty="0" err="1">
                <a:cs typeface="Arial" pitchFamily="34" charset="0"/>
              </a:rPr>
              <a:t>newChar</a:t>
            </a:r>
            <a:r>
              <a:rPr lang="en-US" altLang="ko-KR" sz="2200" dirty="0">
                <a:cs typeface="Arial" pitchFamily="34" charset="0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2200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err="1" smtClean="0">
                <a:cs typeface="Arial" pitchFamily="34" charset="0"/>
              </a:rPr>
              <a:t>s.replace</a:t>
            </a:r>
            <a:r>
              <a:rPr lang="en-US" altLang="ko-KR" sz="2200" dirty="0" smtClean="0">
                <a:cs typeface="Arial" pitchFamily="34" charset="0"/>
              </a:rPr>
              <a:t>(</a:t>
            </a:r>
            <a:r>
              <a:rPr lang="en-US" altLang="ko-KR" sz="2200" dirty="0" err="1" smtClean="0">
                <a:cs typeface="Arial" pitchFamily="34" charset="0"/>
              </a:rPr>
              <a:t>oldCh</a:t>
            </a:r>
            <a:r>
              <a:rPr lang="en-US" altLang="ko-KR" sz="2200" dirty="0">
                <a:cs typeface="Arial" pitchFamily="34" charset="0"/>
              </a:rPr>
              <a:t>, </a:t>
            </a:r>
            <a:r>
              <a:rPr lang="en-US" altLang="ko-KR" sz="2200" dirty="0" err="1">
                <a:cs typeface="Arial" pitchFamily="34" charset="0"/>
              </a:rPr>
              <a:t>newCh</a:t>
            </a:r>
            <a:r>
              <a:rPr lang="en-US" altLang="ko-KR" sz="2200" dirty="0" smtClean="0">
                <a:cs typeface="Arial" pitchFamily="34" charset="0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</a:t>
            </a:r>
            <a:r>
              <a:rPr lang="ko-KR" altLang="en-US" sz="2200" dirty="0" smtClean="0">
                <a:cs typeface="Arial" pitchFamily="34" charset="0"/>
              </a:rPr>
              <a:t>에 들어 있는 모든 </a:t>
            </a:r>
            <a:r>
              <a:rPr lang="en-US" altLang="ko-KR" sz="2200" dirty="0" err="1" smtClean="0">
                <a:cs typeface="Arial" pitchFamily="34" charset="0"/>
              </a:rPr>
              <a:t>oldCh</a:t>
            </a:r>
            <a:r>
              <a:rPr lang="ko-KR" altLang="en-US" sz="2200" dirty="0" smtClean="0">
                <a:cs typeface="Arial" pitchFamily="34" charset="0"/>
              </a:rPr>
              <a:t>를 </a:t>
            </a:r>
            <a:r>
              <a:rPr lang="en-US" altLang="ko-KR" sz="2200" dirty="0" err="1">
                <a:cs typeface="Arial" pitchFamily="34" charset="0"/>
              </a:rPr>
              <a:t>newCh</a:t>
            </a:r>
            <a:r>
              <a:rPr lang="ko-KR" altLang="en-US" sz="2200" dirty="0">
                <a:cs typeface="Arial" pitchFamily="34" charset="0"/>
              </a:rPr>
              <a:t>로 </a:t>
            </a:r>
            <a:r>
              <a:rPr lang="ko-KR" altLang="en-US" sz="2200" dirty="0" smtClean="0">
                <a:cs typeface="Arial" pitchFamily="34" charset="0"/>
              </a:rPr>
              <a:t>바꾸어 </a:t>
            </a:r>
            <a:r>
              <a:rPr lang="ko-KR" altLang="en-US" sz="2200" dirty="0">
                <a:cs typeface="Arial" pitchFamily="34" charset="0"/>
              </a:rPr>
              <a:t>얻어진 </a:t>
            </a:r>
            <a:r>
              <a:rPr lang="ko-KR" altLang="en-US" sz="2200" dirty="0" smtClean="0">
                <a:cs typeface="Arial" pitchFamily="34" charset="0"/>
              </a:rPr>
              <a:t>새 문자열을 반환</a:t>
            </a:r>
            <a:endParaRPr lang="en-US" altLang="ko-KR" sz="2200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String </a:t>
            </a:r>
            <a:r>
              <a:rPr lang="en-US" altLang="ko-KR" sz="2200" dirty="0">
                <a:cs typeface="Arial" pitchFamily="34" charset="0"/>
              </a:rPr>
              <a:t>s = “Harry Potter”;</a:t>
            </a:r>
            <a:br>
              <a:rPr lang="en-US" altLang="ko-KR" sz="2200" dirty="0">
                <a:cs typeface="Arial" pitchFamily="34" charset="0"/>
              </a:rPr>
            </a:br>
            <a:r>
              <a:rPr lang="en-US" altLang="ko-KR" sz="2200" dirty="0" err="1">
                <a:cs typeface="Arial" pitchFamily="34" charset="0"/>
              </a:rPr>
              <a:t>s.replace</a:t>
            </a:r>
            <a:r>
              <a:rPr lang="en-US" altLang="ko-KR" sz="2200" dirty="0">
                <a:cs typeface="Arial" pitchFamily="34" charset="0"/>
              </a:rPr>
              <a:t> (‘</a:t>
            </a:r>
            <a:r>
              <a:rPr lang="en-US" altLang="ko-KR" sz="2200" dirty="0" err="1">
                <a:cs typeface="Arial" pitchFamily="34" charset="0"/>
              </a:rPr>
              <a:t>r’,’m</a:t>
            </a:r>
            <a:r>
              <a:rPr lang="en-US" altLang="ko-KR" sz="2200" dirty="0">
                <a:cs typeface="Arial" pitchFamily="34" charset="0"/>
              </a:rPr>
              <a:t>’) </a:t>
            </a:r>
            <a:r>
              <a:rPr lang="en-US" altLang="ko-KR" sz="2200" dirty="0" smtClean="0">
                <a:cs typeface="Arial" pitchFamily="34" charset="0"/>
              </a:rPr>
              <a:t>  --&gt; “</a:t>
            </a:r>
            <a:r>
              <a:rPr lang="en-US" altLang="ko-KR" sz="2200" dirty="0">
                <a:cs typeface="Arial" pitchFamily="34" charset="0"/>
              </a:rPr>
              <a:t>Hammy </a:t>
            </a:r>
            <a:r>
              <a:rPr lang="en-US" altLang="ko-KR" sz="2200" dirty="0" err="1">
                <a:cs typeface="Arial" pitchFamily="34" charset="0"/>
              </a:rPr>
              <a:t>Pottem</a:t>
            </a:r>
            <a:r>
              <a:rPr lang="en-US" altLang="ko-KR" sz="2200" dirty="0">
                <a:cs typeface="Arial" pitchFamily="34" charset="0"/>
              </a:rPr>
              <a:t>”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1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String </a:t>
            </a:r>
            <a:r>
              <a:rPr lang="en-US" altLang="ko-KR" sz="2200" dirty="0">
                <a:cs typeface="Arial" pitchFamily="34" charset="0"/>
              </a:rPr>
              <a:t>substring(</a:t>
            </a:r>
            <a:r>
              <a:rPr lang="en-US" altLang="ko-KR" sz="2200" dirty="0" err="1">
                <a:cs typeface="Arial" pitchFamily="34" charset="0"/>
              </a:rPr>
              <a:t>int</a:t>
            </a:r>
            <a:r>
              <a:rPr lang="en-US" altLang="ko-KR" sz="2200" dirty="0">
                <a:cs typeface="Arial" pitchFamily="34" charset="0"/>
              </a:rPr>
              <a:t> index)</a:t>
            </a: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2200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err="1" smtClean="0">
                <a:cs typeface="Arial" pitchFamily="34" charset="0"/>
              </a:rPr>
              <a:t>s.substring</a:t>
            </a:r>
            <a:r>
              <a:rPr lang="en-US" altLang="ko-KR" sz="2200" dirty="0" smtClean="0">
                <a:cs typeface="Arial" pitchFamily="34" charset="0"/>
              </a:rPr>
              <a:t>(index)</a:t>
            </a: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index </a:t>
            </a:r>
            <a:r>
              <a:rPr lang="ko-KR" altLang="en-US" sz="2200" dirty="0" smtClean="0">
                <a:cs typeface="Arial" pitchFamily="34" charset="0"/>
              </a:rPr>
              <a:t>이후의 내용으로 </a:t>
            </a:r>
            <a:r>
              <a:rPr lang="ko-KR" altLang="en-US" sz="2200" dirty="0" smtClean="0">
                <a:solidFill>
                  <a:srgbClr val="FF0000"/>
                </a:solidFill>
                <a:cs typeface="Arial" pitchFamily="34" charset="0"/>
              </a:rPr>
              <a:t>새 </a:t>
            </a:r>
            <a:r>
              <a:rPr lang="ko-KR" altLang="en-US" sz="2200" dirty="0">
                <a:solidFill>
                  <a:srgbClr val="FF0000"/>
                </a:solidFill>
                <a:cs typeface="Arial" pitchFamily="34" charset="0"/>
              </a:rPr>
              <a:t>문자열을 </a:t>
            </a:r>
            <a:r>
              <a:rPr lang="ko-KR" altLang="en-US" sz="2200" dirty="0" smtClean="0">
                <a:cs typeface="Arial" pitchFamily="34" charset="0"/>
              </a:rPr>
              <a:t>만들어 반환한다</a:t>
            </a:r>
            <a:r>
              <a:rPr lang="en-US" altLang="ko-KR" sz="2200" dirty="0">
                <a:cs typeface="Arial" pitchFamily="34" charset="0"/>
              </a:rPr>
              <a:t>.</a:t>
            </a:r>
            <a:br>
              <a:rPr lang="en-US" altLang="ko-KR" sz="2200" dirty="0">
                <a:cs typeface="Arial" pitchFamily="34" charset="0"/>
              </a:rPr>
            </a:b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String </a:t>
            </a:r>
            <a:r>
              <a:rPr lang="en-US" altLang="ko-KR" sz="2200" dirty="0">
                <a:cs typeface="Arial" pitchFamily="34" charset="0"/>
              </a:rPr>
              <a:t>s = “The Sixth Sense”;</a:t>
            </a:r>
            <a:br>
              <a:rPr lang="en-US" altLang="ko-KR" sz="2200" dirty="0">
                <a:cs typeface="Arial" pitchFamily="34" charset="0"/>
              </a:rPr>
            </a:br>
            <a:r>
              <a:rPr lang="en-US" altLang="ko-KR" sz="2200" dirty="0" err="1">
                <a:cs typeface="Arial" pitchFamily="34" charset="0"/>
              </a:rPr>
              <a:t>s.substring</a:t>
            </a:r>
            <a:r>
              <a:rPr lang="en-US" altLang="ko-KR" sz="2200" dirty="0">
                <a:cs typeface="Arial" pitchFamily="34" charset="0"/>
              </a:rPr>
              <a:t>(7) </a:t>
            </a:r>
            <a:r>
              <a:rPr lang="en-US" altLang="ko-KR" sz="2200" dirty="0" smtClean="0">
                <a:cs typeface="Arial" pitchFamily="34" charset="0"/>
              </a:rPr>
              <a:t> --&gt; </a:t>
            </a:r>
            <a:r>
              <a:rPr lang="en-US" altLang="ko-KR" sz="2200" dirty="0">
                <a:cs typeface="Arial" pitchFamily="34" charset="0"/>
              </a:rPr>
              <a:t>“</a:t>
            </a:r>
            <a:r>
              <a:rPr lang="en-US" altLang="ko-KR" sz="2200" dirty="0" err="1">
                <a:cs typeface="Arial" pitchFamily="34" charset="0"/>
              </a:rPr>
              <a:t>th</a:t>
            </a:r>
            <a:r>
              <a:rPr lang="en-US" altLang="ko-KR" sz="2200" dirty="0">
                <a:cs typeface="Arial" pitchFamily="34" charset="0"/>
              </a:rPr>
              <a:t> Sense” </a:t>
            </a:r>
          </a:p>
          <a:p>
            <a:pPr marL="0" indent="0" eaLnBrk="1" hangingPunct="1">
              <a:lnSpc>
                <a:spcPts val="1089"/>
              </a:lnSpc>
              <a:buNone/>
            </a:pPr>
            <a:endParaRPr lang="en-US" altLang="ko-KR" sz="2200" b="1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 smtClean="0">
              <a:cs typeface="Arial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97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String </a:t>
            </a:r>
            <a:r>
              <a:rPr lang="en-US" altLang="ko-KR" sz="2200" dirty="0">
                <a:cs typeface="Arial" pitchFamily="34" charset="0"/>
              </a:rPr>
              <a:t>substring(</a:t>
            </a:r>
            <a:r>
              <a:rPr lang="en-US" altLang="ko-KR" sz="2200" dirty="0" err="1">
                <a:cs typeface="Arial" pitchFamily="34" charset="0"/>
              </a:rPr>
              <a:t>int</a:t>
            </a:r>
            <a:r>
              <a:rPr lang="en-US" altLang="ko-KR" sz="2200" dirty="0">
                <a:cs typeface="Arial" pitchFamily="34" charset="0"/>
              </a:rPr>
              <a:t> start, </a:t>
            </a:r>
            <a:r>
              <a:rPr lang="en-US" altLang="ko-KR" sz="2200" dirty="0" err="1">
                <a:cs typeface="Arial" pitchFamily="34" charset="0"/>
              </a:rPr>
              <a:t>int</a:t>
            </a:r>
            <a:r>
              <a:rPr lang="en-US" altLang="ko-KR" sz="2200" dirty="0">
                <a:cs typeface="Arial" pitchFamily="34" charset="0"/>
              </a:rPr>
              <a:t> end)</a:t>
            </a: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2200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err="1" smtClean="0">
                <a:cs typeface="Arial" pitchFamily="34" charset="0"/>
              </a:rPr>
              <a:t>s.substring</a:t>
            </a:r>
            <a:r>
              <a:rPr lang="en-US" altLang="ko-KR" sz="2200" dirty="0" smtClean="0">
                <a:cs typeface="Arial" pitchFamily="34" charset="0"/>
              </a:rPr>
              <a:t>(start</a:t>
            </a:r>
            <a:r>
              <a:rPr lang="en-US" altLang="ko-KR" sz="2200" dirty="0">
                <a:cs typeface="Arial" pitchFamily="34" charset="0"/>
              </a:rPr>
              <a:t>, end</a:t>
            </a:r>
            <a:r>
              <a:rPr lang="en-US" altLang="ko-KR" sz="2200" dirty="0" smtClean="0">
                <a:cs typeface="Arial" pitchFamily="34" charset="0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solidFill>
                  <a:srgbClr val="FF0000"/>
                </a:solidFill>
                <a:cs typeface="Arial" pitchFamily="34" charset="0"/>
              </a:rPr>
              <a:t>start </a:t>
            </a:r>
            <a:r>
              <a:rPr lang="ko-KR" altLang="en-US" sz="2200" dirty="0" smtClean="0">
                <a:solidFill>
                  <a:srgbClr val="FF0000"/>
                </a:solidFill>
                <a:cs typeface="Arial" pitchFamily="34" charset="0"/>
              </a:rPr>
              <a:t>부터   </a:t>
            </a:r>
            <a:r>
              <a:rPr lang="en-US" altLang="ko-KR" sz="2200" dirty="0" smtClean="0">
                <a:solidFill>
                  <a:srgbClr val="FF0000"/>
                </a:solidFill>
                <a:cs typeface="Arial" pitchFamily="34" charset="0"/>
              </a:rPr>
              <a:t>end </a:t>
            </a:r>
            <a:r>
              <a:rPr lang="ko-KR" altLang="en-US" sz="2200" dirty="0" smtClean="0">
                <a:solidFill>
                  <a:srgbClr val="FF0000"/>
                </a:solidFill>
                <a:cs typeface="Arial" pitchFamily="34" charset="0"/>
              </a:rPr>
              <a:t>직전까지</a:t>
            </a:r>
            <a:r>
              <a:rPr lang="ko-KR" altLang="en-US" sz="2200" dirty="0" smtClean="0">
                <a:cs typeface="Arial" pitchFamily="34" charset="0"/>
              </a:rPr>
              <a:t>의 내용으로 새 문자열을 만들어 반환</a:t>
            </a:r>
            <a:endParaRPr lang="en-US" altLang="ko-KR" sz="2200" dirty="0" smtClean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solidFill>
                  <a:srgbClr val="FF0000"/>
                </a:solidFill>
                <a:cs typeface="Arial" pitchFamily="34" charset="0"/>
              </a:rPr>
              <a:t>(inclusive)  (exclusive)</a:t>
            </a:r>
            <a:endParaRPr lang="en-US" altLang="ko-KR" sz="2200" dirty="0">
              <a:solidFill>
                <a:srgbClr val="FF0000"/>
              </a:solidFill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String </a:t>
            </a:r>
            <a:r>
              <a:rPr lang="en-US" altLang="ko-KR" sz="2200" dirty="0">
                <a:cs typeface="Arial" pitchFamily="34" charset="0"/>
              </a:rPr>
              <a:t>s = “</a:t>
            </a:r>
            <a:r>
              <a:rPr lang="en-US" altLang="ko-KR" sz="2200" dirty="0" err="1" smtClean="0">
                <a:cs typeface="Arial" pitchFamily="34" charset="0"/>
              </a:rPr>
              <a:t>TheSixthSense</a:t>
            </a:r>
            <a:r>
              <a:rPr lang="en-US" altLang="ko-KR" sz="2200" dirty="0">
                <a:cs typeface="Arial" pitchFamily="34" charset="0"/>
              </a:rPr>
              <a:t>”;</a:t>
            </a:r>
            <a:br>
              <a:rPr lang="en-US" altLang="ko-KR" sz="2200" dirty="0">
                <a:cs typeface="Arial" pitchFamily="34" charset="0"/>
              </a:rPr>
            </a:br>
            <a:r>
              <a:rPr lang="en-US" altLang="ko-KR" sz="2200" dirty="0" err="1" smtClean="0">
                <a:cs typeface="Arial" pitchFamily="34" charset="0"/>
              </a:rPr>
              <a:t>s.substring</a:t>
            </a:r>
            <a:r>
              <a:rPr lang="en-US" altLang="ko-KR" sz="2200" dirty="0" smtClean="0">
                <a:cs typeface="Arial" pitchFamily="34" charset="0"/>
              </a:rPr>
              <a:t>(1, 3)  --&gt;  “he</a:t>
            </a:r>
            <a:r>
              <a:rPr lang="en-US" altLang="ko-KR" sz="2200" dirty="0">
                <a:cs typeface="Arial" pitchFamily="34" charset="0"/>
              </a:rPr>
              <a:t>” </a:t>
            </a:r>
          </a:p>
          <a:p>
            <a:pPr marL="0" indent="0" eaLnBrk="1" hangingPunct="1">
              <a:lnSpc>
                <a:spcPts val="1089"/>
              </a:lnSpc>
              <a:buNone/>
            </a:pPr>
            <a:r>
              <a:rPr lang="en-US" altLang="ko-KR" sz="2200" dirty="0">
                <a:cs typeface="Arial" pitchFamily="34" charset="0"/>
              </a:rPr>
              <a:t/>
            </a:r>
            <a:br>
              <a:rPr lang="en-US" altLang="ko-KR" sz="2200" dirty="0">
                <a:cs typeface="Arial" pitchFamily="34" charset="0"/>
              </a:rPr>
            </a:br>
            <a:endParaRPr lang="en-US" altLang="ko-KR" sz="2200" dirty="0">
              <a:cs typeface="Arial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96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String </a:t>
            </a:r>
            <a:r>
              <a:rPr lang="en-US" altLang="ko-KR" sz="2200" dirty="0" err="1">
                <a:cs typeface="Arial" pitchFamily="34" charset="0"/>
              </a:rPr>
              <a:t>toLowerCase</a:t>
            </a:r>
            <a:r>
              <a:rPr lang="en-US" altLang="ko-KR" sz="2200" dirty="0">
                <a:cs typeface="Arial" pitchFamily="34" charset="0"/>
              </a:rPr>
              <a:t>()</a:t>
            </a: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buNone/>
            </a:pPr>
            <a:r>
              <a:rPr lang="en-US" altLang="ko-KR" sz="2200" dirty="0">
                <a:cs typeface="Arial" pitchFamily="34" charset="0"/>
              </a:rPr>
              <a:t>String </a:t>
            </a:r>
            <a:r>
              <a:rPr lang="en-US" altLang="ko-KR" sz="2200" dirty="0" err="1">
                <a:cs typeface="Arial" pitchFamily="34" charset="0"/>
              </a:rPr>
              <a:t>toUpperCase</a:t>
            </a:r>
            <a:r>
              <a:rPr lang="en-US" altLang="ko-KR" sz="2200" dirty="0">
                <a:cs typeface="Arial" pitchFamily="34" charset="0"/>
              </a:rPr>
              <a:t>()</a:t>
            </a: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2200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err="1">
                <a:cs typeface="Arial" pitchFamily="34" charset="0"/>
              </a:rPr>
              <a:t>s.toLowerCase</a:t>
            </a:r>
            <a:r>
              <a:rPr lang="en-US" altLang="ko-KR" sz="2200" dirty="0">
                <a:cs typeface="Arial" pitchFamily="34" charset="0"/>
              </a:rPr>
              <a:t>()</a:t>
            </a: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ko-KR" altLang="en-US" sz="2200" dirty="0">
                <a:cs typeface="Arial" pitchFamily="34" charset="0"/>
              </a:rPr>
              <a:t>모든 대문자를 소문자로 바꾼 새 문자열을 만들어 반환</a:t>
            </a: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err="1" smtClean="0">
                <a:cs typeface="Arial" pitchFamily="34" charset="0"/>
              </a:rPr>
              <a:t>s.upperCase</a:t>
            </a:r>
            <a:r>
              <a:rPr lang="en-US" altLang="ko-KR" sz="2200" dirty="0">
                <a:cs typeface="Arial" pitchFamily="34" charset="0"/>
              </a:rPr>
              <a:t>()</a:t>
            </a: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ko-KR" altLang="en-US" sz="2200" dirty="0">
                <a:cs typeface="Arial" pitchFamily="34" charset="0"/>
              </a:rPr>
              <a:t>모든 </a:t>
            </a:r>
            <a:r>
              <a:rPr lang="ko-KR" altLang="en-US" sz="2200" dirty="0" smtClean="0">
                <a:cs typeface="Arial" pitchFamily="34" charset="0"/>
              </a:rPr>
              <a:t>소문자를 대문자로 </a:t>
            </a:r>
            <a:r>
              <a:rPr lang="ko-KR" altLang="en-US" sz="2200" dirty="0">
                <a:cs typeface="Arial" pitchFamily="34" charset="0"/>
              </a:rPr>
              <a:t>바꾼 새 문자열을 만들어 반환</a:t>
            </a: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String </a:t>
            </a:r>
            <a:r>
              <a:rPr lang="en-US" altLang="ko-KR" sz="2200" dirty="0">
                <a:cs typeface="Arial" pitchFamily="34" charset="0"/>
              </a:rPr>
              <a:t>s = “The Lion King”;</a:t>
            </a:r>
            <a:br>
              <a:rPr lang="en-US" altLang="ko-KR" sz="2200" dirty="0">
                <a:cs typeface="Arial" pitchFamily="34" charset="0"/>
              </a:rPr>
            </a:br>
            <a:r>
              <a:rPr lang="en-US" altLang="ko-KR" sz="2200" dirty="0" err="1">
                <a:cs typeface="Arial" pitchFamily="34" charset="0"/>
              </a:rPr>
              <a:t>s.toLowerCase</a:t>
            </a:r>
            <a:r>
              <a:rPr lang="en-US" altLang="ko-KR" sz="2200" dirty="0">
                <a:cs typeface="Arial" pitchFamily="34" charset="0"/>
              </a:rPr>
              <a:t>() </a:t>
            </a:r>
            <a:r>
              <a:rPr lang="en-US" altLang="ko-KR" sz="2200" dirty="0" smtClean="0">
                <a:cs typeface="Arial" pitchFamily="34" charset="0"/>
              </a:rPr>
              <a:t> --&gt;  “</a:t>
            </a:r>
            <a:r>
              <a:rPr lang="en-US" altLang="ko-KR" sz="2200" dirty="0">
                <a:cs typeface="Arial" pitchFamily="34" charset="0"/>
              </a:rPr>
              <a:t>the lion king”</a:t>
            </a:r>
          </a:p>
          <a:p>
            <a:pPr marL="0" indent="0" eaLnBrk="1" hangingPunct="1">
              <a:lnSpc>
                <a:spcPts val="1089"/>
              </a:lnSpc>
              <a:buNone/>
            </a:pP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buNone/>
            </a:pPr>
            <a:endParaRPr lang="en-US" altLang="ko-KR" sz="2200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 smtClean="0">
              <a:cs typeface="Arial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69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7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dirty="0" err="1" smtClean="0"/>
              <a:t>java.lang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패키지</a:t>
            </a:r>
            <a:endParaRPr lang="en-US" altLang="ko-KR" sz="3200" b="1" dirty="0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4591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sz="2400" b="1" dirty="0" err="1" smtClean="0">
                <a:latin typeface="Courier New" pitchFamily="49" charset="0"/>
              </a:rPr>
              <a:t>java.lang</a:t>
            </a:r>
            <a:r>
              <a:rPr lang="en-US" altLang="ko-KR" sz="2400" b="1" dirty="0" smtClean="0">
                <a:latin typeface="Courier New" pitchFamily="49" charset="0"/>
              </a:rPr>
              <a:t> </a:t>
            </a:r>
            <a:r>
              <a:rPr lang="ko-KR" altLang="en-US" sz="2400" b="1" dirty="0" smtClean="0">
                <a:latin typeface="Courier New" pitchFamily="49" charset="0"/>
              </a:rPr>
              <a:t>패키지에는 가장 기본적이며 많이 사용되는 클래스들이 들어 있음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400" b="1" dirty="0" err="1" smtClean="0">
                <a:latin typeface="Courier New" pitchFamily="49" charset="0"/>
              </a:rPr>
              <a:t>java.lang</a:t>
            </a:r>
            <a:r>
              <a:rPr lang="en-US" altLang="ko-KR" sz="2400" b="1" dirty="0" smtClean="0">
                <a:latin typeface="Courier New" pitchFamily="49" charset="0"/>
              </a:rPr>
              <a:t> </a:t>
            </a:r>
            <a:r>
              <a:rPr lang="ko-KR" altLang="en-US" sz="2400" b="1" dirty="0" smtClean="0">
                <a:latin typeface="Courier New" pitchFamily="49" charset="0"/>
              </a:rPr>
              <a:t>패키지에 들어 있는 클래스들은 </a:t>
            </a:r>
            <a:r>
              <a:rPr lang="en-US" altLang="ko-KR" sz="2400" b="1" dirty="0" smtClean="0">
                <a:latin typeface="Courier New" pitchFamily="49" charset="0"/>
              </a:rPr>
              <a:t>import </a:t>
            </a:r>
            <a:r>
              <a:rPr lang="ko-KR" altLang="en-US" sz="2400" b="1" dirty="0" smtClean="0">
                <a:latin typeface="Courier New" pitchFamily="49" charset="0"/>
              </a:rPr>
              <a:t>하지 않고도 짧은 이름을 사용할 수 있음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400" b="1" dirty="0" smtClean="0">
                <a:latin typeface="Courier New" pitchFamily="49" charset="0"/>
              </a:rPr>
              <a:t>String </a:t>
            </a:r>
            <a:r>
              <a:rPr lang="ko-KR" altLang="en-US" sz="2400" b="1" dirty="0" smtClean="0">
                <a:latin typeface="Courier New" pitchFamily="49" charset="0"/>
              </a:rPr>
              <a:t>클래스와 </a:t>
            </a:r>
            <a:r>
              <a:rPr lang="en-US" altLang="ko-KR" sz="2400" b="1" dirty="0" smtClean="0">
                <a:latin typeface="Courier New" pitchFamily="49" charset="0"/>
              </a:rPr>
              <a:t>System </a:t>
            </a:r>
            <a:r>
              <a:rPr lang="ko-KR" altLang="en-US" sz="2400" b="1" dirty="0" smtClean="0">
                <a:latin typeface="Courier New" pitchFamily="49" charset="0"/>
              </a:rPr>
              <a:t>클래스는 </a:t>
            </a:r>
            <a:r>
              <a:rPr lang="en-US" altLang="ko-KR" sz="2400" b="1" dirty="0" err="1" smtClean="0">
                <a:latin typeface="Courier New" pitchFamily="49" charset="0"/>
              </a:rPr>
              <a:t>java.lang</a:t>
            </a:r>
            <a:r>
              <a:rPr lang="en-US" altLang="ko-KR" sz="2400" b="1" dirty="0" smtClean="0">
                <a:latin typeface="Courier New" pitchFamily="49" charset="0"/>
              </a:rPr>
              <a:t> </a:t>
            </a:r>
            <a:r>
              <a:rPr lang="ko-KR" altLang="en-US" sz="2400" b="1" dirty="0" smtClean="0">
                <a:latin typeface="Courier New" pitchFamily="49" charset="0"/>
              </a:rPr>
              <a:t>패키지에 들어 있음</a:t>
            </a:r>
            <a:endParaRPr lang="en-US" altLang="ko-KR" sz="2400" b="1" dirty="0" smtClean="0">
              <a:latin typeface="Courier New" pitchFamily="49" charset="0"/>
            </a:endParaRPr>
          </a:p>
        </p:txBody>
      </p:sp>
      <p:sp>
        <p:nvSpPr>
          <p:cNvPr id="39942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28705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String </a:t>
            </a:r>
            <a:r>
              <a:rPr lang="en-US" altLang="ko-KR" sz="2200" dirty="0">
                <a:cs typeface="Arial" pitchFamily="34" charset="0"/>
              </a:rPr>
              <a:t>trim()</a:t>
            </a: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2200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err="1" smtClean="0">
                <a:cs typeface="Arial" pitchFamily="34" charset="0"/>
              </a:rPr>
              <a:t>s.trim</a:t>
            </a:r>
            <a:r>
              <a:rPr lang="en-US" altLang="ko-KR" sz="2200" dirty="0" smtClean="0">
                <a:cs typeface="Arial" pitchFamily="34" charset="0"/>
              </a:rPr>
              <a:t>()</a:t>
            </a: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ko-KR" altLang="en-US" sz="2200" dirty="0" smtClean="0">
                <a:cs typeface="Arial" pitchFamily="34" charset="0"/>
              </a:rPr>
              <a:t>문자열의 </a:t>
            </a:r>
            <a:r>
              <a:rPr lang="ko-KR" altLang="en-US" sz="2200" dirty="0">
                <a:cs typeface="Arial" pitchFamily="34" charset="0"/>
              </a:rPr>
              <a:t>앞과 뒤에 있는 공백을 제거한 문자열을 </a:t>
            </a:r>
            <a:r>
              <a:rPr lang="ko-KR" altLang="en-US" sz="2200" dirty="0" smtClean="0">
                <a:cs typeface="Arial" pitchFamily="34" charset="0"/>
              </a:rPr>
              <a:t>새로 만들어 반환한다</a:t>
            </a:r>
            <a:r>
              <a:rPr lang="en-US" altLang="ko-KR" sz="2200" dirty="0">
                <a:cs typeface="Arial" pitchFamily="34" charset="0"/>
              </a:rPr>
              <a:t>.</a:t>
            </a:r>
            <a:endParaRPr lang="ko-KR" altLang="en-US" sz="2200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endParaRPr lang="en-US" altLang="ko-KR" sz="2200" b="1" dirty="0">
              <a:cs typeface="Arial" pitchFamily="34" charset="0"/>
            </a:endParaRPr>
          </a:p>
          <a:p>
            <a:pPr marL="0" indent="0" eaLnBrk="1" hangingPunct="1">
              <a:lnSpc>
                <a:spcPct val="100000"/>
              </a:lnSpc>
              <a:buClrTx/>
              <a:buSzTx/>
              <a:buNone/>
            </a:pPr>
            <a:r>
              <a:rPr lang="en-US" altLang="ko-KR" sz="2200" dirty="0" smtClean="0">
                <a:cs typeface="Arial" pitchFamily="34" charset="0"/>
              </a:rPr>
              <a:t>String </a:t>
            </a:r>
            <a:r>
              <a:rPr lang="en-US" altLang="ko-KR" sz="2200" dirty="0">
                <a:cs typeface="Arial" pitchFamily="34" charset="0"/>
              </a:rPr>
              <a:t>s = “  Attack of the Killer Tomatoes  “;</a:t>
            </a:r>
            <a:br>
              <a:rPr lang="en-US" altLang="ko-KR" sz="2200" dirty="0">
                <a:cs typeface="Arial" pitchFamily="34" charset="0"/>
              </a:rPr>
            </a:br>
            <a:r>
              <a:rPr lang="en-US" altLang="ko-KR" sz="2200" dirty="0" err="1">
                <a:cs typeface="Arial" pitchFamily="34" charset="0"/>
              </a:rPr>
              <a:t>s.trim</a:t>
            </a:r>
            <a:r>
              <a:rPr lang="en-US" altLang="ko-KR" sz="2200" dirty="0">
                <a:cs typeface="Arial" pitchFamily="34" charset="0"/>
              </a:rPr>
              <a:t>() </a:t>
            </a:r>
            <a:r>
              <a:rPr lang="en-US" altLang="ko-KR" sz="2200" dirty="0" smtClean="0">
                <a:cs typeface="Arial" pitchFamily="34" charset="0"/>
              </a:rPr>
              <a:t> --&gt; “</a:t>
            </a:r>
            <a:r>
              <a:rPr lang="en-US" altLang="ko-KR" sz="2200" dirty="0">
                <a:cs typeface="Arial" pitchFamily="34" charset="0"/>
              </a:rPr>
              <a:t>Attack of the Killer Tomatoes”</a:t>
            </a:r>
          </a:p>
          <a:p>
            <a:pPr marL="0" indent="0">
              <a:buNone/>
            </a:pPr>
            <a:endParaRPr lang="en-US" altLang="ko-KR" sz="2200" dirty="0">
              <a:cs typeface="Arial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70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08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프로그래밍 스타일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71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60282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 smtClean="0"/>
          </a:p>
        </p:txBody>
      </p:sp>
      <p:sp>
        <p:nvSpPr>
          <p:cNvPr id="4813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프로그래밍 스타일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086600" cy="3581400"/>
          </a:xfrm>
          <a:ln w="3175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1600" b="1" smtClean="0"/>
              <a:t>클래스 이름은 명사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대문자로 시작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1600" b="1" smtClean="0"/>
              <a:t>Dog, System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1600" b="1" smtClean="0"/>
              <a:t>변수 이름은 소문자로 시작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1600" b="1" smtClean="0"/>
              <a:t>name, age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1600" b="1" smtClean="0"/>
              <a:t>상수는 모두 대문자로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1600" b="1" smtClean="0"/>
              <a:t>MAX_NUMBER, RED_COLOR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1600" b="1" smtClean="0"/>
              <a:t>메소드 이름은 동사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소문자로 시작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1600" b="1" smtClean="0"/>
              <a:t>int getAge()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1600" b="1" smtClean="0"/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1600" b="1" smtClean="0"/>
              <a:t>   return 25;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1600" b="1" smtClean="0"/>
              <a:t>}</a:t>
            </a: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1066800" y="4953000"/>
            <a:ext cx="7086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0" dirty="0" err="1">
                <a:latin typeface="Courier New" pitchFamily="49" charset="0"/>
              </a:rPr>
              <a:t>int</a:t>
            </a:r>
            <a:r>
              <a:rPr kumimoji="0" lang="en-US" altLang="ko-KR" b="1" i="0" dirty="0">
                <a:latin typeface="Courier New" pitchFamily="49" charset="0"/>
              </a:rPr>
              <a:t> 		</a:t>
            </a:r>
            <a:r>
              <a:rPr kumimoji="0" lang="en-US" altLang="ko-KR" b="1" i="0" dirty="0" err="1">
                <a:solidFill>
                  <a:srgbClr val="0000FF"/>
                </a:solidFill>
                <a:latin typeface="Courier New" pitchFamily="49" charset="0"/>
              </a:rPr>
              <a:t>luckyNumber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smtClean="0">
                <a:latin typeface="Courier New" pitchFamily="49" charset="0"/>
              </a:rPr>
              <a:t>= 13</a:t>
            </a:r>
            <a:r>
              <a:rPr kumimoji="0" lang="en-US" altLang="ko-KR" b="1" i="0" dirty="0">
                <a:latin typeface="Courier New" pitchFamily="49" charset="0"/>
              </a:rPr>
              <a:t>;</a:t>
            </a:r>
          </a:p>
          <a:p>
            <a:pPr latinLnBrk="0"/>
            <a:r>
              <a:rPr kumimoji="0" lang="en-US" altLang="ko-KR" b="1" i="0" dirty="0">
                <a:latin typeface="Courier New" pitchFamily="49" charset="0"/>
              </a:rPr>
              <a:t>double 	</a:t>
            </a:r>
            <a:r>
              <a:rPr kumimoji="0" lang="en-US" altLang="ko-KR" b="1" i="0" dirty="0">
                <a:solidFill>
                  <a:srgbClr val="0000FF"/>
                </a:solidFill>
                <a:latin typeface="Courier New" pitchFamily="49" charset="0"/>
              </a:rPr>
              <a:t>pi</a:t>
            </a:r>
            <a:r>
              <a:rPr kumimoji="0" lang="en-US" altLang="ko-KR" b="1" i="0" dirty="0">
                <a:latin typeface="Courier New" pitchFamily="49" charset="0"/>
              </a:rPr>
              <a:t> = 		3.14195;</a:t>
            </a:r>
          </a:p>
          <a:p>
            <a:pPr latinLnBrk="0"/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String </a:t>
            </a:r>
            <a:r>
              <a:rPr kumimoji="0" lang="en-US" altLang="ko-KR" b="1" i="0" dirty="0">
                <a:latin typeface="Courier New" pitchFamily="49" charset="0"/>
              </a:rPr>
              <a:t>	</a:t>
            </a:r>
            <a:r>
              <a:rPr kumimoji="0" lang="en-US" altLang="ko-KR" b="1" i="0" dirty="0">
                <a:solidFill>
                  <a:srgbClr val="0000FF"/>
                </a:solidFill>
                <a:latin typeface="Courier New" pitchFamily="49" charset="0"/>
              </a:rPr>
              <a:t>greeting</a:t>
            </a:r>
            <a:r>
              <a:rPr kumimoji="0" lang="en-US" altLang="ko-KR" b="1" i="0" dirty="0">
                <a:latin typeface="Courier New" pitchFamily="49" charset="0"/>
              </a:rPr>
              <a:t> = 	"Hello, World!";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 err="1">
                <a:solidFill>
                  <a:srgbClr val="DF0601"/>
                </a:solidFill>
                <a:latin typeface="Courier New" pitchFamily="49" charset="0"/>
              </a:rPr>
              <a:t>PrintStream</a:t>
            </a:r>
            <a:r>
              <a:rPr kumimoji="0" lang="en-US" altLang="ko-KR" b="1" i="0" dirty="0">
                <a:latin typeface="Courier New" pitchFamily="49" charset="0"/>
              </a:rPr>
              <a:t> 	</a:t>
            </a:r>
            <a:r>
              <a:rPr kumimoji="0" lang="en-US" altLang="ko-KR" b="1" i="0" dirty="0">
                <a:solidFill>
                  <a:srgbClr val="0000FF"/>
                </a:solidFill>
                <a:latin typeface="Courier New" pitchFamily="49" charset="0"/>
              </a:rPr>
              <a:t>printer </a:t>
            </a:r>
            <a:r>
              <a:rPr kumimoji="0" lang="en-US" altLang="ko-KR" b="1" i="0" dirty="0">
                <a:latin typeface="Courier New" pitchFamily="49" charset="0"/>
              </a:rPr>
              <a:t>= 	</a:t>
            </a:r>
            <a:r>
              <a:rPr kumimoji="0" lang="en-US" altLang="ko-KR" b="1" i="0" dirty="0" err="1">
                <a:latin typeface="Courier New" pitchFamily="49" charset="0"/>
              </a:rPr>
              <a:t>System.out</a:t>
            </a:r>
            <a:r>
              <a:rPr kumimoji="0" lang="en-US" altLang="ko-KR" b="1" i="0" dirty="0">
                <a:latin typeface="Courier New" pitchFamily="49" charset="0"/>
              </a:rPr>
              <a:t>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72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71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 smtClean="0"/>
          </a:p>
        </p:txBody>
      </p:sp>
      <p:sp>
        <p:nvSpPr>
          <p:cNvPr id="491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프로그래밍 스타일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1219200" y="1973263"/>
            <a:ext cx="6858000" cy="36655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b="1" i="0"/>
              <a:t>코드 블럭</a:t>
            </a:r>
          </a:p>
          <a:p>
            <a:pPr lvl="1"/>
            <a:r>
              <a:rPr lang="en-US" altLang="ko-KR" b="1" i="0"/>
              <a:t>while (!done) {</a:t>
            </a:r>
          </a:p>
          <a:p>
            <a:pPr lvl="1"/>
            <a:r>
              <a:rPr lang="en-US" altLang="ko-KR" b="1" i="0"/>
              <a:t>     doSomething();</a:t>
            </a:r>
          </a:p>
          <a:p>
            <a:pPr lvl="1"/>
            <a:r>
              <a:rPr lang="en-US" altLang="ko-KR" b="1" i="0"/>
              <a:t>     done = moreToDo();</a:t>
            </a:r>
          </a:p>
          <a:p>
            <a:pPr lvl="1"/>
            <a:r>
              <a:rPr lang="en-US" altLang="ko-KR" b="1" i="0"/>
              <a:t>}</a:t>
            </a:r>
          </a:p>
          <a:p>
            <a:endParaRPr lang="en-US" altLang="ko-KR" b="1" i="0"/>
          </a:p>
          <a:p>
            <a:r>
              <a:rPr lang="ko-KR" altLang="en-US" b="1" i="0"/>
              <a:t>클래스</a:t>
            </a:r>
            <a:r>
              <a:rPr lang="en-US" altLang="ko-KR" b="1" i="0"/>
              <a:t>, </a:t>
            </a:r>
            <a:r>
              <a:rPr lang="ko-KR" altLang="en-US" b="1" i="0"/>
              <a:t>메소드</a:t>
            </a:r>
          </a:p>
          <a:p>
            <a:pPr lvl="1"/>
            <a:r>
              <a:rPr lang="en-US" altLang="ko-KR" b="1" i="0"/>
              <a:t>class Man</a:t>
            </a:r>
          </a:p>
          <a:p>
            <a:pPr lvl="1"/>
            <a:r>
              <a:rPr lang="en-US" altLang="ko-KR" b="1" i="0"/>
              <a:t>{</a:t>
            </a:r>
          </a:p>
          <a:p>
            <a:pPr lvl="1"/>
            <a:r>
              <a:rPr lang="en-US" altLang="ko-KR" b="1" i="0"/>
              <a:t>     int age;</a:t>
            </a:r>
          </a:p>
          <a:p>
            <a:pPr lvl="1"/>
            <a:r>
              <a:rPr lang="en-US" altLang="ko-KR" b="1" i="0"/>
              <a:t>     int height;</a:t>
            </a:r>
          </a:p>
          <a:p>
            <a:pPr lvl="1"/>
            <a:r>
              <a:rPr lang="en-US" altLang="ko-KR" b="1" i="0"/>
              <a:t>}</a:t>
            </a:r>
          </a:p>
          <a:p>
            <a:pPr lvl="1"/>
            <a:endParaRPr lang="en-US" altLang="ko-KR" b="1" i="0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4191000" y="4038600"/>
            <a:ext cx="3048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ko-KR" b="1" i="0" dirty="0" err="1"/>
              <a:t>int</a:t>
            </a:r>
            <a:r>
              <a:rPr lang="en-US" altLang="ko-KR" b="1" i="0" dirty="0"/>
              <a:t> add(</a:t>
            </a:r>
            <a:r>
              <a:rPr lang="en-US" altLang="ko-KR" b="1" i="0" dirty="0" err="1"/>
              <a:t>int</a:t>
            </a:r>
            <a:r>
              <a:rPr lang="en-US" altLang="ko-KR" b="1" i="0" dirty="0"/>
              <a:t> a, </a:t>
            </a:r>
            <a:r>
              <a:rPr lang="en-US" altLang="ko-KR" b="1" i="0" dirty="0" err="1"/>
              <a:t>int</a:t>
            </a:r>
            <a:r>
              <a:rPr lang="en-US" altLang="ko-KR" b="1" i="0" dirty="0"/>
              <a:t> b)</a:t>
            </a:r>
          </a:p>
          <a:p>
            <a:pPr lvl="1"/>
            <a:r>
              <a:rPr lang="en-US" altLang="ko-KR" b="1" i="0" dirty="0"/>
              <a:t>{</a:t>
            </a:r>
          </a:p>
          <a:p>
            <a:pPr lvl="1"/>
            <a:r>
              <a:rPr lang="en-US" altLang="ko-KR" b="1" i="0" dirty="0"/>
              <a:t>     return </a:t>
            </a:r>
            <a:r>
              <a:rPr lang="en-US" altLang="ko-KR" b="1" i="0" dirty="0" err="1"/>
              <a:t>a+b</a:t>
            </a:r>
            <a:r>
              <a:rPr lang="en-US" altLang="ko-KR" b="1" i="0" dirty="0"/>
              <a:t>;</a:t>
            </a:r>
          </a:p>
          <a:p>
            <a:pPr lvl="1"/>
            <a:r>
              <a:rPr lang="en-US" altLang="ko-KR" b="1" i="0" dirty="0"/>
              <a:t>}</a:t>
            </a:r>
            <a:endParaRPr lang="ko-KR" altLang="en-US" b="1" i="0" dirty="0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203325" y="1355725"/>
            <a:ext cx="4237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 i="0">
                <a:solidFill>
                  <a:srgbClr val="FF0000"/>
                </a:solidFill>
              </a:rPr>
              <a:t>들여쓰기 </a:t>
            </a:r>
            <a:r>
              <a:rPr lang="en-US" altLang="ko-KR" sz="2000" b="1" i="0">
                <a:solidFill>
                  <a:srgbClr val="FF0000"/>
                </a:solidFill>
              </a:rPr>
              <a:t>(indentation) </a:t>
            </a:r>
            <a:r>
              <a:rPr lang="ko-KR" altLang="en-US" sz="2000" b="1" i="0">
                <a:solidFill>
                  <a:srgbClr val="FF0000"/>
                </a:solidFill>
              </a:rPr>
              <a:t>반드시 할 것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73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3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 smtClean="0"/>
          </a:p>
        </p:txBody>
      </p:sp>
      <p:sp>
        <p:nvSpPr>
          <p:cNvPr id="501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식별자 </a:t>
            </a:r>
            <a:r>
              <a:rPr lang="en-US" altLang="ko-KR" smtClean="0"/>
              <a:t>(Identifiers)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err="1" smtClean="0"/>
              <a:t>식별자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등의 이름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err="1" smtClean="0"/>
              <a:t>식별자</a:t>
            </a:r>
            <a:r>
              <a:rPr lang="ko-KR" altLang="en-US" dirty="0" smtClean="0"/>
              <a:t> 규정</a:t>
            </a: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Letters, </a:t>
            </a:r>
            <a:r>
              <a:rPr lang="ko-KR" altLang="en-US" sz="2400" dirty="0" smtClean="0"/>
              <a:t>숫자</a:t>
            </a:r>
            <a:r>
              <a:rPr lang="en-US" altLang="ko-KR" sz="2400" dirty="0" smtClean="0"/>
              <a:t>, underscore (_) </a:t>
            </a:r>
            <a:r>
              <a:rPr lang="ko-KR" altLang="en-US" sz="2400" dirty="0" smtClean="0"/>
              <a:t>로 구성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 smtClean="0"/>
              <a:t>숫자로 시작할 수 없다</a:t>
            </a:r>
            <a:r>
              <a:rPr lang="en-US" altLang="ko-KR" sz="2400" dirty="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 err="1" smtClean="0"/>
              <a:t>식별자</a:t>
            </a:r>
            <a:r>
              <a:rPr lang="ko-KR" altLang="en-US" sz="2400" dirty="0" smtClean="0"/>
              <a:t> 내부 공백 불가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 err="1" smtClean="0"/>
              <a:t>예약어</a:t>
            </a:r>
            <a:r>
              <a:rPr lang="ko-KR" altLang="en-US" sz="2400" dirty="0" smtClean="0"/>
              <a:t> 사용 불가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 smtClean="0"/>
              <a:t>대소문자 구분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(O) </a:t>
            </a:r>
            <a:r>
              <a:rPr lang="en-US" altLang="ko-KR" sz="2400" dirty="0" err="1" smtClean="0"/>
              <a:t>love_Him</a:t>
            </a:r>
            <a:r>
              <a:rPr lang="en-US" altLang="ko-KR" sz="2400" dirty="0" smtClean="0"/>
              <a:t>, love4ever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 smtClean="0"/>
              <a:t>(X) 4love, love Him, for, </a:t>
            </a:r>
            <a:r>
              <a:rPr lang="en-US" altLang="ko-KR" sz="2400" dirty="0" err="1" smtClean="0"/>
              <a:t>love?him</a:t>
            </a:r>
            <a:r>
              <a:rPr lang="en-US" altLang="ko-KR" sz="2400" dirty="0" smtClean="0"/>
              <a:t>, love!</a:t>
            </a:r>
          </a:p>
        </p:txBody>
      </p:sp>
      <p:sp>
        <p:nvSpPr>
          <p:cNvPr id="50182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74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69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E35C5-F565-49EC-8E17-300A2EC574CF}" type="slidenum">
              <a:rPr lang="ko-KR" altLang="en-US" smtClean="0"/>
              <a:pPr>
                <a:defRPr/>
              </a:pPr>
              <a:t>75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762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 smtClean="0"/>
          </a:p>
        </p:txBody>
      </p:sp>
      <p:sp>
        <p:nvSpPr>
          <p:cNvPr id="3174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Rectangle Objects </a:t>
            </a:r>
            <a:br>
              <a:rPr lang="en-US" altLang="ko-KR" sz="3600" smtClean="0"/>
            </a:br>
            <a:r>
              <a:rPr lang="ko-KR" altLang="en-US" sz="1800" b="1" smtClean="0"/>
              <a:t>라이브러리 클래스 활용 예</a:t>
            </a:r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1750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057400"/>
            <a:ext cx="7086600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 Box 28"/>
          <p:cNvSpPr txBox="1">
            <a:spLocks noChangeArrowheads="1"/>
          </p:cNvSpPr>
          <p:nvPr/>
        </p:nvSpPr>
        <p:spPr bwMode="auto">
          <a:xfrm>
            <a:off x="669925" y="1544638"/>
            <a:ext cx="2405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/>
              <a:t>class Rectangle</a:t>
            </a:r>
          </a:p>
        </p:txBody>
      </p:sp>
      <p:sp>
        <p:nvSpPr>
          <p:cNvPr id="31752" name="Text Box 29"/>
          <p:cNvSpPr txBox="1">
            <a:spLocks noChangeArrowheads="1"/>
          </p:cNvSpPr>
          <p:nvPr/>
        </p:nvSpPr>
        <p:spPr bwMode="auto">
          <a:xfrm>
            <a:off x="1279525" y="5256213"/>
            <a:ext cx="6797675" cy="915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>
              <a:buFontTx/>
              <a:buChar char="•"/>
            </a:pPr>
            <a:r>
              <a:rPr lang="ko-KR" altLang="en-US" b="1" i="0"/>
              <a:t>클래스는 그에 속하는 각 객체의 상태를 나타내는 </a:t>
            </a:r>
            <a:r>
              <a:rPr lang="ko-KR" altLang="en-US" b="1" i="0">
                <a:solidFill>
                  <a:srgbClr val="0000FF"/>
                </a:solidFill>
              </a:rPr>
              <a:t>데이터</a:t>
            </a:r>
            <a:r>
              <a:rPr lang="ko-KR" altLang="en-US" b="1" i="0"/>
              <a:t>와 수행 가능한 </a:t>
            </a:r>
            <a:r>
              <a:rPr lang="ko-KR" altLang="en-US" b="1" i="0">
                <a:solidFill>
                  <a:srgbClr val="07631F"/>
                </a:solidFill>
              </a:rPr>
              <a:t>메소드</a:t>
            </a:r>
            <a:r>
              <a:rPr lang="ko-KR" altLang="en-US" b="1" i="0"/>
              <a:t>들을 정의한다</a:t>
            </a:r>
            <a:r>
              <a:rPr lang="en-US" altLang="ko-KR" b="1" i="0"/>
              <a:t>.</a:t>
            </a:r>
          </a:p>
          <a:p>
            <a:pPr marL="174625" indent="-174625">
              <a:buFontTx/>
              <a:buChar char="•"/>
            </a:pPr>
            <a:r>
              <a:rPr lang="ko-KR" altLang="en-US" b="1" i="0"/>
              <a:t>이 중 데이터 부분을 </a:t>
            </a:r>
            <a:r>
              <a:rPr lang="ko-KR" altLang="en-US" b="1" i="0" smtClean="0">
                <a:solidFill>
                  <a:srgbClr val="0000FF"/>
                </a:solidFill>
              </a:rPr>
              <a:t>필드</a:t>
            </a:r>
            <a:r>
              <a:rPr lang="en-US" altLang="ko-KR" b="1" i="0">
                <a:solidFill>
                  <a:srgbClr val="0000FF"/>
                </a:solidFill>
              </a:rPr>
              <a:t>(field</a:t>
            </a:r>
            <a:r>
              <a:rPr lang="en-US" altLang="ko-KR" b="1" i="0" smtClean="0">
                <a:solidFill>
                  <a:srgbClr val="0000FF"/>
                </a:solidFill>
              </a:rPr>
              <a:t>) </a:t>
            </a:r>
            <a:r>
              <a:rPr lang="ko-KR" altLang="en-US" b="1" i="0" smtClean="0">
                <a:solidFill>
                  <a:srgbClr val="0000FF"/>
                </a:solidFill>
              </a:rPr>
              <a:t>혹은 상태변수</a:t>
            </a:r>
            <a:r>
              <a:rPr lang="ko-KR" altLang="en-US" b="1" i="0" smtClean="0"/>
              <a:t>라고 </a:t>
            </a:r>
            <a:r>
              <a:rPr lang="ko-KR" altLang="en-US" b="1" i="0"/>
              <a:t>부른다</a:t>
            </a:r>
            <a:r>
              <a:rPr lang="en-US" altLang="ko-KR" b="1" i="0"/>
              <a:t>.</a:t>
            </a:r>
          </a:p>
        </p:txBody>
      </p:sp>
      <p:sp>
        <p:nvSpPr>
          <p:cNvPr id="10" name="타원 9"/>
          <p:cNvSpPr/>
          <p:nvPr/>
        </p:nvSpPr>
        <p:spPr bwMode="auto">
          <a:xfrm>
            <a:off x="1066800" y="2057400"/>
            <a:ext cx="1066800" cy="6096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 smtClean="0"/>
          </a:p>
        </p:txBody>
      </p:sp>
      <p:sp>
        <p:nvSpPr>
          <p:cNvPr id="3277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Rectangle Objects </a:t>
            </a:r>
            <a:br>
              <a:rPr lang="en-US" altLang="ko-KR" sz="3600" smtClean="0"/>
            </a:br>
            <a:r>
              <a:rPr lang="ko-KR" altLang="en-US" sz="1800" b="1" smtClean="0"/>
              <a:t>라이브러리 클래스 활용 예</a:t>
            </a:r>
          </a:p>
        </p:txBody>
      </p:sp>
      <p:sp>
        <p:nvSpPr>
          <p:cNvPr id="32773" name="Line 3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5486400" y="3200400"/>
            <a:ext cx="13716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5" name="Line 5"/>
          <p:cNvSpPr>
            <a:spLocks noChangeShapeType="1"/>
          </p:cNvSpPr>
          <p:nvPr/>
        </p:nvSpPr>
        <p:spPr bwMode="auto">
          <a:xfrm>
            <a:off x="4114800" y="2362200"/>
            <a:ext cx="3886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776" name="Line 6"/>
          <p:cNvSpPr>
            <a:spLocks noChangeShapeType="1"/>
          </p:cNvSpPr>
          <p:nvPr/>
        </p:nvSpPr>
        <p:spPr bwMode="auto">
          <a:xfrm>
            <a:off x="4114800" y="2362200"/>
            <a:ext cx="0" cy="3276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7299325" y="19272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/>
              <a:t>x</a:t>
            </a:r>
          </a:p>
        </p:txBody>
      </p:sp>
      <p:sp>
        <p:nvSpPr>
          <p:cNvPr id="32778" name="Text Box 8"/>
          <p:cNvSpPr txBox="1">
            <a:spLocks noChangeArrowheads="1"/>
          </p:cNvSpPr>
          <p:nvPr/>
        </p:nvSpPr>
        <p:spPr bwMode="auto">
          <a:xfrm>
            <a:off x="3663950" y="49752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/>
              <a:t>y</a:t>
            </a:r>
          </a:p>
        </p:txBody>
      </p:sp>
      <p:sp>
        <p:nvSpPr>
          <p:cNvPr id="32779" name="Text Box 9"/>
          <p:cNvSpPr txBox="1">
            <a:spLocks noChangeArrowheads="1"/>
          </p:cNvSpPr>
          <p:nvPr/>
        </p:nvSpPr>
        <p:spPr bwMode="auto">
          <a:xfrm>
            <a:off x="3505200" y="1905000"/>
            <a:ext cx="758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/>
              <a:t>(0, 0)</a:t>
            </a:r>
          </a:p>
        </p:txBody>
      </p:sp>
      <p:sp>
        <p:nvSpPr>
          <p:cNvPr id="32780" name="Oval 10"/>
          <p:cNvSpPr>
            <a:spLocks noChangeArrowheads="1"/>
          </p:cNvSpPr>
          <p:nvPr/>
        </p:nvSpPr>
        <p:spPr bwMode="auto">
          <a:xfrm>
            <a:off x="54102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1" name="Text Box 11"/>
          <p:cNvSpPr txBox="1">
            <a:spLocks noChangeArrowheads="1"/>
          </p:cNvSpPr>
          <p:nvPr/>
        </p:nvSpPr>
        <p:spPr bwMode="auto">
          <a:xfrm>
            <a:off x="5943600" y="2536825"/>
            <a:ext cx="160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i="0"/>
              <a:t>사각형의 위치</a:t>
            </a:r>
          </a:p>
        </p:txBody>
      </p:sp>
      <p:sp>
        <p:nvSpPr>
          <p:cNvPr id="32782" name="Line 12"/>
          <p:cNvSpPr>
            <a:spLocks noChangeShapeType="1"/>
          </p:cNvSpPr>
          <p:nvPr/>
        </p:nvSpPr>
        <p:spPr bwMode="auto">
          <a:xfrm flipH="1">
            <a:off x="5638800" y="2819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783" name="Text Box 13"/>
          <p:cNvSpPr txBox="1">
            <a:spLocks noChangeArrowheads="1"/>
          </p:cNvSpPr>
          <p:nvPr/>
        </p:nvSpPr>
        <p:spPr bwMode="auto">
          <a:xfrm>
            <a:off x="4419600" y="2743200"/>
            <a:ext cx="101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/>
              <a:t>(30, 20)</a:t>
            </a:r>
          </a:p>
        </p:txBody>
      </p:sp>
      <p:sp>
        <p:nvSpPr>
          <p:cNvPr id="32784" name="Line 14"/>
          <p:cNvSpPr>
            <a:spLocks noChangeShapeType="1"/>
          </p:cNvSpPr>
          <p:nvPr/>
        </p:nvSpPr>
        <p:spPr bwMode="auto">
          <a:xfrm flipV="1">
            <a:off x="5486400" y="2362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785" name="Line 15"/>
          <p:cNvSpPr>
            <a:spLocks noChangeShapeType="1"/>
          </p:cNvSpPr>
          <p:nvPr/>
        </p:nvSpPr>
        <p:spPr bwMode="auto">
          <a:xfrm flipH="1">
            <a:off x="4114800" y="320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786" name="Text Box 16"/>
          <p:cNvSpPr txBox="1">
            <a:spLocks noChangeArrowheads="1"/>
          </p:cNvSpPr>
          <p:nvPr/>
        </p:nvSpPr>
        <p:spPr bwMode="auto">
          <a:xfrm>
            <a:off x="5257800" y="1927225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/>
              <a:t>30</a:t>
            </a:r>
          </a:p>
        </p:txBody>
      </p:sp>
      <p:sp>
        <p:nvSpPr>
          <p:cNvPr id="32787" name="Text Box 17"/>
          <p:cNvSpPr txBox="1">
            <a:spLocks noChangeArrowheads="1"/>
          </p:cNvSpPr>
          <p:nvPr/>
        </p:nvSpPr>
        <p:spPr bwMode="auto">
          <a:xfrm>
            <a:off x="3581400" y="3062288"/>
            <a:ext cx="441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/>
              <a:t>20</a:t>
            </a:r>
          </a:p>
        </p:txBody>
      </p:sp>
      <p:sp>
        <p:nvSpPr>
          <p:cNvPr id="32788" name="Text Box 19"/>
          <p:cNvSpPr txBox="1">
            <a:spLocks noChangeArrowheads="1"/>
          </p:cNvSpPr>
          <p:nvPr/>
        </p:nvSpPr>
        <p:spPr bwMode="auto">
          <a:xfrm>
            <a:off x="1271588" y="3260725"/>
            <a:ext cx="1600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0"/>
              <a:t>int height</a:t>
            </a:r>
          </a:p>
          <a:p>
            <a:r>
              <a:rPr lang="en-US" altLang="ko-KR" sz="2000" b="1" i="0"/>
              <a:t>int width</a:t>
            </a:r>
          </a:p>
          <a:p>
            <a:r>
              <a:rPr lang="en-US" altLang="ko-KR" sz="2000" b="1" i="0"/>
              <a:t>int x</a:t>
            </a:r>
          </a:p>
          <a:p>
            <a:r>
              <a:rPr lang="en-US" altLang="ko-KR" sz="2000" b="1" i="0"/>
              <a:t>int y</a:t>
            </a:r>
          </a:p>
        </p:txBody>
      </p:sp>
      <p:sp>
        <p:nvSpPr>
          <p:cNvPr id="32789" name="Line 20"/>
          <p:cNvSpPr>
            <a:spLocks noChangeShapeType="1"/>
          </p:cNvSpPr>
          <p:nvPr/>
        </p:nvSpPr>
        <p:spPr bwMode="auto">
          <a:xfrm>
            <a:off x="5486400" y="563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790" name="Line 21"/>
          <p:cNvSpPr>
            <a:spLocks noChangeShapeType="1"/>
          </p:cNvSpPr>
          <p:nvPr/>
        </p:nvSpPr>
        <p:spPr bwMode="auto">
          <a:xfrm>
            <a:off x="7086600" y="3200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791" name="Text Box 22"/>
          <p:cNvSpPr txBox="1">
            <a:spLocks noChangeArrowheads="1"/>
          </p:cNvSpPr>
          <p:nvPr/>
        </p:nvSpPr>
        <p:spPr bwMode="auto">
          <a:xfrm>
            <a:off x="7146925" y="4137025"/>
            <a:ext cx="839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/>
              <a:t>height</a:t>
            </a:r>
          </a:p>
        </p:txBody>
      </p:sp>
      <p:sp>
        <p:nvSpPr>
          <p:cNvPr id="32792" name="Text Box 23"/>
          <p:cNvSpPr txBox="1">
            <a:spLocks noChangeArrowheads="1"/>
          </p:cNvSpPr>
          <p:nvPr/>
        </p:nvSpPr>
        <p:spPr bwMode="auto">
          <a:xfrm>
            <a:off x="5775325" y="5661025"/>
            <a:ext cx="750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/>
              <a:t>width</a:t>
            </a:r>
          </a:p>
        </p:txBody>
      </p:sp>
      <p:sp>
        <p:nvSpPr>
          <p:cNvPr id="32793" name="Text Box 24"/>
          <p:cNvSpPr txBox="1">
            <a:spLocks noChangeArrowheads="1"/>
          </p:cNvSpPr>
          <p:nvPr/>
        </p:nvSpPr>
        <p:spPr bwMode="auto">
          <a:xfrm>
            <a:off x="4597400" y="2384425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/>
              <a:t>(x, y)</a:t>
            </a:r>
          </a:p>
        </p:txBody>
      </p:sp>
      <p:sp>
        <p:nvSpPr>
          <p:cNvPr id="32794" name="Text Box 25"/>
          <p:cNvSpPr txBox="1">
            <a:spLocks noChangeArrowheads="1"/>
          </p:cNvSpPr>
          <p:nvPr/>
        </p:nvSpPr>
        <p:spPr bwMode="auto">
          <a:xfrm>
            <a:off x="798513" y="2870200"/>
            <a:ext cx="2173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i="0"/>
              <a:t>Rectangle</a:t>
            </a:r>
            <a:r>
              <a:rPr lang="ko-KR" altLang="en-US" sz="2000" b="1" i="0"/>
              <a:t>의 </a:t>
            </a:r>
            <a:r>
              <a:rPr lang="en-US" altLang="ko-KR" sz="2000" b="1" i="0"/>
              <a:t>field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1" i="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9325</TotalTime>
  <Words>2240</Words>
  <Application>Microsoft Office PowerPoint</Application>
  <PresentationFormat>화면 슬라이드 쇼(4:3)</PresentationFormat>
  <Paragraphs>847</Paragraphs>
  <Slides>75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2" baseType="lpstr">
      <vt:lpstr>Microsoft JhengHei</vt:lpstr>
      <vt:lpstr>굴림</vt:lpstr>
      <vt:lpstr>맑은 고딕</vt:lpstr>
      <vt:lpstr>Arial</vt:lpstr>
      <vt:lpstr>Courier New</vt:lpstr>
      <vt:lpstr>Times New Roman</vt:lpstr>
      <vt:lpstr>기본 디자인</vt:lpstr>
      <vt:lpstr>2주 객체와 클래스에 익숙해지기</vt:lpstr>
      <vt:lpstr>BlueJ</vt:lpstr>
      <vt:lpstr>BlueJ</vt:lpstr>
      <vt:lpstr>자바 표준 라이브러리 클래스</vt:lpstr>
      <vt:lpstr>라이브러리와 API Document</vt:lpstr>
      <vt:lpstr>라이브러리에 들어 있는 클래스 이용하기</vt:lpstr>
      <vt:lpstr>java.lang 패키지</vt:lpstr>
      <vt:lpstr>Rectangle Objects  라이브러리 클래스 활용 예</vt:lpstr>
      <vt:lpstr>Rectangle Objects  라이브러리 클래스 활용 예</vt:lpstr>
      <vt:lpstr>구성자 (constructor)</vt:lpstr>
      <vt:lpstr>객체를 만드는(construct) 법</vt:lpstr>
      <vt:lpstr>구성자 다중정의 (overloading)</vt:lpstr>
      <vt:lpstr>메소드</vt:lpstr>
      <vt:lpstr>Mutator methods</vt:lpstr>
      <vt:lpstr>Accessor methods</vt:lpstr>
      <vt:lpstr>File MoveTester.java </vt:lpstr>
      <vt:lpstr>File MoveTester.java </vt:lpstr>
      <vt:lpstr>java.awt.Rectangle</vt:lpstr>
      <vt:lpstr>java.util.Random</vt:lpstr>
      <vt:lpstr>java.util.Random</vt:lpstr>
      <vt:lpstr>java.util.Random</vt:lpstr>
      <vt:lpstr>객체간 상호작용</vt:lpstr>
      <vt:lpstr>clock example</vt:lpstr>
      <vt:lpstr>PowerPoint 프레젠테이션</vt:lpstr>
      <vt:lpstr>모듈화와 추상화 modularization and abstraction</vt:lpstr>
      <vt:lpstr>모듈화와 추상화 modularization and abstraction</vt:lpstr>
      <vt:lpstr>모듈화와 추상화 modularization and abstraction</vt:lpstr>
      <vt:lpstr>PowerPoint 프레젠테이션</vt:lpstr>
      <vt:lpstr>PowerPoint 프레젠테이션</vt:lpstr>
      <vt:lpstr>Clock</vt:lpstr>
      <vt:lpstr>RolloverCounter</vt:lpstr>
      <vt:lpstr>PowerPoint 프레젠테이션</vt:lpstr>
      <vt:lpstr>java.util.Scanner</vt:lpstr>
      <vt:lpstr>java.util.Scanner</vt:lpstr>
      <vt:lpstr>nextLine() 메소드</vt:lpstr>
      <vt:lpstr>nextInt() 메소드</vt:lpstr>
      <vt:lpstr>nextLine() 메소드</vt:lpstr>
      <vt:lpstr>nextLine() 메소드</vt:lpstr>
      <vt:lpstr>Strings</vt:lpstr>
      <vt:lpstr>Strings are objects</vt:lpstr>
      <vt:lpstr>String Literal</vt:lpstr>
      <vt:lpstr>String - Immutable</vt:lpstr>
      <vt:lpstr>String concatenation</vt:lpstr>
      <vt:lpstr>StringBuilder - Mutable</vt:lpstr>
      <vt:lpstr>String concatenation</vt:lpstr>
      <vt:lpstr>StringBuilder 클래스</vt:lpstr>
      <vt:lpstr>StringBuilder 클래스</vt:lpstr>
      <vt:lpstr>따옴표를 포함하는 문자열</vt:lpstr>
      <vt:lpstr>Multiline strings</vt:lpstr>
      <vt:lpstr>String 메소드</vt:lpstr>
      <vt:lpstr>PowerPoint 프레젠테이션</vt:lpstr>
      <vt:lpstr>PowerPoint 프레젠테이션</vt:lpstr>
      <vt:lpstr>Comparing strings</vt:lpstr>
      <vt:lpstr>Comparing strings</vt:lpstr>
      <vt:lpstr>Test for reference equality</vt:lpstr>
      <vt:lpstr>Interning string literals</vt:lpstr>
      <vt:lpstr>Interning</vt:lpstr>
      <vt:lpstr>String 메소드</vt:lpstr>
      <vt:lpstr>String 메소드</vt:lpstr>
      <vt:lpstr>String 메소드</vt:lpstr>
      <vt:lpstr>String 메소드</vt:lpstr>
      <vt:lpstr>String 메소드</vt:lpstr>
      <vt:lpstr>String 메소드</vt:lpstr>
      <vt:lpstr>String 메소드</vt:lpstr>
      <vt:lpstr>String 메소드</vt:lpstr>
      <vt:lpstr>String 메소드</vt:lpstr>
      <vt:lpstr>String 메소드</vt:lpstr>
      <vt:lpstr>String 메소드</vt:lpstr>
      <vt:lpstr>String 메소드</vt:lpstr>
      <vt:lpstr>String 메소드</vt:lpstr>
      <vt:lpstr>프로그래밍 스타일</vt:lpstr>
      <vt:lpstr>프로그래밍 스타일</vt:lpstr>
      <vt:lpstr>프로그래밍 스타일</vt:lpstr>
      <vt:lpstr>식별자 (Identifiers)</vt:lpstr>
      <vt:lpstr>끝.</vt:lpstr>
    </vt:vector>
  </TitlesOfParts>
  <Company>Gokaraju Infotech Inc.,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chandrasekhar</dc:creator>
  <cp:lastModifiedBy>정충교</cp:lastModifiedBy>
  <cp:revision>336</cp:revision>
  <dcterms:created xsi:type="dcterms:W3CDTF">2002-05-19T15:38:14Z</dcterms:created>
  <dcterms:modified xsi:type="dcterms:W3CDTF">2016-09-21T01:04:01Z</dcterms:modified>
</cp:coreProperties>
</file>