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91"/>
  </p:notesMasterIdLst>
  <p:sldIdLst>
    <p:sldId id="360" r:id="rId2"/>
    <p:sldId id="595" r:id="rId3"/>
    <p:sldId id="545" r:id="rId4"/>
    <p:sldId id="423" r:id="rId5"/>
    <p:sldId id="563" r:id="rId6"/>
    <p:sldId id="557" r:id="rId7"/>
    <p:sldId id="596" r:id="rId8"/>
    <p:sldId id="426" r:id="rId9"/>
    <p:sldId id="558" r:id="rId10"/>
    <p:sldId id="597" r:id="rId11"/>
    <p:sldId id="428" r:id="rId12"/>
    <p:sldId id="431" r:id="rId13"/>
    <p:sldId id="598" r:id="rId14"/>
    <p:sldId id="670" r:id="rId15"/>
    <p:sldId id="437" r:id="rId16"/>
    <p:sldId id="436" r:id="rId17"/>
    <p:sldId id="438" r:id="rId18"/>
    <p:sldId id="554" r:id="rId19"/>
    <p:sldId id="599" r:id="rId20"/>
    <p:sldId id="445" r:id="rId21"/>
    <p:sldId id="600" r:id="rId22"/>
    <p:sldId id="566" r:id="rId23"/>
    <p:sldId id="613" r:id="rId24"/>
    <p:sldId id="451" r:id="rId25"/>
    <p:sldId id="618" r:id="rId26"/>
    <p:sldId id="456" r:id="rId27"/>
    <p:sldId id="457" r:id="rId28"/>
    <p:sldId id="458" r:id="rId29"/>
    <p:sldId id="601" r:id="rId30"/>
    <p:sldId id="462" r:id="rId31"/>
    <p:sldId id="464" r:id="rId32"/>
    <p:sldId id="463" r:id="rId33"/>
    <p:sldId id="593" r:id="rId34"/>
    <p:sldId id="567" r:id="rId35"/>
    <p:sldId id="569" r:id="rId36"/>
    <p:sldId id="570" r:id="rId37"/>
    <p:sldId id="467" r:id="rId38"/>
    <p:sldId id="662" r:id="rId39"/>
    <p:sldId id="602" r:id="rId40"/>
    <p:sldId id="668" r:id="rId41"/>
    <p:sldId id="603" r:id="rId42"/>
    <p:sldId id="663" r:id="rId43"/>
    <p:sldId id="604" r:id="rId44"/>
    <p:sldId id="605" r:id="rId45"/>
    <p:sldId id="606" r:id="rId46"/>
    <p:sldId id="609" r:id="rId47"/>
    <p:sldId id="610" r:id="rId48"/>
    <p:sldId id="664" r:id="rId49"/>
    <p:sldId id="588" r:id="rId50"/>
    <p:sldId id="589" r:id="rId51"/>
    <p:sldId id="590" r:id="rId52"/>
    <p:sldId id="591" r:id="rId53"/>
    <p:sldId id="592" r:id="rId54"/>
    <p:sldId id="619" r:id="rId55"/>
    <p:sldId id="665" r:id="rId56"/>
    <p:sldId id="620" r:id="rId57"/>
    <p:sldId id="621" r:id="rId58"/>
    <p:sldId id="622" r:id="rId59"/>
    <p:sldId id="623" r:id="rId60"/>
    <p:sldId id="625" r:id="rId61"/>
    <p:sldId id="626" r:id="rId62"/>
    <p:sldId id="627" r:id="rId63"/>
    <p:sldId id="628" r:id="rId64"/>
    <p:sldId id="629" r:id="rId65"/>
    <p:sldId id="630" r:id="rId66"/>
    <p:sldId id="631" r:id="rId67"/>
    <p:sldId id="632" r:id="rId68"/>
    <p:sldId id="633" r:id="rId69"/>
    <p:sldId id="634" r:id="rId70"/>
    <p:sldId id="635" r:id="rId71"/>
    <p:sldId id="636" r:id="rId72"/>
    <p:sldId id="637" r:id="rId73"/>
    <p:sldId id="638" r:id="rId74"/>
    <p:sldId id="639" r:id="rId75"/>
    <p:sldId id="640" r:id="rId76"/>
    <p:sldId id="641" r:id="rId77"/>
    <p:sldId id="648" r:id="rId78"/>
    <p:sldId id="649" r:id="rId79"/>
    <p:sldId id="650" r:id="rId80"/>
    <p:sldId id="651" r:id="rId81"/>
    <p:sldId id="652" r:id="rId82"/>
    <p:sldId id="653" r:id="rId83"/>
    <p:sldId id="654" r:id="rId84"/>
    <p:sldId id="655" r:id="rId85"/>
    <p:sldId id="657" r:id="rId86"/>
    <p:sldId id="658" r:id="rId87"/>
    <p:sldId id="659" r:id="rId88"/>
    <p:sldId id="660" r:id="rId89"/>
    <p:sldId id="661" r:id="rId90"/>
  </p:sldIdLst>
  <p:sldSz cx="9144000" cy="6858000" type="screen4x3"/>
  <p:notesSz cx="7099300" cy="10234613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006600"/>
    <a:srgbClr val="FFFF00"/>
    <a:srgbClr val="EAEAEA"/>
    <a:srgbClr val="25B109"/>
    <a:srgbClr val="DDFDD7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5" autoAdjust="0"/>
    <p:restoredTop sz="94632" autoAdjust="0"/>
  </p:normalViewPr>
  <p:slideViewPr>
    <p:cSldViewPr>
      <p:cViewPr varScale="1">
        <p:scale>
          <a:sx n="104" d="100"/>
          <a:sy n="104" d="100"/>
        </p:scale>
        <p:origin x="63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latinLnBrk="0">
              <a:defRPr kumimoji="0"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latinLnBrk="0">
              <a:defRPr kumimoji="0"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52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latinLnBrk="0">
              <a:defRPr kumimoji="0"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2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latinLnBrk="0">
              <a:defRPr kumimoji="0"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621A0DB-F33E-4D3C-A7A6-7A6379AB17C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41929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D4315F-08B4-442E-995A-49022C41A1EB}" type="slidenum">
              <a:rPr lang="ko-KR" altLang="en-US"/>
              <a:pPr/>
              <a:t>1</a:t>
            </a:fld>
            <a:endParaRPr lang="en-US" altLang="ko-KR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75719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0B5726-09D2-477E-8E21-F4688047155B}" type="slidenum">
              <a:rPr lang="ko-KR" altLang="en-US"/>
              <a:pPr/>
              <a:t>11</a:t>
            </a:fld>
            <a:endParaRPr lang="en-US" altLang="ko-KR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9348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8A2378-7592-47FE-8BC4-269FCEA2FF82}" type="slidenum">
              <a:rPr lang="ko-KR" altLang="en-US"/>
              <a:pPr/>
              <a:t>12</a:t>
            </a:fld>
            <a:endParaRPr lang="en-US" altLang="ko-KR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14422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AEAAB3-F105-41ED-8418-D810A159B86D}" type="slidenum">
              <a:rPr lang="ko-KR" altLang="en-US"/>
              <a:pPr/>
              <a:t>13</a:t>
            </a:fld>
            <a:endParaRPr lang="en-US" altLang="ko-KR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10147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FBC656-044D-49CC-B3F7-3C4C600FA6A5}" type="slidenum">
              <a:rPr lang="ko-KR" altLang="en-US"/>
              <a:pPr/>
              <a:t>14</a:t>
            </a:fld>
            <a:endParaRPr lang="en-US" altLang="ko-KR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3748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7800BA-2B6D-4AFC-BB19-E046D3ED7CAE}" type="slidenum">
              <a:rPr lang="ko-KR" altLang="en-US"/>
              <a:pPr/>
              <a:t>15</a:t>
            </a:fld>
            <a:endParaRPr lang="en-US" altLang="ko-KR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9334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FBC656-044D-49CC-B3F7-3C4C600FA6A5}" type="slidenum">
              <a:rPr lang="ko-KR" altLang="en-US"/>
              <a:pPr/>
              <a:t>16</a:t>
            </a:fld>
            <a:endParaRPr lang="en-US" altLang="ko-KR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37483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6198FB-F657-415D-866F-A37E22366B35}" type="slidenum">
              <a:rPr lang="ko-KR" altLang="en-US"/>
              <a:pPr/>
              <a:t>17</a:t>
            </a:fld>
            <a:endParaRPr lang="en-US" altLang="ko-KR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50645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C2DC5F-C6B4-4B43-8663-E0CB03193E19}" type="slidenum">
              <a:rPr lang="ko-KR" altLang="en-US"/>
              <a:pPr/>
              <a:t>18</a:t>
            </a:fld>
            <a:endParaRPr lang="en-US" altLang="ko-KR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58250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AEAAB3-F105-41ED-8418-D810A159B86D}" type="slidenum">
              <a:rPr lang="ko-KR" altLang="en-US"/>
              <a:pPr/>
              <a:t>19</a:t>
            </a:fld>
            <a:endParaRPr lang="en-US" altLang="ko-KR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50913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56131D-D56C-410F-9C27-D2AFD254FD9B}" type="slidenum">
              <a:rPr lang="ko-KR" altLang="en-US"/>
              <a:pPr/>
              <a:t>20</a:t>
            </a:fld>
            <a:endParaRPr lang="en-US" altLang="ko-KR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5411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AEAAB3-F105-41ED-8418-D810A159B86D}" type="slidenum">
              <a:rPr lang="ko-KR" altLang="en-US"/>
              <a:pPr/>
              <a:t>2</a:t>
            </a:fld>
            <a:endParaRPr lang="en-US" altLang="ko-KR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86486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AEAAB3-F105-41ED-8418-D810A159B86D}" type="slidenum">
              <a:rPr lang="ko-KR" altLang="en-US"/>
              <a:pPr/>
              <a:t>21</a:t>
            </a:fld>
            <a:endParaRPr lang="en-US" altLang="ko-KR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47555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D83F21-18DE-4849-8CB6-1760E79BFA38}" type="slidenum">
              <a:rPr lang="ko-KR" altLang="en-US"/>
              <a:pPr/>
              <a:t>22</a:t>
            </a:fld>
            <a:endParaRPr lang="en-US" altLang="ko-KR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64867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226682-FD05-4EE4-B5D7-F26A73070BEC}" type="slidenum">
              <a:rPr lang="ko-KR" altLang="en-US"/>
              <a:pPr/>
              <a:t>23</a:t>
            </a:fld>
            <a:endParaRPr lang="en-US" altLang="ko-KR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6147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E36EF8-C289-4C0F-BAEE-84FA7F63CD63}" type="slidenum">
              <a:rPr lang="ko-KR" altLang="en-US"/>
              <a:pPr/>
              <a:t>24</a:t>
            </a:fld>
            <a:endParaRPr lang="en-US" altLang="ko-KR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53507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D418CF-8B8D-40C1-B408-7FC3B27EF1E9}" type="slidenum">
              <a:rPr lang="ko-KR" altLang="en-US"/>
              <a:pPr/>
              <a:t>26</a:t>
            </a:fld>
            <a:endParaRPr lang="en-US" altLang="ko-KR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61917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9F9A1E-5115-4D92-90CF-DF2C1C0DA008}" type="slidenum">
              <a:rPr lang="ko-KR" altLang="en-US"/>
              <a:pPr/>
              <a:t>27</a:t>
            </a:fld>
            <a:endParaRPr lang="en-US" altLang="ko-KR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78597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C2F605-C971-45E8-9E20-68611F0070F6}" type="slidenum">
              <a:rPr lang="ko-KR" altLang="en-US"/>
              <a:pPr/>
              <a:t>28</a:t>
            </a:fld>
            <a:endParaRPr lang="en-US" altLang="ko-KR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10137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AEAAB3-F105-41ED-8418-D810A159B86D}" type="slidenum">
              <a:rPr lang="ko-KR" altLang="en-US"/>
              <a:pPr/>
              <a:t>29</a:t>
            </a:fld>
            <a:endParaRPr lang="en-US" altLang="ko-KR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6279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22EB16-3E03-49E8-98A5-A615BC20EF7A}" type="slidenum">
              <a:rPr lang="ko-KR" altLang="en-US"/>
              <a:pPr/>
              <a:t>30</a:t>
            </a:fld>
            <a:endParaRPr lang="en-US" altLang="ko-KR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36132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6993F6-87FE-4F03-8ACE-344F6A70E26B}" type="slidenum">
              <a:rPr lang="ko-KR" altLang="en-US"/>
              <a:pPr/>
              <a:t>31</a:t>
            </a:fld>
            <a:endParaRPr lang="en-US" altLang="ko-KR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6322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51A0F2-0E8F-4CB5-AA4B-B796A1FA560D}" type="slidenum">
              <a:rPr lang="ko-KR" altLang="en-US"/>
              <a:pPr/>
              <a:t>3</a:t>
            </a:fld>
            <a:endParaRPr lang="en-US" altLang="ko-KR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48510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CFE963-0805-4010-B191-3A7CA2BF7190}" type="slidenum">
              <a:rPr lang="ko-KR" altLang="en-US"/>
              <a:pPr/>
              <a:t>32</a:t>
            </a:fld>
            <a:endParaRPr lang="en-US" altLang="ko-KR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13316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4EC0E2-982D-4E38-9A66-A7F65183333C}" type="slidenum">
              <a:rPr lang="ko-KR" altLang="en-US"/>
              <a:pPr/>
              <a:t>37</a:t>
            </a:fld>
            <a:endParaRPr lang="en-US" altLang="ko-KR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87843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5BF2B7-A081-4C9D-B64E-E026FBF12091}" type="slidenum">
              <a:rPr lang="ko-KR" altLang="en-US" smtClean="0">
                <a:ea typeface="굴림" charset="-127"/>
              </a:rPr>
              <a:pPr/>
              <a:t>43</a:t>
            </a:fld>
            <a:endParaRPr lang="en-US" altLang="ko-KR" smtClean="0">
              <a:ea typeface="굴림" charset="-127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00884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266F10-D66D-4C2C-AF24-75A89883C48A}" type="slidenum">
              <a:rPr lang="ko-KR" altLang="en-US" smtClean="0">
                <a:ea typeface="굴림" charset="-127"/>
              </a:rPr>
              <a:pPr/>
              <a:t>44</a:t>
            </a:fld>
            <a:endParaRPr lang="en-US" altLang="ko-KR" smtClean="0">
              <a:ea typeface="굴림" charset="-127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39376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55D4FE-4800-4DD1-B91B-C356F6B926AF}" type="slidenum">
              <a:rPr lang="ko-KR" altLang="en-US" smtClean="0">
                <a:ea typeface="굴림" charset="-127"/>
              </a:rPr>
              <a:pPr/>
              <a:t>45</a:t>
            </a:fld>
            <a:endParaRPr lang="en-US" altLang="ko-KR" smtClean="0">
              <a:ea typeface="굴림" charset="-127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82976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B46228-D0DF-4A39-8C48-898E658B9B18}" type="slidenum">
              <a:rPr lang="ko-KR" altLang="en-US" smtClean="0">
                <a:ea typeface="굴림" charset="-127"/>
              </a:rPr>
              <a:pPr/>
              <a:t>46</a:t>
            </a:fld>
            <a:endParaRPr lang="en-US" altLang="ko-KR" smtClean="0">
              <a:ea typeface="굴림" charset="-127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31006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35789D-4F2E-451A-99B0-FB4465B9A1FB}" type="slidenum">
              <a:rPr lang="ko-KR" altLang="en-US" smtClean="0">
                <a:ea typeface="굴림" charset="-127"/>
              </a:rPr>
              <a:pPr/>
              <a:t>47</a:t>
            </a:fld>
            <a:endParaRPr lang="en-US" altLang="ko-KR" smtClean="0">
              <a:ea typeface="굴림" charset="-127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91377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42F238-4D2E-4C5C-865D-C259B53D0A89}" type="slidenum">
              <a:rPr lang="ko-KR" altLang="en-US" smtClean="0"/>
              <a:pPr/>
              <a:t>49</a:t>
            </a:fld>
            <a:endParaRPr lang="en-US" altLang="ko-KR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74780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06802D-4A30-44AE-B9D9-7B58C7A0243A}" type="slidenum">
              <a:rPr lang="ko-KR" altLang="en-US" smtClean="0"/>
              <a:pPr/>
              <a:t>50</a:t>
            </a:fld>
            <a:endParaRPr lang="en-US" altLang="ko-KR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04458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895F73-FCF4-44BC-93B8-3BC03BE8CCE6}" type="slidenum">
              <a:rPr lang="ko-KR" altLang="en-US" smtClean="0"/>
              <a:pPr/>
              <a:t>51</a:t>
            </a:fld>
            <a:endParaRPr lang="en-US" altLang="ko-KR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2467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F1E60B-C039-4D3B-A7D2-4049826D5E39}" type="slidenum">
              <a:rPr lang="ko-KR" altLang="en-US"/>
              <a:pPr/>
              <a:t>4</a:t>
            </a:fld>
            <a:endParaRPr lang="en-US" altLang="ko-KR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94300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D696B1-81F7-42DC-8BF0-089D0592E1DB}" type="slidenum">
              <a:rPr lang="ko-KR" altLang="en-US" smtClean="0"/>
              <a:pPr/>
              <a:t>52</a:t>
            </a:fld>
            <a:endParaRPr lang="en-US" altLang="ko-KR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00048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701415-97BC-477F-9346-3CB4449A97C9}" type="slidenum">
              <a:rPr lang="ko-KR" altLang="en-US" smtClean="0"/>
              <a:pPr/>
              <a:t>53</a:t>
            </a:fld>
            <a:endParaRPr lang="en-US" altLang="ko-KR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720443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DC145C-D4A7-4C0A-8D66-057A01C4133A}" type="slidenum">
              <a:rPr lang="ko-KR" altLang="en-US"/>
              <a:pPr/>
              <a:t>54</a:t>
            </a:fld>
            <a:endParaRPr lang="en-US" altLang="ko-KR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717631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27FA47-F36B-43DE-9DE3-4C9EA9A12222}" type="slidenum">
              <a:rPr lang="ko-KR" altLang="en-US"/>
              <a:pPr/>
              <a:t>67</a:t>
            </a:fld>
            <a:endParaRPr lang="en-US" altLang="ko-KR"/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578569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FBE5CE-1123-43A7-BF9E-FD746AB462ED}" type="slidenum">
              <a:rPr lang="ko-KR" altLang="en-US"/>
              <a:pPr/>
              <a:t>68</a:t>
            </a:fld>
            <a:endParaRPr lang="en-US" altLang="ko-KR"/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467114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A68566-9616-4F18-A924-1F54AFBD94AB}" type="slidenum">
              <a:rPr lang="ko-KR" altLang="en-US"/>
              <a:pPr/>
              <a:t>69</a:t>
            </a:fld>
            <a:endParaRPr lang="en-US" altLang="ko-KR"/>
          </a:p>
        </p:txBody>
      </p:sp>
      <p:sp>
        <p:nvSpPr>
          <p:cNvPr id="559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65993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D718E5-8D44-4178-867A-ADC1121449D2}" type="slidenum">
              <a:rPr lang="ko-KR" altLang="en-US"/>
              <a:pPr/>
              <a:t>76</a:t>
            </a:fld>
            <a:endParaRPr lang="en-US" altLang="ko-KR"/>
          </a:p>
        </p:txBody>
      </p:sp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591982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04B1B9-D757-4E37-A432-8B13484FEF59}" type="slidenum">
              <a:rPr lang="ko-KR" altLang="en-US"/>
              <a:pPr/>
              <a:t>77</a:t>
            </a:fld>
            <a:endParaRPr lang="en-US" altLang="ko-KR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058654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0B701F-3EE5-40EB-ADBF-990C96178650}" type="slidenum">
              <a:rPr lang="ko-KR" altLang="en-US"/>
              <a:pPr/>
              <a:t>82</a:t>
            </a:fld>
            <a:endParaRPr lang="en-US" altLang="ko-KR"/>
          </a:p>
        </p:txBody>
      </p:sp>
      <p:sp>
        <p:nvSpPr>
          <p:cNvPr id="115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5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453732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093B98-86DA-4BF4-8399-53D3D7311006}" type="slidenum">
              <a:rPr lang="ko-KR" altLang="en-US"/>
              <a:pPr/>
              <a:t>83</a:t>
            </a:fld>
            <a:endParaRPr lang="en-US" altLang="ko-KR"/>
          </a:p>
        </p:txBody>
      </p:sp>
      <p:sp>
        <p:nvSpPr>
          <p:cNvPr id="115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5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1808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F1E60B-C039-4D3B-A7D2-4049826D5E39}" type="slidenum">
              <a:rPr lang="ko-KR" altLang="en-US"/>
              <a:pPr/>
              <a:t>5</a:t>
            </a:fld>
            <a:endParaRPr lang="en-US" altLang="ko-KR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015346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3E714C-90C4-4E40-837E-B2CE97559F20}" type="slidenum">
              <a:rPr lang="ko-KR" altLang="en-US"/>
              <a:pPr/>
              <a:t>84</a:t>
            </a:fld>
            <a:endParaRPr lang="en-US" altLang="ko-KR"/>
          </a:p>
        </p:txBody>
      </p:sp>
      <p:sp>
        <p:nvSpPr>
          <p:cNvPr id="116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6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936230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48B2A9-C5AF-4225-B1CE-801C07251A38}" type="slidenum">
              <a:rPr lang="ko-KR" altLang="en-US" smtClean="0">
                <a:ea typeface="굴림" charset="-127"/>
              </a:rPr>
              <a:pPr/>
              <a:t>85</a:t>
            </a:fld>
            <a:endParaRPr lang="en-US" altLang="ko-KR" smtClean="0">
              <a:ea typeface="굴림" charset="-127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184175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04B8B0-D821-4B44-9CCA-C3C827C78A9D}" type="slidenum">
              <a:rPr lang="ko-KR" altLang="en-US" smtClean="0">
                <a:ea typeface="굴림" charset="-127"/>
              </a:rPr>
              <a:pPr/>
              <a:t>86</a:t>
            </a:fld>
            <a:endParaRPr lang="en-US" altLang="ko-KR" smtClean="0">
              <a:ea typeface="굴림" charset="-127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945597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005E5C-54C2-453E-BE84-B2097C0FB8B5}" type="slidenum">
              <a:rPr lang="ko-KR" altLang="en-US" smtClean="0">
                <a:ea typeface="굴림" charset="-127"/>
              </a:rPr>
              <a:pPr/>
              <a:t>87</a:t>
            </a:fld>
            <a:endParaRPr lang="en-US" altLang="ko-KR" smtClean="0">
              <a:ea typeface="굴림" charset="-127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889851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79BBC8-8C7B-46EE-BF4D-51C5CA23D964}" type="slidenum">
              <a:rPr lang="ko-KR" altLang="en-US" smtClean="0">
                <a:ea typeface="굴림" charset="-127"/>
              </a:rPr>
              <a:pPr/>
              <a:t>88</a:t>
            </a:fld>
            <a:endParaRPr lang="en-US" altLang="ko-KR" smtClean="0">
              <a:ea typeface="굴림" charset="-127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526033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D37C8A-5EAD-476A-B6D4-01ACBC43F79A}" type="slidenum">
              <a:rPr lang="ko-KR" altLang="en-US" smtClean="0">
                <a:ea typeface="굴림" charset="-127"/>
              </a:rPr>
              <a:pPr/>
              <a:t>89</a:t>
            </a:fld>
            <a:endParaRPr lang="en-US" altLang="ko-KR" smtClean="0">
              <a:ea typeface="굴림" charset="-127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7363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326308-CF27-4F7D-A65D-2EE1EF05FBA5}" type="slidenum">
              <a:rPr lang="ko-KR" altLang="en-US"/>
              <a:pPr/>
              <a:t>6</a:t>
            </a:fld>
            <a:endParaRPr lang="en-US" altLang="ko-KR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0969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AEAAB3-F105-41ED-8418-D810A159B86D}" type="slidenum">
              <a:rPr lang="ko-KR" altLang="en-US"/>
              <a:pPr/>
              <a:t>7</a:t>
            </a:fld>
            <a:endParaRPr lang="en-US" altLang="ko-KR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7004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972725-BCDD-4EB2-92CE-652E26B69FBC}" type="slidenum">
              <a:rPr lang="ko-KR" altLang="en-US"/>
              <a:pPr/>
              <a:t>8</a:t>
            </a:fld>
            <a:endParaRPr lang="en-US" altLang="ko-KR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972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AEAAB3-F105-41ED-8418-D810A159B86D}" type="slidenum">
              <a:rPr lang="ko-KR" altLang="en-US"/>
              <a:pPr/>
              <a:t>10</a:t>
            </a:fld>
            <a:endParaRPr lang="en-US" altLang="ko-KR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2708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49FE58-1FD8-4A53-8C8C-501A68BD5993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A1C825B-D736-46D2-B2AE-57A7C5A09E5F}" type="slidenum">
              <a:rPr lang="ko-KR" altLang="en-US"/>
              <a:pPr>
                <a:defRPr/>
              </a:pPr>
              <a:t>‹#›</a:t>
            </a:fld>
            <a:r>
              <a:rPr lang="en-US" altLang="ko-KR"/>
              <a:t>/55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00BF5B1-FC6F-4F05-8EA1-57033DF0212F}" type="slidenum">
              <a:rPr lang="ko-KR" altLang="en-US"/>
              <a:pPr>
                <a:defRPr/>
              </a:pPr>
              <a:t>‹#›</a:t>
            </a:fld>
            <a:r>
              <a:rPr lang="en-US" altLang="ko-KR"/>
              <a:t>/55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4038600" cy="47545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545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E07BF31-4AAE-442C-89F0-694652C944AE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BD05C72-F829-43AB-877E-73FE66CB3FA2}" type="slidenum">
              <a:rPr lang="ko-KR" altLang="en-US"/>
              <a:pPr>
                <a:defRPr/>
              </a:pPr>
              <a:t>‹#›</a:t>
            </a:fld>
            <a:r>
              <a:rPr lang="en-US" altLang="ko-KR"/>
              <a:t>/55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37CDEC-5575-41A3-80EA-B1B1B7D02F17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39553DF-FC79-4EEB-87D2-2920638DFD40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1810DC2-2AAD-4B71-88CD-B31FCBEF5547}" type="slidenum">
              <a:rPr lang="ko-KR" altLang="en-US"/>
              <a:pPr>
                <a:defRPr/>
              </a:pPr>
              <a:t>‹#›</a:t>
            </a:fld>
            <a:r>
              <a:rPr lang="en-US" altLang="ko-KR"/>
              <a:t>/55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7C39328-5CC0-469C-B59B-107C608CC171}" type="slidenum">
              <a:rPr lang="ko-KR" altLang="en-US"/>
              <a:pPr>
                <a:defRPr/>
              </a:pPr>
              <a:t>‹#›</a:t>
            </a:fld>
            <a:r>
              <a:rPr lang="en-US" altLang="ko-KR"/>
              <a:t>/55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7A42211-E2BA-475D-BC7E-B7E72CB583F8}" type="slidenum">
              <a:rPr lang="ko-KR" altLang="en-US"/>
              <a:pPr>
                <a:defRPr/>
              </a:pPr>
              <a:t>‹#›</a:t>
            </a:fld>
            <a:r>
              <a:rPr lang="en-US" altLang="ko-KR"/>
              <a:t>/55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C171747-8192-4835-8A69-A1F7FD372E04}" type="slidenum">
              <a:rPr lang="ko-KR" altLang="en-US"/>
              <a:pPr>
                <a:defRPr/>
              </a:pPr>
              <a:t>‹#›</a:t>
            </a:fld>
            <a:r>
              <a:rPr lang="en-US" altLang="ko-KR"/>
              <a:t>/55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B6486B2-1D0B-405B-9961-D9948E6499F3}" type="slidenum">
              <a:rPr lang="ko-KR" altLang="en-US"/>
              <a:pPr>
                <a:defRPr/>
              </a:pPr>
              <a:t>‹#›</a:t>
            </a:fld>
            <a:r>
              <a:rPr lang="en-US" altLang="ko-KR"/>
              <a:t>/55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AC9F30F-14E9-4575-A964-362994E00289}" type="slidenum">
              <a:rPr lang="ko-KR" altLang="en-US"/>
              <a:pPr>
                <a:defRPr/>
              </a:pPr>
              <a:t>‹#›</a:t>
            </a:fld>
            <a:r>
              <a:rPr lang="en-US" altLang="ko-KR"/>
              <a:t>/55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438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2078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BFFB539B-40A2-46E2-9F82-F76889A40887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hf hdr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984375"/>
          </a:xfrm>
        </p:spPr>
        <p:txBody>
          <a:bodyPr/>
          <a:lstStyle/>
          <a:p>
            <a:pPr eaLnBrk="1" hangingPunct="1"/>
            <a:r>
              <a:rPr lang="en-US" altLang="ko-KR" dirty="0"/>
              <a:t>3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ko-KR" altLang="en-US" dirty="0"/>
              <a:t>클래스 구현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sz="3200" dirty="0" smtClean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49FE58-1FD8-4A53-8C8C-501A68BD5993}" type="slidenum">
              <a:rPr lang="ko-KR" altLang="en-US" smtClean="0"/>
              <a:pPr>
                <a:defRPr/>
              </a:pPr>
              <a:t>1</a:t>
            </a:fld>
            <a:endParaRPr lang="en-US" altLang="ko-K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클래스 설계 순서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mtClean="0"/>
              <a:t>클래스의 공개 인터페이스 설계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mtClean="0"/>
              <a:t>메소드 선언 </a:t>
            </a:r>
            <a:r>
              <a:rPr lang="en-US" altLang="ko-KR" smtClean="0"/>
              <a:t>(</a:t>
            </a:r>
            <a:r>
              <a:rPr lang="ko-KR" altLang="en-US" smtClean="0"/>
              <a:t>메소드 사용 사례를 적어 봄</a:t>
            </a:r>
            <a:r>
              <a:rPr lang="en-US" altLang="ko-KR" smtClean="0"/>
              <a:t>)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mtClean="0">
                <a:solidFill>
                  <a:srgbClr val="FF0000"/>
                </a:solidFill>
              </a:rPr>
              <a:t>구성자 선언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mtClean="0"/>
              <a:t>주석 기입 및 </a:t>
            </a:r>
            <a:r>
              <a:rPr lang="en-US" altLang="ko-KR" smtClean="0"/>
              <a:t>API </a:t>
            </a:r>
            <a:r>
              <a:rPr lang="ko-KR" altLang="en-US" smtClean="0"/>
              <a:t>문서 제작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mtClean="0"/>
              <a:t>필드 선언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mtClean="0"/>
              <a:t>메소드 구현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mtClean="0"/>
              <a:t>테스트</a:t>
            </a:r>
            <a:endParaRPr lang="ko-KR" altLang="en-US" dirty="0" smtClean="0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37CDEC-5575-41A3-80EA-B1B1B7D02F17}" type="slidenum">
              <a:rPr lang="ko-KR" altLang="en-US" smtClean="0"/>
              <a:pPr>
                <a:defRPr/>
              </a:pPr>
              <a:t>10</a:t>
            </a:fld>
            <a:endParaRPr lang="en-US" altLang="ko-K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구성자</a:t>
            </a:r>
            <a:r>
              <a:rPr lang="ko-KR" altLang="en-US" dirty="0" smtClean="0"/>
              <a:t> 선언</a:t>
            </a:r>
            <a:br>
              <a:rPr lang="ko-KR" altLang="en-US" dirty="0" smtClean="0"/>
            </a:br>
            <a:r>
              <a:rPr lang="en-US" altLang="ko-KR" sz="2400" b="1" dirty="0" smtClean="0"/>
              <a:t>(Constructor Declaration)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3962400"/>
          </a:xfrm>
        </p:spPr>
        <p:txBody>
          <a:bodyPr/>
          <a:lstStyle/>
          <a:p>
            <a:pPr eaLnBrk="1" hangingPunct="1">
              <a:spcBef>
                <a:spcPct val="45000"/>
              </a:spcBef>
            </a:pPr>
            <a:r>
              <a:rPr lang="ko-KR" altLang="en-US" sz="2000" b="1" dirty="0" err="1" smtClean="0"/>
              <a:t>구성자는</a:t>
            </a:r>
            <a:r>
              <a:rPr lang="ko-KR" altLang="en-US" sz="2000" b="1" dirty="0" smtClean="0"/>
              <a:t> 객체를 구성할 때 실행한다</a:t>
            </a:r>
            <a:r>
              <a:rPr lang="en-US" altLang="ko-KR" sz="2000" b="1" dirty="0" smtClean="0"/>
              <a:t>.</a:t>
            </a:r>
          </a:p>
          <a:p>
            <a:pPr eaLnBrk="1" hangingPunct="1">
              <a:spcBef>
                <a:spcPct val="45000"/>
              </a:spcBef>
            </a:pPr>
            <a:r>
              <a:rPr lang="ko-KR" altLang="en-US" sz="2000" b="1" dirty="0" smtClean="0"/>
              <a:t>객체의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상태변수</a:t>
            </a:r>
            <a:r>
              <a:rPr lang="en-US" altLang="ko-KR" sz="2000" b="1" dirty="0" smtClean="0"/>
              <a:t>(field)</a:t>
            </a:r>
            <a:r>
              <a:rPr lang="ko-KR" altLang="en-US" sz="2000" b="1" dirty="0" smtClean="0"/>
              <a:t>를 초기화하는 데 주로 사용된다</a:t>
            </a:r>
            <a:r>
              <a:rPr lang="en-US" altLang="ko-KR" sz="2000" b="1" dirty="0" smtClean="0"/>
              <a:t>.</a:t>
            </a:r>
          </a:p>
          <a:p>
            <a:pPr eaLnBrk="1" hangingPunct="1">
              <a:spcBef>
                <a:spcPct val="45000"/>
              </a:spcBef>
            </a:pPr>
            <a:r>
              <a:rPr lang="ko-KR" altLang="en-US" sz="2000" b="1" dirty="0" err="1" smtClean="0"/>
              <a:t>구성자</a:t>
            </a:r>
            <a:r>
              <a:rPr lang="ko-KR" altLang="en-US" sz="2000" b="1" dirty="0" smtClean="0"/>
              <a:t> 이름은 클래스 이름과 같다</a:t>
            </a:r>
            <a:r>
              <a:rPr lang="en-US" altLang="ko-KR" sz="2000" b="1" dirty="0" smtClean="0"/>
              <a:t>. </a:t>
            </a:r>
          </a:p>
          <a:p>
            <a:pPr eaLnBrk="1" hangingPunct="1">
              <a:spcBef>
                <a:spcPct val="45000"/>
              </a:spcBef>
            </a:pPr>
            <a:r>
              <a:rPr lang="ko-KR" altLang="en-US" sz="2000" b="1" dirty="0" err="1" smtClean="0"/>
              <a:t>반환값을</a:t>
            </a:r>
            <a:r>
              <a:rPr lang="ko-KR" altLang="en-US" sz="2000" b="1" dirty="0" smtClean="0"/>
              <a:t> 갖지 않는다</a:t>
            </a:r>
            <a:r>
              <a:rPr lang="en-US" altLang="ko-KR" sz="2000" b="1" dirty="0" smtClean="0"/>
              <a:t>.</a:t>
            </a:r>
          </a:p>
          <a:p>
            <a:pPr eaLnBrk="1" hangingPunct="1">
              <a:spcBef>
                <a:spcPct val="45000"/>
              </a:spcBef>
            </a:pPr>
            <a:r>
              <a:rPr lang="ko-KR" altLang="en-US" sz="2000" b="1" dirty="0" err="1" smtClean="0"/>
              <a:t>파라미터리스트가</a:t>
            </a:r>
            <a:r>
              <a:rPr lang="ko-KR" altLang="en-US" sz="2000" b="1" dirty="0" smtClean="0"/>
              <a:t> 서로 다른 </a:t>
            </a:r>
            <a:r>
              <a:rPr lang="ko-KR" altLang="en-US" sz="2000" b="1" dirty="0" err="1" smtClean="0"/>
              <a:t>여러개의</a:t>
            </a:r>
            <a:r>
              <a:rPr lang="ko-KR" altLang="en-US" sz="2000" b="1" dirty="0" smtClean="0"/>
              <a:t> 구성자가 있을 수 있다</a:t>
            </a:r>
            <a:r>
              <a:rPr lang="en-US" altLang="ko-KR" sz="2000" b="1" dirty="0" smtClean="0"/>
              <a:t>.</a:t>
            </a:r>
          </a:p>
          <a:p>
            <a:pPr lvl="1" eaLnBrk="1" hangingPunct="1">
              <a:spcBef>
                <a:spcPct val="45000"/>
              </a:spcBef>
              <a:buFontTx/>
              <a:buNone/>
            </a:pPr>
            <a:r>
              <a:rPr lang="en-US" altLang="ko-KR" sz="2000" b="1" dirty="0" smtClean="0"/>
              <a:t>public </a:t>
            </a:r>
            <a:r>
              <a:rPr lang="en-US" altLang="ko-KR" sz="2000" b="1" dirty="0" err="1" smtClean="0"/>
              <a:t>BankAccount</a:t>
            </a:r>
            <a:r>
              <a:rPr lang="en-US" altLang="ko-KR" sz="2000" b="1" dirty="0" smtClean="0"/>
              <a:t>(); </a:t>
            </a:r>
          </a:p>
          <a:p>
            <a:pPr lvl="1" eaLnBrk="1" hangingPunct="1">
              <a:spcBef>
                <a:spcPct val="45000"/>
              </a:spcBef>
              <a:buFontTx/>
              <a:buNone/>
            </a:pPr>
            <a:r>
              <a:rPr lang="en-US" altLang="ko-KR" sz="2000" b="1" dirty="0" smtClean="0"/>
              <a:t>	// </a:t>
            </a:r>
            <a:r>
              <a:rPr lang="ko-KR" altLang="en-US" sz="2000" b="1" dirty="0" smtClean="0"/>
              <a:t>초기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잔고가 </a:t>
            </a:r>
            <a:r>
              <a:rPr lang="en-US" altLang="ko-KR" sz="2000" b="1" dirty="0" smtClean="0"/>
              <a:t>0</a:t>
            </a:r>
            <a:r>
              <a:rPr lang="ko-KR" altLang="en-US" sz="2000" b="1" dirty="0" smtClean="0"/>
              <a:t>인 계좌 구성</a:t>
            </a:r>
            <a:endParaRPr lang="en-US" altLang="ko-KR" sz="2000" b="1" dirty="0" smtClean="0"/>
          </a:p>
          <a:p>
            <a:pPr lvl="1" eaLnBrk="1" hangingPunct="1">
              <a:spcBef>
                <a:spcPct val="45000"/>
              </a:spcBef>
              <a:buFontTx/>
              <a:buNone/>
            </a:pPr>
            <a:r>
              <a:rPr lang="en-US" altLang="ko-KR" sz="2000" b="1" dirty="0" smtClean="0"/>
              <a:t>public </a:t>
            </a:r>
            <a:r>
              <a:rPr lang="en-US" altLang="ko-KR" sz="2000" b="1" dirty="0" err="1" smtClean="0"/>
              <a:t>BankAccount</a:t>
            </a:r>
            <a:r>
              <a:rPr lang="en-US" altLang="ko-KR" sz="2000" b="1" dirty="0" smtClean="0"/>
              <a:t>(double </a:t>
            </a:r>
            <a:r>
              <a:rPr lang="en-US" altLang="ko-KR" sz="2000" b="1" dirty="0" err="1" smtClean="0"/>
              <a:t>initialBalance</a:t>
            </a:r>
            <a:r>
              <a:rPr lang="en-US" altLang="ko-KR" sz="2000" b="1" dirty="0" smtClean="0"/>
              <a:t>); </a:t>
            </a:r>
          </a:p>
          <a:p>
            <a:pPr lvl="1" eaLnBrk="1" hangingPunct="1">
              <a:spcBef>
                <a:spcPct val="45000"/>
              </a:spcBef>
              <a:buFontTx/>
              <a:buNone/>
            </a:pPr>
            <a:r>
              <a:rPr lang="en-US" altLang="ko-KR" sz="2000" b="1" dirty="0" smtClean="0"/>
              <a:t>	// </a:t>
            </a:r>
            <a:r>
              <a:rPr lang="ko-KR" altLang="en-US" sz="2000" b="1" dirty="0" smtClean="0"/>
              <a:t>초기 잔고가 </a:t>
            </a:r>
            <a:r>
              <a:rPr lang="en-US" altLang="ko-KR" sz="2000" b="1" dirty="0" err="1" smtClean="0"/>
              <a:t>initialBalance</a:t>
            </a:r>
            <a:r>
              <a:rPr lang="ko-KR" altLang="en-US" sz="2000" b="1" dirty="0" smtClean="0"/>
              <a:t>인 계좌 구성</a:t>
            </a:r>
            <a:endParaRPr lang="en-US" altLang="ko-KR" sz="2000" b="1" dirty="0" smtClean="0"/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0" y="15240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37CDEC-5575-41A3-80EA-B1B1B7D02F17}" type="slidenum">
              <a:rPr lang="ko-KR" altLang="en-US" smtClean="0"/>
              <a:pPr>
                <a:defRPr/>
              </a:pPr>
              <a:t>11</a:t>
            </a:fld>
            <a:endParaRPr lang="en-US" altLang="ko-K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smtClean="0">
                <a:solidFill>
                  <a:schemeClr val="tx1"/>
                </a:solidFill>
                <a:latin typeface="Courier New" pitchFamily="49" charset="0"/>
              </a:rPr>
              <a:t>BankAccount</a:t>
            </a:r>
            <a:r>
              <a:rPr lang="en-US" altLang="ko-KR" smtClean="0"/>
              <a:t> Public Interface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pPr eaLnBrk="1" hangingPunct="1"/>
            <a:r>
              <a:rPr lang="en-US" altLang="ko-KR" sz="2400" b="1" dirty="0" smtClean="0"/>
              <a:t>public interface of a class </a:t>
            </a:r>
          </a:p>
          <a:p>
            <a:pPr eaLnBrk="1" hangingPunct="1">
              <a:buFontTx/>
              <a:buNone/>
            </a:pPr>
            <a:r>
              <a:rPr lang="en-US" altLang="ko-KR" sz="2400" b="1" dirty="0" smtClean="0"/>
              <a:t>	= public constructors + public methods</a:t>
            </a:r>
            <a:endParaRPr lang="en-US" altLang="ko-KR" sz="2400" b="1" dirty="0" smtClean="0">
              <a:latin typeface="Courier New" pitchFamily="49" charset="0"/>
            </a:endParaRPr>
          </a:p>
        </p:txBody>
      </p:sp>
      <p:sp>
        <p:nvSpPr>
          <p:cNvPr id="24582" name="Rectangle 4"/>
          <p:cNvSpPr>
            <a:spLocks noChangeArrowheads="1"/>
          </p:cNvSpPr>
          <p:nvPr/>
        </p:nvSpPr>
        <p:spPr bwMode="auto">
          <a:xfrm>
            <a:off x="990600" y="2286000"/>
            <a:ext cx="7162800" cy="403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r>
              <a:rPr kumimoji="0" lang="en-US" altLang="ko-KR" b="1" dirty="0">
                <a:latin typeface="Courier New" pitchFamily="49" charset="0"/>
              </a:rPr>
              <a:t>public class </a:t>
            </a:r>
            <a:r>
              <a:rPr kumimoji="0" lang="en-US" altLang="ko-KR" b="1" dirty="0" err="1">
                <a:latin typeface="Courier New" pitchFamily="49" charset="0"/>
              </a:rPr>
              <a:t>BankAccount</a:t>
            </a:r>
            <a:r>
              <a:rPr kumimoji="0" lang="en-US" altLang="ko-KR" b="1" dirty="0">
                <a:latin typeface="Courier New" pitchFamily="49" charset="0"/>
              </a:rPr>
              <a:t/>
            </a:r>
            <a:br>
              <a:rPr kumimoji="0" lang="en-US" altLang="ko-KR" b="1" dirty="0">
                <a:latin typeface="Courier New" pitchFamily="49" charset="0"/>
              </a:rPr>
            </a:br>
            <a:r>
              <a:rPr kumimoji="0" lang="en-US" altLang="ko-KR" b="1" dirty="0">
                <a:latin typeface="Courier New" pitchFamily="49" charset="0"/>
              </a:rPr>
              <a:t>{</a:t>
            </a:r>
            <a:br>
              <a:rPr kumimoji="0" lang="en-US" altLang="ko-KR" b="1" dirty="0">
                <a:latin typeface="Courier New" pitchFamily="49" charset="0"/>
              </a:rPr>
            </a:br>
            <a:r>
              <a:rPr kumimoji="0" lang="en-US" altLang="ko-KR" b="1" dirty="0">
                <a:solidFill>
                  <a:srgbClr val="0000FF"/>
                </a:solidFill>
                <a:latin typeface="Courier New" pitchFamily="49" charset="0"/>
              </a:rPr>
              <a:t>   public </a:t>
            </a:r>
            <a:r>
              <a:rPr kumimoji="0" lang="en-US" altLang="ko-KR" b="1" dirty="0" err="1">
                <a:solidFill>
                  <a:srgbClr val="0000FF"/>
                </a:solidFill>
                <a:latin typeface="Courier New" pitchFamily="49" charset="0"/>
              </a:rPr>
              <a:t>BankAccount</a:t>
            </a:r>
            <a:r>
              <a:rPr kumimoji="0" lang="en-US" altLang="ko-KR" b="1" dirty="0">
                <a:solidFill>
                  <a:srgbClr val="0000FF"/>
                </a:solidFill>
                <a:latin typeface="Courier New" pitchFamily="49" charset="0"/>
              </a:rPr>
              <a:t>()</a:t>
            </a:r>
            <a:br>
              <a:rPr kumimoji="0" lang="en-US" altLang="ko-KR" b="1" dirty="0">
                <a:solidFill>
                  <a:srgbClr val="0000FF"/>
                </a:solidFill>
                <a:latin typeface="Courier New" pitchFamily="49" charset="0"/>
              </a:rPr>
            </a:br>
            <a:r>
              <a:rPr kumimoji="0" lang="en-US" altLang="ko-KR" b="1" dirty="0">
                <a:solidFill>
                  <a:srgbClr val="0000FF"/>
                </a:solidFill>
                <a:latin typeface="Courier New" pitchFamily="49" charset="0"/>
              </a:rPr>
              <a:t>   { ... } </a:t>
            </a:r>
            <a:br>
              <a:rPr kumimoji="0" lang="en-US" altLang="ko-KR" b="1" dirty="0">
                <a:solidFill>
                  <a:srgbClr val="0000FF"/>
                </a:solidFill>
                <a:latin typeface="Courier New" pitchFamily="49" charset="0"/>
              </a:rPr>
            </a:br>
            <a:r>
              <a:rPr kumimoji="0" lang="en-US" altLang="ko-KR" b="1" dirty="0">
                <a:solidFill>
                  <a:srgbClr val="0000FF"/>
                </a:solidFill>
                <a:latin typeface="Courier New" pitchFamily="49" charset="0"/>
              </a:rPr>
              <a:t>   public </a:t>
            </a:r>
            <a:r>
              <a:rPr kumimoji="0" lang="en-US" altLang="ko-KR" b="1" dirty="0" err="1">
                <a:solidFill>
                  <a:srgbClr val="0000FF"/>
                </a:solidFill>
                <a:latin typeface="Courier New" pitchFamily="49" charset="0"/>
              </a:rPr>
              <a:t>BankAccount</a:t>
            </a:r>
            <a:r>
              <a:rPr kumimoji="0" lang="en-US" altLang="ko-KR" b="1" dirty="0">
                <a:solidFill>
                  <a:srgbClr val="0000FF"/>
                </a:solidFill>
                <a:latin typeface="Courier New" pitchFamily="49" charset="0"/>
              </a:rPr>
              <a:t>(double </a:t>
            </a:r>
            <a:r>
              <a:rPr kumimoji="0" lang="en-US" altLang="ko-KR" b="1" dirty="0" err="1">
                <a:solidFill>
                  <a:srgbClr val="0000FF"/>
                </a:solidFill>
                <a:latin typeface="Courier New" pitchFamily="49" charset="0"/>
              </a:rPr>
              <a:t>initialBalance</a:t>
            </a:r>
            <a:r>
              <a:rPr kumimoji="0" lang="en-US" altLang="ko-KR" b="1" dirty="0">
                <a:solidFill>
                  <a:srgbClr val="0000FF"/>
                </a:solidFill>
                <a:latin typeface="Courier New" pitchFamily="49" charset="0"/>
              </a:rPr>
              <a:t>)</a:t>
            </a:r>
            <a:br>
              <a:rPr kumimoji="0" lang="en-US" altLang="ko-KR" b="1" dirty="0">
                <a:solidFill>
                  <a:srgbClr val="0000FF"/>
                </a:solidFill>
                <a:latin typeface="Courier New" pitchFamily="49" charset="0"/>
              </a:rPr>
            </a:br>
            <a:r>
              <a:rPr kumimoji="0" lang="en-US" altLang="ko-KR" b="1" dirty="0">
                <a:solidFill>
                  <a:srgbClr val="0000FF"/>
                </a:solidFill>
                <a:latin typeface="Courier New" pitchFamily="49" charset="0"/>
              </a:rPr>
              <a:t>   { ... }</a:t>
            </a:r>
          </a:p>
          <a:p>
            <a:pPr latinLnBrk="0"/>
            <a:r>
              <a:rPr kumimoji="0" lang="en-US" altLang="ko-KR" b="1" dirty="0">
                <a:solidFill>
                  <a:srgbClr val="006600"/>
                </a:solidFill>
                <a:latin typeface="Courier New" pitchFamily="49" charset="0"/>
              </a:rPr>
              <a:t>   public void deposit(double amount)</a:t>
            </a:r>
          </a:p>
          <a:p>
            <a:pPr latinLnBrk="0"/>
            <a:r>
              <a:rPr kumimoji="0" lang="en-US" altLang="ko-KR" b="1" dirty="0">
                <a:solidFill>
                  <a:srgbClr val="006600"/>
                </a:solidFill>
                <a:latin typeface="Courier New" pitchFamily="49" charset="0"/>
              </a:rPr>
              <a:t>   { ... }</a:t>
            </a:r>
          </a:p>
          <a:p>
            <a:r>
              <a:rPr kumimoji="0" lang="en-US" altLang="ko-KR" b="1" dirty="0">
                <a:solidFill>
                  <a:srgbClr val="006600"/>
                </a:solidFill>
                <a:latin typeface="Courier New" pitchFamily="49" charset="0"/>
              </a:rPr>
              <a:t>   public void withdraw(double amount) </a:t>
            </a:r>
            <a:br>
              <a:rPr kumimoji="0" lang="en-US" altLang="ko-KR" b="1" dirty="0">
                <a:solidFill>
                  <a:srgbClr val="006600"/>
                </a:solidFill>
                <a:latin typeface="Courier New" pitchFamily="49" charset="0"/>
              </a:rPr>
            </a:br>
            <a:r>
              <a:rPr kumimoji="0" lang="en-US" altLang="ko-KR" b="1" dirty="0">
                <a:solidFill>
                  <a:srgbClr val="006600"/>
                </a:solidFill>
                <a:latin typeface="Courier New" pitchFamily="49" charset="0"/>
              </a:rPr>
              <a:t>   { ... } </a:t>
            </a:r>
            <a:br>
              <a:rPr kumimoji="0" lang="en-US" altLang="ko-KR" b="1" dirty="0">
                <a:solidFill>
                  <a:srgbClr val="006600"/>
                </a:solidFill>
                <a:latin typeface="Courier New" pitchFamily="49" charset="0"/>
              </a:rPr>
            </a:br>
            <a:r>
              <a:rPr kumimoji="0" lang="en-US" altLang="ko-KR" b="1" dirty="0">
                <a:solidFill>
                  <a:srgbClr val="006600"/>
                </a:solidFill>
                <a:latin typeface="Courier New" pitchFamily="49" charset="0"/>
              </a:rPr>
              <a:t>   public double </a:t>
            </a:r>
            <a:r>
              <a:rPr kumimoji="0" lang="en-US" altLang="ko-KR" b="1" dirty="0" err="1">
                <a:solidFill>
                  <a:srgbClr val="006600"/>
                </a:solidFill>
                <a:latin typeface="Courier New" pitchFamily="49" charset="0"/>
              </a:rPr>
              <a:t>getBalance</a:t>
            </a:r>
            <a:r>
              <a:rPr kumimoji="0" lang="en-US" altLang="ko-KR" b="1" dirty="0">
                <a:solidFill>
                  <a:srgbClr val="006600"/>
                </a:solidFill>
                <a:latin typeface="Courier New" pitchFamily="49" charset="0"/>
              </a:rPr>
              <a:t>() </a:t>
            </a:r>
            <a:br>
              <a:rPr kumimoji="0" lang="en-US" altLang="ko-KR" b="1" dirty="0">
                <a:solidFill>
                  <a:srgbClr val="006600"/>
                </a:solidFill>
                <a:latin typeface="Courier New" pitchFamily="49" charset="0"/>
              </a:rPr>
            </a:br>
            <a:r>
              <a:rPr kumimoji="0" lang="en-US" altLang="ko-KR" b="1" dirty="0">
                <a:solidFill>
                  <a:srgbClr val="006600"/>
                </a:solidFill>
                <a:latin typeface="Courier New" pitchFamily="49" charset="0"/>
              </a:rPr>
              <a:t>   { ...}</a:t>
            </a:r>
            <a:r>
              <a:rPr kumimoji="0" lang="en-US" altLang="ko-KR" b="1" dirty="0">
                <a:latin typeface="Courier New" pitchFamily="49" charset="0"/>
              </a:rPr>
              <a:t/>
            </a:r>
            <a:br>
              <a:rPr kumimoji="0" lang="en-US" altLang="ko-KR" b="1" dirty="0">
                <a:latin typeface="Courier New" pitchFamily="49" charset="0"/>
              </a:rPr>
            </a:br>
            <a:r>
              <a:rPr kumimoji="0" lang="en-US" altLang="ko-KR" b="1" dirty="0">
                <a:latin typeface="Courier New" pitchFamily="49" charset="0"/>
              </a:rPr>
              <a:t>   </a:t>
            </a:r>
            <a:r>
              <a:rPr kumimoji="0" lang="en-US" altLang="ko-KR" b="1" dirty="0">
                <a:solidFill>
                  <a:srgbClr val="FF0000"/>
                </a:solidFill>
                <a:latin typeface="Courier New" pitchFamily="49" charset="0"/>
              </a:rPr>
              <a:t>// private </a:t>
            </a:r>
            <a:r>
              <a:rPr kumimoji="0" lang="en-US" altLang="ko-KR" b="1" dirty="0" smtClean="0">
                <a:solidFill>
                  <a:srgbClr val="FF0000"/>
                </a:solidFill>
                <a:latin typeface="Courier New" pitchFamily="49" charset="0"/>
              </a:rPr>
              <a:t>fields</a:t>
            </a:r>
            <a:endParaRPr kumimoji="0" lang="en-US" altLang="ko-KR" b="1" dirty="0">
              <a:solidFill>
                <a:srgbClr val="FF0000"/>
              </a:solidFill>
              <a:latin typeface="Courier New" pitchFamily="49" charset="0"/>
            </a:endParaRPr>
          </a:p>
          <a:p>
            <a:r>
              <a:rPr kumimoji="0" lang="en-US" altLang="ko-KR" b="1" dirty="0">
                <a:latin typeface="Courier New" pitchFamily="49" charset="0"/>
              </a:rPr>
              <a:t>} </a:t>
            </a:r>
          </a:p>
        </p:txBody>
      </p:sp>
      <p:sp>
        <p:nvSpPr>
          <p:cNvPr id="24583" name="Line 6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37CDEC-5575-41A3-80EA-B1B1B7D02F17}" type="slidenum">
              <a:rPr lang="ko-KR" altLang="en-US" smtClean="0"/>
              <a:pPr>
                <a:defRPr/>
              </a:pPr>
              <a:t>12</a:t>
            </a:fld>
            <a:endParaRPr lang="en-US" altLang="ko-K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클래스 설계 순서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dirty="0" smtClean="0"/>
              <a:t>클래스의 공개 인터페이스 설계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dirty="0" err="1" smtClean="0"/>
              <a:t>메소드</a:t>
            </a:r>
            <a:r>
              <a:rPr lang="ko-KR" altLang="en-US" dirty="0" smtClean="0"/>
              <a:t> 선언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 사례를 적어 봄</a:t>
            </a:r>
            <a:r>
              <a:rPr lang="en-US" altLang="ko-KR" dirty="0" smtClean="0"/>
              <a:t>)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dirty="0" err="1" smtClean="0"/>
              <a:t>구성자</a:t>
            </a:r>
            <a:r>
              <a:rPr lang="ko-KR" altLang="en-US" dirty="0" smtClean="0"/>
              <a:t> 선언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dirty="0" smtClean="0">
                <a:solidFill>
                  <a:srgbClr val="FF0000"/>
                </a:solidFill>
              </a:rPr>
              <a:t>주석 기입 및 </a:t>
            </a:r>
            <a:r>
              <a:rPr lang="en-US" altLang="ko-KR" dirty="0" smtClean="0">
                <a:solidFill>
                  <a:srgbClr val="FF0000"/>
                </a:solidFill>
              </a:rPr>
              <a:t>API </a:t>
            </a:r>
            <a:r>
              <a:rPr lang="ko-KR" altLang="en-US" dirty="0" smtClean="0">
                <a:solidFill>
                  <a:srgbClr val="FF0000"/>
                </a:solidFill>
              </a:rPr>
              <a:t>문서 제작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dirty="0" smtClean="0"/>
              <a:t>필드 선언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dirty="0" err="1" smtClean="0"/>
              <a:t>메소드</a:t>
            </a:r>
            <a:r>
              <a:rPr lang="ko-KR" altLang="en-US" dirty="0" smtClean="0"/>
              <a:t> 구현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dirty="0" smtClean="0"/>
              <a:t>테스트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37CDEC-5575-41A3-80EA-B1B1B7D02F17}" type="slidenum">
              <a:rPr lang="ko-KR" altLang="en-US" smtClean="0"/>
              <a:pPr>
                <a:defRPr/>
              </a:pPr>
              <a:t>13</a:t>
            </a:fld>
            <a:endParaRPr lang="en-US" altLang="ko-K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9067800" cy="1143000"/>
          </a:xfrm>
        </p:spPr>
        <p:txBody>
          <a:bodyPr/>
          <a:lstStyle/>
          <a:p>
            <a:pPr marL="514350" indent="-514350" eaLnBrk="1" hangingPunct="1"/>
            <a:r>
              <a:rPr lang="ko-KR" altLang="en-US" dirty="0">
                <a:solidFill>
                  <a:schemeClr val="tx1"/>
                </a:solidFill>
              </a:rPr>
              <a:t>주석 기입 및 </a:t>
            </a:r>
            <a:r>
              <a:rPr lang="en-US" altLang="ko-KR" dirty="0">
                <a:solidFill>
                  <a:schemeClr val="tx1"/>
                </a:solidFill>
              </a:rPr>
              <a:t>API </a:t>
            </a:r>
            <a:r>
              <a:rPr lang="ko-KR" altLang="en-US" dirty="0">
                <a:solidFill>
                  <a:schemeClr val="tx1"/>
                </a:solidFill>
              </a:rPr>
              <a:t>문서 제작</a:t>
            </a: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685800" y="1470025"/>
            <a:ext cx="77724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2400" b="1" dirty="0" err="1" smtClean="0"/>
              <a:t>메소드를</a:t>
            </a:r>
            <a:r>
              <a:rPr lang="ko-KR" altLang="en-US" sz="2400" b="1" dirty="0" smtClean="0"/>
              <a:t> 구현하기</a:t>
            </a:r>
            <a:r>
              <a:rPr lang="en-US" altLang="ko-KR" sz="2400" b="1" dirty="0" smtClean="0"/>
              <a:t>(</a:t>
            </a:r>
            <a:r>
              <a:rPr lang="ko-KR" altLang="en-US" sz="2400" b="1" dirty="0" err="1" smtClean="0"/>
              <a:t>메소드</a:t>
            </a:r>
            <a:r>
              <a:rPr lang="ko-KR" altLang="en-US" sz="2400" b="1" dirty="0" smtClean="0"/>
              <a:t> 본체에 코드를 적어 넣기</a:t>
            </a:r>
            <a:r>
              <a:rPr lang="en-US" altLang="ko-KR" sz="2400" b="1" dirty="0" smtClean="0"/>
              <a:t>)</a:t>
            </a:r>
            <a:r>
              <a:rPr lang="ko-KR" altLang="en-US" sz="2400" b="1" dirty="0" smtClean="0"/>
              <a:t> 전에 </a:t>
            </a:r>
            <a:r>
              <a:rPr lang="ko-KR" altLang="en-US" sz="2400" b="1" dirty="0" err="1" smtClean="0"/>
              <a:t>메소드에</a:t>
            </a:r>
            <a:r>
              <a:rPr lang="ko-KR" altLang="en-US" sz="2400" b="1" dirty="0" smtClean="0"/>
              <a:t> 대한 주석을 적어준다</a:t>
            </a:r>
            <a:r>
              <a:rPr lang="en-US" altLang="ko-KR" sz="2400" b="1" dirty="0" smtClean="0"/>
              <a:t>.</a:t>
            </a:r>
          </a:p>
          <a:p>
            <a:endParaRPr lang="en-US" altLang="ko-KR" sz="2400" b="1" dirty="0"/>
          </a:p>
          <a:p>
            <a:r>
              <a:rPr lang="ko-KR" altLang="en-US" sz="2400" b="1" dirty="0" err="1" smtClean="0"/>
              <a:t>메소드</a:t>
            </a:r>
            <a:r>
              <a:rPr lang="ko-KR" altLang="en-US" sz="2400" b="1" dirty="0" smtClean="0"/>
              <a:t> 입력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출력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기능에 대한 개념이 명확해진다</a:t>
            </a:r>
            <a:r>
              <a:rPr lang="en-US" altLang="ko-KR" sz="2400" b="1" dirty="0" smtClean="0"/>
              <a:t>.</a:t>
            </a:r>
            <a:endParaRPr lang="en-US" altLang="ko-KR" sz="2400" b="1" dirty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37CDEC-5575-41A3-80EA-B1B1B7D02F17}" type="slidenum">
              <a:rPr lang="ko-KR" altLang="en-US" smtClean="0"/>
              <a:pPr>
                <a:defRPr/>
              </a:pPr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08536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533400" y="3352800"/>
            <a:ext cx="81534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r>
              <a:rPr kumimoji="0" lang="en-US" altLang="ko-KR" b="1">
                <a:latin typeface="Courier New" pitchFamily="49" charset="0"/>
              </a:rPr>
              <a:t>/**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   </a:t>
            </a:r>
            <a:r>
              <a:rPr kumimoji="0" lang="ko-KR" altLang="en-US" b="1">
                <a:latin typeface="Courier New" pitchFamily="49" charset="0"/>
              </a:rPr>
              <a:t>잔고를 보여준다</a:t>
            </a:r>
            <a:r>
              <a:rPr kumimoji="0" lang="en-US" altLang="ko-KR" b="1">
                <a:latin typeface="Courier New" pitchFamily="49" charset="0"/>
              </a:rPr>
              <a:t>. 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   @return </a:t>
            </a:r>
            <a:r>
              <a:rPr kumimoji="0" lang="ko-KR" altLang="en-US" b="1">
                <a:latin typeface="Courier New" pitchFamily="49" charset="0"/>
              </a:rPr>
              <a:t>잔고</a:t>
            </a:r>
            <a:br>
              <a:rPr kumimoji="0" lang="ko-KR" altLang="en-US" b="1">
                <a:latin typeface="Courier New" pitchFamily="49" charset="0"/>
              </a:rPr>
            </a:br>
            <a:r>
              <a:rPr kumimoji="0" lang="ko-KR" altLang="en-US" b="1">
                <a:latin typeface="Courier New" pitchFamily="49" charset="0"/>
              </a:rPr>
              <a:t>*</a:t>
            </a:r>
            <a:r>
              <a:rPr kumimoji="0" lang="en-US" altLang="ko-KR" b="1">
                <a:latin typeface="Courier New" pitchFamily="49" charset="0"/>
              </a:rPr>
              <a:t>/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public double getBalance()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{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   </a:t>
            </a:r>
            <a:r>
              <a:rPr kumimoji="0" lang="en-US" altLang="ko-KR" b="1" i="1">
                <a:latin typeface="Courier New" pitchFamily="49" charset="0"/>
              </a:rPr>
              <a:t>// </a:t>
            </a:r>
            <a:r>
              <a:rPr kumimoji="0" lang="ko-KR" altLang="en-US" b="1" i="1">
                <a:latin typeface="Courier New" pitchFamily="49" charset="0"/>
              </a:rPr>
              <a:t>구현은 나중에 함 </a:t>
            </a:r>
            <a:r>
              <a:rPr kumimoji="0" lang="en-US" altLang="ko-KR" b="1" i="1">
                <a:latin typeface="Courier New" pitchFamily="49" charset="0"/>
              </a:rPr>
              <a:t>(implementation filled in later</a:t>
            </a:r>
            <a:r>
              <a:rPr kumimoji="0" lang="en-US" altLang="ko-KR" b="1">
                <a:latin typeface="Courier New" pitchFamily="49" charset="0"/>
              </a:rPr>
              <a:t> )</a:t>
            </a:r>
          </a:p>
          <a:p>
            <a:pPr latinLnBrk="0"/>
            <a:r>
              <a:rPr kumimoji="0" lang="en-US" altLang="ko-KR" b="1">
                <a:latin typeface="Courier New" pitchFamily="49" charset="0"/>
              </a:rPr>
              <a:t>} </a:t>
            </a:r>
          </a:p>
        </p:txBody>
      </p:sp>
      <p:sp>
        <p:nvSpPr>
          <p:cNvPr id="26629" name="Rectangle 9"/>
          <p:cNvSpPr>
            <a:spLocks noChangeArrowheads="1"/>
          </p:cNvSpPr>
          <p:nvPr/>
        </p:nvSpPr>
        <p:spPr bwMode="auto">
          <a:xfrm>
            <a:off x="533400" y="762000"/>
            <a:ext cx="81534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r>
              <a:rPr kumimoji="0" lang="en-US" altLang="ko-KR" b="1">
                <a:latin typeface="Courier New" pitchFamily="49" charset="0"/>
              </a:rPr>
              <a:t>/**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   </a:t>
            </a:r>
            <a:r>
              <a:rPr kumimoji="0" lang="ko-KR" altLang="en-US" b="1">
                <a:latin typeface="Courier New" pitchFamily="49" charset="0"/>
              </a:rPr>
              <a:t>계좌에서 출금한다</a:t>
            </a:r>
            <a:r>
              <a:rPr kumimoji="0" lang="en-US" altLang="ko-KR" b="1">
                <a:latin typeface="Courier New" pitchFamily="49" charset="0"/>
              </a:rPr>
              <a:t>.</a:t>
            </a:r>
          </a:p>
          <a:p>
            <a:pPr latinLnBrk="0"/>
            <a:r>
              <a:rPr kumimoji="0" lang="en-US" altLang="ko-KR" b="1">
                <a:latin typeface="Courier New" pitchFamily="49" charset="0"/>
              </a:rPr>
              <a:t>   @param amount </a:t>
            </a:r>
            <a:r>
              <a:rPr kumimoji="0" lang="ko-KR" altLang="en-US" b="1">
                <a:latin typeface="Courier New" pitchFamily="49" charset="0"/>
              </a:rPr>
              <a:t>출금액수</a:t>
            </a:r>
          </a:p>
          <a:p>
            <a:pPr latinLnBrk="0"/>
            <a:r>
              <a:rPr kumimoji="0" lang="en-US" altLang="ko-KR" b="1">
                <a:latin typeface="Courier New" pitchFamily="49" charset="0"/>
              </a:rPr>
              <a:t>*/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public void withdraw(double amount)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{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   </a:t>
            </a:r>
            <a:r>
              <a:rPr kumimoji="0" lang="en-US" altLang="ko-KR" b="1" i="1">
                <a:latin typeface="Courier New" pitchFamily="49" charset="0"/>
              </a:rPr>
              <a:t>// </a:t>
            </a:r>
            <a:r>
              <a:rPr kumimoji="0" lang="ko-KR" altLang="en-US" b="1" i="1">
                <a:latin typeface="Courier New" pitchFamily="49" charset="0"/>
              </a:rPr>
              <a:t>구현은 나중에 함 </a:t>
            </a:r>
            <a:r>
              <a:rPr kumimoji="0" lang="en-US" altLang="ko-KR" b="1" i="1">
                <a:latin typeface="Courier New" pitchFamily="49" charset="0"/>
              </a:rPr>
              <a:t>(implementation filled in later</a:t>
            </a:r>
            <a:r>
              <a:rPr kumimoji="0" lang="en-US" altLang="ko-KR" b="1">
                <a:latin typeface="Courier New" pitchFamily="49" charset="0"/>
              </a:rPr>
              <a:t> )</a:t>
            </a:r>
          </a:p>
          <a:p>
            <a:pPr latinLnBrk="0"/>
            <a:r>
              <a:rPr kumimoji="0" lang="en-US" altLang="ko-KR" b="1">
                <a:latin typeface="Courier New" pitchFamily="49" charset="0"/>
              </a:rPr>
              <a:t>}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37CDEC-5575-41A3-80EA-B1B1B7D02F17}" type="slidenum">
              <a:rPr lang="ko-KR" altLang="en-US" smtClean="0"/>
              <a:pPr>
                <a:defRPr/>
              </a:pPr>
              <a:t>15</a:t>
            </a:fld>
            <a:endParaRPr lang="en-US" altLang="ko-K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9067800" cy="1143000"/>
          </a:xfrm>
        </p:spPr>
        <p:txBody>
          <a:bodyPr/>
          <a:lstStyle/>
          <a:p>
            <a:pPr marL="514350" indent="-514350" eaLnBrk="1" hangingPunct="1"/>
            <a:r>
              <a:rPr lang="ko-KR" altLang="en-US" dirty="0">
                <a:solidFill>
                  <a:schemeClr val="tx1"/>
                </a:solidFill>
              </a:rPr>
              <a:t>주석 기입 및 </a:t>
            </a:r>
            <a:r>
              <a:rPr lang="en-US" altLang="ko-KR" dirty="0">
                <a:solidFill>
                  <a:schemeClr val="tx1"/>
                </a:solidFill>
              </a:rPr>
              <a:t>API </a:t>
            </a:r>
            <a:r>
              <a:rPr lang="ko-KR" altLang="en-US" dirty="0">
                <a:solidFill>
                  <a:schemeClr val="tx1"/>
                </a:solidFill>
              </a:rPr>
              <a:t>문서 제작</a:t>
            </a: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685800" y="1470025"/>
            <a:ext cx="7772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2400" b="1" dirty="0" smtClean="0"/>
              <a:t>정해진 규칙에 맞추어 주석을 달면 </a:t>
            </a:r>
            <a:r>
              <a:rPr lang="en-US" altLang="ko-KR" sz="2400" b="1" dirty="0" err="1" smtClean="0"/>
              <a:t>javadoc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도구를 사용해 </a:t>
            </a:r>
            <a:r>
              <a:rPr lang="en-US" altLang="ko-KR" sz="2400" b="1" dirty="0" smtClean="0"/>
              <a:t>API </a:t>
            </a:r>
            <a:r>
              <a:rPr lang="ko-KR" altLang="en-US" sz="2400" b="1" dirty="0" smtClean="0"/>
              <a:t>문서를 만들어 낼 수 있다</a:t>
            </a:r>
            <a:r>
              <a:rPr lang="en-US" altLang="ko-KR" sz="2400" b="1" dirty="0" smtClean="0"/>
              <a:t>.</a:t>
            </a:r>
          </a:p>
          <a:p>
            <a:pPr lvl="1"/>
            <a:r>
              <a:rPr lang="en-US" altLang="ko-KR" sz="2400" b="1" dirty="0" smtClean="0"/>
              <a:t>$ </a:t>
            </a:r>
            <a:r>
              <a:rPr lang="en-US" altLang="ko-KR" sz="2400" b="1" dirty="0" err="1" smtClean="0"/>
              <a:t>javadoc</a:t>
            </a:r>
            <a:r>
              <a:rPr lang="en-US" altLang="ko-KR" sz="2400" b="1" dirty="0" smtClean="0"/>
              <a:t> BankAccount.java</a:t>
            </a:r>
            <a:endParaRPr lang="en-US" altLang="ko-KR" sz="2400" b="1" dirty="0"/>
          </a:p>
        </p:txBody>
      </p:sp>
      <p:sp>
        <p:nvSpPr>
          <p:cNvPr id="25607" name="Rectangle 9"/>
          <p:cNvSpPr>
            <a:spLocks noChangeArrowheads="1"/>
          </p:cNvSpPr>
          <p:nvPr/>
        </p:nvSpPr>
        <p:spPr bwMode="auto">
          <a:xfrm>
            <a:off x="685800" y="2971800"/>
            <a:ext cx="76200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latinLnBrk="0"/>
            <a:r>
              <a:rPr kumimoji="0" lang="en-US" altLang="ko-KR" b="1" dirty="0">
                <a:latin typeface="Courier New" pitchFamily="49" charset="0"/>
              </a:rPr>
              <a:t>/**</a:t>
            </a:r>
            <a:br>
              <a:rPr kumimoji="0" lang="en-US" altLang="ko-KR" b="1" dirty="0">
                <a:latin typeface="Courier New" pitchFamily="49" charset="0"/>
              </a:rPr>
            </a:br>
            <a:r>
              <a:rPr kumimoji="0" lang="en-US" altLang="ko-KR" b="1" dirty="0">
                <a:latin typeface="Courier New" pitchFamily="49" charset="0"/>
              </a:rPr>
              <a:t>   </a:t>
            </a:r>
            <a:r>
              <a:rPr kumimoji="0" lang="en-US" altLang="ko-KR" b="1" dirty="0" err="1">
                <a:latin typeface="Courier New" pitchFamily="49" charset="0"/>
              </a:rPr>
              <a:t>BankAccount</a:t>
            </a:r>
            <a:r>
              <a:rPr kumimoji="0" lang="ko-KR" altLang="en-US" b="1" dirty="0">
                <a:latin typeface="Courier New" pitchFamily="49" charset="0"/>
              </a:rPr>
              <a:t>는 은행계좌로서 입금</a:t>
            </a:r>
            <a:r>
              <a:rPr kumimoji="0" lang="en-US" altLang="ko-KR" b="1" dirty="0">
                <a:latin typeface="Courier New" pitchFamily="49" charset="0"/>
              </a:rPr>
              <a:t>, </a:t>
            </a:r>
            <a:r>
              <a:rPr kumimoji="0" lang="ko-KR" altLang="en-US" b="1" dirty="0">
                <a:latin typeface="Courier New" pitchFamily="49" charset="0"/>
              </a:rPr>
              <a:t>출금이 가능하며 </a:t>
            </a:r>
          </a:p>
          <a:p>
            <a:pPr latinLnBrk="0"/>
            <a:r>
              <a:rPr kumimoji="0" lang="ko-KR" altLang="en-US" b="1" dirty="0">
                <a:latin typeface="Courier New" pitchFamily="49" charset="0"/>
              </a:rPr>
              <a:t>   현재 잔고를 확인할 수 있다</a:t>
            </a:r>
            <a:r>
              <a:rPr kumimoji="0" lang="en-US" altLang="ko-KR" b="1" dirty="0">
                <a:latin typeface="Courier New" pitchFamily="49" charset="0"/>
              </a:rPr>
              <a:t>. </a:t>
            </a:r>
          </a:p>
          <a:p>
            <a:pPr latinLnBrk="0"/>
            <a:r>
              <a:rPr kumimoji="0" lang="en-US" altLang="ko-KR" b="1" dirty="0">
                <a:latin typeface="Courier New" pitchFamily="49" charset="0"/>
              </a:rPr>
              <a:t>*/</a:t>
            </a:r>
            <a:br>
              <a:rPr kumimoji="0" lang="en-US" altLang="ko-KR" b="1" dirty="0">
                <a:latin typeface="Courier New" pitchFamily="49" charset="0"/>
              </a:rPr>
            </a:br>
            <a:r>
              <a:rPr kumimoji="0" lang="en-US" altLang="ko-KR" b="1" dirty="0">
                <a:latin typeface="Courier New" pitchFamily="49" charset="0"/>
              </a:rPr>
              <a:t>public class </a:t>
            </a:r>
            <a:r>
              <a:rPr kumimoji="0" lang="en-US" altLang="ko-KR" b="1" dirty="0" err="1">
                <a:latin typeface="Courier New" pitchFamily="49" charset="0"/>
              </a:rPr>
              <a:t>BankAccount</a:t>
            </a:r>
            <a:r>
              <a:rPr kumimoji="0" lang="en-US" altLang="ko-KR" b="1" dirty="0">
                <a:latin typeface="Courier New" pitchFamily="49" charset="0"/>
              </a:rPr>
              <a:t/>
            </a:r>
            <a:br>
              <a:rPr kumimoji="0" lang="en-US" altLang="ko-KR" b="1" dirty="0">
                <a:latin typeface="Courier New" pitchFamily="49" charset="0"/>
              </a:rPr>
            </a:br>
            <a:r>
              <a:rPr kumimoji="0" lang="en-US" altLang="ko-KR" b="1" dirty="0">
                <a:latin typeface="Courier New" pitchFamily="49" charset="0"/>
              </a:rPr>
              <a:t>{</a:t>
            </a:r>
            <a:br>
              <a:rPr kumimoji="0" lang="en-US" altLang="ko-KR" b="1" dirty="0">
                <a:latin typeface="Courier New" pitchFamily="49" charset="0"/>
              </a:rPr>
            </a:br>
            <a:r>
              <a:rPr kumimoji="0" lang="en-US" altLang="ko-KR" b="1" dirty="0">
                <a:latin typeface="Courier New" pitchFamily="49" charset="0"/>
              </a:rPr>
              <a:t>   . . .</a:t>
            </a:r>
            <a:br>
              <a:rPr kumimoji="0" lang="en-US" altLang="ko-KR" b="1" dirty="0">
                <a:latin typeface="Courier New" pitchFamily="49" charset="0"/>
              </a:rPr>
            </a:br>
            <a:r>
              <a:rPr kumimoji="0" lang="en-US" altLang="ko-KR" b="1" dirty="0">
                <a:latin typeface="Courier New" pitchFamily="49" charset="0"/>
              </a:rPr>
              <a:t>} 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37CDEC-5575-41A3-80EA-B1B1B7D02F17}" type="slidenum">
              <a:rPr lang="ko-KR" altLang="en-US" smtClean="0"/>
              <a:pPr>
                <a:defRPr/>
              </a:pPr>
              <a:t>16</a:t>
            </a:fld>
            <a:endParaRPr lang="en-US" altLang="ko-K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pic>
        <p:nvPicPr>
          <p:cNvPr id="27652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09600"/>
            <a:ext cx="8305800" cy="544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37CDEC-5575-41A3-80EA-B1B1B7D02F17}" type="slidenum">
              <a:rPr lang="ko-KR" altLang="en-US" smtClean="0"/>
              <a:pPr>
                <a:defRPr/>
              </a:pPr>
              <a:t>17</a:t>
            </a:fld>
            <a:endParaRPr lang="en-US" altLang="ko-K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04800"/>
            <a:ext cx="4822825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37CDEC-5575-41A3-80EA-B1B1B7D02F17}" type="slidenum">
              <a:rPr lang="ko-KR" altLang="en-US" smtClean="0"/>
              <a:pPr>
                <a:defRPr/>
              </a:pPr>
              <a:t>18</a:t>
            </a:fld>
            <a:endParaRPr lang="en-US" altLang="ko-K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클래스 설계 순서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mtClean="0"/>
              <a:t>클래스의 공개 인터페이스 설계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mtClean="0"/>
              <a:t>메소드 선언 </a:t>
            </a:r>
            <a:r>
              <a:rPr lang="en-US" altLang="ko-KR" smtClean="0"/>
              <a:t>(</a:t>
            </a:r>
            <a:r>
              <a:rPr lang="ko-KR" altLang="en-US" smtClean="0"/>
              <a:t>메소드 사용 사례를 적어 봄</a:t>
            </a:r>
            <a:r>
              <a:rPr lang="en-US" altLang="ko-KR" smtClean="0"/>
              <a:t>)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mtClean="0"/>
              <a:t>구성자 선언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mtClean="0"/>
              <a:t>주석 기입 및 </a:t>
            </a:r>
            <a:r>
              <a:rPr lang="en-US" altLang="ko-KR" smtClean="0"/>
              <a:t>API </a:t>
            </a:r>
            <a:r>
              <a:rPr lang="ko-KR" altLang="en-US" smtClean="0"/>
              <a:t>문서 제작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mtClean="0">
                <a:solidFill>
                  <a:srgbClr val="FF0000"/>
                </a:solidFill>
              </a:rPr>
              <a:t>필드 선언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mtClean="0"/>
              <a:t>메소드 구현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mtClean="0"/>
              <a:t>테스트</a:t>
            </a:r>
            <a:endParaRPr lang="ko-KR" altLang="en-US" dirty="0" smtClean="0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37CDEC-5575-41A3-80EA-B1B1B7D02F17}" type="slidenum">
              <a:rPr lang="ko-KR" altLang="en-US" smtClean="0"/>
              <a:pPr>
                <a:defRPr/>
              </a:pPr>
              <a:t>19</a:t>
            </a:fld>
            <a:endParaRPr lang="en-US" altLang="ko-K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클래스 구현 순서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dirty="0" smtClean="0">
                <a:solidFill>
                  <a:srgbClr val="FF0000"/>
                </a:solidFill>
              </a:rPr>
              <a:t>클래스의 공개 인터페이스 구상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dirty="0" smtClean="0"/>
              <a:t>메소드 선언 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메소드 사용 사례를 적어 봄</a:t>
            </a:r>
            <a:r>
              <a:rPr lang="en-US" altLang="ko-KR" dirty="0" smtClean="0"/>
              <a:t>)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dirty="0" err="1" smtClean="0"/>
              <a:t>구성자</a:t>
            </a:r>
            <a:r>
              <a:rPr lang="ko-KR" altLang="en-US" dirty="0" smtClean="0"/>
              <a:t> 선언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dirty="0" smtClean="0"/>
              <a:t>주석 기입 및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문서 제작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dirty="0" smtClean="0"/>
              <a:t>필드 선언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dirty="0" smtClean="0"/>
              <a:t>메소드 구현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dirty="0" smtClean="0"/>
              <a:t>테스트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37CDEC-5575-41A3-80EA-B1B1B7D02F17}" type="slidenum">
              <a:rPr lang="ko-KR" altLang="en-US" smtClean="0"/>
              <a:pPr>
                <a:defRPr/>
              </a:pPr>
              <a:t>2</a:t>
            </a:fld>
            <a:endParaRPr lang="en-US" altLang="ko-K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Fields</a:t>
            </a:r>
          </a:p>
        </p:txBody>
      </p:sp>
      <p:sp>
        <p:nvSpPr>
          <p:cNvPr id="30725" name="Line 3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6461125" y="261302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altLang="ko-KR"/>
          </a:p>
        </p:txBody>
      </p:sp>
      <p:sp>
        <p:nvSpPr>
          <p:cNvPr id="30727" name="Rectangle 8"/>
          <p:cNvSpPr>
            <a:spLocks noGrp="1" noChangeArrowheads="1"/>
          </p:cNvSpPr>
          <p:nvPr>
            <p:ph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latinLnBrk="0" hangingPunct="1">
              <a:spcBef>
                <a:spcPct val="50000"/>
              </a:spcBef>
              <a:buFontTx/>
              <a:buNone/>
            </a:pPr>
            <a:r>
              <a:rPr kumimoji="0" lang="en-US" altLang="ko-KR" sz="2400" b="1" smtClean="0"/>
              <a:t>public class BankAccount</a:t>
            </a:r>
          </a:p>
          <a:p>
            <a:pPr eaLnBrk="1" latinLnBrk="0" hangingPunct="1">
              <a:spcBef>
                <a:spcPct val="50000"/>
              </a:spcBef>
              <a:buFontTx/>
              <a:buNone/>
            </a:pPr>
            <a:r>
              <a:rPr kumimoji="0" lang="en-US" altLang="ko-KR" sz="2400" b="1" smtClean="0"/>
              <a:t>{</a:t>
            </a:r>
            <a:r>
              <a:rPr kumimoji="0" lang="en-US" altLang="ko-KR" sz="2400" b="1" smtClean="0">
                <a:latin typeface="Arial" charset="0"/>
              </a:rPr>
              <a:t> </a:t>
            </a:r>
            <a:r>
              <a:rPr kumimoji="0" lang="en-US" altLang="ko-KR" sz="2400" b="1" smtClean="0"/>
              <a:t> </a:t>
            </a:r>
            <a:br>
              <a:rPr kumimoji="0" lang="en-US" altLang="ko-KR" sz="2400" b="1" smtClean="0"/>
            </a:br>
            <a:r>
              <a:rPr kumimoji="0" lang="en-US" altLang="ko-KR" sz="2400" b="1" smtClean="0">
                <a:solidFill>
                  <a:srgbClr val="FF0000"/>
                </a:solidFill>
              </a:rPr>
              <a:t>private double balance; // </a:t>
            </a:r>
            <a:r>
              <a:rPr kumimoji="0" lang="ko-KR" altLang="en-US" sz="2400" b="1" smtClean="0">
                <a:solidFill>
                  <a:srgbClr val="FF0000"/>
                </a:solidFill>
              </a:rPr>
              <a:t>인스턴스 필드</a:t>
            </a:r>
            <a:endParaRPr kumimoji="0" lang="en-US" altLang="ko-KR" sz="2400" b="1" smtClean="0">
              <a:solidFill>
                <a:srgbClr val="FF0000"/>
              </a:solidFill>
            </a:endParaRPr>
          </a:p>
          <a:p>
            <a:pPr eaLnBrk="1" latinLnBrk="0" hangingPunct="1">
              <a:spcBef>
                <a:spcPct val="50000"/>
              </a:spcBef>
              <a:buFontTx/>
              <a:buNone/>
            </a:pPr>
            <a:r>
              <a:rPr kumimoji="0" lang="en-US" altLang="ko-KR" sz="2400" b="1" smtClean="0"/>
              <a:t>	public BankAccount() { ... } </a:t>
            </a:r>
            <a:br>
              <a:rPr kumimoji="0" lang="en-US" altLang="ko-KR" sz="2400" b="1" smtClean="0"/>
            </a:br>
            <a:r>
              <a:rPr kumimoji="0" lang="en-US" altLang="ko-KR" sz="2400" b="1" smtClean="0"/>
              <a:t>public BankAccount(double initialBalance)  { ... }</a:t>
            </a:r>
          </a:p>
          <a:p>
            <a:pPr eaLnBrk="1" hangingPunct="1">
              <a:buFontTx/>
              <a:buNone/>
            </a:pPr>
            <a:r>
              <a:rPr kumimoji="0" lang="en-US" altLang="ko-KR" sz="2400" b="1" smtClean="0"/>
              <a:t>	public void deposit(double amount)   { ... }</a:t>
            </a:r>
          </a:p>
          <a:p>
            <a:pPr eaLnBrk="1" hangingPunct="1">
              <a:buFontTx/>
              <a:buNone/>
            </a:pPr>
            <a:r>
              <a:rPr kumimoji="0" lang="en-US" altLang="ko-KR" sz="2400" b="1" smtClean="0"/>
              <a:t>	public void withdraw(double amount)   { ... } </a:t>
            </a:r>
            <a:br>
              <a:rPr kumimoji="0" lang="en-US" altLang="ko-KR" sz="2400" b="1" smtClean="0"/>
            </a:br>
            <a:r>
              <a:rPr kumimoji="0" lang="en-US" altLang="ko-KR" sz="2400" b="1" smtClean="0"/>
              <a:t>public double getBalance() { ...}</a:t>
            </a:r>
          </a:p>
          <a:p>
            <a:pPr eaLnBrk="1" hangingPunct="1">
              <a:buFontTx/>
              <a:buNone/>
            </a:pPr>
            <a:r>
              <a:rPr kumimoji="0" lang="en-US" altLang="ko-KR" sz="2400" b="1" smtClean="0"/>
              <a:t>} 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37CDEC-5575-41A3-80EA-B1B1B7D02F17}" type="slidenum">
              <a:rPr lang="ko-KR" altLang="en-US" smtClean="0"/>
              <a:pPr>
                <a:defRPr/>
              </a:pPr>
              <a:t>20</a:t>
            </a:fld>
            <a:endParaRPr lang="en-US" altLang="ko-K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클래스 설계 순서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mtClean="0"/>
              <a:t>클래스의 공개 인터페이스 설계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mtClean="0"/>
              <a:t>메소드 선언 </a:t>
            </a:r>
            <a:r>
              <a:rPr lang="en-US" altLang="ko-KR" smtClean="0"/>
              <a:t>(</a:t>
            </a:r>
            <a:r>
              <a:rPr lang="ko-KR" altLang="en-US" smtClean="0"/>
              <a:t>메소드 사용 사례를 적어 봄</a:t>
            </a:r>
            <a:r>
              <a:rPr lang="en-US" altLang="ko-KR" smtClean="0"/>
              <a:t>)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mtClean="0"/>
              <a:t>구성자 선언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mtClean="0"/>
              <a:t>주석 기입 및 </a:t>
            </a:r>
            <a:r>
              <a:rPr lang="en-US" altLang="ko-KR" smtClean="0"/>
              <a:t>API </a:t>
            </a:r>
            <a:r>
              <a:rPr lang="ko-KR" altLang="en-US" smtClean="0"/>
              <a:t>문서 제작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mtClean="0"/>
              <a:t>필드 선언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mtClean="0">
                <a:solidFill>
                  <a:srgbClr val="FF0000"/>
                </a:solidFill>
              </a:rPr>
              <a:t>메소드 구현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mtClean="0"/>
              <a:t>테스트</a:t>
            </a:r>
            <a:endParaRPr lang="ko-KR" altLang="en-US" dirty="0" smtClean="0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37CDEC-5575-41A3-80EA-B1B1B7D02F17}" type="slidenum">
              <a:rPr lang="ko-KR" altLang="en-US" smtClean="0"/>
              <a:pPr>
                <a:defRPr/>
              </a:pPr>
              <a:t>21</a:t>
            </a:fld>
            <a:endParaRPr lang="en-US" altLang="ko-K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메소드 구현</a:t>
            </a:r>
            <a:endParaRPr lang="en-US" altLang="ko-KR" smtClean="0"/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720725"/>
          </a:xfrm>
        </p:spPr>
        <p:txBody>
          <a:bodyPr/>
          <a:lstStyle/>
          <a:p>
            <a:pPr eaLnBrk="1" hangingPunct="1"/>
            <a:r>
              <a:rPr lang="en-US" altLang="ko-KR" smtClean="0"/>
              <a:t>Some methods do not return a value</a:t>
            </a:r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z="3600" smtClean="0"/>
          </a:p>
          <a:p>
            <a:pPr eaLnBrk="1" hangingPunct="1"/>
            <a:endParaRPr lang="en-US" altLang="ko-KR" sz="3600" smtClean="0"/>
          </a:p>
          <a:p>
            <a:pPr eaLnBrk="1" hangingPunct="1"/>
            <a:r>
              <a:rPr lang="en-US" altLang="ko-KR" smtClean="0"/>
              <a:t>Some methods return an output value</a:t>
            </a:r>
          </a:p>
          <a:p>
            <a:pPr eaLnBrk="1" hangingPunct="1">
              <a:buFontTx/>
              <a:buNone/>
            </a:pPr>
            <a:endParaRPr lang="ko-KR" altLang="en-US" smtClean="0"/>
          </a:p>
        </p:txBody>
      </p:sp>
      <p:sp>
        <p:nvSpPr>
          <p:cNvPr id="36870" name="Line 4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6871" name="Rectangle 5"/>
          <p:cNvSpPr>
            <a:spLocks noChangeArrowheads="1"/>
          </p:cNvSpPr>
          <p:nvPr/>
        </p:nvSpPr>
        <p:spPr bwMode="auto">
          <a:xfrm>
            <a:off x="990600" y="1981200"/>
            <a:ext cx="64770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spcBef>
                <a:spcPct val="50000"/>
              </a:spcBef>
            </a:pPr>
            <a:r>
              <a:rPr kumimoji="0" lang="en-US" altLang="ko-KR" b="1">
                <a:latin typeface="Courier New" pitchFamily="49" charset="0"/>
              </a:rPr>
              <a:t>public </a:t>
            </a:r>
            <a:r>
              <a:rPr kumimoji="0" lang="en-US" altLang="ko-KR" b="1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kumimoji="0" lang="en-US" altLang="ko-KR" b="1">
                <a:latin typeface="Courier New" pitchFamily="49" charset="0"/>
              </a:rPr>
              <a:t> withdraw(double amount)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{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   double newBalance = balance - amount;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   balance = newBalance;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}</a:t>
            </a:r>
            <a:endParaRPr kumimoji="0" lang="en-US" altLang="ko-KR" sz="2000" b="1">
              <a:latin typeface="Courier New" pitchFamily="49" charset="0"/>
            </a:endParaRPr>
          </a:p>
        </p:txBody>
      </p:sp>
      <p:sp>
        <p:nvSpPr>
          <p:cNvPr id="36872" name="Rectangle 6"/>
          <p:cNvSpPr>
            <a:spLocks noChangeArrowheads="1"/>
          </p:cNvSpPr>
          <p:nvPr/>
        </p:nvSpPr>
        <p:spPr bwMode="auto">
          <a:xfrm>
            <a:off x="990600" y="4343400"/>
            <a:ext cx="64770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spcBef>
                <a:spcPct val="50000"/>
              </a:spcBef>
            </a:pPr>
            <a:r>
              <a:rPr kumimoji="0" lang="en-US" altLang="ko-KR" b="1">
                <a:latin typeface="Courier New" pitchFamily="49" charset="0"/>
              </a:rPr>
              <a:t>public </a:t>
            </a:r>
            <a:r>
              <a:rPr kumimoji="0" lang="en-US" altLang="ko-KR" b="1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kumimoji="0" lang="en-US" altLang="ko-KR" b="1">
                <a:latin typeface="Courier New" pitchFamily="49" charset="0"/>
              </a:rPr>
              <a:t> getBalance()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{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   return balance;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}</a:t>
            </a:r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37CDEC-5575-41A3-80EA-B1B1B7D02F17}" type="slidenum">
              <a:rPr lang="ko-KR" altLang="en-US" smtClean="0"/>
              <a:pPr>
                <a:defRPr/>
              </a:pPr>
              <a:t>22</a:t>
            </a:fld>
            <a:endParaRPr lang="en-US" altLang="ko-K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2800" dirty="0" smtClean="0"/>
              <a:t>인자와 매개변수 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(arguments and parameters)</a:t>
            </a:r>
          </a:p>
        </p:txBody>
      </p:sp>
      <p:sp>
        <p:nvSpPr>
          <p:cNvPr id="32773" name="Line 4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2774" name="Rectangle 7"/>
          <p:cNvSpPr>
            <a:spLocks noChangeArrowheads="1"/>
          </p:cNvSpPr>
          <p:nvPr/>
        </p:nvSpPr>
        <p:spPr bwMode="auto">
          <a:xfrm>
            <a:off x="1600200" y="1524000"/>
            <a:ext cx="5562600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latinLnBrk="0"/>
            <a:r>
              <a:rPr kumimoji="0" lang="en-US" altLang="ko-KR" sz="2000" b="1"/>
              <a:t>public class BankAccount</a:t>
            </a:r>
          </a:p>
          <a:p>
            <a:pPr marL="342900" indent="-342900" latinLnBrk="0"/>
            <a:r>
              <a:rPr kumimoji="0" lang="en-US" altLang="ko-KR" sz="2000" b="1"/>
              <a:t>{</a:t>
            </a:r>
            <a:r>
              <a:rPr kumimoji="0" lang="en-US" altLang="ko-KR" sz="2000" b="1">
                <a:latin typeface="Arial" charset="0"/>
              </a:rPr>
              <a:t> </a:t>
            </a:r>
            <a:r>
              <a:rPr kumimoji="0" lang="en-US" altLang="ko-KR" sz="2000" b="1"/>
              <a:t> </a:t>
            </a:r>
            <a:br>
              <a:rPr kumimoji="0" lang="en-US" altLang="ko-KR" sz="2000" b="1"/>
            </a:br>
            <a:r>
              <a:rPr kumimoji="0" lang="en-US" altLang="ko-KR" sz="2000" b="1">
                <a:solidFill>
                  <a:srgbClr val="FF0000"/>
                </a:solidFill>
              </a:rPr>
              <a:t>private double balance;</a:t>
            </a:r>
          </a:p>
          <a:p>
            <a:pPr marL="342900" indent="-342900">
              <a:spcBef>
                <a:spcPct val="20000"/>
              </a:spcBef>
            </a:pPr>
            <a:r>
              <a:rPr kumimoji="0" lang="en-US" altLang="ko-KR" sz="2000" b="1"/>
              <a:t>	public void deposit(double amount)   {</a:t>
            </a:r>
          </a:p>
          <a:p>
            <a:pPr marL="342900" indent="-342900">
              <a:spcBef>
                <a:spcPct val="20000"/>
              </a:spcBef>
            </a:pPr>
            <a:r>
              <a:rPr kumimoji="0" lang="en-US" altLang="ko-KR" sz="2000" b="1"/>
              <a:t>	</a:t>
            </a:r>
            <a:r>
              <a:rPr kumimoji="0" lang="en-US" altLang="ko-KR" sz="2000" b="1">
                <a:latin typeface="Arial" charset="0"/>
              </a:rPr>
              <a:t> </a:t>
            </a:r>
            <a:r>
              <a:rPr kumimoji="0" lang="en-US" altLang="ko-KR" sz="2000" b="1"/>
              <a:t> </a:t>
            </a:r>
            <a:r>
              <a:rPr kumimoji="0" lang="en-US" altLang="ko-KR" sz="2000" b="1">
                <a:latin typeface="Arial" charset="0"/>
              </a:rPr>
              <a:t> </a:t>
            </a:r>
            <a:r>
              <a:rPr kumimoji="0" lang="en-US" altLang="ko-KR" sz="2000" b="1"/>
              <a:t>double newBalance = </a:t>
            </a:r>
            <a:r>
              <a:rPr kumimoji="0" lang="en-US" altLang="ko-KR" sz="2000" b="1">
                <a:solidFill>
                  <a:srgbClr val="FF0000"/>
                </a:solidFill>
              </a:rPr>
              <a:t>balance</a:t>
            </a:r>
            <a:r>
              <a:rPr kumimoji="0" lang="en-US" altLang="ko-KR" sz="2000" b="1"/>
              <a:t> + amount;</a:t>
            </a:r>
            <a:br>
              <a:rPr kumimoji="0" lang="en-US" altLang="ko-KR" sz="2000" b="1"/>
            </a:br>
            <a:r>
              <a:rPr kumimoji="0" lang="en-US" altLang="ko-KR" sz="2000" b="1">
                <a:latin typeface="Arial" charset="0"/>
              </a:rPr>
              <a:t> </a:t>
            </a:r>
            <a:r>
              <a:rPr kumimoji="0" lang="en-US" altLang="ko-KR" sz="2000" b="1"/>
              <a:t> </a:t>
            </a:r>
            <a:r>
              <a:rPr kumimoji="0" lang="en-US" altLang="ko-KR" sz="2000" b="1">
                <a:latin typeface="Arial" charset="0"/>
              </a:rPr>
              <a:t> </a:t>
            </a:r>
            <a:r>
              <a:rPr kumimoji="0" lang="en-US" altLang="ko-KR" sz="2000" b="1"/>
              <a:t>balance = newBalance;</a:t>
            </a:r>
            <a:br>
              <a:rPr kumimoji="0" lang="en-US" altLang="ko-KR" sz="2000" b="1"/>
            </a:br>
            <a:r>
              <a:rPr kumimoji="0" lang="en-US" altLang="ko-KR" sz="2000" b="1"/>
              <a:t>}</a:t>
            </a:r>
          </a:p>
          <a:p>
            <a:pPr marL="342900" indent="-342900" latinLnBrk="0"/>
            <a:r>
              <a:rPr kumimoji="0" lang="en-US" altLang="ko-KR" sz="2000" b="1"/>
              <a:t>} </a:t>
            </a:r>
          </a:p>
        </p:txBody>
      </p:sp>
      <p:sp>
        <p:nvSpPr>
          <p:cNvPr id="32775" name="Rectangle 8"/>
          <p:cNvSpPr>
            <a:spLocks noChangeArrowheads="1"/>
          </p:cNvSpPr>
          <p:nvPr/>
        </p:nvSpPr>
        <p:spPr bwMode="auto">
          <a:xfrm>
            <a:off x="1585913" y="4724400"/>
            <a:ext cx="5784850" cy="685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 anchorCtr="0">
            <a:noAutofit/>
          </a:bodyPr>
          <a:lstStyle/>
          <a:p>
            <a:r>
              <a:rPr lang="en-US" altLang="ko-KR" b="1" dirty="0" err="1" smtClean="0"/>
              <a:t>BankAccount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harrysChecking</a:t>
            </a:r>
            <a:r>
              <a:rPr lang="en-US" altLang="ko-KR" b="1" dirty="0" smtClean="0"/>
              <a:t> = new </a:t>
            </a:r>
            <a:r>
              <a:rPr lang="en-US" altLang="ko-KR" b="1" dirty="0" err="1" smtClean="0"/>
              <a:t>BankAccount</a:t>
            </a:r>
            <a:r>
              <a:rPr lang="en-US" altLang="ko-KR" b="1" dirty="0" smtClean="0"/>
              <a:t>();</a:t>
            </a:r>
          </a:p>
          <a:p>
            <a:r>
              <a:rPr lang="en-US" altLang="ko-KR" b="1" dirty="0" err="1" smtClean="0"/>
              <a:t>harrysChecking.deposit</a:t>
            </a:r>
            <a:r>
              <a:rPr lang="en-US" altLang="ko-KR" b="1" dirty="0" smtClean="0"/>
              <a:t>(3000.0);</a:t>
            </a:r>
            <a:endParaRPr lang="en-US" altLang="ko-KR" b="1" dirty="0"/>
          </a:p>
        </p:txBody>
      </p:sp>
      <p:sp>
        <p:nvSpPr>
          <p:cNvPr id="32776" name="Text Box 9"/>
          <p:cNvSpPr txBox="1">
            <a:spLocks noChangeArrowheads="1"/>
          </p:cNvSpPr>
          <p:nvPr/>
        </p:nvSpPr>
        <p:spPr bwMode="auto">
          <a:xfrm>
            <a:off x="1194382" y="4343400"/>
            <a:ext cx="36824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 dirty="0" err="1" smtClean="0"/>
              <a:t>BankTester</a:t>
            </a:r>
            <a:r>
              <a:rPr lang="en-US" altLang="ko-KR" b="1" dirty="0" smtClean="0"/>
              <a:t> </a:t>
            </a:r>
            <a:r>
              <a:rPr lang="ko-KR" altLang="en-US" b="1" dirty="0"/>
              <a:t>클래스의 </a:t>
            </a:r>
            <a:r>
              <a:rPr lang="en-US" altLang="ko-KR" b="1" dirty="0"/>
              <a:t>main </a:t>
            </a:r>
            <a:r>
              <a:rPr lang="ko-KR" altLang="en-US" b="1" dirty="0" err="1"/>
              <a:t>메소드</a:t>
            </a:r>
            <a:endParaRPr lang="ko-KR" altLang="en-US" b="1" dirty="0"/>
          </a:p>
        </p:txBody>
      </p:sp>
      <p:sp>
        <p:nvSpPr>
          <p:cNvPr id="32777" name="Text Box 10"/>
          <p:cNvSpPr txBox="1">
            <a:spLocks noChangeArrowheads="1"/>
          </p:cNvSpPr>
          <p:nvPr/>
        </p:nvSpPr>
        <p:spPr bwMode="auto">
          <a:xfrm>
            <a:off x="5638800" y="1981200"/>
            <a:ext cx="1079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b="1">
                <a:solidFill>
                  <a:srgbClr val="0000FF"/>
                </a:solidFill>
              </a:rPr>
              <a:t>파라미터</a:t>
            </a:r>
          </a:p>
        </p:txBody>
      </p:sp>
      <p:sp>
        <p:nvSpPr>
          <p:cNvPr id="32778" name="Line 11"/>
          <p:cNvSpPr>
            <a:spLocks noChangeShapeType="1"/>
          </p:cNvSpPr>
          <p:nvPr/>
        </p:nvSpPr>
        <p:spPr bwMode="auto">
          <a:xfrm flipH="1">
            <a:off x="5791200" y="2362200"/>
            <a:ext cx="152400" cy="2286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2779" name="Text Box 12"/>
          <p:cNvSpPr txBox="1">
            <a:spLocks noChangeArrowheads="1"/>
          </p:cNvSpPr>
          <p:nvPr/>
        </p:nvSpPr>
        <p:spPr bwMode="auto">
          <a:xfrm>
            <a:off x="4994275" y="4305300"/>
            <a:ext cx="1787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인자</a:t>
            </a:r>
            <a:r>
              <a:rPr lang="en-US" altLang="ko-KR" b="1" dirty="0">
                <a:solidFill>
                  <a:srgbClr val="0000FF"/>
                </a:solidFill>
              </a:rPr>
              <a:t>(argument)</a:t>
            </a:r>
          </a:p>
        </p:txBody>
      </p:sp>
      <p:sp>
        <p:nvSpPr>
          <p:cNvPr id="32780" name="Line 13"/>
          <p:cNvSpPr>
            <a:spLocks noChangeShapeType="1"/>
          </p:cNvSpPr>
          <p:nvPr/>
        </p:nvSpPr>
        <p:spPr bwMode="auto">
          <a:xfrm flipH="1">
            <a:off x="4724400" y="4610100"/>
            <a:ext cx="457200" cy="4953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2781" name="Text Box 18"/>
          <p:cNvSpPr txBox="1">
            <a:spLocks noChangeArrowheads="1"/>
          </p:cNvSpPr>
          <p:nvPr/>
        </p:nvSpPr>
        <p:spPr bwMode="auto">
          <a:xfrm>
            <a:off x="7370763" y="1600200"/>
            <a:ext cx="16208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rgbClr val="0000FF"/>
                </a:solidFill>
              </a:rPr>
              <a:t>call-by-value</a:t>
            </a:r>
          </a:p>
          <a:p>
            <a:r>
              <a:rPr lang="en-US" altLang="ko-KR" b="1">
                <a:solidFill>
                  <a:srgbClr val="0000FF"/>
                </a:solidFill>
              </a:rPr>
              <a:t>(</a:t>
            </a:r>
            <a:r>
              <a:rPr lang="ko-KR" altLang="en-US" b="1">
                <a:solidFill>
                  <a:srgbClr val="0000FF"/>
                </a:solidFill>
              </a:rPr>
              <a:t>값 복사</a:t>
            </a:r>
            <a:r>
              <a:rPr lang="en-US" altLang="ko-KR" b="1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32782" name="Freeform 19"/>
          <p:cNvSpPr>
            <a:spLocks/>
          </p:cNvSpPr>
          <p:nvPr/>
        </p:nvSpPr>
        <p:spPr bwMode="auto">
          <a:xfrm>
            <a:off x="4495800" y="1600200"/>
            <a:ext cx="3282950" cy="4191000"/>
          </a:xfrm>
          <a:custGeom>
            <a:avLst/>
            <a:gdLst>
              <a:gd name="T0" fmla="*/ 0 w 2286"/>
              <a:gd name="T1" fmla="*/ 2344 h 2629"/>
              <a:gd name="T2" fmla="*/ 399 w 2286"/>
              <a:gd name="T3" fmla="*/ 2539 h 2629"/>
              <a:gd name="T4" fmla="*/ 638 w 2286"/>
              <a:gd name="T5" fmla="*/ 2575 h 2629"/>
              <a:gd name="T6" fmla="*/ 1622 w 2286"/>
              <a:gd name="T7" fmla="*/ 2566 h 2629"/>
              <a:gd name="T8" fmla="*/ 2154 w 2286"/>
              <a:gd name="T9" fmla="*/ 2530 h 2629"/>
              <a:gd name="T10" fmla="*/ 2198 w 2286"/>
              <a:gd name="T11" fmla="*/ 2477 h 2629"/>
              <a:gd name="T12" fmla="*/ 2224 w 2286"/>
              <a:gd name="T13" fmla="*/ 2397 h 2629"/>
              <a:gd name="T14" fmla="*/ 2269 w 2286"/>
              <a:gd name="T15" fmla="*/ 2158 h 2629"/>
              <a:gd name="T16" fmla="*/ 2260 w 2286"/>
              <a:gd name="T17" fmla="*/ 1609 h 2629"/>
              <a:gd name="T18" fmla="*/ 2251 w 2286"/>
              <a:gd name="T19" fmla="*/ 1121 h 2629"/>
              <a:gd name="T20" fmla="*/ 2154 w 2286"/>
              <a:gd name="T21" fmla="*/ 652 h 2629"/>
              <a:gd name="T22" fmla="*/ 2100 w 2286"/>
              <a:gd name="T23" fmla="*/ 519 h 2629"/>
              <a:gd name="T24" fmla="*/ 2012 w 2286"/>
              <a:gd name="T25" fmla="*/ 412 h 2629"/>
              <a:gd name="T26" fmla="*/ 1861 w 2286"/>
              <a:gd name="T27" fmla="*/ 226 h 2629"/>
              <a:gd name="T28" fmla="*/ 1781 w 2286"/>
              <a:gd name="T29" fmla="*/ 155 h 2629"/>
              <a:gd name="T30" fmla="*/ 1728 w 2286"/>
              <a:gd name="T31" fmla="*/ 102 h 2629"/>
              <a:gd name="T32" fmla="*/ 1648 w 2286"/>
              <a:gd name="T33" fmla="*/ 58 h 2629"/>
              <a:gd name="T34" fmla="*/ 1524 w 2286"/>
              <a:gd name="T35" fmla="*/ 31 h 2629"/>
              <a:gd name="T36" fmla="*/ 922 w 2286"/>
              <a:gd name="T37" fmla="*/ 67 h 2629"/>
              <a:gd name="T38" fmla="*/ 780 w 2286"/>
              <a:gd name="T39" fmla="*/ 288 h 2629"/>
              <a:gd name="T40" fmla="*/ 780 w 2286"/>
              <a:gd name="T41" fmla="*/ 616 h 262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286"/>
              <a:gd name="T64" fmla="*/ 0 h 2629"/>
              <a:gd name="T65" fmla="*/ 2286 w 2286"/>
              <a:gd name="T66" fmla="*/ 2629 h 262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286" h="2629">
                <a:moveTo>
                  <a:pt x="0" y="2344"/>
                </a:moveTo>
                <a:cubicBezTo>
                  <a:pt x="54" y="2505"/>
                  <a:pt x="256" y="2521"/>
                  <a:pt x="399" y="2539"/>
                </a:cubicBezTo>
                <a:cubicBezTo>
                  <a:pt x="495" y="2571"/>
                  <a:pt x="503" y="2568"/>
                  <a:pt x="638" y="2575"/>
                </a:cubicBezTo>
                <a:cubicBezTo>
                  <a:pt x="966" y="2572"/>
                  <a:pt x="1294" y="2570"/>
                  <a:pt x="1622" y="2566"/>
                </a:cubicBezTo>
                <a:cubicBezTo>
                  <a:pt x="1764" y="2564"/>
                  <a:pt x="2005" y="2629"/>
                  <a:pt x="2154" y="2530"/>
                </a:cubicBezTo>
                <a:cubicBezTo>
                  <a:pt x="2167" y="2511"/>
                  <a:pt x="2187" y="2497"/>
                  <a:pt x="2198" y="2477"/>
                </a:cubicBezTo>
                <a:cubicBezTo>
                  <a:pt x="2204" y="2467"/>
                  <a:pt x="2218" y="2416"/>
                  <a:pt x="2224" y="2397"/>
                </a:cubicBezTo>
                <a:cubicBezTo>
                  <a:pt x="2232" y="2314"/>
                  <a:pt x="2249" y="2238"/>
                  <a:pt x="2269" y="2158"/>
                </a:cubicBezTo>
                <a:cubicBezTo>
                  <a:pt x="2286" y="1975"/>
                  <a:pt x="2270" y="1792"/>
                  <a:pt x="2260" y="1609"/>
                </a:cubicBezTo>
                <a:cubicBezTo>
                  <a:pt x="2257" y="1446"/>
                  <a:pt x="2256" y="1284"/>
                  <a:pt x="2251" y="1121"/>
                </a:cubicBezTo>
                <a:cubicBezTo>
                  <a:pt x="2246" y="965"/>
                  <a:pt x="2217" y="794"/>
                  <a:pt x="2154" y="652"/>
                </a:cubicBezTo>
                <a:cubicBezTo>
                  <a:pt x="2145" y="632"/>
                  <a:pt x="2111" y="530"/>
                  <a:pt x="2100" y="519"/>
                </a:cubicBezTo>
                <a:cubicBezTo>
                  <a:pt x="2068" y="486"/>
                  <a:pt x="2040" y="448"/>
                  <a:pt x="2012" y="412"/>
                </a:cubicBezTo>
                <a:cubicBezTo>
                  <a:pt x="1964" y="350"/>
                  <a:pt x="1926" y="269"/>
                  <a:pt x="1861" y="226"/>
                </a:cubicBezTo>
                <a:cubicBezTo>
                  <a:pt x="1838" y="193"/>
                  <a:pt x="1810" y="180"/>
                  <a:pt x="1781" y="155"/>
                </a:cubicBezTo>
                <a:cubicBezTo>
                  <a:pt x="1762" y="138"/>
                  <a:pt x="1752" y="110"/>
                  <a:pt x="1728" y="102"/>
                </a:cubicBezTo>
                <a:cubicBezTo>
                  <a:pt x="1682" y="86"/>
                  <a:pt x="1710" y="98"/>
                  <a:pt x="1648" y="58"/>
                </a:cubicBezTo>
                <a:cubicBezTo>
                  <a:pt x="1632" y="47"/>
                  <a:pt x="1548" y="35"/>
                  <a:pt x="1524" y="31"/>
                </a:cubicBezTo>
                <a:cubicBezTo>
                  <a:pt x="1319" y="35"/>
                  <a:pt x="1115" y="0"/>
                  <a:pt x="922" y="67"/>
                </a:cubicBezTo>
                <a:cubicBezTo>
                  <a:pt x="876" y="133"/>
                  <a:pt x="782" y="197"/>
                  <a:pt x="780" y="288"/>
                </a:cubicBezTo>
                <a:cubicBezTo>
                  <a:pt x="777" y="397"/>
                  <a:pt x="780" y="507"/>
                  <a:pt x="780" y="616"/>
                </a:cubicBezTo>
              </a:path>
            </a:pathLst>
          </a:custGeom>
          <a:noFill/>
          <a:ln w="9525">
            <a:solidFill>
              <a:srgbClr val="0000FF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600200" y="56388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tx1"/>
                </a:solidFill>
              </a:rPr>
              <a:t>0.0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200400" y="56388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tx1"/>
                </a:solidFill>
              </a:rPr>
              <a:t>3000.0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꺾인 연결선 18"/>
          <p:cNvCxnSpPr>
            <a:stCxn id="16" idx="6"/>
            <a:endCxn id="17" idx="2"/>
          </p:cNvCxnSpPr>
          <p:nvPr/>
        </p:nvCxnSpPr>
        <p:spPr>
          <a:xfrm>
            <a:off x="2819400" y="5905500"/>
            <a:ext cx="381000" cy="158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1000" y="251460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err="1" smtClean="0">
                <a:solidFill>
                  <a:srgbClr val="FF0000"/>
                </a:solidFill>
              </a:rPr>
              <a:t>메소드</a:t>
            </a:r>
            <a:r>
              <a:rPr lang="ko-KR" altLang="en-US" b="1" dirty="0" smtClean="0">
                <a:solidFill>
                  <a:srgbClr val="FF0000"/>
                </a:solidFill>
              </a:rPr>
              <a:t> 선언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1000" y="472440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메소드</a:t>
            </a:r>
            <a:r>
              <a:rPr lang="ko-KR" altLang="en-US" b="1" dirty="0" smtClean="0">
                <a:solidFill>
                  <a:srgbClr val="FF0000"/>
                </a:solidFill>
              </a:rPr>
              <a:t> 활용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25" name="슬라이드 번호 개체 틀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37CDEC-5575-41A3-80EA-B1B1B7D02F17}" type="slidenum">
              <a:rPr lang="ko-KR" altLang="en-US" smtClean="0"/>
              <a:pPr>
                <a:defRPr/>
              </a:pPr>
              <a:t>23</a:t>
            </a:fld>
            <a:endParaRPr lang="en-US" altLang="ko-K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686800" cy="944562"/>
          </a:xfrm>
        </p:spPr>
        <p:txBody>
          <a:bodyPr/>
          <a:lstStyle/>
          <a:p>
            <a:pPr eaLnBrk="1" hangingPunct="1"/>
            <a:r>
              <a:rPr lang="ko-KR" altLang="en-US" sz="3600" dirty="0" err="1" smtClean="0"/>
              <a:t>구성자</a:t>
            </a:r>
            <a:r>
              <a:rPr lang="ko-KR" altLang="en-US" sz="3600" dirty="0" smtClean="0"/>
              <a:t> </a:t>
            </a:r>
            <a:r>
              <a:rPr lang="en-US" altLang="ko-KR" sz="3600" dirty="0" smtClean="0"/>
              <a:t>(constructor)</a:t>
            </a:r>
            <a:r>
              <a:rPr lang="ko-KR" altLang="en-US" sz="3600" dirty="0" smtClean="0"/>
              <a:t> 구현</a:t>
            </a:r>
            <a:endParaRPr lang="en-US" altLang="ko-KR" sz="3600" dirty="0" smtClean="0"/>
          </a:p>
        </p:txBody>
      </p:sp>
      <p:sp>
        <p:nvSpPr>
          <p:cNvPr id="34821" name="Line 4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990600" y="1295400"/>
            <a:ext cx="66294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r>
              <a:rPr kumimoji="0" lang="en-US" altLang="ko-KR" sz="2000" b="1" dirty="0">
                <a:latin typeface="Courier New" pitchFamily="49" charset="0"/>
              </a:rPr>
              <a:t>public </a:t>
            </a:r>
            <a:r>
              <a:rPr kumimoji="0" lang="en-US" altLang="ko-KR" sz="2000" b="1" dirty="0" err="1">
                <a:latin typeface="Courier New" pitchFamily="49" charset="0"/>
              </a:rPr>
              <a:t>BankAccount</a:t>
            </a:r>
            <a:r>
              <a:rPr kumimoji="0" lang="en-US" altLang="ko-KR" sz="2000" b="1" dirty="0">
                <a:latin typeface="Courier New" pitchFamily="49" charset="0"/>
              </a:rPr>
              <a:t>()</a:t>
            </a:r>
            <a:br>
              <a:rPr kumimoji="0" lang="en-US" altLang="ko-KR" sz="2000" b="1" dirty="0">
                <a:latin typeface="Courier New" pitchFamily="49" charset="0"/>
              </a:rPr>
            </a:br>
            <a:r>
              <a:rPr kumimoji="0" lang="en-US" altLang="ko-KR" sz="2000" b="1" dirty="0">
                <a:latin typeface="Courier New" pitchFamily="49" charset="0"/>
              </a:rPr>
              <a:t>{</a:t>
            </a:r>
            <a:br>
              <a:rPr kumimoji="0" lang="en-US" altLang="ko-KR" sz="2000" b="1" dirty="0">
                <a:latin typeface="Courier New" pitchFamily="49" charset="0"/>
              </a:rPr>
            </a:br>
            <a:r>
              <a:rPr kumimoji="0" lang="en-US" altLang="ko-KR" sz="2000" b="1" dirty="0">
                <a:latin typeface="Courier New" pitchFamily="49" charset="0"/>
              </a:rPr>
              <a:t>   balance = </a:t>
            </a:r>
            <a:r>
              <a:rPr kumimoji="0" lang="en-US" altLang="ko-KR" sz="2000" b="1" dirty="0" smtClean="0">
                <a:latin typeface="Courier New" pitchFamily="49" charset="0"/>
              </a:rPr>
              <a:t>0.0;</a:t>
            </a:r>
            <a:r>
              <a:rPr kumimoji="0" lang="en-US" altLang="ko-KR" sz="2000" b="1" dirty="0">
                <a:latin typeface="Courier New" pitchFamily="49" charset="0"/>
              </a:rPr>
              <a:t/>
            </a:r>
            <a:br>
              <a:rPr kumimoji="0" lang="en-US" altLang="ko-KR" sz="2000" b="1" dirty="0">
                <a:latin typeface="Courier New" pitchFamily="49" charset="0"/>
              </a:rPr>
            </a:br>
            <a:r>
              <a:rPr kumimoji="0" lang="en-US" altLang="ko-KR" sz="2000" b="1" dirty="0">
                <a:latin typeface="Courier New" pitchFamily="49" charset="0"/>
              </a:rPr>
              <a:t>}</a:t>
            </a:r>
            <a:br>
              <a:rPr kumimoji="0" lang="en-US" altLang="ko-KR" sz="2000" b="1" dirty="0">
                <a:latin typeface="Courier New" pitchFamily="49" charset="0"/>
              </a:rPr>
            </a:br>
            <a:r>
              <a:rPr kumimoji="0" lang="en-US" altLang="ko-KR" sz="2000" b="1" dirty="0">
                <a:latin typeface="Courier New" pitchFamily="49" charset="0"/>
              </a:rPr>
              <a:t>public </a:t>
            </a:r>
            <a:r>
              <a:rPr kumimoji="0" lang="en-US" altLang="ko-KR" sz="2000" b="1" dirty="0" err="1">
                <a:latin typeface="Courier New" pitchFamily="49" charset="0"/>
              </a:rPr>
              <a:t>BankAccount</a:t>
            </a:r>
            <a:r>
              <a:rPr kumimoji="0" lang="en-US" altLang="ko-KR" sz="2000" b="1" dirty="0">
                <a:latin typeface="Courier New" pitchFamily="49" charset="0"/>
              </a:rPr>
              <a:t>(double </a:t>
            </a:r>
            <a:r>
              <a:rPr kumimoji="0" lang="en-US" altLang="ko-KR" sz="2000" b="1" dirty="0" err="1">
                <a:latin typeface="Courier New" pitchFamily="49" charset="0"/>
              </a:rPr>
              <a:t>initialBalance</a:t>
            </a:r>
            <a:r>
              <a:rPr kumimoji="0" lang="en-US" altLang="ko-KR" sz="2000" b="1" dirty="0">
                <a:latin typeface="Courier New" pitchFamily="49" charset="0"/>
              </a:rPr>
              <a:t>)</a:t>
            </a:r>
            <a:br>
              <a:rPr kumimoji="0" lang="en-US" altLang="ko-KR" sz="2000" b="1" dirty="0">
                <a:latin typeface="Courier New" pitchFamily="49" charset="0"/>
              </a:rPr>
            </a:br>
            <a:r>
              <a:rPr kumimoji="0" lang="en-US" altLang="ko-KR" sz="2000" b="1" dirty="0">
                <a:latin typeface="Courier New" pitchFamily="49" charset="0"/>
              </a:rPr>
              <a:t>{</a:t>
            </a:r>
            <a:br>
              <a:rPr kumimoji="0" lang="en-US" altLang="ko-KR" sz="2000" b="1" dirty="0">
                <a:latin typeface="Courier New" pitchFamily="49" charset="0"/>
              </a:rPr>
            </a:br>
            <a:r>
              <a:rPr kumimoji="0" lang="en-US" altLang="ko-KR" sz="2000" b="1" dirty="0">
                <a:latin typeface="Courier New" pitchFamily="49" charset="0"/>
              </a:rPr>
              <a:t>   balance = </a:t>
            </a:r>
            <a:r>
              <a:rPr kumimoji="0" lang="en-US" altLang="ko-KR" sz="2000" b="1" dirty="0" err="1">
                <a:latin typeface="Courier New" pitchFamily="49" charset="0"/>
              </a:rPr>
              <a:t>initialBalance</a:t>
            </a:r>
            <a:r>
              <a:rPr kumimoji="0" lang="en-US" altLang="ko-KR" sz="2000" b="1" dirty="0">
                <a:latin typeface="Courier New" pitchFamily="49" charset="0"/>
              </a:rPr>
              <a:t>;</a:t>
            </a:r>
            <a:br>
              <a:rPr kumimoji="0" lang="en-US" altLang="ko-KR" sz="2000" b="1" dirty="0">
                <a:latin typeface="Courier New" pitchFamily="49" charset="0"/>
              </a:rPr>
            </a:br>
            <a:r>
              <a:rPr kumimoji="0" lang="en-US" altLang="ko-KR" sz="2000" b="1" dirty="0">
                <a:latin typeface="Courier New" pitchFamily="49" charset="0"/>
              </a:rPr>
              <a:t>}</a:t>
            </a: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457200" y="3886200"/>
            <a:ext cx="80772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r>
              <a:rPr kumimoji="0" lang="en-US" altLang="ko-KR" sz="2000" b="1" dirty="0" err="1">
                <a:latin typeface="Courier New" pitchFamily="49" charset="0"/>
              </a:rPr>
              <a:t>BankAccount</a:t>
            </a:r>
            <a:r>
              <a:rPr kumimoji="0" lang="en-US" altLang="ko-KR" sz="2000" b="1" dirty="0">
                <a:latin typeface="Courier New" pitchFamily="49" charset="0"/>
              </a:rPr>
              <a:t> </a:t>
            </a:r>
            <a:r>
              <a:rPr kumimoji="0" lang="en-US" altLang="ko-KR" sz="2000" b="1" dirty="0" err="1">
                <a:latin typeface="Courier New" pitchFamily="49" charset="0"/>
              </a:rPr>
              <a:t>harrysChecking</a:t>
            </a:r>
            <a:r>
              <a:rPr kumimoji="0" lang="en-US" altLang="ko-KR" sz="2000" b="1" dirty="0">
                <a:latin typeface="Courier New" pitchFamily="49" charset="0"/>
              </a:rPr>
              <a:t> = new </a:t>
            </a:r>
            <a:r>
              <a:rPr kumimoji="0" lang="en-US" altLang="ko-KR" sz="2000" b="1" dirty="0" err="1" smtClean="0">
                <a:latin typeface="Courier New" pitchFamily="49" charset="0"/>
              </a:rPr>
              <a:t>BankAccount</a:t>
            </a:r>
            <a:r>
              <a:rPr kumimoji="0" lang="en-US" altLang="ko-KR" sz="2000" b="1" dirty="0" smtClean="0">
                <a:latin typeface="Courier New" pitchFamily="49" charset="0"/>
              </a:rPr>
              <a:t>(1000.0);</a:t>
            </a:r>
            <a:endParaRPr kumimoji="0" lang="en-US" altLang="ko-KR" sz="2000" b="1" dirty="0">
              <a:latin typeface="Courier New" pitchFamily="49" charset="0"/>
            </a:endParaRPr>
          </a:p>
          <a:p>
            <a:pPr latinLnBrk="0"/>
            <a:r>
              <a:rPr kumimoji="0" lang="en-US" altLang="ko-KR" sz="2000" b="1" dirty="0" err="1">
                <a:latin typeface="Courier New" pitchFamily="49" charset="0"/>
              </a:rPr>
              <a:t>BankAccount</a:t>
            </a:r>
            <a:r>
              <a:rPr kumimoji="0" lang="en-US" altLang="ko-KR" sz="2000" b="1" dirty="0">
                <a:latin typeface="Courier New" pitchFamily="49" charset="0"/>
              </a:rPr>
              <a:t> </a:t>
            </a:r>
            <a:r>
              <a:rPr kumimoji="0" lang="en-US" altLang="ko-KR" sz="2000" b="1" dirty="0" err="1">
                <a:latin typeface="Courier New" pitchFamily="49" charset="0"/>
              </a:rPr>
              <a:t>marysChecking</a:t>
            </a:r>
            <a:r>
              <a:rPr kumimoji="0" lang="en-US" altLang="ko-KR" sz="2000" b="1" dirty="0">
                <a:latin typeface="Courier New" pitchFamily="49" charset="0"/>
              </a:rPr>
              <a:t> = new </a:t>
            </a:r>
            <a:r>
              <a:rPr kumimoji="0" lang="en-US" altLang="ko-KR" sz="2000" b="1" dirty="0" err="1">
                <a:latin typeface="Courier New" pitchFamily="49" charset="0"/>
              </a:rPr>
              <a:t>BankAccount</a:t>
            </a:r>
            <a:r>
              <a:rPr kumimoji="0" lang="en-US" altLang="ko-KR" sz="2000" b="1" dirty="0">
                <a:latin typeface="Courier New" pitchFamily="49" charset="0"/>
              </a:rPr>
              <a:t>();</a:t>
            </a:r>
          </a:p>
        </p:txBody>
      </p:sp>
      <p:sp>
        <p:nvSpPr>
          <p:cNvPr id="34824" name="Oval 8"/>
          <p:cNvSpPr>
            <a:spLocks noChangeArrowheads="1"/>
          </p:cNvSpPr>
          <p:nvPr/>
        </p:nvSpPr>
        <p:spPr bwMode="auto">
          <a:xfrm>
            <a:off x="1143000" y="4876800"/>
            <a:ext cx="2286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b="1" dirty="0" smtClean="0"/>
              <a:t>1000.0</a:t>
            </a:r>
            <a:endParaRPr lang="en-US" altLang="ko-KR" b="1" dirty="0"/>
          </a:p>
        </p:txBody>
      </p:sp>
      <p:sp>
        <p:nvSpPr>
          <p:cNvPr id="34825" name="Oval 9"/>
          <p:cNvSpPr>
            <a:spLocks noChangeArrowheads="1"/>
          </p:cNvSpPr>
          <p:nvPr/>
        </p:nvSpPr>
        <p:spPr bwMode="auto">
          <a:xfrm>
            <a:off x="4267200" y="4876800"/>
            <a:ext cx="2286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b="1" dirty="0" smtClean="0"/>
              <a:t>0.0</a:t>
            </a:r>
            <a:endParaRPr lang="en-US" altLang="ko-KR" b="1" dirty="0"/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1374775" y="5791200"/>
            <a:ext cx="17986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/>
              <a:t>harrysChecking</a:t>
            </a:r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4525963" y="5791200"/>
            <a:ext cx="17891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/>
              <a:t>marysChecking</a:t>
            </a:r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37CDEC-5575-41A3-80EA-B1B1B7D02F17}" type="slidenum">
              <a:rPr lang="ko-KR" altLang="en-US" smtClean="0"/>
              <a:pPr>
                <a:defRPr/>
              </a:pPr>
              <a:t>24</a:t>
            </a:fld>
            <a:endParaRPr lang="en-US" altLang="ko-K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완성된 </a:t>
            </a:r>
            <a:r>
              <a:rPr lang="en-US" altLang="ko-KR" dirty="0" err="1" smtClean="0"/>
              <a:t>BankAccount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37CDEC-5575-41A3-80EA-B1B1B7D02F17}" type="slidenum">
              <a:rPr lang="ko-KR" altLang="en-US" smtClean="0"/>
              <a:pPr>
                <a:defRPr/>
              </a:pPr>
              <a:t>25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148628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File </a:t>
            </a:r>
            <a:r>
              <a:rPr lang="en-US" altLang="ko-KR" b="1" smtClean="0">
                <a:solidFill>
                  <a:schemeClr val="tx1"/>
                </a:solidFill>
                <a:latin typeface="Courier New" pitchFamily="49" charset="0"/>
              </a:rPr>
              <a:t>BankAccount.java</a:t>
            </a:r>
          </a:p>
        </p:txBody>
      </p:sp>
      <p:sp>
        <p:nvSpPr>
          <p:cNvPr id="37893" name="Line 3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7894" name="Rectangle 4"/>
          <p:cNvSpPr>
            <a:spLocks noChangeArrowheads="1"/>
          </p:cNvSpPr>
          <p:nvPr/>
        </p:nvSpPr>
        <p:spPr bwMode="auto">
          <a:xfrm>
            <a:off x="381000" y="1219200"/>
            <a:ext cx="8458200" cy="518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latinLnBrk="0"/>
            <a:r>
              <a:rPr kumimoji="0" lang="en-US" altLang="ko-KR" b="1" dirty="0">
                <a:solidFill>
                  <a:schemeClr val="hlink"/>
                </a:solidFill>
                <a:latin typeface="Courier New" pitchFamily="49" charset="0"/>
              </a:rPr>
              <a:t>01: /**</a:t>
            </a:r>
          </a:p>
          <a:p>
            <a:pPr latinLnBrk="0"/>
            <a:r>
              <a:rPr kumimoji="0" lang="en-US" altLang="ko-KR" b="1" dirty="0">
                <a:solidFill>
                  <a:schemeClr val="hlink"/>
                </a:solidFill>
                <a:latin typeface="Courier New" pitchFamily="49" charset="0"/>
              </a:rPr>
              <a:t>02:    A bank account has a balance that can be changed by </a:t>
            </a:r>
          </a:p>
          <a:p>
            <a:pPr latinLnBrk="0"/>
            <a:r>
              <a:rPr kumimoji="0" lang="en-US" altLang="ko-KR" b="1" dirty="0">
                <a:solidFill>
                  <a:schemeClr val="hlink"/>
                </a:solidFill>
                <a:latin typeface="Courier New" pitchFamily="49" charset="0"/>
              </a:rPr>
              <a:t>03:    deposits and withdrawals.</a:t>
            </a:r>
          </a:p>
          <a:p>
            <a:pPr latinLnBrk="0"/>
            <a:r>
              <a:rPr kumimoji="0" lang="en-US" altLang="ko-KR" b="1" dirty="0">
                <a:solidFill>
                  <a:schemeClr val="hlink"/>
                </a:solidFill>
                <a:latin typeface="Courier New" pitchFamily="49" charset="0"/>
              </a:rPr>
              <a:t>04: */</a:t>
            </a:r>
          </a:p>
          <a:p>
            <a:pPr latinLnBrk="0"/>
            <a:r>
              <a:rPr kumimoji="0" lang="en-US" altLang="ko-KR" b="1" dirty="0">
                <a:solidFill>
                  <a:schemeClr val="hlink"/>
                </a:solidFill>
                <a:latin typeface="Courier New" pitchFamily="49" charset="0"/>
              </a:rPr>
              <a:t>05:</a:t>
            </a:r>
            <a:r>
              <a:rPr kumimoji="0" lang="en-US" altLang="ko-KR" b="1" dirty="0">
                <a:latin typeface="Courier New" pitchFamily="49" charset="0"/>
              </a:rPr>
              <a:t> </a:t>
            </a:r>
            <a:r>
              <a:rPr kumimoji="0" lang="en-US" altLang="ko-KR" b="1" dirty="0">
                <a:solidFill>
                  <a:srgbClr val="DF0601"/>
                </a:solidFill>
                <a:latin typeface="Courier New" pitchFamily="49" charset="0"/>
              </a:rPr>
              <a:t>public class</a:t>
            </a:r>
            <a:r>
              <a:rPr kumimoji="0" lang="en-US" altLang="ko-KR" b="1" dirty="0">
                <a:latin typeface="Courier New" pitchFamily="49" charset="0"/>
              </a:rPr>
              <a:t> </a:t>
            </a:r>
            <a:r>
              <a:rPr kumimoji="0" lang="en-US" altLang="ko-KR" b="1" dirty="0" err="1">
                <a:latin typeface="Courier New" pitchFamily="49" charset="0"/>
              </a:rPr>
              <a:t>BankAccount</a:t>
            </a:r>
            <a:endParaRPr kumimoji="0" lang="en-US" altLang="ko-KR" b="1" dirty="0">
              <a:latin typeface="Courier New" pitchFamily="49" charset="0"/>
            </a:endParaRPr>
          </a:p>
          <a:p>
            <a:pPr latinLnBrk="0"/>
            <a:r>
              <a:rPr kumimoji="0" lang="en-US" altLang="ko-KR" b="1" dirty="0">
                <a:solidFill>
                  <a:schemeClr val="hlink"/>
                </a:solidFill>
                <a:latin typeface="Courier New" pitchFamily="49" charset="0"/>
              </a:rPr>
              <a:t>06:</a:t>
            </a:r>
            <a:r>
              <a:rPr kumimoji="0" lang="en-US" altLang="ko-KR" b="1" dirty="0">
                <a:latin typeface="Courier New" pitchFamily="49" charset="0"/>
              </a:rPr>
              <a:t> {  </a:t>
            </a:r>
          </a:p>
          <a:p>
            <a:pPr latinLnBrk="0"/>
            <a:r>
              <a:rPr kumimoji="0" lang="en-US" altLang="ko-KR" b="1" dirty="0">
                <a:solidFill>
                  <a:schemeClr val="hlink"/>
                </a:solidFill>
                <a:latin typeface="Courier New" pitchFamily="49" charset="0"/>
              </a:rPr>
              <a:t>07:    /**</a:t>
            </a:r>
          </a:p>
          <a:p>
            <a:pPr latinLnBrk="0"/>
            <a:r>
              <a:rPr kumimoji="0" lang="en-US" altLang="ko-KR" b="1" dirty="0">
                <a:solidFill>
                  <a:schemeClr val="hlink"/>
                </a:solidFill>
                <a:latin typeface="Courier New" pitchFamily="49" charset="0"/>
              </a:rPr>
              <a:t>08:       Constructs a bank account with a zero balance.</a:t>
            </a:r>
          </a:p>
          <a:p>
            <a:pPr latinLnBrk="0"/>
            <a:r>
              <a:rPr kumimoji="0" lang="en-US" altLang="ko-KR" b="1" dirty="0">
                <a:solidFill>
                  <a:schemeClr val="hlink"/>
                </a:solidFill>
                <a:latin typeface="Courier New" pitchFamily="49" charset="0"/>
              </a:rPr>
              <a:t>09:    */</a:t>
            </a:r>
          </a:p>
          <a:p>
            <a:pPr latinLnBrk="0"/>
            <a:r>
              <a:rPr kumimoji="0" lang="en-US" altLang="ko-KR" b="1" dirty="0">
                <a:solidFill>
                  <a:schemeClr val="hlink"/>
                </a:solidFill>
                <a:latin typeface="Courier New" pitchFamily="49" charset="0"/>
              </a:rPr>
              <a:t>10:</a:t>
            </a:r>
            <a:r>
              <a:rPr kumimoji="0" lang="en-US" altLang="ko-KR" b="1" dirty="0">
                <a:latin typeface="Courier New" pitchFamily="49" charset="0"/>
              </a:rPr>
              <a:t>    </a:t>
            </a:r>
            <a:r>
              <a:rPr kumimoji="0" lang="en-US" altLang="ko-KR" b="1" dirty="0">
                <a:solidFill>
                  <a:srgbClr val="DF0601"/>
                </a:solidFill>
                <a:latin typeface="Courier New" pitchFamily="49" charset="0"/>
              </a:rPr>
              <a:t>public</a:t>
            </a:r>
            <a:r>
              <a:rPr kumimoji="0" lang="en-US" altLang="ko-KR" b="1" dirty="0">
                <a:latin typeface="Courier New" pitchFamily="49" charset="0"/>
              </a:rPr>
              <a:t> </a:t>
            </a:r>
            <a:r>
              <a:rPr kumimoji="0" lang="en-US" altLang="ko-KR" b="1" dirty="0" err="1">
                <a:latin typeface="Courier New" pitchFamily="49" charset="0"/>
              </a:rPr>
              <a:t>BankAccount</a:t>
            </a:r>
            <a:r>
              <a:rPr kumimoji="0" lang="en-US" altLang="ko-KR" b="1" dirty="0">
                <a:latin typeface="Courier New" pitchFamily="49" charset="0"/>
              </a:rPr>
              <a:t>()</a:t>
            </a:r>
          </a:p>
          <a:p>
            <a:pPr latinLnBrk="0"/>
            <a:r>
              <a:rPr kumimoji="0" lang="en-US" altLang="ko-KR" b="1" dirty="0">
                <a:solidFill>
                  <a:schemeClr val="hlink"/>
                </a:solidFill>
                <a:latin typeface="Courier New" pitchFamily="49" charset="0"/>
              </a:rPr>
              <a:t>11:</a:t>
            </a:r>
            <a:r>
              <a:rPr kumimoji="0" lang="en-US" altLang="ko-KR" b="1" dirty="0">
                <a:latin typeface="Courier New" pitchFamily="49" charset="0"/>
              </a:rPr>
              <a:t>    {   </a:t>
            </a:r>
          </a:p>
          <a:p>
            <a:pPr latinLnBrk="0"/>
            <a:r>
              <a:rPr kumimoji="0" lang="en-US" altLang="ko-KR" b="1" dirty="0">
                <a:solidFill>
                  <a:schemeClr val="hlink"/>
                </a:solidFill>
                <a:latin typeface="Courier New" pitchFamily="49" charset="0"/>
              </a:rPr>
              <a:t>12:</a:t>
            </a:r>
            <a:r>
              <a:rPr kumimoji="0" lang="en-US" altLang="ko-KR" b="1" dirty="0">
                <a:latin typeface="Courier New" pitchFamily="49" charset="0"/>
              </a:rPr>
              <a:t>       balance = </a:t>
            </a:r>
            <a:r>
              <a:rPr kumimoji="0" lang="en-US" altLang="ko-KR" b="1" dirty="0">
                <a:solidFill>
                  <a:schemeClr val="accent2"/>
                </a:solidFill>
                <a:latin typeface="Courier New" pitchFamily="49" charset="0"/>
              </a:rPr>
              <a:t>0</a:t>
            </a:r>
            <a:r>
              <a:rPr kumimoji="0" lang="en-US" altLang="ko-KR" b="1" dirty="0">
                <a:latin typeface="Courier New" pitchFamily="49" charset="0"/>
              </a:rPr>
              <a:t>;</a:t>
            </a:r>
          </a:p>
          <a:p>
            <a:pPr latinLnBrk="0"/>
            <a:r>
              <a:rPr kumimoji="0" lang="en-US" altLang="ko-KR" b="1" dirty="0">
                <a:solidFill>
                  <a:schemeClr val="hlink"/>
                </a:solidFill>
                <a:latin typeface="Courier New" pitchFamily="49" charset="0"/>
              </a:rPr>
              <a:t>13:</a:t>
            </a:r>
            <a:r>
              <a:rPr kumimoji="0" lang="en-US" altLang="ko-KR" b="1" dirty="0">
                <a:latin typeface="Courier New" pitchFamily="49" charset="0"/>
              </a:rPr>
              <a:t>    }</a:t>
            </a:r>
          </a:p>
          <a:p>
            <a:pPr latinLnBrk="0"/>
            <a:r>
              <a:rPr kumimoji="0" lang="en-US" altLang="ko-KR" b="1" dirty="0">
                <a:solidFill>
                  <a:schemeClr val="hlink"/>
                </a:solidFill>
                <a:latin typeface="Courier New" pitchFamily="49" charset="0"/>
              </a:rPr>
              <a:t>14:</a:t>
            </a:r>
            <a:r>
              <a:rPr kumimoji="0" lang="en-US" altLang="ko-KR" b="1" dirty="0">
                <a:latin typeface="Courier New" pitchFamily="49" charset="0"/>
              </a:rPr>
              <a:t> </a:t>
            </a:r>
          </a:p>
          <a:p>
            <a:pPr latinLnBrk="0"/>
            <a:r>
              <a:rPr kumimoji="0" lang="en-US" altLang="ko-KR" b="1" dirty="0">
                <a:solidFill>
                  <a:schemeClr val="hlink"/>
                </a:solidFill>
                <a:latin typeface="Courier New" pitchFamily="49" charset="0"/>
              </a:rPr>
              <a:t>15:    /**</a:t>
            </a:r>
          </a:p>
          <a:p>
            <a:pPr latinLnBrk="0"/>
            <a:r>
              <a:rPr kumimoji="0" lang="en-US" altLang="ko-KR" b="1" dirty="0">
                <a:solidFill>
                  <a:schemeClr val="hlink"/>
                </a:solidFill>
                <a:latin typeface="Courier New" pitchFamily="49" charset="0"/>
              </a:rPr>
              <a:t>16:       Constructs a bank account with a given balance.</a:t>
            </a:r>
          </a:p>
          <a:p>
            <a:pPr latinLnBrk="0"/>
            <a:r>
              <a:rPr kumimoji="0" lang="en-US" altLang="ko-KR" b="1" dirty="0">
                <a:solidFill>
                  <a:schemeClr val="hlink"/>
                </a:solidFill>
                <a:latin typeface="Courier New" pitchFamily="49" charset="0"/>
              </a:rPr>
              <a:t>17:       @</a:t>
            </a:r>
            <a:r>
              <a:rPr kumimoji="0" lang="en-US" altLang="ko-KR" b="1" dirty="0" err="1">
                <a:solidFill>
                  <a:schemeClr val="hlink"/>
                </a:solidFill>
                <a:latin typeface="Courier New" pitchFamily="49" charset="0"/>
              </a:rPr>
              <a:t>param</a:t>
            </a:r>
            <a:r>
              <a:rPr kumimoji="0" lang="en-US" altLang="ko-KR" b="1" dirty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kumimoji="0" lang="en-US" altLang="ko-KR" b="1" dirty="0" err="1">
                <a:solidFill>
                  <a:schemeClr val="hlink"/>
                </a:solidFill>
                <a:latin typeface="Courier New" pitchFamily="49" charset="0"/>
              </a:rPr>
              <a:t>initialBalance</a:t>
            </a:r>
            <a:r>
              <a:rPr kumimoji="0" lang="en-US" altLang="ko-KR" b="1" dirty="0">
                <a:solidFill>
                  <a:schemeClr val="hlink"/>
                </a:solidFill>
                <a:latin typeface="Courier New" pitchFamily="49" charset="0"/>
              </a:rPr>
              <a:t> the initial balance </a:t>
            </a:r>
          </a:p>
          <a:p>
            <a:pPr latinLnBrk="0"/>
            <a:r>
              <a:rPr kumimoji="0" lang="en-US" altLang="ko-KR" b="1" dirty="0">
                <a:solidFill>
                  <a:schemeClr val="hlink"/>
                </a:solidFill>
                <a:latin typeface="Courier New" pitchFamily="49" charset="0"/>
              </a:rPr>
              <a:t>18:    */ </a:t>
            </a:r>
          </a:p>
          <a:p>
            <a:pPr latinLnBrk="0"/>
            <a:endParaRPr kumimoji="0" lang="en-US" altLang="ko-KR" b="1" dirty="0">
              <a:solidFill>
                <a:schemeClr val="hlink"/>
              </a:solidFill>
              <a:latin typeface="Courier New" pitchFamily="49" charset="0"/>
            </a:endParaRP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37CDEC-5575-41A3-80EA-B1B1B7D02F17}" type="slidenum">
              <a:rPr lang="ko-KR" altLang="en-US" smtClean="0"/>
              <a:pPr>
                <a:defRPr/>
              </a:pPr>
              <a:t>26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File </a:t>
            </a:r>
            <a:r>
              <a:rPr lang="en-US" altLang="ko-KR" b="1" smtClean="0">
                <a:solidFill>
                  <a:schemeClr val="tx1"/>
                </a:solidFill>
                <a:latin typeface="Courier New" pitchFamily="49" charset="0"/>
              </a:rPr>
              <a:t>BankAccount.java</a:t>
            </a:r>
          </a:p>
        </p:txBody>
      </p:sp>
      <p:sp>
        <p:nvSpPr>
          <p:cNvPr id="38917" name="Line 3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8918" name="Rectangle 4"/>
          <p:cNvSpPr>
            <a:spLocks noChangeArrowheads="1"/>
          </p:cNvSpPr>
          <p:nvPr/>
        </p:nvSpPr>
        <p:spPr bwMode="auto">
          <a:xfrm>
            <a:off x="304800" y="1219200"/>
            <a:ext cx="8458200" cy="518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19:</a:t>
            </a:r>
            <a:r>
              <a:rPr kumimoji="0" lang="en-US" altLang="ko-KR" b="1">
                <a:latin typeface="Courier New" pitchFamily="49" charset="0"/>
              </a:rPr>
              <a:t>    </a:t>
            </a:r>
            <a:r>
              <a:rPr kumimoji="0" lang="en-US" altLang="ko-KR" b="1">
                <a:solidFill>
                  <a:srgbClr val="DF0601"/>
                </a:solidFill>
                <a:latin typeface="Courier New" pitchFamily="49" charset="0"/>
              </a:rPr>
              <a:t>public</a:t>
            </a:r>
            <a:r>
              <a:rPr kumimoji="0" lang="en-US" altLang="ko-KR" b="1">
                <a:latin typeface="Courier New" pitchFamily="49" charset="0"/>
              </a:rPr>
              <a:t> BankAccount(</a:t>
            </a:r>
            <a:r>
              <a:rPr kumimoji="0" lang="en-US" altLang="ko-KR" b="1">
                <a:solidFill>
                  <a:srgbClr val="DF0601"/>
                </a:solidFill>
                <a:latin typeface="Courier New" pitchFamily="49" charset="0"/>
              </a:rPr>
              <a:t>double</a:t>
            </a:r>
            <a:r>
              <a:rPr kumimoji="0" lang="en-US" altLang="ko-KR" b="1">
                <a:latin typeface="Courier New" pitchFamily="49" charset="0"/>
              </a:rPr>
              <a:t> initialBalance)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20:</a:t>
            </a:r>
            <a:r>
              <a:rPr kumimoji="0" lang="en-US" altLang="ko-KR" b="1">
                <a:latin typeface="Courier New" pitchFamily="49" charset="0"/>
              </a:rPr>
              <a:t>    {   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21:</a:t>
            </a:r>
            <a:r>
              <a:rPr kumimoji="0" lang="en-US" altLang="ko-KR" b="1">
                <a:latin typeface="Courier New" pitchFamily="49" charset="0"/>
              </a:rPr>
              <a:t>       balance = initialBalance;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22:</a:t>
            </a:r>
            <a:r>
              <a:rPr kumimoji="0" lang="en-US" altLang="ko-KR" b="1">
                <a:latin typeface="Courier New" pitchFamily="49" charset="0"/>
              </a:rPr>
              <a:t>    }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23: 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24:    /**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25:       Deposits money into the bank account.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26:       @param amount the amount to deposit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27:    */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28:</a:t>
            </a:r>
            <a:r>
              <a:rPr kumimoji="0" lang="en-US" altLang="ko-KR" b="1">
                <a:latin typeface="Courier New" pitchFamily="49" charset="0"/>
              </a:rPr>
              <a:t>    </a:t>
            </a:r>
            <a:r>
              <a:rPr kumimoji="0" lang="en-US" altLang="ko-KR" b="1">
                <a:solidFill>
                  <a:srgbClr val="DF0601"/>
                </a:solidFill>
                <a:latin typeface="Courier New" pitchFamily="49" charset="0"/>
              </a:rPr>
              <a:t>public</a:t>
            </a:r>
            <a:r>
              <a:rPr kumimoji="0" lang="en-US" altLang="ko-KR" b="1">
                <a:latin typeface="Courier New" pitchFamily="49" charset="0"/>
              </a:rPr>
              <a:t> </a:t>
            </a:r>
            <a:r>
              <a:rPr kumimoji="0" lang="en-US" altLang="ko-KR" b="1">
                <a:solidFill>
                  <a:srgbClr val="DF0601"/>
                </a:solidFill>
                <a:latin typeface="Courier New" pitchFamily="49" charset="0"/>
              </a:rPr>
              <a:t>void</a:t>
            </a:r>
            <a:r>
              <a:rPr kumimoji="0" lang="en-US" altLang="ko-KR" b="1">
                <a:latin typeface="Courier New" pitchFamily="49" charset="0"/>
              </a:rPr>
              <a:t> deposit(</a:t>
            </a:r>
            <a:r>
              <a:rPr kumimoji="0" lang="en-US" altLang="ko-KR" b="1">
                <a:solidFill>
                  <a:srgbClr val="DF0601"/>
                </a:solidFill>
                <a:latin typeface="Courier New" pitchFamily="49" charset="0"/>
              </a:rPr>
              <a:t>double</a:t>
            </a:r>
            <a:r>
              <a:rPr kumimoji="0" lang="en-US" altLang="ko-KR" b="1">
                <a:latin typeface="Courier New" pitchFamily="49" charset="0"/>
              </a:rPr>
              <a:t> amount)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29:</a:t>
            </a:r>
            <a:r>
              <a:rPr kumimoji="0" lang="en-US" altLang="ko-KR" b="1">
                <a:latin typeface="Courier New" pitchFamily="49" charset="0"/>
              </a:rPr>
              <a:t>    {  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30:</a:t>
            </a:r>
            <a:r>
              <a:rPr kumimoji="0" lang="en-US" altLang="ko-KR" b="1">
                <a:latin typeface="Courier New" pitchFamily="49" charset="0"/>
              </a:rPr>
              <a:t>       </a:t>
            </a:r>
            <a:r>
              <a:rPr kumimoji="0" lang="en-US" altLang="ko-KR" b="1">
                <a:solidFill>
                  <a:srgbClr val="DF0601"/>
                </a:solidFill>
                <a:latin typeface="Courier New" pitchFamily="49" charset="0"/>
              </a:rPr>
              <a:t>double</a:t>
            </a:r>
            <a:r>
              <a:rPr kumimoji="0" lang="en-US" altLang="ko-KR" b="1">
                <a:latin typeface="Courier New" pitchFamily="49" charset="0"/>
              </a:rPr>
              <a:t> newBalance = balance + amount;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31:</a:t>
            </a:r>
            <a:r>
              <a:rPr kumimoji="0" lang="en-US" altLang="ko-KR" b="1">
                <a:latin typeface="Courier New" pitchFamily="49" charset="0"/>
              </a:rPr>
              <a:t>       balance = newBalance;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32:</a:t>
            </a:r>
            <a:r>
              <a:rPr kumimoji="0" lang="en-US" altLang="ko-KR" b="1">
                <a:latin typeface="Courier New" pitchFamily="49" charset="0"/>
              </a:rPr>
              <a:t>    }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33:</a:t>
            </a:r>
            <a:r>
              <a:rPr kumimoji="0" lang="en-US" altLang="ko-KR" b="1">
                <a:latin typeface="Courier New" pitchFamily="49" charset="0"/>
              </a:rPr>
              <a:t> 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34:    /**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35:       Withdraws money from the bank account.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36:       @param amount the amount to withdraw</a:t>
            </a:r>
            <a:r>
              <a:rPr kumimoji="0" lang="en-US" altLang="ko-KR" b="1">
                <a:latin typeface="Courier New" pitchFamily="49" charset="0"/>
              </a:rPr>
              <a:t> </a:t>
            </a: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37CDEC-5575-41A3-80EA-B1B1B7D02F17}" type="slidenum">
              <a:rPr lang="ko-KR" altLang="en-US" smtClean="0"/>
              <a:pPr>
                <a:defRPr/>
              </a:pPr>
              <a:t>27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File </a:t>
            </a:r>
            <a:r>
              <a:rPr lang="en-US" altLang="ko-KR" b="1" smtClean="0">
                <a:solidFill>
                  <a:schemeClr val="tx1"/>
                </a:solidFill>
                <a:latin typeface="Courier New" pitchFamily="49" charset="0"/>
              </a:rPr>
              <a:t>BankAccount.java</a:t>
            </a:r>
          </a:p>
        </p:txBody>
      </p:sp>
      <p:sp>
        <p:nvSpPr>
          <p:cNvPr id="39941" name="Line 3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9942" name="Rectangle 4"/>
          <p:cNvSpPr>
            <a:spLocks noChangeArrowheads="1"/>
          </p:cNvSpPr>
          <p:nvPr/>
        </p:nvSpPr>
        <p:spPr bwMode="auto">
          <a:xfrm>
            <a:off x="304800" y="1219200"/>
            <a:ext cx="8458200" cy="518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37:    */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38:</a:t>
            </a:r>
            <a:r>
              <a:rPr kumimoji="0" lang="en-US" altLang="ko-KR" b="1">
                <a:latin typeface="Courier New" pitchFamily="49" charset="0"/>
              </a:rPr>
              <a:t>    </a:t>
            </a:r>
            <a:r>
              <a:rPr kumimoji="0" lang="en-US" altLang="ko-KR" b="1">
                <a:solidFill>
                  <a:srgbClr val="DF0601"/>
                </a:solidFill>
                <a:latin typeface="Courier New" pitchFamily="49" charset="0"/>
              </a:rPr>
              <a:t>public void</a:t>
            </a:r>
            <a:r>
              <a:rPr kumimoji="0" lang="en-US" altLang="ko-KR" b="1">
                <a:latin typeface="Courier New" pitchFamily="49" charset="0"/>
              </a:rPr>
              <a:t> withdraw(</a:t>
            </a:r>
            <a:r>
              <a:rPr kumimoji="0" lang="en-US" altLang="ko-KR" b="1">
                <a:solidFill>
                  <a:srgbClr val="DF0601"/>
                </a:solidFill>
                <a:latin typeface="Courier New" pitchFamily="49" charset="0"/>
              </a:rPr>
              <a:t>double</a:t>
            </a:r>
            <a:r>
              <a:rPr kumimoji="0" lang="en-US" altLang="ko-KR" b="1">
                <a:latin typeface="Courier New" pitchFamily="49" charset="0"/>
              </a:rPr>
              <a:t> amount)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39:</a:t>
            </a:r>
            <a:r>
              <a:rPr kumimoji="0" lang="en-US" altLang="ko-KR" b="1">
                <a:latin typeface="Courier New" pitchFamily="49" charset="0"/>
              </a:rPr>
              <a:t>    {   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40:</a:t>
            </a:r>
            <a:r>
              <a:rPr kumimoji="0" lang="en-US" altLang="ko-KR" b="1">
                <a:latin typeface="Courier New" pitchFamily="49" charset="0"/>
              </a:rPr>
              <a:t>       </a:t>
            </a:r>
            <a:r>
              <a:rPr kumimoji="0" lang="en-US" altLang="ko-KR" b="1">
                <a:solidFill>
                  <a:srgbClr val="DF0601"/>
                </a:solidFill>
                <a:latin typeface="Courier New" pitchFamily="49" charset="0"/>
              </a:rPr>
              <a:t>double</a:t>
            </a:r>
            <a:r>
              <a:rPr kumimoji="0" lang="en-US" altLang="ko-KR" b="1">
                <a:latin typeface="Courier New" pitchFamily="49" charset="0"/>
              </a:rPr>
              <a:t> newBalance = balance - amount;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41:</a:t>
            </a:r>
            <a:r>
              <a:rPr kumimoji="0" lang="en-US" altLang="ko-KR" b="1">
                <a:latin typeface="Courier New" pitchFamily="49" charset="0"/>
              </a:rPr>
              <a:t>       balance = newBalance;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42:</a:t>
            </a:r>
            <a:r>
              <a:rPr kumimoji="0" lang="en-US" altLang="ko-KR" b="1">
                <a:latin typeface="Courier New" pitchFamily="49" charset="0"/>
              </a:rPr>
              <a:t>    }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43:</a:t>
            </a:r>
            <a:r>
              <a:rPr kumimoji="0" lang="en-US" altLang="ko-KR" b="1">
                <a:latin typeface="Courier New" pitchFamily="49" charset="0"/>
              </a:rPr>
              <a:t> 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44:    /**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45:       Gets the current balance of the bank account.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46:       @return the current balance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47:    */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48:</a:t>
            </a:r>
            <a:r>
              <a:rPr kumimoji="0" lang="en-US" altLang="ko-KR" b="1">
                <a:latin typeface="Courier New" pitchFamily="49" charset="0"/>
              </a:rPr>
              <a:t>    </a:t>
            </a:r>
            <a:r>
              <a:rPr kumimoji="0" lang="en-US" altLang="ko-KR" b="1">
                <a:solidFill>
                  <a:srgbClr val="DF0601"/>
                </a:solidFill>
                <a:latin typeface="Courier New" pitchFamily="49" charset="0"/>
              </a:rPr>
              <a:t>public double</a:t>
            </a:r>
            <a:r>
              <a:rPr kumimoji="0" lang="en-US" altLang="ko-KR" b="1">
                <a:latin typeface="Courier New" pitchFamily="49" charset="0"/>
              </a:rPr>
              <a:t> getBalance()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49:</a:t>
            </a:r>
            <a:r>
              <a:rPr kumimoji="0" lang="en-US" altLang="ko-KR" b="1">
                <a:latin typeface="Courier New" pitchFamily="49" charset="0"/>
              </a:rPr>
              <a:t>    {   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50:</a:t>
            </a:r>
            <a:r>
              <a:rPr kumimoji="0" lang="en-US" altLang="ko-KR" b="1">
                <a:latin typeface="Courier New" pitchFamily="49" charset="0"/>
              </a:rPr>
              <a:t>       </a:t>
            </a:r>
            <a:r>
              <a:rPr kumimoji="0" lang="en-US" altLang="ko-KR" b="1">
                <a:solidFill>
                  <a:srgbClr val="DF0601"/>
                </a:solidFill>
                <a:latin typeface="Courier New" pitchFamily="49" charset="0"/>
              </a:rPr>
              <a:t>return</a:t>
            </a:r>
            <a:r>
              <a:rPr kumimoji="0" lang="en-US" altLang="ko-KR" b="1">
                <a:latin typeface="Courier New" pitchFamily="49" charset="0"/>
              </a:rPr>
              <a:t> balance;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51:</a:t>
            </a:r>
            <a:r>
              <a:rPr kumimoji="0" lang="en-US" altLang="ko-KR" b="1">
                <a:latin typeface="Courier New" pitchFamily="49" charset="0"/>
              </a:rPr>
              <a:t>    }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52:</a:t>
            </a:r>
            <a:r>
              <a:rPr kumimoji="0" lang="en-US" altLang="ko-KR" b="1">
                <a:latin typeface="Courier New" pitchFamily="49" charset="0"/>
              </a:rPr>
              <a:t> 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53:</a:t>
            </a:r>
            <a:r>
              <a:rPr kumimoji="0" lang="en-US" altLang="ko-KR" b="1">
                <a:latin typeface="Courier New" pitchFamily="49" charset="0"/>
              </a:rPr>
              <a:t>    </a:t>
            </a:r>
            <a:r>
              <a:rPr kumimoji="0" lang="en-US" altLang="ko-KR" b="1">
                <a:solidFill>
                  <a:srgbClr val="DF0601"/>
                </a:solidFill>
                <a:latin typeface="Courier New" pitchFamily="49" charset="0"/>
              </a:rPr>
              <a:t>private double</a:t>
            </a:r>
            <a:r>
              <a:rPr kumimoji="0" lang="en-US" altLang="ko-KR" b="1">
                <a:latin typeface="Courier New" pitchFamily="49" charset="0"/>
              </a:rPr>
              <a:t> balance;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54:</a:t>
            </a:r>
            <a:r>
              <a:rPr kumimoji="0" lang="en-US" altLang="ko-KR" b="1">
                <a:latin typeface="Courier New" pitchFamily="49" charset="0"/>
              </a:rPr>
              <a:t> } </a:t>
            </a: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37CDEC-5575-41A3-80EA-B1B1B7D02F17}" type="slidenum">
              <a:rPr lang="ko-KR" altLang="en-US" smtClean="0"/>
              <a:pPr>
                <a:defRPr/>
              </a:pPr>
              <a:t>28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클래스 설계 순서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mtClean="0"/>
              <a:t>클래스의 공개 인터페이스 설계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mtClean="0"/>
              <a:t>메소드 선언 </a:t>
            </a:r>
            <a:r>
              <a:rPr lang="en-US" altLang="ko-KR" smtClean="0"/>
              <a:t>(</a:t>
            </a:r>
            <a:r>
              <a:rPr lang="ko-KR" altLang="en-US" smtClean="0"/>
              <a:t>메소드 사용 사례를 적어 봄</a:t>
            </a:r>
            <a:r>
              <a:rPr lang="en-US" altLang="ko-KR" smtClean="0"/>
              <a:t>)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mtClean="0"/>
              <a:t>구성자 선언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mtClean="0"/>
              <a:t>주석 기입 및 </a:t>
            </a:r>
            <a:r>
              <a:rPr lang="en-US" altLang="ko-KR" smtClean="0"/>
              <a:t>API </a:t>
            </a:r>
            <a:r>
              <a:rPr lang="ko-KR" altLang="en-US" smtClean="0"/>
              <a:t>문서 제작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mtClean="0"/>
              <a:t>필드 선언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mtClean="0"/>
              <a:t>메소드 구현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mtClean="0">
                <a:solidFill>
                  <a:srgbClr val="FF0000"/>
                </a:solidFill>
              </a:rPr>
              <a:t>테스트</a:t>
            </a:r>
            <a:endParaRPr lang="ko-KR" altLang="en-US" dirty="0" smtClean="0">
              <a:solidFill>
                <a:srgbClr val="FF0000"/>
              </a:solidFill>
            </a:endParaRP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37CDEC-5575-41A3-80EA-B1B1B7D02F17}" type="slidenum">
              <a:rPr lang="ko-KR" altLang="en-US" smtClean="0"/>
              <a:pPr>
                <a:defRPr/>
              </a:pPr>
              <a:t>29</a:t>
            </a:fld>
            <a:endParaRPr lang="en-US" altLang="ko-K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16388" name="Rectangle 6"/>
          <p:cNvSpPr>
            <a:spLocks noChangeArrowheads="1"/>
          </p:cNvSpPr>
          <p:nvPr/>
        </p:nvSpPr>
        <p:spPr bwMode="auto">
          <a:xfrm>
            <a:off x="2514600" y="2066925"/>
            <a:ext cx="3581400" cy="182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b="1"/>
              <a:t>외부에 보이는 개념</a:t>
            </a:r>
          </a:p>
          <a:p>
            <a:pPr algn="ctr"/>
            <a:r>
              <a:rPr lang="en-US" altLang="ko-KR" sz="2000" b="1"/>
              <a:t>(</a:t>
            </a:r>
            <a:r>
              <a:rPr lang="ko-KR" altLang="en-US" sz="2000" b="1"/>
              <a:t>기능과 사용법</a:t>
            </a:r>
            <a:r>
              <a:rPr lang="en-US" altLang="ko-KR" sz="2000" b="1"/>
              <a:t>)</a:t>
            </a:r>
          </a:p>
          <a:p>
            <a:pPr algn="ctr"/>
            <a:endParaRPr lang="en-US" altLang="ko-KR" sz="2000" b="1"/>
          </a:p>
          <a:p>
            <a:pPr algn="ctr"/>
            <a:endParaRPr lang="en-US" altLang="ko-KR" sz="2000" b="1"/>
          </a:p>
          <a:p>
            <a:pPr algn="ctr"/>
            <a:endParaRPr lang="en-US" altLang="ko-KR" sz="2000" b="1"/>
          </a:p>
          <a:p>
            <a:pPr algn="ctr"/>
            <a:endParaRPr lang="en-US" altLang="ko-KR" sz="2000" b="1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객체</a:t>
            </a:r>
            <a:r>
              <a:rPr lang="en-US" altLang="ko-KR" smtClean="0"/>
              <a:t>(Object)</a:t>
            </a:r>
            <a:r>
              <a:rPr lang="ko-KR" altLang="en-US" smtClean="0"/>
              <a:t>와 추상화</a:t>
            </a:r>
            <a:r>
              <a:rPr lang="en-US" altLang="ko-KR" smtClean="0"/>
              <a:t>(Abstraction)</a:t>
            </a:r>
          </a:p>
        </p:txBody>
      </p:sp>
      <p:sp>
        <p:nvSpPr>
          <p:cNvPr id="16390" name="Line 4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6391" name="Rectangle 5"/>
          <p:cNvSpPr>
            <a:spLocks noChangeArrowheads="1"/>
          </p:cNvSpPr>
          <p:nvPr/>
        </p:nvSpPr>
        <p:spPr bwMode="auto">
          <a:xfrm>
            <a:off x="3200400" y="2905125"/>
            <a:ext cx="228600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b="1"/>
              <a:t>내부의 세부 내용</a:t>
            </a:r>
          </a:p>
        </p:txBody>
      </p:sp>
      <p:sp>
        <p:nvSpPr>
          <p:cNvPr id="16392" name="Text Box 7"/>
          <p:cNvSpPr txBox="1">
            <a:spLocks noChangeArrowheads="1"/>
          </p:cNvSpPr>
          <p:nvPr/>
        </p:nvSpPr>
        <p:spPr bwMode="auto">
          <a:xfrm>
            <a:off x="4006850" y="1600200"/>
            <a:ext cx="682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2000" b="1"/>
              <a:t>객체</a:t>
            </a:r>
          </a:p>
        </p:txBody>
      </p:sp>
      <p:sp>
        <p:nvSpPr>
          <p:cNvPr id="16393" name="직사각형 9"/>
          <p:cNvSpPr>
            <a:spLocks noChangeArrowheads="1"/>
          </p:cNvSpPr>
          <p:nvPr/>
        </p:nvSpPr>
        <p:spPr bwMode="auto">
          <a:xfrm>
            <a:off x="838200" y="4191000"/>
            <a:ext cx="74676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2000" b="1"/>
              <a:t>외부에 나타나는 개념은 추상화</a:t>
            </a:r>
            <a:r>
              <a:rPr lang="en-US" altLang="ko-KR" sz="2000" b="1"/>
              <a:t>(abstraction)</a:t>
            </a:r>
            <a:r>
              <a:rPr lang="ko-KR" altLang="en-US" sz="2000" b="1"/>
              <a:t>를 통해 형성됨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2000" b="1"/>
              <a:t>추상화</a:t>
            </a:r>
            <a:r>
              <a:rPr lang="en-US" altLang="ko-KR" sz="2000" b="1"/>
              <a:t>(abstraction): </a:t>
            </a:r>
            <a:r>
              <a:rPr lang="ko-KR" altLang="en-US" sz="2000" b="1"/>
              <a:t>중요하지 않은 세부 내용을 제거함으로써</a:t>
            </a:r>
            <a:r>
              <a:rPr lang="en-US" altLang="ko-KR" sz="2000" b="1"/>
              <a:t> </a:t>
            </a:r>
            <a:r>
              <a:rPr lang="ko-KR" altLang="en-US" sz="2000" b="1"/>
              <a:t>핵심적인 내용만을 </a:t>
            </a:r>
            <a:r>
              <a:rPr lang="ko-KR" altLang="en-US" sz="2000" b="1" smtClean="0"/>
              <a:t>추출함</a:t>
            </a:r>
            <a:endParaRPr lang="en-US" altLang="ko-KR" sz="2000" b="1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37CDEC-5575-41A3-80EA-B1B1B7D02F17}" type="slidenum">
              <a:rPr lang="ko-KR" altLang="en-US" smtClean="0"/>
              <a:pPr>
                <a:defRPr/>
              </a:pPr>
              <a:t>3</a:t>
            </a:fld>
            <a:endParaRPr lang="en-US" altLang="ko-K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Testing a Class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98638"/>
            <a:ext cx="8229600" cy="4525962"/>
          </a:xfrm>
        </p:spPr>
        <p:txBody>
          <a:bodyPr/>
          <a:lstStyle/>
          <a:p>
            <a:pPr marL="533400" indent="-533400" eaLnBrk="1" hangingPunct="1"/>
            <a:r>
              <a:rPr lang="en-US" altLang="ko-KR" smtClean="0"/>
              <a:t>BlueJ</a:t>
            </a:r>
            <a:r>
              <a:rPr lang="ko-KR" altLang="en-US" smtClean="0"/>
              <a:t>와 같은 도구를 이용</a:t>
            </a:r>
          </a:p>
          <a:p>
            <a:pPr marL="533400" indent="-533400" eaLnBrk="1" hangingPunct="1"/>
            <a:endParaRPr lang="ko-KR" altLang="en-US" smtClean="0"/>
          </a:p>
          <a:p>
            <a:pPr marL="533400" indent="-533400" eaLnBrk="1" hangingPunct="1"/>
            <a:r>
              <a:rPr lang="en-US" altLang="ko-KR" smtClean="0"/>
              <a:t>main </a:t>
            </a:r>
            <a:r>
              <a:rPr lang="ko-KR" altLang="en-US" smtClean="0"/>
              <a:t>메소드가 들어 있는 </a:t>
            </a:r>
            <a:r>
              <a:rPr lang="en-US" altLang="ko-KR" smtClean="0"/>
              <a:t>Test </a:t>
            </a:r>
            <a:r>
              <a:rPr lang="ko-KR" altLang="en-US" smtClean="0"/>
              <a:t>클래스를 작성</a:t>
            </a:r>
          </a:p>
        </p:txBody>
      </p:sp>
      <p:sp>
        <p:nvSpPr>
          <p:cNvPr id="40966" name="Line 4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37CDEC-5575-41A3-80EA-B1B1B7D02F17}" type="slidenum">
              <a:rPr lang="ko-KR" altLang="en-US" smtClean="0"/>
              <a:pPr>
                <a:defRPr/>
              </a:pPr>
              <a:t>30</a:t>
            </a:fld>
            <a:endParaRPr lang="en-US" altLang="ko-KR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Testing with </a:t>
            </a:r>
            <a:r>
              <a:rPr lang="en-US" altLang="ko-KR" dirty="0" err="1" smtClean="0"/>
              <a:t>BlueJ</a:t>
            </a:r>
            <a:endParaRPr lang="en-US" altLang="ko-KR" dirty="0" smtClean="0"/>
          </a:p>
        </p:txBody>
      </p:sp>
      <p:sp>
        <p:nvSpPr>
          <p:cNvPr id="41989" name="Line 3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41990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828800" y="1371600"/>
            <a:ext cx="5492750" cy="4654550"/>
          </a:xfrm>
          <a:noFill/>
          <a:ln w="38100">
            <a:solidFill>
              <a:srgbClr val="808080"/>
            </a:solidFill>
          </a:ln>
        </p:spPr>
      </p:pic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37CDEC-5575-41A3-80EA-B1B1B7D02F17}" type="slidenum">
              <a:rPr lang="ko-KR" altLang="en-US" smtClean="0"/>
              <a:pPr>
                <a:defRPr/>
              </a:pPr>
              <a:t>31</a:t>
            </a:fld>
            <a:endParaRPr lang="en-US" altLang="ko-KR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File </a:t>
            </a:r>
            <a:r>
              <a:rPr lang="en-US" altLang="ko-KR" b="1" smtClean="0">
                <a:solidFill>
                  <a:schemeClr val="tx1"/>
                </a:solidFill>
                <a:latin typeface="Courier New" pitchFamily="49" charset="0"/>
              </a:rPr>
              <a:t>BankAccountTester.java</a:t>
            </a:r>
          </a:p>
        </p:txBody>
      </p:sp>
      <p:sp>
        <p:nvSpPr>
          <p:cNvPr id="43013" name="Line 3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3014" name="Rectangle 4"/>
          <p:cNvSpPr>
            <a:spLocks noChangeArrowheads="1"/>
          </p:cNvSpPr>
          <p:nvPr/>
        </p:nvSpPr>
        <p:spPr bwMode="auto">
          <a:xfrm>
            <a:off x="304800" y="1371600"/>
            <a:ext cx="8458200" cy="480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latinLnBrk="0"/>
            <a:r>
              <a:rPr kumimoji="0" lang="en-US" altLang="ko-KR" b="1" dirty="0">
                <a:solidFill>
                  <a:schemeClr val="hlink"/>
                </a:solidFill>
                <a:latin typeface="Courier New" pitchFamily="49" charset="0"/>
              </a:rPr>
              <a:t>01: /**</a:t>
            </a:r>
          </a:p>
          <a:p>
            <a:pPr latinLnBrk="0"/>
            <a:r>
              <a:rPr kumimoji="0" lang="en-US" altLang="ko-KR" b="1" dirty="0">
                <a:solidFill>
                  <a:schemeClr val="hlink"/>
                </a:solidFill>
                <a:latin typeface="Courier New" pitchFamily="49" charset="0"/>
              </a:rPr>
              <a:t>02:    A class to test the </a:t>
            </a:r>
            <a:r>
              <a:rPr kumimoji="0" lang="en-US" altLang="ko-KR" b="1" dirty="0" err="1">
                <a:solidFill>
                  <a:schemeClr val="hlink"/>
                </a:solidFill>
                <a:latin typeface="Courier New" pitchFamily="49" charset="0"/>
              </a:rPr>
              <a:t>BankAccount</a:t>
            </a:r>
            <a:r>
              <a:rPr kumimoji="0" lang="en-US" altLang="ko-KR" b="1" dirty="0">
                <a:solidFill>
                  <a:schemeClr val="hlink"/>
                </a:solidFill>
                <a:latin typeface="Courier New" pitchFamily="49" charset="0"/>
              </a:rPr>
              <a:t> class.</a:t>
            </a:r>
          </a:p>
          <a:p>
            <a:pPr latinLnBrk="0"/>
            <a:r>
              <a:rPr kumimoji="0" lang="en-US" altLang="ko-KR" b="1" dirty="0">
                <a:solidFill>
                  <a:schemeClr val="hlink"/>
                </a:solidFill>
                <a:latin typeface="Courier New" pitchFamily="49" charset="0"/>
              </a:rPr>
              <a:t>03: */</a:t>
            </a:r>
          </a:p>
          <a:p>
            <a:pPr latinLnBrk="0"/>
            <a:r>
              <a:rPr kumimoji="0" lang="en-US" altLang="ko-KR" b="1" dirty="0">
                <a:solidFill>
                  <a:schemeClr val="hlink"/>
                </a:solidFill>
                <a:latin typeface="Courier New" pitchFamily="49" charset="0"/>
              </a:rPr>
              <a:t>04:</a:t>
            </a:r>
            <a:r>
              <a:rPr kumimoji="0" lang="en-US" altLang="ko-KR" b="1" dirty="0">
                <a:latin typeface="Courier New" pitchFamily="49" charset="0"/>
              </a:rPr>
              <a:t> </a:t>
            </a:r>
            <a:r>
              <a:rPr kumimoji="0" lang="en-US" altLang="ko-KR" b="1" dirty="0">
                <a:solidFill>
                  <a:srgbClr val="DF0601"/>
                </a:solidFill>
                <a:latin typeface="Courier New" pitchFamily="49" charset="0"/>
              </a:rPr>
              <a:t>public class</a:t>
            </a:r>
            <a:r>
              <a:rPr kumimoji="0" lang="en-US" altLang="ko-KR" b="1" dirty="0">
                <a:latin typeface="Courier New" pitchFamily="49" charset="0"/>
              </a:rPr>
              <a:t> </a:t>
            </a:r>
            <a:r>
              <a:rPr kumimoji="0" lang="en-US" altLang="ko-KR" b="1" dirty="0" err="1">
                <a:latin typeface="Courier New" pitchFamily="49" charset="0"/>
              </a:rPr>
              <a:t>BankAccountTester</a:t>
            </a:r>
            <a:endParaRPr kumimoji="0" lang="ko-KR" altLang="en-US" b="1" dirty="0">
              <a:latin typeface="Courier New" pitchFamily="49" charset="0"/>
            </a:endParaRPr>
          </a:p>
          <a:p>
            <a:pPr latinLnBrk="0"/>
            <a:r>
              <a:rPr kumimoji="0" lang="en-US" altLang="ko-KR" b="1" dirty="0">
                <a:solidFill>
                  <a:schemeClr val="hlink"/>
                </a:solidFill>
                <a:latin typeface="Courier New" pitchFamily="49" charset="0"/>
              </a:rPr>
              <a:t>05:</a:t>
            </a:r>
            <a:r>
              <a:rPr kumimoji="0" lang="en-US" altLang="ko-KR" b="1" dirty="0">
                <a:latin typeface="Courier New" pitchFamily="49" charset="0"/>
              </a:rPr>
              <a:t> {</a:t>
            </a:r>
          </a:p>
          <a:p>
            <a:pPr latinLnBrk="0"/>
            <a:r>
              <a:rPr kumimoji="0" lang="en-US" altLang="ko-KR" b="1" dirty="0">
                <a:solidFill>
                  <a:schemeClr val="hlink"/>
                </a:solidFill>
                <a:latin typeface="Courier New" pitchFamily="49" charset="0"/>
              </a:rPr>
              <a:t>06:    /**</a:t>
            </a:r>
          </a:p>
          <a:p>
            <a:pPr latinLnBrk="0"/>
            <a:r>
              <a:rPr kumimoji="0" lang="en-US" altLang="ko-KR" b="1" dirty="0">
                <a:solidFill>
                  <a:schemeClr val="hlink"/>
                </a:solidFill>
                <a:latin typeface="Courier New" pitchFamily="49" charset="0"/>
              </a:rPr>
              <a:t>07:       Tests the methods of the </a:t>
            </a:r>
            <a:r>
              <a:rPr kumimoji="0" lang="en-US" altLang="ko-KR" b="1" dirty="0" err="1">
                <a:solidFill>
                  <a:schemeClr val="hlink"/>
                </a:solidFill>
                <a:latin typeface="Courier New" pitchFamily="49" charset="0"/>
              </a:rPr>
              <a:t>BankAccount</a:t>
            </a:r>
            <a:r>
              <a:rPr kumimoji="0" lang="en-US" altLang="ko-KR" b="1" dirty="0">
                <a:solidFill>
                  <a:schemeClr val="hlink"/>
                </a:solidFill>
                <a:latin typeface="Courier New" pitchFamily="49" charset="0"/>
              </a:rPr>
              <a:t> class.</a:t>
            </a:r>
          </a:p>
          <a:p>
            <a:pPr latinLnBrk="0"/>
            <a:r>
              <a:rPr kumimoji="0" lang="en-US" altLang="ko-KR" b="1" dirty="0">
                <a:solidFill>
                  <a:schemeClr val="hlink"/>
                </a:solidFill>
                <a:latin typeface="Courier New" pitchFamily="49" charset="0"/>
              </a:rPr>
              <a:t>08:       @</a:t>
            </a:r>
            <a:r>
              <a:rPr kumimoji="0" lang="en-US" altLang="ko-KR" b="1" dirty="0" err="1">
                <a:solidFill>
                  <a:schemeClr val="hlink"/>
                </a:solidFill>
                <a:latin typeface="Courier New" pitchFamily="49" charset="0"/>
              </a:rPr>
              <a:t>param</a:t>
            </a:r>
            <a:r>
              <a:rPr kumimoji="0" lang="en-US" altLang="ko-KR" b="1" dirty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kumimoji="0" lang="en-US" altLang="ko-KR" b="1" dirty="0" err="1">
                <a:solidFill>
                  <a:schemeClr val="hlink"/>
                </a:solidFill>
                <a:latin typeface="Courier New" pitchFamily="49" charset="0"/>
              </a:rPr>
              <a:t>args</a:t>
            </a:r>
            <a:r>
              <a:rPr kumimoji="0" lang="en-US" altLang="ko-KR" b="1" dirty="0">
                <a:solidFill>
                  <a:schemeClr val="hlink"/>
                </a:solidFill>
                <a:latin typeface="Courier New" pitchFamily="49" charset="0"/>
              </a:rPr>
              <a:t> not used</a:t>
            </a:r>
          </a:p>
          <a:p>
            <a:pPr latinLnBrk="0"/>
            <a:r>
              <a:rPr kumimoji="0" lang="en-US" altLang="ko-KR" b="1" dirty="0">
                <a:solidFill>
                  <a:schemeClr val="hlink"/>
                </a:solidFill>
                <a:latin typeface="Courier New" pitchFamily="49" charset="0"/>
              </a:rPr>
              <a:t>09:    */</a:t>
            </a:r>
          </a:p>
          <a:p>
            <a:pPr latinLnBrk="0"/>
            <a:r>
              <a:rPr kumimoji="0" lang="en-US" altLang="ko-KR" b="1" dirty="0">
                <a:solidFill>
                  <a:schemeClr val="hlink"/>
                </a:solidFill>
                <a:latin typeface="Courier New" pitchFamily="49" charset="0"/>
              </a:rPr>
              <a:t>10:</a:t>
            </a:r>
            <a:r>
              <a:rPr kumimoji="0" lang="en-US" altLang="ko-KR" b="1" dirty="0">
                <a:latin typeface="Courier New" pitchFamily="49" charset="0"/>
              </a:rPr>
              <a:t>    </a:t>
            </a:r>
            <a:r>
              <a:rPr kumimoji="0" lang="en-US" altLang="ko-KR" b="1" dirty="0">
                <a:solidFill>
                  <a:srgbClr val="DF0601"/>
                </a:solidFill>
                <a:latin typeface="Courier New" pitchFamily="49" charset="0"/>
              </a:rPr>
              <a:t>public static void</a:t>
            </a:r>
            <a:r>
              <a:rPr kumimoji="0" lang="en-US" altLang="ko-KR" b="1" dirty="0">
                <a:latin typeface="Courier New" pitchFamily="49" charset="0"/>
              </a:rPr>
              <a:t> main(String[] </a:t>
            </a:r>
            <a:r>
              <a:rPr kumimoji="0" lang="en-US" altLang="ko-KR" b="1" dirty="0" err="1">
                <a:latin typeface="Courier New" pitchFamily="49" charset="0"/>
              </a:rPr>
              <a:t>args</a:t>
            </a:r>
            <a:r>
              <a:rPr kumimoji="0" lang="en-US" altLang="ko-KR" b="1" dirty="0">
                <a:latin typeface="Courier New" pitchFamily="49" charset="0"/>
              </a:rPr>
              <a:t>)</a:t>
            </a:r>
          </a:p>
          <a:p>
            <a:pPr latinLnBrk="0"/>
            <a:r>
              <a:rPr kumimoji="0" lang="en-US" altLang="ko-KR" b="1" dirty="0">
                <a:solidFill>
                  <a:schemeClr val="hlink"/>
                </a:solidFill>
                <a:latin typeface="Courier New" pitchFamily="49" charset="0"/>
              </a:rPr>
              <a:t>11:</a:t>
            </a:r>
            <a:r>
              <a:rPr kumimoji="0" lang="en-US" altLang="ko-KR" b="1" dirty="0">
                <a:latin typeface="Courier New" pitchFamily="49" charset="0"/>
              </a:rPr>
              <a:t>    {</a:t>
            </a:r>
          </a:p>
          <a:p>
            <a:pPr latinLnBrk="0"/>
            <a:r>
              <a:rPr kumimoji="0" lang="en-US" altLang="ko-KR" b="1" dirty="0">
                <a:solidFill>
                  <a:schemeClr val="hlink"/>
                </a:solidFill>
                <a:latin typeface="Courier New" pitchFamily="49" charset="0"/>
              </a:rPr>
              <a:t>12:</a:t>
            </a:r>
            <a:r>
              <a:rPr kumimoji="0" lang="en-US" altLang="ko-KR" b="1" dirty="0">
                <a:latin typeface="Courier New" pitchFamily="49" charset="0"/>
              </a:rPr>
              <a:t>       </a:t>
            </a:r>
            <a:r>
              <a:rPr kumimoji="0" lang="en-US" altLang="ko-KR" b="1" dirty="0" err="1">
                <a:latin typeface="Courier New" pitchFamily="49" charset="0"/>
              </a:rPr>
              <a:t>BankAccount</a:t>
            </a:r>
            <a:r>
              <a:rPr kumimoji="0" lang="en-US" altLang="ko-KR" b="1" dirty="0">
                <a:latin typeface="Courier New" pitchFamily="49" charset="0"/>
              </a:rPr>
              <a:t> </a:t>
            </a:r>
            <a:r>
              <a:rPr kumimoji="0" lang="en-US" altLang="ko-KR" b="1" dirty="0" err="1">
                <a:latin typeface="Courier New" pitchFamily="49" charset="0"/>
              </a:rPr>
              <a:t>harrysChecking</a:t>
            </a:r>
            <a:r>
              <a:rPr kumimoji="0" lang="en-US" altLang="ko-KR" b="1" dirty="0">
                <a:latin typeface="Courier New" pitchFamily="49" charset="0"/>
              </a:rPr>
              <a:t> = </a:t>
            </a:r>
            <a:r>
              <a:rPr kumimoji="0" lang="en-US" altLang="ko-KR" b="1" dirty="0">
                <a:solidFill>
                  <a:srgbClr val="DF0601"/>
                </a:solidFill>
                <a:latin typeface="Courier New" pitchFamily="49" charset="0"/>
              </a:rPr>
              <a:t>new</a:t>
            </a:r>
            <a:r>
              <a:rPr kumimoji="0" lang="en-US" altLang="ko-KR" b="1" dirty="0">
                <a:latin typeface="Courier New" pitchFamily="49" charset="0"/>
              </a:rPr>
              <a:t> </a:t>
            </a:r>
            <a:r>
              <a:rPr kumimoji="0" lang="en-US" altLang="ko-KR" b="1" dirty="0" err="1">
                <a:latin typeface="Courier New" pitchFamily="49" charset="0"/>
              </a:rPr>
              <a:t>BankAccount</a:t>
            </a:r>
            <a:r>
              <a:rPr kumimoji="0" lang="en-US" altLang="ko-KR" b="1" dirty="0">
                <a:latin typeface="Courier New" pitchFamily="49" charset="0"/>
              </a:rPr>
              <a:t>();</a:t>
            </a:r>
          </a:p>
          <a:p>
            <a:pPr latinLnBrk="0"/>
            <a:r>
              <a:rPr kumimoji="0" lang="en-US" altLang="ko-KR" b="1" dirty="0">
                <a:solidFill>
                  <a:schemeClr val="hlink"/>
                </a:solidFill>
                <a:latin typeface="Courier New" pitchFamily="49" charset="0"/>
              </a:rPr>
              <a:t>13:</a:t>
            </a:r>
            <a:r>
              <a:rPr kumimoji="0" lang="en-US" altLang="ko-KR" b="1" dirty="0">
                <a:latin typeface="Courier New" pitchFamily="49" charset="0"/>
              </a:rPr>
              <a:t>       </a:t>
            </a:r>
            <a:r>
              <a:rPr kumimoji="0" lang="en-US" altLang="ko-KR" b="1" dirty="0" err="1" smtClean="0">
                <a:latin typeface="Courier New" pitchFamily="49" charset="0"/>
              </a:rPr>
              <a:t>harrysChecking.deposit</a:t>
            </a:r>
            <a:r>
              <a:rPr kumimoji="0" lang="en-US" altLang="ko-KR" b="1" dirty="0" smtClean="0">
                <a:latin typeface="Courier New" pitchFamily="49" charset="0"/>
              </a:rPr>
              <a:t>(</a:t>
            </a:r>
            <a:r>
              <a:rPr kumimoji="0" lang="en-US" altLang="ko-KR" b="1" dirty="0" smtClean="0">
                <a:solidFill>
                  <a:schemeClr val="accent2"/>
                </a:solidFill>
                <a:latin typeface="Courier New" pitchFamily="49" charset="0"/>
              </a:rPr>
              <a:t>2000.0</a:t>
            </a:r>
            <a:r>
              <a:rPr kumimoji="0" lang="en-US" altLang="ko-KR" b="1" dirty="0" smtClean="0">
                <a:latin typeface="Courier New" pitchFamily="49" charset="0"/>
              </a:rPr>
              <a:t>);</a:t>
            </a:r>
            <a:endParaRPr kumimoji="0" lang="en-US" altLang="ko-KR" b="1" dirty="0">
              <a:latin typeface="Courier New" pitchFamily="49" charset="0"/>
            </a:endParaRPr>
          </a:p>
          <a:p>
            <a:pPr latinLnBrk="0"/>
            <a:r>
              <a:rPr kumimoji="0" lang="en-US" altLang="ko-KR" b="1" dirty="0">
                <a:solidFill>
                  <a:schemeClr val="hlink"/>
                </a:solidFill>
                <a:latin typeface="Courier New" pitchFamily="49" charset="0"/>
              </a:rPr>
              <a:t>14:</a:t>
            </a:r>
            <a:r>
              <a:rPr kumimoji="0" lang="en-US" altLang="ko-KR" b="1" dirty="0">
                <a:latin typeface="Courier New" pitchFamily="49" charset="0"/>
              </a:rPr>
              <a:t>       </a:t>
            </a:r>
            <a:r>
              <a:rPr kumimoji="0" lang="en-US" altLang="ko-KR" b="1" dirty="0" err="1" smtClean="0">
                <a:latin typeface="Courier New" pitchFamily="49" charset="0"/>
              </a:rPr>
              <a:t>harrysChecking.withdraw</a:t>
            </a:r>
            <a:r>
              <a:rPr kumimoji="0" lang="en-US" altLang="ko-KR" b="1" dirty="0" smtClean="0">
                <a:latin typeface="Courier New" pitchFamily="49" charset="0"/>
              </a:rPr>
              <a:t>(</a:t>
            </a:r>
            <a:r>
              <a:rPr kumimoji="0" lang="en-US" altLang="ko-KR" b="1" dirty="0" smtClean="0">
                <a:solidFill>
                  <a:schemeClr val="accent2"/>
                </a:solidFill>
                <a:latin typeface="Courier New" pitchFamily="49" charset="0"/>
              </a:rPr>
              <a:t>500.0</a:t>
            </a:r>
            <a:r>
              <a:rPr kumimoji="0" lang="en-US" altLang="ko-KR" b="1" dirty="0" smtClean="0">
                <a:latin typeface="Courier New" pitchFamily="49" charset="0"/>
              </a:rPr>
              <a:t>);</a:t>
            </a:r>
            <a:endParaRPr kumimoji="0" lang="en-US" altLang="ko-KR" b="1" dirty="0">
              <a:latin typeface="Courier New" pitchFamily="49" charset="0"/>
            </a:endParaRPr>
          </a:p>
          <a:p>
            <a:pPr latinLnBrk="0"/>
            <a:r>
              <a:rPr kumimoji="0" lang="en-US" altLang="ko-KR" b="1" dirty="0">
                <a:solidFill>
                  <a:schemeClr val="hlink"/>
                </a:solidFill>
                <a:latin typeface="Courier New" pitchFamily="49" charset="0"/>
              </a:rPr>
              <a:t>15:</a:t>
            </a:r>
            <a:r>
              <a:rPr kumimoji="0" lang="en-US" altLang="ko-KR" b="1" dirty="0">
                <a:latin typeface="Courier New" pitchFamily="49" charset="0"/>
              </a:rPr>
              <a:t>       </a:t>
            </a:r>
            <a:r>
              <a:rPr kumimoji="0" lang="en-US" altLang="ko-KR" b="1" dirty="0" err="1">
                <a:latin typeface="Courier New" pitchFamily="49" charset="0"/>
              </a:rPr>
              <a:t>System.out.println</a:t>
            </a:r>
            <a:r>
              <a:rPr kumimoji="0" lang="en-US" altLang="ko-KR" b="1" dirty="0">
                <a:latin typeface="Courier New" pitchFamily="49" charset="0"/>
              </a:rPr>
              <a:t>(</a:t>
            </a:r>
            <a:r>
              <a:rPr kumimoji="0" lang="en-US" altLang="ko-KR" b="1" dirty="0" err="1">
                <a:latin typeface="Courier New" pitchFamily="49" charset="0"/>
              </a:rPr>
              <a:t>harrysChecking.getBalance</a:t>
            </a:r>
            <a:r>
              <a:rPr kumimoji="0" lang="en-US" altLang="ko-KR" b="1" dirty="0">
                <a:latin typeface="Courier New" pitchFamily="49" charset="0"/>
              </a:rPr>
              <a:t>());</a:t>
            </a:r>
          </a:p>
          <a:p>
            <a:pPr latinLnBrk="0"/>
            <a:r>
              <a:rPr kumimoji="0" lang="en-US" altLang="ko-KR" b="1" dirty="0">
                <a:solidFill>
                  <a:schemeClr val="hlink"/>
                </a:solidFill>
                <a:latin typeface="Courier New" pitchFamily="49" charset="0"/>
              </a:rPr>
              <a:t>16:</a:t>
            </a:r>
            <a:r>
              <a:rPr kumimoji="0" lang="en-US" altLang="ko-KR" b="1" dirty="0">
                <a:latin typeface="Courier New" pitchFamily="49" charset="0"/>
              </a:rPr>
              <a:t>    }</a:t>
            </a:r>
          </a:p>
          <a:p>
            <a:pPr latinLnBrk="0"/>
            <a:r>
              <a:rPr kumimoji="0" lang="en-US" altLang="ko-KR" b="1" dirty="0">
                <a:solidFill>
                  <a:schemeClr val="hlink"/>
                </a:solidFill>
                <a:latin typeface="Courier New" pitchFamily="49" charset="0"/>
              </a:rPr>
              <a:t>17:</a:t>
            </a:r>
            <a:r>
              <a:rPr kumimoji="0" lang="en-US" altLang="ko-KR" b="1" dirty="0">
                <a:latin typeface="Courier New" pitchFamily="49" charset="0"/>
              </a:rPr>
              <a:t> } </a:t>
            </a: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37CDEC-5575-41A3-80EA-B1B1B7D02F17}" type="slidenum">
              <a:rPr lang="ko-KR" altLang="en-US" smtClean="0"/>
              <a:pPr>
                <a:defRPr/>
              </a:pPr>
              <a:t>32</a:t>
            </a:fld>
            <a:endParaRPr lang="en-US" altLang="ko-KR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정리</a:t>
            </a:r>
            <a:endParaRPr lang="ko-KR" altLang="en-US" dirty="0"/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37CDEC-5575-41A3-80EA-B1B1B7D02F17}" type="slidenum">
              <a:rPr lang="ko-KR" altLang="en-US" smtClean="0"/>
              <a:pPr>
                <a:defRPr/>
              </a:pPr>
              <a:t>33</a:t>
            </a:fld>
            <a:endParaRPr lang="en-US" altLang="ko-KR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</a:t>
            </a:r>
            <a:r>
              <a:rPr lang="ko-KR" altLang="en-US" dirty="0" smtClean="0"/>
              <a:t>선언문 </a:t>
            </a:r>
            <a:r>
              <a:rPr lang="ko-KR" altLang="en-US" dirty="0"/>
              <a:t>구성</a:t>
            </a:r>
          </a:p>
        </p:txBody>
      </p:sp>
      <p:sp>
        <p:nvSpPr>
          <p:cNvPr id="68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ko-KR" dirty="0"/>
              <a:t>class </a:t>
            </a:r>
            <a:r>
              <a:rPr lang="en-US" altLang="ko-KR" dirty="0" err="1"/>
              <a:t>ClassName</a:t>
            </a:r>
            <a:r>
              <a:rPr lang="en-US" altLang="ko-KR" dirty="0"/>
              <a:t> </a:t>
            </a:r>
          </a:p>
          <a:p>
            <a:pPr>
              <a:buFontTx/>
              <a:buNone/>
            </a:pPr>
            <a:r>
              <a:rPr lang="en-US" altLang="ko-KR" dirty="0"/>
              <a:t>{</a:t>
            </a:r>
          </a:p>
          <a:p>
            <a:pPr lvl="1">
              <a:buFontTx/>
              <a:buNone/>
            </a:pPr>
            <a:r>
              <a:rPr lang="en-US" altLang="ko-KR" dirty="0"/>
              <a:t>fields</a:t>
            </a:r>
          </a:p>
          <a:p>
            <a:pPr lvl="1">
              <a:buFontTx/>
              <a:buNone/>
            </a:pPr>
            <a:r>
              <a:rPr lang="en-US" altLang="ko-KR" dirty="0"/>
              <a:t>methods</a:t>
            </a:r>
          </a:p>
          <a:p>
            <a:pPr lvl="1">
              <a:buFontTx/>
              <a:buNone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nested classes and interfaces</a:t>
            </a:r>
          </a:p>
          <a:p>
            <a:pPr>
              <a:buFontTx/>
              <a:buNone/>
            </a:pPr>
            <a:r>
              <a:rPr lang="en-US" altLang="ko-KR" dirty="0"/>
              <a:t>}</a:t>
            </a:r>
          </a:p>
        </p:txBody>
      </p:sp>
      <p:sp>
        <p:nvSpPr>
          <p:cNvPr id="684036" name="AutoShape 4"/>
          <p:cNvSpPr>
            <a:spLocks/>
          </p:cNvSpPr>
          <p:nvPr/>
        </p:nvSpPr>
        <p:spPr bwMode="auto">
          <a:xfrm>
            <a:off x="6400800" y="2362200"/>
            <a:ext cx="152400" cy="1676400"/>
          </a:xfrm>
          <a:prstGeom prst="rightBracket">
            <a:avLst>
              <a:gd name="adj" fmla="val 91667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684037" name="Text Box 5"/>
          <p:cNvSpPr txBox="1">
            <a:spLocks noChangeArrowheads="1"/>
          </p:cNvSpPr>
          <p:nvPr/>
        </p:nvSpPr>
        <p:spPr bwMode="auto">
          <a:xfrm>
            <a:off x="6765925" y="2841625"/>
            <a:ext cx="1377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b="1">
                <a:solidFill>
                  <a:srgbClr val="0000FF"/>
                </a:solidFill>
              </a:rPr>
              <a:t>클래스 멤버</a:t>
            </a:r>
          </a:p>
        </p:txBody>
      </p:sp>
      <p:sp>
        <p:nvSpPr>
          <p:cNvPr id="684038" name="Text Box 6"/>
          <p:cNvSpPr txBox="1">
            <a:spLocks noChangeArrowheads="1"/>
          </p:cNvSpPr>
          <p:nvPr/>
        </p:nvSpPr>
        <p:spPr bwMode="auto">
          <a:xfrm>
            <a:off x="1458913" y="4724400"/>
            <a:ext cx="5780087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b="1"/>
              <a:t>class </a:t>
            </a:r>
            <a:r>
              <a:rPr lang="ko-KR" altLang="en-US" b="1"/>
              <a:t>앞에 </a:t>
            </a:r>
            <a:r>
              <a:rPr lang="en-US" altLang="ko-KR" b="1"/>
              <a:t>public</a:t>
            </a:r>
            <a:r>
              <a:rPr lang="ko-KR" altLang="en-US" b="1"/>
              <a:t>을 붙일 수 있다</a:t>
            </a:r>
            <a:r>
              <a:rPr lang="en-US" altLang="ko-KR" b="1"/>
              <a:t>.</a:t>
            </a:r>
          </a:p>
          <a:p>
            <a:r>
              <a:rPr lang="ko-KR" altLang="en-US" b="1"/>
              <a:t>이 경우 세상 누구나 이 클래스를 사용할 수 있다는 의미</a:t>
            </a:r>
          </a:p>
          <a:p>
            <a:r>
              <a:rPr lang="en-US" altLang="ko-KR" b="1"/>
              <a:t>public</a:t>
            </a:r>
            <a:r>
              <a:rPr lang="ko-KR" altLang="en-US" b="1"/>
              <a:t>이 없으면 같은 패키지 내에서만 사용할 수 있다</a:t>
            </a:r>
            <a:r>
              <a:rPr lang="en-US" altLang="ko-KR" b="1"/>
              <a:t>.</a:t>
            </a:r>
          </a:p>
        </p:txBody>
      </p:sp>
      <p:pic>
        <p:nvPicPr>
          <p:cNvPr id="684039" name="Picture 7" descr="ic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447800"/>
            <a:ext cx="238125" cy="447675"/>
          </a:xfrm>
          <a:prstGeom prst="rect">
            <a:avLst/>
          </a:prstGeom>
          <a:noFill/>
        </p:spPr>
      </p:pic>
      <p:pic>
        <p:nvPicPr>
          <p:cNvPr id="684040" name="Picture 8" descr="ic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4724400"/>
            <a:ext cx="238125" cy="447675"/>
          </a:xfrm>
          <a:prstGeom prst="rect">
            <a:avLst/>
          </a:prstGeom>
          <a:noFill/>
        </p:spPr>
      </p:pic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37CDEC-5575-41A3-80EA-B1B1B7D02F17}" type="slidenum">
              <a:rPr lang="ko-KR" altLang="en-US" smtClean="0"/>
              <a:pPr>
                <a:defRPr/>
              </a:pPr>
              <a:t>34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Fields</a:t>
            </a:r>
          </a:p>
        </p:txBody>
      </p:sp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2000" b="1" dirty="0" smtClean="0"/>
          </a:p>
          <a:p>
            <a:r>
              <a:rPr lang="ko-KR" altLang="en-US" sz="2000" b="1" dirty="0" smtClean="0"/>
              <a:t>필드 </a:t>
            </a:r>
            <a:r>
              <a:rPr lang="ko-KR" altLang="en-US" sz="2000" b="1" dirty="0"/>
              <a:t>변수 선언</a:t>
            </a:r>
          </a:p>
          <a:p>
            <a:pPr lvl="1"/>
            <a:endParaRPr lang="ko-KR" altLang="en-US" sz="2000" b="1" dirty="0"/>
          </a:p>
          <a:p>
            <a:pPr lvl="1"/>
            <a:r>
              <a:rPr lang="ko-KR" altLang="en-US" sz="2000" b="1" dirty="0"/>
              <a:t>타입과 변수이름을 적어줌</a:t>
            </a:r>
          </a:p>
          <a:p>
            <a:pPr lvl="2">
              <a:buFontTx/>
              <a:buNone/>
            </a:pPr>
            <a:r>
              <a:rPr lang="en-US" altLang="ko-KR" sz="1800" b="1" dirty="0" err="1"/>
              <a:t>int</a:t>
            </a:r>
            <a:r>
              <a:rPr lang="en-US" altLang="ko-KR" sz="1800" b="1" dirty="0"/>
              <a:t> </a:t>
            </a:r>
            <a:r>
              <a:rPr lang="en-US" altLang="ko-KR" sz="1800" b="1" dirty="0" err="1"/>
              <a:t>i</a:t>
            </a:r>
            <a:r>
              <a:rPr lang="en-US" altLang="ko-KR" sz="1800" b="1" dirty="0"/>
              <a:t>;		 // </a:t>
            </a:r>
            <a:r>
              <a:rPr lang="en-US" altLang="ko-KR" sz="1800" b="1" dirty="0" err="1"/>
              <a:t>i</a:t>
            </a:r>
            <a:r>
              <a:rPr lang="ko-KR" altLang="en-US" sz="1800" b="1" dirty="0"/>
              <a:t>는 </a:t>
            </a:r>
            <a:r>
              <a:rPr lang="en-US" altLang="ko-KR" sz="1800" b="1" dirty="0" err="1"/>
              <a:t>int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타입 변수임</a:t>
            </a:r>
          </a:p>
          <a:p>
            <a:pPr lvl="2">
              <a:buFontTx/>
              <a:buNone/>
            </a:pPr>
            <a:r>
              <a:rPr lang="en-US" altLang="ko-KR" sz="1800" b="1" dirty="0"/>
              <a:t>Student s;	 // s</a:t>
            </a:r>
            <a:r>
              <a:rPr lang="ko-KR" altLang="en-US" sz="1800" b="1" dirty="0"/>
              <a:t>는 </a:t>
            </a:r>
            <a:r>
              <a:rPr lang="en-US" altLang="ko-KR" sz="1800" b="1" dirty="0"/>
              <a:t>Student </a:t>
            </a:r>
            <a:r>
              <a:rPr lang="ko-KR" altLang="en-US" sz="1800" b="1" dirty="0"/>
              <a:t>타입 </a:t>
            </a:r>
            <a:r>
              <a:rPr lang="ko-KR" altLang="en-US" sz="1800" b="1" dirty="0" smtClean="0"/>
              <a:t>참조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레퍼런스</a:t>
            </a:r>
            <a:r>
              <a:rPr lang="en-US" altLang="ko-KR" sz="1800" b="1" dirty="0" smtClean="0"/>
              <a:t>)</a:t>
            </a:r>
            <a:r>
              <a:rPr lang="ko-KR" altLang="en-US" sz="1800" b="1" dirty="0" smtClean="0"/>
              <a:t>변수임</a:t>
            </a:r>
            <a:endParaRPr lang="ko-KR" altLang="en-US" sz="1800" b="1" dirty="0"/>
          </a:p>
          <a:p>
            <a:pPr lvl="1"/>
            <a:endParaRPr lang="ko-KR" altLang="en-US" sz="2000" b="1" dirty="0"/>
          </a:p>
          <a:p>
            <a:pPr lvl="1"/>
            <a:r>
              <a:rPr lang="ko-KR" altLang="en-US" sz="2000" b="1" dirty="0"/>
              <a:t>선언과 함께 초기값을 정해줄 수도 있음</a:t>
            </a:r>
          </a:p>
          <a:p>
            <a:pPr lvl="2">
              <a:buFontTx/>
              <a:buNone/>
            </a:pPr>
            <a:r>
              <a:rPr lang="en-US" altLang="ko-KR" sz="1800" b="1" dirty="0" err="1"/>
              <a:t>int</a:t>
            </a:r>
            <a:r>
              <a:rPr lang="en-US" altLang="ko-KR" sz="1800" b="1" dirty="0"/>
              <a:t> </a:t>
            </a:r>
            <a:r>
              <a:rPr lang="en-US" altLang="ko-KR" sz="1800" b="1" dirty="0" err="1"/>
              <a:t>i</a:t>
            </a:r>
            <a:r>
              <a:rPr lang="en-US" altLang="ko-KR" sz="1800" b="1" dirty="0"/>
              <a:t> = 4;</a:t>
            </a:r>
          </a:p>
          <a:p>
            <a:pPr lvl="2">
              <a:buFontTx/>
              <a:buNone/>
            </a:pPr>
            <a:r>
              <a:rPr lang="en-US" altLang="ko-KR" sz="1800" b="1" dirty="0"/>
              <a:t>Student s = new Student();</a:t>
            </a:r>
          </a:p>
          <a:p>
            <a:pPr lvl="2">
              <a:buFontTx/>
              <a:buNone/>
            </a:pPr>
            <a:endParaRPr lang="en-US" altLang="ko-KR" sz="1800" b="1" dirty="0"/>
          </a:p>
          <a:p>
            <a:endParaRPr lang="ko-KR" altLang="en-US" sz="2000" b="1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37CDEC-5575-41A3-80EA-B1B1B7D02F17}" type="slidenum">
              <a:rPr lang="ko-KR" altLang="en-US" smtClean="0"/>
              <a:pPr>
                <a:defRPr/>
              </a:pPr>
              <a:t>35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필드와 메소드</a:t>
            </a:r>
          </a:p>
        </p:txBody>
      </p:sp>
      <p:sp>
        <p:nvSpPr>
          <p:cNvPr id="685060" name="내용 개체 틀 2"/>
          <p:cNvSpPr>
            <a:spLocks/>
          </p:cNvSpPr>
          <p:nvPr/>
        </p:nvSpPr>
        <p:spPr bwMode="auto">
          <a:xfrm>
            <a:off x="685800" y="1812925"/>
            <a:ext cx="5029200" cy="3444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ko-KR" b="1">
                <a:solidFill>
                  <a:srgbClr val="0000FF"/>
                </a:solidFill>
              </a:rPr>
              <a:t>public</a:t>
            </a:r>
            <a:r>
              <a:rPr lang="en-US" altLang="ko-KR" b="1"/>
              <a:t> class Box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b="1"/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b="1">
                <a:solidFill>
                  <a:srgbClr val="FF0000"/>
                </a:solidFill>
              </a:rPr>
              <a:t>  private </a:t>
            </a:r>
            <a:r>
              <a:rPr lang="en-US" altLang="ko-KR" b="1"/>
              <a:t>int length, width, height;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b="1">
                <a:solidFill>
                  <a:srgbClr val="0000FF"/>
                </a:solidFill>
              </a:rPr>
              <a:t> 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b="1">
                <a:solidFill>
                  <a:srgbClr val="0000FF"/>
                </a:solidFill>
              </a:rPr>
              <a:t>  public</a:t>
            </a:r>
            <a:r>
              <a:rPr lang="en-US" altLang="ko-KR" b="1"/>
              <a:t> void setLength(int p) {length=p;}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b="1"/>
              <a:t>  </a:t>
            </a:r>
            <a:r>
              <a:rPr lang="en-US" altLang="ko-KR" b="1">
                <a:solidFill>
                  <a:srgbClr val="0000FF"/>
                </a:solidFill>
              </a:rPr>
              <a:t>public</a:t>
            </a:r>
            <a:r>
              <a:rPr lang="en-US" altLang="ko-KR" b="1"/>
              <a:t> void setWidth(int p) {width=p;}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b="1"/>
              <a:t>  </a:t>
            </a:r>
            <a:r>
              <a:rPr lang="en-US" altLang="ko-KR" b="1">
                <a:solidFill>
                  <a:srgbClr val="0000FF"/>
                </a:solidFill>
              </a:rPr>
              <a:t>public </a:t>
            </a:r>
            <a:r>
              <a:rPr lang="en-US" altLang="ko-KR" b="1"/>
              <a:t>void setHeight(int p) {height=p;}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b="1"/>
              <a:t>  </a:t>
            </a:r>
            <a:r>
              <a:rPr lang="en-US" altLang="ko-KR" b="1">
                <a:solidFill>
                  <a:srgbClr val="0000FF"/>
                </a:solidFill>
              </a:rPr>
              <a:t>public</a:t>
            </a:r>
            <a:r>
              <a:rPr lang="en-US" altLang="ko-KR" b="1"/>
              <a:t> int displayVolume()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b="1"/>
              <a:t>  	{System.out.println(length*width*height);}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b="1"/>
              <a:t>}</a:t>
            </a:r>
            <a:endParaRPr lang="ko-KR" altLang="en-US" b="1"/>
          </a:p>
        </p:txBody>
      </p:sp>
      <p:sp>
        <p:nvSpPr>
          <p:cNvPr id="685061" name="Oval 5"/>
          <p:cNvSpPr>
            <a:spLocks noChangeArrowheads="1"/>
          </p:cNvSpPr>
          <p:nvPr/>
        </p:nvSpPr>
        <p:spPr bwMode="auto">
          <a:xfrm>
            <a:off x="6629400" y="3200400"/>
            <a:ext cx="1295400" cy="1676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b="1"/>
              <a:t>Length</a:t>
            </a:r>
          </a:p>
          <a:p>
            <a:r>
              <a:rPr lang="en-US" altLang="ko-KR" b="1"/>
              <a:t>Width</a:t>
            </a:r>
          </a:p>
          <a:p>
            <a:r>
              <a:rPr lang="en-US" altLang="ko-KR" b="1"/>
              <a:t>height</a:t>
            </a:r>
            <a:endParaRPr lang="ko-KR" altLang="en-US" b="1"/>
          </a:p>
        </p:txBody>
      </p:sp>
      <p:sp>
        <p:nvSpPr>
          <p:cNvPr id="685062" name="Text Box 6"/>
          <p:cNvSpPr txBox="1">
            <a:spLocks noChangeArrowheads="1"/>
          </p:cNvSpPr>
          <p:nvPr/>
        </p:nvSpPr>
        <p:spPr bwMode="auto">
          <a:xfrm>
            <a:off x="6521450" y="2147887"/>
            <a:ext cx="1555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b="1"/>
              <a:t>Box </a:t>
            </a:r>
            <a:r>
              <a:rPr lang="ko-KR" altLang="en-US" b="1"/>
              <a:t>인스턴스</a:t>
            </a:r>
          </a:p>
        </p:txBody>
      </p:sp>
      <p:sp>
        <p:nvSpPr>
          <p:cNvPr id="685064" name="Oval 8"/>
          <p:cNvSpPr>
            <a:spLocks noChangeArrowheads="1"/>
          </p:cNvSpPr>
          <p:nvPr/>
        </p:nvSpPr>
        <p:spPr bwMode="auto">
          <a:xfrm>
            <a:off x="6324600" y="2895600"/>
            <a:ext cx="1905000" cy="228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5065" name="Line 9"/>
          <p:cNvSpPr>
            <a:spLocks noChangeShapeType="1"/>
          </p:cNvSpPr>
          <p:nvPr/>
        </p:nvSpPr>
        <p:spPr bwMode="auto">
          <a:xfrm>
            <a:off x="7239000" y="2895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685066" name="Line 10"/>
          <p:cNvSpPr>
            <a:spLocks noChangeShapeType="1"/>
          </p:cNvSpPr>
          <p:nvPr/>
        </p:nvSpPr>
        <p:spPr bwMode="auto">
          <a:xfrm>
            <a:off x="7315200" y="487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685067" name="Line 11"/>
          <p:cNvSpPr>
            <a:spLocks noChangeShapeType="1"/>
          </p:cNvSpPr>
          <p:nvPr/>
        </p:nvSpPr>
        <p:spPr bwMode="auto">
          <a:xfrm>
            <a:off x="7924800" y="4038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685068" name="Line 12"/>
          <p:cNvSpPr>
            <a:spLocks noChangeShapeType="1"/>
          </p:cNvSpPr>
          <p:nvPr/>
        </p:nvSpPr>
        <p:spPr bwMode="auto">
          <a:xfrm>
            <a:off x="6324600" y="4038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685069" name="Line 13"/>
          <p:cNvSpPr>
            <a:spLocks noChangeShapeType="1"/>
          </p:cNvSpPr>
          <p:nvPr/>
        </p:nvSpPr>
        <p:spPr bwMode="auto">
          <a:xfrm flipH="1">
            <a:off x="6553200" y="4800600"/>
            <a:ext cx="228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685070" name="Text Box 14"/>
          <p:cNvSpPr txBox="1">
            <a:spLocks noChangeArrowheads="1"/>
          </p:cNvSpPr>
          <p:nvPr/>
        </p:nvSpPr>
        <p:spPr bwMode="auto">
          <a:xfrm>
            <a:off x="6156325" y="5584825"/>
            <a:ext cx="8556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b="1"/>
              <a:t>메소드</a:t>
            </a:r>
          </a:p>
        </p:txBody>
      </p:sp>
      <p:sp>
        <p:nvSpPr>
          <p:cNvPr id="16" name="날짜 개체 틀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37CDEC-5575-41A3-80EA-B1B1B7D02F17}" type="slidenum">
              <a:rPr lang="ko-KR" altLang="en-US" smtClean="0"/>
              <a:pPr>
                <a:defRPr/>
              </a:pPr>
              <a:t>36</a:t>
            </a:fld>
            <a:endParaRPr lang="en-US" altLang="ko-KR" dirty="0"/>
          </a:p>
        </p:txBody>
      </p:sp>
      <p:sp>
        <p:nvSpPr>
          <p:cNvPr id="18" name="TextBox 17"/>
          <p:cNvSpPr txBox="1"/>
          <p:nvPr/>
        </p:nvSpPr>
        <p:spPr>
          <a:xfrm>
            <a:off x="7620000" y="5373469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객체데이터</a:t>
            </a:r>
            <a:endParaRPr lang="en-US" altLang="ko-KR" b="1" smtClean="0"/>
          </a:p>
          <a:p>
            <a:r>
              <a:rPr lang="en-US" altLang="ko-KR" b="1" smtClean="0"/>
              <a:t>(</a:t>
            </a:r>
            <a:r>
              <a:rPr lang="ko-KR" altLang="en-US" b="1" smtClean="0"/>
              <a:t>상태변수</a:t>
            </a:r>
            <a:r>
              <a:rPr lang="en-US" altLang="ko-KR" b="1" smtClean="0"/>
              <a:t>)</a:t>
            </a:r>
            <a:endParaRPr lang="ko-KR" altLang="en-US" b="1"/>
          </a:p>
        </p:txBody>
      </p:sp>
      <p:cxnSp>
        <p:nvCxnSpPr>
          <p:cNvPr id="20" name="직선 화살표 연결선 19"/>
          <p:cNvCxnSpPr/>
          <p:nvPr/>
        </p:nvCxnSpPr>
        <p:spPr>
          <a:xfrm rot="16200000" flipV="1">
            <a:off x="7429500" y="4610100"/>
            <a:ext cx="762000" cy="5334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변수의 종류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800" dirty="0"/>
              <a:t>(</a:t>
            </a:r>
            <a:r>
              <a:rPr lang="en-US" altLang="ko-KR" sz="2800" dirty="0" smtClean="0"/>
              <a:t>Categories of Variables)</a:t>
            </a:r>
            <a:endParaRPr lang="en-US" altLang="ko-KR" dirty="0" smtClean="0"/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400" dirty="0" smtClean="0">
                <a:solidFill>
                  <a:srgbClr val="FF0000"/>
                </a:solidFill>
              </a:rPr>
              <a:t>Fields (</a:t>
            </a:r>
            <a:r>
              <a:rPr lang="ko-KR" altLang="en-US" sz="2400" dirty="0" smtClean="0">
                <a:solidFill>
                  <a:srgbClr val="FF0000"/>
                </a:solidFill>
              </a:rPr>
              <a:t>상태변수</a:t>
            </a:r>
            <a:r>
              <a:rPr lang="en-US" altLang="ko-KR" sz="2400" dirty="0" smtClean="0">
                <a:solidFill>
                  <a:srgbClr val="FF0000"/>
                </a:solidFill>
              </a:rPr>
              <a:t>)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 smtClean="0">
                <a:solidFill>
                  <a:srgbClr val="0000FF"/>
                </a:solidFill>
              </a:rPr>
              <a:t>Local variables (</a:t>
            </a:r>
            <a:r>
              <a:rPr lang="ko-KR" altLang="en-US" sz="2400" dirty="0" smtClean="0">
                <a:solidFill>
                  <a:srgbClr val="0000FF"/>
                </a:solidFill>
              </a:rPr>
              <a:t>지역변수</a:t>
            </a:r>
            <a:r>
              <a:rPr lang="en-US" altLang="ko-KR" sz="2400" dirty="0" smtClean="0">
                <a:solidFill>
                  <a:srgbClr val="0000FF"/>
                </a:solidFill>
              </a:rPr>
              <a:t>)</a:t>
            </a:r>
            <a:r>
              <a:rPr lang="ko-KR" altLang="en-US" sz="2400" dirty="0" smtClean="0">
                <a:solidFill>
                  <a:srgbClr val="0000FF"/>
                </a:solidFill>
              </a:rPr>
              <a:t> </a:t>
            </a:r>
            <a:r>
              <a:rPr lang="en-US" altLang="ko-KR" sz="2400" dirty="0" smtClean="0">
                <a:solidFill>
                  <a:srgbClr val="00B050"/>
                </a:solidFill>
              </a:rPr>
              <a:t>Parameter (</a:t>
            </a:r>
            <a:r>
              <a:rPr lang="ko-KR" altLang="en-US" sz="2400" dirty="0" err="1" smtClean="0">
                <a:solidFill>
                  <a:srgbClr val="00B050"/>
                </a:solidFill>
              </a:rPr>
              <a:t>파라미터</a:t>
            </a:r>
            <a:r>
              <a:rPr lang="en-US" altLang="ko-KR" sz="2400" dirty="0" smtClean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44038" name="Line 4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4039" name="Rectangle 6"/>
          <p:cNvSpPr>
            <a:spLocks noChangeArrowheads="1"/>
          </p:cNvSpPr>
          <p:nvPr/>
        </p:nvSpPr>
        <p:spPr bwMode="auto">
          <a:xfrm>
            <a:off x="1371600" y="2971800"/>
            <a:ext cx="55626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spcBef>
                <a:spcPct val="50000"/>
              </a:spcBef>
            </a:pPr>
            <a:r>
              <a:rPr kumimoji="0" lang="en-US" altLang="ko-KR" b="1"/>
              <a:t>public class BankAccount</a:t>
            </a:r>
          </a:p>
          <a:p>
            <a:pPr marL="342900" indent="-342900" latinLnBrk="0">
              <a:spcBef>
                <a:spcPct val="50000"/>
              </a:spcBef>
            </a:pPr>
            <a:r>
              <a:rPr kumimoji="0" lang="en-US" altLang="ko-KR" b="1"/>
              <a:t>{</a:t>
            </a:r>
            <a:r>
              <a:rPr kumimoji="0" lang="en-US" altLang="ko-KR" b="1">
                <a:latin typeface="Arial" charset="0"/>
              </a:rPr>
              <a:t> </a:t>
            </a:r>
            <a:r>
              <a:rPr kumimoji="0" lang="en-US" altLang="ko-KR" b="1"/>
              <a:t> </a:t>
            </a:r>
            <a:br>
              <a:rPr kumimoji="0" lang="en-US" altLang="ko-KR" b="1"/>
            </a:br>
            <a:r>
              <a:rPr kumimoji="0" lang="en-US" altLang="ko-KR" b="1"/>
              <a:t>private double</a:t>
            </a:r>
            <a:r>
              <a:rPr kumimoji="0" lang="en-US" altLang="ko-KR" b="1">
                <a:solidFill>
                  <a:srgbClr val="FF0000"/>
                </a:solidFill>
              </a:rPr>
              <a:t> balance;</a:t>
            </a:r>
          </a:p>
          <a:p>
            <a:pPr marL="342900" indent="-342900">
              <a:spcBef>
                <a:spcPct val="20000"/>
              </a:spcBef>
            </a:pPr>
            <a:r>
              <a:rPr kumimoji="0" lang="en-US" altLang="ko-KR" b="1"/>
              <a:t>	public void deposit(double </a:t>
            </a:r>
            <a:r>
              <a:rPr kumimoji="0" lang="en-US" altLang="ko-KR" b="1">
                <a:solidFill>
                  <a:srgbClr val="00B050"/>
                </a:solidFill>
              </a:rPr>
              <a:t>amount</a:t>
            </a:r>
            <a:r>
              <a:rPr kumimoji="0" lang="en-US" altLang="ko-KR" b="1"/>
              <a:t>)   {</a:t>
            </a:r>
          </a:p>
          <a:p>
            <a:pPr marL="342900" indent="-342900">
              <a:spcBef>
                <a:spcPct val="20000"/>
              </a:spcBef>
            </a:pPr>
            <a:r>
              <a:rPr kumimoji="0" lang="en-US" altLang="ko-KR" b="1"/>
              <a:t>	</a:t>
            </a:r>
            <a:r>
              <a:rPr kumimoji="0" lang="en-US" altLang="ko-KR" b="1">
                <a:latin typeface="Arial" charset="0"/>
              </a:rPr>
              <a:t> </a:t>
            </a:r>
            <a:r>
              <a:rPr kumimoji="0" lang="en-US" altLang="ko-KR" b="1"/>
              <a:t> </a:t>
            </a:r>
            <a:r>
              <a:rPr kumimoji="0" lang="en-US" altLang="ko-KR" b="1">
                <a:latin typeface="Arial" charset="0"/>
              </a:rPr>
              <a:t> </a:t>
            </a:r>
            <a:r>
              <a:rPr kumimoji="0" lang="en-US" altLang="ko-KR" b="1"/>
              <a:t>double </a:t>
            </a:r>
            <a:r>
              <a:rPr kumimoji="0" lang="en-US" altLang="ko-KR" b="1">
                <a:solidFill>
                  <a:srgbClr val="0000FF"/>
                </a:solidFill>
              </a:rPr>
              <a:t>newBalance</a:t>
            </a:r>
            <a:r>
              <a:rPr kumimoji="0" lang="en-US" altLang="ko-KR" b="1"/>
              <a:t> = </a:t>
            </a:r>
            <a:r>
              <a:rPr kumimoji="0" lang="en-US" altLang="ko-KR" b="1">
                <a:solidFill>
                  <a:srgbClr val="FF0000"/>
                </a:solidFill>
              </a:rPr>
              <a:t>balance</a:t>
            </a:r>
            <a:r>
              <a:rPr kumimoji="0" lang="en-US" altLang="ko-KR" b="1"/>
              <a:t> + </a:t>
            </a:r>
            <a:r>
              <a:rPr kumimoji="0" lang="en-US" altLang="ko-KR" b="1">
                <a:solidFill>
                  <a:srgbClr val="00B050"/>
                </a:solidFill>
              </a:rPr>
              <a:t>amount</a:t>
            </a:r>
            <a:r>
              <a:rPr kumimoji="0" lang="en-US" altLang="ko-KR" b="1"/>
              <a:t>;</a:t>
            </a:r>
            <a:br>
              <a:rPr kumimoji="0" lang="en-US" altLang="ko-KR" b="1"/>
            </a:br>
            <a:r>
              <a:rPr kumimoji="0" lang="en-US" altLang="ko-KR" b="1">
                <a:latin typeface="Arial" charset="0"/>
              </a:rPr>
              <a:t> </a:t>
            </a:r>
            <a:r>
              <a:rPr kumimoji="0" lang="en-US" altLang="ko-KR" b="1"/>
              <a:t> </a:t>
            </a:r>
            <a:r>
              <a:rPr kumimoji="0" lang="en-US" altLang="ko-KR" b="1">
                <a:latin typeface="Arial" charset="0"/>
              </a:rPr>
              <a:t> </a:t>
            </a:r>
            <a:r>
              <a:rPr kumimoji="0" lang="en-US" altLang="ko-KR" b="1"/>
              <a:t>balance = </a:t>
            </a:r>
            <a:r>
              <a:rPr kumimoji="0" lang="en-US" altLang="ko-KR" b="1">
                <a:solidFill>
                  <a:srgbClr val="0000FF"/>
                </a:solidFill>
              </a:rPr>
              <a:t>newBalance</a:t>
            </a:r>
            <a:r>
              <a:rPr kumimoji="0" lang="en-US" altLang="ko-KR" b="1"/>
              <a:t>;</a:t>
            </a:r>
            <a:br>
              <a:rPr kumimoji="0" lang="en-US" altLang="ko-KR" b="1"/>
            </a:br>
            <a:r>
              <a:rPr kumimoji="0" lang="en-US" altLang="ko-KR" b="1"/>
              <a:t>}</a:t>
            </a:r>
          </a:p>
          <a:p>
            <a:pPr marL="342900" indent="-342900" latinLnBrk="0">
              <a:spcBef>
                <a:spcPct val="50000"/>
              </a:spcBef>
            </a:pPr>
            <a:r>
              <a:rPr kumimoji="0" lang="en-US" altLang="ko-KR" b="1"/>
              <a:t>} </a:t>
            </a:r>
          </a:p>
        </p:txBody>
      </p:sp>
      <p:sp>
        <p:nvSpPr>
          <p:cNvPr id="44040" name="Rectangle 7"/>
          <p:cNvSpPr>
            <a:spLocks noChangeArrowheads="1"/>
          </p:cNvSpPr>
          <p:nvPr/>
        </p:nvSpPr>
        <p:spPr bwMode="auto">
          <a:xfrm>
            <a:off x="5943600" y="2209800"/>
            <a:ext cx="3048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ko-KR" altLang="en-US" b="1" dirty="0"/>
              <a:t>메소드에 속하며 메소드가 실행되는 동안에만 존재함</a:t>
            </a:r>
          </a:p>
        </p:txBody>
      </p:sp>
      <p:sp>
        <p:nvSpPr>
          <p:cNvPr id="44041" name="Line 8"/>
          <p:cNvSpPr>
            <a:spLocks noChangeShapeType="1"/>
          </p:cNvSpPr>
          <p:nvPr/>
        </p:nvSpPr>
        <p:spPr bwMode="auto">
          <a:xfrm flipH="1" flipV="1">
            <a:off x="5486400" y="2209798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 sz="1600"/>
          </a:p>
        </p:txBody>
      </p:sp>
      <p:sp>
        <p:nvSpPr>
          <p:cNvPr id="44042" name="Line 9"/>
          <p:cNvSpPr>
            <a:spLocks noChangeShapeType="1"/>
          </p:cNvSpPr>
          <p:nvPr/>
        </p:nvSpPr>
        <p:spPr bwMode="auto">
          <a:xfrm flipH="1" flipV="1">
            <a:off x="3962400" y="2209798"/>
            <a:ext cx="1981200" cy="2286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 sz="1600"/>
          </a:p>
        </p:txBody>
      </p:sp>
      <p:sp>
        <p:nvSpPr>
          <p:cNvPr id="13" name="날짜 개체 틀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37CDEC-5575-41A3-80EA-B1B1B7D02F17}" type="slidenum">
              <a:rPr lang="ko-KR" altLang="en-US" smtClean="0"/>
              <a:pPr>
                <a:defRPr/>
              </a:pPr>
              <a:t>37</a:t>
            </a:fld>
            <a:endParaRPr lang="en-US" altLang="ko-KR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7924800" cy="1470025"/>
          </a:xfrm>
        </p:spPr>
        <p:txBody>
          <a:bodyPr/>
          <a:lstStyle/>
          <a:p>
            <a:r>
              <a:rPr lang="ko-KR" altLang="en-US" sz="3200" dirty="0" smtClean="0"/>
              <a:t>메소드를 구현할 때 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err="1" smtClean="0"/>
              <a:t>파라미터</a:t>
            </a:r>
            <a:r>
              <a:rPr lang="ko-KR" altLang="en-US" sz="3200" dirty="0" smtClean="0"/>
              <a:t> 수를 미리 정하지 않을 수도 있다</a:t>
            </a:r>
            <a:r>
              <a:rPr lang="en-US" altLang="ko-KR" sz="3200" dirty="0"/>
              <a:t/>
            </a:r>
            <a:br>
              <a:rPr lang="en-US" altLang="ko-KR" sz="3200" dirty="0"/>
            </a:br>
            <a:endParaRPr lang="ko-KR" altLang="en-US" sz="3200" dirty="0"/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err="1" smtClean="0"/>
              <a:t>가변수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파라미터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(variable </a:t>
            </a:r>
            <a:r>
              <a:rPr lang="en-US" altLang="ko-KR" dirty="0"/>
              <a:t>number of parameters)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37CDEC-5575-41A3-80EA-B1B1B7D02F17}" type="slidenum">
              <a:rPr lang="ko-KR" altLang="en-US" smtClean="0"/>
              <a:pPr>
                <a:defRPr/>
              </a:pPr>
              <a:t>38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248251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가변수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함수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000" dirty="0" smtClean="0"/>
              <a:t>(variable number of parameters)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class Adder {</a:t>
            </a:r>
          </a:p>
          <a:p>
            <a:pPr>
              <a:buNone/>
            </a:pPr>
            <a:r>
              <a:rPr lang="en-US" altLang="ko-KR" sz="2000" dirty="0" smtClean="0"/>
              <a:t>	public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add(int... values) { ... }</a:t>
            </a:r>
          </a:p>
          <a:p>
            <a:pPr>
              <a:buNone/>
            </a:pPr>
            <a:r>
              <a:rPr lang="en-US" altLang="ko-KR" sz="2000" dirty="0"/>
              <a:t>}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Adder </a:t>
            </a:r>
            <a:r>
              <a:rPr lang="en-US" altLang="ko-KR" sz="2000" dirty="0" err="1" smtClean="0"/>
              <a:t>adder</a:t>
            </a:r>
            <a:r>
              <a:rPr lang="en-US" altLang="ko-KR" sz="2000" dirty="0" smtClean="0"/>
              <a:t> = new Adder();</a:t>
            </a:r>
          </a:p>
          <a:p>
            <a:pPr>
              <a:buNone/>
            </a:pPr>
            <a:r>
              <a:rPr lang="en-US" altLang="ko-KR" sz="2000" dirty="0" err="1" smtClean="0"/>
              <a:t>adder.add</a:t>
            </a:r>
            <a:r>
              <a:rPr lang="en-US" altLang="ko-KR" sz="2000" dirty="0" smtClean="0"/>
              <a:t>(1, 3, 7);</a:t>
            </a:r>
          </a:p>
          <a:p>
            <a:pPr>
              <a:buNone/>
            </a:pPr>
            <a:r>
              <a:rPr lang="en-US" altLang="ko-KR" sz="2000" dirty="0" err="1" smtClean="0"/>
              <a:t>adder.add</a:t>
            </a:r>
            <a:r>
              <a:rPr lang="en-US" altLang="ko-KR" sz="2000" dirty="0" smtClean="0"/>
              <a:t>(1, 2);</a:t>
            </a:r>
          </a:p>
          <a:p>
            <a:pPr>
              <a:buNone/>
            </a:pPr>
            <a:r>
              <a:rPr lang="en-US" altLang="ko-KR" sz="2000" dirty="0" err="1"/>
              <a:t>adder.add</a:t>
            </a:r>
            <a:r>
              <a:rPr lang="en-US" altLang="ko-KR" sz="2000" dirty="0"/>
              <a:t>(1, 3, </a:t>
            </a:r>
            <a:r>
              <a:rPr lang="en-US" altLang="ko-KR" sz="2000" dirty="0" smtClean="0"/>
              <a:t>7, 8);</a:t>
            </a:r>
            <a:endParaRPr lang="en-US" altLang="ko-KR" sz="2000" dirty="0"/>
          </a:p>
          <a:p>
            <a:pPr>
              <a:buNone/>
            </a:pPr>
            <a:endParaRPr lang="ko-KR" altLang="en-US" sz="20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76E-1544-4E3A-B15B-8A9AF7971DD8}" type="slidenum">
              <a:rPr lang="ko-KR" altLang="en-US" smtClean="0"/>
              <a:pPr/>
              <a:t>39</a:t>
            </a:fld>
            <a:endParaRPr lang="en-US" altLang="ko-K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클래스의 공개 인터페이스 구상</a:t>
            </a:r>
            <a:r>
              <a:rPr lang="en-US" altLang="ko-KR" sz="2400" b="1" dirty="0" smtClean="0"/>
              <a:t>(Public Interface of a Class)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11313"/>
            <a:ext cx="8458200" cy="4514850"/>
          </a:xfrm>
        </p:spPr>
        <p:txBody>
          <a:bodyPr/>
          <a:lstStyle/>
          <a:p>
            <a:pPr marL="0" lvl="1" indent="0" eaLnBrk="1" hangingPunct="1">
              <a:buNone/>
            </a:pPr>
            <a:endParaRPr lang="en-US" altLang="ko-KR" dirty="0" smtClean="0"/>
          </a:p>
          <a:p>
            <a:pPr marL="0" lvl="1" indent="0" eaLnBrk="1" hangingPunct="1">
              <a:buNone/>
            </a:pPr>
            <a:r>
              <a:rPr lang="ko-KR" altLang="en-US" dirty="0" smtClean="0"/>
              <a:t>공개 인터페이스</a:t>
            </a:r>
            <a:r>
              <a:rPr lang="en-US" altLang="ko-KR" dirty="0" smtClean="0"/>
              <a:t>(public interface) =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사용법</a:t>
            </a:r>
          </a:p>
          <a:p>
            <a:pPr lvl="1" eaLnBrk="1" hangingPunct="1"/>
            <a:endParaRPr lang="en-US" altLang="ko-KR" dirty="0" smtClean="0"/>
          </a:p>
          <a:p>
            <a:pPr marL="457200" lvl="1" indent="0" eaLnBrk="1" hangingPunct="1">
              <a:buNone/>
            </a:pPr>
            <a:r>
              <a:rPr lang="ko-KR" altLang="en-US" dirty="0" smtClean="0"/>
              <a:t>지원되는 </a:t>
            </a:r>
            <a:r>
              <a:rPr lang="ko-KR" altLang="en-US" dirty="0" err="1" smtClean="0"/>
              <a:t>메소드의</a:t>
            </a:r>
            <a:r>
              <a:rPr lang="ko-KR" altLang="en-US" dirty="0" smtClean="0"/>
              <a:t> 종류와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메소드의</a:t>
            </a:r>
            <a:r>
              <a:rPr lang="ko-KR" altLang="en-US" dirty="0" smtClean="0"/>
              <a:t> 사용법</a:t>
            </a:r>
          </a:p>
        </p:txBody>
      </p:sp>
      <p:sp>
        <p:nvSpPr>
          <p:cNvPr id="19462" name="Line 4"/>
          <p:cNvSpPr>
            <a:spLocks noChangeShapeType="1"/>
          </p:cNvSpPr>
          <p:nvPr/>
        </p:nvSpPr>
        <p:spPr bwMode="auto">
          <a:xfrm>
            <a:off x="0" y="15240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37CDEC-5575-41A3-80EA-B1B1B7D02F17}" type="slidenum">
              <a:rPr lang="ko-KR" altLang="en-US" smtClean="0"/>
              <a:pPr>
                <a:defRPr/>
              </a:pPr>
              <a:t>4</a:t>
            </a:fld>
            <a:endParaRPr lang="en-US" altLang="ko-KR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가변수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함수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000" dirty="0" smtClean="0"/>
              <a:t>(variable number of parameters)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class Adder {</a:t>
            </a:r>
          </a:p>
          <a:p>
            <a:pPr>
              <a:buNone/>
            </a:pPr>
            <a:r>
              <a:rPr lang="en-US" altLang="ko-KR" sz="2000" dirty="0" smtClean="0"/>
              <a:t>	public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add(int... values) { ... }</a:t>
            </a:r>
          </a:p>
          <a:p>
            <a:pPr>
              <a:buNone/>
            </a:pPr>
            <a:r>
              <a:rPr lang="en-US" altLang="ko-KR" sz="2000" dirty="0"/>
              <a:t>}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Adder </a:t>
            </a:r>
            <a:r>
              <a:rPr lang="en-US" altLang="ko-KR" sz="2000" dirty="0" err="1" smtClean="0"/>
              <a:t>adder</a:t>
            </a:r>
            <a:r>
              <a:rPr lang="en-US" altLang="ko-KR" sz="2000" dirty="0" smtClean="0"/>
              <a:t> = new Adder();</a:t>
            </a:r>
          </a:p>
          <a:p>
            <a:pPr>
              <a:buNone/>
            </a:pPr>
            <a:r>
              <a:rPr lang="en-US" altLang="ko-KR" sz="2000" dirty="0" err="1" smtClean="0"/>
              <a:t>adder.add</a:t>
            </a:r>
            <a:r>
              <a:rPr lang="en-US" altLang="ko-KR" sz="2000" dirty="0" smtClean="0"/>
              <a:t>(1, 3, 7);</a:t>
            </a:r>
          </a:p>
          <a:p>
            <a:pPr>
              <a:buNone/>
            </a:pPr>
            <a:r>
              <a:rPr lang="en-US" altLang="ko-KR" sz="2000" dirty="0" err="1" smtClean="0"/>
              <a:t>adder.add</a:t>
            </a:r>
            <a:r>
              <a:rPr lang="en-US" altLang="ko-KR" sz="2000" dirty="0" smtClean="0"/>
              <a:t>(1, 2);</a:t>
            </a:r>
          </a:p>
          <a:p>
            <a:pPr>
              <a:buNone/>
            </a:pPr>
            <a:r>
              <a:rPr lang="en-US" altLang="ko-KR" sz="2000" dirty="0" err="1"/>
              <a:t>adder.add</a:t>
            </a:r>
            <a:r>
              <a:rPr lang="en-US" altLang="ko-KR" sz="2000" dirty="0"/>
              <a:t>(1, 3, </a:t>
            </a:r>
            <a:r>
              <a:rPr lang="en-US" altLang="ko-KR" sz="2000" dirty="0" smtClean="0"/>
              <a:t>7, 8);</a:t>
            </a:r>
            <a:endParaRPr lang="en-US" altLang="ko-KR" sz="2000" dirty="0"/>
          </a:p>
          <a:p>
            <a:pPr>
              <a:buNone/>
            </a:pPr>
            <a:endParaRPr lang="ko-KR" altLang="en-US" sz="20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76E-1544-4E3A-B15B-8A9AF7971DD8}" type="slidenum">
              <a:rPr lang="ko-KR" altLang="en-US" smtClean="0"/>
              <a:pPr/>
              <a:t>40</a:t>
            </a:fld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3657600" y="4355068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① 인자들이 배열로 만들어진다</a:t>
            </a:r>
            <a:r>
              <a:rPr lang="en-US" altLang="ko-KR" dirty="0" smtClean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53165" y="4812268"/>
            <a:ext cx="518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②</a:t>
            </a:r>
            <a:r>
              <a:rPr lang="ko-KR" altLang="en-US" dirty="0" smtClean="0"/>
              <a:t>배열을 가리키는 참조가 </a:t>
            </a:r>
            <a:r>
              <a:rPr lang="ko-KR" altLang="en-US" dirty="0" err="1" smtClean="0"/>
              <a:t>파라미터로</a:t>
            </a:r>
            <a:r>
              <a:rPr lang="ko-KR" altLang="en-US" dirty="0" smtClean="0"/>
              <a:t> 복사된다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760765" y="3191933"/>
            <a:ext cx="609600" cy="228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4760765" y="3420533"/>
            <a:ext cx="609600" cy="228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4760765" y="3649133"/>
            <a:ext cx="609600" cy="228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7</a:t>
            </a:r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4760765" y="3877733"/>
            <a:ext cx="609600" cy="228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8</a:t>
            </a:r>
            <a:endParaRPr lang="ko-KR" altLang="en-US" sz="1600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3962400" y="2514600"/>
            <a:ext cx="7620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7748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가변수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함수의 구현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000" dirty="0" smtClean="0"/>
              <a:t>(variable number of parameters)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sz="2000" dirty="0" smtClean="0"/>
              <a:t>class Adder</a:t>
            </a:r>
          </a:p>
          <a:p>
            <a:pPr>
              <a:buNone/>
            </a:pPr>
            <a:r>
              <a:rPr lang="en-US" altLang="ko-KR" sz="2000" dirty="0" smtClean="0"/>
              <a:t>	public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add(int... values) </a:t>
            </a:r>
          </a:p>
          <a:p>
            <a:pPr>
              <a:buNone/>
            </a:pPr>
            <a:r>
              <a:rPr lang="en-US" altLang="ko-KR" sz="2000" dirty="0" smtClean="0"/>
              <a:t>	{</a:t>
            </a:r>
          </a:p>
          <a:p>
            <a:pPr>
              <a:buNone/>
            </a:pPr>
            <a:r>
              <a:rPr lang="en-US" altLang="ko-KR" sz="2000" dirty="0" smtClean="0"/>
              <a:t>		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sum = 0;		</a:t>
            </a:r>
          </a:p>
          <a:p>
            <a:pPr>
              <a:buNone/>
            </a:pPr>
            <a:r>
              <a:rPr lang="en-US" altLang="ko-KR" sz="2000" dirty="0" smtClean="0"/>
              <a:t>		for (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i</a:t>
            </a:r>
            <a:r>
              <a:rPr lang="en-US" altLang="ko-KR" sz="2000" dirty="0" smtClean="0"/>
              <a:t> = 0; </a:t>
            </a:r>
            <a:r>
              <a:rPr lang="en-US" altLang="ko-KR" sz="2000" dirty="0" err="1" smtClean="0"/>
              <a:t>i</a:t>
            </a:r>
            <a:r>
              <a:rPr lang="en-US" altLang="ko-KR" sz="2000" dirty="0" smtClean="0"/>
              <a:t> &lt; </a:t>
            </a:r>
            <a:r>
              <a:rPr lang="en-US" altLang="ko-KR" sz="2000" dirty="0" err="1" smtClean="0"/>
              <a:t>values.length</a:t>
            </a:r>
            <a:r>
              <a:rPr lang="en-US" altLang="ko-KR" sz="2000" dirty="0" smtClean="0"/>
              <a:t>; </a:t>
            </a:r>
            <a:r>
              <a:rPr lang="en-US" altLang="ko-KR" sz="2000" dirty="0" err="1" smtClean="0"/>
              <a:t>i</a:t>
            </a:r>
            <a:r>
              <a:rPr lang="en-US" altLang="ko-KR" sz="2000" dirty="0" smtClean="0"/>
              <a:t>++)</a:t>
            </a:r>
          </a:p>
          <a:p>
            <a:pPr>
              <a:buNone/>
            </a:pPr>
            <a:r>
              <a:rPr lang="en-US" altLang="ko-KR" sz="2000" dirty="0" smtClean="0"/>
              <a:t>			sum += values[</a:t>
            </a:r>
            <a:r>
              <a:rPr lang="en-US" altLang="ko-KR" sz="2000" dirty="0" err="1" smtClean="0"/>
              <a:t>i</a:t>
            </a:r>
            <a:r>
              <a:rPr lang="en-US" altLang="ko-KR" sz="2000" dirty="0" smtClean="0"/>
              <a:t>];</a:t>
            </a:r>
          </a:p>
          <a:p>
            <a:pPr>
              <a:buNone/>
            </a:pPr>
            <a:r>
              <a:rPr lang="en-US" altLang="ko-KR" sz="2000" dirty="0" smtClean="0"/>
              <a:t>		return sum;</a:t>
            </a:r>
          </a:p>
          <a:p>
            <a:pPr>
              <a:buNone/>
            </a:pPr>
            <a:r>
              <a:rPr lang="en-US" altLang="ko-KR" sz="2000" dirty="0" smtClean="0"/>
              <a:t>	}</a:t>
            </a:r>
            <a:endParaRPr lang="ko-KR" altLang="en-US" sz="20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76E-1544-4E3A-B15B-8A9AF7971DD8}" type="slidenum">
              <a:rPr lang="ko-KR" altLang="en-US" smtClean="0"/>
              <a:pPr/>
              <a:t>41</a:t>
            </a:fld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6629400" y="2590800"/>
            <a:ext cx="609600" cy="228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6629400" y="2819400"/>
            <a:ext cx="609600" cy="228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6629400" y="3048000"/>
            <a:ext cx="609600" cy="228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7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6629400" y="3276600"/>
            <a:ext cx="609600" cy="228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8</a:t>
            </a:r>
            <a:endParaRPr lang="ko-KR" altLang="en-US" sz="1600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962400" y="2133600"/>
            <a:ext cx="2630635" cy="3894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지역변수의 영역</a:t>
            </a:r>
            <a:endParaRPr lang="ko-KR" altLang="en-US" dirty="0"/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37CDEC-5575-41A3-80EA-B1B1B7D02F17}" type="slidenum">
              <a:rPr lang="ko-KR" altLang="en-US" smtClean="0"/>
              <a:pPr>
                <a:defRPr/>
              </a:pPr>
              <a:t>42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037258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48131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>
                <a:latin typeface="굴림" charset="-127"/>
                <a:ea typeface="굴림" charset="-127"/>
              </a:rPr>
              <a:t>강원대학교</a:t>
            </a:r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지역변수의 영역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800" dirty="0"/>
              <a:t>(Scope of a local variable</a:t>
            </a:r>
            <a:r>
              <a:rPr lang="en-US" altLang="ko-KR" sz="2800" dirty="0" smtClean="0"/>
              <a:t>)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ko-KR" dirty="0" smtClean="0"/>
          </a:p>
          <a:p>
            <a:pPr eaLnBrk="1" hangingPunct="1">
              <a:buFontTx/>
              <a:buNone/>
            </a:pPr>
            <a:r>
              <a:rPr lang="ko-KR" altLang="en-US" dirty="0" smtClean="0"/>
              <a:t>지역변수의 영역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변수가 선언된 부분부터 변수가 포함되어 있는 블록의 끝까지</a:t>
            </a:r>
            <a:endParaRPr lang="en-US" altLang="ko-KR" dirty="0" smtClean="0"/>
          </a:p>
        </p:txBody>
      </p:sp>
      <p:sp>
        <p:nvSpPr>
          <p:cNvPr id="48134" name="Line 4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8135" name="슬라이드 번호 개체 틀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4177D0-FB6C-4467-8040-A1A6D71CEC8B}" type="slidenum">
              <a:rPr lang="ko-KR" altLang="en-US" smtClean="0">
                <a:latin typeface="굴림" charset="-127"/>
                <a:ea typeface="굴림" charset="-127"/>
              </a:rPr>
              <a:pPr/>
              <a:t>43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4915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>
                <a:latin typeface="굴림" charset="-127"/>
                <a:ea typeface="굴림" charset="-127"/>
              </a:rPr>
              <a:t>강원대학교</a:t>
            </a:r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Scope of Local Variables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지역변수의 </a:t>
            </a:r>
            <a:r>
              <a:rPr lang="en-US" altLang="ko-KR" smtClean="0"/>
              <a:t>scope </a:t>
            </a:r>
            <a:r>
              <a:rPr lang="ko-KR" altLang="en-US" smtClean="0"/>
              <a:t>내에는 같은 이름의 지역변수가 있을 수 없다</a:t>
            </a:r>
            <a:r>
              <a:rPr lang="en-US" altLang="ko-KR" smtClean="0"/>
              <a:t>.</a:t>
            </a:r>
          </a:p>
        </p:txBody>
      </p:sp>
      <p:sp>
        <p:nvSpPr>
          <p:cNvPr id="49158" name="Line 4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9159" name="Rectangle 6"/>
          <p:cNvSpPr>
            <a:spLocks noChangeArrowheads="1"/>
          </p:cNvSpPr>
          <p:nvPr/>
        </p:nvSpPr>
        <p:spPr bwMode="auto">
          <a:xfrm>
            <a:off x="762000" y="2590800"/>
            <a:ext cx="7924800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spcBef>
                <a:spcPct val="50000"/>
              </a:spcBef>
            </a:pPr>
            <a:r>
              <a:rPr kumimoji="0" lang="en-US" altLang="ko-KR" b="1">
                <a:latin typeface="Courier New" pitchFamily="49" charset="0"/>
              </a:rPr>
              <a:t>Rectangle </a:t>
            </a:r>
            <a:r>
              <a:rPr kumimoji="0" lang="en-US" altLang="ko-KR" b="1">
                <a:solidFill>
                  <a:srgbClr val="FF0000"/>
                </a:solidFill>
                <a:latin typeface="Courier New" pitchFamily="49" charset="0"/>
              </a:rPr>
              <a:t>r</a:t>
            </a:r>
            <a:r>
              <a:rPr kumimoji="0" lang="en-US" altLang="ko-KR" b="1">
                <a:latin typeface="Courier New" pitchFamily="49" charset="0"/>
              </a:rPr>
              <a:t> = new Rectangle(5, 10, 20, 30);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if (x &gt;= 0)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{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   double </a:t>
            </a:r>
            <a:r>
              <a:rPr kumimoji="0" lang="en-US" altLang="ko-KR" b="1">
                <a:solidFill>
                  <a:srgbClr val="FF0000"/>
                </a:solidFill>
                <a:latin typeface="Courier New" pitchFamily="49" charset="0"/>
              </a:rPr>
              <a:t>r</a:t>
            </a:r>
            <a:r>
              <a:rPr kumimoji="0" lang="en-US" altLang="ko-KR" b="1">
                <a:latin typeface="Courier New" pitchFamily="49" charset="0"/>
              </a:rPr>
              <a:t> = Math.sqrt(x);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   // </a:t>
            </a:r>
            <a:r>
              <a:rPr kumimoji="0" lang="en-US" altLang="ko-KR" b="1">
                <a:solidFill>
                  <a:srgbClr val="FF0000"/>
                </a:solidFill>
                <a:latin typeface="Courier New" pitchFamily="49" charset="0"/>
              </a:rPr>
              <a:t>Error</a:t>
            </a:r>
            <a:r>
              <a:rPr kumimoji="0" lang="en-US" altLang="ko-KR" b="1">
                <a:latin typeface="Courier New" pitchFamily="49" charset="0"/>
              </a:rPr>
              <a:t>–can't declare another variable called r here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   . . .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} </a:t>
            </a:r>
            <a:endParaRPr kumimoji="0" lang="en-US" altLang="ko-KR">
              <a:latin typeface="Courier New" pitchFamily="49" charset="0"/>
            </a:endParaRPr>
          </a:p>
        </p:txBody>
      </p:sp>
      <p:sp>
        <p:nvSpPr>
          <p:cNvPr id="49160" name="슬라이드 번호 개체 틀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02D6F3-8FEE-4621-BAF1-CAA9E24DF450}" type="slidenum">
              <a:rPr lang="ko-KR" altLang="en-US" smtClean="0">
                <a:latin typeface="굴림" charset="-127"/>
                <a:ea typeface="굴림" charset="-127"/>
              </a:rPr>
              <a:pPr/>
              <a:t>44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5017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>
                <a:latin typeface="굴림" charset="-127"/>
                <a:ea typeface="굴림" charset="-127"/>
              </a:rPr>
              <a:t>강원대학교</a:t>
            </a:r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Scope of Local Variables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Scope</a:t>
            </a:r>
            <a:r>
              <a:rPr lang="ko-KR" altLang="en-US" smtClean="0"/>
              <a:t>가 겹치지 않는다면 같은 이름의 지역변수를 사용할 수 있다</a:t>
            </a:r>
            <a:r>
              <a:rPr lang="en-US" altLang="ko-KR" smtClean="0"/>
              <a:t>.</a:t>
            </a:r>
          </a:p>
        </p:txBody>
      </p:sp>
      <p:sp>
        <p:nvSpPr>
          <p:cNvPr id="50182" name="Line 4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0183" name="Rectangle 5"/>
          <p:cNvSpPr>
            <a:spLocks noChangeArrowheads="1"/>
          </p:cNvSpPr>
          <p:nvPr/>
        </p:nvSpPr>
        <p:spPr bwMode="auto">
          <a:xfrm>
            <a:off x="1066800" y="2590800"/>
            <a:ext cx="69342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spcBef>
                <a:spcPct val="50000"/>
              </a:spcBef>
            </a:pPr>
            <a:r>
              <a:rPr kumimoji="0" lang="en-US" altLang="ko-KR" b="1">
                <a:latin typeface="Courier New" pitchFamily="49" charset="0"/>
              </a:rPr>
              <a:t>if (x &gt;= 0)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{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   double </a:t>
            </a:r>
            <a:r>
              <a:rPr kumimoji="0" lang="en-US" altLang="ko-KR" b="1">
                <a:solidFill>
                  <a:srgbClr val="FF0000"/>
                </a:solidFill>
                <a:latin typeface="Courier New" pitchFamily="49" charset="0"/>
              </a:rPr>
              <a:t>r</a:t>
            </a:r>
            <a:r>
              <a:rPr kumimoji="0" lang="en-US" altLang="ko-KR" b="1">
                <a:latin typeface="Courier New" pitchFamily="49" charset="0"/>
              </a:rPr>
              <a:t> = Math.sqrt(x);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   . . .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} // Scope of r ends here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else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{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   Rectangle </a:t>
            </a:r>
            <a:r>
              <a:rPr kumimoji="0" lang="en-US" altLang="ko-KR" b="1">
                <a:solidFill>
                  <a:srgbClr val="FF0000"/>
                </a:solidFill>
                <a:latin typeface="Courier New" pitchFamily="49" charset="0"/>
              </a:rPr>
              <a:t>r</a:t>
            </a:r>
            <a:r>
              <a:rPr kumimoji="0" lang="en-US" altLang="ko-KR" b="1">
                <a:latin typeface="Courier New" pitchFamily="49" charset="0"/>
              </a:rPr>
              <a:t> = new Rectangle(5, 10, 20, 30);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   // </a:t>
            </a:r>
            <a:r>
              <a:rPr kumimoji="0" lang="en-US" altLang="ko-KR" b="1">
                <a:solidFill>
                  <a:srgbClr val="FF0000"/>
                </a:solidFill>
                <a:latin typeface="Courier New" pitchFamily="49" charset="0"/>
              </a:rPr>
              <a:t>OK</a:t>
            </a:r>
            <a:r>
              <a:rPr kumimoji="0" lang="en-US" altLang="ko-KR" b="1">
                <a:latin typeface="Courier New" pitchFamily="49" charset="0"/>
              </a:rPr>
              <a:t>–it is legal to declare another r here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   . . .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}</a:t>
            </a:r>
          </a:p>
        </p:txBody>
      </p:sp>
      <p:sp>
        <p:nvSpPr>
          <p:cNvPr id="50184" name="슬라이드 번호 개체 틀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8A228B-1E10-4A4B-AFF8-FC1AD7B6136B}" type="slidenum">
              <a:rPr lang="ko-KR" altLang="en-US" smtClean="0">
                <a:latin typeface="굴림" charset="-127"/>
                <a:ea typeface="굴림" charset="-127"/>
              </a:rPr>
              <a:pPr/>
              <a:t>45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53251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>
                <a:latin typeface="굴림" charset="-127"/>
                <a:ea typeface="굴림" charset="-127"/>
              </a:rPr>
              <a:t>강원대학교</a:t>
            </a:r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Overlapping Scope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/>
            <a:r>
              <a:rPr lang="ko-KR" altLang="en-US" smtClean="0"/>
              <a:t>지역변수와 필드가 같은 이름을 가질 때는 지역변수가 필드를 가린다</a:t>
            </a:r>
            <a:r>
              <a:rPr lang="en-US" altLang="ko-KR" smtClean="0"/>
              <a:t>(shadow).</a:t>
            </a:r>
          </a:p>
          <a:p>
            <a:pPr eaLnBrk="1" hangingPunct="1">
              <a:buFontTx/>
              <a:buNone/>
            </a:pPr>
            <a:endParaRPr lang="en-US" altLang="ko-KR" smtClean="0"/>
          </a:p>
        </p:txBody>
      </p:sp>
      <p:sp>
        <p:nvSpPr>
          <p:cNvPr id="53254" name="Line 4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3255" name="Rectangle 5"/>
          <p:cNvSpPr>
            <a:spLocks noChangeArrowheads="1"/>
          </p:cNvSpPr>
          <p:nvPr/>
        </p:nvSpPr>
        <p:spPr bwMode="auto">
          <a:xfrm>
            <a:off x="838200" y="2590800"/>
            <a:ext cx="8001000" cy="3581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spcBef>
                <a:spcPct val="50000"/>
              </a:spcBef>
            </a:pPr>
            <a:r>
              <a:rPr kumimoji="0" lang="en-US" altLang="ko-KR" b="1" dirty="0">
                <a:latin typeface="Courier New" pitchFamily="49" charset="0"/>
              </a:rPr>
              <a:t>public class Coin</a:t>
            </a:r>
            <a:br>
              <a:rPr kumimoji="0" lang="en-US" altLang="ko-KR" b="1" dirty="0">
                <a:latin typeface="Courier New" pitchFamily="49" charset="0"/>
              </a:rPr>
            </a:br>
            <a:r>
              <a:rPr kumimoji="0" lang="en-US" altLang="ko-KR" b="1" dirty="0">
                <a:latin typeface="Courier New" pitchFamily="49" charset="0"/>
              </a:rPr>
              <a:t>{</a:t>
            </a:r>
            <a:br>
              <a:rPr kumimoji="0" lang="en-US" altLang="ko-KR" b="1" dirty="0">
                <a:latin typeface="Courier New" pitchFamily="49" charset="0"/>
              </a:rPr>
            </a:br>
            <a:r>
              <a:rPr kumimoji="0" lang="en-US" altLang="ko-KR" b="1" dirty="0">
                <a:latin typeface="Courier New" pitchFamily="49" charset="0"/>
              </a:rPr>
              <a:t>   . . .</a:t>
            </a:r>
            <a:br>
              <a:rPr kumimoji="0" lang="en-US" altLang="ko-KR" b="1" dirty="0">
                <a:latin typeface="Courier New" pitchFamily="49" charset="0"/>
              </a:rPr>
            </a:br>
            <a:r>
              <a:rPr kumimoji="0" lang="en-US" altLang="ko-KR" b="1" dirty="0">
                <a:latin typeface="Courier New" pitchFamily="49" charset="0"/>
              </a:rPr>
              <a:t>   public double </a:t>
            </a:r>
            <a:r>
              <a:rPr kumimoji="0" lang="en-US" altLang="ko-KR" b="1" dirty="0" err="1">
                <a:latin typeface="Courier New" pitchFamily="49" charset="0"/>
              </a:rPr>
              <a:t>getExchangeValue</a:t>
            </a:r>
            <a:r>
              <a:rPr kumimoji="0" lang="en-US" altLang="ko-KR" b="1" dirty="0">
                <a:latin typeface="Courier New" pitchFamily="49" charset="0"/>
              </a:rPr>
              <a:t>(double </a:t>
            </a:r>
            <a:r>
              <a:rPr kumimoji="0" lang="en-US" altLang="ko-KR" b="1" dirty="0" err="1">
                <a:latin typeface="Courier New" pitchFamily="49" charset="0"/>
              </a:rPr>
              <a:t>exchangeRate</a:t>
            </a:r>
            <a:r>
              <a:rPr kumimoji="0" lang="en-US" altLang="ko-KR" b="1" dirty="0">
                <a:latin typeface="Courier New" pitchFamily="49" charset="0"/>
              </a:rPr>
              <a:t>)</a:t>
            </a:r>
            <a:br>
              <a:rPr kumimoji="0" lang="en-US" altLang="ko-KR" b="1" dirty="0">
                <a:latin typeface="Courier New" pitchFamily="49" charset="0"/>
              </a:rPr>
            </a:br>
            <a:r>
              <a:rPr kumimoji="0" lang="en-US" altLang="ko-KR" b="1" dirty="0">
                <a:latin typeface="Courier New" pitchFamily="49" charset="0"/>
              </a:rPr>
              <a:t>   {</a:t>
            </a:r>
            <a:br>
              <a:rPr kumimoji="0" lang="en-US" altLang="ko-KR" b="1" dirty="0">
                <a:latin typeface="Courier New" pitchFamily="49" charset="0"/>
              </a:rPr>
            </a:br>
            <a:r>
              <a:rPr kumimoji="0" lang="en-US" altLang="ko-KR" b="1" dirty="0">
                <a:latin typeface="Courier New" pitchFamily="49" charset="0"/>
              </a:rPr>
              <a:t>      double </a:t>
            </a:r>
            <a:r>
              <a:rPr kumimoji="0" lang="en-US" altLang="ko-KR" b="1" dirty="0">
                <a:solidFill>
                  <a:srgbClr val="FF0000"/>
                </a:solidFill>
                <a:latin typeface="Courier New" pitchFamily="49" charset="0"/>
              </a:rPr>
              <a:t>value</a:t>
            </a:r>
            <a:r>
              <a:rPr kumimoji="0" lang="en-US" altLang="ko-KR" b="1" dirty="0">
                <a:latin typeface="Courier New" pitchFamily="49" charset="0"/>
              </a:rPr>
              <a:t>; // Local variable</a:t>
            </a:r>
            <a:br>
              <a:rPr kumimoji="0" lang="en-US" altLang="ko-KR" b="1" dirty="0">
                <a:latin typeface="Courier New" pitchFamily="49" charset="0"/>
              </a:rPr>
            </a:br>
            <a:r>
              <a:rPr kumimoji="0" lang="en-US" altLang="ko-KR" b="1" dirty="0">
                <a:latin typeface="Courier New" pitchFamily="49" charset="0"/>
              </a:rPr>
              <a:t>      . . .</a:t>
            </a:r>
            <a:br>
              <a:rPr kumimoji="0" lang="en-US" altLang="ko-KR" b="1" dirty="0">
                <a:latin typeface="Courier New" pitchFamily="49" charset="0"/>
              </a:rPr>
            </a:br>
            <a:r>
              <a:rPr kumimoji="0" lang="en-US" altLang="ko-KR" b="1" dirty="0">
                <a:latin typeface="Courier New" pitchFamily="49" charset="0"/>
              </a:rPr>
              <a:t>      return </a:t>
            </a:r>
            <a:r>
              <a:rPr kumimoji="0" lang="en-US" altLang="ko-KR" b="1" dirty="0">
                <a:solidFill>
                  <a:srgbClr val="FF0000"/>
                </a:solidFill>
                <a:latin typeface="Courier New" pitchFamily="49" charset="0"/>
              </a:rPr>
              <a:t>value</a:t>
            </a:r>
            <a:r>
              <a:rPr kumimoji="0" lang="en-US" altLang="ko-KR" b="1" dirty="0" smtClean="0">
                <a:latin typeface="Courier New" pitchFamily="49" charset="0"/>
              </a:rPr>
              <a:t>;	// </a:t>
            </a:r>
            <a:r>
              <a:rPr kumimoji="0" lang="en-US" altLang="ko-KR" b="1" dirty="0" smtClean="0">
                <a:solidFill>
                  <a:srgbClr val="0000FF"/>
                </a:solidFill>
                <a:latin typeface="Courier New" pitchFamily="49" charset="0"/>
              </a:rPr>
              <a:t>value</a:t>
            </a:r>
            <a:r>
              <a:rPr kumimoji="0" lang="ko-KR" altLang="en-US" b="1" dirty="0" smtClean="0">
                <a:latin typeface="Courier New" pitchFamily="49" charset="0"/>
              </a:rPr>
              <a:t>가 아닌 </a:t>
            </a:r>
            <a:r>
              <a:rPr kumimoji="0" lang="en-US" altLang="ko-KR" b="1" dirty="0" smtClean="0">
                <a:solidFill>
                  <a:srgbClr val="FF0000"/>
                </a:solidFill>
                <a:latin typeface="Courier New" pitchFamily="49" charset="0"/>
              </a:rPr>
              <a:t>value</a:t>
            </a:r>
            <a:r>
              <a:rPr kumimoji="0" lang="ko-KR" altLang="en-US" b="1" dirty="0" smtClean="0">
                <a:latin typeface="Courier New" pitchFamily="49" charset="0"/>
              </a:rPr>
              <a:t>가 반환됨</a:t>
            </a:r>
            <a:r>
              <a:rPr kumimoji="0" lang="en-US" altLang="ko-KR" b="1" dirty="0">
                <a:latin typeface="Courier New" pitchFamily="49" charset="0"/>
              </a:rPr>
              <a:t/>
            </a:r>
            <a:br>
              <a:rPr kumimoji="0" lang="en-US" altLang="ko-KR" b="1" dirty="0">
                <a:latin typeface="Courier New" pitchFamily="49" charset="0"/>
              </a:rPr>
            </a:br>
            <a:r>
              <a:rPr kumimoji="0" lang="en-US" altLang="ko-KR" b="1" dirty="0">
                <a:latin typeface="Courier New" pitchFamily="49" charset="0"/>
              </a:rPr>
              <a:t>   }</a:t>
            </a:r>
            <a:br>
              <a:rPr kumimoji="0" lang="en-US" altLang="ko-KR" b="1" dirty="0">
                <a:latin typeface="Courier New" pitchFamily="49" charset="0"/>
              </a:rPr>
            </a:br>
            <a:r>
              <a:rPr kumimoji="0" lang="en-US" altLang="ko-KR" b="1" dirty="0">
                <a:latin typeface="Courier New" pitchFamily="49" charset="0"/>
              </a:rPr>
              <a:t>   private String name;</a:t>
            </a:r>
            <a:br>
              <a:rPr kumimoji="0" lang="en-US" altLang="ko-KR" b="1" dirty="0">
                <a:latin typeface="Courier New" pitchFamily="49" charset="0"/>
              </a:rPr>
            </a:br>
            <a:r>
              <a:rPr kumimoji="0" lang="en-US" altLang="ko-KR" b="1" dirty="0">
                <a:latin typeface="Courier New" pitchFamily="49" charset="0"/>
              </a:rPr>
              <a:t>   private double </a:t>
            </a:r>
            <a:r>
              <a:rPr kumimoji="0" lang="en-US" altLang="ko-KR" b="1" dirty="0">
                <a:solidFill>
                  <a:srgbClr val="0000FF"/>
                </a:solidFill>
                <a:latin typeface="Courier New" pitchFamily="49" charset="0"/>
              </a:rPr>
              <a:t>value</a:t>
            </a:r>
            <a:r>
              <a:rPr kumimoji="0" lang="en-US" altLang="ko-KR" b="1" dirty="0">
                <a:latin typeface="Courier New" pitchFamily="49" charset="0"/>
              </a:rPr>
              <a:t>; // Field with the same name</a:t>
            </a:r>
            <a:br>
              <a:rPr kumimoji="0" lang="en-US" altLang="ko-KR" b="1" dirty="0">
                <a:latin typeface="Courier New" pitchFamily="49" charset="0"/>
              </a:rPr>
            </a:br>
            <a:r>
              <a:rPr kumimoji="0" lang="en-US" altLang="ko-KR" b="1" dirty="0">
                <a:latin typeface="Courier New" pitchFamily="49" charset="0"/>
              </a:rPr>
              <a:t>} </a:t>
            </a:r>
            <a:endParaRPr kumimoji="0" lang="en-US" altLang="ko-KR" dirty="0">
              <a:latin typeface="Courier New" pitchFamily="49" charset="0"/>
            </a:endParaRPr>
          </a:p>
        </p:txBody>
      </p:sp>
      <p:sp>
        <p:nvSpPr>
          <p:cNvPr id="53256" name="슬라이드 번호 개체 틀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91D7CD-EA1B-413A-95DA-9062D94B25B9}" type="slidenum">
              <a:rPr lang="ko-KR" altLang="en-US" smtClean="0">
                <a:latin typeface="굴림" charset="-127"/>
                <a:ea typeface="굴림" charset="-127"/>
              </a:rPr>
              <a:pPr/>
              <a:t>46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5427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>
                <a:latin typeface="굴림" charset="-127"/>
                <a:ea typeface="굴림" charset="-127"/>
              </a:rPr>
              <a:t>강원대학교</a:t>
            </a:r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Overlapping Scope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가려진 필드에 접근하는 방법 </a:t>
            </a:r>
            <a:r>
              <a:rPr lang="en-US" altLang="ko-KR" dirty="0" smtClean="0">
                <a:latin typeface="Arial" charset="0"/>
              </a:rPr>
              <a:t>–</a:t>
            </a:r>
            <a:r>
              <a:rPr lang="en-US" altLang="ko-KR" dirty="0" smtClean="0"/>
              <a:t> this </a:t>
            </a:r>
            <a:r>
              <a:rPr lang="ko-KR" altLang="en-US" dirty="0" smtClean="0"/>
              <a:t>사용</a:t>
            </a:r>
            <a:endParaRPr lang="en-US" altLang="ko-KR" dirty="0" smtClean="0"/>
          </a:p>
        </p:txBody>
      </p:sp>
      <p:sp>
        <p:nvSpPr>
          <p:cNvPr id="54278" name="Line 4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4279" name="Rectangle 6"/>
          <p:cNvSpPr>
            <a:spLocks noChangeArrowheads="1"/>
          </p:cNvSpPr>
          <p:nvPr/>
        </p:nvSpPr>
        <p:spPr bwMode="auto">
          <a:xfrm>
            <a:off x="1295400" y="2362200"/>
            <a:ext cx="5334000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spcBef>
                <a:spcPct val="50000"/>
              </a:spcBef>
            </a:pPr>
            <a:r>
              <a:rPr kumimoji="0" lang="en-US" altLang="ko-KR" b="1" dirty="0">
                <a:latin typeface="Courier New" pitchFamily="49" charset="0"/>
              </a:rPr>
              <a:t>public Coin(double </a:t>
            </a:r>
            <a:r>
              <a:rPr kumimoji="0" lang="en-US" altLang="ko-KR" b="1" dirty="0">
                <a:solidFill>
                  <a:srgbClr val="FF0000"/>
                </a:solidFill>
                <a:latin typeface="Courier New" pitchFamily="49" charset="0"/>
              </a:rPr>
              <a:t>value</a:t>
            </a:r>
            <a:r>
              <a:rPr kumimoji="0" lang="en-US" altLang="ko-KR" b="1" dirty="0">
                <a:latin typeface="Courier New" pitchFamily="49" charset="0"/>
              </a:rPr>
              <a:t>, String </a:t>
            </a:r>
            <a:r>
              <a:rPr kumimoji="0" lang="en-US" altLang="ko-KR" b="1" dirty="0">
                <a:solidFill>
                  <a:srgbClr val="FF0000"/>
                </a:solidFill>
                <a:latin typeface="Courier New" pitchFamily="49" charset="0"/>
              </a:rPr>
              <a:t>name</a:t>
            </a:r>
            <a:r>
              <a:rPr kumimoji="0" lang="en-US" altLang="ko-KR" b="1" dirty="0">
                <a:latin typeface="Courier New" pitchFamily="49" charset="0"/>
              </a:rPr>
              <a:t>)</a:t>
            </a:r>
          </a:p>
          <a:p>
            <a:pPr latinLnBrk="0">
              <a:spcBef>
                <a:spcPct val="50000"/>
              </a:spcBef>
            </a:pPr>
            <a:r>
              <a:rPr kumimoji="0" lang="en-US" altLang="ko-KR" b="1" dirty="0">
                <a:latin typeface="Courier New" pitchFamily="49" charset="0"/>
              </a:rPr>
              <a:t>{</a:t>
            </a:r>
          </a:p>
          <a:p>
            <a:pPr latinLnBrk="0">
              <a:spcBef>
                <a:spcPct val="50000"/>
              </a:spcBef>
            </a:pPr>
            <a:r>
              <a:rPr kumimoji="0" lang="en-US" altLang="ko-KR" b="1" dirty="0">
                <a:latin typeface="Courier New" pitchFamily="49" charset="0"/>
              </a:rPr>
              <a:t>	</a:t>
            </a:r>
            <a:r>
              <a:rPr kumimoji="0" lang="en-US" altLang="ko-KR" b="1" dirty="0" err="1">
                <a:solidFill>
                  <a:srgbClr val="0000FF"/>
                </a:solidFill>
                <a:latin typeface="Courier New" pitchFamily="49" charset="0"/>
              </a:rPr>
              <a:t>this.value</a:t>
            </a:r>
            <a:r>
              <a:rPr kumimoji="0" lang="en-US" altLang="ko-KR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kumimoji="0" lang="en-US" altLang="ko-KR" b="1" dirty="0">
                <a:latin typeface="Courier New" pitchFamily="49" charset="0"/>
              </a:rPr>
              <a:t>= </a:t>
            </a:r>
            <a:r>
              <a:rPr kumimoji="0" lang="en-US" altLang="ko-KR" b="1" dirty="0">
                <a:solidFill>
                  <a:srgbClr val="FF0000"/>
                </a:solidFill>
                <a:latin typeface="Courier New" pitchFamily="49" charset="0"/>
              </a:rPr>
              <a:t>value</a:t>
            </a:r>
            <a:r>
              <a:rPr kumimoji="0" lang="en-US" altLang="ko-KR" b="1" dirty="0">
                <a:latin typeface="Courier New" pitchFamily="49" charset="0"/>
              </a:rPr>
              <a:t>;</a:t>
            </a:r>
          </a:p>
          <a:p>
            <a:pPr latinLnBrk="0">
              <a:spcBef>
                <a:spcPct val="50000"/>
              </a:spcBef>
            </a:pPr>
            <a:r>
              <a:rPr kumimoji="0" lang="en-US" altLang="ko-KR" b="1" dirty="0">
                <a:latin typeface="Courier New" pitchFamily="49" charset="0"/>
              </a:rPr>
              <a:t>	</a:t>
            </a:r>
            <a:r>
              <a:rPr kumimoji="0" lang="en-US" altLang="ko-KR" b="1" dirty="0">
                <a:solidFill>
                  <a:srgbClr val="0000FF"/>
                </a:solidFill>
                <a:latin typeface="Courier New" pitchFamily="49" charset="0"/>
              </a:rPr>
              <a:t>this.name</a:t>
            </a:r>
            <a:r>
              <a:rPr kumimoji="0" lang="en-US" altLang="ko-KR" b="1" dirty="0">
                <a:latin typeface="Courier New" pitchFamily="49" charset="0"/>
              </a:rPr>
              <a:t> = </a:t>
            </a:r>
            <a:r>
              <a:rPr kumimoji="0" lang="en-US" altLang="ko-KR" b="1" dirty="0">
                <a:solidFill>
                  <a:srgbClr val="FF0000"/>
                </a:solidFill>
                <a:latin typeface="Courier New" pitchFamily="49" charset="0"/>
              </a:rPr>
              <a:t>name</a:t>
            </a:r>
            <a:r>
              <a:rPr kumimoji="0" lang="en-US" altLang="ko-KR" b="1" dirty="0">
                <a:latin typeface="Courier New" pitchFamily="49" charset="0"/>
              </a:rPr>
              <a:t>;</a:t>
            </a:r>
          </a:p>
          <a:p>
            <a:pPr latinLnBrk="0">
              <a:spcBef>
                <a:spcPct val="50000"/>
              </a:spcBef>
            </a:pPr>
            <a:r>
              <a:rPr kumimoji="0" lang="en-US" altLang="ko-KR" b="1" dirty="0">
                <a:latin typeface="Courier New" pitchFamily="49" charset="0"/>
              </a:rPr>
              <a:t>}</a:t>
            </a:r>
          </a:p>
          <a:p>
            <a:pPr latinLnBrk="0">
              <a:spcBef>
                <a:spcPct val="50000"/>
              </a:spcBef>
            </a:pPr>
            <a:r>
              <a:rPr kumimoji="0" lang="en-US" altLang="ko-KR" b="1" dirty="0">
                <a:latin typeface="Courier New" pitchFamily="49" charset="0"/>
              </a:rPr>
              <a:t>private String </a:t>
            </a:r>
            <a:r>
              <a:rPr kumimoji="0" lang="en-US" altLang="ko-KR" b="1" dirty="0">
                <a:solidFill>
                  <a:srgbClr val="0000FF"/>
                </a:solidFill>
                <a:latin typeface="Courier New" pitchFamily="49" charset="0"/>
              </a:rPr>
              <a:t>name</a:t>
            </a:r>
            <a:r>
              <a:rPr kumimoji="0" lang="en-US" altLang="ko-KR" b="1" dirty="0">
                <a:latin typeface="Courier New" pitchFamily="49" charset="0"/>
              </a:rPr>
              <a:t>;</a:t>
            </a:r>
            <a:br>
              <a:rPr kumimoji="0" lang="en-US" altLang="ko-KR" b="1" dirty="0">
                <a:latin typeface="Courier New" pitchFamily="49" charset="0"/>
              </a:rPr>
            </a:br>
            <a:r>
              <a:rPr kumimoji="0" lang="en-US" altLang="ko-KR" b="1" dirty="0">
                <a:latin typeface="Courier New" pitchFamily="49" charset="0"/>
              </a:rPr>
              <a:t>private double </a:t>
            </a:r>
            <a:r>
              <a:rPr kumimoji="0" lang="en-US" altLang="ko-KR" b="1" dirty="0">
                <a:solidFill>
                  <a:srgbClr val="0000FF"/>
                </a:solidFill>
                <a:latin typeface="Courier New" pitchFamily="49" charset="0"/>
              </a:rPr>
              <a:t>value</a:t>
            </a:r>
            <a:r>
              <a:rPr kumimoji="0" lang="en-US" altLang="ko-KR" b="1" dirty="0">
                <a:latin typeface="Courier New" pitchFamily="49" charset="0"/>
              </a:rPr>
              <a:t>;</a:t>
            </a:r>
          </a:p>
        </p:txBody>
      </p:sp>
      <p:sp>
        <p:nvSpPr>
          <p:cNvPr id="54280" name="슬라이드 번호 개체 틀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B90508-AE34-4527-9D9F-7DA8ABCD1564}" type="slidenum">
              <a:rPr lang="ko-KR" altLang="en-US" smtClean="0">
                <a:latin typeface="굴림" charset="-127"/>
                <a:ea typeface="굴림" charset="-127"/>
              </a:rPr>
              <a:pPr/>
              <a:t>47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기타</a:t>
            </a:r>
            <a:endParaRPr lang="ko-KR" altLang="en-US" dirty="0"/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37CDEC-5575-41A3-80EA-B1B1B7D02F17}" type="slidenum">
              <a:rPr lang="ko-KR" altLang="en-US" smtClean="0"/>
              <a:pPr>
                <a:defRPr/>
              </a:pPr>
              <a:t>48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271227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 smtClean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부울 타입 변수</a:t>
            </a:r>
            <a:endParaRPr lang="en-US" altLang="ko-KR" smtClean="0"/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eaLnBrk="1" hangingPunct="1"/>
            <a:endParaRPr lang="en-US" altLang="ko-KR" smtClean="0"/>
          </a:p>
          <a:p>
            <a:pPr eaLnBrk="1" hangingPunct="1"/>
            <a:endParaRPr lang="en-US" altLang="ko-KR" sz="3200" smtClean="0"/>
          </a:p>
          <a:p>
            <a:pPr eaLnBrk="1" hangingPunct="1"/>
            <a:endParaRPr lang="en-US" altLang="ko-KR" sz="3200" smtClean="0"/>
          </a:p>
          <a:p>
            <a:pPr eaLnBrk="1" hangingPunct="1">
              <a:buFontTx/>
              <a:buNone/>
            </a:pPr>
            <a:r>
              <a:rPr lang="en-US" altLang="ko-KR" smtClean="0"/>
              <a:t>   Just use the simpler test</a:t>
            </a:r>
          </a:p>
        </p:txBody>
      </p:sp>
      <p:sp>
        <p:nvSpPr>
          <p:cNvPr id="19462" name="Line 4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9463" name="Rectangle 5"/>
          <p:cNvSpPr>
            <a:spLocks noChangeArrowheads="1"/>
          </p:cNvSpPr>
          <p:nvPr/>
        </p:nvSpPr>
        <p:spPr bwMode="auto">
          <a:xfrm>
            <a:off x="914400" y="2133600"/>
            <a:ext cx="5562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spcBef>
                <a:spcPct val="50000"/>
              </a:spcBef>
            </a:pPr>
            <a:r>
              <a:rPr kumimoji="0" lang="en-US" altLang="ko-KR" sz="2000" b="1">
                <a:latin typeface="Courier New" pitchFamily="49" charset="0"/>
              </a:rPr>
              <a:t>if (married == true) . . . // Don't</a:t>
            </a:r>
          </a:p>
        </p:txBody>
      </p:sp>
      <p:sp>
        <p:nvSpPr>
          <p:cNvPr id="19464" name="Rectangle 6"/>
          <p:cNvSpPr>
            <a:spLocks noChangeArrowheads="1"/>
          </p:cNvSpPr>
          <p:nvPr/>
        </p:nvSpPr>
        <p:spPr bwMode="auto">
          <a:xfrm>
            <a:off x="1066800" y="4267200"/>
            <a:ext cx="33528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spcBef>
                <a:spcPct val="50000"/>
              </a:spcBef>
            </a:pPr>
            <a:r>
              <a:rPr kumimoji="0" lang="en-US" altLang="ko-KR" sz="2000" b="1">
                <a:latin typeface="Courier New" pitchFamily="49" charset="0"/>
              </a:rPr>
              <a:t>if (married) . . . 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37CDEC-5575-41A3-80EA-B1B1B7D02F17}" type="slidenum">
              <a:rPr lang="ko-KR" altLang="en-US" smtClean="0"/>
              <a:pPr>
                <a:defRPr/>
              </a:pPr>
              <a:t>49</a:t>
            </a:fld>
            <a:endParaRPr lang="en-US" altLang="ko-K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클래스의 공개 인터페이스 구상</a:t>
            </a:r>
            <a:r>
              <a:rPr lang="en-US" altLang="ko-KR" sz="2400" b="1" dirty="0" smtClean="0"/>
              <a:t>(Public Interface of a Class)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11313"/>
            <a:ext cx="8229600" cy="451485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solidFill>
                  <a:srgbClr val="FF0000"/>
                </a:solidFill>
              </a:rPr>
              <a:t>예</a:t>
            </a: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ko-KR" altLang="en-US" dirty="0" smtClean="0">
                <a:solidFill>
                  <a:srgbClr val="FF0000"/>
                </a:solidFill>
              </a:rPr>
              <a:t>자동차 </a:t>
            </a:r>
            <a:r>
              <a:rPr lang="en-US" altLang="ko-KR" dirty="0" smtClean="0">
                <a:solidFill>
                  <a:srgbClr val="FF0000"/>
                </a:solidFill>
              </a:rPr>
              <a:t>(Car)</a:t>
            </a:r>
          </a:p>
          <a:p>
            <a:pPr eaLnBrk="1" hangingPunct="1"/>
            <a:endParaRPr lang="en-US" altLang="ko-KR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ko-KR" altLang="en-US" dirty="0" smtClean="0"/>
              <a:t>자동차가 </a:t>
            </a:r>
            <a:r>
              <a:rPr lang="ko-KR" altLang="en-US" smtClean="0"/>
              <a:t>갖추어야 할 기능 </a:t>
            </a:r>
            <a:r>
              <a:rPr lang="en-US" altLang="ko-KR" smtClean="0"/>
              <a:t>= </a:t>
            </a:r>
            <a:r>
              <a:rPr lang="ko-KR" altLang="en-US" smtClean="0"/>
              <a:t>자동차 클래스의 공개 인터페이스</a:t>
            </a:r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accelerate</a:t>
            </a:r>
            <a:endParaRPr lang="ko-KR" altLang="en-US" dirty="0" smtClean="0"/>
          </a:p>
          <a:p>
            <a:pPr lvl="1" eaLnBrk="1" hangingPunct="1"/>
            <a:r>
              <a:rPr lang="en-US" altLang="ko-KR" dirty="0" smtClean="0"/>
              <a:t>break</a:t>
            </a:r>
            <a:endParaRPr lang="ko-KR" altLang="en-US" dirty="0" smtClean="0"/>
          </a:p>
          <a:p>
            <a:pPr lvl="1" eaLnBrk="1" hangingPunct="1"/>
            <a:r>
              <a:rPr lang="en-US" altLang="ko-KR" dirty="0" smtClean="0"/>
              <a:t>turn</a:t>
            </a:r>
            <a:endParaRPr lang="ko-KR" altLang="en-US" dirty="0" smtClean="0"/>
          </a:p>
        </p:txBody>
      </p:sp>
      <p:sp>
        <p:nvSpPr>
          <p:cNvPr id="19462" name="Line 4"/>
          <p:cNvSpPr>
            <a:spLocks noChangeShapeType="1"/>
          </p:cNvSpPr>
          <p:nvPr/>
        </p:nvSpPr>
        <p:spPr bwMode="auto">
          <a:xfrm>
            <a:off x="0" y="15240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37CDEC-5575-41A3-80EA-B1B1B7D02F17}" type="slidenum">
              <a:rPr lang="ko-KR" altLang="en-US" smtClean="0"/>
              <a:pPr>
                <a:defRPr/>
              </a:pPr>
              <a:t>5</a:t>
            </a:fld>
            <a:endParaRPr lang="en-US" altLang="ko-KR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 smtClean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주의</a:t>
            </a:r>
            <a:endParaRPr lang="en-US" altLang="ko-KR" dirty="0" smtClean="0"/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828800"/>
            <a:ext cx="7239000" cy="3505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ko-KR" smtClean="0"/>
              <a:t> if (0 &lt; amount &lt; 1000) </a:t>
            </a:r>
            <a:r>
              <a:rPr lang="en-US" altLang="ko-KR" smtClean="0">
                <a:latin typeface="Arial" charset="0"/>
              </a:rPr>
              <a:t>…</a:t>
            </a:r>
            <a:r>
              <a:rPr lang="en-US" altLang="ko-KR" smtClean="0"/>
              <a:t> // </a:t>
            </a:r>
            <a:r>
              <a:rPr lang="ko-KR" altLang="en-US" smtClean="0"/>
              <a:t>오류</a:t>
            </a:r>
          </a:p>
          <a:p>
            <a:pPr eaLnBrk="1" hangingPunct="1">
              <a:buFontTx/>
              <a:buNone/>
            </a:pPr>
            <a:r>
              <a:rPr lang="en-US" altLang="ko-KR" smtClean="0"/>
              <a:t> if (0&lt; amount &amp;&amp; amount &lt; 1000) </a:t>
            </a:r>
            <a:r>
              <a:rPr lang="en-US" altLang="ko-KR" smtClean="0">
                <a:latin typeface="Arial" charset="0"/>
              </a:rPr>
              <a:t>…</a:t>
            </a:r>
            <a:endParaRPr lang="en-US" altLang="ko-KR" smtClean="0"/>
          </a:p>
          <a:p>
            <a:pPr eaLnBrk="1" hangingPunct="1">
              <a:buFontTx/>
              <a:buNone/>
            </a:pPr>
            <a:endParaRPr lang="en-US" altLang="ko-KR" smtClean="0"/>
          </a:p>
          <a:p>
            <a:pPr eaLnBrk="1" hangingPunct="1">
              <a:buFontTx/>
              <a:buNone/>
            </a:pPr>
            <a:r>
              <a:rPr lang="en-US" altLang="ko-KR" smtClean="0"/>
              <a:t> if (ch == </a:t>
            </a:r>
            <a:r>
              <a:rPr lang="en-US" altLang="ko-KR" smtClean="0">
                <a:latin typeface="Arial" charset="0"/>
              </a:rPr>
              <a:t>‘</a:t>
            </a:r>
            <a:r>
              <a:rPr lang="en-US" altLang="ko-KR" smtClean="0"/>
              <a:t>S</a:t>
            </a:r>
            <a:r>
              <a:rPr lang="en-US" altLang="ko-KR" smtClean="0">
                <a:latin typeface="Arial" charset="0"/>
              </a:rPr>
              <a:t>’</a:t>
            </a:r>
            <a:r>
              <a:rPr lang="en-US" altLang="ko-KR" smtClean="0"/>
              <a:t> || </a:t>
            </a:r>
            <a:r>
              <a:rPr lang="en-US" altLang="ko-KR" smtClean="0">
                <a:latin typeface="Arial" charset="0"/>
              </a:rPr>
              <a:t>‘</a:t>
            </a:r>
            <a:r>
              <a:rPr lang="en-US" altLang="ko-KR" smtClean="0"/>
              <a:t>M</a:t>
            </a:r>
            <a:r>
              <a:rPr lang="en-US" altLang="ko-KR" smtClean="0">
                <a:latin typeface="Arial" charset="0"/>
              </a:rPr>
              <a:t>’</a:t>
            </a:r>
            <a:r>
              <a:rPr lang="en-US" altLang="ko-KR" smtClean="0"/>
              <a:t>) </a:t>
            </a:r>
            <a:r>
              <a:rPr lang="en-US" altLang="ko-KR" smtClean="0">
                <a:latin typeface="Arial" charset="0"/>
              </a:rPr>
              <a:t>…</a:t>
            </a:r>
            <a:r>
              <a:rPr lang="en-US" altLang="ko-KR" smtClean="0"/>
              <a:t> // </a:t>
            </a:r>
            <a:r>
              <a:rPr lang="ko-KR" altLang="en-US" smtClean="0"/>
              <a:t>오류</a:t>
            </a:r>
          </a:p>
          <a:p>
            <a:pPr eaLnBrk="1" hangingPunct="1">
              <a:buFontTx/>
              <a:buNone/>
            </a:pPr>
            <a:r>
              <a:rPr lang="en-US" altLang="ko-KR" smtClean="0"/>
              <a:t> if (ch == </a:t>
            </a:r>
            <a:r>
              <a:rPr lang="en-US" altLang="ko-KR" smtClean="0">
                <a:latin typeface="Arial" charset="0"/>
              </a:rPr>
              <a:t>‘</a:t>
            </a:r>
            <a:r>
              <a:rPr lang="en-US" altLang="ko-KR" smtClean="0"/>
              <a:t>S</a:t>
            </a:r>
            <a:r>
              <a:rPr lang="en-US" altLang="ko-KR" smtClean="0">
                <a:latin typeface="Arial" charset="0"/>
              </a:rPr>
              <a:t>’</a:t>
            </a:r>
            <a:r>
              <a:rPr lang="en-US" altLang="ko-KR" smtClean="0"/>
              <a:t> || ch == </a:t>
            </a:r>
            <a:r>
              <a:rPr lang="en-US" altLang="ko-KR" smtClean="0">
                <a:latin typeface="Arial" charset="0"/>
              </a:rPr>
              <a:t>‘</a:t>
            </a:r>
            <a:r>
              <a:rPr lang="en-US" altLang="ko-KR" smtClean="0"/>
              <a:t>M</a:t>
            </a:r>
            <a:r>
              <a:rPr lang="en-US" altLang="ko-KR" smtClean="0">
                <a:latin typeface="Arial" charset="0"/>
              </a:rPr>
              <a:t>’</a:t>
            </a:r>
            <a:r>
              <a:rPr lang="en-US" altLang="ko-KR" smtClean="0"/>
              <a:t>) </a:t>
            </a:r>
            <a:r>
              <a:rPr lang="en-US" altLang="ko-KR" smtClean="0">
                <a:latin typeface="Arial" charset="0"/>
              </a:rPr>
              <a:t>…</a:t>
            </a:r>
            <a:endParaRPr lang="en-US" altLang="ko-KR" smtClean="0"/>
          </a:p>
        </p:txBody>
      </p:sp>
      <p:sp>
        <p:nvSpPr>
          <p:cNvPr id="20486" name="Line 4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37CDEC-5575-41A3-80EA-B1B1B7D02F17}" type="slidenum">
              <a:rPr lang="ko-KR" altLang="en-US" smtClean="0"/>
              <a:pPr>
                <a:defRPr/>
              </a:pPr>
              <a:t>50</a:t>
            </a:fld>
            <a:endParaRPr lang="en-US" altLang="ko-KR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 smtClean="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smtClean="0"/>
              <a:t>Q</a:t>
            </a:r>
            <a:r>
              <a:rPr lang="ko-KR" altLang="en-US" sz="3200" smtClean="0"/>
              <a:t>나 </a:t>
            </a:r>
            <a:r>
              <a:rPr lang="en-US" altLang="ko-KR" sz="3200" smtClean="0"/>
              <a:t>q</a:t>
            </a:r>
            <a:r>
              <a:rPr lang="ko-KR" altLang="en-US" sz="3200" smtClean="0"/>
              <a:t>가 입력될 때까지 </a:t>
            </a:r>
            <a:br>
              <a:rPr lang="ko-KR" altLang="en-US" sz="3200" smtClean="0"/>
            </a:br>
            <a:r>
              <a:rPr lang="ko-KR" altLang="en-US" sz="3200" smtClean="0"/>
              <a:t>입력을 복창하는 루프</a:t>
            </a:r>
            <a:endParaRPr lang="en-US" altLang="ko-KR" sz="3200" smtClean="0"/>
          </a:p>
        </p:txBody>
      </p:sp>
      <p:sp>
        <p:nvSpPr>
          <p:cNvPr id="21509" name="Line 3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1510" name="Rectangle 4"/>
          <p:cNvSpPr>
            <a:spLocks noChangeArrowheads="1"/>
          </p:cNvSpPr>
          <p:nvPr/>
        </p:nvSpPr>
        <p:spPr bwMode="auto">
          <a:xfrm>
            <a:off x="990600" y="1600200"/>
            <a:ext cx="7162800" cy="449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r>
              <a:rPr kumimoji="0" lang="en-US" altLang="ko-KR" sz="2000" b="1">
                <a:latin typeface="Courier New" pitchFamily="49" charset="0"/>
              </a:rPr>
              <a:t>Scanner in = new Scanner(System.in)</a:t>
            </a:r>
          </a:p>
          <a:p>
            <a:pPr latinLnBrk="0"/>
            <a:endParaRPr kumimoji="0" lang="en-US" altLang="ko-KR" sz="2000" b="1">
              <a:latin typeface="Courier New" pitchFamily="49" charset="0"/>
            </a:endParaRPr>
          </a:p>
          <a:p>
            <a:pPr latinLnBrk="0"/>
            <a:r>
              <a:rPr kumimoji="0" lang="en-US" altLang="ko-KR" sz="2000" b="1">
                <a:latin typeface="Courier New" pitchFamily="49" charset="0"/>
              </a:rPr>
              <a:t>boolean done = false;</a:t>
            </a:r>
            <a:br>
              <a:rPr kumimoji="0" lang="en-US" altLang="ko-KR" sz="2000" b="1">
                <a:latin typeface="Courier New" pitchFamily="49" charset="0"/>
              </a:rPr>
            </a:br>
            <a:r>
              <a:rPr kumimoji="0" lang="en-US" altLang="ko-KR" sz="2000" b="1">
                <a:latin typeface="Courier New" pitchFamily="49" charset="0"/>
              </a:rPr>
              <a:t>while (!done)</a:t>
            </a:r>
            <a:br>
              <a:rPr kumimoji="0" lang="en-US" altLang="ko-KR" sz="2000" b="1">
                <a:latin typeface="Courier New" pitchFamily="49" charset="0"/>
              </a:rPr>
            </a:br>
            <a:r>
              <a:rPr kumimoji="0" lang="en-US" altLang="ko-KR" sz="2000" b="1">
                <a:latin typeface="Courier New" pitchFamily="49" charset="0"/>
              </a:rPr>
              <a:t>{</a:t>
            </a:r>
            <a:br>
              <a:rPr kumimoji="0" lang="en-US" altLang="ko-KR" sz="2000" b="1">
                <a:latin typeface="Courier New" pitchFamily="49" charset="0"/>
              </a:rPr>
            </a:br>
            <a:r>
              <a:rPr kumimoji="0" lang="en-US" altLang="ko-KR" sz="2000" b="1">
                <a:latin typeface="Courier New" pitchFamily="49" charset="0"/>
              </a:rPr>
              <a:t> System.out.print("Enter value, Q to quit: ");</a:t>
            </a:r>
          </a:p>
          <a:p>
            <a:pPr latinLnBrk="0"/>
            <a:r>
              <a:rPr kumimoji="0" lang="en-US" altLang="ko-KR" sz="2000" b="1">
                <a:latin typeface="Courier New" pitchFamily="49" charset="0"/>
              </a:rPr>
              <a:t> String input = in.next(); </a:t>
            </a:r>
            <a:br>
              <a:rPr kumimoji="0" lang="en-US" altLang="ko-KR" sz="2000" b="1">
                <a:latin typeface="Courier New" pitchFamily="49" charset="0"/>
              </a:rPr>
            </a:br>
            <a:r>
              <a:rPr kumimoji="0" lang="en-US" altLang="ko-KR" sz="2000" b="1">
                <a:latin typeface="Courier New" pitchFamily="49" charset="0"/>
              </a:rPr>
              <a:t>   if (input.equalsIgnoreCase("Q"))</a:t>
            </a:r>
            <a:br>
              <a:rPr kumimoji="0" lang="en-US" altLang="ko-KR" sz="2000" b="1">
                <a:latin typeface="Courier New" pitchFamily="49" charset="0"/>
              </a:rPr>
            </a:br>
            <a:r>
              <a:rPr kumimoji="0" lang="en-US" altLang="ko-KR" sz="2000" b="1">
                <a:latin typeface="Courier New" pitchFamily="49" charset="0"/>
              </a:rPr>
              <a:t>      done = true;</a:t>
            </a:r>
            <a:br>
              <a:rPr kumimoji="0" lang="en-US" altLang="ko-KR" sz="2000" b="1">
                <a:latin typeface="Courier New" pitchFamily="49" charset="0"/>
              </a:rPr>
            </a:br>
            <a:r>
              <a:rPr kumimoji="0" lang="en-US" altLang="ko-KR" sz="2000" b="1">
                <a:latin typeface="Courier New" pitchFamily="49" charset="0"/>
              </a:rPr>
              <a:t>   else</a:t>
            </a:r>
            <a:br>
              <a:rPr kumimoji="0" lang="en-US" altLang="ko-KR" sz="2000" b="1">
                <a:latin typeface="Courier New" pitchFamily="49" charset="0"/>
              </a:rPr>
            </a:br>
            <a:r>
              <a:rPr kumimoji="0" lang="en-US" altLang="ko-KR" sz="2000" b="1">
                <a:latin typeface="Courier New" pitchFamily="49" charset="0"/>
              </a:rPr>
              <a:t>   {</a:t>
            </a:r>
            <a:br>
              <a:rPr kumimoji="0" lang="en-US" altLang="ko-KR" sz="2000" b="1">
                <a:latin typeface="Courier New" pitchFamily="49" charset="0"/>
              </a:rPr>
            </a:br>
            <a:r>
              <a:rPr kumimoji="0" lang="en-US" altLang="ko-KR" sz="2000" b="1">
                <a:latin typeface="Courier New" pitchFamily="49" charset="0"/>
              </a:rPr>
              <a:t>      System.out.println(input); </a:t>
            </a:r>
          </a:p>
          <a:p>
            <a:pPr latinLnBrk="0"/>
            <a:r>
              <a:rPr kumimoji="0" lang="en-US" altLang="ko-KR" sz="2000" b="1">
                <a:latin typeface="Courier New" pitchFamily="49" charset="0"/>
              </a:rPr>
              <a:t>   } </a:t>
            </a:r>
            <a:br>
              <a:rPr kumimoji="0" lang="en-US" altLang="ko-KR" sz="2000" b="1">
                <a:latin typeface="Courier New" pitchFamily="49" charset="0"/>
              </a:rPr>
            </a:br>
            <a:r>
              <a:rPr kumimoji="0" lang="en-US" altLang="ko-KR" sz="2000" b="1">
                <a:latin typeface="Courier New" pitchFamily="49" charset="0"/>
              </a:rPr>
              <a:t>}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37CDEC-5575-41A3-80EA-B1B1B7D02F17}" type="slidenum">
              <a:rPr lang="ko-KR" altLang="en-US" smtClean="0"/>
              <a:pPr>
                <a:defRPr/>
              </a:pPr>
              <a:t>51</a:t>
            </a:fld>
            <a:endParaRPr lang="en-US" altLang="ko-KR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 smtClean="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중간에서 완료여부를 판단하는 루프</a:t>
            </a:r>
            <a:endParaRPr lang="en-US" altLang="ko-KR" sz="3600" smtClean="0"/>
          </a:p>
        </p:txBody>
      </p:sp>
      <p:sp>
        <p:nvSpPr>
          <p:cNvPr id="22533" name="Line 3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534" name="Rectangle 4"/>
          <p:cNvSpPr>
            <a:spLocks noChangeArrowheads="1"/>
          </p:cNvSpPr>
          <p:nvPr/>
        </p:nvSpPr>
        <p:spPr bwMode="auto">
          <a:xfrm>
            <a:off x="1447800" y="1752600"/>
            <a:ext cx="6629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r>
              <a:rPr kumimoji="0" lang="en-US" altLang="ko-KR" sz="2000" b="1">
                <a:latin typeface="Courier New" pitchFamily="49" charset="0"/>
              </a:rPr>
              <a:t>boolean done = false;</a:t>
            </a:r>
            <a:br>
              <a:rPr kumimoji="0" lang="en-US" altLang="ko-KR" sz="2000" b="1">
                <a:latin typeface="Courier New" pitchFamily="49" charset="0"/>
              </a:rPr>
            </a:br>
            <a:r>
              <a:rPr kumimoji="0" lang="en-US" altLang="ko-KR" sz="2000" b="1">
                <a:latin typeface="Courier New" pitchFamily="49" charset="0"/>
              </a:rPr>
              <a:t>while (!done)</a:t>
            </a:r>
            <a:br>
              <a:rPr kumimoji="0" lang="en-US" altLang="ko-KR" sz="2000" b="1">
                <a:latin typeface="Courier New" pitchFamily="49" charset="0"/>
              </a:rPr>
            </a:br>
            <a:r>
              <a:rPr kumimoji="0" lang="en-US" altLang="ko-KR" sz="2000" b="1">
                <a:latin typeface="Courier New" pitchFamily="49" charset="0"/>
              </a:rPr>
              <a:t>{</a:t>
            </a:r>
            <a:br>
              <a:rPr kumimoji="0" lang="en-US" altLang="ko-KR" sz="2000" b="1">
                <a:latin typeface="Courier New" pitchFamily="49" charset="0"/>
              </a:rPr>
            </a:br>
            <a:r>
              <a:rPr kumimoji="0" lang="en-US" altLang="ko-KR" sz="2000" b="1">
                <a:latin typeface="Courier New" pitchFamily="49" charset="0"/>
              </a:rPr>
              <a:t>   </a:t>
            </a:r>
            <a:r>
              <a:rPr kumimoji="0" lang="en-US" altLang="ko-KR" sz="2000" b="1" i="1">
                <a:latin typeface="Courier New" pitchFamily="49" charset="0"/>
              </a:rPr>
              <a:t>Print prompt</a:t>
            </a:r>
            <a:r>
              <a:rPr kumimoji="0" lang="en-US" altLang="ko-KR" sz="2000" b="1">
                <a:latin typeface="Courier New" pitchFamily="49" charset="0"/>
              </a:rPr>
              <a:t> </a:t>
            </a:r>
          </a:p>
          <a:p>
            <a:pPr latinLnBrk="0"/>
            <a:r>
              <a:rPr kumimoji="0" lang="en-US" altLang="ko-KR" sz="2000" b="1">
                <a:latin typeface="Courier New" pitchFamily="49" charset="0"/>
              </a:rPr>
              <a:t>   String input = </a:t>
            </a:r>
            <a:r>
              <a:rPr kumimoji="0" lang="en-US" altLang="ko-KR" sz="2000" b="1" i="1">
                <a:latin typeface="Courier New" pitchFamily="49" charset="0"/>
              </a:rPr>
              <a:t>read input</a:t>
            </a:r>
            <a:r>
              <a:rPr kumimoji="0" lang="en-US" altLang="ko-KR" sz="2000" b="1">
                <a:latin typeface="Courier New" pitchFamily="49" charset="0"/>
              </a:rPr>
              <a:t>;</a:t>
            </a:r>
            <a:br>
              <a:rPr kumimoji="0" lang="en-US" altLang="ko-KR" sz="2000" b="1">
                <a:latin typeface="Courier New" pitchFamily="49" charset="0"/>
              </a:rPr>
            </a:br>
            <a:r>
              <a:rPr kumimoji="0" lang="en-US" altLang="ko-KR" sz="2000" b="1">
                <a:latin typeface="Courier New" pitchFamily="49" charset="0"/>
              </a:rPr>
              <a:t>   if (</a:t>
            </a:r>
            <a:r>
              <a:rPr kumimoji="0" lang="en-US" altLang="ko-KR" sz="2000" b="1" i="1">
                <a:latin typeface="Courier New" pitchFamily="49" charset="0"/>
              </a:rPr>
              <a:t>end of input indicated</a:t>
            </a:r>
            <a:r>
              <a:rPr kumimoji="0" lang="en-US" altLang="ko-KR" sz="2000" b="1">
                <a:latin typeface="Courier New" pitchFamily="49" charset="0"/>
              </a:rPr>
              <a:t>)</a:t>
            </a:r>
            <a:br>
              <a:rPr kumimoji="0" lang="en-US" altLang="ko-KR" sz="2000" b="1">
                <a:latin typeface="Courier New" pitchFamily="49" charset="0"/>
              </a:rPr>
            </a:br>
            <a:r>
              <a:rPr kumimoji="0" lang="en-US" altLang="ko-KR" sz="2000" b="1">
                <a:latin typeface="Courier New" pitchFamily="49" charset="0"/>
              </a:rPr>
              <a:t>      done = true;</a:t>
            </a:r>
            <a:br>
              <a:rPr kumimoji="0" lang="en-US" altLang="ko-KR" sz="2000" b="1">
                <a:latin typeface="Courier New" pitchFamily="49" charset="0"/>
              </a:rPr>
            </a:br>
            <a:r>
              <a:rPr kumimoji="0" lang="en-US" altLang="ko-KR" sz="2000" b="1">
                <a:latin typeface="Courier New" pitchFamily="49" charset="0"/>
              </a:rPr>
              <a:t>   else</a:t>
            </a:r>
            <a:br>
              <a:rPr kumimoji="0" lang="en-US" altLang="ko-KR" sz="2000" b="1">
                <a:latin typeface="Courier New" pitchFamily="49" charset="0"/>
              </a:rPr>
            </a:br>
            <a:r>
              <a:rPr kumimoji="0" lang="en-US" altLang="ko-KR" sz="2000" b="1">
                <a:latin typeface="Courier New" pitchFamily="49" charset="0"/>
              </a:rPr>
              <a:t>   {</a:t>
            </a:r>
            <a:br>
              <a:rPr kumimoji="0" lang="en-US" altLang="ko-KR" sz="2000" b="1">
                <a:latin typeface="Courier New" pitchFamily="49" charset="0"/>
              </a:rPr>
            </a:br>
            <a:r>
              <a:rPr kumimoji="0" lang="en-US" altLang="ko-KR" sz="2000" b="1">
                <a:latin typeface="Courier New" pitchFamily="49" charset="0"/>
              </a:rPr>
              <a:t>      </a:t>
            </a:r>
            <a:r>
              <a:rPr kumimoji="0" lang="en-US" altLang="ko-KR" sz="2000" b="1" i="1">
                <a:latin typeface="Courier New" pitchFamily="49" charset="0"/>
              </a:rPr>
              <a:t>// Process input</a:t>
            </a:r>
            <a:r>
              <a:rPr kumimoji="0" lang="en-US" altLang="ko-KR"/>
              <a:t> </a:t>
            </a:r>
            <a:r>
              <a:rPr kumimoji="0" lang="en-US" altLang="ko-KR" sz="2000" b="1">
                <a:latin typeface="Courier New" pitchFamily="49" charset="0"/>
              </a:rPr>
              <a:t/>
            </a:r>
            <a:br>
              <a:rPr kumimoji="0" lang="en-US" altLang="ko-KR" sz="2000" b="1">
                <a:latin typeface="Courier New" pitchFamily="49" charset="0"/>
              </a:rPr>
            </a:br>
            <a:r>
              <a:rPr kumimoji="0" lang="en-US" altLang="ko-KR" sz="2000" b="1">
                <a:latin typeface="Courier New" pitchFamily="49" charset="0"/>
              </a:rPr>
              <a:t>   } </a:t>
            </a:r>
            <a:br>
              <a:rPr kumimoji="0" lang="en-US" altLang="ko-KR" sz="2000" b="1">
                <a:latin typeface="Courier New" pitchFamily="49" charset="0"/>
              </a:rPr>
            </a:br>
            <a:r>
              <a:rPr kumimoji="0" lang="en-US" altLang="ko-KR" sz="2000" b="1">
                <a:latin typeface="Courier New" pitchFamily="49" charset="0"/>
              </a:rPr>
              <a:t>}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37CDEC-5575-41A3-80EA-B1B1B7D02F17}" type="slidenum">
              <a:rPr lang="ko-KR" altLang="en-US" smtClean="0"/>
              <a:pPr>
                <a:defRPr/>
              </a:pPr>
              <a:t>52</a:t>
            </a:fld>
            <a:endParaRPr lang="en-US" altLang="ko-KR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 smtClean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초계값 </a:t>
            </a:r>
            <a:r>
              <a:rPr lang="en-US" altLang="ko-KR" smtClean="0"/>
              <a:t>(Sentinel Values)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93838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ko-KR" sz="2400" b="1" dirty="0" smtClean="0"/>
              <a:t>Sentinel value: </a:t>
            </a:r>
            <a:r>
              <a:rPr lang="ko-KR" altLang="en-US" sz="2400" b="1" dirty="0" smtClean="0"/>
              <a:t>데이터 세트의 끝을 표시하는 값 </a:t>
            </a:r>
          </a:p>
        </p:txBody>
      </p:sp>
      <p:sp>
        <p:nvSpPr>
          <p:cNvPr id="23558" name="Line 4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3559" name="Rectangle 5"/>
          <p:cNvSpPr>
            <a:spLocks noChangeArrowheads="1"/>
          </p:cNvSpPr>
          <p:nvPr/>
        </p:nvSpPr>
        <p:spPr bwMode="auto">
          <a:xfrm>
            <a:off x="990600" y="2819400"/>
            <a:ext cx="7162800" cy="320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spcBef>
                <a:spcPct val="50000"/>
              </a:spcBef>
            </a:pPr>
            <a:r>
              <a:rPr kumimoji="0" lang="en-US" altLang="ko-KR" sz="2000" b="1" dirty="0" err="1">
                <a:latin typeface="Courier New" pitchFamily="49" charset="0"/>
              </a:rPr>
              <a:t>System.out.print</a:t>
            </a:r>
            <a:r>
              <a:rPr kumimoji="0" lang="en-US" altLang="ko-KR" sz="2000" b="1" dirty="0">
                <a:latin typeface="Courier New" pitchFamily="49" charset="0"/>
              </a:rPr>
              <a:t>("Enter value, Q to quit: ");</a:t>
            </a:r>
            <a:br>
              <a:rPr kumimoji="0" lang="en-US" altLang="ko-KR" sz="2000" b="1" dirty="0">
                <a:latin typeface="Courier New" pitchFamily="49" charset="0"/>
              </a:rPr>
            </a:br>
            <a:r>
              <a:rPr kumimoji="0" lang="en-US" altLang="ko-KR" sz="2000" b="1" dirty="0">
                <a:latin typeface="Courier New" pitchFamily="49" charset="0"/>
              </a:rPr>
              <a:t>String input = </a:t>
            </a:r>
            <a:r>
              <a:rPr kumimoji="0" lang="en-US" altLang="ko-KR" sz="2000" b="1" dirty="0" err="1">
                <a:latin typeface="Courier New" pitchFamily="49" charset="0"/>
              </a:rPr>
              <a:t>in.next</a:t>
            </a:r>
            <a:r>
              <a:rPr kumimoji="0" lang="en-US" altLang="ko-KR" sz="2000" b="1" dirty="0">
                <a:latin typeface="Courier New" pitchFamily="49" charset="0"/>
              </a:rPr>
              <a:t>();</a:t>
            </a:r>
            <a:br>
              <a:rPr kumimoji="0" lang="en-US" altLang="ko-KR" sz="2000" b="1" dirty="0">
                <a:latin typeface="Courier New" pitchFamily="49" charset="0"/>
              </a:rPr>
            </a:br>
            <a:r>
              <a:rPr kumimoji="0" lang="en-US" altLang="ko-KR" sz="2000" b="1" dirty="0">
                <a:latin typeface="Courier New" pitchFamily="49" charset="0"/>
              </a:rPr>
              <a:t>if (</a:t>
            </a:r>
            <a:r>
              <a:rPr kumimoji="0" lang="en-US" altLang="ko-KR" sz="2000" b="1" dirty="0" err="1">
                <a:latin typeface="Courier New" pitchFamily="49" charset="0"/>
              </a:rPr>
              <a:t>input.equalsIgnoreCase</a:t>
            </a:r>
            <a:r>
              <a:rPr kumimoji="0" lang="en-US" altLang="ko-KR" sz="2000" b="1" dirty="0">
                <a:latin typeface="Courier New" pitchFamily="49" charset="0"/>
              </a:rPr>
              <a:t>("Q"))</a:t>
            </a:r>
            <a:br>
              <a:rPr kumimoji="0" lang="en-US" altLang="ko-KR" sz="2000" b="1" dirty="0">
                <a:latin typeface="Courier New" pitchFamily="49" charset="0"/>
              </a:rPr>
            </a:br>
            <a:r>
              <a:rPr kumimoji="0" lang="en-US" altLang="ko-KR" sz="2000" b="1" dirty="0">
                <a:latin typeface="Courier New" pitchFamily="49" charset="0"/>
              </a:rPr>
              <a:t>   </a:t>
            </a:r>
            <a:r>
              <a:rPr kumimoji="0" lang="en-US" altLang="ko-KR" sz="2000" b="1" i="1" dirty="0">
                <a:latin typeface="Courier New" pitchFamily="49" charset="0"/>
              </a:rPr>
              <a:t>We are done</a:t>
            </a:r>
            <a:r>
              <a:rPr kumimoji="0" lang="en-US" altLang="ko-KR" sz="2000" b="1" dirty="0">
                <a:latin typeface="Courier New" pitchFamily="49" charset="0"/>
              </a:rPr>
              <a:t> </a:t>
            </a:r>
            <a:br>
              <a:rPr kumimoji="0" lang="en-US" altLang="ko-KR" sz="2000" b="1" dirty="0">
                <a:latin typeface="Courier New" pitchFamily="49" charset="0"/>
              </a:rPr>
            </a:br>
            <a:r>
              <a:rPr kumimoji="0" lang="en-US" altLang="ko-KR" sz="2000" b="1" dirty="0">
                <a:latin typeface="Courier New" pitchFamily="49" charset="0"/>
              </a:rPr>
              <a:t>else </a:t>
            </a:r>
            <a:br>
              <a:rPr kumimoji="0" lang="en-US" altLang="ko-KR" sz="2000" b="1" dirty="0">
                <a:latin typeface="Courier New" pitchFamily="49" charset="0"/>
              </a:rPr>
            </a:br>
            <a:r>
              <a:rPr kumimoji="0" lang="en-US" altLang="ko-KR" sz="2000" b="1" dirty="0">
                <a:latin typeface="Courier New" pitchFamily="49" charset="0"/>
              </a:rPr>
              <a:t>{ </a:t>
            </a:r>
            <a:br>
              <a:rPr kumimoji="0" lang="en-US" altLang="ko-KR" sz="2000" b="1" dirty="0">
                <a:latin typeface="Courier New" pitchFamily="49" charset="0"/>
              </a:rPr>
            </a:br>
            <a:r>
              <a:rPr kumimoji="0" lang="en-US" altLang="ko-KR" sz="2000" b="1" dirty="0">
                <a:latin typeface="Courier New" pitchFamily="49" charset="0"/>
              </a:rPr>
              <a:t>   double x = </a:t>
            </a:r>
            <a:r>
              <a:rPr kumimoji="0" lang="en-US" altLang="ko-KR" sz="2000" b="1" dirty="0" err="1">
                <a:latin typeface="Courier New" pitchFamily="49" charset="0"/>
              </a:rPr>
              <a:t>Double.parseDouble</a:t>
            </a:r>
            <a:r>
              <a:rPr kumimoji="0" lang="en-US" altLang="ko-KR" sz="2000" b="1" dirty="0">
                <a:latin typeface="Courier New" pitchFamily="49" charset="0"/>
              </a:rPr>
              <a:t>(input); </a:t>
            </a:r>
            <a:br>
              <a:rPr kumimoji="0" lang="en-US" altLang="ko-KR" sz="2000" b="1" dirty="0">
                <a:latin typeface="Courier New" pitchFamily="49" charset="0"/>
              </a:rPr>
            </a:br>
            <a:r>
              <a:rPr kumimoji="0" lang="en-US" altLang="ko-KR" sz="2000" b="1" dirty="0">
                <a:latin typeface="Courier New" pitchFamily="49" charset="0"/>
              </a:rPr>
              <a:t>   . . . </a:t>
            </a:r>
            <a:br>
              <a:rPr kumimoji="0" lang="en-US" altLang="ko-KR" sz="2000" b="1" dirty="0">
                <a:latin typeface="Courier New" pitchFamily="49" charset="0"/>
              </a:rPr>
            </a:br>
            <a:r>
              <a:rPr kumimoji="0" lang="en-US" altLang="ko-KR" sz="2000" b="1" dirty="0">
                <a:latin typeface="Courier New" pitchFamily="49" charset="0"/>
              </a:rPr>
              <a:t>}</a:t>
            </a:r>
          </a:p>
        </p:txBody>
      </p:sp>
      <p:sp>
        <p:nvSpPr>
          <p:cNvPr id="23560" name="Line 6"/>
          <p:cNvSpPr>
            <a:spLocks noChangeShapeType="1"/>
          </p:cNvSpPr>
          <p:nvPr/>
        </p:nvSpPr>
        <p:spPr bwMode="auto">
          <a:xfrm>
            <a:off x="3276600" y="5257800"/>
            <a:ext cx="2743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3561" name="Text Box 7"/>
          <p:cNvSpPr txBox="1">
            <a:spLocks noChangeArrowheads="1"/>
          </p:cNvSpPr>
          <p:nvPr/>
        </p:nvSpPr>
        <p:spPr bwMode="auto">
          <a:xfrm>
            <a:off x="3124200" y="5356225"/>
            <a:ext cx="47164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rgbClr val="0000FF"/>
                </a:solidFill>
              </a:rPr>
              <a:t>String</a:t>
            </a:r>
            <a:r>
              <a:rPr lang="ko-KR" altLang="en-US" b="1">
                <a:solidFill>
                  <a:srgbClr val="0000FF"/>
                </a:solidFill>
              </a:rPr>
              <a:t>을 </a:t>
            </a:r>
            <a:r>
              <a:rPr lang="en-US" altLang="ko-KR" b="1">
                <a:solidFill>
                  <a:srgbClr val="0000FF"/>
                </a:solidFill>
              </a:rPr>
              <a:t>double </a:t>
            </a:r>
            <a:r>
              <a:rPr lang="ko-KR" altLang="en-US" b="1">
                <a:solidFill>
                  <a:srgbClr val="0000FF"/>
                </a:solidFill>
              </a:rPr>
              <a:t>타입으로 변환해주는 메소드</a:t>
            </a:r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37CDEC-5575-41A3-80EA-B1B1B7D02F17}" type="slidenum">
              <a:rPr lang="ko-KR" altLang="en-US" smtClean="0"/>
              <a:pPr>
                <a:defRPr/>
              </a:pPr>
              <a:t>53</a:t>
            </a:fld>
            <a:endParaRPr lang="en-US" altLang="ko-KR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같은 클래스 객체간에도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상호작용이 있을 수 있다</a:t>
            </a:r>
            <a:r>
              <a:rPr lang="en-US" altLang="ko-KR" dirty="0" smtClean="0"/>
              <a:t>.</a:t>
            </a:r>
            <a:endParaRPr lang="ko-KR" altLang="en-US" sz="320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4675-51DC-41AF-A481-4205F38319AD}" type="slidenum">
              <a:rPr lang="ko-KR" altLang="en-US" smtClean="0"/>
              <a:pPr/>
              <a:t>54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985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37CDEC-5575-41A3-80EA-B1B1B7D02F17}" type="slidenum">
              <a:rPr lang="ko-KR" altLang="en-US" smtClean="0"/>
              <a:pPr>
                <a:defRPr/>
              </a:pPr>
              <a:t>55</a:t>
            </a:fld>
            <a:endParaRPr lang="en-US" altLang="ko-KR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362200" y="1295400"/>
            <a:ext cx="1295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1000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257800" y="1295400"/>
            <a:ext cx="1295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0" y="838200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BankAccount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30516" y="838200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BankAccount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7" idx="3"/>
            <a:endCxn id="8" idx="1"/>
          </p:cNvCxnSpPr>
          <p:nvPr/>
        </p:nvCxnSpPr>
        <p:spPr>
          <a:xfrm>
            <a:off x="3657600" y="1676400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49069" y="1840468"/>
            <a:ext cx="11801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계좌이체</a:t>
            </a:r>
            <a:endParaRPr lang="en-US" altLang="ko-KR" dirty="0" smtClean="0"/>
          </a:p>
          <a:p>
            <a:r>
              <a:rPr lang="en-US" altLang="ko-KR" dirty="0" smtClean="0"/>
              <a:t>(transfer)</a:t>
            </a:r>
          </a:p>
          <a:p>
            <a:r>
              <a:rPr lang="en-US" altLang="ko-KR" dirty="0" smtClean="0"/>
              <a:t>300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362200" y="3914001"/>
            <a:ext cx="1295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7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00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257800" y="3914001"/>
            <a:ext cx="1295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300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86000" y="3456801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BankAccount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30516" y="3456801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BankAccount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8308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57200" y="304800"/>
            <a:ext cx="8229600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r>
              <a:rPr kumimoji="0" lang="en-US" altLang="ko-KR" b="1" dirty="0">
                <a:latin typeface="Courier New" pitchFamily="49" charset="0"/>
              </a:rPr>
              <a:t>public class </a:t>
            </a:r>
            <a:r>
              <a:rPr kumimoji="0" lang="en-US" altLang="ko-KR" b="1" dirty="0" err="1">
                <a:latin typeface="Courier New" pitchFamily="49" charset="0"/>
              </a:rPr>
              <a:t>BankAccount</a:t>
            </a:r>
            <a:r>
              <a:rPr kumimoji="0" lang="en-US" altLang="ko-KR" b="1" dirty="0">
                <a:latin typeface="Courier New" pitchFamily="49" charset="0"/>
              </a:rPr>
              <a:t/>
            </a:r>
            <a:br>
              <a:rPr kumimoji="0" lang="en-US" altLang="ko-KR" b="1" dirty="0">
                <a:latin typeface="Courier New" pitchFamily="49" charset="0"/>
              </a:rPr>
            </a:br>
            <a:r>
              <a:rPr kumimoji="0" lang="en-US" altLang="ko-KR" b="1" dirty="0">
                <a:latin typeface="Courier New" pitchFamily="49" charset="0"/>
              </a:rPr>
              <a:t>{</a:t>
            </a:r>
            <a:br>
              <a:rPr kumimoji="0" lang="en-US" altLang="ko-KR" b="1" dirty="0">
                <a:latin typeface="Courier New" pitchFamily="49" charset="0"/>
              </a:rPr>
            </a:br>
            <a:r>
              <a:rPr kumimoji="0" lang="en-US" altLang="ko-KR" b="1" dirty="0" smtClean="0">
                <a:solidFill>
                  <a:srgbClr val="0000FF"/>
                </a:solidFill>
                <a:latin typeface="Courier New" pitchFamily="49" charset="0"/>
              </a:rPr>
              <a:t>   public </a:t>
            </a:r>
            <a:r>
              <a:rPr kumimoji="0" lang="en-US" altLang="ko-KR" b="1" dirty="0" err="1" smtClean="0">
                <a:solidFill>
                  <a:srgbClr val="0000FF"/>
                </a:solidFill>
                <a:latin typeface="Courier New" pitchFamily="49" charset="0"/>
              </a:rPr>
              <a:t>BankAccount</a:t>
            </a:r>
            <a:r>
              <a:rPr kumimoji="0" lang="en-US" altLang="ko-KR" b="1" dirty="0" smtClean="0">
                <a:solidFill>
                  <a:srgbClr val="0000FF"/>
                </a:solidFill>
                <a:latin typeface="Courier New" pitchFamily="49" charset="0"/>
              </a:rPr>
              <a:t>()</a:t>
            </a:r>
            <a:br>
              <a:rPr kumimoji="0" lang="en-US" altLang="ko-KR" b="1" dirty="0" smtClean="0">
                <a:solidFill>
                  <a:srgbClr val="0000FF"/>
                </a:solidFill>
                <a:latin typeface="Courier New" pitchFamily="49" charset="0"/>
              </a:rPr>
            </a:br>
            <a:r>
              <a:rPr kumimoji="0" lang="en-US" altLang="ko-KR" b="1" dirty="0" smtClean="0">
                <a:solidFill>
                  <a:srgbClr val="0000FF"/>
                </a:solidFill>
                <a:latin typeface="Courier New" pitchFamily="49" charset="0"/>
              </a:rPr>
              <a:t>   public </a:t>
            </a:r>
            <a:r>
              <a:rPr kumimoji="0" lang="en-US" altLang="ko-KR" b="1" dirty="0" err="1" smtClean="0">
                <a:solidFill>
                  <a:srgbClr val="0000FF"/>
                </a:solidFill>
                <a:latin typeface="Courier New" pitchFamily="49" charset="0"/>
              </a:rPr>
              <a:t>BankAccount</a:t>
            </a:r>
            <a:r>
              <a:rPr kumimoji="0" lang="en-US" altLang="ko-KR" b="1" dirty="0" smtClean="0">
                <a:solidFill>
                  <a:srgbClr val="0000FF"/>
                </a:solidFill>
                <a:latin typeface="Courier New" pitchFamily="49" charset="0"/>
              </a:rPr>
              <a:t>(double </a:t>
            </a:r>
            <a:r>
              <a:rPr kumimoji="0" lang="en-US" altLang="ko-KR" b="1" dirty="0" err="1" smtClean="0">
                <a:solidFill>
                  <a:srgbClr val="0000FF"/>
                </a:solidFill>
                <a:latin typeface="Courier New" pitchFamily="49" charset="0"/>
              </a:rPr>
              <a:t>initialBalance</a:t>
            </a:r>
            <a:r>
              <a:rPr kumimoji="0" lang="en-US" altLang="ko-KR" b="1" dirty="0" smtClean="0">
                <a:solidFill>
                  <a:srgbClr val="0000FF"/>
                </a:solidFill>
                <a:latin typeface="Courier New" pitchFamily="49" charset="0"/>
              </a:rPr>
              <a:t>)</a:t>
            </a:r>
            <a:br>
              <a:rPr kumimoji="0" lang="en-US" altLang="ko-KR" b="1" dirty="0" smtClean="0">
                <a:solidFill>
                  <a:srgbClr val="0000FF"/>
                </a:solidFill>
                <a:latin typeface="Courier New" pitchFamily="49" charset="0"/>
              </a:rPr>
            </a:br>
            <a:r>
              <a:rPr kumimoji="0" lang="en-US" altLang="ko-KR" b="1" dirty="0" smtClean="0">
                <a:solidFill>
                  <a:srgbClr val="006600"/>
                </a:solidFill>
                <a:latin typeface="Courier New" pitchFamily="49" charset="0"/>
              </a:rPr>
              <a:t>   </a:t>
            </a:r>
            <a:r>
              <a:rPr kumimoji="0" lang="en-US" altLang="ko-KR" b="1" dirty="0">
                <a:solidFill>
                  <a:srgbClr val="006600"/>
                </a:solidFill>
                <a:latin typeface="Courier New" pitchFamily="49" charset="0"/>
              </a:rPr>
              <a:t>public void deposit(double amount)</a:t>
            </a:r>
          </a:p>
          <a:p>
            <a:pPr latinLnBrk="0"/>
            <a:r>
              <a:rPr kumimoji="0" lang="en-US" altLang="ko-KR" b="1" dirty="0" smtClean="0">
                <a:solidFill>
                  <a:srgbClr val="006600"/>
                </a:solidFill>
                <a:latin typeface="Courier New" pitchFamily="49" charset="0"/>
              </a:rPr>
              <a:t>   public </a:t>
            </a:r>
            <a:r>
              <a:rPr kumimoji="0" lang="en-US" altLang="ko-KR" b="1" dirty="0">
                <a:solidFill>
                  <a:srgbClr val="006600"/>
                </a:solidFill>
                <a:latin typeface="Courier New" pitchFamily="49" charset="0"/>
              </a:rPr>
              <a:t>void withdraw(double amount</a:t>
            </a:r>
            <a:r>
              <a:rPr kumimoji="0" lang="en-US" altLang="ko-KR" b="1" dirty="0" smtClean="0">
                <a:solidFill>
                  <a:srgbClr val="006600"/>
                </a:solidFill>
                <a:latin typeface="Courier New" pitchFamily="49" charset="0"/>
              </a:rPr>
              <a:t>)</a:t>
            </a:r>
          </a:p>
          <a:p>
            <a:pPr latinLnBrk="0"/>
            <a:r>
              <a:rPr kumimoji="0" lang="en-US" altLang="ko-KR" b="1" dirty="0" smtClean="0">
                <a:solidFill>
                  <a:srgbClr val="002611"/>
                </a:solidFill>
                <a:latin typeface="Courier New" pitchFamily="49" charset="0"/>
              </a:rPr>
              <a:t>   </a:t>
            </a:r>
            <a:r>
              <a:rPr kumimoji="0" lang="en-US" altLang="ko-KR" b="1" dirty="0" smtClean="0">
                <a:solidFill>
                  <a:srgbClr val="FF0000"/>
                </a:solidFill>
                <a:latin typeface="Courier New" pitchFamily="49" charset="0"/>
              </a:rPr>
              <a:t>public void transfer(double amount, </a:t>
            </a:r>
            <a:r>
              <a:rPr kumimoji="0" lang="en-US" altLang="ko-KR" b="1" dirty="0" err="1" smtClean="0">
                <a:solidFill>
                  <a:srgbClr val="FF0000"/>
                </a:solidFill>
                <a:latin typeface="Courier New" pitchFamily="49" charset="0"/>
              </a:rPr>
              <a:t>BankAccount</a:t>
            </a:r>
            <a:r>
              <a:rPr kumimoji="0" lang="en-US" altLang="ko-KR" b="1" dirty="0" smtClean="0">
                <a:solidFill>
                  <a:srgbClr val="FF0000"/>
                </a:solidFill>
                <a:latin typeface="Courier New" pitchFamily="49" charset="0"/>
              </a:rPr>
              <a:t> other) </a:t>
            </a:r>
            <a:r>
              <a:rPr kumimoji="0" lang="en-US" altLang="ko-KR" b="1" dirty="0">
                <a:solidFill>
                  <a:srgbClr val="002611"/>
                </a:solidFill>
                <a:latin typeface="Courier New" pitchFamily="49" charset="0"/>
              </a:rPr>
              <a:t/>
            </a:r>
            <a:br>
              <a:rPr kumimoji="0" lang="en-US" altLang="ko-KR" b="1" dirty="0">
                <a:solidFill>
                  <a:srgbClr val="002611"/>
                </a:solidFill>
                <a:latin typeface="Courier New" pitchFamily="49" charset="0"/>
              </a:rPr>
            </a:br>
            <a:r>
              <a:rPr kumimoji="0" lang="en-US" altLang="ko-KR" b="1" dirty="0" smtClean="0">
                <a:solidFill>
                  <a:srgbClr val="006600"/>
                </a:solidFill>
                <a:latin typeface="Courier New" pitchFamily="49" charset="0"/>
              </a:rPr>
              <a:t>   </a:t>
            </a:r>
            <a:r>
              <a:rPr kumimoji="0" lang="en-US" altLang="ko-KR" b="1" dirty="0">
                <a:solidFill>
                  <a:srgbClr val="006600"/>
                </a:solidFill>
                <a:latin typeface="Courier New" pitchFamily="49" charset="0"/>
              </a:rPr>
              <a:t>public double </a:t>
            </a:r>
            <a:r>
              <a:rPr kumimoji="0" lang="en-US" altLang="ko-KR" b="1" dirty="0" err="1">
                <a:solidFill>
                  <a:srgbClr val="006600"/>
                </a:solidFill>
                <a:latin typeface="Courier New" pitchFamily="49" charset="0"/>
              </a:rPr>
              <a:t>getBalance</a:t>
            </a:r>
            <a:r>
              <a:rPr kumimoji="0" lang="en-US" altLang="ko-KR" b="1" dirty="0">
                <a:solidFill>
                  <a:srgbClr val="006600"/>
                </a:solidFill>
                <a:latin typeface="Courier New" pitchFamily="49" charset="0"/>
              </a:rPr>
              <a:t>() </a:t>
            </a:r>
            <a:br>
              <a:rPr kumimoji="0" lang="en-US" altLang="ko-KR" b="1" dirty="0">
                <a:solidFill>
                  <a:srgbClr val="006600"/>
                </a:solidFill>
                <a:latin typeface="Courier New" pitchFamily="49" charset="0"/>
              </a:rPr>
            </a:br>
            <a:r>
              <a:rPr kumimoji="0" lang="en-US" altLang="ko-KR" b="1" dirty="0" smtClean="0">
                <a:latin typeface="Courier New" pitchFamily="49" charset="0"/>
              </a:rPr>
              <a:t>   </a:t>
            </a:r>
            <a:r>
              <a:rPr kumimoji="0" lang="en-US" altLang="ko-KR" b="1" dirty="0" smtClean="0">
                <a:solidFill>
                  <a:srgbClr val="7030A0"/>
                </a:solidFill>
                <a:latin typeface="Courier New" pitchFamily="49" charset="0"/>
              </a:rPr>
              <a:t>private double balance;</a:t>
            </a:r>
            <a:endParaRPr kumimoji="0" lang="en-US" altLang="ko-KR" b="1" dirty="0">
              <a:solidFill>
                <a:srgbClr val="7030A0"/>
              </a:solidFill>
              <a:latin typeface="Courier New" pitchFamily="49" charset="0"/>
            </a:endParaRPr>
          </a:p>
          <a:p>
            <a:r>
              <a:rPr kumimoji="0" lang="en-US" altLang="ko-KR" b="1" dirty="0">
                <a:latin typeface="Courier New" pitchFamily="49" charset="0"/>
              </a:rPr>
              <a:t>} 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57200" y="3276600"/>
            <a:ext cx="8229600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r>
              <a:rPr kumimoji="0" lang="en-US" altLang="ko-KR" b="1" dirty="0" smtClean="0">
                <a:solidFill>
                  <a:srgbClr val="0000FF"/>
                </a:solidFill>
                <a:latin typeface="Courier New" pitchFamily="49" charset="0"/>
              </a:rPr>
              <a:t>   </a:t>
            </a:r>
            <a:r>
              <a:rPr kumimoji="0" lang="en-US" altLang="ko-KR" b="1" dirty="0" err="1" smtClean="0">
                <a:solidFill>
                  <a:srgbClr val="0000FF"/>
                </a:solidFill>
                <a:latin typeface="Courier New" pitchFamily="49" charset="0"/>
              </a:rPr>
              <a:t>BankAccount</a:t>
            </a:r>
            <a:r>
              <a:rPr kumimoji="0" lang="en-US" altLang="ko-KR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kumimoji="0" lang="en-US" altLang="ko-KR" b="1" dirty="0" err="1" smtClean="0">
                <a:solidFill>
                  <a:srgbClr val="0000FF"/>
                </a:solidFill>
                <a:latin typeface="Courier New" pitchFamily="49" charset="0"/>
              </a:rPr>
              <a:t>kims</a:t>
            </a:r>
            <a:r>
              <a:rPr kumimoji="0" lang="en-US" altLang="ko-KR" b="1" dirty="0" smtClean="0">
                <a:solidFill>
                  <a:srgbClr val="0000FF"/>
                </a:solidFill>
                <a:latin typeface="Courier New" pitchFamily="49" charset="0"/>
              </a:rPr>
              <a:t>, moms;</a:t>
            </a:r>
            <a:r>
              <a:rPr kumimoji="0" lang="en-US" altLang="ko-KR" b="1" dirty="0">
                <a:solidFill>
                  <a:srgbClr val="0000FF"/>
                </a:solidFill>
                <a:latin typeface="Courier New" pitchFamily="49" charset="0"/>
              </a:rPr>
              <a:t/>
            </a:r>
            <a:br>
              <a:rPr kumimoji="0" lang="en-US" altLang="ko-KR" b="1" dirty="0">
                <a:solidFill>
                  <a:srgbClr val="0000FF"/>
                </a:solidFill>
                <a:latin typeface="Courier New" pitchFamily="49" charset="0"/>
              </a:rPr>
            </a:br>
            <a:r>
              <a:rPr kumimoji="0" lang="en-US" altLang="ko-KR" b="1" dirty="0" smtClean="0">
                <a:solidFill>
                  <a:srgbClr val="0000FF"/>
                </a:solidFill>
                <a:latin typeface="Courier New" pitchFamily="49" charset="0"/>
              </a:rPr>
              <a:t>   </a:t>
            </a:r>
            <a:r>
              <a:rPr kumimoji="0" lang="en-US" altLang="ko-KR" b="1" dirty="0" err="1" smtClean="0">
                <a:solidFill>
                  <a:srgbClr val="0000FF"/>
                </a:solidFill>
                <a:latin typeface="Courier New" pitchFamily="49" charset="0"/>
              </a:rPr>
              <a:t>kims</a:t>
            </a:r>
            <a:r>
              <a:rPr kumimoji="0" lang="en-US" altLang="ko-KR" b="1" dirty="0" smtClean="0">
                <a:solidFill>
                  <a:srgbClr val="0000FF"/>
                </a:solidFill>
                <a:latin typeface="Courier New" pitchFamily="49" charset="0"/>
              </a:rPr>
              <a:t> = new </a:t>
            </a:r>
            <a:r>
              <a:rPr kumimoji="0" lang="en-US" altLang="ko-KR" b="1" dirty="0" err="1" smtClean="0">
                <a:solidFill>
                  <a:srgbClr val="0000FF"/>
                </a:solidFill>
                <a:latin typeface="Courier New" pitchFamily="49" charset="0"/>
              </a:rPr>
              <a:t>BankAccount</a:t>
            </a:r>
            <a:r>
              <a:rPr kumimoji="0" lang="en-US" altLang="ko-KR" b="1" dirty="0" smtClean="0">
                <a:solidFill>
                  <a:srgbClr val="0000FF"/>
                </a:solidFill>
                <a:latin typeface="Courier New" pitchFamily="49" charset="0"/>
              </a:rPr>
              <a:t>();</a:t>
            </a:r>
            <a:br>
              <a:rPr kumimoji="0" lang="en-US" altLang="ko-KR" b="1" dirty="0" smtClean="0">
                <a:solidFill>
                  <a:srgbClr val="0000FF"/>
                </a:solidFill>
                <a:latin typeface="Courier New" pitchFamily="49" charset="0"/>
              </a:rPr>
            </a:br>
            <a:r>
              <a:rPr kumimoji="0" lang="en-US" altLang="ko-KR" b="1" dirty="0" smtClean="0">
                <a:solidFill>
                  <a:srgbClr val="0000FF"/>
                </a:solidFill>
                <a:latin typeface="Courier New" pitchFamily="49" charset="0"/>
              </a:rPr>
              <a:t>   moms = new </a:t>
            </a:r>
            <a:r>
              <a:rPr kumimoji="0" lang="en-US" altLang="ko-KR" b="1" dirty="0" err="1" smtClean="0">
                <a:solidFill>
                  <a:srgbClr val="0000FF"/>
                </a:solidFill>
                <a:latin typeface="Courier New" pitchFamily="49" charset="0"/>
              </a:rPr>
              <a:t>BankAccount</a:t>
            </a:r>
            <a:r>
              <a:rPr kumimoji="0" lang="en-US" altLang="ko-KR" b="1" dirty="0" smtClean="0">
                <a:solidFill>
                  <a:srgbClr val="0000FF"/>
                </a:solidFill>
                <a:latin typeface="Courier New" pitchFamily="49" charset="0"/>
              </a:rPr>
              <a:t>(1000.0);</a:t>
            </a:r>
            <a:br>
              <a:rPr kumimoji="0" lang="en-US" altLang="ko-KR" b="1" dirty="0" smtClean="0">
                <a:solidFill>
                  <a:srgbClr val="0000FF"/>
                </a:solidFill>
                <a:latin typeface="Courier New" pitchFamily="49" charset="0"/>
              </a:rPr>
            </a:br>
            <a:r>
              <a:rPr kumimoji="0" lang="en-US" altLang="ko-KR" b="1" dirty="0" smtClean="0">
                <a:solidFill>
                  <a:srgbClr val="006600"/>
                </a:solidFill>
                <a:latin typeface="Courier New" pitchFamily="49" charset="0"/>
              </a:rPr>
              <a:t>   </a:t>
            </a:r>
            <a:r>
              <a:rPr kumimoji="0" lang="en-US" altLang="ko-KR" b="1" dirty="0" err="1" smtClean="0">
                <a:solidFill>
                  <a:srgbClr val="006600"/>
                </a:solidFill>
                <a:latin typeface="Courier New" pitchFamily="49" charset="0"/>
              </a:rPr>
              <a:t>moms.deposit</a:t>
            </a:r>
            <a:r>
              <a:rPr kumimoji="0" lang="en-US" altLang="ko-KR" b="1" dirty="0" smtClean="0">
                <a:solidFill>
                  <a:srgbClr val="006600"/>
                </a:solidFill>
                <a:latin typeface="Courier New" pitchFamily="49" charset="0"/>
              </a:rPr>
              <a:t>(2000.0);</a:t>
            </a:r>
          </a:p>
          <a:p>
            <a:pPr latinLnBrk="0"/>
            <a:r>
              <a:rPr kumimoji="0" lang="en-US" altLang="ko-KR" b="1" dirty="0" smtClean="0">
                <a:solidFill>
                  <a:srgbClr val="006600"/>
                </a:solidFill>
                <a:latin typeface="Courier New" pitchFamily="49" charset="0"/>
              </a:rPr>
              <a:t>   </a:t>
            </a:r>
            <a:r>
              <a:rPr kumimoji="0" lang="en-US" altLang="ko-KR" b="1" dirty="0" err="1" smtClean="0">
                <a:solidFill>
                  <a:srgbClr val="FF0000"/>
                </a:solidFill>
                <a:latin typeface="Courier New" pitchFamily="49" charset="0"/>
              </a:rPr>
              <a:t>moms.transfer</a:t>
            </a:r>
            <a:r>
              <a:rPr kumimoji="0" lang="en-US" altLang="ko-KR" b="1" dirty="0" smtClean="0">
                <a:solidFill>
                  <a:srgbClr val="FF0000"/>
                </a:solidFill>
                <a:latin typeface="Courier New" pitchFamily="49" charset="0"/>
              </a:rPr>
              <a:t>(500.0, </a:t>
            </a:r>
            <a:r>
              <a:rPr kumimoji="0" lang="en-US" altLang="ko-KR" b="1" dirty="0" err="1" smtClean="0">
                <a:solidFill>
                  <a:srgbClr val="FF0000"/>
                </a:solidFill>
                <a:latin typeface="Courier New" pitchFamily="49" charset="0"/>
              </a:rPr>
              <a:t>kims</a:t>
            </a:r>
            <a:r>
              <a:rPr kumimoji="0" lang="en-US" altLang="ko-KR" b="1" dirty="0" smtClean="0">
                <a:solidFill>
                  <a:srgbClr val="FF0000"/>
                </a:solidFill>
                <a:latin typeface="Courier New" pitchFamily="49" charset="0"/>
              </a:rPr>
              <a:t>);</a:t>
            </a:r>
          </a:p>
          <a:p>
            <a:pPr latinLnBrk="0"/>
            <a:r>
              <a:rPr kumimoji="0" lang="en-US" altLang="ko-KR" b="1" dirty="0" smtClean="0">
                <a:solidFill>
                  <a:srgbClr val="006600"/>
                </a:solidFill>
                <a:latin typeface="Courier New" pitchFamily="49" charset="0"/>
              </a:rPr>
              <a:t>   </a:t>
            </a:r>
            <a:r>
              <a:rPr kumimoji="0" lang="en-US" altLang="ko-KR" b="1" dirty="0" err="1" smtClean="0">
                <a:solidFill>
                  <a:srgbClr val="006600"/>
                </a:solidFill>
                <a:latin typeface="Courier New" pitchFamily="49" charset="0"/>
              </a:rPr>
              <a:t>System.out.println</a:t>
            </a:r>
            <a:r>
              <a:rPr kumimoji="0" lang="en-US" altLang="ko-KR" b="1" dirty="0" smtClean="0">
                <a:solidFill>
                  <a:srgbClr val="006600"/>
                </a:solidFill>
                <a:latin typeface="Courier New" pitchFamily="49" charset="0"/>
              </a:rPr>
              <a:t>(</a:t>
            </a:r>
            <a:r>
              <a:rPr kumimoji="0" lang="en-US" altLang="ko-KR" b="1" dirty="0" err="1" smtClean="0">
                <a:solidFill>
                  <a:srgbClr val="006600"/>
                </a:solidFill>
                <a:latin typeface="Courier New" pitchFamily="49" charset="0"/>
              </a:rPr>
              <a:t>moms.getBalance</a:t>
            </a:r>
            <a:r>
              <a:rPr kumimoji="0" lang="en-US" altLang="ko-KR" b="1" dirty="0" smtClean="0">
                <a:solidFill>
                  <a:srgbClr val="006600"/>
                </a:solidFill>
                <a:latin typeface="Courier New" pitchFamily="49" charset="0"/>
              </a:rPr>
              <a:t>());</a:t>
            </a:r>
          </a:p>
          <a:p>
            <a:pPr latinLnBrk="0"/>
            <a:r>
              <a:rPr kumimoji="0" lang="en-US" altLang="ko-KR" b="1" dirty="0" smtClean="0">
                <a:solidFill>
                  <a:srgbClr val="006600"/>
                </a:solidFill>
                <a:latin typeface="Courier New" pitchFamily="49" charset="0"/>
              </a:rPr>
              <a:t>   </a:t>
            </a:r>
            <a:r>
              <a:rPr kumimoji="0" lang="en-US" altLang="ko-KR" b="1" dirty="0" err="1" smtClean="0">
                <a:solidFill>
                  <a:srgbClr val="006600"/>
                </a:solidFill>
                <a:latin typeface="Courier New" pitchFamily="49" charset="0"/>
              </a:rPr>
              <a:t>System.out.println</a:t>
            </a:r>
            <a:r>
              <a:rPr kumimoji="0" lang="en-US" altLang="ko-KR" b="1" dirty="0" smtClean="0">
                <a:solidFill>
                  <a:srgbClr val="006600"/>
                </a:solidFill>
                <a:latin typeface="Courier New" pitchFamily="49" charset="0"/>
              </a:rPr>
              <a:t>(</a:t>
            </a:r>
            <a:r>
              <a:rPr kumimoji="0" lang="en-US" altLang="ko-KR" b="1" dirty="0" err="1" smtClean="0">
                <a:solidFill>
                  <a:srgbClr val="006600"/>
                </a:solidFill>
                <a:latin typeface="Courier New" pitchFamily="49" charset="0"/>
              </a:rPr>
              <a:t>kims.getBalance</a:t>
            </a:r>
            <a:r>
              <a:rPr kumimoji="0" lang="en-US" altLang="ko-KR" b="1" dirty="0" smtClean="0">
                <a:solidFill>
                  <a:srgbClr val="006600"/>
                </a:solidFill>
                <a:latin typeface="Courier New" pitchFamily="49" charset="0"/>
              </a:rPr>
              <a:t>());</a:t>
            </a:r>
          </a:p>
        </p:txBody>
      </p:sp>
      <p:sp>
        <p:nvSpPr>
          <p:cNvPr id="9" name="타원 8"/>
          <p:cNvSpPr/>
          <p:nvPr/>
        </p:nvSpPr>
        <p:spPr>
          <a:xfrm>
            <a:off x="6477000" y="3810000"/>
            <a:ext cx="8382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1000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471699" y="3429000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moms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696200" y="3810000"/>
            <a:ext cx="8382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0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7781412" y="342900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kims</a:t>
            </a:r>
            <a:endParaRPr lang="ko-KR" altLang="en-US" dirty="0"/>
          </a:p>
        </p:txBody>
      </p:sp>
      <p:sp>
        <p:nvSpPr>
          <p:cNvPr id="13" name="날짜 개체 틀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76E-1544-4E3A-B15B-8A9AF7971DD8}" type="slidenum">
              <a:rPr lang="ko-KR" altLang="en-US" smtClean="0"/>
              <a:pPr/>
              <a:t>56</a:t>
            </a:fld>
            <a:endParaRPr lang="en-US" altLang="ko-KR" dirty="0"/>
          </a:p>
        </p:txBody>
      </p:sp>
      <p:sp>
        <p:nvSpPr>
          <p:cNvPr id="15" name="타원 14"/>
          <p:cNvSpPr/>
          <p:nvPr/>
        </p:nvSpPr>
        <p:spPr>
          <a:xfrm>
            <a:off x="6477000" y="4648200"/>
            <a:ext cx="8382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3000</a:t>
            </a:r>
            <a:endParaRPr lang="ko-KR" altLang="en-US" sz="1400" dirty="0"/>
          </a:p>
        </p:txBody>
      </p:sp>
      <p:sp>
        <p:nvSpPr>
          <p:cNvPr id="17" name="타원 16"/>
          <p:cNvSpPr/>
          <p:nvPr/>
        </p:nvSpPr>
        <p:spPr>
          <a:xfrm>
            <a:off x="7696200" y="4648200"/>
            <a:ext cx="8382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0</a:t>
            </a:r>
            <a:endParaRPr lang="ko-KR" altLang="en-US" sz="1400" dirty="0"/>
          </a:p>
        </p:txBody>
      </p:sp>
      <p:sp>
        <p:nvSpPr>
          <p:cNvPr id="20" name="타원 19"/>
          <p:cNvSpPr/>
          <p:nvPr/>
        </p:nvSpPr>
        <p:spPr>
          <a:xfrm>
            <a:off x="6482301" y="5486400"/>
            <a:ext cx="8382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2500</a:t>
            </a:r>
            <a:endParaRPr lang="ko-KR" altLang="en-US" sz="1400" dirty="0"/>
          </a:p>
        </p:txBody>
      </p:sp>
      <p:sp>
        <p:nvSpPr>
          <p:cNvPr id="22" name="타원 21"/>
          <p:cNvSpPr/>
          <p:nvPr/>
        </p:nvSpPr>
        <p:spPr>
          <a:xfrm>
            <a:off x="7701501" y="5486400"/>
            <a:ext cx="8382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500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447919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57200" y="0"/>
            <a:ext cx="8229600" cy="411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r>
              <a:rPr kumimoji="0" lang="en-US" altLang="ko-KR" b="1" dirty="0">
                <a:latin typeface="Courier New" pitchFamily="49" charset="0"/>
              </a:rPr>
              <a:t>public class </a:t>
            </a:r>
            <a:r>
              <a:rPr kumimoji="0" lang="en-US" altLang="ko-KR" b="1" dirty="0" err="1">
                <a:latin typeface="Courier New" pitchFamily="49" charset="0"/>
              </a:rPr>
              <a:t>BankAccount</a:t>
            </a:r>
            <a:r>
              <a:rPr kumimoji="0" lang="en-US" altLang="ko-KR" b="1" dirty="0">
                <a:latin typeface="Courier New" pitchFamily="49" charset="0"/>
              </a:rPr>
              <a:t/>
            </a:r>
            <a:br>
              <a:rPr kumimoji="0" lang="en-US" altLang="ko-KR" b="1" dirty="0">
                <a:latin typeface="Courier New" pitchFamily="49" charset="0"/>
              </a:rPr>
            </a:br>
            <a:r>
              <a:rPr kumimoji="0" lang="en-US" altLang="ko-KR" b="1" dirty="0">
                <a:latin typeface="Courier New" pitchFamily="49" charset="0"/>
              </a:rPr>
              <a:t>{</a:t>
            </a:r>
            <a:br>
              <a:rPr kumimoji="0" lang="en-US" altLang="ko-KR" b="1" dirty="0">
                <a:latin typeface="Courier New" pitchFamily="49" charset="0"/>
              </a:rPr>
            </a:br>
            <a:r>
              <a:rPr kumimoji="0" lang="en-US" altLang="ko-KR" b="1" dirty="0" smtClean="0">
                <a:solidFill>
                  <a:srgbClr val="006600"/>
                </a:solidFill>
                <a:latin typeface="Courier New" pitchFamily="49" charset="0"/>
              </a:rPr>
              <a:t>   </a:t>
            </a:r>
            <a:r>
              <a:rPr kumimoji="0" lang="en-US" altLang="ko-KR" b="1" dirty="0">
                <a:solidFill>
                  <a:srgbClr val="006600"/>
                </a:solidFill>
                <a:latin typeface="Courier New" pitchFamily="49" charset="0"/>
              </a:rPr>
              <a:t>public void deposit(double amount</a:t>
            </a:r>
            <a:r>
              <a:rPr kumimoji="0" lang="en-US" altLang="ko-KR" b="1" dirty="0" smtClean="0">
                <a:solidFill>
                  <a:srgbClr val="006600"/>
                </a:solidFill>
                <a:latin typeface="Courier New" pitchFamily="49" charset="0"/>
              </a:rPr>
              <a:t>)</a:t>
            </a:r>
            <a:r>
              <a:rPr kumimoji="0" lang="en-US" altLang="ko-KR" b="1" dirty="0" smtClean="0">
                <a:solidFill>
                  <a:srgbClr val="DF0601"/>
                </a:solidFill>
                <a:latin typeface="Courier New" pitchFamily="49" charset="0"/>
              </a:rPr>
              <a:t> </a:t>
            </a:r>
          </a:p>
          <a:p>
            <a:pPr latinLnBrk="0"/>
            <a:r>
              <a:rPr kumimoji="0" lang="en-US" altLang="ko-KR" b="1" dirty="0" smtClean="0">
                <a:solidFill>
                  <a:srgbClr val="002611"/>
                </a:solidFill>
                <a:latin typeface="Courier New" pitchFamily="49" charset="0"/>
              </a:rPr>
              <a:t>   {  </a:t>
            </a:r>
          </a:p>
          <a:p>
            <a:pPr latinLnBrk="0"/>
            <a:r>
              <a:rPr kumimoji="0" lang="en-US" altLang="ko-KR" b="1" dirty="0" smtClean="0">
                <a:solidFill>
                  <a:srgbClr val="002611"/>
                </a:solidFill>
                <a:latin typeface="Courier New" pitchFamily="49" charset="0"/>
              </a:rPr>
              <a:t>      double </a:t>
            </a:r>
            <a:r>
              <a:rPr kumimoji="0" lang="en-US" altLang="ko-KR" b="1" dirty="0" err="1" smtClean="0">
                <a:solidFill>
                  <a:srgbClr val="002611"/>
                </a:solidFill>
                <a:latin typeface="Courier New" pitchFamily="49" charset="0"/>
              </a:rPr>
              <a:t>newBalance</a:t>
            </a:r>
            <a:r>
              <a:rPr kumimoji="0" lang="en-US" altLang="ko-KR" b="1" dirty="0" smtClean="0">
                <a:solidFill>
                  <a:srgbClr val="002611"/>
                </a:solidFill>
                <a:latin typeface="Courier New" pitchFamily="49" charset="0"/>
              </a:rPr>
              <a:t> = balance + amount;</a:t>
            </a:r>
          </a:p>
          <a:p>
            <a:pPr latinLnBrk="0"/>
            <a:r>
              <a:rPr kumimoji="0" lang="en-US" altLang="ko-KR" b="1" dirty="0" smtClean="0">
                <a:solidFill>
                  <a:srgbClr val="002611"/>
                </a:solidFill>
                <a:latin typeface="Courier New" pitchFamily="49" charset="0"/>
              </a:rPr>
              <a:t>      balance = </a:t>
            </a:r>
            <a:r>
              <a:rPr kumimoji="0" lang="en-US" altLang="ko-KR" b="1" dirty="0" err="1" smtClean="0">
                <a:solidFill>
                  <a:srgbClr val="002611"/>
                </a:solidFill>
                <a:latin typeface="Courier New" pitchFamily="49" charset="0"/>
              </a:rPr>
              <a:t>newBalance</a:t>
            </a:r>
            <a:r>
              <a:rPr kumimoji="0" lang="en-US" altLang="ko-KR" b="1" dirty="0" smtClean="0">
                <a:solidFill>
                  <a:srgbClr val="002611"/>
                </a:solidFill>
                <a:latin typeface="Courier New" pitchFamily="49" charset="0"/>
              </a:rPr>
              <a:t>;</a:t>
            </a:r>
          </a:p>
          <a:p>
            <a:pPr latinLnBrk="0"/>
            <a:r>
              <a:rPr kumimoji="0" lang="en-US" altLang="ko-KR" b="1" dirty="0" smtClean="0">
                <a:solidFill>
                  <a:srgbClr val="002611"/>
                </a:solidFill>
                <a:latin typeface="Courier New" pitchFamily="49" charset="0"/>
              </a:rPr>
              <a:t>   }</a:t>
            </a:r>
          </a:p>
          <a:p>
            <a:pPr latinLnBrk="0"/>
            <a:r>
              <a:rPr kumimoji="0" lang="en-US" altLang="ko-KR" b="1" dirty="0" smtClean="0">
                <a:solidFill>
                  <a:srgbClr val="002611"/>
                </a:solidFill>
                <a:latin typeface="Courier New" pitchFamily="49" charset="0"/>
              </a:rPr>
              <a:t>   public void withdraw(double amount){...}</a:t>
            </a:r>
          </a:p>
          <a:p>
            <a:pPr latinLnBrk="0"/>
            <a:r>
              <a:rPr kumimoji="0" lang="en-US" altLang="ko-KR" b="1" dirty="0" smtClean="0">
                <a:solidFill>
                  <a:srgbClr val="FF0000"/>
                </a:solidFill>
                <a:latin typeface="Courier New" pitchFamily="49" charset="0"/>
              </a:rPr>
              <a:t>   public void transfer(double amount, </a:t>
            </a:r>
            <a:r>
              <a:rPr kumimoji="0" lang="en-US" altLang="ko-KR" b="1" dirty="0" err="1" smtClean="0">
                <a:solidFill>
                  <a:srgbClr val="FF0000"/>
                </a:solidFill>
                <a:latin typeface="Courier New" pitchFamily="49" charset="0"/>
              </a:rPr>
              <a:t>BankAccount</a:t>
            </a:r>
            <a:r>
              <a:rPr kumimoji="0" lang="en-US" altLang="ko-KR" b="1" dirty="0" smtClean="0">
                <a:solidFill>
                  <a:srgbClr val="FF0000"/>
                </a:solidFill>
                <a:latin typeface="Courier New" pitchFamily="49" charset="0"/>
              </a:rPr>
              <a:t> other)</a:t>
            </a:r>
          </a:p>
          <a:p>
            <a:pPr latinLnBrk="0"/>
            <a:r>
              <a:rPr kumimoji="0" lang="en-US" altLang="ko-KR" b="1" dirty="0" smtClean="0">
                <a:solidFill>
                  <a:srgbClr val="FF0000"/>
                </a:solidFill>
                <a:latin typeface="Courier New" pitchFamily="49" charset="0"/>
              </a:rPr>
              <a:t>   {</a:t>
            </a:r>
          </a:p>
          <a:p>
            <a:pPr latinLnBrk="0"/>
            <a:r>
              <a:rPr kumimoji="0" lang="en-US" altLang="ko-KR" b="1" dirty="0" smtClean="0">
                <a:solidFill>
                  <a:srgbClr val="FF0000"/>
                </a:solidFill>
                <a:latin typeface="Courier New" pitchFamily="49" charset="0"/>
              </a:rPr>
              <a:t>      </a:t>
            </a:r>
            <a:r>
              <a:rPr kumimoji="0" lang="en-US" altLang="ko-KR" b="1" dirty="0" err="1" smtClean="0">
                <a:solidFill>
                  <a:srgbClr val="FF0000"/>
                </a:solidFill>
                <a:latin typeface="Courier New" pitchFamily="49" charset="0"/>
              </a:rPr>
              <a:t>this.withdraw</a:t>
            </a:r>
            <a:r>
              <a:rPr kumimoji="0" lang="en-US" altLang="ko-KR" b="1" dirty="0" smtClean="0">
                <a:solidFill>
                  <a:srgbClr val="FF0000"/>
                </a:solidFill>
                <a:latin typeface="Courier New" pitchFamily="49" charset="0"/>
              </a:rPr>
              <a:t>(amount); // this </a:t>
            </a:r>
            <a:r>
              <a:rPr kumimoji="0" lang="ko-KR" altLang="en-US" b="1" dirty="0" smtClean="0">
                <a:solidFill>
                  <a:srgbClr val="FF0000"/>
                </a:solidFill>
                <a:latin typeface="Courier New" pitchFamily="49" charset="0"/>
              </a:rPr>
              <a:t>생략 가능</a:t>
            </a:r>
            <a:endParaRPr kumimoji="0" lang="en-US" altLang="ko-KR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latinLnBrk="0"/>
            <a:r>
              <a:rPr kumimoji="0" lang="en-US" altLang="ko-KR" b="1" dirty="0" smtClean="0">
                <a:solidFill>
                  <a:srgbClr val="FF0000"/>
                </a:solidFill>
                <a:latin typeface="Courier New" pitchFamily="49" charset="0"/>
              </a:rPr>
              <a:t>      </a:t>
            </a:r>
            <a:r>
              <a:rPr kumimoji="0" lang="en-US" altLang="ko-KR" b="1" dirty="0" err="1" smtClean="0">
                <a:solidFill>
                  <a:srgbClr val="FF0000"/>
                </a:solidFill>
                <a:latin typeface="Courier New" pitchFamily="49" charset="0"/>
              </a:rPr>
              <a:t>other.deposit</a:t>
            </a:r>
            <a:r>
              <a:rPr kumimoji="0" lang="en-US" altLang="ko-KR" b="1" dirty="0" smtClean="0">
                <a:solidFill>
                  <a:srgbClr val="FF0000"/>
                </a:solidFill>
                <a:latin typeface="Courier New" pitchFamily="49" charset="0"/>
              </a:rPr>
              <a:t>(amount);</a:t>
            </a:r>
          </a:p>
          <a:p>
            <a:pPr latinLnBrk="0"/>
            <a:r>
              <a:rPr kumimoji="0" lang="en-US" altLang="ko-KR" b="1" dirty="0" smtClean="0">
                <a:solidFill>
                  <a:srgbClr val="FF0000"/>
                </a:solidFill>
                <a:latin typeface="Courier New" pitchFamily="49" charset="0"/>
              </a:rPr>
              <a:t>   } </a:t>
            </a:r>
            <a:r>
              <a:rPr kumimoji="0" lang="en-US" altLang="ko-KR" b="1" dirty="0">
                <a:solidFill>
                  <a:srgbClr val="002611"/>
                </a:solidFill>
                <a:latin typeface="Courier New" pitchFamily="49" charset="0"/>
              </a:rPr>
              <a:t/>
            </a:r>
            <a:br>
              <a:rPr kumimoji="0" lang="en-US" altLang="ko-KR" b="1" dirty="0">
                <a:solidFill>
                  <a:srgbClr val="002611"/>
                </a:solidFill>
                <a:latin typeface="Courier New" pitchFamily="49" charset="0"/>
              </a:rPr>
            </a:br>
            <a:r>
              <a:rPr kumimoji="0" lang="en-US" altLang="ko-KR" b="1" dirty="0" smtClean="0">
                <a:solidFill>
                  <a:srgbClr val="002611"/>
                </a:solidFill>
                <a:latin typeface="Courier New" pitchFamily="49" charset="0"/>
              </a:rPr>
              <a:t>   private double balance;</a:t>
            </a:r>
            <a:endParaRPr kumimoji="0" lang="en-US" altLang="ko-KR" b="1" dirty="0">
              <a:solidFill>
                <a:srgbClr val="002611"/>
              </a:solidFill>
              <a:latin typeface="Courier New" pitchFamily="49" charset="0"/>
            </a:endParaRPr>
          </a:p>
          <a:p>
            <a:r>
              <a:rPr kumimoji="0" lang="en-US" altLang="ko-KR" b="1" dirty="0">
                <a:latin typeface="Courier New" pitchFamily="49" charset="0"/>
              </a:rPr>
              <a:t>} 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57200" y="4191000"/>
            <a:ext cx="822960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r>
              <a:rPr kumimoji="0" lang="en-US" altLang="ko-KR" b="1" dirty="0" smtClean="0">
                <a:solidFill>
                  <a:srgbClr val="0000FF"/>
                </a:solidFill>
                <a:latin typeface="Courier New" pitchFamily="49" charset="0"/>
              </a:rPr>
              <a:t>   </a:t>
            </a:r>
            <a:r>
              <a:rPr kumimoji="0" lang="en-US" altLang="ko-KR" b="1" dirty="0" err="1" smtClean="0">
                <a:solidFill>
                  <a:srgbClr val="0000FF"/>
                </a:solidFill>
                <a:latin typeface="Courier New" pitchFamily="49" charset="0"/>
              </a:rPr>
              <a:t>BankAccount</a:t>
            </a:r>
            <a:r>
              <a:rPr kumimoji="0" lang="en-US" altLang="ko-KR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kumimoji="0" lang="en-US" altLang="ko-KR" b="1" dirty="0" err="1" smtClean="0">
                <a:solidFill>
                  <a:srgbClr val="0000FF"/>
                </a:solidFill>
                <a:latin typeface="Courier New" pitchFamily="49" charset="0"/>
              </a:rPr>
              <a:t>kims</a:t>
            </a:r>
            <a:r>
              <a:rPr kumimoji="0" lang="en-US" altLang="ko-KR" b="1" dirty="0" smtClean="0">
                <a:solidFill>
                  <a:srgbClr val="0000FF"/>
                </a:solidFill>
                <a:latin typeface="Courier New" pitchFamily="49" charset="0"/>
              </a:rPr>
              <a:t>, moms;</a:t>
            </a:r>
            <a:r>
              <a:rPr kumimoji="0" lang="en-US" altLang="ko-KR" b="1" dirty="0">
                <a:solidFill>
                  <a:srgbClr val="0000FF"/>
                </a:solidFill>
                <a:latin typeface="Courier New" pitchFamily="49" charset="0"/>
              </a:rPr>
              <a:t/>
            </a:r>
            <a:br>
              <a:rPr kumimoji="0" lang="en-US" altLang="ko-KR" b="1" dirty="0">
                <a:solidFill>
                  <a:srgbClr val="0000FF"/>
                </a:solidFill>
                <a:latin typeface="Courier New" pitchFamily="49" charset="0"/>
              </a:rPr>
            </a:br>
            <a:r>
              <a:rPr kumimoji="0" lang="en-US" altLang="ko-KR" b="1" dirty="0" smtClean="0">
                <a:solidFill>
                  <a:srgbClr val="0000FF"/>
                </a:solidFill>
                <a:latin typeface="Courier New" pitchFamily="49" charset="0"/>
              </a:rPr>
              <a:t>   </a:t>
            </a:r>
            <a:r>
              <a:rPr kumimoji="0" lang="en-US" altLang="ko-KR" b="1" dirty="0" err="1" smtClean="0">
                <a:solidFill>
                  <a:srgbClr val="0000FF"/>
                </a:solidFill>
                <a:latin typeface="Courier New" pitchFamily="49" charset="0"/>
              </a:rPr>
              <a:t>kims</a:t>
            </a:r>
            <a:r>
              <a:rPr kumimoji="0" lang="en-US" altLang="ko-KR" b="1" dirty="0" smtClean="0">
                <a:solidFill>
                  <a:srgbClr val="0000FF"/>
                </a:solidFill>
                <a:latin typeface="Courier New" pitchFamily="49" charset="0"/>
              </a:rPr>
              <a:t> = new </a:t>
            </a:r>
            <a:r>
              <a:rPr kumimoji="0" lang="en-US" altLang="ko-KR" b="1" dirty="0" err="1" smtClean="0">
                <a:solidFill>
                  <a:srgbClr val="0000FF"/>
                </a:solidFill>
                <a:latin typeface="Courier New" pitchFamily="49" charset="0"/>
              </a:rPr>
              <a:t>BankAccount</a:t>
            </a:r>
            <a:r>
              <a:rPr kumimoji="0" lang="en-US" altLang="ko-KR" b="1" dirty="0" smtClean="0">
                <a:solidFill>
                  <a:srgbClr val="0000FF"/>
                </a:solidFill>
                <a:latin typeface="Courier New" pitchFamily="49" charset="0"/>
              </a:rPr>
              <a:t>();</a:t>
            </a:r>
            <a:br>
              <a:rPr kumimoji="0" lang="en-US" altLang="ko-KR" b="1" dirty="0" smtClean="0">
                <a:solidFill>
                  <a:srgbClr val="0000FF"/>
                </a:solidFill>
                <a:latin typeface="Courier New" pitchFamily="49" charset="0"/>
              </a:rPr>
            </a:br>
            <a:r>
              <a:rPr kumimoji="0" lang="en-US" altLang="ko-KR" b="1" dirty="0" smtClean="0">
                <a:solidFill>
                  <a:srgbClr val="0000FF"/>
                </a:solidFill>
                <a:latin typeface="Courier New" pitchFamily="49" charset="0"/>
              </a:rPr>
              <a:t>   moms = new </a:t>
            </a:r>
            <a:r>
              <a:rPr kumimoji="0" lang="en-US" altLang="ko-KR" b="1" dirty="0" err="1" smtClean="0">
                <a:solidFill>
                  <a:srgbClr val="0000FF"/>
                </a:solidFill>
                <a:latin typeface="Courier New" pitchFamily="49" charset="0"/>
              </a:rPr>
              <a:t>BankAccount</a:t>
            </a:r>
            <a:r>
              <a:rPr kumimoji="0" lang="en-US" altLang="ko-KR" b="1" dirty="0" smtClean="0">
                <a:solidFill>
                  <a:srgbClr val="0000FF"/>
                </a:solidFill>
                <a:latin typeface="Courier New" pitchFamily="49" charset="0"/>
              </a:rPr>
              <a:t>(1000.0);</a:t>
            </a:r>
            <a:br>
              <a:rPr kumimoji="0" lang="en-US" altLang="ko-KR" b="1" dirty="0" smtClean="0">
                <a:solidFill>
                  <a:srgbClr val="0000FF"/>
                </a:solidFill>
                <a:latin typeface="Courier New" pitchFamily="49" charset="0"/>
              </a:rPr>
            </a:br>
            <a:r>
              <a:rPr kumimoji="0" lang="en-US" altLang="ko-KR" b="1" dirty="0" smtClean="0">
                <a:solidFill>
                  <a:srgbClr val="006600"/>
                </a:solidFill>
                <a:latin typeface="Courier New" pitchFamily="49" charset="0"/>
              </a:rPr>
              <a:t>   </a:t>
            </a:r>
            <a:r>
              <a:rPr kumimoji="0" lang="en-US" altLang="ko-KR" b="1" dirty="0" err="1" smtClean="0">
                <a:solidFill>
                  <a:srgbClr val="006600"/>
                </a:solidFill>
                <a:latin typeface="Courier New" pitchFamily="49" charset="0"/>
              </a:rPr>
              <a:t>moms.deposit</a:t>
            </a:r>
            <a:r>
              <a:rPr kumimoji="0" lang="en-US" altLang="ko-KR" b="1" dirty="0" smtClean="0">
                <a:solidFill>
                  <a:srgbClr val="006600"/>
                </a:solidFill>
                <a:latin typeface="Courier New" pitchFamily="49" charset="0"/>
              </a:rPr>
              <a:t>(2000.0);</a:t>
            </a:r>
          </a:p>
          <a:p>
            <a:pPr latinLnBrk="0"/>
            <a:r>
              <a:rPr kumimoji="0" lang="en-US" altLang="ko-KR" b="1" dirty="0" smtClean="0">
                <a:solidFill>
                  <a:srgbClr val="006600"/>
                </a:solidFill>
                <a:latin typeface="Courier New" pitchFamily="49" charset="0"/>
              </a:rPr>
              <a:t>   </a:t>
            </a:r>
            <a:r>
              <a:rPr kumimoji="0" lang="en-US" altLang="ko-KR" b="1" dirty="0" err="1" smtClean="0">
                <a:solidFill>
                  <a:srgbClr val="FF0000"/>
                </a:solidFill>
                <a:latin typeface="Courier New" pitchFamily="49" charset="0"/>
              </a:rPr>
              <a:t>moms.transfer</a:t>
            </a:r>
            <a:r>
              <a:rPr kumimoji="0" lang="en-US" altLang="ko-KR" b="1" dirty="0" smtClean="0">
                <a:solidFill>
                  <a:srgbClr val="FF0000"/>
                </a:solidFill>
                <a:latin typeface="Courier New" pitchFamily="49" charset="0"/>
              </a:rPr>
              <a:t>(500.0, </a:t>
            </a:r>
            <a:r>
              <a:rPr kumimoji="0" lang="en-US" altLang="ko-KR" b="1" dirty="0" err="1" smtClean="0">
                <a:solidFill>
                  <a:srgbClr val="FF0000"/>
                </a:solidFill>
                <a:latin typeface="Courier New" pitchFamily="49" charset="0"/>
              </a:rPr>
              <a:t>kims</a:t>
            </a:r>
            <a:r>
              <a:rPr kumimoji="0" lang="en-US" altLang="ko-KR" b="1" dirty="0" smtClean="0">
                <a:solidFill>
                  <a:srgbClr val="FF0000"/>
                </a:solidFill>
                <a:latin typeface="Courier New" pitchFamily="49" charset="0"/>
              </a:rPr>
              <a:t>);</a:t>
            </a:r>
          </a:p>
          <a:p>
            <a:pPr latinLnBrk="0"/>
            <a:r>
              <a:rPr kumimoji="0" lang="en-US" altLang="ko-KR" b="1" dirty="0" smtClean="0">
                <a:solidFill>
                  <a:srgbClr val="006600"/>
                </a:solidFill>
                <a:latin typeface="Courier New" pitchFamily="49" charset="0"/>
              </a:rPr>
              <a:t>   </a:t>
            </a:r>
            <a:r>
              <a:rPr kumimoji="0" lang="en-US" altLang="ko-KR" b="1" dirty="0" err="1" smtClean="0">
                <a:solidFill>
                  <a:srgbClr val="006600"/>
                </a:solidFill>
                <a:latin typeface="Courier New" pitchFamily="49" charset="0"/>
              </a:rPr>
              <a:t>System.out.println</a:t>
            </a:r>
            <a:r>
              <a:rPr kumimoji="0" lang="en-US" altLang="ko-KR" b="1" dirty="0" smtClean="0">
                <a:solidFill>
                  <a:srgbClr val="006600"/>
                </a:solidFill>
                <a:latin typeface="Courier New" pitchFamily="49" charset="0"/>
              </a:rPr>
              <a:t>(</a:t>
            </a:r>
            <a:r>
              <a:rPr kumimoji="0" lang="en-US" altLang="ko-KR" b="1" dirty="0" err="1" smtClean="0">
                <a:solidFill>
                  <a:srgbClr val="006600"/>
                </a:solidFill>
                <a:latin typeface="Courier New" pitchFamily="49" charset="0"/>
              </a:rPr>
              <a:t>moms.getBalance</a:t>
            </a:r>
            <a:r>
              <a:rPr kumimoji="0" lang="en-US" altLang="ko-KR" b="1" dirty="0" smtClean="0">
                <a:solidFill>
                  <a:srgbClr val="006600"/>
                </a:solidFill>
                <a:latin typeface="Courier New" pitchFamily="49" charset="0"/>
              </a:rPr>
              <a:t>());</a:t>
            </a:r>
          </a:p>
          <a:p>
            <a:pPr latinLnBrk="0"/>
            <a:r>
              <a:rPr kumimoji="0" lang="en-US" altLang="ko-KR" b="1" dirty="0" smtClean="0">
                <a:solidFill>
                  <a:srgbClr val="006600"/>
                </a:solidFill>
                <a:latin typeface="Courier New" pitchFamily="49" charset="0"/>
              </a:rPr>
              <a:t>   </a:t>
            </a:r>
            <a:r>
              <a:rPr kumimoji="0" lang="en-US" altLang="ko-KR" b="1" dirty="0" err="1" smtClean="0">
                <a:solidFill>
                  <a:srgbClr val="006600"/>
                </a:solidFill>
                <a:latin typeface="Courier New" pitchFamily="49" charset="0"/>
              </a:rPr>
              <a:t>System.out.println</a:t>
            </a:r>
            <a:r>
              <a:rPr kumimoji="0" lang="en-US" altLang="ko-KR" b="1" dirty="0" smtClean="0">
                <a:solidFill>
                  <a:srgbClr val="006600"/>
                </a:solidFill>
                <a:latin typeface="Courier New" pitchFamily="49" charset="0"/>
              </a:rPr>
              <a:t>(</a:t>
            </a:r>
            <a:r>
              <a:rPr kumimoji="0" lang="en-US" altLang="ko-KR" b="1" dirty="0" err="1" smtClean="0">
                <a:solidFill>
                  <a:srgbClr val="006600"/>
                </a:solidFill>
                <a:latin typeface="Courier New" pitchFamily="49" charset="0"/>
              </a:rPr>
              <a:t>kims.getBalance</a:t>
            </a:r>
            <a:r>
              <a:rPr kumimoji="0" lang="en-US" altLang="ko-KR" b="1" dirty="0" smtClean="0">
                <a:solidFill>
                  <a:srgbClr val="006600"/>
                </a:solidFill>
                <a:latin typeface="Courier New" pitchFamily="49" charset="0"/>
              </a:rPr>
              <a:t>());</a:t>
            </a:r>
          </a:p>
        </p:txBody>
      </p:sp>
      <p:sp>
        <p:nvSpPr>
          <p:cNvPr id="9" name="타원 8"/>
          <p:cNvSpPr/>
          <p:nvPr/>
        </p:nvSpPr>
        <p:spPr>
          <a:xfrm>
            <a:off x="6096000" y="4848726"/>
            <a:ext cx="838200" cy="4491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090699" y="4448758"/>
            <a:ext cx="843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moms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315200" y="4848726"/>
            <a:ext cx="838200" cy="4491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400412" y="4448758"/>
            <a:ext cx="67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kims</a:t>
            </a:r>
            <a:endParaRPr lang="ko-KR" altLang="en-US" dirty="0"/>
          </a:p>
        </p:txBody>
      </p:sp>
      <p:sp>
        <p:nvSpPr>
          <p:cNvPr id="13" name="날짜 개체 틀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76E-1544-4E3A-B15B-8A9AF7971DD8}" type="slidenum">
              <a:rPr lang="ko-KR" altLang="en-US" smtClean="0"/>
              <a:pPr/>
              <a:t>57</a:t>
            </a:fld>
            <a:endParaRPr lang="en-US" altLang="ko-KR" dirty="0"/>
          </a:p>
        </p:txBody>
      </p:sp>
      <p:cxnSp>
        <p:nvCxnSpPr>
          <p:cNvPr id="3" name="직선 화살표 연결선 2"/>
          <p:cNvCxnSpPr>
            <a:stCxn id="9" idx="6"/>
            <a:endCxn id="11" idx="2"/>
          </p:cNvCxnSpPr>
          <p:nvPr/>
        </p:nvCxnSpPr>
        <p:spPr>
          <a:xfrm>
            <a:off x="6934200" y="5073316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5212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28600" y="762000"/>
            <a:ext cx="8763000" cy="563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r>
              <a:rPr kumimoji="0" lang="en-US" altLang="ko-KR" b="1" dirty="0">
                <a:latin typeface="Courier New" pitchFamily="49" charset="0"/>
              </a:rPr>
              <a:t>public class </a:t>
            </a:r>
            <a:r>
              <a:rPr kumimoji="0" lang="en-US" altLang="ko-KR" b="1" dirty="0" err="1">
                <a:latin typeface="Courier New" pitchFamily="49" charset="0"/>
              </a:rPr>
              <a:t>BankAccount</a:t>
            </a:r>
            <a:r>
              <a:rPr kumimoji="0" lang="en-US" altLang="ko-KR" b="1" dirty="0">
                <a:latin typeface="Courier New" pitchFamily="49" charset="0"/>
              </a:rPr>
              <a:t/>
            </a:r>
            <a:br>
              <a:rPr kumimoji="0" lang="en-US" altLang="ko-KR" b="1" dirty="0">
                <a:latin typeface="Courier New" pitchFamily="49" charset="0"/>
              </a:rPr>
            </a:br>
            <a:r>
              <a:rPr kumimoji="0" lang="en-US" altLang="ko-KR" b="1" dirty="0">
                <a:latin typeface="Courier New" pitchFamily="49" charset="0"/>
              </a:rPr>
              <a:t>{</a:t>
            </a:r>
            <a:br>
              <a:rPr kumimoji="0" lang="en-US" altLang="ko-KR" b="1" dirty="0">
                <a:latin typeface="Courier New" pitchFamily="49" charset="0"/>
              </a:rPr>
            </a:br>
            <a:r>
              <a:rPr kumimoji="0" lang="en-US" altLang="ko-KR" b="1" dirty="0" smtClean="0">
                <a:solidFill>
                  <a:srgbClr val="006600"/>
                </a:solidFill>
                <a:latin typeface="Courier New" pitchFamily="49" charset="0"/>
              </a:rPr>
              <a:t>   </a:t>
            </a:r>
            <a:r>
              <a:rPr kumimoji="0" lang="en-US" altLang="ko-KR" b="1" dirty="0">
                <a:solidFill>
                  <a:srgbClr val="006600"/>
                </a:solidFill>
                <a:latin typeface="Courier New" pitchFamily="49" charset="0"/>
              </a:rPr>
              <a:t>public void deposit(double amount</a:t>
            </a:r>
            <a:r>
              <a:rPr kumimoji="0" lang="en-US" altLang="ko-KR" b="1" dirty="0" smtClean="0">
                <a:solidFill>
                  <a:srgbClr val="006600"/>
                </a:solidFill>
                <a:latin typeface="Courier New" pitchFamily="49" charset="0"/>
              </a:rPr>
              <a:t>)</a:t>
            </a:r>
            <a:r>
              <a:rPr kumimoji="0" lang="en-US" altLang="ko-KR" b="1" dirty="0" smtClean="0">
                <a:solidFill>
                  <a:srgbClr val="DF0601"/>
                </a:solidFill>
                <a:latin typeface="Courier New" pitchFamily="49" charset="0"/>
              </a:rPr>
              <a:t> </a:t>
            </a:r>
          </a:p>
          <a:p>
            <a:pPr latinLnBrk="0"/>
            <a:r>
              <a:rPr kumimoji="0" lang="en-US" altLang="ko-KR" b="1" dirty="0" smtClean="0">
                <a:solidFill>
                  <a:srgbClr val="002611"/>
                </a:solidFill>
                <a:latin typeface="Courier New" pitchFamily="49" charset="0"/>
              </a:rPr>
              <a:t>   {  </a:t>
            </a:r>
          </a:p>
          <a:p>
            <a:pPr latinLnBrk="0"/>
            <a:r>
              <a:rPr kumimoji="0" lang="en-US" altLang="ko-KR" b="1" dirty="0" smtClean="0">
                <a:solidFill>
                  <a:srgbClr val="002611"/>
                </a:solidFill>
                <a:latin typeface="Courier New" pitchFamily="49" charset="0"/>
              </a:rPr>
              <a:t>      double </a:t>
            </a:r>
            <a:r>
              <a:rPr kumimoji="0" lang="en-US" altLang="ko-KR" b="1" dirty="0" err="1" smtClean="0">
                <a:solidFill>
                  <a:srgbClr val="002611"/>
                </a:solidFill>
                <a:latin typeface="Courier New" pitchFamily="49" charset="0"/>
              </a:rPr>
              <a:t>newBalance</a:t>
            </a:r>
            <a:r>
              <a:rPr kumimoji="0" lang="en-US" altLang="ko-KR" b="1" dirty="0" smtClean="0">
                <a:solidFill>
                  <a:srgbClr val="002611"/>
                </a:solidFill>
                <a:latin typeface="Courier New" pitchFamily="49" charset="0"/>
              </a:rPr>
              <a:t> = balance + amount;</a:t>
            </a:r>
          </a:p>
          <a:p>
            <a:pPr latinLnBrk="0"/>
            <a:r>
              <a:rPr kumimoji="0" lang="en-US" altLang="ko-KR" b="1" dirty="0" smtClean="0">
                <a:solidFill>
                  <a:srgbClr val="002611"/>
                </a:solidFill>
                <a:latin typeface="Courier New" pitchFamily="49" charset="0"/>
              </a:rPr>
              <a:t>      balance = </a:t>
            </a:r>
            <a:r>
              <a:rPr kumimoji="0" lang="en-US" altLang="ko-KR" b="1" dirty="0" err="1" smtClean="0">
                <a:solidFill>
                  <a:srgbClr val="002611"/>
                </a:solidFill>
                <a:latin typeface="Courier New" pitchFamily="49" charset="0"/>
              </a:rPr>
              <a:t>newBalance</a:t>
            </a:r>
            <a:r>
              <a:rPr kumimoji="0" lang="en-US" altLang="ko-KR" b="1" dirty="0" smtClean="0">
                <a:solidFill>
                  <a:srgbClr val="002611"/>
                </a:solidFill>
                <a:latin typeface="Courier New" pitchFamily="49" charset="0"/>
              </a:rPr>
              <a:t>;</a:t>
            </a:r>
          </a:p>
          <a:p>
            <a:pPr latinLnBrk="0"/>
            <a:r>
              <a:rPr kumimoji="0" lang="en-US" altLang="ko-KR" b="1" dirty="0" smtClean="0">
                <a:solidFill>
                  <a:srgbClr val="002611"/>
                </a:solidFill>
                <a:latin typeface="Courier New" pitchFamily="49" charset="0"/>
              </a:rPr>
              <a:t>   }</a:t>
            </a:r>
          </a:p>
          <a:p>
            <a:pPr latinLnBrk="0"/>
            <a:r>
              <a:rPr kumimoji="0" lang="en-US" altLang="ko-KR" b="1" dirty="0" smtClean="0">
                <a:solidFill>
                  <a:srgbClr val="002611"/>
                </a:solidFill>
                <a:latin typeface="Courier New" pitchFamily="49" charset="0"/>
              </a:rPr>
              <a:t>   public void withdraw(double amount){...}</a:t>
            </a:r>
          </a:p>
          <a:p>
            <a:pPr latinLnBrk="0"/>
            <a:r>
              <a:rPr kumimoji="0" lang="en-US" altLang="ko-KR" b="1" dirty="0" smtClean="0">
                <a:solidFill>
                  <a:srgbClr val="FF0000"/>
                </a:solidFill>
                <a:latin typeface="Courier New" pitchFamily="49" charset="0"/>
              </a:rPr>
              <a:t>   public void transfer(double amount, </a:t>
            </a:r>
            <a:r>
              <a:rPr kumimoji="0" lang="en-US" altLang="ko-KR" b="1" dirty="0" err="1" smtClean="0">
                <a:solidFill>
                  <a:srgbClr val="FF0000"/>
                </a:solidFill>
                <a:latin typeface="Courier New" pitchFamily="49" charset="0"/>
              </a:rPr>
              <a:t>BankAccount</a:t>
            </a:r>
            <a:r>
              <a:rPr kumimoji="0" lang="en-US" altLang="ko-KR" b="1" dirty="0" smtClean="0">
                <a:solidFill>
                  <a:srgbClr val="FF0000"/>
                </a:solidFill>
                <a:latin typeface="Courier New" pitchFamily="49" charset="0"/>
              </a:rPr>
              <a:t> other)</a:t>
            </a:r>
          </a:p>
          <a:p>
            <a:pPr latinLnBrk="0"/>
            <a:r>
              <a:rPr kumimoji="0" lang="en-US" altLang="ko-KR" b="1" dirty="0" smtClean="0">
                <a:solidFill>
                  <a:srgbClr val="FF0000"/>
                </a:solidFill>
                <a:latin typeface="Courier New" pitchFamily="49" charset="0"/>
              </a:rPr>
              <a:t>   {</a:t>
            </a:r>
          </a:p>
          <a:p>
            <a:pPr latinLnBrk="0"/>
            <a:r>
              <a:rPr kumimoji="0" lang="en-US" altLang="ko-KR" b="1" dirty="0" smtClean="0">
                <a:solidFill>
                  <a:srgbClr val="FF0000"/>
                </a:solidFill>
                <a:latin typeface="Courier New" pitchFamily="49" charset="0"/>
              </a:rPr>
              <a:t>      withdraw(amount); // </a:t>
            </a:r>
            <a:r>
              <a:rPr kumimoji="0" lang="ko-KR" altLang="en-US" b="1" dirty="0" smtClean="0">
                <a:solidFill>
                  <a:srgbClr val="FF0000"/>
                </a:solidFill>
                <a:latin typeface="Courier New" pitchFamily="49" charset="0"/>
              </a:rPr>
              <a:t>객체 자신에게 </a:t>
            </a:r>
            <a:r>
              <a:rPr kumimoji="0" lang="ko-KR" altLang="en-US" b="1" dirty="0" err="1" smtClean="0">
                <a:solidFill>
                  <a:srgbClr val="FF0000"/>
                </a:solidFill>
                <a:latin typeface="Courier New" pitchFamily="49" charset="0"/>
              </a:rPr>
              <a:t>메소드를</a:t>
            </a:r>
            <a:r>
              <a:rPr kumimoji="0" lang="ko-KR" altLang="en-US" b="1" dirty="0" smtClean="0">
                <a:solidFill>
                  <a:srgbClr val="FF0000"/>
                </a:solidFill>
                <a:latin typeface="Courier New" pitchFamily="49" charset="0"/>
              </a:rPr>
              <a:t> 호출할 때는 </a:t>
            </a:r>
            <a:endParaRPr kumimoji="0" lang="en-US" altLang="ko-KR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latinLnBrk="0"/>
            <a:r>
              <a:rPr kumimoji="0" lang="en-US" altLang="ko-KR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kumimoji="0" lang="en-US" altLang="ko-KR" b="1" dirty="0" smtClean="0">
                <a:solidFill>
                  <a:srgbClr val="FF0000"/>
                </a:solidFill>
                <a:latin typeface="Courier New" pitchFamily="49" charset="0"/>
              </a:rPr>
              <a:t>		    // </a:t>
            </a:r>
            <a:r>
              <a:rPr kumimoji="0" lang="ko-KR" altLang="en-US" b="1" dirty="0" smtClean="0">
                <a:solidFill>
                  <a:srgbClr val="FF0000"/>
                </a:solidFill>
                <a:latin typeface="Courier New" pitchFamily="49" charset="0"/>
              </a:rPr>
              <a:t>메소드 이름만 적어주면 됨</a:t>
            </a:r>
            <a:r>
              <a:rPr kumimoji="0" lang="en-US" altLang="ko-KR" b="1" dirty="0" smtClean="0">
                <a:solidFill>
                  <a:srgbClr val="FF0000"/>
                </a:solidFill>
                <a:latin typeface="Courier New" pitchFamily="49" charset="0"/>
              </a:rPr>
              <a:t>(this </a:t>
            </a:r>
            <a:r>
              <a:rPr kumimoji="0" lang="ko-KR" altLang="en-US" b="1" dirty="0" smtClean="0">
                <a:solidFill>
                  <a:srgbClr val="FF0000"/>
                </a:solidFill>
                <a:latin typeface="Courier New" pitchFamily="49" charset="0"/>
              </a:rPr>
              <a:t>생략</a:t>
            </a:r>
            <a:r>
              <a:rPr kumimoji="0" lang="en-US" altLang="ko-KR" b="1" dirty="0" smtClean="0">
                <a:solidFill>
                  <a:srgbClr val="FF0000"/>
                </a:solidFill>
                <a:latin typeface="Courier New" pitchFamily="49" charset="0"/>
              </a:rPr>
              <a:t>!)</a:t>
            </a:r>
          </a:p>
          <a:p>
            <a:pPr latinLnBrk="0"/>
            <a:endParaRPr kumimoji="0" lang="en-US" altLang="ko-KR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latinLnBrk="0"/>
            <a:r>
              <a:rPr kumimoji="0" lang="en-US" altLang="ko-KR" b="1" dirty="0" smtClean="0">
                <a:solidFill>
                  <a:srgbClr val="FF0000"/>
                </a:solidFill>
                <a:latin typeface="Courier New" pitchFamily="49" charset="0"/>
              </a:rPr>
              <a:t>      </a:t>
            </a:r>
            <a:r>
              <a:rPr kumimoji="0" lang="en-US" altLang="ko-KR" b="1" dirty="0" err="1" smtClean="0">
                <a:solidFill>
                  <a:srgbClr val="FF0000"/>
                </a:solidFill>
                <a:latin typeface="Courier New" pitchFamily="49" charset="0"/>
              </a:rPr>
              <a:t>other.deposit</a:t>
            </a:r>
            <a:r>
              <a:rPr kumimoji="0" lang="en-US" altLang="ko-KR" b="1" dirty="0" smtClean="0">
                <a:solidFill>
                  <a:srgbClr val="FF0000"/>
                </a:solidFill>
                <a:latin typeface="Courier New" pitchFamily="49" charset="0"/>
              </a:rPr>
              <a:t>(amount); // </a:t>
            </a:r>
            <a:r>
              <a:rPr kumimoji="0" lang="ko-KR" altLang="en-US" b="1" dirty="0" smtClean="0">
                <a:solidFill>
                  <a:srgbClr val="FF0000"/>
                </a:solidFill>
                <a:latin typeface="Courier New" pitchFamily="49" charset="0"/>
              </a:rPr>
              <a:t>다른 객체에게 </a:t>
            </a:r>
            <a:r>
              <a:rPr kumimoji="0" lang="ko-KR" altLang="en-US" b="1" dirty="0" err="1" smtClean="0">
                <a:solidFill>
                  <a:srgbClr val="FF0000"/>
                </a:solidFill>
                <a:latin typeface="Courier New" pitchFamily="49" charset="0"/>
              </a:rPr>
              <a:t>메소드를</a:t>
            </a:r>
            <a:r>
              <a:rPr kumimoji="0" lang="ko-KR" altLang="en-US" b="1" dirty="0" smtClean="0">
                <a:solidFill>
                  <a:srgbClr val="FF0000"/>
                </a:solidFill>
                <a:latin typeface="Courier New" pitchFamily="49" charset="0"/>
              </a:rPr>
              <a:t> 호출할 때는</a:t>
            </a:r>
            <a:endParaRPr kumimoji="0" lang="en-US" altLang="ko-KR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latinLnBrk="0"/>
            <a:r>
              <a:rPr kumimoji="0" lang="en-US" altLang="ko-KR" b="1" dirty="0" smtClean="0">
                <a:solidFill>
                  <a:srgbClr val="FF0000"/>
                </a:solidFill>
                <a:latin typeface="Courier New" pitchFamily="49" charset="0"/>
              </a:rPr>
              <a:t>				  // </a:t>
            </a:r>
            <a:r>
              <a:rPr kumimoji="0" lang="ko-KR" altLang="en-US" b="1" dirty="0" smtClean="0">
                <a:solidFill>
                  <a:srgbClr val="FF0000"/>
                </a:solidFill>
                <a:latin typeface="Courier New" pitchFamily="49" charset="0"/>
              </a:rPr>
              <a:t>그 객체를 가리키는 </a:t>
            </a:r>
            <a:r>
              <a:rPr kumimoji="0" lang="ko-KR" altLang="en-US" b="1" dirty="0" err="1" smtClean="0">
                <a:solidFill>
                  <a:srgbClr val="FF0000"/>
                </a:solidFill>
                <a:latin typeface="Courier New" pitchFamily="49" charset="0"/>
              </a:rPr>
              <a:t>레퍼런스를</a:t>
            </a:r>
            <a:r>
              <a:rPr kumimoji="0" lang="ko-KR" altLang="en-US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endParaRPr kumimoji="0" lang="en-US" altLang="ko-KR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latinLnBrk="0"/>
            <a:r>
              <a:rPr kumimoji="0" lang="en-US" altLang="ko-KR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kumimoji="0" lang="en-US" altLang="ko-KR" b="1" dirty="0" smtClean="0">
                <a:solidFill>
                  <a:srgbClr val="FF0000"/>
                </a:solidFill>
                <a:latin typeface="Courier New" pitchFamily="49" charset="0"/>
              </a:rPr>
              <a:t>			  // </a:t>
            </a:r>
            <a:r>
              <a:rPr kumimoji="0" lang="ko-KR" altLang="en-US" b="1" dirty="0" smtClean="0">
                <a:solidFill>
                  <a:srgbClr val="FF0000"/>
                </a:solidFill>
                <a:latin typeface="Courier New" pitchFamily="49" charset="0"/>
              </a:rPr>
              <a:t>적어 주어야</a:t>
            </a:r>
            <a:r>
              <a:rPr kumimoji="0" lang="en-US" altLang="ko-KR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kumimoji="0" lang="ko-KR" altLang="en-US" b="1" dirty="0" smtClean="0">
                <a:solidFill>
                  <a:srgbClr val="FF0000"/>
                </a:solidFill>
                <a:latin typeface="Courier New" pitchFamily="49" charset="0"/>
              </a:rPr>
              <a:t>함</a:t>
            </a:r>
            <a:endParaRPr kumimoji="0" lang="en-US" altLang="ko-KR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latinLnBrk="0"/>
            <a:r>
              <a:rPr kumimoji="0" lang="en-US" altLang="ko-KR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kumimoji="0" lang="en-US" altLang="ko-KR" b="1" dirty="0" smtClean="0">
                <a:solidFill>
                  <a:srgbClr val="FF0000"/>
                </a:solidFill>
                <a:latin typeface="Courier New" pitchFamily="49" charset="0"/>
              </a:rPr>
              <a:t>  }</a:t>
            </a:r>
            <a:r>
              <a:rPr kumimoji="0" lang="en-US" altLang="ko-KR" b="1" dirty="0">
                <a:solidFill>
                  <a:srgbClr val="002611"/>
                </a:solidFill>
                <a:latin typeface="Courier New" pitchFamily="49" charset="0"/>
              </a:rPr>
              <a:t/>
            </a:r>
            <a:br>
              <a:rPr kumimoji="0" lang="en-US" altLang="ko-KR" b="1" dirty="0">
                <a:solidFill>
                  <a:srgbClr val="002611"/>
                </a:solidFill>
                <a:latin typeface="Courier New" pitchFamily="49" charset="0"/>
              </a:rPr>
            </a:br>
            <a:r>
              <a:rPr kumimoji="0" lang="en-US" altLang="ko-KR" b="1" dirty="0" smtClean="0">
                <a:solidFill>
                  <a:srgbClr val="002611"/>
                </a:solidFill>
                <a:latin typeface="Courier New" pitchFamily="49" charset="0"/>
              </a:rPr>
              <a:t>   private double balance;</a:t>
            </a:r>
            <a:endParaRPr kumimoji="0" lang="en-US" altLang="ko-KR" b="1" dirty="0">
              <a:solidFill>
                <a:srgbClr val="002611"/>
              </a:solidFill>
              <a:latin typeface="Courier New" pitchFamily="49" charset="0"/>
            </a:endParaRPr>
          </a:p>
          <a:p>
            <a:r>
              <a:rPr kumimoji="0" lang="en-US" altLang="ko-KR" b="1" dirty="0">
                <a:latin typeface="Courier New" pitchFamily="49" charset="0"/>
              </a:rPr>
              <a:t>} </a:t>
            </a:r>
          </a:p>
        </p:txBody>
      </p:sp>
      <p:sp>
        <p:nvSpPr>
          <p:cNvPr id="13" name="날짜 개체 틀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76E-1544-4E3A-B15B-8A9AF7971DD8}" type="slidenum">
              <a:rPr lang="ko-KR" altLang="en-US" smtClean="0"/>
              <a:pPr/>
              <a:t>58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506513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57200" y="304800"/>
            <a:ext cx="8229600" cy="381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r>
              <a:rPr kumimoji="0" lang="en-US" altLang="ko-KR" b="1" dirty="0">
                <a:latin typeface="Courier New" pitchFamily="49" charset="0"/>
              </a:rPr>
              <a:t>public class </a:t>
            </a:r>
            <a:r>
              <a:rPr kumimoji="0" lang="en-US" altLang="ko-KR" b="1" dirty="0" err="1">
                <a:latin typeface="Courier New" pitchFamily="49" charset="0"/>
              </a:rPr>
              <a:t>BankAccount</a:t>
            </a:r>
            <a:r>
              <a:rPr kumimoji="0" lang="en-US" altLang="ko-KR" b="1" dirty="0">
                <a:latin typeface="Courier New" pitchFamily="49" charset="0"/>
              </a:rPr>
              <a:t/>
            </a:r>
            <a:br>
              <a:rPr kumimoji="0" lang="en-US" altLang="ko-KR" b="1" dirty="0">
                <a:latin typeface="Courier New" pitchFamily="49" charset="0"/>
              </a:rPr>
            </a:br>
            <a:r>
              <a:rPr kumimoji="0" lang="en-US" altLang="ko-KR" b="1" dirty="0">
                <a:latin typeface="Courier New" pitchFamily="49" charset="0"/>
              </a:rPr>
              <a:t>{</a:t>
            </a:r>
            <a:br>
              <a:rPr kumimoji="0" lang="en-US" altLang="ko-KR" b="1" dirty="0">
                <a:latin typeface="Courier New" pitchFamily="49" charset="0"/>
              </a:rPr>
            </a:br>
            <a:r>
              <a:rPr kumimoji="0" lang="en-US" altLang="ko-KR" b="1" dirty="0" smtClean="0">
                <a:solidFill>
                  <a:srgbClr val="006600"/>
                </a:solidFill>
                <a:latin typeface="Courier New" pitchFamily="49" charset="0"/>
              </a:rPr>
              <a:t>   </a:t>
            </a:r>
            <a:r>
              <a:rPr kumimoji="0" lang="en-US" altLang="ko-KR" b="1" dirty="0">
                <a:solidFill>
                  <a:srgbClr val="006600"/>
                </a:solidFill>
                <a:latin typeface="Courier New" pitchFamily="49" charset="0"/>
              </a:rPr>
              <a:t>public void deposit(double amount</a:t>
            </a:r>
            <a:r>
              <a:rPr kumimoji="0" lang="en-US" altLang="ko-KR" b="1" dirty="0" smtClean="0">
                <a:solidFill>
                  <a:srgbClr val="006600"/>
                </a:solidFill>
                <a:latin typeface="Courier New" pitchFamily="49" charset="0"/>
              </a:rPr>
              <a:t>)</a:t>
            </a:r>
            <a:r>
              <a:rPr kumimoji="0" lang="en-US" altLang="ko-KR" b="1" dirty="0" smtClean="0">
                <a:solidFill>
                  <a:srgbClr val="DF0601"/>
                </a:solidFill>
                <a:latin typeface="Courier New" pitchFamily="49" charset="0"/>
              </a:rPr>
              <a:t> </a:t>
            </a:r>
          </a:p>
          <a:p>
            <a:pPr latinLnBrk="0"/>
            <a:r>
              <a:rPr kumimoji="0" lang="en-US" altLang="ko-KR" b="1" dirty="0" smtClean="0">
                <a:latin typeface="Courier New" pitchFamily="49" charset="0"/>
              </a:rPr>
              <a:t>   {  </a:t>
            </a:r>
          </a:p>
          <a:p>
            <a:pPr latinLnBrk="0"/>
            <a:r>
              <a:rPr kumimoji="0" lang="en-US" altLang="ko-KR" b="1" dirty="0" smtClean="0">
                <a:latin typeface="Courier New" pitchFamily="49" charset="0"/>
              </a:rPr>
              <a:t>      double </a:t>
            </a:r>
            <a:r>
              <a:rPr kumimoji="0" lang="en-US" altLang="ko-KR" b="1" dirty="0" err="1" smtClean="0">
                <a:latin typeface="Courier New" pitchFamily="49" charset="0"/>
              </a:rPr>
              <a:t>newBalance</a:t>
            </a:r>
            <a:r>
              <a:rPr kumimoji="0" lang="en-US" altLang="ko-KR" b="1" dirty="0" smtClean="0">
                <a:latin typeface="Courier New" pitchFamily="49" charset="0"/>
              </a:rPr>
              <a:t> = balance + amount;</a:t>
            </a:r>
          </a:p>
          <a:p>
            <a:pPr latinLnBrk="0"/>
            <a:r>
              <a:rPr kumimoji="0" lang="en-US" altLang="ko-KR" b="1" dirty="0" smtClean="0">
                <a:latin typeface="Courier New" pitchFamily="49" charset="0"/>
              </a:rPr>
              <a:t>      balance = </a:t>
            </a:r>
            <a:r>
              <a:rPr kumimoji="0" lang="en-US" altLang="ko-KR" b="1" dirty="0" err="1" smtClean="0">
                <a:latin typeface="Courier New" pitchFamily="49" charset="0"/>
              </a:rPr>
              <a:t>newBalance</a:t>
            </a:r>
            <a:r>
              <a:rPr kumimoji="0" lang="en-US" altLang="ko-KR" b="1" dirty="0" smtClean="0">
                <a:latin typeface="Courier New" pitchFamily="49" charset="0"/>
              </a:rPr>
              <a:t>;</a:t>
            </a:r>
          </a:p>
          <a:p>
            <a:pPr latinLnBrk="0"/>
            <a:r>
              <a:rPr kumimoji="0" lang="en-US" altLang="ko-KR" b="1" dirty="0" smtClean="0">
                <a:latin typeface="Courier New" pitchFamily="49" charset="0"/>
              </a:rPr>
              <a:t>   }</a:t>
            </a:r>
          </a:p>
          <a:p>
            <a:pPr latinLnBrk="0"/>
            <a:r>
              <a:rPr kumimoji="0" lang="en-US" altLang="ko-KR" b="1" dirty="0" smtClean="0">
                <a:solidFill>
                  <a:srgbClr val="002611"/>
                </a:solidFill>
                <a:latin typeface="Courier New" pitchFamily="49" charset="0"/>
              </a:rPr>
              <a:t>public void transfer(double amount, </a:t>
            </a:r>
            <a:r>
              <a:rPr kumimoji="0" lang="en-US" altLang="ko-KR" b="1" dirty="0" err="1" smtClean="0">
                <a:solidFill>
                  <a:srgbClr val="002611"/>
                </a:solidFill>
                <a:latin typeface="Courier New" pitchFamily="49" charset="0"/>
              </a:rPr>
              <a:t>BankAccount</a:t>
            </a:r>
            <a:r>
              <a:rPr kumimoji="0" lang="en-US" altLang="ko-KR" b="1" dirty="0" smtClean="0">
                <a:solidFill>
                  <a:srgbClr val="002611"/>
                </a:solidFill>
                <a:latin typeface="Courier New" pitchFamily="49" charset="0"/>
              </a:rPr>
              <a:t> other)</a:t>
            </a:r>
          </a:p>
          <a:p>
            <a:pPr latinLnBrk="0"/>
            <a:r>
              <a:rPr kumimoji="0" lang="en-US" altLang="ko-KR" b="1" dirty="0" smtClean="0">
                <a:solidFill>
                  <a:srgbClr val="002611"/>
                </a:solidFill>
                <a:latin typeface="Courier New" pitchFamily="49" charset="0"/>
              </a:rPr>
              <a:t>   {</a:t>
            </a:r>
          </a:p>
          <a:p>
            <a:pPr latinLnBrk="0"/>
            <a:r>
              <a:rPr kumimoji="0" lang="en-US" altLang="ko-KR" b="1" dirty="0" smtClean="0">
                <a:solidFill>
                  <a:srgbClr val="002611"/>
                </a:solidFill>
                <a:latin typeface="Courier New" pitchFamily="49" charset="0"/>
              </a:rPr>
              <a:t>      </a:t>
            </a:r>
            <a:r>
              <a:rPr kumimoji="0" lang="en-US" altLang="ko-KR" b="1" dirty="0" err="1" smtClean="0">
                <a:solidFill>
                  <a:srgbClr val="FF0000"/>
                </a:solidFill>
                <a:latin typeface="Courier New" pitchFamily="49" charset="0"/>
              </a:rPr>
              <a:t>this</a:t>
            </a:r>
            <a:r>
              <a:rPr kumimoji="0" lang="en-US" altLang="ko-KR" b="1" dirty="0" err="1" smtClean="0">
                <a:solidFill>
                  <a:srgbClr val="002611"/>
                </a:solidFill>
                <a:latin typeface="Courier New" pitchFamily="49" charset="0"/>
              </a:rPr>
              <a:t>.withdraw</a:t>
            </a:r>
            <a:r>
              <a:rPr kumimoji="0" lang="en-US" altLang="ko-KR" b="1" dirty="0" smtClean="0">
                <a:solidFill>
                  <a:srgbClr val="002611"/>
                </a:solidFill>
                <a:latin typeface="Courier New" pitchFamily="49" charset="0"/>
              </a:rPr>
              <a:t>(amount)</a:t>
            </a:r>
          </a:p>
          <a:p>
            <a:pPr latinLnBrk="0"/>
            <a:r>
              <a:rPr kumimoji="0" lang="en-US" altLang="ko-KR" b="1" dirty="0" smtClean="0">
                <a:solidFill>
                  <a:srgbClr val="002611"/>
                </a:solidFill>
                <a:latin typeface="Courier New" pitchFamily="49" charset="0"/>
              </a:rPr>
              <a:t>      </a:t>
            </a:r>
            <a:r>
              <a:rPr kumimoji="0" lang="en-US" altLang="ko-KR" b="1" dirty="0" err="1" smtClean="0">
                <a:solidFill>
                  <a:srgbClr val="002611"/>
                </a:solidFill>
                <a:latin typeface="Courier New" pitchFamily="49" charset="0"/>
              </a:rPr>
              <a:t>other.deposit</a:t>
            </a:r>
            <a:r>
              <a:rPr kumimoji="0" lang="en-US" altLang="ko-KR" b="1" dirty="0" smtClean="0">
                <a:solidFill>
                  <a:srgbClr val="002611"/>
                </a:solidFill>
                <a:latin typeface="Courier New" pitchFamily="49" charset="0"/>
              </a:rPr>
              <a:t>(amount);</a:t>
            </a:r>
          </a:p>
          <a:p>
            <a:pPr latinLnBrk="0"/>
            <a:r>
              <a:rPr kumimoji="0" lang="en-US" altLang="ko-KR" b="1" dirty="0" smtClean="0">
                <a:solidFill>
                  <a:srgbClr val="002611"/>
                </a:solidFill>
                <a:latin typeface="Courier New" pitchFamily="49" charset="0"/>
              </a:rPr>
              <a:t>   } </a:t>
            </a:r>
            <a:r>
              <a:rPr kumimoji="0" lang="en-US" altLang="ko-KR" b="1" dirty="0">
                <a:solidFill>
                  <a:srgbClr val="002611"/>
                </a:solidFill>
                <a:latin typeface="Courier New" pitchFamily="49" charset="0"/>
              </a:rPr>
              <a:t/>
            </a:r>
            <a:br>
              <a:rPr kumimoji="0" lang="en-US" altLang="ko-KR" b="1" dirty="0">
                <a:solidFill>
                  <a:srgbClr val="002611"/>
                </a:solidFill>
                <a:latin typeface="Courier New" pitchFamily="49" charset="0"/>
              </a:rPr>
            </a:br>
            <a:r>
              <a:rPr kumimoji="0" lang="en-US" altLang="ko-KR" b="1" dirty="0" smtClean="0">
                <a:latin typeface="Courier New" pitchFamily="49" charset="0"/>
              </a:rPr>
              <a:t>   private double balance;</a:t>
            </a:r>
            <a:endParaRPr kumimoji="0" lang="en-US" altLang="ko-KR" b="1" dirty="0">
              <a:latin typeface="Courier New" pitchFamily="49" charset="0"/>
            </a:endParaRPr>
          </a:p>
          <a:p>
            <a:r>
              <a:rPr kumimoji="0" lang="en-US" altLang="ko-KR" b="1" dirty="0">
                <a:latin typeface="Courier New" pitchFamily="49" charset="0"/>
              </a:rPr>
              <a:t>} 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57200" y="4191000"/>
            <a:ext cx="822960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r>
              <a:rPr kumimoji="0" lang="en-US" altLang="ko-KR" b="1" dirty="0" smtClean="0">
                <a:solidFill>
                  <a:srgbClr val="0000FF"/>
                </a:solidFill>
                <a:latin typeface="Courier New" pitchFamily="49" charset="0"/>
              </a:rPr>
              <a:t>   </a:t>
            </a:r>
            <a:r>
              <a:rPr kumimoji="0" lang="en-US" altLang="ko-KR" b="1" dirty="0" err="1" smtClean="0">
                <a:solidFill>
                  <a:srgbClr val="0000FF"/>
                </a:solidFill>
                <a:latin typeface="Courier New" pitchFamily="49" charset="0"/>
              </a:rPr>
              <a:t>BankAccount</a:t>
            </a:r>
            <a:r>
              <a:rPr kumimoji="0" lang="en-US" altLang="ko-KR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kumimoji="0" lang="en-US" altLang="ko-KR" b="1" dirty="0" err="1" smtClean="0">
                <a:solidFill>
                  <a:srgbClr val="0000FF"/>
                </a:solidFill>
                <a:latin typeface="Courier New" pitchFamily="49" charset="0"/>
              </a:rPr>
              <a:t>kims</a:t>
            </a:r>
            <a:r>
              <a:rPr kumimoji="0" lang="en-US" altLang="ko-KR" b="1" dirty="0" smtClean="0">
                <a:solidFill>
                  <a:srgbClr val="0000FF"/>
                </a:solidFill>
                <a:latin typeface="Courier New" pitchFamily="49" charset="0"/>
              </a:rPr>
              <a:t>, moms;</a:t>
            </a:r>
            <a:r>
              <a:rPr kumimoji="0" lang="en-US" altLang="ko-KR" b="1" dirty="0">
                <a:solidFill>
                  <a:srgbClr val="0000FF"/>
                </a:solidFill>
                <a:latin typeface="Courier New" pitchFamily="49" charset="0"/>
              </a:rPr>
              <a:t/>
            </a:r>
            <a:br>
              <a:rPr kumimoji="0" lang="en-US" altLang="ko-KR" b="1" dirty="0">
                <a:solidFill>
                  <a:srgbClr val="0000FF"/>
                </a:solidFill>
                <a:latin typeface="Courier New" pitchFamily="49" charset="0"/>
              </a:rPr>
            </a:br>
            <a:r>
              <a:rPr kumimoji="0" lang="en-US" altLang="ko-KR" b="1" dirty="0" smtClean="0">
                <a:solidFill>
                  <a:srgbClr val="0000FF"/>
                </a:solidFill>
                <a:latin typeface="Courier New" pitchFamily="49" charset="0"/>
              </a:rPr>
              <a:t>   </a:t>
            </a:r>
            <a:r>
              <a:rPr kumimoji="0" lang="en-US" altLang="ko-KR" b="1" dirty="0" err="1" smtClean="0">
                <a:solidFill>
                  <a:srgbClr val="0000FF"/>
                </a:solidFill>
                <a:latin typeface="Courier New" pitchFamily="49" charset="0"/>
              </a:rPr>
              <a:t>kims</a:t>
            </a:r>
            <a:r>
              <a:rPr kumimoji="0" lang="en-US" altLang="ko-KR" b="1" dirty="0" smtClean="0">
                <a:solidFill>
                  <a:srgbClr val="0000FF"/>
                </a:solidFill>
                <a:latin typeface="Courier New" pitchFamily="49" charset="0"/>
              </a:rPr>
              <a:t> = new </a:t>
            </a:r>
            <a:r>
              <a:rPr kumimoji="0" lang="en-US" altLang="ko-KR" b="1" dirty="0" err="1" smtClean="0">
                <a:solidFill>
                  <a:srgbClr val="0000FF"/>
                </a:solidFill>
                <a:latin typeface="Courier New" pitchFamily="49" charset="0"/>
              </a:rPr>
              <a:t>BankAccount</a:t>
            </a:r>
            <a:r>
              <a:rPr kumimoji="0" lang="en-US" altLang="ko-KR" b="1" dirty="0" smtClean="0">
                <a:solidFill>
                  <a:srgbClr val="0000FF"/>
                </a:solidFill>
                <a:latin typeface="Courier New" pitchFamily="49" charset="0"/>
              </a:rPr>
              <a:t>();</a:t>
            </a:r>
            <a:br>
              <a:rPr kumimoji="0" lang="en-US" altLang="ko-KR" b="1" dirty="0" smtClean="0">
                <a:solidFill>
                  <a:srgbClr val="0000FF"/>
                </a:solidFill>
                <a:latin typeface="Courier New" pitchFamily="49" charset="0"/>
              </a:rPr>
            </a:br>
            <a:r>
              <a:rPr kumimoji="0" lang="en-US" altLang="ko-KR" b="1" dirty="0" smtClean="0">
                <a:solidFill>
                  <a:srgbClr val="0000FF"/>
                </a:solidFill>
                <a:latin typeface="Courier New" pitchFamily="49" charset="0"/>
              </a:rPr>
              <a:t>   moms = new </a:t>
            </a:r>
            <a:r>
              <a:rPr kumimoji="0" lang="en-US" altLang="ko-KR" b="1" dirty="0" err="1" smtClean="0">
                <a:solidFill>
                  <a:srgbClr val="0000FF"/>
                </a:solidFill>
                <a:latin typeface="Courier New" pitchFamily="49" charset="0"/>
              </a:rPr>
              <a:t>BankAccount</a:t>
            </a:r>
            <a:r>
              <a:rPr kumimoji="0" lang="en-US" altLang="ko-KR" b="1" dirty="0" smtClean="0">
                <a:solidFill>
                  <a:srgbClr val="0000FF"/>
                </a:solidFill>
                <a:latin typeface="Courier New" pitchFamily="49" charset="0"/>
              </a:rPr>
              <a:t>(1000.0);</a:t>
            </a:r>
            <a:br>
              <a:rPr kumimoji="0" lang="en-US" altLang="ko-KR" b="1" dirty="0" smtClean="0">
                <a:solidFill>
                  <a:srgbClr val="0000FF"/>
                </a:solidFill>
                <a:latin typeface="Courier New" pitchFamily="49" charset="0"/>
              </a:rPr>
            </a:br>
            <a:r>
              <a:rPr kumimoji="0" lang="en-US" altLang="ko-KR" b="1" dirty="0" smtClean="0">
                <a:solidFill>
                  <a:srgbClr val="006600"/>
                </a:solidFill>
                <a:latin typeface="Courier New" pitchFamily="49" charset="0"/>
              </a:rPr>
              <a:t>   </a:t>
            </a:r>
            <a:r>
              <a:rPr kumimoji="0" lang="en-US" altLang="ko-KR" b="1" dirty="0" err="1" smtClean="0">
                <a:solidFill>
                  <a:srgbClr val="006600"/>
                </a:solidFill>
                <a:latin typeface="Courier New" pitchFamily="49" charset="0"/>
              </a:rPr>
              <a:t>moms.deposit</a:t>
            </a:r>
            <a:r>
              <a:rPr kumimoji="0" lang="en-US" altLang="ko-KR" b="1" dirty="0" smtClean="0">
                <a:solidFill>
                  <a:srgbClr val="006600"/>
                </a:solidFill>
                <a:latin typeface="Courier New" pitchFamily="49" charset="0"/>
              </a:rPr>
              <a:t>(2000.0);</a:t>
            </a:r>
          </a:p>
          <a:p>
            <a:pPr latinLnBrk="0"/>
            <a:r>
              <a:rPr kumimoji="0" lang="en-US" altLang="ko-KR" b="1" dirty="0" smtClean="0">
                <a:solidFill>
                  <a:srgbClr val="006600"/>
                </a:solidFill>
                <a:latin typeface="Courier New" pitchFamily="49" charset="0"/>
              </a:rPr>
              <a:t>   </a:t>
            </a:r>
            <a:r>
              <a:rPr kumimoji="0" lang="en-US" altLang="ko-KR" b="1" dirty="0" err="1" smtClean="0">
                <a:solidFill>
                  <a:srgbClr val="006600"/>
                </a:solidFill>
                <a:latin typeface="Courier New" pitchFamily="49" charset="0"/>
              </a:rPr>
              <a:t>moms.transfer</a:t>
            </a:r>
            <a:r>
              <a:rPr kumimoji="0" lang="en-US" altLang="ko-KR" b="1" dirty="0" smtClean="0">
                <a:solidFill>
                  <a:srgbClr val="006600"/>
                </a:solidFill>
                <a:latin typeface="Courier New" pitchFamily="49" charset="0"/>
              </a:rPr>
              <a:t>(500.0, </a:t>
            </a:r>
            <a:r>
              <a:rPr kumimoji="0" lang="en-US" altLang="ko-KR" b="1" dirty="0" err="1" smtClean="0">
                <a:solidFill>
                  <a:srgbClr val="006600"/>
                </a:solidFill>
                <a:latin typeface="Courier New" pitchFamily="49" charset="0"/>
              </a:rPr>
              <a:t>kims</a:t>
            </a:r>
            <a:r>
              <a:rPr kumimoji="0" lang="en-US" altLang="ko-KR" b="1" dirty="0" smtClean="0">
                <a:solidFill>
                  <a:srgbClr val="006600"/>
                </a:solidFill>
                <a:latin typeface="Courier New" pitchFamily="49" charset="0"/>
              </a:rPr>
              <a:t>);</a:t>
            </a:r>
          </a:p>
          <a:p>
            <a:pPr latinLnBrk="0"/>
            <a:r>
              <a:rPr kumimoji="0" lang="en-US" altLang="ko-KR" b="1" dirty="0" smtClean="0">
                <a:solidFill>
                  <a:srgbClr val="006600"/>
                </a:solidFill>
                <a:latin typeface="Courier New" pitchFamily="49" charset="0"/>
              </a:rPr>
              <a:t>   </a:t>
            </a:r>
            <a:r>
              <a:rPr kumimoji="0" lang="en-US" altLang="ko-KR" b="1" dirty="0" err="1" smtClean="0">
                <a:solidFill>
                  <a:srgbClr val="006600"/>
                </a:solidFill>
                <a:latin typeface="Courier New" pitchFamily="49" charset="0"/>
              </a:rPr>
              <a:t>System.out.println</a:t>
            </a:r>
            <a:r>
              <a:rPr kumimoji="0" lang="en-US" altLang="ko-KR" b="1" dirty="0" smtClean="0">
                <a:solidFill>
                  <a:srgbClr val="006600"/>
                </a:solidFill>
                <a:latin typeface="Courier New" pitchFamily="49" charset="0"/>
              </a:rPr>
              <a:t>(</a:t>
            </a:r>
            <a:r>
              <a:rPr kumimoji="0" lang="en-US" altLang="ko-KR" b="1" dirty="0" err="1" smtClean="0">
                <a:solidFill>
                  <a:srgbClr val="006600"/>
                </a:solidFill>
                <a:latin typeface="Courier New" pitchFamily="49" charset="0"/>
              </a:rPr>
              <a:t>moms.getBalance</a:t>
            </a:r>
            <a:r>
              <a:rPr kumimoji="0" lang="en-US" altLang="ko-KR" b="1" dirty="0" smtClean="0">
                <a:solidFill>
                  <a:srgbClr val="006600"/>
                </a:solidFill>
                <a:latin typeface="Courier New" pitchFamily="49" charset="0"/>
              </a:rPr>
              <a:t>());</a:t>
            </a:r>
          </a:p>
          <a:p>
            <a:pPr latinLnBrk="0"/>
            <a:r>
              <a:rPr kumimoji="0" lang="en-US" altLang="ko-KR" b="1" dirty="0" smtClean="0">
                <a:solidFill>
                  <a:srgbClr val="006600"/>
                </a:solidFill>
                <a:latin typeface="Courier New" pitchFamily="49" charset="0"/>
              </a:rPr>
              <a:t>   </a:t>
            </a:r>
            <a:r>
              <a:rPr kumimoji="0" lang="en-US" altLang="ko-KR" b="1" dirty="0" err="1" smtClean="0">
                <a:solidFill>
                  <a:srgbClr val="006600"/>
                </a:solidFill>
                <a:latin typeface="Courier New" pitchFamily="49" charset="0"/>
              </a:rPr>
              <a:t>System.out.println</a:t>
            </a:r>
            <a:r>
              <a:rPr kumimoji="0" lang="en-US" altLang="ko-KR" b="1" dirty="0" smtClean="0">
                <a:solidFill>
                  <a:srgbClr val="006600"/>
                </a:solidFill>
                <a:latin typeface="Courier New" pitchFamily="49" charset="0"/>
              </a:rPr>
              <a:t>(</a:t>
            </a:r>
            <a:r>
              <a:rPr kumimoji="0" lang="en-US" altLang="ko-KR" b="1" dirty="0" err="1" smtClean="0">
                <a:solidFill>
                  <a:srgbClr val="006600"/>
                </a:solidFill>
                <a:latin typeface="Courier New" pitchFamily="49" charset="0"/>
              </a:rPr>
              <a:t>kims.getBalance</a:t>
            </a:r>
            <a:r>
              <a:rPr kumimoji="0" lang="en-US" altLang="ko-KR" b="1" dirty="0" smtClean="0">
                <a:solidFill>
                  <a:srgbClr val="006600"/>
                </a:solidFill>
                <a:latin typeface="Courier New" pitchFamily="49" charset="0"/>
              </a:rPr>
              <a:t>());</a:t>
            </a:r>
          </a:p>
        </p:txBody>
      </p:sp>
      <p:sp>
        <p:nvSpPr>
          <p:cNvPr id="9" name="타원 8"/>
          <p:cNvSpPr/>
          <p:nvPr/>
        </p:nvSpPr>
        <p:spPr>
          <a:xfrm>
            <a:off x="6096000" y="4848726"/>
            <a:ext cx="838200" cy="4491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090699" y="4448758"/>
            <a:ext cx="843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moms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315200" y="4848726"/>
            <a:ext cx="838200" cy="4491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400412" y="4448758"/>
            <a:ext cx="67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kims</a:t>
            </a:r>
            <a:endParaRPr lang="ko-KR" altLang="en-US" dirty="0"/>
          </a:p>
        </p:txBody>
      </p:sp>
      <p:sp>
        <p:nvSpPr>
          <p:cNvPr id="13" name="날짜 개체 틀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76E-1544-4E3A-B15B-8A9AF7971DD8}" type="slidenum">
              <a:rPr lang="ko-KR" altLang="en-US" smtClean="0"/>
              <a:pPr/>
              <a:t>59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73246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클래스의 공개 인터페이스 구상</a:t>
            </a:r>
            <a:r>
              <a:rPr lang="en-US" altLang="ko-KR" sz="2400" b="1" dirty="0" smtClean="0"/>
              <a:t>(Public Interface of a Class)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11313"/>
            <a:ext cx="8229600" cy="451485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solidFill>
                  <a:srgbClr val="FF0000"/>
                </a:solidFill>
              </a:rPr>
              <a:t>예</a:t>
            </a: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ko-KR" altLang="en-US" dirty="0" smtClean="0">
                <a:solidFill>
                  <a:srgbClr val="FF0000"/>
                </a:solidFill>
              </a:rPr>
              <a:t>은행계좌 </a:t>
            </a:r>
            <a:r>
              <a:rPr lang="en-US" altLang="ko-KR" dirty="0" smtClean="0">
                <a:solidFill>
                  <a:srgbClr val="FF0000"/>
                </a:solidFill>
              </a:rPr>
              <a:t>(bank account)</a:t>
            </a:r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dirty="0" smtClean="0"/>
              <a:t>은행계좌가 갖추어야 할 기능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은행계좌 클래스의 공개 인터페이스</a:t>
            </a:r>
            <a:endParaRPr lang="en-US" altLang="ko-KR" dirty="0" smtClean="0"/>
          </a:p>
          <a:p>
            <a:pPr lvl="1" eaLnBrk="1" hangingPunct="1"/>
            <a:r>
              <a:rPr lang="en-US" altLang="ko-KR" dirty="0" smtClean="0">
                <a:cs typeface="+mn-cs"/>
              </a:rPr>
              <a:t>deposit (</a:t>
            </a:r>
            <a:r>
              <a:rPr lang="ko-KR" altLang="en-US" dirty="0" smtClean="0">
                <a:cs typeface="+mn-cs"/>
              </a:rPr>
              <a:t>예금하다</a:t>
            </a:r>
            <a:r>
              <a:rPr lang="en-US" altLang="ko-KR" dirty="0" smtClean="0">
                <a:cs typeface="+mn-cs"/>
              </a:rPr>
              <a:t>)</a:t>
            </a:r>
            <a:endParaRPr lang="ko-KR" altLang="en-US" dirty="0" smtClean="0">
              <a:cs typeface="+mn-cs"/>
            </a:endParaRPr>
          </a:p>
          <a:p>
            <a:pPr lvl="1" eaLnBrk="1" hangingPunct="1"/>
            <a:r>
              <a:rPr lang="en-US" altLang="ko-KR" dirty="0" smtClean="0">
                <a:cs typeface="+mn-cs"/>
              </a:rPr>
              <a:t>withdraw (</a:t>
            </a:r>
            <a:r>
              <a:rPr lang="ko-KR" altLang="en-US" dirty="0" smtClean="0">
                <a:cs typeface="+mn-cs"/>
              </a:rPr>
              <a:t>출금하다</a:t>
            </a:r>
            <a:r>
              <a:rPr lang="en-US" altLang="ko-KR" dirty="0" smtClean="0">
                <a:cs typeface="+mn-cs"/>
              </a:rPr>
              <a:t>)</a:t>
            </a:r>
            <a:endParaRPr lang="ko-KR" altLang="en-US" dirty="0" smtClean="0">
              <a:cs typeface="+mn-cs"/>
            </a:endParaRPr>
          </a:p>
          <a:p>
            <a:pPr lvl="1" eaLnBrk="1" hangingPunct="1"/>
            <a:r>
              <a:rPr lang="en-US" altLang="ko-KR" dirty="0" smtClean="0">
                <a:cs typeface="+mn-cs"/>
              </a:rPr>
              <a:t>get balance (</a:t>
            </a:r>
            <a:r>
              <a:rPr lang="ko-KR" altLang="en-US" dirty="0" smtClean="0">
                <a:cs typeface="+mn-cs"/>
              </a:rPr>
              <a:t>잔고를 조회하다</a:t>
            </a:r>
            <a:r>
              <a:rPr lang="en-US" altLang="ko-KR" dirty="0" smtClean="0">
                <a:cs typeface="+mn-cs"/>
              </a:rPr>
              <a:t>)</a:t>
            </a:r>
            <a:endParaRPr lang="ko-KR" altLang="en-US" dirty="0" smtClean="0">
              <a:cs typeface="+mn-cs"/>
            </a:endParaRPr>
          </a:p>
        </p:txBody>
      </p:sp>
      <p:sp>
        <p:nvSpPr>
          <p:cNvPr id="20486" name="Line 4"/>
          <p:cNvSpPr>
            <a:spLocks noChangeShapeType="1"/>
          </p:cNvSpPr>
          <p:nvPr/>
        </p:nvSpPr>
        <p:spPr bwMode="auto">
          <a:xfrm>
            <a:off x="0" y="15240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37CDEC-5575-41A3-80EA-B1B1B7D02F17}" type="slidenum">
              <a:rPr lang="ko-KR" altLang="en-US" smtClean="0"/>
              <a:pPr>
                <a:defRPr/>
              </a:pPr>
              <a:t>6</a:t>
            </a:fld>
            <a:endParaRPr lang="en-US" altLang="ko-KR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구성자에서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구성자</a:t>
            </a:r>
            <a:r>
              <a:rPr lang="ko-KR" altLang="en-US" dirty="0" smtClean="0"/>
              <a:t> 호출하기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4675-51DC-41AF-A481-4205F38319AD}" type="slidenum">
              <a:rPr lang="ko-KR" altLang="en-US" smtClean="0"/>
              <a:pPr/>
              <a:t>60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04832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990600" y="609600"/>
            <a:ext cx="71628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r>
              <a:rPr kumimoji="0" lang="en-US" altLang="ko-KR" sz="2000" b="1" dirty="0">
                <a:latin typeface="Courier New" pitchFamily="49" charset="0"/>
              </a:rPr>
              <a:t>public </a:t>
            </a:r>
            <a:r>
              <a:rPr kumimoji="0" lang="en-US" altLang="ko-KR" sz="2000" b="1" dirty="0" err="1">
                <a:latin typeface="Courier New" pitchFamily="49" charset="0"/>
              </a:rPr>
              <a:t>BankAccount</a:t>
            </a:r>
            <a:r>
              <a:rPr kumimoji="0" lang="en-US" altLang="ko-KR" sz="2000" b="1" dirty="0">
                <a:latin typeface="Courier New" pitchFamily="49" charset="0"/>
              </a:rPr>
              <a:t>()</a:t>
            </a:r>
            <a:br>
              <a:rPr kumimoji="0" lang="en-US" altLang="ko-KR" sz="2000" b="1" dirty="0">
                <a:latin typeface="Courier New" pitchFamily="49" charset="0"/>
              </a:rPr>
            </a:br>
            <a:r>
              <a:rPr kumimoji="0" lang="en-US" altLang="ko-KR" sz="2000" b="1" dirty="0">
                <a:latin typeface="Courier New" pitchFamily="49" charset="0"/>
              </a:rPr>
              <a:t>{</a:t>
            </a:r>
            <a:br>
              <a:rPr kumimoji="0" lang="en-US" altLang="ko-KR" sz="2000" b="1" dirty="0">
                <a:latin typeface="Courier New" pitchFamily="49" charset="0"/>
              </a:rPr>
            </a:br>
            <a:r>
              <a:rPr kumimoji="0" lang="en-US" altLang="ko-KR" sz="2000" b="1" dirty="0">
                <a:latin typeface="Courier New" pitchFamily="49" charset="0"/>
              </a:rPr>
              <a:t>   balance = 0;</a:t>
            </a:r>
            <a:br>
              <a:rPr kumimoji="0" lang="en-US" altLang="ko-KR" sz="2000" b="1" dirty="0">
                <a:latin typeface="Courier New" pitchFamily="49" charset="0"/>
              </a:rPr>
            </a:br>
            <a:r>
              <a:rPr kumimoji="0" lang="en-US" altLang="ko-KR" sz="2000" b="1" dirty="0">
                <a:latin typeface="Courier New" pitchFamily="49" charset="0"/>
              </a:rPr>
              <a:t>}</a:t>
            </a:r>
            <a:br>
              <a:rPr kumimoji="0" lang="en-US" altLang="ko-KR" sz="2000" b="1" dirty="0">
                <a:latin typeface="Courier New" pitchFamily="49" charset="0"/>
              </a:rPr>
            </a:br>
            <a:r>
              <a:rPr kumimoji="0" lang="en-US" altLang="ko-KR" sz="2000" b="1" dirty="0">
                <a:latin typeface="Courier New" pitchFamily="49" charset="0"/>
              </a:rPr>
              <a:t>public </a:t>
            </a:r>
            <a:r>
              <a:rPr kumimoji="0" lang="en-US" altLang="ko-KR" sz="2000" b="1" dirty="0" err="1">
                <a:latin typeface="Courier New" pitchFamily="49" charset="0"/>
              </a:rPr>
              <a:t>BankAccount</a:t>
            </a:r>
            <a:r>
              <a:rPr kumimoji="0" lang="en-US" altLang="ko-KR" sz="2000" b="1" dirty="0">
                <a:latin typeface="Courier New" pitchFamily="49" charset="0"/>
              </a:rPr>
              <a:t>(double </a:t>
            </a:r>
            <a:r>
              <a:rPr kumimoji="0" lang="en-US" altLang="ko-KR" sz="2000" b="1" dirty="0" err="1">
                <a:latin typeface="Courier New" pitchFamily="49" charset="0"/>
              </a:rPr>
              <a:t>initialBalance</a:t>
            </a:r>
            <a:r>
              <a:rPr kumimoji="0" lang="en-US" altLang="ko-KR" sz="2000" b="1" dirty="0">
                <a:latin typeface="Courier New" pitchFamily="49" charset="0"/>
              </a:rPr>
              <a:t>)</a:t>
            </a:r>
            <a:br>
              <a:rPr kumimoji="0" lang="en-US" altLang="ko-KR" sz="2000" b="1" dirty="0">
                <a:latin typeface="Courier New" pitchFamily="49" charset="0"/>
              </a:rPr>
            </a:br>
            <a:r>
              <a:rPr kumimoji="0" lang="en-US" altLang="ko-KR" sz="2000" b="1" dirty="0">
                <a:latin typeface="Courier New" pitchFamily="49" charset="0"/>
              </a:rPr>
              <a:t>{</a:t>
            </a:r>
            <a:br>
              <a:rPr kumimoji="0" lang="en-US" altLang="ko-KR" sz="2000" b="1" dirty="0">
                <a:latin typeface="Courier New" pitchFamily="49" charset="0"/>
              </a:rPr>
            </a:br>
            <a:r>
              <a:rPr kumimoji="0" lang="en-US" altLang="ko-KR" sz="2000" b="1" dirty="0">
                <a:latin typeface="Courier New" pitchFamily="49" charset="0"/>
              </a:rPr>
              <a:t>   balance = </a:t>
            </a:r>
            <a:r>
              <a:rPr kumimoji="0" lang="en-US" altLang="ko-KR" sz="2000" b="1" dirty="0" err="1">
                <a:latin typeface="Courier New" pitchFamily="49" charset="0"/>
              </a:rPr>
              <a:t>initialBalance</a:t>
            </a:r>
            <a:r>
              <a:rPr kumimoji="0" lang="en-US" altLang="ko-KR" sz="2000" b="1" dirty="0">
                <a:latin typeface="Courier New" pitchFamily="49" charset="0"/>
              </a:rPr>
              <a:t>;</a:t>
            </a:r>
            <a:br>
              <a:rPr kumimoji="0" lang="en-US" altLang="ko-KR" sz="2000" b="1" dirty="0">
                <a:latin typeface="Courier New" pitchFamily="49" charset="0"/>
              </a:rPr>
            </a:br>
            <a:r>
              <a:rPr kumimoji="0" lang="en-US" altLang="ko-KR" sz="2000" b="1" dirty="0">
                <a:latin typeface="Courier New" pitchFamily="49" charset="0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90600" y="3352800"/>
            <a:ext cx="71628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r>
              <a:rPr kumimoji="0" lang="en-US" altLang="ko-KR" sz="2000" b="1" dirty="0">
                <a:latin typeface="Courier New" pitchFamily="49" charset="0"/>
              </a:rPr>
              <a:t>public </a:t>
            </a:r>
            <a:r>
              <a:rPr kumimoji="0" lang="en-US" altLang="ko-KR" sz="2000" b="1" dirty="0" err="1">
                <a:latin typeface="Courier New" pitchFamily="49" charset="0"/>
              </a:rPr>
              <a:t>BankAccount</a:t>
            </a:r>
            <a:r>
              <a:rPr kumimoji="0" lang="en-US" altLang="ko-KR" sz="2000" b="1" dirty="0">
                <a:latin typeface="Courier New" pitchFamily="49" charset="0"/>
              </a:rPr>
              <a:t>()</a:t>
            </a:r>
            <a:br>
              <a:rPr kumimoji="0" lang="en-US" altLang="ko-KR" sz="2000" b="1" dirty="0">
                <a:latin typeface="Courier New" pitchFamily="49" charset="0"/>
              </a:rPr>
            </a:br>
            <a:r>
              <a:rPr kumimoji="0" lang="en-US" altLang="ko-KR" sz="2000" b="1" dirty="0">
                <a:latin typeface="Courier New" pitchFamily="49" charset="0"/>
              </a:rPr>
              <a:t>{</a:t>
            </a:r>
            <a:br>
              <a:rPr kumimoji="0" lang="en-US" altLang="ko-KR" sz="2000" b="1" dirty="0">
                <a:latin typeface="Courier New" pitchFamily="49" charset="0"/>
              </a:rPr>
            </a:br>
            <a:r>
              <a:rPr kumimoji="0" lang="en-US" altLang="ko-KR" sz="2000" b="1" dirty="0">
                <a:latin typeface="Courier New" pitchFamily="49" charset="0"/>
              </a:rPr>
              <a:t>   </a:t>
            </a:r>
            <a:r>
              <a:rPr kumimoji="0" lang="en-US" altLang="ko-KR" sz="2000" b="1" dirty="0" smtClean="0">
                <a:solidFill>
                  <a:srgbClr val="FF0000"/>
                </a:solidFill>
                <a:latin typeface="Courier New" pitchFamily="49" charset="0"/>
              </a:rPr>
              <a:t>this(0);</a:t>
            </a:r>
            <a:r>
              <a:rPr kumimoji="0" lang="en-US" altLang="ko-KR" sz="2000" b="1" dirty="0">
                <a:latin typeface="Courier New" pitchFamily="49" charset="0"/>
              </a:rPr>
              <a:t/>
            </a:r>
            <a:br>
              <a:rPr kumimoji="0" lang="en-US" altLang="ko-KR" sz="2000" b="1" dirty="0">
                <a:latin typeface="Courier New" pitchFamily="49" charset="0"/>
              </a:rPr>
            </a:br>
            <a:r>
              <a:rPr kumimoji="0" lang="en-US" altLang="ko-KR" sz="2000" b="1" dirty="0">
                <a:latin typeface="Courier New" pitchFamily="49" charset="0"/>
              </a:rPr>
              <a:t>}</a:t>
            </a:r>
            <a:br>
              <a:rPr kumimoji="0" lang="en-US" altLang="ko-KR" sz="2000" b="1" dirty="0">
                <a:latin typeface="Courier New" pitchFamily="49" charset="0"/>
              </a:rPr>
            </a:br>
            <a:r>
              <a:rPr kumimoji="0" lang="en-US" altLang="ko-KR" sz="2000" b="1" dirty="0">
                <a:latin typeface="Courier New" pitchFamily="49" charset="0"/>
              </a:rPr>
              <a:t>public </a:t>
            </a:r>
            <a:r>
              <a:rPr kumimoji="0" lang="en-US" altLang="ko-KR" sz="2000" b="1" dirty="0" err="1">
                <a:latin typeface="Courier New" pitchFamily="49" charset="0"/>
              </a:rPr>
              <a:t>BankAccount</a:t>
            </a:r>
            <a:r>
              <a:rPr kumimoji="0" lang="en-US" altLang="ko-KR" sz="2000" b="1" dirty="0">
                <a:latin typeface="Courier New" pitchFamily="49" charset="0"/>
              </a:rPr>
              <a:t>(double </a:t>
            </a:r>
            <a:r>
              <a:rPr kumimoji="0" lang="en-US" altLang="ko-KR" sz="2000" b="1" dirty="0" err="1">
                <a:latin typeface="Courier New" pitchFamily="49" charset="0"/>
              </a:rPr>
              <a:t>initialBalance</a:t>
            </a:r>
            <a:r>
              <a:rPr kumimoji="0" lang="en-US" altLang="ko-KR" sz="2000" b="1" dirty="0">
                <a:latin typeface="Courier New" pitchFamily="49" charset="0"/>
              </a:rPr>
              <a:t>)</a:t>
            </a:r>
            <a:br>
              <a:rPr kumimoji="0" lang="en-US" altLang="ko-KR" sz="2000" b="1" dirty="0">
                <a:latin typeface="Courier New" pitchFamily="49" charset="0"/>
              </a:rPr>
            </a:br>
            <a:r>
              <a:rPr kumimoji="0" lang="en-US" altLang="ko-KR" sz="2000" b="1" dirty="0">
                <a:latin typeface="Courier New" pitchFamily="49" charset="0"/>
              </a:rPr>
              <a:t>{</a:t>
            </a:r>
            <a:br>
              <a:rPr kumimoji="0" lang="en-US" altLang="ko-KR" sz="2000" b="1" dirty="0">
                <a:latin typeface="Courier New" pitchFamily="49" charset="0"/>
              </a:rPr>
            </a:br>
            <a:r>
              <a:rPr kumimoji="0" lang="en-US" altLang="ko-KR" sz="2000" b="1" dirty="0">
                <a:latin typeface="Courier New" pitchFamily="49" charset="0"/>
              </a:rPr>
              <a:t>   balance = </a:t>
            </a:r>
            <a:r>
              <a:rPr kumimoji="0" lang="en-US" altLang="ko-KR" sz="2000" b="1" dirty="0" err="1">
                <a:latin typeface="Courier New" pitchFamily="49" charset="0"/>
              </a:rPr>
              <a:t>initialBalance</a:t>
            </a:r>
            <a:r>
              <a:rPr kumimoji="0" lang="en-US" altLang="ko-KR" sz="2000" b="1" dirty="0">
                <a:latin typeface="Courier New" pitchFamily="49" charset="0"/>
              </a:rPr>
              <a:t>;</a:t>
            </a:r>
            <a:br>
              <a:rPr kumimoji="0" lang="en-US" altLang="ko-KR" sz="2000" b="1" dirty="0">
                <a:latin typeface="Courier New" pitchFamily="49" charset="0"/>
              </a:rPr>
            </a:br>
            <a:r>
              <a:rPr kumimoji="0" lang="en-US" altLang="ko-KR" sz="2000" b="1" dirty="0">
                <a:latin typeface="Courier New" pitchFamily="49" charset="0"/>
              </a:rPr>
              <a:t>}</a:t>
            </a: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76E-1544-4E3A-B15B-8A9AF7971DD8}" type="slidenum">
              <a:rPr lang="ko-KR" altLang="en-US" smtClean="0"/>
              <a:pPr/>
              <a:t>61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317817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인스턴스 멤버와 클래스 멤버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4675-51DC-41AF-A481-4205F38319AD}" type="slidenum">
              <a:rPr lang="ko-KR" altLang="en-US" smtClean="0"/>
              <a:pPr/>
              <a:t>62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1933338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인스턴스 필드와 클래스 필드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err="1" smtClean="0">
                <a:solidFill>
                  <a:srgbClr val="0000FF"/>
                </a:solidFill>
              </a:rPr>
              <a:t>인스턴스</a:t>
            </a:r>
            <a:r>
              <a:rPr lang="ko-KR" altLang="en-US" sz="2400" dirty="0" smtClean="0">
                <a:solidFill>
                  <a:srgbClr val="0000FF"/>
                </a:solidFill>
              </a:rPr>
              <a:t> 필드</a:t>
            </a:r>
            <a:r>
              <a:rPr lang="en-US" altLang="ko-KR" sz="2400" dirty="0" smtClean="0"/>
              <a:t>: </a:t>
            </a:r>
            <a:r>
              <a:rPr lang="ko-KR" altLang="en-US" sz="2400" dirty="0" err="1" smtClean="0"/>
              <a:t>인스턴스마다</a:t>
            </a:r>
            <a:r>
              <a:rPr lang="ko-KR" altLang="en-US" sz="2400" dirty="0" smtClean="0"/>
              <a:t> 존재하는 필드</a:t>
            </a:r>
            <a:endParaRPr lang="en-US" altLang="ko-KR" sz="2400" dirty="0" smtClean="0"/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클래스 필드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클래스 공통으로 하나만 존재하는 필드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클래스 필드를 선언할 때는 </a:t>
            </a:r>
            <a:r>
              <a:rPr lang="en-US" altLang="ko-KR" sz="2400" dirty="0" smtClean="0">
                <a:solidFill>
                  <a:srgbClr val="FF0000"/>
                </a:solidFill>
              </a:rPr>
              <a:t>static</a:t>
            </a:r>
            <a:r>
              <a:rPr lang="ko-KR" altLang="en-US" sz="2400" dirty="0" smtClean="0"/>
              <a:t>으로 선언한다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public class </a:t>
            </a:r>
            <a:r>
              <a:rPr lang="en-US" altLang="ko-KR" sz="2400" dirty="0" err="1" smtClean="0"/>
              <a:t>BankAccount</a:t>
            </a:r>
            <a:r>
              <a:rPr lang="en-US" altLang="ko-KR" sz="2400" dirty="0" smtClean="0"/>
              <a:t>{</a:t>
            </a:r>
          </a:p>
          <a:p>
            <a:pPr lvl="1">
              <a:buNone/>
            </a:pPr>
            <a:r>
              <a:rPr lang="en-US" altLang="ko-KR" sz="2400" dirty="0" smtClean="0"/>
              <a:t>private double </a:t>
            </a:r>
            <a:r>
              <a:rPr lang="en-US" altLang="ko-KR" sz="2400" dirty="0" smtClean="0">
                <a:solidFill>
                  <a:srgbClr val="0000FF"/>
                </a:solidFill>
              </a:rPr>
              <a:t>balance</a:t>
            </a:r>
            <a:r>
              <a:rPr lang="en-US" altLang="ko-KR" sz="2400" dirty="0" smtClean="0"/>
              <a:t>;</a:t>
            </a:r>
          </a:p>
          <a:p>
            <a:pPr lvl="1">
              <a:buNone/>
            </a:pPr>
            <a:r>
              <a:rPr lang="en-US" altLang="ko-KR" sz="2400" dirty="0" smtClean="0"/>
              <a:t>private 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>
                <a:solidFill>
                  <a:srgbClr val="0000FF"/>
                </a:solidFill>
              </a:rPr>
              <a:t>accountNumber</a:t>
            </a:r>
            <a:r>
              <a:rPr lang="en-US" altLang="ko-KR" sz="2400" dirty="0" smtClean="0"/>
              <a:t>;</a:t>
            </a:r>
          </a:p>
          <a:p>
            <a:pPr lvl="1">
              <a:buNone/>
            </a:pPr>
            <a:r>
              <a:rPr lang="en-US" altLang="ko-KR" sz="2400" dirty="0" smtClean="0"/>
              <a:t>private </a:t>
            </a:r>
            <a:r>
              <a:rPr lang="en-US" altLang="ko-KR" sz="2400" b="1" dirty="0">
                <a:solidFill>
                  <a:srgbClr val="FF0000"/>
                </a:solidFill>
              </a:rPr>
              <a:t>static</a:t>
            </a:r>
            <a:r>
              <a:rPr lang="en-US" altLang="ko-KR" sz="2400" dirty="0" smtClean="0">
                <a:solidFill>
                  <a:srgbClr val="00602B"/>
                </a:solidFill>
              </a:rPr>
              <a:t> 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>
                <a:solidFill>
                  <a:srgbClr val="FF0000"/>
                </a:solidFill>
              </a:rPr>
              <a:t>numberOfAccounts</a:t>
            </a:r>
            <a:r>
              <a:rPr lang="en-US" altLang="ko-KR" sz="2400" dirty="0" smtClean="0">
                <a:solidFill>
                  <a:srgbClr val="00602B"/>
                </a:solidFill>
              </a:rPr>
              <a:t> </a:t>
            </a:r>
            <a:r>
              <a:rPr lang="en-US" altLang="ko-KR" sz="2400" dirty="0" smtClean="0"/>
              <a:t>= 0;</a:t>
            </a:r>
          </a:p>
          <a:p>
            <a:pPr>
              <a:buNone/>
            </a:pPr>
            <a:r>
              <a:rPr lang="en-US" altLang="ko-KR" sz="2400" dirty="0" smtClean="0"/>
              <a:t>}</a:t>
            </a:r>
            <a:endParaRPr lang="ko-KR" altLang="en-US" sz="240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강원대학교</a:t>
            </a:r>
            <a:endParaRPr lang="en-US" altLang="ko-KR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76E-1544-4E3A-B15B-8A9AF7971DD8}" type="slidenum">
              <a:rPr lang="ko-KR" altLang="en-US" smtClean="0"/>
              <a:pPr/>
              <a:t>63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1914247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762000" y="474345"/>
            <a:ext cx="76962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mtClean="0"/>
              <a:t>public class BankAccount{</a:t>
            </a:r>
          </a:p>
          <a:p>
            <a:r>
              <a:rPr lang="en-US" altLang="ko-KR" b="1" smtClean="0"/>
              <a:t>	</a:t>
            </a:r>
          </a:p>
          <a:p>
            <a:r>
              <a:rPr lang="en-US" altLang="ko-KR" b="1" smtClean="0"/>
              <a:t>    private double balance;</a:t>
            </a:r>
          </a:p>
          <a:p>
            <a:r>
              <a:rPr lang="en-US" altLang="ko-KR" b="1" smtClean="0"/>
              <a:t>    private int accountNumber;</a:t>
            </a:r>
          </a:p>
          <a:p>
            <a:r>
              <a:rPr lang="en-US" altLang="ko-KR" b="1" smtClean="0"/>
              <a:t>    private </a:t>
            </a:r>
            <a:r>
              <a:rPr lang="en-US" altLang="ko-KR" b="1" smtClean="0">
                <a:solidFill>
                  <a:srgbClr val="FF0000"/>
                </a:solidFill>
              </a:rPr>
              <a:t>static </a:t>
            </a:r>
            <a:r>
              <a:rPr lang="en-US" altLang="ko-KR" b="1" smtClean="0"/>
              <a:t>int numberOfAccounts = 0;</a:t>
            </a:r>
          </a:p>
          <a:p>
            <a:r>
              <a:rPr lang="en-US" altLang="ko-KR" b="1" smtClean="0"/>
              <a:t>	</a:t>
            </a:r>
          </a:p>
          <a:p>
            <a:r>
              <a:rPr lang="en-US" altLang="ko-KR" b="1" smtClean="0"/>
              <a:t>    public BankAccount(double initialBalance){</a:t>
            </a:r>
          </a:p>
          <a:p>
            <a:r>
              <a:rPr lang="en-US" altLang="ko-KR" b="1" smtClean="0"/>
              <a:t>        balance = initialBalance;</a:t>
            </a:r>
          </a:p>
          <a:p>
            <a:r>
              <a:rPr lang="en-US" altLang="ko-KR" b="1" smtClean="0"/>
              <a:t>        // increment number of Accounts and assign account number</a:t>
            </a:r>
          </a:p>
          <a:p>
            <a:r>
              <a:rPr lang="en-US" altLang="ko-KR" b="1" smtClean="0"/>
              <a:t>        accountNumber = ++numberOfAccounts;</a:t>
            </a:r>
          </a:p>
          <a:p>
            <a:r>
              <a:rPr lang="en-US" altLang="ko-KR" b="1" smtClean="0"/>
              <a:t>    }</a:t>
            </a:r>
          </a:p>
          <a:p>
            <a:endParaRPr lang="en-US" altLang="ko-KR" b="1" smtClean="0"/>
          </a:p>
          <a:p>
            <a:r>
              <a:rPr lang="en-US" altLang="ko-KR" b="1" smtClean="0"/>
              <a:t>    public int getAccountNumber() {</a:t>
            </a:r>
          </a:p>
          <a:p>
            <a:r>
              <a:rPr lang="en-US" altLang="ko-KR" b="1" smtClean="0"/>
              <a:t>        return accountNumber;</a:t>
            </a:r>
          </a:p>
          <a:p>
            <a:r>
              <a:rPr lang="en-US" altLang="ko-KR" b="1" smtClean="0"/>
              <a:t>    }</a:t>
            </a:r>
          </a:p>
          <a:p>
            <a:endParaRPr lang="en-US" altLang="ko-KR" b="1" smtClean="0"/>
          </a:p>
          <a:p>
            <a:r>
              <a:rPr lang="en-US" altLang="ko-KR" b="1" smtClean="0"/>
              <a:t>}</a:t>
            </a:r>
            <a:endParaRPr lang="en-US" altLang="ko-KR" b="1"/>
          </a:p>
        </p:txBody>
      </p:sp>
      <p:sp>
        <p:nvSpPr>
          <p:cNvPr id="8" name="직사각형 7"/>
          <p:cNvSpPr/>
          <p:nvPr/>
        </p:nvSpPr>
        <p:spPr>
          <a:xfrm>
            <a:off x="4191000" y="4953000"/>
            <a:ext cx="2743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BankAccount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91000" y="5334000"/>
            <a:ext cx="2743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numberOfAccounts</a:t>
            </a:r>
            <a:r>
              <a:rPr lang="en-US" altLang="ko-KR" smtClean="0">
                <a:solidFill>
                  <a:schemeClr val="tx1"/>
                </a:solidFill>
              </a:rPr>
              <a:t>: 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76E-1544-4E3A-B15B-8A9AF7971DD8}" type="slidenum">
              <a:rPr lang="ko-KR" altLang="en-US" smtClean="0"/>
              <a:pPr/>
              <a:t>64</a:t>
            </a:fld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5181600" y="45074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클래스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18847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762000" y="474345"/>
            <a:ext cx="7696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mtClean="0"/>
              <a:t>public class BankAccount {</a:t>
            </a:r>
          </a:p>
          <a:p>
            <a:r>
              <a:rPr lang="en-US" altLang="ko-KR" b="1" smtClean="0"/>
              <a:t>    private double balance;</a:t>
            </a:r>
          </a:p>
          <a:p>
            <a:r>
              <a:rPr lang="en-US" altLang="ko-KR" b="1" smtClean="0"/>
              <a:t>    private int accountNumber;</a:t>
            </a:r>
          </a:p>
          <a:p>
            <a:r>
              <a:rPr lang="en-US" altLang="ko-KR" b="1" smtClean="0"/>
              <a:t>    private </a:t>
            </a:r>
            <a:r>
              <a:rPr lang="en-US" altLang="ko-KR" b="1" smtClean="0">
                <a:solidFill>
                  <a:srgbClr val="FF0000"/>
                </a:solidFill>
              </a:rPr>
              <a:t>static </a:t>
            </a:r>
            <a:r>
              <a:rPr lang="en-US" altLang="ko-KR" b="1" smtClean="0"/>
              <a:t>int numberOfAccounts = 0;</a:t>
            </a:r>
          </a:p>
          <a:p>
            <a:r>
              <a:rPr lang="en-US" altLang="ko-KR" b="1" smtClean="0"/>
              <a:t>    public BankAccount(double initialBalance){</a:t>
            </a:r>
          </a:p>
          <a:p>
            <a:r>
              <a:rPr lang="en-US" altLang="ko-KR" b="1" smtClean="0"/>
              <a:t>        balance = initialBalance;</a:t>
            </a:r>
          </a:p>
          <a:p>
            <a:r>
              <a:rPr lang="en-US" altLang="ko-KR" b="1" smtClean="0"/>
              <a:t>        accountNumber = ++numberOfAccounts;</a:t>
            </a:r>
          </a:p>
          <a:p>
            <a:r>
              <a:rPr lang="en-US" altLang="ko-KR" b="1" smtClean="0"/>
              <a:t>    }</a:t>
            </a:r>
          </a:p>
          <a:p>
            <a:r>
              <a:rPr lang="en-US" altLang="ko-KR" b="1" smtClean="0"/>
              <a:t>}</a:t>
            </a:r>
          </a:p>
          <a:p>
            <a:endParaRPr lang="en-US" altLang="ko-KR" b="1" smtClean="0"/>
          </a:p>
          <a:p>
            <a:r>
              <a:rPr lang="en-US" altLang="ko-KR" b="1" smtClean="0"/>
              <a:t>BankAccount b1 = new BankAccount(100.0);</a:t>
            </a:r>
            <a:endParaRPr lang="en-US" altLang="ko-KR" b="1"/>
          </a:p>
        </p:txBody>
      </p:sp>
      <p:sp>
        <p:nvSpPr>
          <p:cNvPr id="8" name="직사각형 7"/>
          <p:cNvSpPr/>
          <p:nvPr/>
        </p:nvSpPr>
        <p:spPr>
          <a:xfrm>
            <a:off x="838200" y="4507468"/>
            <a:ext cx="2743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BankAccount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38200" y="4888468"/>
            <a:ext cx="2743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numberOfAccounts</a:t>
            </a:r>
            <a:r>
              <a:rPr lang="en-US" altLang="ko-KR" smtClean="0">
                <a:solidFill>
                  <a:schemeClr val="tx1"/>
                </a:solidFill>
              </a:rPr>
              <a:t>: 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572000" y="4355068"/>
            <a:ext cx="32004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balance: 100.0</a:t>
            </a:r>
          </a:p>
          <a:p>
            <a:pPr algn="ctr"/>
            <a:r>
              <a:rPr lang="en-US" altLang="ko-KR" smtClean="0">
                <a:solidFill>
                  <a:schemeClr val="tx1"/>
                </a:solidFill>
              </a:rPr>
              <a:t>accountNumber: 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0" y="542186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b1</a:t>
            </a:r>
            <a:endParaRPr lang="ko-KR" alt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76E-1544-4E3A-B15B-8A9AF7971DD8}" type="slidenum">
              <a:rPr lang="ko-KR" altLang="en-US" smtClean="0"/>
              <a:pPr/>
              <a:t>65</a:t>
            </a:fld>
            <a:endParaRPr lang="en-US" altLang="ko-KR" dirty="0"/>
          </a:p>
        </p:txBody>
      </p:sp>
      <p:sp>
        <p:nvSpPr>
          <p:cNvPr id="14" name="TextBox 13"/>
          <p:cNvSpPr txBox="1"/>
          <p:nvPr/>
        </p:nvSpPr>
        <p:spPr>
          <a:xfrm>
            <a:off x="1828800" y="406193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클래스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021631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762000" y="474345"/>
            <a:ext cx="76962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mtClean="0"/>
              <a:t>public class BankAccount {</a:t>
            </a:r>
          </a:p>
          <a:p>
            <a:r>
              <a:rPr lang="en-US" altLang="ko-KR" b="1" smtClean="0"/>
              <a:t>    private double balance;</a:t>
            </a:r>
          </a:p>
          <a:p>
            <a:r>
              <a:rPr lang="en-US" altLang="ko-KR" b="1" smtClean="0"/>
              <a:t>    private int accountNumber;</a:t>
            </a:r>
          </a:p>
          <a:p>
            <a:r>
              <a:rPr lang="en-US" altLang="ko-KR" b="1" smtClean="0"/>
              <a:t>    private </a:t>
            </a:r>
            <a:r>
              <a:rPr lang="en-US" altLang="ko-KR" b="1" smtClean="0">
                <a:solidFill>
                  <a:srgbClr val="FF0000"/>
                </a:solidFill>
              </a:rPr>
              <a:t>static </a:t>
            </a:r>
            <a:r>
              <a:rPr lang="en-US" altLang="ko-KR" b="1" smtClean="0"/>
              <a:t>int numberOfAccounts = 0;</a:t>
            </a:r>
          </a:p>
          <a:p>
            <a:r>
              <a:rPr lang="en-US" altLang="ko-KR" b="1" smtClean="0"/>
              <a:t>    public BankAccount(double initialBalance){</a:t>
            </a:r>
          </a:p>
          <a:p>
            <a:r>
              <a:rPr lang="en-US" altLang="ko-KR" b="1" smtClean="0"/>
              <a:t>        balance = initialBalance;</a:t>
            </a:r>
          </a:p>
          <a:p>
            <a:r>
              <a:rPr lang="en-US" altLang="ko-KR" b="1" smtClean="0"/>
              <a:t>        accountNumber = ++numberOfAccounts;</a:t>
            </a:r>
          </a:p>
          <a:p>
            <a:r>
              <a:rPr lang="en-US" altLang="ko-KR" b="1" smtClean="0"/>
              <a:t>    }</a:t>
            </a:r>
          </a:p>
          <a:p>
            <a:r>
              <a:rPr lang="en-US" altLang="ko-KR" b="1" smtClean="0"/>
              <a:t>}</a:t>
            </a:r>
          </a:p>
          <a:p>
            <a:endParaRPr lang="en-US" altLang="ko-KR" b="1" smtClean="0"/>
          </a:p>
          <a:p>
            <a:r>
              <a:rPr lang="en-US" altLang="ko-KR" b="1" smtClean="0"/>
              <a:t>BankAccount b1 = new BankAccount(100.0);</a:t>
            </a:r>
          </a:p>
          <a:p>
            <a:r>
              <a:rPr lang="en-US" altLang="ko-KR" b="1" smtClean="0"/>
              <a:t>BankAccount b2 = new BankAccount(200.0);</a:t>
            </a:r>
          </a:p>
          <a:p>
            <a:endParaRPr lang="en-US" altLang="ko-KR" b="1"/>
          </a:p>
        </p:txBody>
      </p:sp>
      <p:sp>
        <p:nvSpPr>
          <p:cNvPr id="8" name="직사각형 7"/>
          <p:cNvSpPr/>
          <p:nvPr/>
        </p:nvSpPr>
        <p:spPr>
          <a:xfrm>
            <a:off x="838200" y="4343400"/>
            <a:ext cx="2743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BankAccount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38200" y="4724400"/>
            <a:ext cx="2743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numberOfAccounts</a:t>
            </a:r>
            <a:r>
              <a:rPr lang="en-US" altLang="ko-KR" smtClean="0">
                <a:solidFill>
                  <a:schemeClr val="tx1"/>
                </a:solidFill>
              </a:rPr>
              <a:t>: 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953000" y="3962400"/>
            <a:ext cx="32004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balance: 100.0</a:t>
            </a:r>
          </a:p>
          <a:p>
            <a:pPr algn="ctr"/>
            <a:r>
              <a:rPr lang="en-US" altLang="ko-KR" smtClean="0">
                <a:solidFill>
                  <a:schemeClr val="tx1"/>
                </a:solidFill>
              </a:rPr>
              <a:t>accountNumber: 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19600" y="427886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b1</a:t>
            </a:r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953000" y="5105400"/>
            <a:ext cx="32004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balance: 200.0</a:t>
            </a:r>
          </a:p>
          <a:p>
            <a:pPr algn="ctr"/>
            <a:r>
              <a:rPr lang="en-US" altLang="ko-KR" smtClean="0">
                <a:solidFill>
                  <a:schemeClr val="tx1"/>
                </a:solidFill>
              </a:rPr>
              <a:t>accountNumber: 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19600" y="542186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b2</a:t>
            </a:r>
            <a:endParaRPr lang="ko-KR" alt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76E-1544-4E3A-B15B-8A9AF7971DD8}" type="slidenum">
              <a:rPr lang="ko-KR" altLang="en-US" smtClean="0"/>
              <a:pPr/>
              <a:t>66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2902079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클래스</a:t>
            </a:r>
            <a:r>
              <a:rPr lang="en-US" altLang="ko-KR" smtClean="0"/>
              <a:t> </a:t>
            </a:r>
            <a:r>
              <a:rPr lang="ko-KR" altLang="en-US" smtClean="0"/>
              <a:t>메소드</a:t>
            </a:r>
            <a:endParaRPr lang="en-US" altLang="ko-KR"/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2000" b="1" dirty="0"/>
          </a:p>
          <a:p>
            <a:r>
              <a:rPr lang="ko-KR" altLang="en-US" sz="2000" b="1" dirty="0" err="1" smtClean="0"/>
              <a:t>메소드를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static</a:t>
            </a:r>
            <a:r>
              <a:rPr lang="ko-KR" altLang="en-US" sz="2000" b="1" dirty="0" smtClean="0"/>
              <a:t>으로 선언하면 </a:t>
            </a:r>
            <a:r>
              <a:rPr lang="ko-KR" altLang="en-US" sz="2000" b="1" dirty="0"/>
              <a:t>그 메소드는 개별 객체에 작용하지 않는다는 의미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Static </a:t>
            </a:r>
            <a:r>
              <a:rPr lang="ko-KR" altLang="en-US" sz="2000" b="1" dirty="0"/>
              <a:t>메소드는 아래와 같은 형식으로 호출</a:t>
            </a:r>
          </a:p>
          <a:p>
            <a:pPr lvl="1">
              <a:buFontTx/>
              <a:buNone/>
            </a:pPr>
            <a:r>
              <a:rPr kumimoji="0" lang="en-US" altLang="ko-KR" sz="2000" b="1" i="1" dirty="0" err="1"/>
              <a:t>ClassName</a:t>
            </a:r>
            <a:r>
              <a:rPr kumimoji="0" lang="en-US" altLang="ko-KR" sz="2000" b="1" i="1" dirty="0"/>
              <a:t>. </a:t>
            </a:r>
            <a:r>
              <a:rPr kumimoji="0" lang="en-US" altLang="ko-KR" sz="2000" b="1" i="1" dirty="0" err="1"/>
              <a:t>methodName</a:t>
            </a:r>
            <a:r>
              <a:rPr kumimoji="0" lang="en-US" altLang="ko-KR" sz="2000" b="1" dirty="0"/>
              <a:t>(</a:t>
            </a:r>
            <a:r>
              <a:rPr kumimoji="0" lang="en-US" altLang="ko-KR" sz="2000" b="1" i="1" dirty="0"/>
              <a:t>parameters</a:t>
            </a:r>
            <a:r>
              <a:rPr kumimoji="0" lang="en-US" altLang="ko-KR" sz="2000" b="1" dirty="0"/>
              <a:t>)</a:t>
            </a:r>
            <a:r>
              <a:rPr lang="en-US" altLang="ko-KR" sz="2000" b="1" dirty="0"/>
              <a:t> 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Math </a:t>
            </a:r>
            <a:r>
              <a:rPr lang="ko-KR" altLang="en-US" sz="2000" b="1" dirty="0"/>
              <a:t>클래스 메소드들은 대부분 </a:t>
            </a:r>
            <a:r>
              <a:rPr lang="en-US" altLang="ko-KR" sz="2000" b="1" dirty="0"/>
              <a:t>static </a:t>
            </a:r>
            <a:r>
              <a:rPr lang="ko-KR" altLang="en-US" sz="2000" b="1" dirty="0"/>
              <a:t>메소드</a:t>
            </a:r>
            <a:endParaRPr lang="en-US" altLang="ko-KR" sz="2000" b="1" dirty="0"/>
          </a:p>
        </p:txBody>
      </p:sp>
      <p:sp>
        <p:nvSpPr>
          <p:cNvPr id="566276" name="Line 4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76E-1544-4E3A-B15B-8A9AF7971DD8}" type="slidenum">
              <a:rPr lang="ko-KR" altLang="en-US" smtClean="0"/>
              <a:pPr/>
              <a:t>67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3745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The Math class</a:t>
            </a:r>
          </a:p>
        </p:txBody>
      </p:sp>
      <p:sp>
        <p:nvSpPr>
          <p:cNvPr id="556036" name="Line 4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pic>
        <p:nvPicPr>
          <p:cNvPr id="556037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048000" y="1981200"/>
            <a:ext cx="2362200" cy="1069975"/>
          </a:xfrm>
          <a:noFill/>
          <a:ln w="38100">
            <a:solidFill>
              <a:srgbClr val="808080"/>
            </a:solidFill>
          </a:ln>
        </p:spPr>
      </p:pic>
      <p:sp>
        <p:nvSpPr>
          <p:cNvPr id="556038" name="Rectangle 6"/>
          <p:cNvSpPr>
            <a:spLocks noChangeArrowheads="1"/>
          </p:cNvSpPr>
          <p:nvPr/>
        </p:nvSpPr>
        <p:spPr bwMode="auto">
          <a:xfrm>
            <a:off x="990600" y="3886200"/>
            <a:ext cx="7010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spcBef>
                <a:spcPct val="50000"/>
              </a:spcBef>
            </a:pPr>
            <a:r>
              <a:rPr kumimoji="0" lang="en-US" altLang="ko-KR" sz="2400" b="1">
                <a:latin typeface="Courier New" pitchFamily="49" charset="0"/>
              </a:rPr>
              <a:t>(-b + </a:t>
            </a:r>
            <a:r>
              <a:rPr kumimoji="0" lang="en-US" altLang="ko-KR" sz="2400" b="1">
                <a:solidFill>
                  <a:srgbClr val="FF0000"/>
                </a:solidFill>
                <a:latin typeface="Courier New" pitchFamily="49" charset="0"/>
              </a:rPr>
              <a:t>Math.sqrt</a:t>
            </a:r>
            <a:r>
              <a:rPr kumimoji="0" lang="en-US" altLang="ko-KR" sz="2400" b="1">
                <a:latin typeface="Courier New" pitchFamily="49" charset="0"/>
              </a:rPr>
              <a:t>(b*b - 4*a*c)) / (2*a) </a:t>
            </a:r>
            <a:endParaRPr kumimoji="0" lang="en-US" altLang="ko-KR" sz="2400">
              <a:latin typeface="Courier New" pitchFamily="49" charset="0"/>
            </a:endParaRP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FBA1-7AED-4354-901A-75159F2F4429}" type="slidenum">
              <a:rPr lang="ko-KR" altLang="en-US" smtClean="0"/>
              <a:pPr/>
              <a:t>68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3575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Mathematical Methods in Java</a:t>
            </a:r>
          </a:p>
        </p:txBody>
      </p:sp>
      <p:sp>
        <p:nvSpPr>
          <p:cNvPr id="558083" name="Line 3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558110" name="Group 30"/>
          <p:cNvGraphicFramePr>
            <a:graphicFrameLocks noGrp="1"/>
          </p:cNvGraphicFramePr>
          <p:nvPr>
            <p:ph idx="1"/>
          </p:nvPr>
        </p:nvGraphicFramePr>
        <p:xfrm>
          <a:off x="457200" y="2011363"/>
          <a:ext cx="8229600" cy="3581718"/>
        </p:xfrm>
        <a:graphic>
          <a:graphicData uri="http://schemas.openxmlformats.org/drawingml/2006/table">
            <a:tbl>
              <a:tblPr/>
              <a:tblGrid>
                <a:gridCol w="4343400"/>
                <a:gridCol w="38862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Math.sqrt(x)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square root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Math.pow(x, y)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power </a:t>
                      </a:r>
                      <a:r>
                        <a:rPr kumimoji="1" lang="en-US" altLang="ko-KR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x</a:t>
                      </a:r>
                      <a:r>
                        <a:rPr kumimoji="1" lang="en-US" altLang="ko-KR" sz="1800" b="1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y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Math.exp(x)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e</a:t>
                      </a:r>
                      <a:r>
                        <a:rPr kumimoji="1" lang="en-US" altLang="ko-KR" sz="1800" b="1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Math.log(x)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natural log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Math.sin(x), Math.cos(x), Math.tan(x)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sine, cosine, tangent (</a:t>
                      </a:r>
                      <a:r>
                        <a:rPr kumimoji="1" lang="en-US" altLang="ko-KR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x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in radian)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Math.round(x)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closest integer to </a:t>
                      </a:r>
                      <a:r>
                        <a:rPr kumimoji="1" lang="en-US" altLang="ko-KR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x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Math.min(x, y), Math.max(x, y)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minimum, maximum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57A5-F96A-4AD3-A967-A5D363DF4479}" type="slidenum">
              <a:rPr lang="ko-KR" altLang="en-US" smtClean="0"/>
              <a:pPr/>
              <a:t>69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100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클래스 설계 순서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mtClean="0"/>
              <a:t>클래스의 공개 인터페이스 설계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mtClean="0">
                <a:solidFill>
                  <a:srgbClr val="FF0000"/>
                </a:solidFill>
              </a:rPr>
              <a:t>메소드 선언 </a:t>
            </a:r>
            <a:r>
              <a:rPr lang="en-US" altLang="ko-KR" smtClean="0">
                <a:solidFill>
                  <a:srgbClr val="FF0000"/>
                </a:solidFill>
              </a:rPr>
              <a:t>(</a:t>
            </a:r>
            <a:r>
              <a:rPr lang="ko-KR" altLang="en-US" smtClean="0">
                <a:solidFill>
                  <a:srgbClr val="FF0000"/>
                </a:solidFill>
              </a:rPr>
              <a:t>메소드 사용 사례를 적어 봄</a:t>
            </a:r>
            <a:r>
              <a:rPr lang="en-US" altLang="ko-KR" smtClean="0">
                <a:solidFill>
                  <a:srgbClr val="FF0000"/>
                </a:solidFill>
              </a:rPr>
              <a:t>)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mtClean="0"/>
              <a:t>구성자 선언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mtClean="0"/>
              <a:t>주석 기입 및 </a:t>
            </a:r>
            <a:r>
              <a:rPr lang="en-US" altLang="ko-KR" smtClean="0"/>
              <a:t>API </a:t>
            </a:r>
            <a:r>
              <a:rPr lang="ko-KR" altLang="en-US" smtClean="0"/>
              <a:t>문서 제작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mtClean="0"/>
              <a:t>필드 선언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mtClean="0"/>
              <a:t>메소드 구현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mtClean="0"/>
              <a:t>테스트</a:t>
            </a:r>
            <a:endParaRPr lang="ko-KR" altLang="en-US" dirty="0" smtClean="0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37CDEC-5575-41A3-80EA-B1B1B7D02F17}" type="slidenum">
              <a:rPr lang="ko-KR" altLang="en-US" smtClean="0"/>
              <a:pPr>
                <a:defRPr/>
              </a:pPr>
              <a:t>7</a:t>
            </a:fld>
            <a:endParaRPr lang="en-US" altLang="ko-KR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76E-1544-4E3A-B15B-8A9AF7971DD8}" type="slidenum">
              <a:rPr lang="ko-KR" altLang="en-US" smtClean="0"/>
              <a:pPr/>
              <a:t>70</a:t>
            </a:fld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8600"/>
            <a:ext cx="67056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514600" y="1676400"/>
            <a:ext cx="3038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double r = </a:t>
            </a:r>
            <a:r>
              <a:rPr lang="en-US" altLang="ko-KR" dirty="0" err="1" smtClean="0"/>
              <a:t>Math.random</a:t>
            </a:r>
            <a:r>
              <a:rPr lang="en-US" altLang="ko-KR" dirty="0" smtClean="0"/>
              <a:t>();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14600" y="5410200"/>
            <a:ext cx="4150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Random generator = new Random();</a:t>
            </a:r>
          </a:p>
          <a:p>
            <a:r>
              <a:rPr lang="en-US" altLang="ko-KR" dirty="0" smtClean="0"/>
              <a:t>double r = </a:t>
            </a:r>
            <a:r>
              <a:rPr lang="en-US" altLang="ko-KR" dirty="0" err="1" smtClean="0"/>
              <a:t>generator.nextDouble</a:t>
            </a:r>
            <a:r>
              <a:rPr lang="en-US" altLang="ko-KR" dirty="0" smtClean="0"/>
              <a:t>();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55" y="2286000"/>
            <a:ext cx="590550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039828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228600"/>
            <a:ext cx="8763000" cy="5897563"/>
          </a:xfrm>
        </p:spPr>
        <p:txBody>
          <a:bodyPr/>
          <a:lstStyle/>
          <a:p>
            <a:pPr>
              <a:buNone/>
            </a:pPr>
            <a:r>
              <a:rPr lang="en-US" altLang="ko-KR" sz="1800" b="1" dirty="0" smtClean="0"/>
              <a:t>public class </a:t>
            </a:r>
            <a:r>
              <a:rPr lang="en-US" altLang="ko-KR" sz="1800" b="1" dirty="0" err="1" smtClean="0"/>
              <a:t>BankAccount</a:t>
            </a:r>
            <a:r>
              <a:rPr lang="en-US" altLang="ko-KR" sz="1800" b="1" dirty="0" smtClean="0"/>
              <a:t> {  </a:t>
            </a:r>
          </a:p>
          <a:p>
            <a:pPr>
              <a:buNone/>
            </a:pPr>
            <a:r>
              <a:rPr lang="en-US" altLang="ko-KR" sz="1800" b="1" dirty="0" smtClean="0"/>
              <a:t>	private double balance;</a:t>
            </a:r>
          </a:p>
          <a:p>
            <a:pPr>
              <a:buNone/>
            </a:pPr>
            <a:r>
              <a:rPr lang="en-US" altLang="ko-KR" sz="1800" b="1" dirty="0" smtClean="0"/>
              <a:t>     private </a:t>
            </a:r>
            <a:r>
              <a:rPr lang="en-US" altLang="ko-KR" sz="1800" b="1" dirty="0" err="1" smtClean="0"/>
              <a:t>int</a:t>
            </a:r>
            <a:r>
              <a:rPr lang="en-US" altLang="ko-KR" sz="1800" b="1" dirty="0" smtClean="0"/>
              <a:t> </a:t>
            </a:r>
            <a:r>
              <a:rPr lang="en-US" altLang="ko-KR" sz="1800" b="1" dirty="0" err="1" smtClean="0"/>
              <a:t>accountNumber</a:t>
            </a:r>
            <a:r>
              <a:rPr lang="en-US" altLang="ko-KR" sz="1800" b="1" dirty="0" smtClean="0"/>
              <a:t>;</a:t>
            </a:r>
          </a:p>
          <a:p>
            <a:pPr>
              <a:buNone/>
            </a:pPr>
            <a:r>
              <a:rPr lang="en-US" altLang="ko-KR" sz="1800" b="1" dirty="0" smtClean="0"/>
              <a:t>	private </a:t>
            </a:r>
            <a:r>
              <a:rPr lang="en-US" altLang="ko-KR" sz="1800" b="1" dirty="0" smtClean="0">
                <a:solidFill>
                  <a:srgbClr val="00602B"/>
                </a:solidFill>
              </a:rPr>
              <a:t>static </a:t>
            </a:r>
            <a:r>
              <a:rPr lang="en-US" altLang="ko-KR" sz="1800" b="1" dirty="0" err="1" smtClean="0"/>
              <a:t>int</a:t>
            </a:r>
            <a:r>
              <a:rPr lang="en-US" altLang="ko-KR" sz="1800" b="1" dirty="0" smtClean="0"/>
              <a:t> </a:t>
            </a:r>
            <a:r>
              <a:rPr lang="en-US" altLang="ko-KR" sz="1800" b="1" dirty="0" err="1" smtClean="0"/>
              <a:t>numberOfAccounts</a:t>
            </a:r>
            <a:r>
              <a:rPr lang="en-US" altLang="ko-KR" sz="1800" b="1" dirty="0" smtClean="0"/>
              <a:t> = 0;</a:t>
            </a:r>
          </a:p>
          <a:p>
            <a:pPr>
              <a:buNone/>
            </a:pPr>
            <a:r>
              <a:rPr lang="en-US" altLang="ko-KR" sz="1800" b="1" dirty="0" smtClean="0"/>
              <a:t>	public </a:t>
            </a:r>
            <a:r>
              <a:rPr lang="en-US" altLang="ko-KR" sz="1800" b="1" dirty="0" err="1" smtClean="0"/>
              <a:t>BankAccount</a:t>
            </a:r>
            <a:r>
              <a:rPr lang="en-US" altLang="ko-KR" sz="1800" b="1" dirty="0" smtClean="0"/>
              <a:t>(double </a:t>
            </a:r>
            <a:r>
              <a:rPr lang="en-US" altLang="ko-KR" sz="1800" b="1" dirty="0" err="1" smtClean="0"/>
              <a:t>initialBalance</a:t>
            </a:r>
            <a:r>
              <a:rPr lang="en-US" altLang="ko-KR" sz="1800" b="1" dirty="0" smtClean="0"/>
              <a:t>) {   </a:t>
            </a:r>
          </a:p>
          <a:p>
            <a:pPr>
              <a:buNone/>
            </a:pPr>
            <a:r>
              <a:rPr lang="en-US" altLang="ko-KR" sz="1800" b="1" dirty="0" smtClean="0"/>
              <a:t>		balance = </a:t>
            </a:r>
            <a:r>
              <a:rPr lang="en-US" altLang="ko-KR" sz="1800" b="1" dirty="0" err="1" smtClean="0"/>
              <a:t>initialBalance</a:t>
            </a:r>
            <a:r>
              <a:rPr lang="en-US" altLang="ko-KR" sz="1800" b="1" dirty="0" smtClean="0"/>
              <a:t>;</a:t>
            </a:r>
          </a:p>
          <a:p>
            <a:pPr>
              <a:buNone/>
            </a:pPr>
            <a:r>
              <a:rPr lang="en-US" altLang="ko-KR" sz="1800" b="1" dirty="0" smtClean="0"/>
              <a:t>        </a:t>
            </a:r>
            <a:r>
              <a:rPr lang="en-US" altLang="ko-KR" sz="1800" b="1" dirty="0" err="1" smtClean="0"/>
              <a:t>accountNumber</a:t>
            </a:r>
            <a:r>
              <a:rPr lang="en-US" altLang="ko-KR" sz="1800" b="1" dirty="0" smtClean="0"/>
              <a:t> = ++</a:t>
            </a:r>
            <a:r>
              <a:rPr lang="en-US" altLang="ko-KR" sz="1800" b="1" dirty="0" err="1" smtClean="0"/>
              <a:t>numberOfAccounts</a:t>
            </a:r>
            <a:r>
              <a:rPr lang="en-US" altLang="ko-KR" sz="1800" b="1" dirty="0" smtClean="0"/>
              <a:t>;</a:t>
            </a:r>
          </a:p>
          <a:p>
            <a:pPr>
              <a:buNone/>
            </a:pPr>
            <a:r>
              <a:rPr lang="en-US" altLang="ko-KR" sz="1800" b="1" dirty="0" smtClean="0"/>
              <a:t>	}</a:t>
            </a:r>
          </a:p>
          <a:p>
            <a:pPr>
              <a:buNone/>
            </a:pPr>
            <a:r>
              <a:rPr lang="en-US" altLang="ko-KR" sz="1800" b="1" dirty="0" smtClean="0"/>
              <a:t>	public void deposit(double amount) {balance = balance + amount;}</a:t>
            </a:r>
          </a:p>
          <a:p>
            <a:pPr>
              <a:buNone/>
            </a:pPr>
            <a:r>
              <a:rPr lang="en-US" altLang="ko-KR" sz="1800" b="1" dirty="0" smtClean="0"/>
              <a:t>	public void withdraw(double amount) {balance = balance – amount;}</a:t>
            </a:r>
          </a:p>
          <a:p>
            <a:pPr>
              <a:buNone/>
            </a:pPr>
            <a:r>
              <a:rPr lang="en-US" altLang="ko-KR" sz="1800" b="1" dirty="0" smtClean="0"/>
              <a:t>	public </a:t>
            </a:r>
            <a:r>
              <a:rPr lang="en-US" altLang="ko-KR" sz="1800" b="1" dirty="0" smtClean="0">
                <a:solidFill>
                  <a:srgbClr val="00602B"/>
                </a:solidFill>
              </a:rPr>
              <a:t>static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800" b="1" dirty="0" err="1" smtClean="0"/>
              <a:t>int</a:t>
            </a:r>
            <a:r>
              <a:rPr lang="en-US" altLang="ko-KR" sz="1800" b="1" dirty="0" smtClean="0"/>
              <a:t> </a:t>
            </a:r>
            <a:r>
              <a:rPr lang="en-US" altLang="ko-KR" sz="1800" b="1" dirty="0" err="1" smtClean="0"/>
              <a:t>getNumberOfAccounts</a:t>
            </a:r>
            <a:r>
              <a:rPr lang="en-US" altLang="ko-KR" sz="1800" b="1" dirty="0" smtClean="0"/>
              <a:t>() {return </a:t>
            </a:r>
            <a:r>
              <a:rPr lang="en-US" altLang="ko-KR" sz="1800" b="1" dirty="0" err="1" smtClean="0"/>
              <a:t>numberOfAccounts</a:t>
            </a:r>
            <a:r>
              <a:rPr lang="en-US" altLang="ko-KR" sz="1800" b="1" dirty="0" smtClean="0"/>
              <a:t>;}</a:t>
            </a:r>
          </a:p>
          <a:p>
            <a:pPr>
              <a:buNone/>
            </a:pPr>
            <a:r>
              <a:rPr lang="en-US" altLang="ko-KR" sz="1800" b="1" dirty="0" smtClean="0"/>
              <a:t>	public </a:t>
            </a:r>
            <a:r>
              <a:rPr lang="en-US" altLang="ko-KR" sz="1800" b="1" dirty="0" smtClean="0">
                <a:solidFill>
                  <a:srgbClr val="00602B"/>
                </a:solidFill>
              </a:rPr>
              <a:t>static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800" b="1" dirty="0" smtClean="0"/>
              <a:t>void main(String[] </a:t>
            </a:r>
            <a:r>
              <a:rPr lang="en-US" altLang="ko-KR" sz="1800" b="1" dirty="0" err="1" smtClean="0"/>
              <a:t>args</a:t>
            </a:r>
            <a:r>
              <a:rPr lang="en-US" altLang="ko-KR" sz="1800" b="1" dirty="0" smtClean="0"/>
              <a:t>) {</a:t>
            </a:r>
          </a:p>
          <a:p>
            <a:pPr>
              <a:buNone/>
            </a:pPr>
            <a:r>
              <a:rPr lang="en-US" altLang="ko-KR" sz="1800" b="1" dirty="0" smtClean="0"/>
              <a:t>		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deposit(100.0);  </a:t>
            </a:r>
            <a:r>
              <a:rPr lang="en-US" altLang="ko-KR" sz="1800" b="1" dirty="0" smtClean="0">
                <a:solidFill>
                  <a:srgbClr val="FF0000"/>
                </a:solidFill>
                <a:sym typeface="Wingdings" pitchFamily="2" charset="2"/>
              </a:rPr>
              <a:t>------- </a:t>
            </a:r>
            <a:r>
              <a:rPr lang="ko-KR" altLang="en-US" sz="1800" b="1" dirty="0" smtClean="0">
                <a:solidFill>
                  <a:srgbClr val="FF0000"/>
                </a:solidFill>
                <a:sym typeface="Wingdings" pitchFamily="2" charset="2"/>
              </a:rPr>
              <a:t>에러</a:t>
            </a:r>
            <a:r>
              <a:rPr lang="en-US" altLang="ko-KR" sz="1800" b="1" dirty="0" smtClean="0">
                <a:solidFill>
                  <a:srgbClr val="FF0000"/>
                </a:solidFill>
                <a:sym typeface="Wingdings" pitchFamily="2" charset="2"/>
              </a:rPr>
              <a:t>!</a:t>
            </a:r>
            <a:endParaRPr lang="en-US" altLang="ko-KR" sz="18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ko-KR" sz="1800" b="1" dirty="0"/>
              <a:t>		</a:t>
            </a:r>
            <a:r>
              <a:rPr lang="en-US" altLang="ko-KR" sz="1800" b="1" dirty="0" err="1"/>
              <a:t>BankAccount</a:t>
            </a:r>
            <a:r>
              <a:rPr lang="en-US" altLang="ko-KR" sz="1800" b="1" dirty="0"/>
              <a:t> account = new </a:t>
            </a:r>
            <a:r>
              <a:rPr lang="en-US" altLang="ko-KR" sz="1800" b="1" dirty="0" err="1"/>
              <a:t>BankAccount</a:t>
            </a:r>
            <a:r>
              <a:rPr lang="en-US" altLang="ko-KR" sz="1800" b="1" dirty="0"/>
              <a:t>(100.0);</a:t>
            </a:r>
          </a:p>
          <a:p>
            <a:pPr>
              <a:buNone/>
            </a:pPr>
            <a:r>
              <a:rPr lang="en-US" altLang="ko-KR" sz="1800" b="1" dirty="0"/>
              <a:t>		</a:t>
            </a:r>
            <a:r>
              <a:rPr lang="en-US" altLang="ko-KR" sz="1800" b="1" dirty="0" err="1">
                <a:solidFill>
                  <a:srgbClr val="0000FF"/>
                </a:solidFill>
              </a:rPr>
              <a:t>account.deposit</a:t>
            </a:r>
            <a:r>
              <a:rPr lang="en-US" altLang="ko-KR" sz="1800" b="1" dirty="0">
                <a:solidFill>
                  <a:srgbClr val="0000FF"/>
                </a:solidFill>
              </a:rPr>
              <a:t>(100.0</a:t>
            </a:r>
            <a:r>
              <a:rPr lang="en-US" altLang="ko-KR" sz="1800" b="1" dirty="0" smtClean="0">
                <a:solidFill>
                  <a:srgbClr val="0000FF"/>
                </a:solidFill>
              </a:rPr>
              <a:t>);  // OK!</a:t>
            </a:r>
            <a:endParaRPr lang="en-US" altLang="ko-KR" sz="1800" b="1" dirty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altLang="ko-KR" sz="1800" b="1" dirty="0"/>
              <a:t>		</a:t>
            </a:r>
            <a:r>
              <a:rPr lang="en-US" altLang="ko-KR" sz="1800" b="1" dirty="0" err="1"/>
              <a:t>System.out.println</a:t>
            </a:r>
            <a:r>
              <a:rPr lang="en-US" altLang="ko-KR" sz="1800" b="1" dirty="0"/>
              <a:t>(</a:t>
            </a:r>
            <a:r>
              <a:rPr lang="en-US" altLang="ko-KR" sz="1800" b="1" dirty="0" err="1">
                <a:solidFill>
                  <a:srgbClr val="0000FF"/>
                </a:solidFill>
              </a:rPr>
              <a:t>BankAccount.getNumberOfAccounts</a:t>
            </a:r>
            <a:r>
              <a:rPr lang="en-US" altLang="ko-KR" sz="1800" b="1" dirty="0">
                <a:solidFill>
                  <a:srgbClr val="0000FF"/>
                </a:solidFill>
              </a:rPr>
              <a:t>()</a:t>
            </a:r>
            <a:r>
              <a:rPr lang="en-US" altLang="ko-KR" sz="1800" b="1" dirty="0"/>
              <a:t>);</a:t>
            </a:r>
          </a:p>
          <a:p>
            <a:pPr>
              <a:buNone/>
            </a:pPr>
            <a:r>
              <a:rPr lang="en-US" altLang="ko-KR" sz="1800" b="1" dirty="0" smtClean="0"/>
              <a:t>	}</a:t>
            </a:r>
          </a:p>
          <a:p>
            <a:pPr>
              <a:buNone/>
            </a:pPr>
            <a:r>
              <a:rPr lang="en-US" altLang="ko-KR" sz="1800" b="1" dirty="0" smtClean="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76E-1544-4E3A-B15B-8A9AF7971DD8}" type="slidenum">
              <a:rPr lang="ko-KR" altLang="en-US" smtClean="0"/>
              <a:pPr/>
              <a:t>71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0956057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>
              <a:buNone/>
            </a:pPr>
            <a:r>
              <a:rPr lang="en-US" altLang="ko-KR" sz="2400" dirty="0" smtClean="0"/>
              <a:t>public class Adder {</a:t>
            </a:r>
          </a:p>
          <a:p>
            <a:pPr>
              <a:buNone/>
            </a:pPr>
            <a:r>
              <a:rPr lang="en-US" altLang="ko-KR" sz="2400" dirty="0" smtClean="0"/>
              <a:t>	public 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add(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a, 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b)</a:t>
            </a:r>
          </a:p>
          <a:p>
            <a:pPr>
              <a:buNone/>
            </a:pPr>
            <a:r>
              <a:rPr lang="en-US" altLang="ko-KR" sz="2400" dirty="0" smtClean="0"/>
              <a:t>	{</a:t>
            </a:r>
          </a:p>
          <a:p>
            <a:pPr>
              <a:buNone/>
            </a:pPr>
            <a:r>
              <a:rPr lang="en-US" altLang="ko-KR" sz="2400" dirty="0" smtClean="0"/>
              <a:t>		return a + b;</a:t>
            </a:r>
          </a:p>
          <a:p>
            <a:pPr>
              <a:buNone/>
            </a:pPr>
            <a:r>
              <a:rPr lang="en-US" altLang="ko-KR" sz="2400" dirty="0" smtClean="0"/>
              <a:t>	}</a:t>
            </a:r>
          </a:p>
          <a:p>
            <a:pPr>
              <a:buNone/>
            </a:pPr>
            <a:r>
              <a:rPr lang="en-US" altLang="ko-KR" sz="2400" dirty="0" smtClean="0"/>
              <a:t>	public static void main(String[] </a:t>
            </a:r>
            <a:r>
              <a:rPr lang="en-US" altLang="ko-KR" sz="2400" dirty="0" err="1" smtClean="0"/>
              <a:t>args</a:t>
            </a:r>
            <a:r>
              <a:rPr lang="en-US" altLang="ko-KR" sz="2400" dirty="0" smtClean="0"/>
              <a:t>) {</a:t>
            </a:r>
          </a:p>
          <a:p>
            <a:pPr>
              <a:buNone/>
            </a:pPr>
            <a:r>
              <a:rPr lang="en-US" altLang="ko-KR" sz="2400" dirty="0" smtClean="0"/>
              <a:t>		</a:t>
            </a:r>
            <a:r>
              <a:rPr lang="en-US" altLang="ko-KR" sz="2400" dirty="0" err="1" smtClean="0"/>
              <a:t>System.out.println</a:t>
            </a:r>
            <a:r>
              <a:rPr lang="en-US" altLang="ko-KR" sz="2400" dirty="0" smtClean="0"/>
              <a:t>(</a:t>
            </a:r>
            <a:r>
              <a:rPr lang="en-US" altLang="ko-KR" sz="2400" dirty="0" smtClean="0">
                <a:solidFill>
                  <a:srgbClr val="FF0000"/>
                </a:solidFill>
              </a:rPr>
              <a:t>add(1, 2)</a:t>
            </a:r>
            <a:r>
              <a:rPr lang="en-US" altLang="ko-KR" sz="2400" dirty="0" smtClean="0"/>
              <a:t>);		</a:t>
            </a:r>
            <a:r>
              <a:rPr lang="en-US" altLang="ko-KR" sz="2400" dirty="0" smtClean="0">
                <a:solidFill>
                  <a:srgbClr val="FF0000"/>
                </a:solidFill>
              </a:rPr>
              <a:t>// error!</a:t>
            </a:r>
          </a:p>
          <a:p>
            <a:pPr>
              <a:buNone/>
            </a:pPr>
            <a:r>
              <a:rPr lang="en-US" altLang="ko-KR" sz="2400" dirty="0" smtClean="0"/>
              <a:t>	}</a:t>
            </a:r>
          </a:p>
          <a:p>
            <a:pPr>
              <a:buNone/>
            </a:pPr>
            <a:r>
              <a:rPr lang="en-US" altLang="ko-KR" sz="2400" dirty="0" smtClean="0"/>
              <a:t>}</a:t>
            </a:r>
          </a:p>
          <a:p>
            <a:pPr>
              <a:buNone/>
            </a:pP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Cannot make a static reference to the non-static method add(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) from the type Adder</a:t>
            </a:r>
            <a:endParaRPr lang="ko-KR" altLang="en-US" sz="240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76E-1544-4E3A-B15B-8A9AF7971DD8}" type="slidenum">
              <a:rPr lang="ko-KR" altLang="en-US" smtClean="0"/>
              <a:pPr/>
              <a:t>72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2893698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>
              <a:buNone/>
            </a:pP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public class Adder {</a:t>
            </a:r>
          </a:p>
          <a:p>
            <a:pPr>
              <a:buNone/>
            </a:pP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	public 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add(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a, 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b)</a:t>
            </a:r>
          </a:p>
          <a:p>
            <a:pPr>
              <a:buNone/>
            </a:pPr>
            <a:r>
              <a:rPr lang="en-US" altLang="ko-KR" sz="2400" dirty="0" smtClean="0"/>
              <a:t>	{</a:t>
            </a:r>
          </a:p>
          <a:p>
            <a:pPr>
              <a:buNone/>
            </a:pPr>
            <a:r>
              <a:rPr lang="en-US" altLang="ko-KR" sz="2400" dirty="0" smtClean="0"/>
              <a:t>		return a + b;</a:t>
            </a:r>
          </a:p>
          <a:p>
            <a:pPr>
              <a:buNone/>
            </a:pPr>
            <a:r>
              <a:rPr lang="en-US" altLang="ko-KR" sz="2400" dirty="0" smtClean="0"/>
              <a:t>	}</a:t>
            </a:r>
          </a:p>
          <a:p>
            <a:pPr>
              <a:buNone/>
            </a:pPr>
            <a:r>
              <a:rPr lang="en-US" altLang="ko-KR" sz="2400" dirty="0" smtClean="0"/>
              <a:t>	public static void main(String[] </a:t>
            </a:r>
            <a:r>
              <a:rPr lang="en-US" altLang="ko-KR" sz="2400" dirty="0" err="1" smtClean="0"/>
              <a:t>args</a:t>
            </a:r>
            <a:r>
              <a:rPr lang="en-US" altLang="ko-KR" sz="2400" dirty="0" smtClean="0"/>
              <a:t>) {</a:t>
            </a:r>
          </a:p>
          <a:p>
            <a:pPr>
              <a:buNone/>
            </a:pPr>
            <a:r>
              <a:rPr lang="en-US" altLang="ko-KR" sz="2400" dirty="0" smtClean="0"/>
              <a:t>		Adder </a:t>
            </a:r>
            <a:r>
              <a:rPr lang="en-US" altLang="ko-KR" sz="2400" dirty="0" err="1" smtClean="0"/>
              <a:t>adder</a:t>
            </a:r>
            <a:r>
              <a:rPr lang="en-US" altLang="ko-KR" sz="2400" dirty="0" smtClean="0"/>
              <a:t> = new Adder();</a:t>
            </a:r>
          </a:p>
          <a:p>
            <a:pPr>
              <a:buNone/>
            </a:pPr>
            <a:r>
              <a:rPr lang="en-US" altLang="ko-KR" sz="2400" dirty="0" smtClean="0"/>
              <a:t>		</a:t>
            </a:r>
            <a:r>
              <a:rPr lang="en-US" altLang="ko-KR" sz="2400" dirty="0" err="1" smtClean="0"/>
              <a:t>System.out.println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>
                <a:solidFill>
                  <a:srgbClr val="FF0000"/>
                </a:solidFill>
              </a:rPr>
              <a:t>adder.add</a:t>
            </a:r>
            <a:r>
              <a:rPr lang="en-US" altLang="ko-KR" sz="2400" dirty="0" smtClean="0">
                <a:solidFill>
                  <a:srgbClr val="FF0000"/>
                </a:solidFill>
              </a:rPr>
              <a:t>(1, 2)</a:t>
            </a:r>
            <a:r>
              <a:rPr lang="en-US" altLang="ko-KR" sz="2400" dirty="0" smtClean="0"/>
              <a:t>);	// OK!</a:t>
            </a:r>
          </a:p>
          <a:p>
            <a:pPr>
              <a:buNone/>
            </a:pPr>
            <a:r>
              <a:rPr lang="en-US" altLang="ko-KR" sz="2400" dirty="0" smtClean="0"/>
              <a:t>	}</a:t>
            </a:r>
          </a:p>
          <a:p>
            <a:pPr>
              <a:buNone/>
            </a:pPr>
            <a:r>
              <a:rPr lang="en-US" altLang="ko-KR" sz="2400" dirty="0" smtClean="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76E-1544-4E3A-B15B-8A9AF7971DD8}" type="slidenum">
              <a:rPr lang="ko-KR" altLang="en-US" smtClean="0"/>
              <a:pPr/>
              <a:t>73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2532869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>
              <a:buNone/>
            </a:pP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public class Adder {</a:t>
            </a:r>
          </a:p>
          <a:p>
            <a:pPr>
              <a:buNone/>
            </a:pPr>
            <a:r>
              <a:rPr lang="en-US" altLang="ko-KR" sz="2400" dirty="0" smtClean="0"/>
              <a:t>	public </a:t>
            </a:r>
            <a:r>
              <a:rPr lang="en-US" altLang="ko-KR" sz="2400" dirty="0" smtClean="0">
                <a:solidFill>
                  <a:srgbClr val="FF0000"/>
                </a:solidFill>
              </a:rPr>
              <a:t>static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add(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a, 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b)</a:t>
            </a:r>
          </a:p>
          <a:p>
            <a:pPr>
              <a:buNone/>
            </a:pPr>
            <a:r>
              <a:rPr lang="en-US" altLang="ko-KR" sz="2400" dirty="0" smtClean="0"/>
              <a:t>	{</a:t>
            </a:r>
          </a:p>
          <a:p>
            <a:pPr>
              <a:buNone/>
            </a:pPr>
            <a:r>
              <a:rPr lang="en-US" altLang="ko-KR" sz="2400" dirty="0" smtClean="0"/>
              <a:t>		return a + b;</a:t>
            </a:r>
          </a:p>
          <a:p>
            <a:pPr>
              <a:buNone/>
            </a:pPr>
            <a:r>
              <a:rPr lang="en-US" altLang="ko-KR" sz="2400" dirty="0" smtClean="0"/>
              <a:t>	}</a:t>
            </a:r>
          </a:p>
          <a:p>
            <a:pPr>
              <a:buNone/>
            </a:pPr>
            <a:r>
              <a:rPr lang="en-US" altLang="ko-KR" sz="2400" dirty="0" smtClean="0"/>
              <a:t>	public static void main(String[] </a:t>
            </a:r>
            <a:r>
              <a:rPr lang="en-US" altLang="ko-KR" sz="2400" dirty="0" err="1" smtClean="0"/>
              <a:t>args</a:t>
            </a:r>
            <a:r>
              <a:rPr lang="en-US" altLang="ko-KR" sz="2400" dirty="0" smtClean="0"/>
              <a:t>) {</a:t>
            </a:r>
          </a:p>
          <a:p>
            <a:pPr>
              <a:buNone/>
            </a:pPr>
            <a:r>
              <a:rPr lang="en-US" altLang="ko-KR" sz="2400" dirty="0" smtClean="0"/>
              <a:t>		</a:t>
            </a:r>
            <a:r>
              <a:rPr lang="en-US" altLang="ko-KR" sz="2400" dirty="0" err="1" smtClean="0"/>
              <a:t>System.out.println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>
                <a:solidFill>
                  <a:srgbClr val="FF0000"/>
                </a:solidFill>
              </a:rPr>
              <a:t>Adder.add</a:t>
            </a:r>
            <a:r>
              <a:rPr lang="en-US" altLang="ko-KR" sz="2400" dirty="0" smtClean="0">
                <a:solidFill>
                  <a:srgbClr val="FF0000"/>
                </a:solidFill>
              </a:rPr>
              <a:t>(1, 2)</a:t>
            </a:r>
            <a:r>
              <a:rPr lang="en-US" altLang="ko-KR" sz="2400" dirty="0" smtClean="0"/>
              <a:t>);	// OK!</a:t>
            </a:r>
          </a:p>
          <a:p>
            <a:pPr>
              <a:buNone/>
            </a:pPr>
            <a:r>
              <a:rPr lang="en-US" altLang="ko-KR" sz="2400" dirty="0" smtClean="0"/>
              <a:t>	}</a:t>
            </a:r>
          </a:p>
          <a:p>
            <a:pPr>
              <a:buNone/>
            </a:pP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76E-1544-4E3A-B15B-8A9AF7971DD8}" type="slidenum">
              <a:rPr lang="ko-KR" altLang="en-US" smtClean="0"/>
              <a:pPr/>
              <a:t>74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4023647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>
              <a:buNone/>
            </a:pPr>
            <a:r>
              <a:rPr lang="en-US" altLang="ko-KR" sz="2400" dirty="0" smtClean="0"/>
              <a:t>public class Adder {</a:t>
            </a:r>
          </a:p>
          <a:p>
            <a:pPr>
              <a:buNone/>
            </a:pPr>
            <a:r>
              <a:rPr lang="en-US" altLang="ko-KR" sz="2400" dirty="0" smtClean="0"/>
              <a:t>	public </a:t>
            </a:r>
            <a:r>
              <a:rPr lang="en-US" altLang="ko-KR" sz="2400" dirty="0" smtClean="0">
                <a:solidFill>
                  <a:srgbClr val="FF0000"/>
                </a:solidFill>
              </a:rPr>
              <a:t>static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add(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a, 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b)</a:t>
            </a:r>
          </a:p>
          <a:p>
            <a:pPr>
              <a:buNone/>
            </a:pPr>
            <a:r>
              <a:rPr lang="en-US" altLang="ko-KR" sz="2400" dirty="0" smtClean="0"/>
              <a:t>	{</a:t>
            </a:r>
          </a:p>
          <a:p>
            <a:pPr>
              <a:buNone/>
            </a:pPr>
            <a:r>
              <a:rPr lang="en-US" altLang="ko-KR" sz="2400" dirty="0" smtClean="0"/>
              <a:t>		return a + b;</a:t>
            </a:r>
          </a:p>
          <a:p>
            <a:pPr>
              <a:buNone/>
            </a:pPr>
            <a:r>
              <a:rPr lang="en-US" altLang="ko-KR" sz="2400" dirty="0" smtClean="0"/>
              <a:t>	}</a:t>
            </a:r>
          </a:p>
          <a:p>
            <a:pPr>
              <a:buNone/>
            </a:pPr>
            <a:r>
              <a:rPr lang="en-US" altLang="ko-KR" sz="2400" dirty="0" smtClean="0"/>
              <a:t>	public static void main(String[] </a:t>
            </a:r>
            <a:r>
              <a:rPr lang="en-US" altLang="ko-KR" sz="2400" dirty="0" err="1" smtClean="0"/>
              <a:t>args</a:t>
            </a:r>
            <a:r>
              <a:rPr lang="en-US" altLang="ko-KR" sz="2400" dirty="0" smtClean="0"/>
              <a:t>) {</a:t>
            </a:r>
          </a:p>
          <a:p>
            <a:pPr>
              <a:buNone/>
            </a:pPr>
            <a:r>
              <a:rPr lang="en-US" altLang="ko-KR" sz="2400" dirty="0"/>
              <a:t>		</a:t>
            </a:r>
            <a:r>
              <a:rPr lang="en-US" altLang="ko-KR" sz="2400" dirty="0" err="1"/>
              <a:t>System.out.println</a:t>
            </a:r>
            <a:r>
              <a:rPr lang="en-US" altLang="ko-KR" sz="2400" dirty="0"/>
              <a:t>(</a:t>
            </a:r>
            <a:r>
              <a:rPr lang="en-US" altLang="ko-KR" sz="2400" dirty="0" err="1">
                <a:solidFill>
                  <a:srgbClr val="FF0000"/>
                </a:solidFill>
              </a:rPr>
              <a:t>Adder.add</a:t>
            </a:r>
            <a:r>
              <a:rPr lang="en-US" altLang="ko-KR" sz="2400" dirty="0">
                <a:solidFill>
                  <a:srgbClr val="FF0000"/>
                </a:solidFill>
              </a:rPr>
              <a:t>(1, 2)</a:t>
            </a:r>
            <a:r>
              <a:rPr lang="en-US" altLang="ko-KR" sz="2400" dirty="0"/>
              <a:t>);	// OK!</a:t>
            </a:r>
          </a:p>
          <a:p>
            <a:pPr>
              <a:buNone/>
            </a:pPr>
            <a:r>
              <a:rPr lang="en-US" altLang="ko-KR" sz="2400" dirty="0" smtClean="0"/>
              <a:t>		</a:t>
            </a:r>
            <a:r>
              <a:rPr lang="en-US" altLang="ko-KR" sz="2400" dirty="0" err="1" smtClean="0"/>
              <a:t>System.out.println</a:t>
            </a:r>
            <a:r>
              <a:rPr lang="en-US" altLang="ko-KR" sz="2400" dirty="0" smtClean="0"/>
              <a:t>(</a:t>
            </a:r>
            <a:r>
              <a:rPr lang="en-US" altLang="ko-KR" sz="2400" dirty="0" smtClean="0">
                <a:solidFill>
                  <a:srgbClr val="FF0000"/>
                </a:solidFill>
              </a:rPr>
              <a:t>add(1, 2)</a:t>
            </a:r>
            <a:r>
              <a:rPr lang="en-US" altLang="ko-KR" sz="2400" dirty="0" smtClean="0"/>
              <a:t>); 	// OK! </a:t>
            </a:r>
          </a:p>
          <a:p>
            <a:pPr>
              <a:buNone/>
            </a:pPr>
            <a:r>
              <a:rPr lang="en-US" altLang="ko-KR" sz="2400" dirty="0" smtClean="0"/>
              <a:t>					// </a:t>
            </a:r>
            <a:r>
              <a:rPr lang="ko-KR" altLang="en-US" sz="2400" dirty="0" smtClean="0"/>
              <a:t>클래스 내부에서는 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				// </a:t>
            </a:r>
            <a:r>
              <a:rPr lang="ko-KR" altLang="en-US" sz="2400" dirty="0" smtClean="0"/>
              <a:t>클래스이름 생략 가능</a:t>
            </a:r>
            <a:r>
              <a:rPr lang="en-US" altLang="ko-KR" sz="2400" dirty="0" smtClean="0"/>
              <a:t>!</a:t>
            </a:r>
          </a:p>
          <a:p>
            <a:pPr>
              <a:buNone/>
            </a:pPr>
            <a:r>
              <a:rPr lang="en-US" altLang="ko-KR" sz="2400" dirty="0" smtClean="0"/>
              <a:t>	}</a:t>
            </a:r>
          </a:p>
          <a:p>
            <a:pPr>
              <a:buNone/>
            </a:pPr>
            <a:r>
              <a:rPr lang="en-US" altLang="ko-KR" sz="2400" dirty="0" smtClean="0"/>
              <a:t>}</a:t>
            </a:r>
          </a:p>
          <a:p>
            <a:pPr>
              <a:buNone/>
            </a:pPr>
            <a:endParaRPr lang="en-US" altLang="ko-KR" sz="2400" dirty="0" smtClean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76E-1544-4E3A-B15B-8A9AF7971DD8}" type="slidenum">
              <a:rPr lang="ko-KR" altLang="en-US" smtClean="0"/>
              <a:pPr/>
              <a:t>75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9408035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 smtClean="0">
                <a:solidFill>
                  <a:schemeClr val="tx1"/>
                </a:solidFill>
                <a:latin typeface="Courier New" pitchFamily="49" charset="0"/>
              </a:rPr>
              <a:t>static </a:t>
            </a:r>
            <a:r>
              <a:rPr lang="en-US" altLang="ko-KR" sz="3600" b="1" dirty="0">
                <a:solidFill>
                  <a:schemeClr val="tx1"/>
                </a:solidFill>
                <a:latin typeface="Courier New" pitchFamily="49" charset="0"/>
              </a:rPr>
              <a:t>final Constants(</a:t>
            </a:r>
            <a:r>
              <a:rPr lang="ko-KR" altLang="en-US" sz="3600" b="1" dirty="0">
                <a:solidFill>
                  <a:schemeClr val="tx1"/>
                </a:solidFill>
                <a:latin typeface="Courier New" pitchFamily="49" charset="0"/>
              </a:rPr>
              <a:t>상수</a:t>
            </a:r>
            <a:r>
              <a:rPr lang="en-US" altLang="ko-KR" sz="36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altLang="ko-KR" sz="2400" b="1" dirty="0">
                <a:latin typeface="Courier New" pitchFamily="49" charset="0"/>
              </a:rPr>
              <a:t>static final</a:t>
            </a:r>
            <a:r>
              <a:rPr lang="en-US" altLang="ko-KR" sz="2400" b="1" dirty="0"/>
              <a:t> constant</a:t>
            </a:r>
            <a:r>
              <a:rPr lang="ko-KR" altLang="en-US" sz="2400" b="1" dirty="0"/>
              <a:t>는 다른 클래스에 의해 주로 사용됨</a:t>
            </a:r>
          </a:p>
          <a:p>
            <a:r>
              <a:rPr lang="en-US" altLang="ko-KR" sz="2400" b="1" dirty="0">
                <a:latin typeface="Courier New" pitchFamily="49" charset="0"/>
              </a:rPr>
              <a:t>static final</a:t>
            </a:r>
            <a:r>
              <a:rPr lang="en-US" altLang="ko-KR" sz="2400" b="1" dirty="0"/>
              <a:t> </a:t>
            </a:r>
            <a:r>
              <a:rPr lang="en-US" altLang="ko-KR" sz="2400" b="1" dirty="0" smtClean="0"/>
              <a:t>constant </a:t>
            </a:r>
            <a:r>
              <a:rPr lang="ko-KR" altLang="en-US" sz="2400" b="1" dirty="0" smtClean="0"/>
              <a:t>예</a:t>
            </a:r>
            <a:endParaRPr lang="en-US" altLang="ko-KR" sz="2400" b="1" dirty="0"/>
          </a:p>
        </p:txBody>
      </p:sp>
      <p:sp>
        <p:nvSpPr>
          <p:cNvPr id="521220" name="Line 4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521221" name="Rectangle 5"/>
          <p:cNvSpPr>
            <a:spLocks noChangeArrowheads="1"/>
          </p:cNvSpPr>
          <p:nvPr/>
        </p:nvSpPr>
        <p:spPr bwMode="auto">
          <a:xfrm>
            <a:off x="533400" y="2667000"/>
            <a:ext cx="82296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/>
            <a:r>
              <a:rPr kumimoji="0" lang="en-US" altLang="ko-KR" b="1">
                <a:latin typeface="Courier New" pitchFamily="49" charset="0"/>
              </a:rPr>
              <a:t>public class </a:t>
            </a:r>
            <a:r>
              <a:rPr kumimoji="0" lang="en-US" altLang="ko-KR" b="1">
                <a:solidFill>
                  <a:srgbClr val="FF0000"/>
                </a:solidFill>
                <a:latin typeface="Courier New" pitchFamily="49" charset="0"/>
              </a:rPr>
              <a:t>Math</a:t>
            </a:r>
            <a:r>
              <a:rPr kumimoji="0" lang="en-US" altLang="ko-KR" b="1">
                <a:latin typeface="Courier New" pitchFamily="49" charset="0"/>
              </a:rPr>
              <a:t/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{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   . . .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   public </a:t>
            </a:r>
            <a:r>
              <a:rPr kumimoji="0" lang="en-US" altLang="ko-KR" b="1">
                <a:solidFill>
                  <a:srgbClr val="0000FF"/>
                </a:solidFill>
                <a:latin typeface="Courier New" pitchFamily="49" charset="0"/>
              </a:rPr>
              <a:t>static final</a:t>
            </a:r>
            <a:r>
              <a:rPr kumimoji="0" lang="en-US" altLang="ko-KR" b="1">
                <a:latin typeface="Courier New" pitchFamily="49" charset="0"/>
              </a:rPr>
              <a:t> double </a:t>
            </a:r>
            <a:r>
              <a:rPr kumimoji="0" lang="en-US" altLang="ko-KR" b="1">
                <a:solidFill>
                  <a:srgbClr val="FF0000"/>
                </a:solidFill>
                <a:latin typeface="Courier New" pitchFamily="49" charset="0"/>
              </a:rPr>
              <a:t>E</a:t>
            </a:r>
            <a:r>
              <a:rPr kumimoji="0" lang="en-US" altLang="ko-KR" b="1">
                <a:latin typeface="Courier New" pitchFamily="49" charset="0"/>
              </a:rPr>
              <a:t> = 2.7182818284590452354;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   public </a:t>
            </a:r>
            <a:r>
              <a:rPr kumimoji="0" lang="en-US" altLang="ko-KR" b="1">
                <a:solidFill>
                  <a:srgbClr val="0000FF"/>
                </a:solidFill>
                <a:latin typeface="Courier New" pitchFamily="49" charset="0"/>
              </a:rPr>
              <a:t>static final</a:t>
            </a:r>
            <a:r>
              <a:rPr kumimoji="0" lang="en-US" altLang="ko-KR" b="1">
                <a:latin typeface="Courier New" pitchFamily="49" charset="0"/>
              </a:rPr>
              <a:t> double </a:t>
            </a:r>
            <a:r>
              <a:rPr kumimoji="0" lang="en-US" altLang="ko-KR" b="1">
                <a:solidFill>
                  <a:srgbClr val="FF0000"/>
                </a:solidFill>
                <a:latin typeface="Courier New" pitchFamily="49" charset="0"/>
              </a:rPr>
              <a:t>PI</a:t>
            </a:r>
            <a:r>
              <a:rPr kumimoji="0" lang="en-US" altLang="ko-KR" b="1">
                <a:latin typeface="Courier New" pitchFamily="49" charset="0"/>
              </a:rPr>
              <a:t> = 3.14159265358979323846;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}</a:t>
            </a:r>
          </a:p>
          <a:p>
            <a:pPr latinLnBrk="0">
              <a:spcBef>
                <a:spcPct val="50000"/>
              </a:spcBef>
            </a:pPr>
            <a:endParaRPr kumimoji="0" lang="en-US" altLang="ko-KR" b="1">
              <a:latin typeface="Courier New" pitchFamily="49" charset="0"/>
            </a:endParaRPr>
          </a:p>
          <a:p>
            <a:pPr latinLnBrk="0">
              <a:spcBef>
                <a:spcPct val="50000"/>
              </a:spcBef>
            </a:pPr>
            <a:r>
              <a:rPr kumimoji="0" lang="en-US" altLang="ko-KR" b="1">
                <a:latin typeface="Courier New" pitchFamily="49" charset="0"/>
              </a:rPr>
              <a:t>double circumference = </a:t>
            </a:r>
            <a:r>
              <a:rPr kumimoji="0" lang="en-US" altLang="ko-KR" b="1">
                <a:solidFill>
                  <a:srgbClr val="FF0000"/>
                </a:solidFill>
                <a:latin typeface="Courier New" pitchFamily="49" charset="0"/>
              </a:rPr>
              <a:t>Math.PI</a:t>
            </a:r>
            <a:r>
              <a:rPr kumimoji="0" lang="en-US" altLang="ko-KR" b="1">
                <a:latin typeface="Courier New" pitchFamily="49" charset="0"/>
              </a:rPr>
              <a:t> * diameter; </a:t>
            </a:r>
          </a:p>
          <a:p>
            <a:pPr latinLnBrk="0">
              <a:spcBef>
                <a:spcPct val="50000"/>
              </a:spcBef>
            </a:pPr>
            <a:r>
              <a:rPr kumimoji="0" lang="en-US" altLang="ko-KR" b="1">
                <a:latin typeface="Courier New" pitchFamily="49" charset="0"/>
              </a:rPr>
              <a:t>			// Math </a:t>
            </a:r>
            <a:r>
              <a:rPr kumimoji="0" lang="ko-KR" altLang="en-US" b="1">
                <a:latin typeface="Courier New" pitchFamily="49" charset="0"/>
              </a:rPr>
              <a:t>클래스 밖에서 사용</a:t>
            </a: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76E-1544-4E3A-B15B-8A9AF7971DD8}" type="slidenum">
              <a:rPr lang="ko-KR" altLang="en-US" smtClean="0"/>
              <a:pPr/>
              <a:t>76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599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Converting between Strings and Numbers</a:t>
            </a:r>
          </a:p>
        </p:txBody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800600"/>
          </a:xfrm>
        </p:spPr>
        <p:txBody>
          <a:bodyPr/>
          <a:lstStyle/>
          <a:p>
            <a:r>
              <a:rPr lang="en-US" altLang="ko-KR"/>
              <a:t>Convert to number:</a:t>
            </a:r>
            <a:br>
              <a:rPr lang="en-US" altLang="ko-KR"/>
            </a:br>
            <a:r>
              <a:rPr lang="en-US" altLang="ko-KR"/>
              <a:t/>
            </a:r>
            <a:br>
              <a:rPr lang="en-US" altLang="ko-KR"/>
            </a:b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Convert to string:</a:t>
            </a:r>
            <a:br>
              <a:rPr lang="en-US" altLang="ko-KR"/>
            </a:br>
            <a:endParaRPr lang="en-US" altLang="ko-KR">
              <a:latin typeface="Courier New" pitchFamily="49" charset="0"/>
            </a:endParaRPr>
          </a:p>
        </p:txBody>
      </p:sp>
      <p:sp>
        <p:nvSpPr>
          <p:cNvPr id="580612" name="Line 4"/>
          <p:cNvSpPr>
            <a:spLocks noChangeShapeType="1"/>
          </p:cNvSpPr>
          <p:nvPr/>
        </p:nvSpPr>
        <p:spPr bwMode="auto">
          <a:xfrm>
            <a:off x="0" y="15240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580613" name="Rectangle 5"/>
          <p:cNvSpPr>
            <a:spLocks noChangeArrowheads="1"/>
          </p:cNvSpPr>
          <p:nvPr/>
        </p:nvSpPr>
        <p:spPr bwMode="auto">
          <a:xfrm>
            <a:off x="914400" y="2362200"/>
            <a:ext cx="6019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/>
            <a:r>
              <a:rPr kumimoji="0" lang="en-US" altLang="ko-KR" sz="2000" b="1">
                <a:latin typeface="Courier New" pitchFamily="49" charset="0"/>
              </a:rPr>
              <a:t>String str = “35”;</a:t>
            </a:r>
          </a:p>
          <a:p>
            <a:pPr latinLnBrk="0"/>
            <a:r>
              <a:rPr kumimoji="0" lang="en-US" altLang="ko-KR" sz="2000" b="1">
                <a:latin typeface="Courier New" pitchFamily="49" charset="0"/>
              </a:rPr>
              <a:t>String xstr = “12.3”;  </a:t>
            </a:r>
          </a:p>
          <a:p>
            <a:pPr latinLnBrk="0"/>
            <a:r>
              <a:rPr kumimoji="0" lang="en-US" altLang="ko-KR" sz="2000" b="1">
                <a:latin typeface="Courier New" pitchFamily="49" charset="0"/>
              </a:rPr>
              <a:t>int n = </a:t>
            </a:r>
            <a:r>
              <a:rPr kumimoji="0" lang="en-US" altLang="ko-KR" sz="2000" b="1">
                <a:solidFill>
                  <a:srgbClr val="0000FF"/>
                </a:solidFill>
                <a:latin typeface="Courier New" pitchFamily="49" charset="0"/>
              </a:rPr>
              <a:t>Integer.parseInt(str);</a:t>
            </a:r>
            <a:r>
              <a:rPr kumimoji="0" lang="en-US" altLang="ko-KR" sz="2000" b="1">
                <a:latin typeface="Courier New" pitchFamily="49" charset="0"/>
              </a:rPr>
              <a:t/>
            </a:r>
            <a:br>
              <a:rPr kumimoji="0" lang="en-US" altLang="ko-KR" sz="2000" b="1">
                <a:latin typeface="Courier New" pitchFamily="49" charset="0"/>
              </a:rPr>
            </a:br>
            <a:r>
              <a:rPr kumimoji="0" lang="en-US" altLang="ko-KR" sz="2000" b="1">
                <a:latin typeface="Courier New" pitchFamily="49" charset="0"/>
              </a:rPr>
              <a:t>double x = </a:t>
            </a:r>
            <a:r>
              <a:rPr kumimoji="0" lang="en-US" altLang="ko-KR" sz="2000" b="1">
                <a:solidFill>
                  <a:srgbClr val="0000FF"/>
                </a:solidFill>
                <a:latin typeface="Courier New" pitchFamily="49" charset="0"/>
              </a:rPr>
              <a:t>Double.parseDouble(xstr);</a:t>
            </a:r>
          </a:p>
        </p:txBody>
      </p:sp>
      <p:sp>
        <p:nvSpPr>
          <p:cNvPr id="580614" name="Rectangle 6"/>
          <p:cNvSpPr>
            <a:spLocks noChangeArrowheads="1"/>
          </p:cNvSpPr>
          <p:nvPr/>
        </p:nvSpPr>
        <p:spPr bwMode="auto">
          <a:xfrm>
            <a:off x="914400" y="4648200"/>
            <a:ext cx="6019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spcBef>
                <a:spcPct val="50000"/>
              </a:spcBef>
            </a:pPr>
            <a:r>
              <a:rPr kumimoji="0" lang="en-US" altLang="ko-KR" sz="2000" b="1">
                <a:latin typeface="Courier New" pitchFamily="49" charset="0"/>
              </a:rPr>
              <a:t>int n = 10;</a:t>
            </a:r>
          </a:p>
          <a:p>
            <a:pPr latinLnBrk="0">
              <a:spcBef>
                <a:spcPct val="50000"/>
              </a:spcBef>
            </a:pPr>
            <a:r>
              <a:rPr kumimoji="0" lang="en-US" altLang="ko-KR" sz="2000" b="1">
                <a:latin typeface="Courier New" pitchFamily="49" charset="0"/>
              </a:rPr>
              <a:t>String str = "" + n;</a:t>
            </a:r>
            <a:br>
              <a:rPr kumimoji="0" lang="en-US" altLang="ko-KR" sz="2000" b="1">
                <a:latin typeface="Courier New" pitchFamily="49" charset="0"/>
              </a:rPr>
            </a:br>
            <a:r>
              <a:rPr kumimoji="0" lang="en-US" altLang="ko-KR" sz="2000" b="1">
                <a:latin typeface="Courier New" pitchFamily="49" charset="0"/>
              </a:rPr>
              <a:t>str = </a:t>
            </a:r>
            <a:r>
              <a:rPr kumimoji="0" lang="en-US" altLang="ko-KR" sz="2000" b="1">
                <a:solidFill>
                  <a:srgbClr val="0000FF"/>
                </a:solidFill>
                <a:latin typeface="Courier New" pitchFamily="49" charset="0"/>
              </a:rPr>
              <a:t>Integer.toString(n);</a:t>
            </a:r>
            <a:r>
              <a:rPr kumimoji="0" lang="en-US" altLang="ko-KR" sz="2000" b="1">
                <a:latin typeface="Courier New" pitchFamily="49" charset="0"/>
              </a:rPr>
              <a:t> 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76E-1544-4E3A-B15B-8A9AF7971DD8}" type="slidenum">
              <a:rPr lang="ko-KR" altLang="en-US" smtClean="0"/>
              <a:pPr/>
              <a:t>77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092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65638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ko-KR" sz="2000" dirty="0" smtClean="0"/>
              <a:t>Scanner </a:t>
            </a:r>
            <a:r>
              <a:rPr lang="en-US" altLang="ko-KR" sz="2000" dirty="0" err="1"/>
              <a:t>scanner</a:t>
            </a:r>
            <a:r>
              <a:rPr lang="en-US" altLang="ko-KR" sz="2000" dirty="0"/>
              <a:t> = new Scanner(System.in);</a:t>
            </a:r>
          </a:p>
          <a:p>
            <a:pPr>
              <a:buFontTx/>
              <a:buNone/>
            </a:pPr>
            <a:r>
              <a:rPr lang="en-US" altLang="ko-KR" sz="2000" dirty="0"/>
              <a:t>String id = </a:t>
            </a:r>
            <a:r>
              <a:rPr lang="en-US" altLang="ko-KR" sz="2000" dirty="0" err="1"/>
              <a:t>scanner.next</a:t>
            </a:r>
            <a:r>
              <a:rPr lang="en-US" altLang="ko-KR" sz="2000" dirty="0" smtClean="0"/>
              <a:t>();</a:t>
            </a:r>
          </a:p>
          <a:p>
            <a:pPr>
              <a:buFontTx/>
              <a:buNone/>
            </a:pPr>
            <a:endParaRPr lang="en-US" altLang="ko-KR" sz="2000" dirty="0"/>
          </a:p>
          <a:p>
            <a:pPr>
              <a:buFontTx/>
              <a:buNone/>
            </a:pPr>
            <a:r>
              <a:rPr lang="en-US" altLang="ko-KR" sz="2000" dirty="0"/>
              <a:t>if (</a:t>
            </a:r>
            <a:r>
              <a:rPr lang="en-US" altLang="ko-KR" sz="2000" dirty="0" err="1"/>
              <a:t>id.matches</a:t>
            </a:r>
            <a:r>
              <a:rPr lang="en-US" altLang="ko-KR" sz="2000" dirty="0"/>
              <a:t>("</a:t>
            </a:r>
            <a:r>
              <a:rPr lang="en-US" altLang="ko-KR" sz="2000" dirty="0">
                <a:solidFill>
                  <a:srgbClr val="0000FF"/>
                </a:solidFill>
              </a:rPr>
              <a:t>[a-z]</a:t>
            </a:r>
            <a:r>
              <a:rPr lang="en-US" altLang="ko-KR" sz="2000" dirty="0"/>
              <a:t>")) </a:t>
            </a:r>
            <a:r>
              <a:rPr lang="en-US" altLang="ko-KR" sz="2000" dirty="0" smtClean="0"/>
              <a:t>...      // a</a:t>
            </a:r>
            <a:r>
              <a:rPr lang="ko-KR" altLang="en-US" sz="2000" dirty="0" smtClean="0"/>
              <a:t>부터 </a:t>
            </a:r>
            <a:r>
              <a:rPr lang="en-US" altLang="ko-KR" sz="2000" dirty="0" smtClean="0"/>
              <a:t>z</a:t>
            </a:r>
            <a:r>
              <a:rPr lang="ko-KR" altLang="en-US" sz="2000" dirty="0" smtClean="0"/>
              <a:t>까지 글자 중 어느 하나</a:t>
            </a:r>
            <a:endParaRPr lang="en-US" altLang="ko-KR" sz="2000" dirty="0"/>
          </a:p>
          <a:p>
            <a:pPr>
              <a:buNone/>
            </a:pPr>
            <a:r>
              <a:rPr lang="en-US" altLang="ko-KR" sz="2000" dirty="0"/>
              <a:t>if (</a:t>
            </a:r>
            <a:r>
              <a:rPr lang="en-US" altLang="ko-KR" sz="2000" dirty="0" err="1"/>
              <a:t>id.matches</a:t>
            </a:r>
            <a:r>
              <a:rPr lang="en-US" altLang="ko-KR" sz="2000" dirty="0"/>
              <a:t>("</a:t>
            </a:r>
            <a:r>
              <a:rPr lang="en-US" altLang="ko-KR" sz="2000" dirty="0" err="1">
                <a:solidFill>
                  <a:srgbClr val="0000FF"/>
                </a:solidFill>
              </a:rPr>
              <a:t>a.c</a:t>
            </a:r>
            <a:r>
              <a:rPr lang="en-US" altLang="ko-KR" sz="2000" dirty="0"/>
              <a:t>")) </a:t>
            </a:r>
            <a:r>
              <a:rPr lang="en-US" altLang="ko-KR" sz="2000" dirty="0" smtClean="0"/>
              <a:t>...	// </a:t>
            </a:r>
            <a:r>
              <a:rPr lang="ko-KR" altLang="en-US" sz="2000" dirty="0" smtClean="0"/>
              <a:t>문자 </a:t>
            </a:r>
            <a:r>
              <a:rPr lang="ko-KR" altLang="en-US" sz="2000" dirty="0" smtClean="0"/>
              <a:t>하나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아무 문자나</a:t>
            </a:r>
            <a:r>
              <a:rPr lang="en-US" altLang="ko-KR" sz="2000" dirty="0" smtClean="0"/>
              <a:t>)</a:t>
            </a:r>
            <a:endParaRPr lang="en-US" altLang="ko-KR" sz="2000" dirty="0"/>
          </a:p>
          <a:p>
            <a:pPr>
              <a:buNone/>
            </a:pPr>
            <a:r>
              <a:rPr lang="en-US" altLang="ko-KR" sz="2000" dirty="0" smtClean="0"/>
              <a:t>if </a:t>
            </a:r>
            <a:r>
              <a:rPr lang="en-US" altLang="ko-KR" sz="2000" dirty="0"/>
              <a:t>(</a:t>
            </a:r>
            <a:r>
              <a:rPr lang="en-US" altLang="ko-KR" sz="2000" dirty="0" err="1"/>
              <a:t>id.matches</a:t>
            </a:r>
            <a:r>
              <a:rPr lang="en-US" altLang="ko-KR" sz="2000" dirty="0" smtClean="0"/>
              <a:t>(＂</a:t>
            </a:r>
            <a:r>
              <a:rPr lang="en-US" altLang="ko-KR" sz="2000" dirty="0" smtClean="0">
                <a:solidFill>
                  <a:srgbClr val="0000FF"/>
                </a:solidFill>
              </a:rPr>
              <a:t>a*c</a:t>
            </a:r>
            <a:r>
              <a:rPr lang="en-US" altLang="ko-KR" sz="2000" dirty="0" smtClean="0"/>
              <a:t>＂)) </a:t>
            </a:r>
            <a:r>
              <a:rPr lang="en-US" altLang="ko-KR" sz="2000" dirty="0" smtClean="0"/>
              <a:t>...	// a</a:t>
            </a:r>
            <a:r>
              <a:rPr lang="ko-KR" altLang="en-US" sz="2000" dirty="0" smtClean="0"/>
              <a:t>가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개 이상</a:t>
            </a:r>
            <a:endParaRPr lang="en-US" altLang="ko-KR" sz="2000" dirty="0"/>
          </a:p>
          <a:p>
            <a:pPr>
              <a:buNone/>
            </a:pPr>
            <a:r>
              <a:rPr lang="en-US" altLang="ko-KR" sz="2000" dirty="0"/>
              <a:t>if (</a:t>
            </a:r>
            <a:r>
              <a:rPr lang="en-US" altLang="ko-KR" sz="2000" dirty="0" err="1"/>
              <a:t>id.matches</a:t>
            </a:r>
            <a:r>
              <a:rPr lang="en-US" altLang="ko-KR" sz="2000" dirty="0" smtClean="0"/>
              <a:t>(＂</a:t>
            </a:r>
            <a:r>
              <a:rPr lang="en-US" altLang="ko-KR" sz="2000" dirty="0" err="1" smtClean="0">
                <a:solidFill>
                  <a:srgbClr val="0000FF"/>
                </a:solidFill>
              </a:rPr>
              <a:t>a+c</a:t>
            </a:r>
            <a:r>
              <a:rPr lang="en-US" altLang="ko-KR" sz="2000" dirty="0" smtClean="0"/>
              <a:t>＂)) </a:t>
            </a:r>
            <a:r>
              <a:rPr lang="en-US" altLang="ko-KR" sz="2000" dirty="0" smtClean="0"/>
              <a:t>...	// a</a:t>
            </a:r>
            <a:r>
              <a:rPr lang="ko-KR" altLang="en-US" sz="2000" dirty="0" smtClean="0"/>
              <a:t>가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개 이상</a:t>
            </a:r>
            <a:endParaRPr lang="en-US" altLang="ko-KR" sz="2000" dirty="0"/>
          </a:p>
          <a:p>
            <a:pPr>
              <a:buNone/>
            </a:pPr>
            <a:r>
              <a:rPr lang="en-US" altLang="ko-KR" sz="2000" dirty="0"/>
              <a:t>if (</a:t>
            </a:r>
            <a:r>
              <a:rPr lang="en-US" altLang="ko-KR" sz="2000" dirty="0" err="1"/>
              <a:t>id.matches</a:t>
            </a:r>
            <a:r>
              <a:rPr lang="en-US" altLang="ko-KR" sz="2000" dirty="0" smtClean="0"/>
              <a:t>(＂</a:t>
            </a:r>
            <a:r>
              <a:rPr lang="en-US" altLang="ko-KR" sz="2000" dirty="0" err="1" smtClean="0">
                <a:solidFill>
                  <a:srgbClr val="0000FF"/>
                </a:solidFill>
              </a:rPr>
              <a:t>a?c</a:t>
            </a:r>
            <a:r>
              <a:rPr lang="en-US" altLang="ko-KR" sz="2000" dirty="0" smtClean="0"/>
              <a:t>＂)) </a:t>
            </a:r>
            <a:r>
              <a:rPr lang="en-US" altLang="ko-KR" sz="2000" dirty="0" smtClean="0"/>
              <a:t>...	// a</a:t>
            </a:r>
            <a:r>
              <a:rPr lang="ko-KR" altLang="en-US" sz="2000" dirty="0" smtClean="0"/>
              <a:t>가 </a:t>
            </a:r>
            <a:r>
              <a:rPr lang="en-US" altLang="ko-KR" sz="2000" dirty="0" smtClean="0"/>
              <a:t>0 </a:t>
            </a:r>
            <a:r>
              <a:rPr lang="ko-KR" altLang="en-US" sz="2000" dirty="0" smtClean="0"/>
              <a:t>혹은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개</a:t>
            </a:r>
            <a:endParaRPr lang="en-US" altLang="ko-KR" sz="2000" dirty="0"/>
          </a:p>
          <a:p>
            <a:pPr>
              <a:buNone/>
            </a:pPr>
            <a:r>
              <a:rPr lang="en-US" altLang="ko-KR" sz="2000" dirty="0" smtClean="0"/>
              <a:t>if </a:t>
            </a:r>
            <a:r>
              <a:rPr lang="en-US" altLang="ko-KR" sz="2000" dirty="0"/>
              <a:t>(</a:t>
            </a:r>
            <a:r>
              <a:rPr lang="en-US" altLang="ko-KR" sz="2000" dirty="0" err="1"/>
              <a:t>id.matches</a:t>
            </a:r>
            <a:r>
              <a:rPr lang="en-US" altLang="ko-KR" sz="2000" dirty="0" smtClean="0"/>
              <a:t>(＂</a:t>
            </a:r>
            <a:r>
              <a:rPr lang="en-US" altLang="ko-KR" sz="2000" dirty="0" smtClean="0">
                <a:solidFill>
                  <a:srgbClr val="0000FF"/>
                </a:solidFill>
              </a:rPr>
              <a:t>a</a:t>
            </a:r>
            <a:r>
              <a:rPr lang="en-US" altLang="ko-KR" sz="2000" dirty="0" smtClean="0">
                <a:solidFill>
                  <a:srgbClr val="0000FF"/>
                </a:solidFill>
              </a:rPr>
              <a:t>.*</a:t>
            </a:r>
            <a:r>
              <a:rPr lang="en-US" altLang="ko-KR" sz="2000" dirty="0" smtClean="0">
                <a:solidFill>
                  <a:srgbClr val="0000FF"/>
                </a:solidFill>
              </a:rPr>
              <a:t>c</a:t>
            </a:r>
            <a:r>
              <a:rPr lang="en-US" altLang="ko-KR" sz="2000" dirty="0" smtClean="0"/>
              <a:t>＂)) </a:t>
            </a:r>
            <a:r>
              <a:rPr lang="en-US" altLang="ko-KR" sz="2000" dirty="0" smtClean="0"/>
              <a:t>...	// </a:t>
            </a:r>
            <a:r>
              <a:rPr lang="ko-KR" altLang="en-US" sz="2000" dirty="0" smtClean="0"/>
              <a:t>아무 문자나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개 이상</a:t>
            </a:r>
            <a:endParaRPr lang="en-US" altLang="ko-KR" sz="2000" dirty="0"/>
          </a:p>
          <a:p>
            <a:pPr>
              <a:buFontTx/>
              <a:buNone/>
            </a:pPr>
            <a:endParaRPr lang="en-US" altLang="ko-KR" sz="2000" dirty="0"/>
          </a:p>
          <a:p>
            <a:pPr>
              <a:buFontTx/>
              <a:buNone/>
            </a:pPr>
            <a:r>
              <a:rPr lang="ko-KR" altLang="en-US" sz="2000" dirty="0">
                <a:solidFill>
                  <a:srgbClr val="0000FF"/>
                </a:solidFill>
              </a:rPr>
              <a:t>정규식 </a:t>
            </a:r>
            <a:r>
              <a:rPr lang="en-US" altLang="ko-KR" sz="2000" dirty="0">
                <a:solidFill>
                  <a:srgbClr val="0000FF"/>
                </a:solidFill>
              </a:rPr>
              <a:t>(regular expression</a:t>
            </a:r>
            <a:r>
              <a:rPr lang="en-US" altLang="ko-KR" sz="2000" dirty="0" smtClean="0">
                <a:solidFill>
                  <a:srgbClr val="0000FF"/>
                </a:solidFill>
              </a:rPr>
              <a:t>)</a:t>
            </a:r>
            <a:endParaRPr lang="en-US" altLang="ko-KR" sz="2000" dirty="0">
              <a:solidFill>
                <a:srgbClr val="0000FF"/>
              </a:solidFill>
            </a:endParaRPr>
          </a:p>
        </p:txBody>
      </p:sp>
      <p:sp>
        <p:nvSpPr>
          <p:cNvPr id="6563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입력 값을 검사하는 법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76E-1544-4E3A-B15B-8A9AF7971DD8}" type="slidenum">
              <a:rPr lang="ko-KR" altLang="en-US" smtClean="0"/>
              <a:pPr/>
              <a:t>78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1018465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65843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ko-KR" dirty="0"/>
              <a:t>Color c = </a:t>
            </a:r>
            <a:r>
              <a:rPr lang="en-US" altLang="ko-KR" dirty="0" err="1"/>
              <a:t>panel.getBackground</a:t>
            </a:r>
            <a:r>
              <a:rPr lang="en-US" altLang="ko-KR" dirty="0"/>
              <a:t>();</a:t>
            </a:r>
          </a:p>
          <a:p>
            <a:pPr>
              <a:buFontTx/>
              <a:buNone/>
            </a:pPr>
            <a:r>
              <a:rPr lang="en-US" altLang="ko-KR" dirty="0"/>
              <a:t>if(</a:t>
            </a:r>
            <a:r>
              <a:rPr lang="en-US" altLang="ko-KR" dirty="0" err="1"/>
              <a:t>c.equals</a:t>
            </a:r>
            <a:r>
              <a:rPr lang="en-US" altLang="ko-KR" dirty="0"/>
              <a:t>(</a:t>
            </a:r>
            <a:r>
              <a:rPr lang="en-US" altLang="ko-KR" dirty="0" err="1"/>
              <a:t>Color.black</a:t>
            </a:r>
            <a:r>
              <a:rPr lang="en-US" altLang="ko-KR" dirty="0"/>
              <a:t>)) </a:t>
            </a:r>
            <a:r>
              <a:rPr lang="en-US" altLang="ko-KR" dirty="0" smtClean="0"/>
              <a:t>...</a:t>
            </a:r>
          </a:p>
          <a:p>
            <a:pPr>
              <a:buFontTx/>
              <a:buNone/>
            </a:pPr>
            <a:endParaRPr lang="en-US" altLang="ko-KR" dirty="0"/>
          </a:p>
          <a:p>
            <a:pPr>
              <a:buFontTx/>
              <a:buNone/>
            </a:pPr>
            <a:endParaRPr lang="en-US" altLang="ko-KR" dirty="0"/>
          </a:p>
          <a:p>
            <a:pPr>
              <a:buFontTx/>
              <a:buNone/>
            </a:pPr>
            <a:r>
              <a:rPr lang="en-US" altLang="ko-KR" dirty="0"/>
              <a:t>if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en-US" altLang="ko-KR" dirty="0" err="1"/>
              <a:t>panel.getBackground</a:t>
            </a:r>
            <a:r>
              <a:rPr lang="en-US" altLang="ko-KR" dirty="0"/>
              <a:t>().equals(</a:t>
            </a:r>
            <a:r>
              <a:rPr lang="en-US" altLang="ko-KR" dirty="0" err="1"/>
              <a:t>Color.black</a:t>
            </a:r>
            <a:r>
              <a:rPr lang="en-US" altLang="ko-KR" dirty="0"/>
              <a:t>)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en-US" altLang="ko-KR" dirty="0"/>
              <a:t> ...</a:t>
            </a:r>
          </a:p>
          <a:p>
            <a:pPr>
              <a:buFontTx/>
              <a:buNone/>
            </a:pPr>
            <a:endParaRPr lang="en-US" altLang="ko-KR" dirty="0"/>
          </a:p>
        </p:txBody>
      </p:sp>
      <p:sp>
        <p:nvSpPr>
          <p:cNvPr id="658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이렇게 써도 된다</a:t>
            </a:r>
            <a:r>
              <a:rPr lang="en-US" altLang="ko-KR"/>
              <a:t>.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76E-1544-4E3A-B15B-8A9AF7971DD8}" type="slidenum">
              <a:rPr lang="ko-KR" altLang="en-US" smtClean="0"/>
              <a:pPr/>
              <a:t>79</a:t>
            </a:fld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4055745" y="266700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Color </a:t>
            </a:r>
            <a:r>
              <a:rPr lang="ko-KR" altLang="en-US" dirty="0" smtClean="0"/>
              <a:t>클래스의 </a:t>
            </a:r>
            <a:r>
              <a:rPr lang="en-US" altLang="ko-KR" dirty="0" smtClean="0"/>
              <a:t>static field</a:t>
            </a:r>
            <a:endParaRPr lang="ko-KR" altLang="en-US" dirty="0"/>
          </a:p>
        </p:txBody>
      </p:sp>
      <p:cxnSp>
        <p:nvCxnSpPr>
          <p:cNvPr id="9" name="꺾인 연결선 8"/>
          <p:cNvCxnSpPr>
            <a:stCxn id="2" idx="1"/>
          </p:cNvCxnSpPr>
          <p:nvPr/>
        </p:nvCxnSpPr>
        <p:spPr>
          <a:xfrm rot="10800000">
            <a:off x="3733801" y="2438400"/>
            <a:ext cx="321945" cy="413266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838200" y="3962400"/>
            <a:ext cx="3810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38400" y="3962400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Color </a:t>
            </a:r>
            <a:r>
              <a:rPr lang="ko-KR" altLang="en-US" dirty="0" smtClean="0"/>
              <a:t>객</a:t>
            </a:r>
            <a:r>
              <a:rPr lang="ko-KR" altLang="en-US" dirty="0"/>
              <a:t>체</a:t>
            </a:r>
          </a:p>
        </p:txBody>
      </p:sp>
    </p:spTree>
    <p:extLst>
      <p:ext uri="{BB962C8B-B14F-4D97-AF65-F5344CB8AC3E}">
        <p14:creationId xmlns:p14="http://schemas.microsoft.com/office/powerpoint/2010/main" val="4069872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메소드</a:t>
            </a:r>
            <a:r>
              <a:rPr lang="ko-KR" altLang="en-US" dirty="0" smtClean="0"/>
              <a:t> 선언</a:t>
            </a:r>
            <a:br>
              <a:rPr lang="ko-KR" altLang="en-US" dirty="0" smtClean="0"/>
            </a:br>
            <a:r>
              <a:rPr lang="en-US" altLang="ko-KR" sz="2400" b="1" dirty="0" smtClean="0"/>
              <a:t>(Method </a:t>
            </a:r>
            <a:r>
              <a:rPr lang="en-US" altLang="ko-KR" sz="2400" b="1" dirty="0" err="1" smtClean="0"/>
              <a:t>Delaration</a:t>
            </a:r>
            <a:r>
              <a:rPr lang="en-US" altLang="ko-KR" sz="2400" b="1" dirty="0" smtClean="0"/>
              <a:t>)</a:t>
            </a:r>
          </a:p>
        </p:txBody>
      </p:sp>
      <p:sp>
        <p:nvSpPr>
          <p:cNvPr id="21509" name="Rectangle 3"/>
          <p:cNvSpPr>
            <a:spLocks noChangeArrowheads="1"/>
          </p:cNvSpPr>
          <p:nvPr/>
        </p:nvSpPr>
        <p:spPr bwMode="auto">
          <a:xfrm>
            <a:off x="990600" y="3048000"/>
            <a:ext cx="716280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r>
              <a:rPr kumimoji="0" lang="en-US" altLang="ko-KR" b="1">
                <a:latin typeface="Courier New" pitchFamily="49" charset="0"/>
              </a:rPr>
              <a:t>Class BankAccount </a:t>
            </a:r>
          </a:p>
          <a:p>
            <a:pPr latinLnBrk="0"/>
            <a:r>
              <a:rPr kumimoji="0" lang="en-US" altLang="ko-KR" b="1">
                <a:latin typeface="Courier New" pitchFamily="49" charset="0"/>
              </a:rPr>
              <a:t>{</a:t>
            </a:r>
          </a:p>
          <a:p>
            <a:pPr lvl="1" latinLnBrk="0"/>
            <a:r>
              <a:rPr kumimoji="0" lang="en-US" altLang="ko-KR" b="1">
                <a:latin typeface="Courier New" pitchFamily="49" charset="0"/>
              </a:rPr>
              <a:t>public void deposit(double amount) { . . . } </a:t>
            </a:r>
          </a:p>
          <a:p>
            <a:pPr lvl="1" latinLnBrk="0"/>
            <a:r>
              <a:rPr kumimoji="0" lang="en-US" altLang="ko-KR" b="1">
                <a:latin typeface="Courier New" pitchFamily="49" charset="0"/>
              </a:rPr>
              <a:t>public void withdraw(double amount) { . . . } </a:t>
            </a:r>
          </a:p>
          <a:p>
            <a:pPr lvl="1" latinLnBrk="0"/>
            <a:r>
              <a:rPr kumimoji="0" lang="en-US" altLang="ko-KR" b="1">
                <a:latin typeface="Courier New" pitchFamily="49" charset="0"/>
              </a:rPr>
              <a:t>public double getBalance() { . . . }</a:t>
            </a:r>
          </a:p>
          <a:p>
            <a:pPr latinLnBrk="0"/>
            <a:r>
              <a:rPr kumimoji="0" lang="en-US" altLang="ko-KR" b="1">
                <a:latin typeface="Courier New" pitchFamily="49" charset="0"/>
              </a:rPr>
              <a:t>}</a:t>
            </a:r>
            <a:r>
              <a:rPr kumimoji="0" lang="en-US" altLang="ko-KR" b="1">
                <a:solidFill>
                  <a:schemeClr val="folHlink"/>
                </a:solidFill>
                <a:latin typeface="Courier New" pitchFamily="49" charset="0"/>
              </a:rPr>
              <a:t> </a:t>
            </a:r>
          </a:p>
          <a:p>
            <a:pPr lvl="1" latinLnBrk="0"/>
            <a:endParaRPr kumimoji="0" lang="en-US" altLang="ko-KR" b="1">
              <a:latin typeface="Arial" charset="0"/>
            </a:endParaRPr>
          </a:p>
        </p:txBody>
      </p:sp>
      <p:sp>
        <p:nvSpPr>
          <p:cNvPr id="21510" name="Line 4"/>
          <p:cNvSpPr>
            <a:spLocks noChangeShapeType="1"/>
          </p:cNvSpPr>
          <p:nvPr/>
        </p:nvSpPr>
        <p:spPr bwMode="auto">
          <a:xfrm>
            <a:off x="0" y="15240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1295400" y="2057400"/>
            <a:ext cx="1909763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rgbClr val="0000FF"/>
                </a:solidFill>
              </a:rPr>
              <a:t>access specifier</a:t>
            </a:r>
            <a:endParaRPr lang="ko-KR" altLang="en-US" b="1">
              <a:solidFill>
                <a:srgbClr val="0000FF"/>
              </a:solidFill>
            </a:endParaRP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2209800" y="5414963"/>
            <a:ext cx="1319213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rgbClr val="0000FF"/>
                </a:solidFill>
              </a:rPr>
              <a:t>return type</a:t>
            </a:r>
            <a:endParaRPr lang="ko-KR" altLang="en-US" b="1">
              <a:solidFill>
                <a:srgbClr val="0000FF"/>
              </a:solidFill>
            </a:endParaRPr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3390900" y="2057400"/>
            <a:ext cx="163830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rgbClr val="0000FF"/>
                </a:solidFill>
              </a:rPr>
              <a:t>method name</a:t>
            </a:r>
            <a:endParaRPr lang="ko-KR" altLang="en-US" b="1">
              <a:solidFill>
                <a:srgbClr val="0000FF"/>
              </a:solidFill>
            </a:endParaRP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5291138" y="2057400"/>
            <a:ext cx="2024062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rgbClr val="0000FF"/>
                </a:solidFill>
              </a:rPr>
              <a:t>list of parameters</a:t>
            </a:r>
            <a:endParaRPr lang="ko-KR" altLang="en-US" b="1">
              <a:solidFill>
                <a:srgbClr val="0000FF"/>
              </a:solidFill>
            </a:endParaRPr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6324600" y="5414963"/>
            <a:ext cx="1582738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rgbClr val="0000FF"/>
                </a:solidFill>
              </a:rPr>
              <a:t>method body</a:t>
            </a:r>
            <a:endParaRPr lang="ko-KR" altLang="en-US" b="1">
              <a:solidFill>
                <a:srgbClr val="0000FF"/>
              </a:solidFill>
            </a:endParaRPr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>
            <a:off x="1981200" y="2438400"/>
            <a:ext cx="0" cy="12192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1517" name="Line 13"/>
          <p:cNvSpPr>
            <a:spLocks noChangeShapeType="1"/>
          </p:cNvSpPr>
          <p:nvPr/>
        </p:nvSpPr>
        <p:spPr bwMode="auto">
          <a:xfrm flipV="1">
            <a:off x="2743200" y="4648200"/>
            <a:ext cx="0" cy="7620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 flipH="1">
            <a:off x="3810000" y="2438400"/>
            <a:ext cx="0" cy="1295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>
            <a:off x="5562600" y="2438400"/>
            <a:ext cx="0" cy="11430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1520" name="Line 16"/>
          <p:cNvSpPr>
            <a:spLocks noChangeShapeType="1"/>
          </p:cNvSpPr>
          <p:nvPr/>
        </p:nvSpPr>
        <p:spPr bwMode="auto">
          <a:xfrm flipV="1">
            <a:off x="7086600" y="4500563"/>
            <a:ext cx="0" cy="909637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9" name="날짜 개체 틀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21" name="슬라이드 번호 개체 틀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37CDEC-5575-41A3-80EA-B1B1B7D02F17}" type="slidenum">
              <a:rPr lang="ko-KR" altLang="en-US" smtClean="0"/>
              <a:pPr>
                <a:defRPr/>
              </a:pPr>
              <a:t>8</a:t>
            </a:fld>
            <a:endParaRPr lang="en-US" altLang="ko-KR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강원대학교</a:t>
            </a:r>
            <a:endParaRPr lang="en-US" altLang="ko-KR" dirty="0"/>
          </a:p>
        </p:txBody>
      </p:sp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경과 시간 측정하는 법</a:t>
            </a:r>
          </a:p>
        </p:txBody>
      </p:sp>
      <p:sp>
        <p:nvSpPr>
          <p:cNvPr id="65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ko-KR" sz="2400" dirty="0"/>
              <a:t>long start = </a:t>
            </a:r>
            <a:r>
              <a:rPr lang="en-US" altLang="ko-KR" sz="2400" dirty="0" err="1"/>
              <a:t>System.currentTimeMillis</a:t>
            </a:r>
            <a:r>
              <a:rPr lang="en-US" altLang="ko-KR" sz="2400" dirty="0"/>
              <a:t>();</a:t>
            </a:r>
          </a:p>
          <a:p>
            <a:pPr>
              <a:buFontTx/>
              <a:buNone/>
            </a:pPr>
            <a:r>
              <a:rPr lang="en-US" altLang="ko-KR" sz="2400" dirty="0"/>
              <a:t>....</a:t>
            </a:r>
          </a:p>
          <a:p>
            <a:pPr>
              <a:buFontTx/>
              <a:buNone/>
            </a:pPr>
            <a:r>
              <a:rPr lang="en-US" altLang="ko-KR" sz="2400" dirty="0"/>
              <a:t>long duration = </a:t>
            </a:r>
            <a:r>
              <a:rPr lang="en-US" altLang="ko-KR" sz="2400" dirty="0" err="1" smtClean="0"/>
              <a:t>System.currentTimeMillis</a:t>
            </a:r>
            <a:r>
              <a:rPr lang="en-US" altLang="ko-KR" sz="2400" dirty="0"/>
              <a:t>()-</a:t>
            </a:r>
            <a:r>
              <a:rPr lang="en-US" altLang="ko-KR" sz="2400" dirty="0" smtClean="0"/>
              <a:t>start;</a:t>
            </a:r>
            <a:endParaRPr lang="en-US" altLang="ko-KR" sz="2400" dirty="0"/>
          </a:p>
          <a:p>
            <a:pPr>
              <a:buFontTx/>
              <a:buNone/>
            </a:pPr>
            <a:endParaRPr lang="en-US" altLang="ko-KR" sz="240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76E-1544-4E3A-B15B-8A9AF7971DD8}" type="slidenum">
              <a:rPr lang="ko-KR" altLang="en-US" smtClean="0"/>
              <a:pPr/>
              <a:t>80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4142546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실행시간 측정법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800" dirty="0"/>
              <a:t>class TimeTest1 {</a:t>
            </a:r>
          </a:p>
          <a:p>
            <a:pPr marL="0" indent="0">
              <a:buNone/>
            </a:pPr>
            <a:r>
              <a:rPr lang="en-US" altLang="ko-KR" sz="1800" dirty="0"/>
              <a:t>   public static void main(String[] </a:t>
            </a:r>
            <a:r>
              <a:rPr lang="en-US" altLang="ko-KR" sz="1800" dirty="0" err="1"/>
              <a:t>args</a:t>
            </a:r>
            <a:r>
              <a:rPr lang="en-US" altLang="ko-KR" sz="1800" dirty="0"/>
              <a:t>) {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  </a:t>
            </a:r>
            <a:r>
              <a:rPr lang="en-US" altLang="ko-KR" sz="1800" dirty="0">
                <a:solidFill>
                  <a:srgbClr val="FF0000"/>
                </a:solidFill>
              </a:rPr>
              <a:t>long </a:t>
            </a:r>
            <a:r>
              <a:rPr lang="en-US" altLang="ko-KR" sz="1800" dirty="0" err="1">
                <a:solidFill>
                  <a:srgbClr val="FF0000"/>
                </a:solidFill>
              </a:rPr>
              <a:t>startTime</a:t>
            </a:r>
            <a:r>
              <a:rPr lang="en-US" altLang="ko-KR" sz="1800" dirty="0">
                <a:solidFill>
                  <a:srgbClr val="FF0000"/>
                </a:solidFill>
              </a:rPr>
              <a:t> = </a:t>
            </a:r>
            <a:r>
              <a:rPr lang="en-US" altLang="ko-KR" sz="1800" dirty="0" err="1">
                <a:solidFill>
                  <a:srgbClr val="FF0000"/>
                </a:solidFill>
              </a:rPr>
              <a:t>System.currentTimeMillis</a:t>
            </a:r>
            <a:r>
              <a:rPr lang="en-US" altLang="ko-KR" sz="1800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  long total = 0;</a:t>
            </a:r>
          </a:p>
          <a:p>
            <a:pPr marL="0" indent="0">
              <a:buNone/>
            </a:pPr>
            <a:r>
              <a:rPr lang="en-US" altLang="ko-KR" sz="1800" dirty="0"/>
              <a:t>      for (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 = 0;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 &lt; 10000000;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++) {</a:t>
            </a:r>
          </a:p>
          <a:p>
            <a:pPr marL="0" indent="0">
              <a:buNone/>
            </a:pPr>
            <a:r>
              <a:rPr lang="en-US" altLang="ko-KR" sz="1800" dirty="0"/>
              <a:t>         total +=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;</a:t>
            </a:r>
          </a:p>
          <a:p>
            <a:pPr marL="0" indent="0">
              <a:buNone/>
            </a:pPr>
            <a:r>
              <a:rPr lang="en-US" altLang="ko-KR" sz="1800" dirty="0"/>
              <a:t>      }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  </a:t>
            </a:r>
            <a:r>
              <a:rPr lang="en-US" altLang="ko-KR" sz="1800" dirty="0">
                <a:solidFill>
                  <a:srgbClr val="FF0000"/>
                </a:solidFill>
              </a:rPr>
              <a:t>long </a:t>
            </a:r>
            <a:r>
              <a:rPr lang="en-US" altLang="ko-KR" sz="1800" dirty="0" err="1">
                <a:solidFill>
                  <a:srgbClr val="FF0000"/>
                </a:solidFill>
              </a:rPr>
              <a:t>stopTime</a:t>
            </a:r>
            <a:r>
              <a:rPr lang="en-US" altLang="ko-KR" sz="1800" dirty="0">
                <a:solidFill>
                  <a:srgbClr val="FF0000"/>
                </a:solidFill>
              </a:rPr>
              <a:t> = </a:t>
            </a:r>
            <a:r>
              <a:rPr lang="en-US" altLang="ko-KR" sz="1800" dirty="0" err="1">
                <a:solidFill>
                  <a:srgbClr val="FF0000"/>
                </a:solidFill>
              </a:rPr>
              <a:t>System.currentTimeMillis</a:t>
            </a:r>
            <a:r>
              <a:rPr lang="en-US" altLang="ko-KR" sz="1800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altLang="ko-KR" sz="1800" dirty="0"/>
              <a:t>      long </a:t>
            </a:r>
            <a:r>
              <a:rPr lang="en-US" altLang="ko-KR" sz="1800" dirty="0" err="1"/>
              <a:t>elapsedTime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stopTime</a:t>
            </a:r>
            <a:r>
              <a:rPr lang="en-US" altLang="ko-KR" sz="1800" dirty="0"/>
              <a:t> - </a:t>
            </a:r>
            <a:r>
              <a:rPr lang="en-US" altLang="ko-KR" sz="1800" dirty="0" err="1"/>
              <a:t>startTime</a:t>
            </a:r>
            <a:r>
              <a:rPr lang="en-US" altLang="ko-KR" sz="1800" dirty="0"/>
              <a:t>;</a:t>
            </a:r>
          </a:p>
          <a:p>
            <a:pPr marL="0" indent="0">
              <a:buNone/>
            </a:pPr>
            <a:r>
              <a:rPr lang="en-US" altLang="ko-KR" sz="1800" dirty="0"/>
              <a:t>      </a:t>
            </a:r>
            <a:r>
              <a:rPr lang="en-US" altLang="ko-KR" sz="1800" dirty="0" err="1"/>
              <a:t>System.out.println</a:t>
            </a:r>
            <a:r>
              <a:rPr lang="en-US" altLang="ko-KR" sz="1800" dirty="0"/>
              <a:t>(</a:t>
            </a:r>
            <a:r>
              <a:rPr lang="en-US" altLang="ko-KR" sz="1800" dirty="0" err="1"/>
              <a:t>elapsedTime</a:t>
            </a:r>
            <a:r>
              <a:rPr lang="en-US" altLang="ko-KR" sz="1800" dirty="0"/>
              <a:t>);</a:t>
            </a:r>
          </a:p>
          <a:p>
            <a:pPr marL="0" indent="0">
              <a:buNone/>
            </a:pPr>
            <a:r>
              <a:rPr lang="en-US" altLang="ko-KR" sz="1800" dirty="0"/>
              <a:t>   }</a:t>
            </a:r>
          </a:p>
          <a:p>
            <a:pPr marL="0" indent="0">
              <a:buNone/>
            </a:pPr>
            <a:r>
              <a:rPr lang="en-US" altLang="ko-KR" sz="1800" dirty="0"/>
              <a:t>}</a:t>
            </a:r>
            <a:endParaRPr lang="ko-KR" altLang="en-US" sz="18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81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6512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115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Wrappers</a:t>
            </a:r>
          </a:p>
        </p:txBody>
      </p:sp>
      <p:sp>
        <p:nvSpPr>
          <p:cNvPr id="1158148" name="Line 4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pic>
        <p:nvPicPr>
          <p:cNvPr id="1158149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514600" y="1524000"/>
            <a:ext cx="3602038" cy="4191000"/>
          </a:xfrm>
          <a:noFill/>
          <a:ln w="38100">
            <a:solidFill>
              <a:srgbClr val="808080"/>
            </a:solidFill>
          </a:ln>
        </p:spPr>
      </p:pic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FBA1-7AED-4354-901A-75159F2F4429}" type="slidenum">
              <a:rPr lang="ko-KR" altLang="en-US" smtClean="0"/>
              <a:pPr/>
              <a:t>82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2221531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115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Wrapper </a:t>
            </a:r>
            <a:r>
              <a:rPr lang="ko-KR" altLang="en-US"/>
              <a:t>인스턴스</a:t>
            </a:r>
            <a:endParaRPr lang="en-US" altLang="ko-KR"/>
          </a:p>
        </p:txBody>
      </p:sp>
      <p:sp>
        <p:nvSpPr>
          <p:cNvPr id="1156099" name="Line 3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pic>
        <p:nvPicPr>
          <p:cNvPr id="115610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990600" y="1857375"/>
            <a:ext cx="7162800" cy="3019425"/>
          </a:xfrm>
          <a:noFill/>
          <a:ln w="38100">
            <a:solidFill>
              <a:srgbClr val="808080"/>
            </a:solidFill>
          </a:ln>
        </p:spPr>
      </p:pic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76E-1544-4E3A-B15B-8A9AF7971DD8}" type="slidenum">
              <a:rPr lang="ko-KR" altLang="en-US" smtClean="0"/>
              <a:pPr/>
              <a:t>83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476351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116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자동포장기능 </a:t>
            </a:r>
            <a:r>
              <a:rPr lang="en-US" altLang="ko-KR"/>
              <a:t>(Auto-boxing)</a:t>
            </a:r>
          </a:p>
        </p:txBody>
      </p:sp>
      <p:sp>
        <p:nvSpPr>
          <p:cNvPr id="116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r>
              <a:rPr lang="ko-KR" altLang="en-US" dirty="0" smtClean="0"/>
              <a:t>기본 </a:t>
            </a:r>
            <a:r>
              <a:rPr lang="ko-KR" altLang="en-US" dirty="0"/>
              <a:t>데이터타입과 </a:t>
            </a:r>
            <a:r>
              <a:rPr lang="en-US" altLang="ko-KR" dirty="0"/>
              <a:t>wrapper </a:t>
            </a:r>
            <a:r>
              <a:rPr lang="ko-KR" altLang="en-US" dirty="0"/>
              <a:t>클래스 간 자동 변환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160196" name="Line 4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160197" name="Rectangle 5"/>
          <p:cNvSpPr>
            <a:spLocks noChangeArrowheads="1"/>
          </p:cNvSpPr>
          <p:nvPr/>
        </p:nvSpPr>
        <p:spPr bwMode="auto">
          <a:xfrm>
            <a:off x="914400" y="3276600"/>
            <a:ext cx="7315200" cy="1600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spcBef>
                <a:spcPct val="10000"/>
              </a:spcBef>
            </a:pPr>
            <a:r>
              <a:rPr kumimoji="0" lang="en-US" altLang="ko-KR" b="1" dirty="0">
                <a:latin typeface="Courier New" pitchFamily="49" charset="0"/>
              </a:rPr>
              <a:t>Double d = new Double(29.95); </a:t>
            </a:r>
            <a:r>
              <a:rPr kumimoji="0" lang="en-US" altLang="ko-KR" b="1" dirty="0" smtClean="0">
                <a:latin typeface="Courier New" pitchFamily="49" charset="0"/>
              </a:rPr>
              <a:t>// </a:t>
            </a:r>
            <a:r>
              <a:rPr kumimoji="0" lang="ko-KR" altLang="en-US" b="1" dirty="0" smtClean="0">
                <a:latin typeface="Courier New" pitchFamily="49" charset="0"/>
              </a:rPr>
              <a:t>기존 방법</a:t>
            </a:r>
            <a:br>
              <a:rPr kumimoji="0" lang="ko-KR" altLang="en-US" b="1" dirty="0" smtClean="0">
                <a:latin typeface="Courier New" pitchFamily="49" charset="0"/>
              </a:rPr>
            </a:br>
            <a:r>
              <a:rPr kumimoji="0" lang="en-US" altLang="ko-KR" b="1" dirty="0" smtClean="0">
                <a:latin typeface="Courier New" pitchFamily="49" charset="0"/>
              </a:rPr>
              <a:t>Double </a:t>
            </a:r>
            <a:r>
              <a:rPr kumimoji="0" lang="en-US" altLang="ko-KR" b="1" dirty="0">
                <a:latin typeface="Courier New" pitchFamily="49" charset="0"/>
              </a:rPr>
              <a:t>d = 29.95; // auto-boxing</a:t>
            </a:r>
          </a:p>
          <a:p>
            <a:pPr latinLnBrk="0">
              <a:spcBef>
                <a:spcPct val="10000"/>
              </a:spcBef>
            </a:pPr>
            <a:endParaRPr kumimoji="0" lang="en-US" altLang="ko-KR" b="1" dirty="0">
              <a:latin typeface="Courier New" pitchFamily="49" charset="0"/>
            </a:endParaRPr>
          </a:p>
          <a:p>
            <a:pPr latinLnBrk="0">
              <a:spcBef>
                <a:spcPct val="10000"/>
              </a:spcBef>
            </a:pPr>
            <a:r>
              <a:rPr kumimoji="0" lang="en-US" altLang="ko-KR" b="1" dirty="0">
                <a:latin typeface="Courier New" pitchFamily="49" charset="0"/>
              </a:rPr>
              <a:t>double x = </a:t>
            </a:r>
            <a:r>
              <a:rPr kumimoji="0" lang="en-US" altLang="ko-KR" b="1" dirty="0" err="1">
                <a:latin typeface="Courier New" pitchFamily="49" charset="0"/>
              </a:rPr>
              <a:t>d.doubleValue</a:t>
            </a:r>
            <a:r>
              <a:rPr kumimoji="0" lang="en-US" altLang="ko-KR" b="1" dirty="0">
                <a:latin typeface="Courier New" pitchFamily="49" charset="0"/>
              </a:rPr>
              <a:t>(); // </a:t>
            </a:r>
            <a:r>
              <a:rPr kumimoji="0" lang="ko-KR" altLang="en-US" b="1" dirty="0">
                <a:latin typeface="Courier New" pitchFamily="49" charset="0"/>
              </a:rPr>
              <a:t>기존 방법</a:t>
            </a:r>
          </a:p>
          <a:p>
            <a:pPr latinLnBrk="0">
              <a:spcBef>
                <a:spcPct val="10000"/>
              </a:spcBef>
            </a:pPr>
            <a:r>
              <a:rPr kumimoji="0" lang="en-US" altLang="ko-KR" b="1" dirty="0">
                <a:latin typeface="Courier New" pitchFamily="49" charset="0"/>
              </a:rPr>
              <a:t>double x = d; // auto-unboxing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76E-1544-4E3A-B15B-8A9AF7971DD8}" type="slidenum">
              <a:rPr lang="ko-KR" altLang="en-US" smtClean="0"/>
              <a:pPr/>
              <a:t>84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1823500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57347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>
                <a:latin typeface="굴림" charset="-127"/>
                <a:ea typeface="굴림" charset="-127"/>
              </a:rPr>
              <a:t>강원대학교</a:t>
            </a:r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Package Names and Locating Classes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93838"/>
            <a:ext cx="8229600" cy="4754562"/>
          </a:xfrm>
        </p:spPr>
        <p:txBody>
          <a:bodyPr/>
          <a:lstStyle/>
          <a:p>
            <a:pPr eaLnBrk="1" hangingPunct="1"/>
            <a:r>
              <a:rPr lang="en-US" altLang="ko-KR" smtClean="0"/>
              <a:t>Use packages to avoid name clashes</a:t>
            </a:r>
            <a:br>
              <a:rPr lang="en-US" altLang="ko-KR" smtClean="0"/>
            </a:br>
            <a:r>
              <a:rPr lang="en-US" altLang="ko-KR" smtClean="0"/>
              <a:t/>
            </a:r>
            <a:br>
              <a:rPr lang="en-US" altLang="ko-KR" smtClean="0"/>
            </a:br>
            <a:endParaRPr lang="en-US" altLang="ko-KR" smtClean="0"/>
          </a:p>
          <a:p>
            <a:pPr eaLnBrk="1" hangingPunct="1"/>
            <a:r>
              <a:rPr lang="ko-KR" altLang="en-US" smtClean="0"/>
              <a:t>패키지 이름은 혼동되지 않도록 정해야 한다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ko-KR" altLang="en-US" smtClean="0"/>
              <a:t>권고</a:t>
            </a:r>
            <a:r>
              <a:rPr lang="en-US" altLang="ko-KR" smtClean="0"/>
              <a:t>: </a:t>
            </a:r>
            <a:r>
              <a:rPr lang="ko-KR" altLang="en-US" smtClean="0"/>
              <a:t>도메인 네임을 역순으로 사용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b="1" smtClean="0">
                <a:latin typeface="Courier New" pitchFamily="49" charset="0"/>
              </a:rPr>
              <a:t>edu.sjsu.cs.walters</a:t>
            </a:r>
            <a:r>
              <a:rPr lang="en-US" altLang="ko-KR" smtClean="0">
                <a:latin typeface="Courier New" pitchFamily="49" charset="0"/>
              </a:rPr>
              <a:t>:</a:t>
            </a:r>
            <a:r>
              <a:rPr lang="en-US" altLang="ko-KR" smtClean="0"/>
              <a:t> for Walters' classes (walters@cs.sjsu.edu) </a:t>
            </a:r>
          </a:p>
        </p:txBody>
      </p:sp>
      <p:sp>
        <p:nvSpPr>
          <p:cNvPr id="57350" name="Line 4"/>
          <p:cNvSpPr>
            <a:spLocks noChangeShapeType="1"/>
          </p:cNvSpPr>
          <p:nvPr/>
        </p:nvSpPr>
        <p:spPr bwMode="auto">
          <a:xfrm>
            <a:off x="0" y="15240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7351" name="Rectangle 5"/>
          <p:cNvSpPr>
            <a:spLocks noChangeArrowheads="1"/>
          </p:cNvSpPr>
          <p:nvPr/>
        </p:nvSpPr>
        <p:spPr bwMode="auto">
          <a:xfrm>
            <a:off x="914400" y="2133600"/>
            <a:ext cx="6248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r>
              <a:rPr kumimoji="0" lang="en-US" altLang="ko-KR" b="1">
                <a:latin typeface="Courier New" pitchFamily="49" charset="0"/>
              </a:rPr>
              <a:t>java.util.Timer vs. javax.swing.Timer</a:t>
            </a:r>
          </a:p>
        </p:txBody>
      </p:sp>
      <p:sp>
        <p:nvSpPr>
          <p:cNvPr id="57352" name="슬라이드 번호 개체 틀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AA4C76-161E-4024-BAC7-761656016151}" type="slidenum">
              <a:rPr lang="ko-KR" altLang="en-US" smtClean="0">
                <a:latin typeface="굴림" charset="-127"/>
                <a:ea typeface="굴림" charset="-127"/>
              </a:rPr>
              <a:pPr/>
              <a:t>85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21367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58371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>
                <a:latin typeface="굴림" charset="-127"/>
                <a:ea typeface="굴림" charset="-127"/>
              </a:rPr>
              <a:t>강원대학교</a:t>
            </a:r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Base Directories and Subdirectories for Packages </a:t>
            </a:r>
          </a:p>
        </p:txBody>
      </p:sp>
      <p:sp>
        <p:nvSpPr>
          <p:cNvPr id="58373" name="Line 3"/>
          <p:cNvSpPr>
            <a:spLocks noChangeShapeType="1"/>
          </p:cNvSpPr>
          <p:nvPr/>
        </p:nvSpPr>
        <p:spPr bwMode="auto">
          <a:xfrm>
            <a:off x="0" y="15240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5837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524000" y="1828800"/>
            <a:ext cx="6438900" cy="4119563"/>
          </a:xfrm>
          <a:noFill/>
          <a:ln w="38100">
            <a:solidFill>
              <a:srgbClr val="666699"/>
            </a:solidFill>
          </a:ln>
        </p:spPr>
      </p:pic>
      <p:sp>
        <p:nvSpPr>
          <p:cNvPr id="58375" name="Text Box 6"/>
          <p:cNvSpPr txBox="1">
            <a:spLocks noChangeArrowheads="1"/>
          </p:cNvSpPr>
          <p:nvPr/>
        </p:nvSpPr>
        <p:spPr bwMode="auto">
          <a:xfrm>
            <a:off x="3717925" y="5965825"/>
            <a:ext cx="3584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/>
              <a:t>com.horstmann.bigjava.Nemeric</a:t>
            </a:r>
          </a:p>
        </p:txBody>
      </p:sp>
      <p:sp>
        <p:nvSpPr>
          <p:cNvPr id="58376" name="슬라이드 번호 개체 틀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B10E51-D98C-418A-8507-7D91027FA9D5}" type="slidenum">
              <a:rPr lang="ko-KR" altLang="en-US" smtClean="0">
                <a:latin typeface="굴림" charset="-127"/>
                <a:ea typeface="굴림" charset="-127"/>
              </a:rPr>
              <a:pPr/>
              <a:t>86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807983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5939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>
                <a:latin typeface="굴림" charset="-127"/>
                <a:ea typeface="굴림" charset="-127"/>
              </a:rPr>
              <a:t>강원대학교</a:t>
            </a:r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Package Names and Locating Classes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22438"/>
            <a:ext cx="8229600" cy="47545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000" smtClean="0"/>
              <a:t>소스 파일의 </a:t>
            </a:r>
            <a:r>
              <a:rPr lang="en-US" altLang="ko-KR" sz="2000" smtClean="0"/>
              <a:t>path name</a:t>
            </a:r>
            <a:r>
              <a:rPr lang="ko-KR" altLang="en-US" sz="2000" smtClean="0"/>
              <a:t>은 </a:t>
            </a:r>
            <a:r>
              <a:rPr lang="en-US" altLang="ko-KR" sz="2000" smtClean="0"/>
              <a:t>package name</a:t>
            </a:r>
            <a:r>
              <a:rPr lang="ko-KR" altLang="en-US" sz="2000" smtClean="0"/>
              <a:t>에 대응되도록 해 주어야 한다</a:t>
            </a:r>
            <a:r>
              <a:rPr lang="en-US" altLang="ko-KR" sz="2000" smtClean="0"/>
              <a:t>.</a:t>
            </a:r>
            <a:br>
              <a:rPr lang="en-US" altLang="ko-KR" sz="2000" smtClean="0"/>
            </a:br>
            <a:endParaRPr lang="en-US" altLang="ko-KR" sz="2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2000" smtClean="0"/>
              <a:t/>
            </a:r>
            <a:br>
              <a:rPr lang="en-US" altLang="ko-KR" sz="2000" smtClean="0"/>
            </a:br>
            <a:endParaRPr lang="en-US" altLang="ko-KR" sz="3600" smtClean="0"/>
          </a:p>
          <a:p>
            <a:pPr eaLnBrk="1" hangingPunct="1">
              <a:lnSpc>
                <a:spcPct val="90000"/>
              </a:lnSpc>
            </a:pPr>
            <a:endParaRPr lang="ko-KR" altLang="en-US" sz="2000" smtClean="0"/>
          </a:p>
          <a:p>
            <a:pPr eaLnBrk="1" hangingPunct="1">
              <a:lnSpc>
                <a:spcPct val="90000"/>
              </a:lnSpc>
            </a:pPr>
            <a:r>
              <a:rPr lang="ko-KR" altLang="en-US" sz="2000" smtClean="0"/>
              <a:t>기준 위치</a:t>
            </a:r>
            <a:r>
              <a:rPr lang="en-US" altLang="ko-KR" sz="2000" smtClean="0"/>
              <a:t>(base directory)</a:t>
            </a:r>
            <a:r>
              <a:rPr lang="ko-KR" altLang="en-US" sz="2000" smtClean="0"/>
              <a:t>는 </a:t>
            </a:r>
            <a:r>
              <a:rPr lang="en-US" altLang="ko-KR" sz="2000" smtClean="0"/>
              <a:t>classpath </a:t>
            </a:r>
            <a:r>
              <a:rPr lang="ko-KR" altLang="en-US" sz="2000" smtClean="0"/>
              <a:t>환경변수에 지정해 준다</a:t>
            </a:r>
            <a:r>
              <a:rPr lang="en-US" altLang="ko-KR" sz="2000" smtClean="0"/>
              <a:t>. </a:t>
            </a:r>
            <a:br>
              <a:rPr lang="en-US" altLang="ko-KR" sz="2000" smtClean="0"/>
            </a:br>
            <a:endParaRPr lang="en-US" altLang="ko-KR" sz="2000" smtClean="0"/>
          </a:p>
          <a:p>
            <a:pPr eaLnBrk="1" hangingPunct="1">
              <a:lnSpc>
                <a:spcPct val="90000"/>
              </a:lnSpc>
            </a:pPr>
            <a:endParaRPr lang="en-US" altLang="ko-KR" sz="2000" smtClean="0"/>
          </a:p>
          <a:p>
            <a:pPr eaLnBrk="1" hangingPunct="1">
              <a:lnSpc>
                <a:spcPct val="90000"/>
              </a:lnSpc>
            </a:pPr>
            <a:endParaRPr lang="en-US" altLang="ko-KR" sz="2000" smtClean="0"/>
          </a:p>
          <a:p>
            <a:pPr eaLnBrk="1" hangingPunct="1">
              <a:lnSpc>
                <a:spcPct val="90000"/>
              </a:lnSpc>
            </a:pPr>
            <a:endParaRPr lang="ko-KR" altLang="en-US" sz="2000" smtClean="0"/>
          </a:p>
          <a:p>
            <a:pPr eaLnBrk="1" hangingPunct="1">
              <a:lnSpc>
                <a:spcPct val="90000"/>
              </a:lnSpc>
            </a:pPr>
            <a:r>
              <a:rPr lang="ko-KR" altLang="en-US" sz="2000" smtClean="0"/>
              <a:t>기준위치에서 컴파일</a:t>
            </a:r>
            <a:r>
              <a:rPr lang="en-US" altLang="ko-KR" sz="2000" smtClean="0"/>
              <a:t>, </a:t>
            </a:r>
            <a:r>
              <a:rPr lang="ko-KR" altLang="en-US" sz="2000" smtClean="0"/>
              <a:t>실행 등 작업을 할 때에는 </a:t>
            </a:r>
            <a:r>
              <a:rPr lang="en-US" altLang="ko-KR" sz="2000" smtClean="0"/>
              <a:t>classpath</a:t>
            </a:r>
            <a:r>
              <a:rPr lang="ko-KR" altLang="en-US" sz="2000" smtClean="0"/>
              <a:t>를 설정해 주지 않아도 된다</a:t>
            </a:r>
            <a:r>
              <a:rPr lang="en-US" altLang="ko-KR" sz="2000" smtClean="0"/>
              <a:t>.</a:t>
            </a:r>
            <a:br>
              <a:rPr lang="en-US" altLang="ko-KR" sz="2000" smtClean="0"/>
            </a:br>
            <a:endParaRPr lang="en-US" altLang="ko-KR" sz="1400" smtClean="0"/>
          </a:p>
        </p:txBody>
      </p:sp>
      <p:sp>
        <p:nvSpPr>
          <p:cNvPr id="59398" name="Line 4"/>
          <p:cNvSpPr>
            <a:spLocks noChangeShapeType="1"/>
          </p:cNvSpPr>
          <p:nvPr/>
        </p:nvSpPr>
        <p:spPr bwMode="auto">
          <a:xfrm>
            <a:off x="0" y="15240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9399" name="Rectangle 5"/>
          <p:cNvSpPr>
            <a:spLocks noChangeArrowheads="1"/>
          </p:cNvSpPr>
          <p:nvPr/>
        </p:nvSpPr>
        <p:spPr bwMode="auto">
          <a:xfrm>
            <a:off x="914400" y="2895600"/>
            <a:ext cx="5486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r>
              <a:rPr kumimoji="0" lang="en-US" altLang="ko-KR" b="1">
                <a:latin typeface="Courier New" pitchFamily="49" charset="0"/>
              </a:rPr>
              <a:t>com/horstmann/bigjava/Financial.java</a:t>
            </a:r>
          </a:p>
        </p:txBody>
      </p:sp>
      <p:sp>
        <p:nvSpPr>
          <p:cNvPr id="59400" name="Rectangle 6"/>
          <p:cNvSpPr>
            <a:spLocks noChangeArrowheads="1"/>
          </p:cNvSpPr>
          <p:nvPr/>
        </p:nvSpPr>
        <p:spPr bwMode="auto">
          <a:xfrm>
            <a:off x="914400" y="4191000"/>
            <a:ext cx="59436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r>
              <a:rPr kumimoji="0" lang="en-US" altLang="ko-KR" b="1">
                <a:latin typeface="Courier New" pitchFamily="49" charset="0"/>
              </a:rPr>
              <a:t>export CLASSPATH=/home/walters:.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set CLASSPATH=c:\home\walters;.</a:t>
            </a:r>
          </a:p>
        </p:txBody>
      </p:sp>
      <p:sp>
        <p:nvSpPr>
          <p:cNvPr id="59401" name="Text Box 7"/>
          <p:cNvSpPr txBox="1">
            <a:spLocks noChangeArrowheads="1"/>
          </p:cNvSpPr>
          <p:nvPr/>
        </p:nvSpPr>
        <p:spPr bwMode="auto">
          <a:xfrm>
            <a:off x="838200" y="2452688"/>
            <a:ext cx="35845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/>
              <a:t>com.horstmann.bigjava.Nemeric</a:t>
            </a:r>
          </a:p>
        </p:txBody>
      </p:sp>
      <p:sp>
        <p:nvSpPr>
          <p:cNvPr id="59402" name="슬라이드 번호 개체 틀 10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3E21A4-62F4-4484-A978-3D000776B0FE}" type="slidenum">
              <a:rPr lang="ko-KR" altLang="en-US" smtClean="0">
                <a:latin typeface="굴림" charset="-127"/>
                <a:ea typeface="굴림" charset="-127"/>
              </a:rPr>
              <a:pPr/>
              <a:t>87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61092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6041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>
                <a:latin typeface="굴림" charset="-127"/>
                <a:ea typeface="굴림" charset="-127"/>
              </a:rPr>
              <a:t>강원대학교</a:t>
            </a:r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패키지를 사용한 프로그래밍</a:t>
            </a:r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000" b="1" smtClean="0"/>
              <a:t>패키지명 결정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ko-KR" sz="2000" b="1" smtClean="0"/>
              <a:t>kr.ac.kangwon.ckjeong.homework1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ko-KR" sz="2000" b="1" smtClean="0"/>
          </a:p>
          <a:p>
            <a:pPr eaLnBrk="1" hangingPunct="1">
              <a:lnSpc>
                <a:spcPct val="90000"/>
              </a:lnSpc>
            </a:pPr>
            <a:r>
              <a:rPr lang="ko-KR" altLang="en-US" sz="2000" b="1" smtClean="0"/>
              <a:t>기본 디렉토리 </a:t>
            </a:r>
            <a:r>
              <a:rPr lang="en-US" altLang="ko-KR" sz="2000" b="1" smtClean="0"/>
              <a:t>(</a:t>
            </a:r>
            <a:r>
              <a:rPr lang="ko-KR" altLang="en-US" sz="2000" b="1" smtClean="0"/>
              <a:t>기준 위치</a:t>
            </a:r>
            <a:r>
              <a:rPr lang="en-US" altLang="ko-KR" sz="2000" b="1" smtClean="0"/>
              <a:t>) </a:t>
            </a:r>
            <a:r>
              <a:rPr lang="ko-KR" altLang="en-US" sz="2000" b="1" smtClean="0"/>
              <a:t>설정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ko-KR" sz="2000" b="1" smtClean="0"/>
              <a:t>mkdir c:\oop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ko-KR" sz="2000" b="1" smtClean="0"/>
          </a:p>
          <a:p>
            <a:pPr eaLnBrk="1" hangingPunct="1">
              <a:lnSpc>
                <a:spcPct val="90000"/>
              </a:lnSpc>
            </a:pPr>
            <a:r>
              <a:rPr lang="ko-KR" altLang="en-US" sz="2000" b="1" smtClean="0"/>
              <a:t>기본 디렉토리 안에 패키지명과 일치하는 서브디렉토리를 만듦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ko-KR" sz="2000" b="1" smtClean="0"/>
              <a:t>cd c:\oop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ko-KR" sz="2000" b="1" smtClean="0"/>
              <a:t>mkdir kr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ko-KR" sz="2000" b="1" smtClean="0"/>
              <a:t>mkdir kr\ac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ko-KR" sz="2000" b="1" smtClean="0"/>
              <a:t>mkdir kr\ac\kangwon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ko-KR" sz="2000" b="1" smtClean="0"/>
              <a:t>mkdir kr\ac\kangwon\ckjeong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ko-KR" sz="2000" b="1" smtClean="0"/>
              <a:t>mkdir kr\ac\kangwon\ckjeong\homework1</a:t>
            </a:r>
          </a:p>
        </p:txBody>
      </p:sp>
      <p:sp>
        <p:nvSpPr>
          <p:cNvPr id="60422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185295-EB2A-4E2D-8F2E-07CBA602E075}" type="slidenum">
              <a:rPr lang="ko-KR" altLang="en-US" smtClean="0">
                <a:latin typeface="굴림" charset="-127"/>
                <a:ea typeface="굴림" charset="-127"/>
              </a:rPr>
              <a:pPr/>
              <a:t>88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023986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6144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>
                <a:latin typeface="굴림" charset="-127"/>
                <a:ea typeface="굴림" charset="-127"/>
              </a:rPr>
              <a:t>강원대학교</a:t>
            </a:r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패키지를 사용한 프로그래밍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000" b="1" smtClean="0"/>
              <a:t>소스 파일을 맨 아래 디렉토리에 작성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ko-KR" sz="2000" b="1" smtClean="0"/>
              <a:t>c:\oop\kr\ac\kangwon\ckjeong\homework1\Test.java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ko-KR" sz="2000" b="1" smtClean="0"/>
          </a:p>
          <a:p>
            <a:pPr eaLnBrk="1" hangingPunct="1">
              <a:lnSpc>
                <a:spcPct val="90000"/>
              </a:lnSpc>
            </a:pPr>
            <a:r>
              <a:rPr lang="ko-KR" altLang="en-US" sz="2000" b="1" smtClean="0"/>
              <a:t>소스 파일에 </a:t>
            </a:r>
            <a:r>
              <a:rPr lang="en-US" altLang="ko-KR" sz="2000" b="1" smtClean="0"/>
              <a:t>package </a:t>
            </a:r>
            <a:r>
              <a:rPr lang="ko-KR" altLang="en-US" sz="2000" b="1" smtClean="0"/>
              <a:t>문장 삽입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ko-KR" sz="2000" b="1" smtClean="0"/>
              <a:t>package kr.ac.kangwon.ckjeong.homework1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ko-KR" sz="2000" b="1" smtClean="0"/>
          </a:p>
          <a:p>
            <a:pPr eaLnBrk="1" hangingPunct="1">
              <a:lnSpc>
                <a:spcPct val="90000"/>
              </a:lnSpc>
            </a:pPr>
            <a:r>
              <a:rPr lang="ko-KR" altLang="en-US" sz="2000" b="1" smtClean="0"/>
              <a:t>기본 디렉토리에서 소스 파일 컴파일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ko-KR" sz="2000" b="1" smtClean="0"/>
              <a:t>cd c:\oop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ko-KR" sz="2000" b="1" smtClean="0"/>
              <a:t>javac kr\ac\kangwon\ckjeong\homework1\Test.java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ko-KR" sz="2000" b="1" smtClean="0"/>
          </a:p>
          <a:p>
            <a:pPr eaLnBrk="1" hangingPunct="1">
              <a:lnSpc>
                <a:spcPct val="90000"/>
              </a:lnSpc>
            </a:pPr>
            <a:r>
              <a:rPr lang="ko-KR" altLang="en-US" sz="2000" b="1" smtClean="0"/>
              <a:t>기본 디렉토리에서 프로그램 실행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ko-KR" sz="2000" b="1" smtClean="0"/>
              <a:t>java kr.ac.kangwon.ckjeong.homework1.Test </a:t>
            </a:r>
          </a:p>
        </p:txBody>
      </p:sp>
      <p:sp>
        <p:nvSpPr>
          <p:cNvPr id="61446" name="Text Box 5"/>
          <p:cNvSpPr txBox="1">
            <a:spLocks noChangeArrowheads="1"/>
          </p:cNvSpPr>
          <p:nvPr/>
        </p:nvSpPr>
        <p:spPr bwMode="auto">
          <a:xfrm>
            <a:off x="6842125" y="4518025"/>
            <a:ext cx="11541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파일 이름</a:t>
            </a:r>
          </a:p>
        </p:txBody>
      </p:sp>
      <p:sp>
        <p:nvSpPr>
          <p:cNvPr id="61447" name="Line 6"/>
          <p:cNvSpPr>
            <a:spLocks noChangeShapeType="1"/>
          </p:cNvSpPr>
          <p:nvPr/>
        </p:nvSpPr>
        <p:spPr bwMode="auto">
          <a:xfrm>
            <a:off x="1676400" y="4419600"/>
            <a:ext cx="6019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1448" name="Text Box 7"/>
          <p:cNvSpPr txBox="1">
            <a:spLocks noChangeArrowheads="1"/>
          </p:cNvSpPr>
          <p:nvPr/>
        </p:nvSpPr>
        <p:spPr bwMode="auto">
          <a:xfrm>
            <a:off x="6765925" y="5500688"/>
            <a:ext cx="1377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클래스 이름</a:t>
            </a:r>
          </a:p>
        </p:txBody>
      </p:sp>
      <p:sp>
        <p:nvSpPr>
          <p:cNvPr id="61449" name="Line 8"/>
          <p:cNvSpPr>
            <a:spLocks noChangeShapeType="1"/>
          </p:cNvSpPr>
          <p:nvPr/>
        </p:nvSpPr>
        <p:spPr bwMode="auto">
          <a:xfrm>
            <a:off x="1600200" y="5402263"/>
            <a:ext cx="6019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1450" name="슬라이드 번호 개체 틀 10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72850D-3F53-4BF1-B4E8-AF7E89D867F0}" type="slidenum">
              <a:rPr lang="ko-KR" altLang="en-US" smtClean="0">
                <a:latin typeface="굴림" charset="-127"/>
                <a:ea typeface="굴림" charset="-127"/>
              </a:rPr>
              <a:pPr/>
              <a:t>89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5241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2400" dirty="0" err="1" smtClean="0"/>
              <a:t>메소드를</a:t>
            </a:r>
            <a:r>
              <a:rPr lang="ko-KR" altLang="en-US" sz="2400" dirty="0" smtClean="0"/>
              <a:t> 어떻게 사용하게 될지 적어보면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그 </a:t>
            </a:r>
            <a:r>
              <a:rPr lang="ko-KR" altLang="en-US" sz="2400" dirty="0" err="1" smtClean="0"/>
              <a:t>메소드를</a:t>
            </a:r>
            <a:r>
              <a:rPr lang="ko-KR" altLang="en-US" sz="2400" dirty="0" smtClean="0"/>
              <a:t> 어떻게 선언할지 명확해진다</a:t>
            </a:r>
            <a:r>
              <a:rPr lang="en-US" altLang="ko-KR" sz="2400" dirty="0" smtClean="0"/>
              <a:t>.</a:t>
            </a:r>
            <a:endParaRPr lang="ko-KR" altLang="en-US" sz="2400" dirty="0" smtClean="0"/>
          </a:p>
        </p:txBody>
      </p:sp>
      <p:sp>
        <p:nvSpPr>
          <p:cNvPr id="22532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22533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00600"/>
          </a:xfrm>
          <a:noFill/>
          <a:ln>
            <a:solidFill>
              <a:schemeClr val="tx1"/>
            </a:solidFill>
          </a:ln>
        </p:spPr>
        <p:txBody>
          <a:bodyPr wrap="none" anchor="ctr"/>
          <a:lstStyle/>
          <a:p>
            <a:pPr eaLnBrk="1" latinLnBrk="0" hangingPunct="1">
              <a:spcBef>
                <a:spcPct val="50000"/>
              </a:spcBef>
              <a:buFontTx/>
              <a:buNone/>
            </a:pPr>
            <a:r>
              <a:rPr kumimoji="0" lang="en-US" altLang="ko-KR" sz="2000" b="1" dirty="0" smtClean="0">
                <a:latin typeface="Courier New" pitchFamily="49" charset="0"/>
              </a:rPr>
              <a:t>Class </a:t>
            </a:r>
            <a:r>
              <a:rPr kumimoji="0" lang="en-US" altLang="ko-KR" sz="2000" b="1" dirty="0" err="1" smtClean="0">
                <a:latin typeface="Courier New" pitchFamily="49" charset="0"/>
              </a:rPr>
              <a:t>BankTester</a:t>
            </a:r>
            <a:endParaRPr kumimoji="0" lang="en-US" altLang="ko-KR" sz="2000" b="1" dirty="0" smtClean="0">
              <a:latin typeface="Courier New" pitchFamily="49" charset="0"/>
            </a:endParaRPr>
          </a:p>
          <a:p>
            <a:pPr eaLnBrk="1" latinLnBrk="0" hangingPunct="1">
              <a:spcBef>
                <a:spcPct val="50000"/>
              </a:spcBef>
              <a:buFontTx/>
              <a:buNone/>
            </a:pPr>
            <a:r>
              <a:rPr kumimoji="0" lang="en-US" altLang="ko-KR" sz="2000" b="1" dirty="0" smtClean="0">
                <a:latin typeface="Courier New" pitchFamily="49" charset="0"/>
              </a:rPr>
              <a:t>{</a:t>
            </a:r>
          </a:p>
          <a:p>
            <a:pPr lvl="1" eaLnBrk="1" latinLnBrk="0" hangingPunct="1">
              <a:spcBef>
                <a:spcPct val="50000"/>
              </a:spcBef>
              <a:buFontTx/>
              <a:buNone/>
            </a:pPr>
            <a:r>
              <a:rPr kumimoji="0" lang="en-US" altLang="ko-KR" sz="2000" b="1" dirty="0" smtClean="0">
                <a:latin typeface="Courier New" pitchFamily="49" charset="0"/>
              </a:rPr>
              <a:t>Public static void main(String[] </a:t>
            </a:r>
            <a:r>
              <a:rPr kumimoji="0" lang="en-US" altLang="ko-KR" sz="2000" b="1" dirty="0" err="1" smtClean="0">
                <a:latin typeface="Courier New" pitchFamily="49" charset="0"/>
              </a:rPr>
              <a:t>args</a:t>
            </a:r>
            <a:r>
              <a:rPr kumimoji="0" lang="en-US" altLang="ko-KR" sz="2000" b="1" dirty="0" smtClean="0">
                <a:latin typeface="Courier New" pitchFamily="49" charset="0"/>
              </a:rPr>
              <a:t>)</a:t>
            </a:r>
          </a:p>
          <a:p>
            <a:pPr lvl="1" eaLnBrk="1" latinLnBrk="0" hangingPunct="1">
              <a:spcBef>
                <a:spcPct val="50000"/>
              </a:spcBef>
              <a:buFontTx/>
              <a:buNone/>
            </a:pPr>
            <a:r>
              <a:rPr kumimoji="0" lang="en-US" altLang="ko-KR" sz="2000" b="1" dirty="0" smtClean="0">
                <a:latin typeface="Courier New" pitchFamily="49" charset="0"/>
              </a:rPr>
              <a:t>{</a:t>
            </a:r>
          </a:p>
          <a:p>
            <a:pPr lvl="2" eaLnBrk="1" latinLnBrk="0" hangingPunct="1">
              <a:spcBef>
                <a:spcPct val="50000"/>
              </a:spcBef>
              <a:buFontTx/>
              <a:buNone/>
            </a:pPr>
            <a:r>
              <a:rPr kumimoji="0" lang="en-US" altLang="ko-KR" sz="2000" b="1" dirty="0" err="1" smtClean="0">
                <a:latin typeface="Courier New" pitchFamily="49" charset="0"/>
              </a:rPr>
              <a:t>BankAccount</a:t>
            </a:r>
            <a:r>
              <a:rPr kumimoji="0" lang="en-US" altLang="ko-KR" sz="2000" b="1" dirty="0" smtClean="0">
                <a:latin typeface="Courier New" pitchFamily="49" charset="0"/>
              </a:rPr>
              <a:t> </a:t>
            </a:r>
            <a:r>
              <a:rPr kumimoji="0" lang="en-US" altLang="ko-KR" sz="2000" b="1" dirty="0" err="1" smtClean="0">
                <a:latin typeface="Courier New" pitchFamily="49" charset="0"/>
              </a:rPr>
              <a:t>myAccount</a:t>
            </a:r>
            <a:r>
              <a:rPr kumimoji="0" lang="en-US" altLang="ko-KR" sz="2000" b="1" dirty="0" smtClean="0">
                <a:latin typeface="Courier New" pitchFamily="49" charset="0"/>
              </a:rPr>
              <a:t> = new </a:t>
            </a:r>
            <a:r>
              <a:rPr kumimoji="0" lang="en-US" altLang="ko-KR" sz="2000" b="1" dirty="0" err="1" smtClean="0">
                <a:latin typeface="Courier New" pitchFamily="49" charset="0"/>
              </a:rPr>
              <a:t>BankAccount</a:t>
            </a:r>
            <a:r>
              <a:rPr kumimoji="0" lang="en-US" altLang="ko-KR" sz="2000" b="1" dirty="0" smtClean="0">
                <a:latin typeface="Courier New" pitchFamily="49" charset="0"/>
              </a:rPr>
              <a:t>();</a:t>
            </a:r>
          </a:p>
          <a:p>
            <a:pPr lvl="2" eaLnBrk="1" latinLnBrk="0" hangingPunct="1">
              <a:spcBef>
                <a:spcPct val="50000"/>
              </a:spcBef>
              <a:buFontTx/>
              <a:buNone/>
            </a:pPr>
            <a:r>
              <a:rPr kumimoji="0" lang="en-US" altLang="ko-KR" sz="2000" b="1" dirty="0" err="1" smtClean="0">
                <a:latin typeface="Courier New" pitchFamily="49" charset="0"/>
              </a:rPr>
              <a:t>myAccount.</a:t>
            </a:r>
            <a:r>
              <a:rPr kumimoji="0" lang="en-US" altLang="ko-KR" sz="2000" b="1" dirty="0" err="1" smtClean="0">
                <a:solidFill>
                  <a:srgbClr val="FF0000"/>
                </a:solidFill>
                <a:latin typeface="Courier New" pitchFamily="49" charset="0"/>
              </a:rPr>
              <a:t>deposit</a:t>
            </a:r>
            <a:r>
              <a:rPr kumimoji="0" lang="en-US" altLang="ko-KR" sz="2000" b="1" dirty="0" smtClean="0">
                <a:solidFill>
                  <a:srgbClr val="FF0000"/>
                </a:solidFill>
                <a:latin typeface="Courier New" pitchFamily="49" charset="0"/>
              </a:rPr>
              <a:t>(2000.0)</a:t>
            </a:r>
            <a:r>
              <a:rPr kumimoji="0" lang="en-US" altLang="ko-KR" sz="2000" b="1" dirty="0" smtClean="0">
                <a:latin typeface="Courier New" pitchFamily="49" charset="0"/>
              </a:rPr>
              <a:t>;</a:t>
            </a:r>
          </a:p>
          <a:p>
            <a:pPr lvl="2" eaLnBrk="1" latinLnBrk="0" hangingPunct="1">
              <a:spcBef>
                <a:spcPct val="50000"/>
              </a:spcBef>
              <a:buFontTx/>
              <a:buNone/>
            </a:pPr>
            <a:r>
              <a:rPr kumimoji="0" lang="en-US" altLang="ko-KR" sz="2000" b="1" dirty="0" err="1" smtClean="0">
                <a:latin typeface="Courier New" pitchFamily="49" charset="0"/>
              </a:rPr>
              <a:t>myAccount.</a:t>
            </a:r>
            <a:r>
              <a:rPr kumimoji="0" lang="en-US" altLang="ko-KR" sz="2000" b="1" dirty="0" err="1" smtClean="0">
                <a:solidFill>
                  <a:srgbClr val="FF0000"/>
                </a:solidFill>
                <a:latin typeface="Courier New" pitchFamily="49" charset="0"/>
              </a:rPr>
              <a:t>withdraw</a:t>
            </a:r>
            <a:r>
              <a:rPr kumimoji="0" lang="en-US" altLang="ko-KR" sz="2000" b="1" dirty="0" smtClean="0">
                <a:solidFill>
                  <a:srgbClr val="FF0000"/>
                </a:solidFill>
                <a:latin typeface="Courier New" pitchFamily="49" charset="0"/>
              </a:rPr>
              <a:t>(500.0)</a:t>
            </a:r>
            <a:r>
              <a:rPr kumimoji="0" lang="en-US" altLang="ko-KR" sz="2000" b="1" dirty="0" smtClean="0">
                <a:latin typeface="Courier New" pitchFamily="49" charset="0"/>
              </a:rPr>
              <a:t>;</a:t>
            </a:r>
          </a:p>
          <a:p>
            <a:pPr lvl="2" eaLnBrk="1" latinLnBrk="0" hangingPunct="1">
              <a:spcBef>
                <a:spcPct val="50000"/>
              </a:spcBef>
              <a:buFontTx/>
              <a:buNone/>
            </a:pPr>
            <a:r>
              <a:rPr kumimoji="0" lang="en-US" altLang="ko-KR" sz="2000" b="1" dirty="0" err="1" smtClean="0">
                <a:latin typeface="Courier New" pitchFamily="49" charset="0"/>
              </a:rPr>
              <a:t>System.out.println</a:t>
            </a:r>
            <a:r>
              <a:rPr kumimoji="0" lang="en-US" altLang="ko-KR" sz="2000" b="1" dirty="0" smtClean="0">
                <a:latin typeface="Courier New" pitchFamily="49" charset="0"/>
              </a:rPr>
              <a:t>(</a:t>
            </a:r>
            <a:r>
              <a:rPr kumimoji="0" lang="en-US" altLang="ko-KR" sz="2000" b="1" dirty="0" err="1" smtClean="0">
                <a:latin typeface="Courier New" pitchFamily="49" charset="0"/>
              </a:rPr>
              <a:t>myAccount.</a:t>
            </a:r>
            <a:r>
              <a:rPr kumimoji="0" lang="en-US" altLang="ko-KR" sz="2000" b="1" dirty="0" err="1" smtClean="0">
                <a:solidFill>
                  <a:srgbClr val="FF0000"/>
                </a:solidFill>
                <a:latin typeface="Courier New" pitchFamily="49" charset="0"/>
              </a:rPr>
              <a:t>getBalance</a:t>
            </a:r>
            <a:r>
              <a:rPr kumimoji="0" lang="en-US" altLang="ko-KR" sz="2000" b="1" dirty="0" smtClean="0">
                <a:solidFill>
                  <a:srgbClr val="FF0000"/>
                </a:solidFill>
                <a:latin typeface="Courier New" pitchFamily="49" charset="0"/>
              </a:rPr>
              <a:t>()</a:t>
            </a:r>
            <a:r>
              <a:rPr kumimoji="0" lang="en-US" altLang="ko-KR" sz="2000" b="1" dirty="0" smtClean="0">
                <a:latin typeface="Courier New" pitchFamily="49" charset="0"/>
              </a:rPr>
              <a:t>);</a:t>
            </a:r>
          </a:p>
          <a:p>
            <a:pPr lvl="1" eaLnBrk="1" latinLnBrk="0" hangingPunct="1">
              <a:spcBef>
                <a:spcPct val="50000"/>
              </a:spcBef>
              <a:buFontTx/>
              <a:buNone/>
            </a:pPr>
            <a:r>
              <a:rPr kumimoji="0" lang="en-US" altLang="ko-KR" sz="2000" b="1" dirty="0" smtClean="0">
                <a:latin typeface="Courier New" pitchFamily="49" charset="0"/>
              </a:rPr>
              <a:t>}</a:t>
            </a:r>
          </a:p>
          <a:p>
            <a:pPr eaLnBrk="1" latinLnBrk="0" hangingPunct="1">
              <a:spcBef>
                <a:spcPct val="50000"/>
              </a:spcBef>
              <a:buFontTx/>
              <a:buNone/>
            </a:pPr>
            <a:r>
              <a:rPr kumimoji="0" lang="en-US" altLang="ko-KR" sz="20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37CDEC-5575-41A3-80EA-B1B1B7D02F17}" type="slidenum">
              <a:rPr lang="ko-KR" altLang="en-US" smtClean="0"/>
              <a:pPr>
                <a:defRPr/>
              </a:pPr>
              <a:t>9</a:t>
            </a:fld>
            <a:endParaRPr lang="en-US" altLang="ko-K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4951</TotalTime>
  <Words>2404</Words>
  <Application>Microsoft Office PowerPoint</Application>
  <PresentationFormat>화면 슬라이드 쇼(4:3)</PresentationFormat>
  <Paragraphs>992</Paragraphs>
  <Slides>89</Slides>
  <Notes>55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89</vt:i4>
      </vt:variant>
    </vt:vector>
  </HeadingPairs>
  <TitlesOfParts>
    <vt:vector size="96" baseType="lpstr">
      <vt:lpstr>굴림</vt:lpstr>
      <vt:lpstr>맑은 고딕</vt:lpstr>
      <vt:lpstr>Arial</vt:lpstr>
      <vt:lpstr>Courier New</vt:lpstr>
      <vt:lpstr>Times New Roman</vt:lpstr>
      <vt:lpstr>Wingdings</vt:lpstr>
      <vt:lpstr>기본 디자인</vt:lpstr>
      <vt:lpstr>3  클래스 구현 </vt:lpstr>
      <vt:lpstr>클래스 구현 순서</vt:lpstr>
      <vt:lpstr>객체(Object)와 추상화(Abstraction)</vt:lpstr>
      <vt:lpstr>클래스의 공개 인터페이스 구상(Public Interface of a Class)</vt:lpstr>
      <vt:lpstr>클래스의 공개 인터페이스 구상(Public Interface of a Class)</vt:lpstr>
      <vt:lpstr>클래스의 공개 인터페이스 구상(Public Interface of a Class)</vt:lpstr>
      <vt:lpstr>클래스 설계 순서</vt:lpstr>
      <vt:lpstr>메소드 선언 (Method Delaration)</vt:lpstr>
      <vt:lpstr>메소드를 어떻게 사용하게 될지 적어보면  그 메소드를 어떻게 선언할지 명확해진다.</vt:lpstr>
      <vt:lpstr>클래스 설계 순서</vt:lpstr>
      <vt:lpstr>구성자 선언 (Constructor Declaration)</vt:lpstr>
      <vt:lpstr>BankAccount Public Interface</vt:lpstr>
      <vt:lpstr>클래스 설계 순서</vt:lpstr>
      <vt:lpstr>주석 기입 및 API 문서 제작</vt:lpstr>
      <vt:lpstr>PowerPoint 프레젠테이션</vt:lpstr>
      <vt:lpstr>주석 기입 및 API 문서 제작</vt:lpstr>
      <vt:lpstr>PowerPoint 프레젠테이션</vt:lpstr>
      <vt:lpstr>PowerPoint 프레젠테이션</vt:lpstr>
      <vt:lpstr>클래스 설계 순서</vt:lpstr>
      <vt:lpstr>Fields</vt:lpstr>
      <vt:lpstr>클래스 설계 순서</vt:lpstr>
      <vt:lpstr>메소드 구현</vt:lpstr>
      <vt:lpstr>인자와 매개변수  (arguments and parameters)</vt:lpstr>
      <vt:lpstr>구성자 (constructor) 구현</vt:lpstr>
      <vt:lpstr>완성된 BankAccount 클래스</vt:lpstr>
      <vt:lpstr>File BankAccount.java</vt:lpstr>
      <vt:lpstr>File BankAccount.java</vt:lpstr>
      <vt:lpstr>File BankAccount.java</vt:lpstr>
      <vt:lpstr>클래스 설계 순서</vt:lpstr>
      <vt:lpstr>Testing a Class</vt:lpstr>
      <vt:lpstr>Testing with BlueJ</vt:lpstr>
      <vt:lpstr>File BankAccountTester.java</vt:lpstr>
      <vt:lpstr>정리</vt:lpstr>
      <vt:lpstr>클래스 선언문 구성</vt:lpstr>
      <vt:lpstr>Fields</vt:lpstr>
      <vt:lpstr>필드와 메소드</vt:lpstr>
      <vt:lpstr>변수의 종류 (Categories of Variables)</vt:lpstr>
      <vt:lpstr>메소드를 구현할 때  파라미터 수를 미리 정하지 않을 수도 있다 </vt:lpstr>
      <vt:lpstr>가변수 파라미터 함수 (variable number of parameters)</vt:lpstr>
      <vt:lpstr>가변수 파라미터 함수 (variable number of parameters)</vt:lpstr>
      <vt:lpstr>가변수 파라미터 함수의 구현 (variable number of parameters)</vt:lpstr>
      <vt:lpstr>지역변수의 영역</vt:lpstr>
      <vt:lpstr>지역변수의 영역 (Scope of a local variable)</vt:lpstr>
      <vt:lpstr>Scope of Local Variables</vt:lpstr>
      <vt:lpstr>Scope of Local Variables</vt:lpstr>
      <vt:lpstr>Overlapping Scope</vt:lpstr>
      <vt:lpstr>Overlapping Scope</vt:lpstr>
      <vt:lpstr>기타</vt:lpstr>
      <vt:lpstr>부울 타입 변수</vt:lpstr>
      <vt:lpstr>주의</vt:lpstr>
      <vt:lpstr>Q나 q가 입력될 때까지  입력을 복창하는 루프</vt:lpstr>
      <vt:lpstr>중간에서 완료여부를 판단하는 루프</vt:lpstr>
      <vt:lpstr>초계값 (Sentinel Values)</vt:lpstr>
      <vt:lpstr>같은 클래스 객체간에도  상호작용이 있을 수 있다.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구성자에서 구성자 호출하기</vt:lpstr>
      <vt:lpstr>PowerPoint 프레젠테이션</vt:lpstr>
      <vt:lpstr>인스턴스 멤버와 클래스 멤버</vt:lpstr>
      <vt:lpstr>인스턴스 필드와 클래스 필드</vt:lpstr>
      <vt:lpstr>PowerPoint 프레젠테이션</vt:lpstr>
      <vt:lpstr>PowerPoint 프레젠테이션</vt:lpstr>
      <vt:lpstr>PowerPoint 프레젠테이션</vt:lpstr>
      <vt:lpstr>클래스 메소드</vt:lpstr>
      <vt:lpstr>The Math class</vt:lpstr>
      <vt:lpstr>Mathematical Methods in Java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static final Constants(상수)</vt:lpstr>
      <vt:lpstr>Converting between Strings and Numbers</vt:lpstr>
      <vt:lpstr>입력 값을 검사하는 법</vt:lpstr>
      <vt:lpstr>이렇게 써도 된다.</vt:lpstr>
      <vt:lpstr>경과 시간 측정하는 법</vt:lpstr>
      <vt:lpstr>코드 실행시간 측정법</vt:lpstr>
      <vt:lpstr>Wrappers</vt:lpstr>
      <vt:lpstr>Wrapper 인스턴스</vt:lpstr>
      <vt:lpstr>자동포장기능 (Auto-boxing)</vt:lpstr>
      <vt:lpstr>Package Names and Locating Classes</vt:lpstr>
      <vt:lpstr>Base Directories and Subdirectories for Packages </vt:lpstr>
      <vt:lpstr>Package Names and Locating Classes</vt:lpstr>
      <vt:lpstr>패키지를 사용한 프로그래밍</vt:lpstr>
      <vt:lpstr>패키지를 사용한 프로그래밍</vt:lpstr>
    </vt:vector>
  </TitlesOfParts>
  <Company>Gokaraju Infotech Inc.,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chandrasekhar</dc:creator>
  <cp:lastModifiedBy>정충교</cp:lastModifiedBy>
  <cp:revision>243</cp:revision>
  <dcterms:created xsi:type="dcterms:W3CDTF">2002-05-19T15:38:14Z</dcterms:created>
  <dcterms:modified xsi:type="dcterms:W3CDTF">2016-09-27T23:54:48Z</dcterms:modified>
</cp:coreProperties>
</file>