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9"/>
  </p:notesMasterIdLst>
  <p:sldIdLst>
    <p:sldId id="360" r:id="rId2"/>
    <p:sldId id="976" r:id="rId3"/>
    <p:sldId id="977" r:id="rId4"/>
    <p:sldId id="979" r:id="rId5"/>
    <p:sldId id="980" r:id="rId6"/>
    <p:sldId id="981" r:id="rId7"/>
    <p:sldId id="982" r:id="rId8"/>
    <p:sldId id="975" r:id="rId9"/>
    <p:sldId id="921" r:id="rId10"/>
    <p:sldId id="989" r:id="rId11"/>
    <p:sldId id="934" r:id="rId12"/>
    <p:sldId id="935" r:id="rId13"/>
    <p:sldId id="936" r:id="rId14"/>
    <p:sldId id="988" r:id="rId15"/>
    <p:sldId id="995" r:id="rId16"/>
    <p:sldId id="987" r:id="rId17"/>
    <p:sldId id="937" r:id="rId18"/>
    <p:sldId id="938" r:id="rId19"/>
    <p:sldId id="939" r:id="rId20"/>
    <p:sldId id="940" r:id="rId21"/>
    <p:sldId id="992" r:id="rId22"/>
    <p:sldId id="986" r:id="rId23"/>
    <p:sldId id="941" r:id="rId24"/>
    <p:sldId id="994" r:id="rId25"/>
    <p:sldId id="944" r:id="rId26"/>
    <p:sldId id="945" r:id="rId27"/>
    <p:sldId id="973" r:id="rId28"/>
    <p:sldId id="974" r:id="rId29"/>
    <p:sldId id="946" r:id="rId30"/>
    <p:sldId id="972" r:id="rId31"/>
    <p:sldId id="947" r:id="rId32"/>
    <p:sldId id="948" r:id="rId33"/>
    <p:sldId id="951" r:id="rId34"/>
    <p:sldId id="970" r:id="rId35"/>
    <p:sldId id="990" r:id="rId36"/>
    <p:sldId id="991" r:id="rId37"/>
    <p:sldId id="968" r:id="rId38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00"/>
    <a:srgbClr val="EAEAEA"/>
    <a:srgbClr val="25B109"/>
    <a:srgbClr val="DDFDD7"/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0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10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>
                <a:latin typeface="Times New Roman" pitchFamily="18" charset="0"/>
              </a:defRPr>
            </a:lvl1pPr>
          </a:lstStyle>
          <a:p>
            <a:fld id="{CCB32509-AA57-4B5D-82B4-AFFC57FDF27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109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C145C-D4A7-4C0A-8D66-057A01C4133A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121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654250-C0E1-476B-B01C-F32656835F9A}" type="slidenum">
              <a:rPr lang="ko-KR" altLang="en-US"/>
              <a:pPr/>
              <a:t>28</a:t>
            </a:fld>
            <a:endParaRPr lang="en-US" altLang="ko-KR"/>
          </a:p>
        </p:txBody>
      </p:sp>
      <p:sp>
        <p:nvSpPr>
          <p:cNvPr id="117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201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32509-AA57-4B5D-82B4-AFFC57FDF278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327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EBAFD-8C02-43CF-BFFA-F90E24805535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109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13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EF80B-89A5-43BC-9F07-F5DD9878356E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110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48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8880F-3E47-4B94-916A-99464C1273DD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25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96F87-D88C-400B-AEAF-9C6A4E428912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99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D592A-F2C7-48A3-B423-38F76ECA26B9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112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67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D592A-F2C7-48A3-B423-38F76ECA26B9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112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263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C6D00-CDE4-487B-995E-AC75BB21EA73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197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1750" cy="3833812"/>
          </a:xfrm>
          <a:ln w="12700" cap="flat"/>
        </p:spPr>
      </p:sp>
      <p:sp>
        <p:nvSpPr>
          <p:cNvPr id="1973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736" tIns="49868" rIns="99736" bIns="49868"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003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F2F67-C526-4B75-8BBD-C1786AF99CCE}" type="slidenum">
              <a:rPr lang="ko-KR" altLang="en-US"/>
              <a:pPr/>
              <a:t>27</a:t>
            </a:fld>
            <a:endParaRPr lang="en-US" altLang="ko-KR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1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34675-51DC-41AF-A481-4205F38319A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11F9B-1AD2-4FC6-A12E-6A3413A4329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42FBF-C761-44B2-AE1B-6B3DB8C5A66B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4384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E778FBA1-7AED-4354-901A-75159F2F442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EB76E-1544-4E3A-B15B-8A9AF7971DD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6ECC8-230D-445F-922B-D5133A63DEAC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E4743-CE55-4400-8C97-CEF4FF73377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F385-8459-4F29-80FF-1166DE9721E7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3B30D-D733-4ED9-98DE-D0561290946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9E573-226E-43B7-B379-5048EEA5388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30921-1E27-4E76-A23F-CA094256781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BE70A-E204-4ACE-AEE1-839FF0E5AAAB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16D939-3F69-416D-9D61-1CA2B434491C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2289175"/>
          </a:xfrm>
        </p:spPr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 배열과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ArrayList</a:t>
            </a:r>
            <a:endParaRPr lang="ko-KR" altLang="en-US" sz="32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4675-51DC-41AF-A481-4205F38319AD}" type="slidenum">
              <a:rPr lang="ko-KR" altLang="en-US" smtClean="0"/>
              <a:pPr/>
              <a:t>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pic>
        <p:nvPicPr>
          <p:cNvPr id="1026" name="Picture 2" descr="hierarchy of collection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648"/>
            <a:ext cx="6264696" cy="616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755412"/>
            <a:ext cx="21820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Collection Classes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07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endParaRPr lang="en-US" altLang="ko-KR" dirty="0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23333" name="Rectangle 5"/>
          <p:cNvSpPr>
            <a:spLocks noChangeArrowheads="1"/>
          </p:cNvSpPr>
          <p:nvPr/>
        </p:nvSpPr>
        <p:spPr bwMode="auto">
          <a:xfrm>
            <a:off x="539552" y="1484784"/>
            <a:ext cx="8064896" cy="2304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 dirty="0">
                <a:latin typeface="Courier New" pitchFamily="49" charset="0"/>
              </a:rPr>
              <a:t>import </a:t>
            </a:r>
            <a:r>
              <a:rPr kumimoji="0" lang="en-US" altLang="ko-KR" b="1" dirty="0" err="1">
                <a:latin typeface="Courier New" pitchFamily="49" charset="0"/>
              </a:rPr>
              <a:t>java.util.ArrayList</a:t>
            </a:r>
            <a:r>
              <a:rPr kumimoji="0" lang="en-US" altLang="ko-KR" b="1" dirty="0">
                <a:latin typeface="Courier New" pitchFamily="49" charset="0"/>
              </a:rPr>
              <a:t>;</a:t>
            </a:r>
          </a:p>
          <a:p>
            <a:pPr latinLnBrk="0"/>
            <a:endParaRPr lang="en-US" altLang="ko-KR" b="1" dirty="0" smtClean="0">
              <a:latin typeface="Courier New" pitchFamily="49" charset="0"/>
            </a:endParaRPr>
          </a:p>
          <a:p>
            <a:pPr latinLnBrk="0"/>
            <a:r>
              <a:rPr lang="en-US" altLang="ko-KR" b="1" dirty="0" smtClean="0">
                <a:latin typeface="Courier New" pitchFamily="49" charset="0"/>
              </a:rPr>
              <a:t>// String</a:t>
            </a:r>
            <a:r>
              <a:rPr lang="ko-KR" altLang="en-US" b="1" dirty="0">
                <a:latin typeface="Courier New" pitchFamily="49" charset="0"/>
              </a:rPr>
              <a:t>들을 저장하기 위한 </a:t>
            </a:r>
            <a:r>
              <a:rPr lang="en-US" altLang="ko-KR" b="1" dirty="0" err="1">
                <a:latin typeface="Courier New" pitchFamily="49" charset="0"/>
              </a:rPr>
              <a:t>ArrayList</a:t>
            </a:r>
            <a:endParaRPr lang="en-US" altLang="ko-KR" b="1" dirty="0">
              <a:latin typeface="Courier New" pitchFamily="49" charset="0"/>
            </a:endParaRPr>
          </a:p>
          <a:p>
            <a:pPr latinLnBrk="0"/>
            <a:r>
              <a:rPr lang="en-US" altLang="ko-KR" b="1" dirty="0">
                <a:latin typeface="Courier New" pitchFamily="49" charset="0"/>
              </a:rPr>
              <a:t>// String</a:t>
            </a:r>
            <a:r>
              <a:rPr lang="ko-KR" altLang="en-US" b="1" dirty="0">
                <a:latin typeface="Courier New" pitchFamily="49" charset="0"/>
              </a:rPr>
              <a:t>만 저장할 수 있음</a:t>
            </a:r>
            <a:endParaRPr lang="en-US" altLang="ko-KR" b="1" dirty="0">
              <a:latin typeface="Courier New" pitchFamily="49" charset="0"/>
            </a:endParaRPr>
          </a:p>
          <a:p>
            <a:pPr latinLnBrk="0"/>
            <a:r>
              <a:rPr kumimoji="0" lang="en-US" altLang="ko-KR" b="1" dirty="0" smtClean="0">
                <a:latin typeface="Courier New" pitchFamily="49" charset="0"/>
              </a:rPr>
              <a:t>private </a:t>
            </a:r>
            <a:r>
              <a:rPr kumimoji="0" lang="en-US" altLang="ko-KR" b="1" dirty="0" err="1" smtClean="0">
                <a:latin typeface="Courier New" pitchFamily="49" charset="0"/>
              </a:rPr>
              <a:t>ArrayList</a:t>
            </a:r>
            <a:r>
              <a:rPr kumimoji="0" lang="en-US" altLang="ko-KR" b="1" dirty="0" smtClean="0">
                <a:latin typeface="Courier New" pitchFamily="49" charset="0"/>
              </a:rPr>
              <a:t>&lt;String&gt; files;	// </a:t>
            </a:r>
            <a:r>
              <a:rPr kumimoji="0" lang="en-US" altLang="ko-KR" b="1" dirty="0" err="1">
                <a:latin typeface="Courier New" pitchFamily="49" charset="0"/>
              </a:rPr>
              <a:t>ArrayList</a:t>
            </a:r>
            <a:r>
              <a:rPr kumimoji="0" lang="en-US" altLang="ko-KR" b="1" dirty="0">
                <a:latin typeface="Courier New" pitchFamily="49" charset="0"/>
              </a:rPr>
              <a:t> of Strings</a:t>
            </a:r>
            <a:endParaRPr kumimoji="0" lang="en-US" altLang="ko-KR" b="1" dirty="0" smtClean="0">
              <a:latin typeface="Courier New" pitchFamily="49" charset="0"/>
            </a:endParaRPr>
          </a:p>
          <a:p>
            <a:pPr latinLnBrk="0"/>
            <a:r>
              <a:rPr kumimoji="0" lang="en-US" altLang="ko-KR" b="1" dirty="0" smtClean="0">
                <a:latin typeface="Courier New" pitchFamily="49" charset="0"/>
              </a:rPr>
              <a:t>files = new </a:t>
            </a:r>
            <a:r>
              <a:rPr kumimoji="0" lang="en-US" altLang="ko-KR" b="1" dirty="0" err="1" smtClean="0">
                <a:latin typeface="Courier New" pitchFamily="49" charset="0"/>
              </a:rPr>
              <a:t>ArrayList</a:t>
            </a:r>
            <a:r>
              <a:rPr kumimoji="0" lang="en-US" altLang="ko-KR" b="1" dirty="0" smtClean="0">
                <a:latin typeface="Courier New" pitchFamily="49" charset="0"/>
              </a:rPr>
              <a:t>&lt;String&gt;(); // </a:t>
            </a:r>
            <a:r>
              <a:rPr kumimoji="0" lang="en-US" altLang="ko-KR" b="1" dirty="0" err="1" smtClean="0">
                <a:latin typeface="Courier New" pitchFamily="49" charset="0"/>
              </a:rPr>
              <a:t>ArrayList</a:t>
            </a:r>
            <a:r>
              <a:rPr kumimoji="0" lang="en-US" altLang="ko-KR" b="1" dirty="0" smtClean="0">
                <a:latin typeface="Courier New" pitchFamily="49" charset="0"/>
              </a:rPr>
              <a:t> </a:t>
            </a:r>
            <a:r>
              <a:rPr kumimoji="0" lang="ko-KR" altLang="en-US" b="1" dirty="0" err="1" smtClean="0">
                <a:latin typeface="Courier New" pitchFamily="49" charset="0"/>
              </a:rPr>
              <a:t>인스턴스</a:t>
            </a:r>
            <a:r>
              <a:rPr kumimoji="0" lang="ko-KR" altLang="en-US" b="1" dirty="0" smtClean="0">
                <a:latin typeface="Courier New" pitchFamily="49" charset="0"/>
              </a:rPr>
              <a:t> 구성</a:t>
            </a:r>
            <a:endParaRPr kumimoji="0" lang="en-US" altLang="ko-KR" b="1" dirty="0" smtClean="0">
              <a:latin typeface="Courier New" pitchFamily="49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3933056"/>
            <a:ext cx="8229600" cy="201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000" b="1" kern="0" dirty="0" err="1" smtClean="0">
                <a:latin typeface="Courier New" pitchFamily="49" charset="0"/>
              </a:rPr>
              <a:t>ArrayList</a:t>
            </a:r>
            <a:r>
              <a:rPr lang="en-US" altLang="ko-KR" sz="2000" b="1" kern="0" dirty="0" smtClean="0">
                <a:latin typeface="Courier New" pitchFamily="49" charset="0"/>
              </a:rPr>
              <a:t>&lt;T&gt;</a:t>
            </a:r>
            <a:r>
              <a:rPr lang="ko-KR" altLang="en-US" sz="2000" b="1" kern="0" dirty="0" smtClean="0">
                <a:latin typeface="Courier New" pitchFamily="49" charset="0"/>
              </a:rPr>
              <a:t>는 </a:t>
            </a:r>
            <a:r>
              <a:rPr lang="en-US" altLang="ko-KR" sz="2000" b="1" kern="0" dirty="0" smtClean="0">
                <a:latin typeface="Courier New" pitchFamily="49" charset="0"/>
              </a:rPr>
              <a:t>T </a:t>
            </a:r>
            <a:r>
              <a:rPr lang="ko-KR" altLang="en-US" sz="2000" b="1" kern="0" dirty="0" smtClean="0">
                <a:latin typeface="Courier New" pitchFamily="49" charset="0"/>
              </a:rPr>
              <a:t>타입의 객체들을 저장</a:t>
            </a:r>
            <a:endParaRPr lang="en-US" altLang="ko-KR" sz="2000" b="1" kern="0" dirty="0" smtClean="0">
              <a:latin typeface="Courier New" pitchFamily="49" charset="0"/>
            </a:endParaRPr>
          </a:p>
          <a:p>
            <a:r>
              <a:rPr lang="en-US" altLang="ko-KR" sz="2000" b="1" kern="0" dirty="0" smtClean="0"/>
              <a:t>T</a:t>
            </a:r>
            <a:r>
              <a:rPr lang="ko-KR" altLang="en-US" sz="2000" b="1" kern="0" dirty="0" smtClean="0"/>
              <a:t>를 </a:t>
            </a:r>
            <a:r>
              <a:rPr lang="en-US" altLang="ko-KR" sz="2000" b="1" kern="0" dirty="0" smtClean="0">
                <a:solidFill>
                  <a:srgbClr val="FF0000"/>
                </a:solidFill>
              </a:rPr>
              <a:t>“</a:t>
            </a:r>
            <a:r>
              <a:rPr lang="ko-KR" altLang="en-US" sz="2000" b="1" kern="0" dirty="0" smtClean="0">
                <a:solidFill>
                  <a:srgbClr val="FF0000"/>
                </a:solidFill>
              </a:rPr>
              <a:t>타입 </a:t>
            </a:r>
            <a:r>
              <a:rPr lang="ko-KR" altLang="en-US" sz="2000" b="1" kern="0" dirty="0" err="1" smtClean="0">
                <a:solidFill>
                  <a:srgbClr val="FF0000"/>
                </a:solidFill>
              </a:rPr>
              <a:t>파라미터</a:t>
            </a:r>
            <a:r>
              <a:rPr lang="en-US" altLang="ko-KR" sz="2000" b="1" kern="0" dirty="0" smtClean="0">
                <a:solidFill>
                  <a:srgbClr val="FF0000"/>
                </a:solidFill>
              </a:rPr>
              <a:t>”</a:t>
            </a:r>
            <a:r>
              <a:rPr lang="ko-KR" altLang="en-US" sz="2000" b="1" kern="0" dirty="0" smtClean="0"/>
              <a:t>라고 부름</a:t>
            </a:r>
            <a:endParaRPr lang="en-US" altLang="ko-KR" sz="2000" b="1" kern="0" dirty="0" smtClean="0"/>
          </a:p>
          <a:p>
            <a:r>
              <a:rPr lang="ko-KR" altLang="en-US" sz="2000" b="1" kern="0" dirty="0" smtClean="0"/>
              <a:t>타입 </a:t>
            </a:r>
            <a:r>
              <a:rPr lang="ko-KR" altLang="en-US" sz="2000" b="1" kern="0" dirty="0" err="1" smtClean="0"/>
              <a:t>파라미터를</a:t>
            </a:r>
            <a:r>
              <a:rPr lang="ko-KR" altLang="en-US" sz="2000" b="1" kern="0" dirty="0" smtClean="0"/>
              <a:t> 갖는 클래스들을 </a:t>
            </a:r>
            <a:r>
              <a:rPr lang="en-US" altLang="ko-KR" sz="2000" b="1" kern="0" dirty="0" smtClean="0">
                <a:solidFill>
                  <a:srgbClr val="FF0000"/>
                </a:solidFill>
              </a:rPr>
              <a:t>“generic class”</a:t>
            </a:r>
            <a:r>
              <a:rPr lang="ko-KR" altLang="en-US" sz="2000" b="1" kern="0" dirty="0" smtClean="0"/>
              <a:t>라고 부름</a:t>
            </a:r>
            <a:endParaRPr lang="en-US" altLang="ko-KR" sz="2000" b="1" kern="0" dirty="0" smtClean="0"/>
          </a:p>
          <a:p>
            <a:r>
              <a:rPr lang="ko-KR" altLang="en-US" sz="2000" b="1" kern="0" dirty="0" smtClean="0"/>
              <a:t>함수 선언할 때 </a:t>
            </a:r>
            <a:r>
              <a:rPr lang="ko-KR" altLang="en-US" sz="2000" b="1" kern="0" dirty="0" err="1" smtClean="0"/>
              <a:t>파라미터</a:t>
            </a:r>
            <a:r>
              <a:rPr lang="ko-KR" altLang="en-US" sz="2000" b="1" kern="0" dirty="0" smtClean="0"/>
              <a:t> 이름을 임의로 지을 수 있듯이 타입 </a:t>
            </a:r>
            <a:r>
              <a:rPr lang="ko-KR" altLang="en-US" sz="2000" b="1" kern="0" dirty="0" err="1" smtClean="0"/>
              <a:t>파라미터도</a:t>
            </a:r>
            <a:r>
              <a:rPr lang="ko-KR" altLang="en-US" sz="2000" b="1" kern="0" dirty="0" smtClean="0"/>
              <a:t> 임의로 지을 수 있음</a:t>
            </a:r>
            <a:r>
              <a:rPr lang="en-US" altLang="ko-KR" sz="2000" b="1" kern="0" dirty="0" smtClean="0"/>
              <a:t>, </a:t>
            </a:r>
            <a:r>
              <a:rPr lang="ko-KR" altLang="en-US" sz="2000" b="1" kern="0" dirty="0" smtClean="0"/>
              <a:t>단</a:t>
            </a:r>
            <a:r>
              <a:rPr lang="en-US" altLang="ko-KR" sz="2000" b="1" kern="0" dirty="0" smtClean="0"/>
              <a:t>, </a:t>
            </a:r>
            <a:r>
              <a:rPr lang="ko-KR" altLang="en-US" sz="2000" b="1" kern="0" dirty="0" smtClean="0"/>
              <a:t>대문자 한 글자로 짓는 것이 관행임</a:t>
            </a:r>
            <a:endParaRPr lang="ko-KR" altLang="en-US" sz="2000" b="1" kern="0" dirty="0"/>
          </a:p>
          <a:p>
            <a:endParaRPr lang="en-US" altLang="ko-KR" sz="2000" b="1" kern="0" dirty="0" smtClean="0"/>
          </a:p>
          <a:p>
            <a:endParaRPr lang="en-US" altLang="ko-KR" sz="2000" b="1" kern="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9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endParaRPr lang="en-US" altLang="ko-KR" dirty="0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23333" name="Rectangle 5"/>
          <p:cNvSpPr>
            <a:spLocks noChangeArrowheads="1"/>
          </p:cNvSpPr>
          <p:nvPr/>
        </p:nvSpPr>
        <p:spPr bwMode="auto">
          <a:xfrm>
            <a:off x="539552" y="1484784"/>
            <a:ext cx="8064896" cy="2304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 dirty="0">
                <a:latin typeface="Courier New" pitchFamily="49" charset="0"/>
              </a:rPr>
              <a:t>import </a:t>
            </a:r>
            <a:r>
              <a:rPr kumimoji="0" lang="en-US" altLang="ko-KR" b="1" dirty="0" err="1">
                <a:latin typeface="Courier New" pitchFamily="49" charset="0"/>
              </a:rPr>
              <a:t>java.util.ArrayList</a:t>
            </a:r>
            <a:r>
              <a:rPr kumimoji="0" lang="en-US" altLang="ko-KR" b="1" dirty="0">
                <a:latin typeface="Courier New" pitchFamily="49" charset="0"/>
              </a:rPr>
              <a:t>;</a:t>
            </a:r>
          </a:p>
          <a:p>
            <a:pPr latinLnBrk="0"/>
            <a:endParaRPr lang="en-US" altLang="ko-KR" b="1" dirty="0" smtClean="0">
              <a:latin typeface="Courier New" pitchFamily="49" charset="0"/>
            </a:endParaRPr>
          </a:p>
          <a:p>
            <a:pPr latinLnBrk="0"/>
            <a:r>
              <a:rPr lang="en-US" altLang="ko-KR" b="1" dirty="0" smtClean="0">
                <a:latin typeface="Courier New" pitchFamily="49" charset="0"/>
              </a:rPr>
              <a:t>// String</a:t>
            </a:r>
            <a:r>
              <a:rPr lang="ko-KR" altLang="en-US" b="1" dirty="0">
                <a:latin typeface="Courier New" pitchFamily="49" charset="0"/>
              </a:rPr>
              <a:t>들을 저장하기 위한 </a:t>
            </a:r>
            <a:r>
              <a:rPr lang="en-US" altLang="ko-KR" b="1" dirty="0" err="1">
                <a:latin typeface="Courier New" pitchFamily="49" charset="0"/>
              </a:rPr>
              <a:t>ArrayList</a:t>
            </a:r>
            <a:endParaRPr lang="en-US" altLang="ko-KR" b="1" dirty="0">
              <a:latin typeface="Courier New" pitchFamily="49" charset="0"/>
            </a:endParaRPr>
          </a:p>
          <a:p>
            <a:pPr latinLnBrk="0"/>
            <a:r>
              <a:rPr lang="en-US" altLang="ko-KR" b="1" dirty="0">
                <a:latin typeface="Courier New" pitchFamily="49" charset="0"/>
              </a:rPr>
              <a:t>// String</a:t>
            </a:r>
            <a:r>
              <a:rPr lang="ko-KR" altLang="en-US" b="1" dirty="0">
                <a:latin typeface="Courier New" pitchFamily="49" charset="0"/>
              </a:rPr>
              <a:t>만 저장할 수 있음</a:t>
            </a:r>
            <a:endParaRPr lang="en-US" altLang="ko-KR" b="1" dirty="0">
              <a:latin typeface="Courier New" pitchFamily="49" charset="0"/>
            </a:endParaRPr>
          </a:p>
          <a:p>
            <a:pPr latinLnBrk="0"/>
            <a:endParaRPr kumimoji="0" lang="en-US" altLang="ko-KR" b="1" dirty="0" smtClean="0">
              <a:latin typeface="Courier New" pitchFamily="49" charset="0"/>
            </a:endParaRPr>
          </a:p>
          <a:p>
            <a:pPr latinLnBrk="0"/>
            <a:r>
              <a:rPr kumimoji="0" lang="en-US" altLang="ko-KR" b="1" dirty="0" smtClean="0">
                <a:latin typeface="Courier New" pitchFamily="49" charset="0"/>
              </a:rPr>
              <a:t>private </a:t>
            </a:r>
            <a:r>
              <a:rPr kumimoji="0" lang="en-US" altLang="ko-KR" b="1" dirty="0" err="1" smtClean="0">
                <a:latin typeface="Courier New" pitchFamily="49" charset="0"/>
              </a:rPr>
              <a:t>ArrayList</a:t>
            </a:r>
            <a:r>
              <a:rPr kumimoji="0" lang="en-US" altLang="ko-KR" b="1" dirty="0" smtClean="0">
                <a:latin typeface="Courier New" pitchFamily="49" charset="0"/>
              </a:rPr>
              <a:t>&lt;String&gt; files;	</a:t>
            </a:r>
            <a:r>
              <a:rPr kumimoji="0" lang="en-US" altLang="ko-KR" b="1" dirty="0">
                <a:latin typeface="Courier New" pitchFamily="49" charset="0"/>
              </a:rPr>
              <a:t>// </a:t>
            </a:r>
            <a:r>
              <a:rPr kumimoji="0" lang="en-US" altLang="ko-KR" b="1" dirty="0" err="1">
                <a:latin typeface="Courier New" pitchFamily="49" charset="0"/>
              </a:rPr>
              <a:t>ArrayList</a:t>
            </a:r>
            <a:r>
              <a:rPr kumimoji="0" lang="en-US" altLang="ko-KR" b="1" dirty="0">
                <a:latin typeface="Courier New" pitchFamily="49" charset="0"/>
              </a:rPr>
              <a:t> of Strings</a:t>
            </a:r>
          </a:p>
          <a:p>
            <a:pPr latinLnBrk="0"/>
            <a:r>
              <a:rPr kumimoji="0" lang="en-US" altLang="ko-KR" b="1" dirty="0" smtClean="0">
                <a:latin typeface="Courier New" pitchFamily="49" charset="0"/>
              </a:rPr>
              <a:t>files = new </a:t>
            </a:r>
            <a:r>
              <a:rPr kumimoji="0" lang="en-US" altLang="ko-KR" b="1" dirty="0" err="1" smtClean="0">
                <a:latin typeface="Courier New" pitchFamily="49" charset="0"/>
              </a:rPr>
              <a:t>ArrayList</a:t>
            </a:r>
            <a:r>
              <a:rPr kumimoji="0" lang="en-US" altLang="ko-KR" b="1" dirty="0" smtClean="0">
                <a:latin typeface="Courier New" pitchFamily="49" charset="0"/>
              </a:rPr>
              <a:t>&lt;String&gt;(); // </a:t>
            </a:r>
            <a:r>
              <a:rPr kumimoji="0" lang="en-US" altLang="ko-KR" b="1" dirty="0" err="1" smtClean="0">
                <a:latin typeface="Courier New" pitchFamily="49" charset="0"/>
              </a:rPr>
              <a:t>ArrayList</a:t>
            </a:r>
            <a:r>
              <a:rPr kumimoji="0" lang="en-US" altLang="ko-KR" b="1" dirty="0" smtClean="0">
                <a:latin typeface="Courier New" pitchFamily="49" charset="0"/>
              </a:rPr>
              <a:t> </a:t>
            </a:r>
            <a:r>
              <a:rPr kumimoji="0" lang="ko-KR" altLang="en-US" b="1" dirty="0" err="1" smtClean="0">
                <a:latin typeface="Courier New" pitchFamily="49" charset="0"/>
              </a:rPr>
              <a:t>인스턴스</a:t>
            </a:r>
            <a:r>
              <a:rPr kumimoji="0" lang="ko-KR" altLang="en-US" b="1" dirty="0" smtClean="0">
                <a:latin typeface="Courier New" pitchFamily="49" charset="0"/>
              </a:rPr>
              <a:t> 구성</a:t>
            </a:r>
            <a:endParaRPr kumimoji="0" lang="en-US" altLang="ko-KR" b="1" dirty="0" smtClean="0">
              <a:latin typeface="Courier New" pitchFamily="49" charset="0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3933056"/>
            <a:ext cx="8229600" cy="201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000" b="1" kern="0" dirty="0" err="1" smtClean="0">
                <a:latin typeface="Courier New" pitchFamily="49" charset="0"/>
              </a:rPr>
              <a:t>ArrayList</a:t>
            </a:r>
            <a:r>
              <a:rPr lang="ko-KR" altLang="en-US" sz="2000" b="1" kern="0" dirty="0" smtClean="0">
                <a:latin typeface="Courier New" pitchFamily="49" charset="0"/>
              </a:rPr>
              <a:t>는 상황에 맞춰 </a:t>
            </a:r>
            <a:r>
              <a:rPr lang="ko-KR" altLang="en-US" sz="2000" b="1" kern="0" dirty="0">
                <a:latin typeface="Courier New" pitchFamily="49" charset="0"/>
              </a:rPr>
              <a:t>용량이 </a:t>
            </a:r>
            <a:r>
              <a:rPr lang="ko-KR" altLang="en-US" sz="2000" b="1" kern="0" dirty="0" smtClean="0">
                <a:latin typeface="Courier New" pitchFamily="49" charset="0"/>
              </a:rPr>
              <a:t>자동으로 조정됨</a:t>
            </a:r>
            <a:endParaRPr lang="en-US" altLang="ko-KR" sz="2000" b="1" kern="0" dirty="0" smtClean="0">
              <a:latin typeface="Courier New" pitchFamily="49" charset="0"/>
            </a:endParaRPr>
          </a:p>
          <a:p>
            <a:endParaRPr lang="en-US" altLang="ko-KR" sz="2000" b="1" kern="0" dirty="0">
              <a:latin typeface="Courier New" pitchFamily="49" charset="0"/>
            </a:endParaRPr>
          </a:p>
          <a:p>
            <a:r>
              <a:rPr lang="ko-KR" altLang="en-US" sz="2000" b="1" kern="0" dirty="0" smtClean="0">
                <a:latin typeface="Courier New" pitchFamily="49" charset="0"/>
              </a:rPr>
              <a:t>배열의 경우 </a:t>
            </a:r>
            <a:endParaRPr lang="en-US" altLang="ko-KR" sz="2000" b="1" kern="0" dirty="0" smtClean="0">
              <a:latin typeface="Courier New" pitchFamily="49" charset="0"/>
            </a:endParaRPr>
          </a:p>
          <a:p>
            <a:pPr lvl="1"/>
            <a:r>
              <a:rPr lang="ko-KR" altLang="en-US" sz="2000" b="1" kern="0" dirty="0" smtClean="0">
                <a:latin typeface="Courier New" pitchFamily="49" charset="0"/>
              </a:rPr>
              <a:t>배열을 구성할 때 용량을 지정해 주어야 하며 한 번 구성된 후로는 용량이 변하지 않음</a:t>
            </a:r>
            <a:endParaRPr lang="en-US" altLang="ko-KR" sz="2000" b="1" kern="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35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 smtClean="0"/>
              <a:t>ArrayList</a:t>
            </a:r>
            <a:r>
              <a:rPr lang="en-US" altLang="ko-KR" sz="3600" dirty="0" smtClean="0"/>
              <a:t>&lt;E&gt;</a:t>
            </a:r>
            <a:r>
              <a:rPr lang="ko-KR" altLang="en-US" sz="3600" dirty="0" smtClean="0"/>
              <a:t>의 중요 </a:t>
            </a:r>
            <a:r>
              <a:rPr lang="ko-KR" altLang="en-US" sz="3600" dirty="0" err="1" smtClean="0"/>
              <a:t>메소드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boolean</a:t>
            </a:r>
            <a:r>
              <a:rPr lang="en-US" altLang="ko-KR" sz="2000" dirty="0" smtClean="0"/>
              <a:t> add(E e)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size()</a:t>
            </a:r>
          </a:p>
          <a:p>
            <a:r>
              <a:rPr lang="en-US" altLang="ko-KR" sz="2000" dirty="0" smtClean="0"/>
              <a:t>E get(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index)</a:t>
            </a:r>
          </a:p>
          <a:p>
            <a:r>
              <a:rPr lang="en-US" altLang="ko-KR" sz="2000" dirty="0" smtClean="0"/>
              <a:t>E remove(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index)</a:t>
            </a:r>
          </a:p>
          <a:p>
            <a:r>
              <a:rPr lang="en-US" altLang="ko-KR" sz="2000" dirty="0" err="1" smtClean="0"/>
              <a:t>boolean</a:t>
            </a:r>
            <a:r>
              <a:rPr lang="en-US" altLang="ko-KR" sz="2000" dirty="0" smtClean="0"/>
              <a:t> remove(Object o)</a:t>
            </a:r>
          </a:p>
          <a:p>
            <a:endParaRPr lang="en-US" altLang="ko-KR" sz="2000" dirty="0"/>
          </a:p>
          <a:p>
            <a:pPr marL="400050" lvl="1" indent="0">
              <a:buNone/>
            </a:pPr>
            <a:r>
              <a:rPr lang="en-US" altLang="ko-KR" sz="2000" dirty="0" err="1" smtClean="0"/>
              <a:t>ArrayList</a:t>
            </a:r>
            <a:r>
              <a:rPr lang="en-US" altLang="ko-KR" sz="2000" dirty="0" smtClean="0"/>
              <a:t>&lt;</a:t>
            </a:r>
            <a:r>
              <a:rPr lang="en-US" altLang="ko-KR" sz="2000" dirty="0" smtClean="0">
                <a:solidFill>
                  <a:srgbClr val="FF0000"/>
                </a:solidFill>
              </a:rPr>
              <a:t>Cat</a:t>
            </a:r>
            <a:r>
              <a:rPr lang="en-US" altLang="ko-KR" sz="2000" dirty="0" smtClean="0"/>
              <a:t>&gt; list = new </a:t>
            </a:r>
            <a:r>
              <a:rPr lang="en-US" altLang="ko-KR" sz="2000" dirty="0" err="1" smtClean="0"/>
              <a:t>ArrayList</a:t>
            </a:r>
            <a:r>
              <a:rPr lang="en-US" altLang="ko-KR" sz="2000" dirty="0" smtClean="0"/>
              <a:t>&lt;</a:t>
            </a:r>
            <a:r>
              <a:rPr lang="en-US" altLang="ko-KR" sz="2000" dirty="0" smtClean="0">
                <a:solidFill>
                  <a:srgbClr val="FF0000"/>
                </a:solidFill>
              </a:rPr>
              <a:t>Cat</a:t>
            </a:r>
            <a:r>
              <a:rPr lang="en-US" altLang="ko-KR" sz="2000" dirty="0" smtClean="0"/>
              <a:t>&gt;();</a:t>
            </a:r>
          </a:p>
          <a:p>
            <a:pPr marL="400050" lvl="1" indent="0">
              <a:buNone/>
            </a:pPr>
            <a:r>
              <a:rPr lang="en-US" altLang="ko-KR" sz="2000" dirty="0" err="1" smtClean="0"/>
              <a:t>list.add</a:t>
            </a:r>
            <a:r>
              <a:rPr lang="en-US" altLang="ko-KR" sz="2000" dirty="0" smtClean="0"/>
              <a:t>(new </a:t>
            </a:r>
            <a:r>
              <a:rPr lang="en-US" altLang="ko-KR" sz="2000" dirty="0" smtClean="0">
                <a:solidFill>
                  <a:srgbClr val="FF0000"/>
                </a:solidFill>
              </a:rPr>
              <a:t>Cat()</a:t>
            </a:r>
            <a:r>
              <a:rPr lang="en-US" altLang="ko-KR" sz="2000" dirty="0" smtClean="0"/>
              <a:t>);</a:t>
            </a:r>
          </a:p>
          <a:p>
            <a:pPr marL="400050" lvl="1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Cat</a:t>
            </a:r>
            <a:r>
              <a:rPr lang="en-US" altLang="ko-KR" sz="2000" dirty="0" smtClean="0"/>
              <a:t> c = </a:t>
            </a:r>
            <a:r>
              <a:rPr lang="en-US" altLang="ko-KR" sz="2000" dirty="0" err="1" smtClean="0"/>
              <a:t>list.get</a:t>
            </a:r>
            <a:r>
              <a:rPr lang="en-US" altLang="ko-KR" sz="2000" dirty="0" smtClean="0"/>
              <a:t>(0);</a:t>
            </a:r>
          </a:p>
          <a:p>
            <a:pPr marL="400050" lvl="1" indent="0">
              <a:buNone/>
            </a:pPr>
            <a:endParaRPr lang="en-US" altLang="ko-KR" sz="2000" dirty="0"/>
          </a:p>
          <a:p>
            <a:pPr marL="400050" lvl="1" indent="0">
              <a:buNone/>
            </a:pPr>
            <a:r>
              <a:rPr lang="en-US" altLang="ko-KR" sz="2000" dirty="0" smtClean="0"/>
              <a:t>Cat </a:t>
            </a:r>
            <a:r>
              <a:rPr lang="ko-KR" altLang="en-US" sz="2000" dirty="0" smtClean="0"/>
              <a:t>대신</a:t>
            </a:r>
            <a:r>
              <a:rPr lang="en-US" altLang="ko-KR" sz="2000" dirty="0" smtClean="0"/>
              <a:t> Dog</a:t>
            </a:r>
            <a:r>
              <a:rPr lang="ko-KR" altLang="en-US" sz="2000" dirty="0" smtClean="0"/>
              <a:t>일 수도</a:t>
            </a:r>
            <a:r>
              <a:rPr lang="en-US" altLang="ko-KR" sz="2000" dirty="0" smtClean="0"/>
              <a:t>, Rectangle</a:t>
            </a:r>
            <a:r>
              <a:rPr lang="ko-KR" altLang="en-US" sz="2000" dirty="0" smtClean="0"/>
              <a:t>일 수도 있음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06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260648"/>
            <a:ext cx="4865998" cy="4754563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5241280"/>
            <a:ext cx="7296150" cy="10096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48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ength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size()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[] array = new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[10];</a:t>
            </a:r>
          </a:p>
          <a:p>
            <a:pPr marL="0" indent="0">
              <a:buNone/>
            </a:pPr>
            <a:r>
              <a:rPr lang="en-US" altLang="ko-KR" sz="2400" dirty="0" err="1" smtClean="0"/>
              <a:t>array.length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 10		// </a:t>
            </a:r>
            <a:r>
              <a:rPr lang="ko-KR" altLang="en-US" sz="2400" dirty="0" smtClean="0"/>
              <a:t>배열의 전체 크기</a:t>
            </a:r>
            <a:r>
              <a:rPr lang="en-US" altLang="ko-KR" sz="2400" dirty="0" smtClean="0"/>
              <a:t>!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 smtClean="0"/>
              <a:t>ArrayList</a:t>
            </a:r>
            <a:r>
              <a:rPr lang="en-US" altLang="ko-KR" sz="2400" dirty="0" smtClean="0"/>
              <a:t>&lt;Integer&gt; list = new </a:t>
            </a:r>
            <a:r>
              <a:rPr lang="en-US" altLang="ko-KR" sz="2400" dirty="0" err="1" smtClean="0"/>
              <a:t>ArrayList</a:t>
            </a:r>
            <a:r>
              <a:rPr lang="en-US" altLang="ko-KR" sz="2400" dirty="0" smtClean="0"/>
              <a:t>&lt;Integer&gt;();</a:t>
            </a:r>
          </a:p>
          <a:p>
            <a:pPr marL="0" indent="0">
              <a:buNone/>
            </a:pPr>
            <a:r>
              <a:rPr lang="en-US" altLang="ko-KR" sz="2400" dirty="0" err="1" smtClean="0"/>
              <a:t>list.add</a:t>
            </a:r>
            <a:r>
              <a:rPr lang="en-US" altLang="ko-KR" sz="2400" dirty="0" smtClean="0"/>
              <a:t>(new </a:t>
            </a:r>
            <a:r>
              <a:rPr lang="en-US" altLang="ko-KR" sz="2400" dirty="0" err="1" smtClean="0"/>
              <a:t>Integeter</a:t>
            </a:r>
            <a:r>
              <a:rPr lang="en-US" altLang="ko-KR" sz="2400" dirty="0" smtClean="0"/>
              <a:t>(1));	</a:t>
            </a:r>
          </a:p>
          <a:p>
            <a:pPr marL="0" indent="0">
              <a:buNone/>
            </a:pPr>
            <a:r>
              <a:rPr lang="en-US" altLang="ko-KR" sz="2400" dirty="0" err="1" smtClean="0"/>
              <a:t>list.add</a:t>
            </a:r>
            <a:r>
              <a:rPr lang="en-US" altLang="ko-KR" sz="2400" dirty="0" smtClean="0"/>
              <a:t>(2);			</a:t>
            </a:r>
            <a:r>
              <a:rPr lang="en-US" altLang="ko-KR" sz="2400" dirty="0"/>
              <a:t> // auto-boxing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err="1" smtClean="0"/>
              <a:t>list.size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2		// </a:t>
            </a:r>
            <a:r>
              <a:rPr lang="ko-KR" altLang="en-US" sz="2400" dirty="0" smtClean="0"/>
              <a:t>리스트에 들어 있는 원소 수</a:t>
            </a:r>
            <a:r>
              <a:rPr lang="en-US" altLang="ko-KR" sz="2400" dirty="0" smtClean="0"/>
              <a:t>!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74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197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ko-KR" altLang="en-US" sz="3600" dirty="0" smtClean="0"/>
              <a:t>참고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클래스 </a:t>
            </a:r>
            <a:r>
              <a:rPr lang="ko-KR" altLang="en-US" sz="3600" dirty="0"/>
              <a:t>확장</a:t>
            </a:r>
            <a:r>
              <a:rPr lang="en-US" altLang="ko-KR" sz="3600" dirty="0"/>
              <a:t>(Class Extension) </a:t>
            </a:r>
            <a:endParaRPr lang="ko-KR" altLang="en-US" sz="2800" dirty="0"/>
          </a:p>
        </p:txBody>
      </p:sp>
      <p:sp>
        <p:nvSpPr>
          <p:cNvPr id="1972238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603250" y="5087304"/>
            <a:ext cx="7931150" cy="1237295"/>
          </a:xfrm>
          <a:noFill/>
          <a:ln/>
        </p:spPr>
        <p:txBody>
          <a:bodyPr lIns="92075" tIns="46038" rIns="92075" bIns="46038"/>
          <a:lstStyle/>
          <a:p>
            <a:pPr algn="just">
              <a:spcBef>
                <a:spcPct val="40000"/>
              </a:spcBef>
            </a:pPr>
            <a:r>
              <a:rPr lang="ko-KR" altLang="en-US" sz="2000" b="1" dirty="0"/>
              <a:t>트럭은 자동차를 확장한다</a:t>
            </a:r>
            <a:r>
              <a:rPr lang="en-US" altLang="ko-KR" sz="2000" b="1" dirty="0"/>
              <a:t>(Truck </a:t>
            </a:r>
            <a:r>
              <a:rPr lang="en-US" altLang="ko-KR" sz="2000" b="1" dirty="0">
                <a:solidFill>
                  <a:srgbClr val="0000FF"/>
                </a:solidFill>
              </a:rPr>
              <a:t>extends</a:t>
            </a:r>
            <a:r>
              <a:rPr lang="en-US" altLang="ko-KR" sz="2000" b="1" dirty="0"/>
              <a:t> Car</a:t>
            </a:r>
            <a:r>
              <a:rPr lang="en-US" altLang="ko-KR" sz="2000" b="1" dirty="0" smtClean="0"/>
              <a:t>)</a:t>
            </a:r>
          </a:p>
          <a:p>
            <a:pPr algn="just">
              <a:spcBef>
                <a:spcPct val="40000"/>
              </a:spcBef>
            </a:pPr>
            <a:r>
              <a:rPr lang="ko-KR" altLang="en-US" sz="2000" b="1" dirty="0"/>
              <a:t>트럭은 자동차의 </a:t>
            </a:r>
            <a:r>
              <a:rPr lang="ko-KR" altLang="en-US" sz="2000" b="1" dirty="0" smtClean="0"/>
              <a:t>타입을 </a:t>
            </a:r>
            <a:r>
              <a:rPr lang="ko-KR" altLang="en-US" sz="2000" b="1" dirty="0"/>
              <a:t>상속한다</a:t>
            </a:r>
            <a:r>
              <a:rPr lang="en-US" altLang="ko-KR" sz="2000" b="1" dirty="0"/>
              <a:t>(Truck </a:t>
            </a:r>
            <a:r>
              <a:rPr lang="en-US" altLang="ko-KR" sz="2000" b="1" dirty="0">
                <a:solidFill>
                  <a:srgbClr val="0000FF"/>
                </a:solidFill>
              </a:rPr>
              <a:t>inherits</a:t>
            </a:r>
            <a:r>
              <a:rPr lang="en-US" altLang="ko-KR" sz="2000" b="1" dirty="0"/>
              <a:t> </a:t>
            </a:r>
            <a:r>
              <a:rPr lang="en-US" altLang="ko-KR" sz="2000" b="1" dirty="0" smtClean="0">
                <a:solidFill>
                  <a:srgbClr val="FF3300"/>
                </a:solidFill>
              </a:rPr>
              <a:t>type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of Car)</a:t>
            </a:r>
          </a:p>
          <a:p>
            <a:pPr algn="just">
              <a:spcBef>
                <a:spcPct val="40000"/>
              </a:spcBef>
            </a:pPr>
            <a:r>
              <a:rPr lang="ko-KR" altLang="en-US" sz="2000" b="1" dirty="0" smtClean="0"/>
              <a:t>트럭은 </a:t>
            </a:r>
            <a:r>
              <a:rPr lang="ko-KR" altLang="en-US" sz="2000" b="1" dirty="0"/>
              <a:t>자동차의 일종이다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트럭도 자동차이다</a:t>
            </a:r>
            <a:r>
              <a:rPr lang="en-US" altLang="ko-KR" sz="2000" b="1" dirty="0"/>
              <a:t>).</a:t>
            </a:r>
          </a:p>
        </p:txBody>
      </p:sp>
      <p:sp>
        <p:nvSpPr>
          <p:cNvPr id="1972227" name="Rectangle 3"/>
          <p:cNvSpPr>
            <a:spLocks noChangeArrowheads="1"/>
          </p:cNvSpPr>
          <p:nvPr/>
        </p:nvSpPr>
        <p:spPr bwMode="auto">
          <a:xfrm>
            <a:off x="3515625" y="2577427"/>
            <a:ext cx="1356759" cy="3021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b="1" dirty="0"/>
              <a:t>자동차</a:t>
            </a:r>
          </a:p>
        </p:txBody>
      </p:sp>
      <p:sp>
        <p:nvSpPr>
          <p:cNvPr id="1972228" name="Rectangle 4"/>
          <p:cNvSpPr>
            <a:spLocks noChangeArrowheads="1"/>
          </p:cNvSpPr>
          <p:nvPr/>
        </p:nvSpPr>
        <p:spPr bwMode="auto">
          <a:xfrm>
            <a:off x="5407149" y="3315120"/>
            <a:ext cx="1356759" cy="3021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b="1"/>
              <a:t>승용차</a:t>
            </a:r>
          </a:p>
        </p:txBody>
      </p:sp>
      <p:sp>
        <p:nvSpPr>
          <p:cNvPr id="1972229" name="Rectangle 5"/>
          <p:cNvSpPr>
            <a:spLocks noChangeArrowheads="1"/>
          </p:cNvSpPr>
          <p:nvPr/>
        </p:nvSpPr>
        <p:spPr bwMode="auto">
          <a:xfrm>
            <a:off x="1676062" y="3315120"/>
            <a:ext cx="1356759" cy="3021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b="1"/>
              <a:t>버스</a:t>
            </a:r>
          </a:p>
        </p:txBody>
      </p:sp>
      <p:sp>
        <p:nvSpPr>
          <p:cNvPr id="1972230" name="Rectangle 6"/>
          <p:cNvSpPr>
            <a:spLocks noChangeArrowheads="1"/>
          </p:cNvSpPr>
          <p:nvPr/>
        </p:nvSpPr>
        <p:spPr bwMode="auto">
          <a:xfrm>
            <a:off x="3507687" y="3315120"/>
            <a:ext cx="1356759" cy="3021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b="1"/>
              <a:t>트럭</a:t>
            </a:r>
          </a:p>
        </p:txBody>
      </p:sp>
      <p:sp>
        <p:nvSpPr>
          <p:cNvPr id="1972231" name="Freeform 7"/>
          <p:cNvSpPr>
            <a:spLocks/>
          </p:cNvSpPr>
          <p:nvPr/>
        </p:nvSpPr>
        <p:spPr bwMode="auto">
          <a:xfrm>
            <a:off x="4186066" y="3103612"/>
            <a:ext cx="1413" cy="125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72232" name="Freeform 8"/>
          <p:cNvSpPr>
            <a:spLocks/>
          </p:cNvSpPr>
          <p:nvPr/>
        </p:nvSpPr>
        <p:spPr bwMode="auto">
          <a:xfrm>
            <a:off x="2354442" y="2892105"/>
            <a:ext cx="1833038" cy="424274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0" y="168"/>
              </a:cxn>
              <a:cxn ang="0">
                <a:pos x="1296" y="168"/>
              </a:cxn>
              <a:cxn ang="0">
                <a:pos x="1296" y="0"/>
              </a:cxn>
            </a:cxnLst>
            <a:rect l="0" t="0" r="r" b="b"/>
            <a:pathLst>
              <a:path w="1297" h="337">
                <a:moveTo>
                  <a:pt x="0" y="336"/>
                </a:moveTo>
                <a:lnTo>
                  <a:pt x="0" y="168"/>
                </a:lnTo>
                <a:lnTo>
                  <a:pt x="1296" y="168"/>
                </a:lnTo>
                <a:lnTo>
                  <a:pt x="129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72233" name="Freeform 9"/>
          <p:cNvSpPr>
            <a:spLocks/>
          </p:cNvSpPr>
          <p:nvPr/>
        </p:nvSpPr>
        <p:spPr bwMode="auto">
          <a:xfrm>
            <a:off x="4186066" y="2892105"/>
            <a:ext cx="1900876" cy="424274"/>
          </a:xfrm>
          <a:custGeom>
            <a:avLst/>
            <a:gdLst/>
            <a:ahLst/>
            <a:cxnLst>
              <a:cxn ang="0">
                <a:pos x="1344" y="336"/>
              </a:cxn>
              <a:cxn ang="0">
                <a:pos x="1344" y="168"/>
              </a:cxn>
              <a:cxn ang="0">
                <a:pos x="0" y="168"/>
              </a:cxn>
              <a:cxn ang="0">
                <a:pos x="0" y="0"/>
              </a:cxn>
            </a:cxnLst>
            <a:rect l="0" t="0" r="r" b="b"/>
            <a:pathLst>
              <a:path w="1345" h="337">
                <a:moveTo>
                  <a:pt x="1344" y="336"/>
                </a:moveTo>
                <a:lnTo>
                  <a:pt x="1344" y="168"/>
                </a:lnTo>
                <a:lnTo>
                  <a:pt x="0" y="16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72234" name="Rectangle 10"/>
          <p:cNvSpPr>
            <a:spLocks noChangeArrowheads="1"/>
          </p:cNvSpPr>
          <p:nvPr/>
        </p:nvSpPr>
        <p:spPr bwMode="auto">
          <a:xfrm>
            <a:off x="2557955" y="4040289"/>
            <a:ext cx="1356759" cy="3021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b="1"/>
              <a:t>덤프 트럭</a:t>
            </a:r>
          </a:p>
        </p:txBody>
      </p:sp>
      <p:sp>
        <p:nvSpPr>
          <p:cNvPr id="1972235" name="Rectangle 11"/>
          <p:cNvSpPr>
            <a:spLocks noChangeArrowheads="1"/>
          </p:cNvSpPr>
          <p:nvPr/>
        </p:nvSpPr>
        <p:spPr bwMode="auto">
          <a:xfrm>
            <a:off x="4457418" y="4040289"/>
            <a:ext cx="1356759" cy="3021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ko-KR" altLang="en-US" b="1"/>
              <a:t>유조차</a:t>
            </a:r>
          </a:p>
        </p:txBody>
      </p:sp>
      <p:sp>
        <p:nvSpPr>
          <p:cNvPr id="1972236" name="Freeform 12"/>
          <p:cNvSpPr>
            <a:spLocks/>
          </p:cNvSpPr>
          <p:nvPr/>
        </p:nvSpPr>
        <p:spPr bwMode="auto">
          <a:xfrm>
            <a:off x="3236335" y="3617274"/>
            <a:ext cx="951144" cy="424274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0" y="168"/>
              </a:cxn>
              <a:cxn ang="0">
                <a:pos x="672" y="168"/>
              </a:cxn>
              <a:cxn ang="0">
                <a:pos x="672" y="0"/>
              </a:cxn>
            </a:cxnLst>
            <a:rect l="0" t="0" r="r" b="b"/>
            <a:pathLst>
              <a:path w="673" h="337">
                <a:moveTo>
                  <a:pt x="0" y="336"/>
                </a:moveTo>
                <a:lnTo>
                  <a:pt x="0" y="168"/>
                </a:lnTo>
                <a:lnTo>
                  <a:pt x="672" y="168"/>
                </a:lnTo>
                <a:lnTo>
                  <a:pt x="67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72237" name="Freeform 13"/>
          <p:cNvSpPr>
            <a:spLocks/>
          </p:cNvSpPr>
          <p:nvPr/>
        </p:nvSpPr>
        <p:spPr bwMode="auto">
          <a:xfrm>
            <a:off x="4186066" y="3617274"/>
            <a:ext cx="951144" cy="424274"/>
          </a:xfrm>
          <a:custGeom>
            <a:avLst/>
            <a:gdLst/>
            <a:ahLst/>
            <a:cxnLst>
              <a:cxn ang="0">
                <a:pos x="672" y="336"/>
              </a:cxn>
              <a:cxn ang="0">
                <a:pos x="672" y="168"/>
              </a:cxn>
              <a:cxn ang="0">
                <a:pos x="0" y="168"/>
              </a:cxn>
              <a:cxn ang="0">
                <a:pos x="0" y="0"/>
              </a:cxn>
            </a:cxnLst>
            <a:rect l="0" t="0" r="r" b="b"/>
            <a:pathLst>
              <a:path w="673" h="337">
                <a:moveTo>
                  <a:pt x="672" y="336"/>
                </a:moveTo>
                <a:lnTo>
                  <a:pt x="672" y="168"/>
                </a:lnTo>
                <a:lnTo>
                  <a:pt x="0" y="16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72239" name="Rectangle 15"/>
          <p:cNvSpPr>
            <a:spLocks noChangeArrowheads="1"/>
          </p:cNvSpPr>
          <p:nvPr/>
        </p:nvSpPr>
        <p:spPr bwMode="auto">
          <a:xfrm>
            <a:off x="847874" y="2588692"/>
            <a:ext cx="1437316" cy="39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 b="1">
                <a:solidFill>
                  <a:srgbClr val="0000FF"/>
                </a:solidFill>
              </a:rPr>
              <a:t>superclass</a:t>
            </a:r>
          </a:p>
        </p:txBody>
      </p:sp>
      <p:sp>
        <p:nvSpPr>
          <p:cNvPr id="1972240" name="Rectangle 16"/>
          <p:cNvSpPr>
            <a:spLocks noChangeArrowheads="1"/>
          </p:cNvSpPr>
          <p:nvPr/>
        </p:nvSpPr>
        <p:spPr bwMode="auto">
          <a:xfrm>
            <a:off x="852114" y="3967268"/>
            <a:ext cx="1214017" cy="39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 b="1">
                <a:solidFill>
                  <a:srgbClr val="0000FF"/>
                </a:solidFill>
              </a:rPr>
              <a:t>subclass</a:t>
            </a:r>
          </a:p>
        </p:txBody>
      </p:sp>
      <p:sp>
        <p:nvSpPr>
          <p:cNvPr id="1972241" name="Line 17"/>
          <p:cNvSpPr>
            <a:spLocks noChangeShapeType="1"/>
          </p:cNvSpPr>
          <p:nvPr/>
        </p:nvSpPr>
        <p:spPr bwMode="auto">
          <a:xfrm>
            <a:off x="1336873" y="3677704"/>
            <a:ext cx="0" cy="3021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72242" name="Line 18"/>
          <p:cNvSpPr>
            <a:spLocks noChangeShapeType="1"/>
          </p:cNvSpPr>
          <p:nvPr/>
        </p:nvSpPr>
        <p:spPr bwMode="auto">
          <a:xfrm flipV="1">
            <a:off x="1336873" y="2952535"/>
            <a:ext cx="0" cy="3625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72243" name="Rectangle 19"/>
          <p:cNvSpPr>
            <a:spLocks noChangeArrowheads="1"/>
          </p:cNvSpPr>
          <p:nvPr/>
        </p:nvSpPr>
        <p:spPr bwMode="auto">
          <a:xfrm>
            <a:off x="6492556" y="2588692"/>
            <a:ext cx="1041595" cy="39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 b="1">
                <a:solidFill>
                  <a:srgbClr val="0000FF"/>
                </a:solidFill>
              </a:rPr>
              <a:t>general</a:t>
            </a:r>
          </a:p>
        </p:txBody>
      </p:sp>
      <p:sp>
        <p:nvSpPr>
          <p:cNvPr id="1972244" name="Rectangle 20"/>
          <p:cNvSpPr>
            <a:spLocks noChangeArrowheads="1"/>
          </p:cNvSpPr>
          <p:nvPr/>
        </p:nvSpPr>
        <p:spPr bwMode="auto">
          <a:xfrm>
            <a:off x="6496796" y="3967268"/>
            <a:ext cx="1099540" cy="39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 b="1">
                <a:solidFill>
                  <a:srgbClr val="0000FF"/>
                </a:solidFill>
              </a:rPr>
              <a:t>specific</a:t>
            </a:r>
          </a:p>
        </p:txBody>
      </p:sp>
      <p:sp>
        <p:nvSpPr>
          <p:cNvPr id="1972245" name="Line 21"/>
          <p:cNvSpPr>
            <a:spLocks noChangeShapeType="1"/>
          </p:cNvSpPr>
          <p:nvPr/>
        </p:nvSpPr>
        <p:spPr bwMode="auto">
          <a:xfrm>
            <a:off x="6981555" y="3677704"/>
            <a:ext cx="0" cy="3021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72246" name="Line 22"/>
          <p:cNvSpPr>
            <a:spLocks noChangeShapeType="1"/>
          </p:cNvSpPr>
          <p:nvPr/>
        </p:nvSpPr>
        <p:spPr bwMode="auto">
          <a:xfrm flipV="1">
            <a:off x="6981555" y="2952535"/>
            <a:ext cx="0" cy="3625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72247" name="Freeform 23"/>
          <p:cNvSpPr>
            <a:spLocks/>
          </p:cNvSpPr>
          <p:nvPr/>
        </p:nvSpPr>
        <p:spPr bwMode="auto">
          <a:xfrm>
            <a:off x="4186066" y="3103612"/>
            <a:ext cx="1413" cy="212767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0" y="0"/>
              </a:cxn>
            </a:cxnLst>
            <a:rect l="0" t="0" r="r" b="b"/>
            <a:pathLst>
              <a:path w="1" h="169">
                <a:moveTo>
                  <a:pt x="0" y="168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515625" y="1700808"/>
            <a:ext cx="1356759" cy="3021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b="1" dirty="0" smtClean="0"/>
              <a:t>Object</a:t>
            </a:r>
            <a:endParaRPr lang="ko-KR" altLang="en-US" b="1" dirty="0"/>
          </a:p>
        </p:txBody>
      </p:sp>
      <p:cxnSp>
        <p:nvCxnSpPr>
          <p:cNvPr id="3" name="직선 화살표 연결선 2"/>
          <p:cNvCxnSpPr>
            <a:stCxn id="1972227" idx="0"/>
            <a:endCxn id="27" idx="2"/>
          </p:cNvCxnSpPr>
          <p:nvPr/>
        </p:nvCxnSpPr>
        <p:spPr>
          <a:xfrm flipV="1">
            <a:off x="4194005" y="2002962"/>
            <a:ext cx="0" cy="574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5004048" y="2577427"/>
            <a:ext cx="1356759" cy="3021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b="1" dirty="0" smtClean="0"/>
              <a:t>Animal</a:t>
            </a:r>
            <a:endParaRPr lang="ko-KR" altLang="en-US" b="1" dirty="0"/>
          </a:p>
        </p:txBody>
      </p:sp>
      <p:cxnSp>
        <p:nvCxnSpPr>
          <p:cNvPr id="5" name="꺾인 연결선 4"/>
          <p:cNvCxnSpPr>
            <a:stCxn id="30" idx="0"/>
            <a:endCxn id="27" idx="2"/>
          </p:cNvCxnSpPr>
          <p:nvPr/>
        </p:nvCxnSpPr>
        <p:spPr>
          <a:xfrm rot="16200000" flipV="1">
            <a:off x="4650985" y="1545983"/>
            <a:ext cx="574465" cy="14884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FBA1-7AED-4354-901A-75159F2F4429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436097" y="1124744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를 선언할 때 </a:t>
            </a:r>
            <a:r>
              <a:rPr lang="en-US" altLang="ko-KR" dirty="0" smtClean="0"/>
              <a:t>superclass</a:t>
            </a:r>
            <a:r>
              <a:rPr lang="ko-KR" altLang="en-US" dirty="0" smtClean="0"/>
              <a:t>를 지정해 주지 않으면 기본적으로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superclass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1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MusicOrganizer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1600"/>
            <a:ext cx="8363272" cy="47545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MusicOrganizer-v1  &lt;-- Open project in Eclipse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소스 코드 읽기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MusicOrganizer</a:t>
            </a:r>
            <a:r>
              <a:rPr lang="ko-KR" altLang="en-US" sz="2000" dirty="0" smtClean="0"/>
              <a:t>는 음악파일이름들을 저장해 놓고 이들을 조작한다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ko-KR" altLang="en-US" sz="2000" dirty="0" smtClean="0"/>
              <a:t>음악파일이름들을 저장하기 위한 </a:t>
            </a:r>
            <a:r>
              <a:rPr lang="en-US" altLang="ko-KR" sz="2000" dirty="0" smtClean="0"/>
              <a:t>collection</a:t>
            </a:r>
            <a:r>
              <a:rPr lang="ko-KR" altLang="en-US" sz="2000" dirty="0" smtClean="0"/>
              <a:t>으로 </a:t>
            </a:r>
            <a:r>
              <a:rPr lang="en-US" altLang="ko-KR" sz="2000" dirty="0" err="1" smtClean="0"/>
              <a:t>ArrayList</a:t>
            </a:r>
            <a:r>
              <a:rPr lang="ko-KR" altLang="en-US" sz="2000" dirty="0" smtClean="0"/>
              <a:t>를 사용한다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en-US" altLang="ko-KR" sz="2000" dirty="0" smtClean="0"/>
              <a:t>collection</a:t>
            </a:r>
            <a:r>
              <a:rPr lang="ko-KR" altLang="en-US" sz="2000" dirty="0" smtClean="0"/>
              <a:t>에는 </a:t>
            </a:r>
            <a:r>
              <a:rPr lang="en-US" altLang="ko-KR" sz="2000" dirty="0" smtClean="0"/>
              <a:t>String </a:t>
            </a:r>
            <a:r>
              <a:rPr lang="ko-KR" altLang="en-US" sz="2000" dirty="0" smtClean="0"/>
              <a:t>타입의 파일이름들이 저장된다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82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두 개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pic>
        <p:nvPicPr>
          <p:cNvPr id="7" name="Picture 6" descr="fig4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504950"/>
            <a:ext cx="65405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9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세 개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pic>
        <p:nvPicPr>
          <p:cNvPr id="9" name="Picture 6" descr="fig4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718469"/>
            <a:ext cx="7867650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851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76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053477"/>
            <a:ext cx="3886200" cy="3053636"/>
          </a:xfrm>
          <a:prstGeom prst="rect">
            <a:avLst/>
          </a:prstGeom>
          <a:noFill/>
          <a:ln w="38100">
            <a:solidFill>
              <a:srgbClr val="808080"/>
            </a:solidFill>
            <a:miter lim="800000"/>
            <a:headEnd/>
            <a:tailEnd/>
          </a:ln>
          <a:effectLst/>
        </p:spPr>
      </p:pic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기본데이터형의 배열</a:t>
            </a:r>
            <a:endParaRPr lang="en-US" altLang="ko-KR"/>
          </a:p>
        </p:txBody>
      </p:sp>
      <p:sp>
        <p:nvSpPr>
          <p:cNvPr id="1098756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98758" name="Rectangle 6"/>
          <p:cNvSpPr>
            <a:spLocks noChangeArrowheads="1"/>
          </p:cNvSpPr>
          <p:nvPr/>
        </p:nvSpPr>
        <p:spPr bwMode="auto">
          <a:xfrm>
            <a:off x="2209800" y="1371600"/>
            <a:ext cx="4876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 dirty="0">
                <a:latin typeface="Courier New" pitchFamily="49" charset="0"/>
              </a:rPr>
              <a:t>double[] </a:t>
            </a:r>
            <a:r>
              <a:rPr kumimoji="0" lang="en-US" altLang="ko-KR" b="1" dirty="0" smtClean="0">
                <a:latin typeface="Courier New" pitchFamily="49" charset="0"/>
              </a:rPr>
              <a:t>data;</a:t>
            </a:r>
          </a:p>
          <a:p>
            <a:pPr latinLnBrk="0"/>
            <a:r>
              <a:rPr kumimoji="0" lang="en-US" altLang="ko-KR" b="1" dirty="0" smtClean="0">
                <a:latin typeface="Courier New" pitchFamily="49" charset="0"/>
              </a:rPr>
              <a:t>data </a:t>
            </a:r>
            <a:r>
              <a:rPr kumimoji="0" lang="en-US" altLang="ko-KR" b="1" dirty="0">
                <a:latin typeface="Courier New" pitchFamily="49" charset="0"/>
              </a:rPr>
              <a:t>= new double[10];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09800" y="2209800"/>
            <a:ext cx="4876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double[] data = new double[10];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257800" y="3810000"/>
            <a:ext cx="3048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kumimoji="0" lang="en-US" altLang="ko-KR" b="1" smtClean="0">
              <a:latin typeface="Courier New" pitchFamily="49" charset="0"/>
            </a:endParaRPr>
          </a:p>
          <a:p>
            <a:pPr latinLnBrk="0"/>
            <a:r>
              <a:rPr kumimoji="0" lang="en-US" altLang="ko-KR" b="1" smtClean="0">
                <a:latin typeface="Courier New" pitchFamily="49" charset="0"/>
              </a:rPr>
              <a:t>data[0] = 1.0; </a:t>
            </a:r>
          </a:p>
          <a:p>
            <a:pPr latinLnBrk="0"/>
            <a:r>
              <a:rPr kumimoji="0" lang="en-US" altLang="ko-KR" b="1" smtClean="0">
                <a:latin typeface="Courier New" pitchFamily="49" charset="0"/>
              </a:rPr>
              <a:t>data[1] = 5.0;</a:t>
            </a:r>
          </a:p>
          <a:p>
            <a:pPr latinLnBrk="0"/>
            <a:r>
              <a:rPr kumimoji="0" lang="en-US" altLang="ko-KR" b="1" smtClean="0">
                <a:latin typeface="Courier New" pitchFamily="49" charset="0"/>
              </a:rPr>
              <a:t>data[2] = 7.3;</a:t>
            </a:r>
          </a:p>
          <a:p>
            <a:pPr latinLnBrk="0"/>
            <a:endParaRPr kumimoji="0" lang="en-US" altLang="ko-KR" b="1" smtClean="0">
              <a:latin typeface="Courier New" pitchFamily="49" charset="0"/>
            </a:endParaRPr>
          </a:p>
          <a:p>
            <a:pPr latinLnBrk="0"/>
            <a:r>
              <a:rPr kumimoji="0" lang="en-US" altLang="ko-KR" b="1" smtClean="0">
                <a:latin typeface="Courier New" pitchFamily="49" charset="0"/>
              </a:rPr>
              <a:t>double d = data[2];</a:t>
            </a:r>
          </a:p>
          <a:p>
            <a:pPr latinLnBrk="0"/>
            <a:endParaRPr kumimoji="0" lang="en-US" altLang="ko-KR" b="1">
              <a:latin typeface="Courier New" pitchFamily="49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66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파일 이름 제거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pic>
        <p:nvPicPr>
          <p:cNvPr id="7" name="Picture 6" descr="fig4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624013"/>
            <a:ext cx="78549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6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MusicOrganizer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1600"/>
            <a:ext cx="8363272" cy="47545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 smtClean="0"/>
              <a:t>MusicOrganizer</a:t>
            </a:r>
            <a:r>
              <a:rPr lang="en-US" altLang="ko-KR" sz="2000" b="1" dirty="0"/>
              <a:t>V</a:t>
            </a:r>
            <a:r>
              <a:rPr lang="en-US" altLang="ko-KR" sz="2000" b="1" dirty="0" smtClean="0"/>
              <a:t>1  &lt;-- Open project in </a:t>
            </a:r>
            <a:r>
              <a:rPr lang="en-US" altLang="ko-KR" sz="2000" b="1" dirty="0" err="1" smtClean="0"/>
              <a:t>BlueJ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err="1" smtClean="0"/>
              <a:t>인스턴스를</a:t>
            </a:r>
            <a:r>
              <a:rPr lang="ko-KR" altLang="en-US" sz="2000" b="1" dirty="0" smtClean="0"/>
              <a:t> 만들고 어떤 </a:t>
            </a:r>
            <a:r>
              <a:rPr lang="ko-KR" altLang="en-US" sz="2000" b="1" dirty="0" err="1" smtClean="0"/>
              <a:t>메소드를</a:t>
            </a:r>
            <a:r>
              <a:rPr lang="ko-KR" altLang="en-US" sz="2000" b="1" dirty="0" smtClean="0"/>
              <a:t> 호출할 수 있는지 살펴보기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b="1" dirty="0" smtClean="0"/>
              <a:t>파일이름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아무 이름이나 상관 없음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추가하기</a:t>
            </a:r>
            <a:endParaRPr lang="en-US" altLang="ko-KR" sz="2000" b="1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b="1" dirty="0"/>
              <a:t>파일 개수 확인하기</a:t>
            </a:r>
            <a:r>
              <a:rPr lang="en-US" altLang="ko-KR" sz="2000" b="1" dirty="0"/>
              <a:t>, </a:t>
            </a:r>
            <a:r>
              <a:rPr lang="en-US" altLang="ko-KR" sz="2000" b="1" dirty="0" smtClean="0"/>
              <a:t>0</a:t>
            </a:r>
            <a:r>
              <a:rPr lang="ko-KR" altLang="en-US" sz="2000" b="1" dirty="0" smtClean="0"/>
              <a:t>번 파일 </a:t>
            </a:r>
            <a:r>
              <a:rPr lang="ko-KR" altLang="en-US" sz="2000" b="1" dirty="0"/>
              <a:t>이름 읽기</a:t>
            </a:r>
            <a:endParaRPr lang="en-US" altLang="ko-KR" sz="2000" b="1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b="1" dirty="0" smtClean="0"/>
              <a:t>파일이름</a:t>
            </a:r>
            <a:r>
              <a:rPr lang="en-US" altLang="ko-KR" sz="2000" b="1" dirty="0" smtClean="0"/>
              <a:t> </a:t>
            </a:r>
            <a:r>
              <a:rPr lang="ko-KR" altLang="en-US" sz="2000" b="1" dirty="0"/>
              <a:t>추가하기</a:t>
            </a:r>
            <a:endParaRPr lang="en-US" altLang="ko-KR" sz="2000" b="1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b="1" dirty="0"/>
              <a:t>파일 개수 확인하기</a:t>
            </a:r>
            <a:r>
              <a:rPr lang="en-US" altLang="ko-KR" sz="2000" b="1" dirty="0"/>
              <a:t>, </a:t>
            </a:r>
            <a:r>
              <a:rPr lang="en-US" altLang="ko-KR" sz="2000" b="1" dirty="0" smtClean="0"/>
              <a:t>0</a:t>
            </a:r>
            <a:r>
              <a:rPr lang="ko-KR" altLang="en-US" sz="2000" b="1" dirty="0" smtClean="0"/>
              <a:t>번과</a:t>
            </a:r>
            <a:r>
              <a:rPr lang="en-US" altLang="ko-KR" sz="2000" b="1" dirty="0" smtClean="0"/>
              <a:t> 1</a:t>
            </a:r>
            <a:r>
              <a:rPr lang="ko-KR" altLang="en-US" sz="2000" b="1" dirty="0" smtClean="0"/>
              <a:t>번 파일 </a:t>
            </a:r>
            <a:r>
              <a:rPr lang="ko-KR" altLang="en-US" sz="2000" b="1" dirty="0"/>
              <a:t>이름 </a:t>
            </a:r>
            <a:r>
              <a:rPr lang="ko-KR" altLang="en-US" sz="2000" b="1" dirty="0" smtClean="0"/>
              <a:t>읽기</a:t>
            </a:r>
            <a:endParaRPr lang="en-US" altLang="ko-KR" sz="20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b="1" dirty="0" smtClean="0"/>
              <a:t>0</a:t>
            </a:r>
            <a:r>
              <a:rPr lang="ko-KR" altLang="en-US" sz="2000" b="1" dirty="0" smtClean="0"/>
              <a:t>번 파일이름  제거하기</a:t>
            </a:r>
            <a:endParaRPr lang="en-US" altLang="ko-KR" sz="20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b="1" dirty="0"/>
              <a:t>0</a:t>
            </a:r>
            <a:r>
              <a:rPr lang="ko-KR" altLang="en-US" sz="2000" b="1" dirty="0" smtClean="0"/>
              <a:t>번 파일이름  읽기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어떤 파일이름이 읽히나</a:t>
            </a:r>
            <a:r>
              <a:rPr lang="en-US" altLang="ko-KR" sz="2000" b="1" dirty="0" smtClean="0"/>
              <a:t>?)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번 파일이름을 읽으면 어떻게 되나</a:t>
            </a:r>
            <a:r>
              <a:rPr lang="en-US" altLang="ko-KR" sz="2000" b="1" dirty="0" smtClean="0"/>
              <a:t>?</a:t>
            </a:r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63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MusicOrganizer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1600"/>
            <a:ext cx="8363272" cy="47545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 smtClean="0"/>
              <a:t>MusicOrganizerV1  </a:t>
            </a:r>
            <a:r>
              <a:rPr lang="ko-KR" altLang="en-US" sz="2000" b="1" dirty="0" smtClean="0"/>
              <a:t>소스코드 관찰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r>
              <a:rPr lang="en-US" altLang="ko-KR" sz="2000" dirty="0" err="1" smtClean="0"/>
              <a:t>MusicOrganizer</a:t>
            </a:r>
            <a:r>
              <a:rPr lang="ko-KR" altLang="en-US" sz="2000" dirty="0"/>
              <a:t>에 파일이름을 하나 </a:t>
            </a:r>
            <a:r>
              <a:rPr lang="ko-KR" altLang="en-US" sz="2000" dirty="0" smtClean="0"/>
              <a:t>읽도록 하면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MusicOrganizer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무엇을 </a:t>
            </a:r>
            <a:r>
              <a:rPr lang="ko-KR" altLang="en-US" sz="2000" dirty="0"/>
              <a:t>하나</a:t>
            </a:r>
            <a:r>
              <a:rPr lang="en-US" altLang="ko-KR" sz="2000" dirty="0"/>
              <a:t>?</a:t>
            </a:r>
          </a:p>
          <a:p>
            <a:r>
              <a:rPr lang="en-US" altLang="ko-KR" sz="2000" dirty="0" err="1"/>
              <a:t>MusicOrganizer</a:t>
            </a:r>
            <a:r>
              <a:rPr lang="ko-KR" altLang="en-US" sz="2000" dirty="0" smtClean="0"/>
              <a:t>에게 파일 개수를 물어보면 </a:t>
            </a:r>
            <a:r>
              <a:rPr lang="en-US" altLang="ko-KR" sz="2000" dirty="0" err="1" smtClean="0"/>
              <a:t>MusicOrganizer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무엇을 </a:t>
            </a:r>
            <a:r>
              <a:rPr lang="ko-KR" altLang="en-US" sz="2000" dirty="0"/>
              <a:t>하나</a:t>
            </a:r>
            <a:r>
              <a:rPr lang="en-US" altLang="ko-KR" sz="2000" dirty="0" smtClean="0"/>
              <a:t>?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위임 </a:t>
            </a:r>
            <a:r>
              <a:rPr lang="en-US" altLang="ko-KR" sz="2000" dirty="0" smtClean="0"/>
              <a:t>(delegation) &lt;-- </a:t>
            </a:r>
            <a:r>
              <a:rPr lang="ko-KR" altLang="en-US" sz="2000" dirty="0" smtClean="0"/>
              <a:t>기능의 중복을 피해야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24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이름 읽기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886400" y="2667223"/>
            <a:ext cx="2286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b="0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Index validity checks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005212" y="2745010"/>
            <a:ext cx="1447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/>
            <a:endParaRPr lang="en-GB" altLang="ko-KR" sz="100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453012" y="3586385"/>
            <a:ext cx="1447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/>
            <a:endParaRPr lang="en-GB" altLang="ko-KR" sz="100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919612" y="5224685"/>
            <a:ext cx="1447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/>
            <a:endParaRPr lang="en-GB" altLang="ko-KR" sz="100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11175" y="2548160"/>
            <a:ext cx="60547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ko-KR" sz="1800" noProof="1"/>
              <a:t>public void </a:t>
            </a:r>
            <a:r>
              <a:rPr lang="en-GB" altLang="ko-KR" sz="1800" dirty="0" err="1"/>
              <a:t>listFile</a:t>
            </a:r>
            <a:r>
              <a:rPr lang="en-GB" altLang="ko-KR" sz="1800" noProof="1"/>
              <a:t>(int </a:t>
            </a:r>
            <a:r>
              <a:rPr lang="en-GB" altLang="ko-KR" sz="1800" dirty="0"/>
              <a:t>index</a:t>
            </a:r>
            <a:r>
              <a:rPr lang="en-GB" altLang="ko-KR" sz="1800" noProof="1"/>
              <a:t>)</a:t>
            </a:r>
          </a:p>
          <a:p>
            <a:pPr eaLnBrk="1" hangingPunct="1"/>
            <a:r>
              <a:rPr lang="en-GB" altLang="ko-KR" sz="1800" noProof="1"/>
              <a:t>{</a:t>
            </a:r>
          </a:p>
          <a:p>
            <a:pPr eaLnBrk="1" hangingPunct="1"/>
            <a:r>
              <a:rPr lang="en-GB" altLang="ko-KR" sz="1800" noProof="1"/>
              <a:t>    if(</a:t>
            </a:r>
            <a:r>
              <a:rPr lang="en-GB" altLang="ko-KR" sz="1800" dirty="0"/>
              <a:t>index</a:t>
            </a:r>
            <a:r>
              <a:rPr lang="en-GB" altLang="ko-KR" sz="1800" noProof="1"/>
              <a:t> </a:t>
            </a:r>
            <a:r>
              <a:rPr lang="en-GB" altLang="ko-KR" sz="1800" dirty="0"/>
              <a:t>&gt;=</a:t>
            </a:r>
            <a:r>
              <a:rPr lang="en-GB" altLang="ko-KR" sz="1800" noProof="1"/>
              <a:t> 0</a:t>
            </a:r>
            <a:r>
              <a:rPr lang="en-GB" altLang="ko-KR" sz="1800" dirty="0"/>
              <a:t> &amp;&amp;</a:t>
            </a:r>
            <a:endParaRPr lang="en-GB" altLang="ko-KR" sz="1800" noProof="1"/>
          </a:p>
          <a:p>
            <a:pPr eaLnBrk="1" hangingPunct="1"/>
            <a:r>
              <a:rPr lang="en-GB" altLang="ko-KR" sz="1800" dirty="0"/>
              <a:t>           index</a:t>
            </a:r>
            <a:r>
              <a:rPr lang="en-GB" altLang="ko-KR" sz="1800" noProof="1"/>
              <a:t> &lt; </a:t>
            </a:r>
            <a:r>
              <a:rPr lang="en-GB" altLang="ko-KR" sz="1800" dirty="0" err="1">
                <a:solidFill>
                  <a:srgbClr val="FF0000"/>
                </a:solidFill>
              </a:rPr>
              <a:t>files.size</a:t>
            </a:r>
            <a:r>
              <a:rPr lang="en-GB" altLang="ko-KR" sz="1800" noProof="1">
                <a:solidFill>
                  <a:srgbClr val="FF0000"/>
                </a:solidFill>
              </a:rPr>
              <a:t>()</a:t>
            </a:r>
            <a:r>
              <a:rPr lang="en-GB" altLang="ko-KR" sz="1800" noProof="1"/>
              <a:t>) {</a:t>
            </a:r>
            <a:r>
              <a:rPr lang="en-GB" altLang="ko-KR" sz="1800" dirty="0"/>
              <a:t/>
            </a:r>
            <a:br>
              <a:rPr lang="en-GB" altLang="ko-KR" sz="1800" dirty="0"/>
            </a:br>
            <a:r>
              <a:rPr lang="en-GB" altLang="ko-KR" sz="1800" dirty="0"/>
              <a:t>        String filename = files</a:t>
            </a:r>
            <a:r>
              <a:rPr lang="en-GB" altLang="ko-KR" sz="1800" noProof="1"/>
              <a:t>.get(</a:t>
            </a:r>
            <a:r>
              <a:rPr lang="en-GB" altLang="ko-KR" sz="1800" dirty="0"/>
              <a:t>index</a:t>
            </a:r>
            <a:r>
              <a:rPr lang="en-GB" altLang="ko-KR" sz="1800" noProof="1"/>
              <a:t>)</a:t>
            </a:r>
            <a:r>
              <a:rPr lang="en-GB" altLang="ko-KR" sz="1800" dirty="0"/>
              <a:t>;</a:t>
            </a:r>
            <a:endParaRPr lang="en-GB" altLang="ko-KR" sz="1800" noProof="1"/>
          </a:p>
          <a:p>
            <a:pPr eaLnBrk="1" hangingPunct="1"/>
            <a:r>
              <a:rPr lang="en-GB" altLang="ko-KR" sz="1800" noProof="1"/>
              <a:t>        System.out.println(</a:t>
            </a:r>
            <a:r>
              <a:rPr lang="en-GB" altLang="ko-KR" sz="1800" dirty="0"/>
              <a:t>filename</a:t>
            </a:r>
            <a:r>
              <a:rPr lang="en-GB" altLang="ko-KR" sz="1800" noProof="1"/>
              <a:t>);</a:t>
            </a:r>
          </a:p>
          <a:p>
            <a:pPr eaLnBrk="1" hangingPunct="1"/>
            <a:r>
              <a:rPr lang="en-GB" altLang="ko-KR" sz="1800" noProof="1"/>
              <a:t>    }</a:t>
            </a:r>
          </a:p>
          <a:p>
            <a:pPr eaLnBrk="1" hangingPunct="1"/>
            <a:r>
              <a:rPr lang="en-GB" altLang="ko-KR" sz="1800" noProof="1"/>
              <a:t>    </a:t>
            </a:r>
            <a:r>
              <a:rPr lang="en-GB" altLang="ko-KR" sz="1800" noProof="1">
                <a:solidFill>
                  <a:srgbClr val="009900"/>
                </a:solidFill>
              </a:rPr>
              <a:t>else {</a:t>
            </a:r>
          </a:p>
          <a:p>
            <a:pPr eaLnBrk="1" hangingPunct="1"/>
            <a:r>
              <a:rPr lang="en-GB" altLang="ko-KR" sz="1800" noProof="1">
                <a:solidFill>
                  <a:srgbClr val="009900"/>
                </a:solidFill>
              </a:rPr>
              <a:t>        // This is not a valid </a:t>
            </a:r>
            <a:r>
              <a:rPr lang="en-GB" altLang="ko-KR" sz="1800" dirty="0">
                <a:solidFill>
                  <a:srgbClr val="009900"/>
                </a:solidFill>
              </a:rPr>
              <a:t>index</a:t>
            </a:r>
            <a:r>
              <a:rPr lang="en-GB" altLang="ko-KR" sz="1800" noProof="1">
                <a:solidFill>
                  <a:srgbClr val="009900"/>
                </a:solidFill>
              </a:rPr>
              <a:t>.</a:t>
            </a:r>
          </a:p>
          <a:p>
            <a:pPr eaLnBrk="1" hangingPunct="1"/>
            <a:r>
              <a:rPr lang="en-GB" altLang="ko-KR" sz="1800" noProof="1">
                <a:solidFill>
                  <a:srgbClr val="009900"/>
                </a:solidFill>
              </a:rPr>
              <a:t>    }</a:t>
            </a:r>
          </a:p>
          <a:p>
            <a:pPr eaLnBrk="1" hangingPunct="1"/>
            <a:r>
              <a:rPr lang="en-GB" altLang="ko-KR" sz="1800" noProof="1"/>
              <a:t>}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3365450" y="2908523"/>
            <a:ext cx="25209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4662437" y="2908523"/>
            <a:ext cx="12239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en-US">
              <a:latin typeface="Courier New" charset="0"/>
              <a:ea typeface="MS PGothic" charset="0"/>
              <a:cs typeface="Times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23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628800"/>
            <a:ext cx="5440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+mn-lt"/>
              </a:rPr>
              <a:t>ArrayList</a:t>
            </a:r>
            <a:r>
              <a:rPr lang="en-US" altLang="ko-KR" b="1" dirty="0" smtClean="0">
                <a:latin typeface="+mn-lt"/>
              </a:rPr>
              <a:t>&lt;String&gt; files = new </a:t>
            </a:r>
            <a:r>
              <a:rPr lang="en-US" altLang="ko-KR" b="1" dirty="0" err="1" smtClean="0">
                <a:latin typeface="+mn-lt"/>
              </a:rPr>
              <a:t>ArrayList</a:t>
            </a:r>
            <a:r>
              <a:rPr lang="en-US" altLang="ko-KR" b="1" dirty="0" smtClean="0">
                <a:latin typeface="+mn-lt"/>
              </a:rPr>
              <a:t>&lt;String&gt;();</a:t>
            </a:r>
          </a:p>
          <a:p>
            <a:r>
              <a:rPr lang="en-US" altLang="ko-KR" b="1" dirty="0" err="1">
                <a:latin typeface="+mn-lt"/>
              </a:rPr>
              <a:t>files.add</a:t>
            </a:r>
            <a:r>
              <a:rPr lang="en-US" altLang="ko-KR" b="1" dirty="0">
                <a:latin typeface="+mn-lt"/>
              </a:rPr>
              <a:t>("filename1</a:t>
            </a:r>
            <a:r>
              <a:rPr lang="en-US" altLang="ko-KR" b="1" dirty="0" smtClean="0">
                <a:latin typeface="+mn-lt"/>
              </a:rPr>
              <a:t>");</a:t>
            </a:r>
            <a:r>
              <a:rPr lang="en-US" altLang="ko-KR" b="1" dirty="0">
                <a:latin typeface="+mn-lt"/>
              </a:rPr>
              <a:t> </a:t>
            </a:r>
            <a:r>
              <a:rPr lang="en-US" altLang="ko-KR" b="1" dirty="0" err="1">
                <a:latin typeface="+mn-lt"/>
              </a:rPr>
              <a:t>files.add</a:t>
            </a:r>
            <a:r>
              <a:rPr lang="en-US" altLang="ko-KR" b="1" dirty="0">
                <a:latin typeface="+mn-lt"/>
              </a:rPr>
              <a:t>("</a:t>
            </a:r>
            <a:r>
              <a:rPr lang="en-US" altLang="ko-KR" b="1" dirty="0" smtClean="0">
                <a:latin typeface="+mn-lt"/>
              </a:rPr>
              <a:t>filename2");</a:t>
            </a:r>
            <a:endParaRPr lang="ko-KR" altLang="en-US" b="1" dirty="0">
              <a:latin typeface="+mn-lt"/>
            </a:endParaRPr>
          </a:p>
          <a:p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896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실습과제 </a:t>
            </a:r>
            <a:r>
              <a:rPr lang="en-US" altLang="ko-KR" dirty="0" smtClean="0"/>
              <a:t>1 (1) (2)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05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Iterating over collections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for loop</a:t>
            </a:r>
          </a:p>
          <a:p>
            <a:r>
              <a:rPr lang="en-US" altLang="ko-KR" dirty="0" smtClean="0"/>
              <a:t>for-each loop</a:t>
            </a:r>
          </a:p>
          <a:p>
            <a:r>
              <a:rPr lang="en-US" altLang="ko-KR" dirty="0" smtClean="0"/>
              <a:t>while loop</a:t>
            </a:r>
          </a:p>
          <a:p>
            <a:r>
              <a:rPr lang="en-US" altLang="ko-KR" dirty="0" smtClean="0"/>
              <a:t>Iterator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70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for-each loop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10482" y="1729582"/>
            <a:ext cx="6523037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mtClean="0"/>
              <a:t>/**</a:t>
            </a:r>
          </a:p>
          <a:p>
            <a:pPr eaLnBrk="1" hangingPunct="1">
              <a:defRPr/>
            </a:pPr>
            <a:r>
              <a:rPr lang="en-US" smtClean="0"/>
              <a:t> * List all file names in the organizer.</a:t>
            </a:r>
          </a:p>
          <a:p>
            <a:pPr eaLnBrk="1" hangingPunct="1">
              <a:defRPr/>
            </a:pPr>
            <a:r>
              <a:rPr lang="en-US" smtClean="0"/>
              <a:t> */</a:t>
            </a:r>
          </a:p>
          <a:p>
            <a:pPr eaLnBrk="1" hangingPunct="1">
              <a:defRPr/>
            </a:pPr>
            <a:r>
              <a:rPr lang="en-US" smtClean="0"/>
              <a:t>public void listAllFiles()</a:t>
            </a:r>
          </a:p>
          <a:p>
            <a:pPr eaLnBrk="1" hangingPunct="1">
              <a:defRPr/>
            </a:pPr>
            <a:r>
              <a:rPr lang="en-US" smtClean="0"/>
              <a:t>{</a:t>
            </a:r>
          </a:p>
          <a:p>
            <a:pPr eaLnBrk="1" hangingPunct="1">
              <a:defRPr/>
            </a:pPr>
            <a:r>
              <a:rPr lang="en-US" smtClean="0"/>
              <a:t>    for(String filename : files) {</a:t>
            </a:r>
          </a:p>
          <a:p>
            <a:pPr eaLnBrk="1" hangingPunct="1">
              <a:defRPr/>
            </a:pPr>
            <a:r>
              <a:rPr lang="en-US" smtClean="0"/>
              <a:t>        System.out.println(filename);</a:t>
            </a:r>
          </a:p>
          <a:p>
            <a:pPr eaLnBrk="1" hangingPunct="1">
              <a:defRPr/>
            </a:pPr>
            <a:r>
              <a:rPr lang="en-US" smtClean="0"/>
              <a:t>    }</a:t>
            </a:r>
          </a:p>
          <a:p>
            <a:pPr eaLnBrk="1" hangingPunct="1">
              <a:defRPr/>
            </a:pPr>
            <a:r>
              <a:rPr lang="en-US" smtClean="0"/>
              <a:t>} </a:t>
            </a:r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1682402" y="5254848"/>
            <a:ext cx="5049838" cy="40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for each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filename</a:t>
            </a: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 in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files</a:t>
            </a:r>
            <a:r>
              <a:rPr lang="en-GB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, print out </a:t>
            </a:r>
            <a:r>
              <a:rPr lang="en-GB" i="1">
                <a:solidFill>
                  <a:srgbClr val="A57133"/>
                </a:solidFill>
                <a:latin typeface="Trebuchet MS" charset="0"/>
                <a:ea typeface="MS PGothic" charset="0"/>
                <a:cs typeface="MS PGothic" charset="0"/>
              </a:rPr>
              <a:t>filename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160" y="2555612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Collection </a:t>
            </a:r>
            <a:r>
              <a:rPr lang="ko-KR" altLang="en-US" dirty="0" smtClean="0">
                <a:solidFill>
                  <a:srgbClr val="FF0000"/>
                </a:solidFill>
              </a:rPr>
              <a:t>혹은 배열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436096" y="2852936"/>
            <a:ext cx="576064" cy="28803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2040" y="4077072"/>
            <a:ext cx="2802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지역변수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임의로 지은 이름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4067944" y="3429000"/>
            <a:ext cx="864096" cy="64807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4284385"/>
            <a:ext cx="4945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지역변수의 타입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en-US" altLang="ko-KR" sz="1600" b="1" smtClean="0">
                <a:solidFill>
                  <a:srgbClr val="FF0000"/>
                </a:solidFill>
              </a:rPr>
              <a:t>(</a:t>
            </a:r>
            <a:r>
              <a:rPr lang="en-US" altLang="ko-KR" sz="1600" b="1" smtClean="0">
                <a:solidFill>
                  <a:srgbClr val="FF0000"/>
                </a:solidFill>
              </a:rPr>
              <a:t>Collection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에 들어 있는 원소들의 타입과 같게 선언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691680" y="3429000"/>
            <a:ext cx="792088" cy="8643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Courier New" pitchFamily="49" charset="0"/>
              </a:rPr>
              <a:t>for-each</a:t>
            </a:r>
            <a:r>
              <a:rPr lang="en-US" altLang="ko-KR" dirty="0" smtClean="0"/>
              <a:t> </a:t>
            </a:r>
            <a:r>
              <a:rPr lang="ko-KR" altLang="en-US" dirty="0"/>
              <a:t>루프</a:t>
            </a:r>
            <a:endParaRPr lang="en-US" altLang="ko-KR" dirty="0"/>
          </a:p>
        </p:txBody>
      </p:sp>
      <p:sp>
        <p:nvSpPr>
          <p:cNvPr id="1168388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68390" name="Rectangle 6"/>
          <p:cNvSpPr>
            <a:spLocks noChangeArrowheads="1"/>
          </p:cNvSpPr>
          <p:nvPr/>
        </p:nvSpPr>
        <p:spPr bwMode="auto">
          <a:xfrm>
            <a:off x="762000" y="1524000"/>
            <a:ext cx="7696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 dirty="0">
                <a:latin typeface="Courier New" pitchFamily="49" charset="0"/>
              </a:rPr>
              <a:t>double[] data = </a:t>
            </a:r>
            <a:r>
              <a:rPr lang="en-US" altLang="ko-KR" b="1" dirty="0">
                <a:latin typeface="Courier New" pitchFamily="-107" charset="0"/>
                <a:cs typeface="Courier New" pitchFamily="-107" charset="0"/>
              </a:rPr>
              <a:t>{0.1, 1.1, 2.1</a:t>
            </a:r>
            <a:r>
              <a:rPr lang="en-US" altLang="ko-KR" b="1" dirty="0" smtClean="0">
                <a:latin typeface="Courier New" pitchFamily="-107" charset="0"/>
                <a:cs typeface="Courier New" pitchFamily="-107" charset="0"/>
              </a:rPr>
              <a:t>};</a:t>
            </a:r>
            <a:r>
              <a:rPr kumimoji="0" lang="en-US" altLang="ko-KR" b="1" dirty="0" smtClean="0">
                <a:latin typeface="Courier New" pitchFamily="49" charset="0"/>
              </a:rPr>
              <a:t/>
            </a:r>
            <a:br>
              <a:rPr kumimoji="0" lang="en-US" altLang="ko-KR" b="1" dirty="0" smtClean="0">
                <a:latin typeface="Courier New" pitchFamily="49" charset="0"/>
              </a:rPr>
            </a:br>
            <a:r>
              <a:rPr kumimoji="0" lang="en-US" altLang="ko-KR" b="1" dirty="0" smtClean="0">
                <a:latin typeface="Courier New" pitchFamily="49" charset="0"/>
              </a:rPr>
              <a:t>double </a:t>
            </a:r>
            <a:r>
              <a:rPr kumimoji="0" lang="en-US" altLang="ko-KR" b="1" dirty="0">
                <a:latin typeface="Courier New" pitchFamily="49" charset="0"/>
              </a:rPr>
              <a:t>sum = </a:t>
            </a:r>
            <a:r>
              <a:rPr kumimoji="0" lang="en-US" altLang="ko-KR" b="1" dirty="0" smtClean="0">
                <a:latin typeface="Courier New" pitchFamily="49" charset="0"/>
              </a:rPr>
              <a:t>0.0;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for (double e : data) // </a:t>
            </a:r>
            <a:r>
              <a:rPr kumimoji="0" lang="en-US" altLang="ko-KR" b="1" dirty="0">
                <a:solidFill>
                  <a:srgbClr val="FF0000"/>
                </a:solidFill>
                <a:latin typeface="Courier New" pitchFamily="49" charset="0"/>
              </a:rPr>
              <a:t>"for each e in data"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 smtClean="0">
                <a:latin typeface="Courier New" pitchFamily="49" charset="0"/>
              </a:rPr>
              <a:t>{                     //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 data </a:t>
            </a:r>
            <a:r>
              <a:rPr kumimoji="0" lang="ko-KR" altLang="en-US" b="1" dirty="0" smtClean="0">
                <a:solidFill>
                  <a:srgbClr val="FF0000"/>
                </a:solidFill>
                <a:latin typeface="Courier New" pitchFamily="49" charset="0"/>
              </a:rPr>
              <a:t>값이 차례로 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itchFamily="49" charset="0"/>
              </a:rPr>
              <a:t>e</a:t>
            </a:r>
            <a:r>
              <a:rPr kumimoji="0" lang="ko-KR" altLang="en-US" b="1" dirty="0" smtClean="0">
                <a:solidFill>
                  <a:srgbClr val="FF0000"/>
                </a:solidFill>
                <a:latin typeface="Courier New" pitchFamily="49" charset="0"/>
              </a:rPr>
              <a:t>에 대입됨</a:t>
            </a:r>
            <a:endParaRPr kumimoji="0" lang="en-US" altLang="ko-KR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atinLnBrk="0">
              <a:spcBef>
                <a:spcPct val="50000"/>
              </a:spcBef>
            </a:pPr>
            <a:r>
              <a:rPr kumimoji="0" lang="en-US" altLang="ko-KR" b="1" dirty="0" smtClean="0">
                <a:latin typeface="Courier New" pitchFamily="49" charset="0"/>
              </a:rPr>
              <a:t>   </a:t>
            </a:r>
            <a:r>
              <a:rPr kumimoji="0" lang="en-US" altLang="ko-KR" b="1" dirty="0">
                <a:latin typeface="Courier New" pitchFamily="49" charset="0"/>
              </a:rPr>
              <a:t>sum = sum + e</a:t>
            </a:r>
            <a:r>
              <a:rPr kumimoji="0" lang="en-US" altLang="ko-KR" b="1" dirty="0" smtClean="0">
                <a:latin typeface="Courier New" pitchFamily="49" charset="0"/>
              </a:rPr>
              <a:t>;</a:t>
            </a:r>
          </a:p>
          <a:p>
            <a:pPr latinLnBrk="0">
              <a:spcBef>
                <a:spcPct val="50000"/>
              </a:spcBef>
            </a:pPr>
            <a:r>
              <a:rPr kumimoji="0" lang="en-US" altLang="ko-KR" b="1" dirty="0" smtClean="0">
                <a:latin typeface="Courier New" pitchFamily="49" charset="0"/>
              </a:rPr>
              <a:t>} </a:t>
            </a:r>
            <a:endParaRPr kumimoji="0" lang="en-US" altLang="ko-KR" b="1" dirty="0">
              <a:latin typeface="Courier New" pitchFamily="49" charset="0"/>
            </a:endParaRPr>
          </a:p>
        </p:txBody>
      </p:sp>
      <p:sp>
        <p:nvSpPr>
          <p:cNvPr id="1168391" name="Rectangle 7"/>
          <p:cNvSpPr>
            <a:spLocks noChangeArrowheads="1"/>
          </p:cNvSpPr>
          <p:nvPr/>
        </p:nvSpPr>
        <p:spPr bwMode="auto">
          <a:xfrm>
            <a:off x="762000" y="3810000"/>
            <a:ext cx="7696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>
                <a:latin typeface="Courier New" pitchFamily="49" charset="0"/>
              </a:rPr>
              <a:t>double[] data = . . .;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double sum = 0;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for (int i = 0; i &lt; data.length; i++)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{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double e = data[i];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   sum = sum + e;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} 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33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Courier New" pitchFamily="49" charset="0"/>
              </a:rPr>
              <a:t>for-each</a:t>
            </a:r>
            <a:r>
              <a:rPr lang="en-US" altLang="ko-KR" dirty="0" smtClean="0"/>
              <a:t> </a:t>
            </a:r>
            <a:r>
              <a:rPr lang="ko-KR" altLang="en-US" dirty="0"/>
              <a:t>루프</a:t>
            </a:r>
            <a:endParaRPr lang="en-US" altLang="ko-KR" dirty="0"/>
          </a:p>
        </p:txBody>
      </p:sp>
      <p:sp>
        <p:nvSpPr>
          <p:cNvPr id="1172484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72485" name="Rectangle 5"/>
          <p:cNvSpPr>
            <a:spLocks noChangeArrowheads="1"/>
          </p:cNvSpPr>
          <p:nvPr/>
        </p:nvSpPr>
        <p:spPr bwMode="auto">
          <a:xfrm>
            <a:off x="762000" y="1600200"/>
            <a:ext cx="7696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 dirty="0" err="1">
                <a:latin typeface="Courier New" pitchFamily="49" charset="0"/>
              </a:rPr>
              <a:t>ArrayList</a:t>
            </a:r>
            <a:r>
              <a:rPr kumimoji="0" lang="en-US" altLang="ko-KR" b="1" dirty="0">
                <a:latin typeface="Courier New" pitchFamily="49" charset="0"/>
              </a:rPr>
              <a:t>&lt;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r>
              <a:rPr kumimoji="0" lang="en-US" altLang="ko-KR" b="1" dirty="0">
                <a:latin typeface="Courier New" pitchFamily="49" charset="0"/>
              </a:rPr>
              <a:t>&gt; accounts = . . . ;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double sum = </a:t>
            </a:r>
            <a:r>
              <a:rPr kumimoji="0" lang="en-US" altLang="ko-KR" b="1" dirty="0" smtClean="0">
                <a:latin typeface="Courier New" pitchFamily="49" charset="0"/>
              </a:rPr>
              <a:t>0.0;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for (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r>
              <a:rPr kumimoji="0" lang="en-US" altLang="ko-KR" b="1" dirty="0">
                <a:latin typeface="Courier New" pitchFamily="49" charset="0"/>
              </a:rPr>
              <a:t> a : accounts)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{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sum = sum + </a:t>
            </a:r>
            <a:r>
              <a:rPr kumimoji="0" lang="en-US" altLang="ko-KR" b="1" dirty="0" err="1">
                <a:latin typeface="Courier New" pitchFamily="49" charset="0"/>
              </a:rPr>
              <a:t>a.getBalance</a:t>
            </a:r>
            <a:r>
              <a:rPr kumimoji="0" lang="en-US" altLang="ko-KR" b="1" dirty="0">
                <a:latin typeface="Courier New" pitchFamily="49" charset="0"/>
              </a:rPr>
              <a:t>();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}</a:t>
            </a:r>
            <a:r>
              <a:rPr kumimoji="0" lang="en-US" altLang="ko-K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1172486" name="Rectangle 6"/>
          <p:cNvSpPr>
            <a:spLocks noChangeArrowheads="1"/>
          </p:cNvSpPr>
          <p:nvPr/>
        </p:nvSpPr>
        <p:spPr bwMode="auto">
          <a:xfrm>
            <a:off x="762000" y="3886200"/>
            <a:ext cx="7696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50000"/>
              </a:spcBef>
            </a:pPr>
            <a:r>
              <a:rPr kumimoji="0" lang="en-US" altLang="ko-KR" b="1" dirty="0">
                <a:latin typeface="Courier New" pitchFamily="49" charset="0"/>
              </a:rPr>
              <a:t>double sum = </a:t>
            </a:r>
            <a:r>
              <a:rPr kumimoji="0" lang="en-US" altLang="ko-KR" b="1" dirty="0" smtClean="0">
                <a:latin typeface="Courier New" pitchFamily="49" charset="0"/>
              </a:rPr>
              <a:t>0.0;</a:t>
            </a:r>
            <a:r>
              <a:rPr kumimoji="0" lang="en-US" altLang="ko-KR" b="1" dirty="0">
                <a:latin typeface="Courier New" pitchFamily="49" charset="0"/>
              </a:rPr>
              <a:t/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for (</a:t>
            </a:r>
            <a:r>
              <a:rPr kumimoji="0" lang="en-US" altLang="ko-KR" b="1" dirty="0" err="1">
                <a:latin typeface="Courier New" pitchFamily="49" charset="0"/>
              </a:rPr>
              <a:t>int</a:t>
            </a:r>
            <a:r>
              <a:rPr kumimoji="0" lang="en-US" altLang="ko-KR" b="1" dirty="0">
                <a:latin typeface="Courier New" pitchFamily="49" charset="0"/>
              </a:rPr>
              <a:t> </a:t>
            </a:r>
            <a:r>
              <a:rPr kumimoji="0" lang="en-US" altLang="ko-KR" b="1" dirty="0" err="1">
                <a:latin typeface="Courier New" pitchFamily="49" charset="0"/>
              </a:rPr>
              <a:t>i</a:t>
            </a:r>
            <a:r>
              <a:rPr kumimoji="0" lang="en-US" altLang="ko-KR" b="1" dirty="0">
                <a:latin typeface="Courier New" pitchFamily="49" charset="0"/>
              </a:rPr>
              <a:t> = 0; </a:t>
            </a:r>
            <a:r>
              <a:rPr kumimoji="0" lang="en-US" altLang="ko-KR" b="1" dirty="0" err="1">
                <a:latin typeface="Courier New" pitchFamily="49" charset="0"/>
              </a:rPr>
              <a:t>i</a:t>
            </a:r>
            <a:r>
              <a:rPr kumimoji="0" lang="en-US" altLang="ko-KR" b="1" dirty="0">
                <a:latin typeface="Courier New" pitchFamily="49" charset="0"/>
              </a:rPr>
              <a:t> &lt; </a:t>
            </a:r>
            <a:r>
              <a:rPr kumimoji="0" lang="en-US" altLang="ko-KR" b="1" dirty="0" err="1">
                <a:latin typeface="Courier New" pitchFamily="49" charset="0"/>
              </a:rPr>
              <a:t>accounts.size</a:t>
            </a:r>
            <a:r>
              <a:rPr kumimoji="0" lang="en-US" altLang="ko-KR" b="1" dirty="0">
                <a:latin typeface="Courier New" pitchFamily="49" charset="0"/>
              </a:rPr>
              <a:t>(); </a:t>
            </a:r>
            <a:r>
              <a:rPr kumimoji="0" lang="en-US" altLang="ko-KR" b="1" dirty="0" err="1">
                <a:latin typeface="Courier New" pitchFamily="49" charset="0"/>
              </a:rPr>
              <a:t>i</a:t>
            </a:r>
            <a:r>
              <a:rPr kumimoji="0" lang="en-US" altLang="ko-KR" b="1" dirty="0">
                <a:latin typeface="Courier New" pitchFamily="49" charset="0"/>
              </a:rPr>
              <a:t>++)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{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</a:t>
            </a:r>
            <a:r>
              <a:rPr kumimoji="0" lang="en-US" altLang="ko-KR" b="1" dirty="0" err="1">
                <a:latin typeface="Courier New" pitchFamily="49" charset="0"/>
              </a:rPr>
              <a:t>BankAccount</a:t>
            </a:r>
            <a:r>
              <a:rPr kumimoji="0" lang="en-US" altLang="ko-KR" b="1" dirty="0">
                <a:latin typeface="Courier New" pitchFamily="49" charset="0"/>
              </a:rPr>
              <a:t> a = </a:t>
            </a:r>
            <a:r>
              <a:rPr kumimoji="0" lang="en-US" altLang="ko-KR" b="1" dirty="0" err="1">
                <a:latin typeface="Courier New" pitchFamily="49" charset="0"/>
              </a:rPr>
              <a:t>accounts.get</a:t>
            </a:r>
            <a:r>
              <a:rPr kumimoji="0" lang="en-US" altLang="ko-KR" b="1" dirty="0">
                <a:latin typeface="Courier New" pitchFamily="49" charset="0"/>
              </a:rPr>
              <a:t>(</a:t>
            </a:r>
            <a:r>
              <a:rPr kumimoji="0" lang="en-US" altLang="ko-KR" b="1" dirty="0" err="1">
                <a:latin typeface="Courier New" pitchFamily="49" charset="0"/>
              </a:rPr>
              <a:t>i</a:t>
            </a:r>
            <a:r>
              <a:rPr kumimoji="0" lang="en-US" altLang="ko-KR" b="1" dirty="0">
                <a:latin typeface="Courier New" pitchFamily="49" charset="0"/>
              </a:rPr>
              <a:t>);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   sum = sum + </a:t>
            </a:r>
            <a:r>
              <a:rPr kumimoji="0" lang="en-US" altLang="ko-KR" b="1" dirty="0" err="1">
                <a:latin typeface="Courier New" pitchFamily="49" charset="0"/>
              </a:rPr>
              <a:t>a.getBalance</a:t>
            </a:r>
            <a:r>
              <a:rPr kumimoji="0" lang="en-US" altLang="ko-KR" b="1" dirty="0">
                <a:latin typeface="Courier New" pitchFamily="49" charset="0"/>
              </a:rPr>
              <a:t>();</a:t>
            </a:r>
            <a:br>
              <a:rPr kumimoji="0" lang="en-US" altLang="ko-KR" b="1" dirty="0">
                <a:latin typeface="Courier New" pitchFamily="49" charset="0"/>
              </a:rPr>
            </a:br>
            <a:r>
              <a:rPr kumimoji="0" lang="en-US" altLang="ko-KR" b="1" dirty="0">
                <a:latin typeface="Courier New" pitchFamily="49" charset="0"/>
              </a:rPr>
              <a:t>} 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71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for-each loop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310482" y="2284413"/>
            <a:ext cx="6523037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public void </a:t>
            </a:r>
            <a:r>
              <a:rPr lang="en-US" dirty="0" err="1" smtClean="0"/>
              <a:t>findFiles</a:t>
            </a:r>
            <a:r>
              <a:rPr lang="en-US" dirty="0" smtClean="0"/>
              <a:t>(String </a:t>
            </a:r>
            <a:r>
              <a:rPr lang="en-US" dirty="0" err="1" smtClean="0"/>
              <a:t>searchString</a:t>
            </a:r>
            <a:r>
              <a:rPr lang="en-US" dirty="0" smtClean="0"/>
              <a:t>)</a:t>
            </a:r>
          </a:p>
          <a:p>
            <a:pPr eaLnBrk="1" hangingPunct="1">
              <a:defRPr/>
            </a:pPr>
            <a:r>
              <a:rPr lang="en-US" dirty="0" smtClean="0"/>
              <a:t>{</a:t>
            </a:r>
          </a:p>
          <a:p>
            <a:pPr eaLnBrk="1" hangingPunct="1">
              <a:defRPr/>
            </a:pPr>
            <a:r>
              <a:rPr lang="en-US" dirty="0" smtClean="0"/>
              <a:t>    for(String filename : files) {</a:t>
            </a:r>
          </a:p>
          <a:p>
            <a:pPr eaLnBrk="1" hangingPunct="1">
              <a:defRPr/>
            </a:pPr>
            <a:r>
              <a:rPr lang="en-US" dirty="0" smtClean="0"/>
              <a:t>        if(</a:t>
            </a:r>
            <a:r>
              <a:rPr lang="en-US" dirty="0" err="1" smtClean="0"/>
              <a:t>filename.contains</a:t>
            </a:r>
            <a:r>
              <a:rPr lang="en-US" dirty="0" smtClean="0"/>
              <a:t>(</a:t>
            </a:r>
            <a:r>
              <a:rPr lang="en-US" dirty="0" err="1" smtClean="0">
                <a:cs typeface="Times" charset="0"/>
              </a:rPr>
              <a:t>searchString</a:t>
            </a:r>
            <a:r>
              <a:rPr lang="en-US" dirty="0" smtClean="0"/>
              <a:t>)) 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(filename);</a:t>
            </a:r>
            <a:br>
              <a:rPr lang="en-US" dirty="0" smtClean="0"/>
            </a:br>
            <a:r>
              <a:rPr lang="en-US" dirty="0" smtClean="0"/>
              <a:t>        }</a:t>
            </a:r>
          </a:p>
          <a:p>
            <a:pPr eaLnBrk="1" hangingPunct="1">
              <a:defRPr/>
            </a:pPr>
            <a:r>
              <a:rPr lang="en-US" dirty="0" smtClean="0"/>
              <a:t>    }</a:t>
            </a:r>
          </a:p>
          <a:p>
            <a:pPr eaLnBrk="1" hangingPunct="1">
              <a:defRPr/>
            </a:pPr>
            <a:r>
              <a:rPr lang="en-US" dirty="0" smtClean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013" y="4941168"/>
            <a:ext cx="6766596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iteration </a:t>
            </a:r>
            <a:r>
              <a:rPr lang="ko-KR" altLang="en-US" sz="2400" dirty="0" smtClean="0"/>
              <a:t>도중에 </a:t>
            </a:r>
            <a:r>
              <a:rPr lang="en-US" altLang="ko-KR" sz="2400" dirty="0" smtClean="0"/>
              <a:t>collection</a:t>
            </a:r>
            <a:r>
              <a:rPr lang="ko-KR" altLang="en-US" sz="2400" dirty="0" smtClean="0"/>
              <a:t>을 변경할 수 없다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반복 횟수가 정해져 있다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- definite iteration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71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1601"/>
            <a:ext cx="7848600" cy="1066800"/>
          </a:xfrm>
        </p:spPr>
        <p:txBody>
          <a:bodyPr/>
          <a:lstStyle/>
          <a:p>
            <a:pPr>
              <a:buNone/>
            </a:pPr>
            <a:r>
              <a:rPr lang="en-US" altLang="ko-KR" sz="2000" b="1" dirty="0" err="1" smtClean="0"/>
              <a:t>BankAccount</a:t>
            </a:r>
            <a:r>
              <a:rPr lang="en-US" altLang="ko-KR" sz="2000" b="1" dirty="0" smtClean="0"/>
              <a:t>[] accounts;</a:t>
            </a:r>
          </a:p>
          <a:p>
            <a:pPr>
              <a:buNone/>
            </a:pPr>
            <a:r>
              <a:rPr lang="en-US" altLang="ko-KR" sz="2000" b="1" dirty="0" smtClean="0"/>
              <a:t>accounts = new </a:t>
            </a:r>
            <a:r>
              <a:rPr lang="en-US" altLang="ko-KR" sz="2000" b="1" dirty="0" err="1" smtClean="0"/>
              <a:t>BankAccount</a:t>
            </a:r>
            <a:r>
              <a:rPr lang="en-US" altLang="ko-KR" sz="2000" b="1" dirty="0" smtClean="0"/>
              <a:t>[10];</a:t>
            </a:r>
          </a:p>
          <a:p>
            <a:pPr>
              <a:buNone/>
            </a:pPr>
            <a:endParaRPr lang="en-US" altLang="ko-KR" sz="2000" b="1" dirty="0"/>
          </a:p>
          <a:p>
            <a:pPr>
              <a:buNone/>
            </a:pPr>
            <a:endParaRPr lang="ko-KR" altLang="en-US" sz="2000" b="1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14400" y="2438400"/>
            <a:ext cx="6019800" cy="2376021"/>
          </a:xfrm>
          <a:prstGeom prst="rect">
            <a:avLst/>
          </a:prstGeom>
          <a:noFill/>
          <a:ln w="38100">
            <a:solidFill>
              <a:srgbClr val="808080"/>
            </a:solidFill>
          </a:ln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38200" y="51054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000" b="1" kern="0" smtClean="0"/>
              <a:t>accounts[0] = new BankAccount(1000.0);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000" b="1" kern="0" smtClean="0"/>
              <a:t>accounts[1] = new BankAccount(2000.0);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95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1757631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93738" lvl="1" indent="-236538">
              <a:spcBef>
                <a:spcPts val="1200"/>
              </a:spcBef>
            </a:pP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double[] values = {0.1, 1.1, 2.1};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for 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(double element : values)</a:t>
            </a:r>
          </a:p>
          <a:p>
            <a:pPr marL="693738" lvl="1" indent="-236538"/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{</a:t>
            </a:r>
          </a:p>
          <a:p>
            <a:pPr marL="693738" lvl="1" indent="-236538"/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  element = 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0.0;</a:t>
            </a:r>
            <a:endParaRPr lang="en-US" altLang="ko-KR" sz="2000" b="1" dirty="0">
              <a:latin typeface="Courier New" pitchFamily="-107" charset="0"/>
              <a:cs typeface="Courier New" pitchFamily="-107" charset="0"/>
            </a:endParaRPr>
          </a:p>
          <a:p>
            <a:pPr marL="693738" lvl="1" indent="-236538"/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  // 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this 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assignment does </a:t>
            </a:r>
            <a:r>
              <a:rPr lang="en-US" altLang="ko-KR" sz="2000" b="1" dirty="0" smtClean="0">
                <a:solidFill>
                  <a:srgbClr val="FF0000"/>
                </a:solidFill>
                <a:latin typeface="Courier New" pitchFamily="-107" charset="0"/>
                <a:cs typeface="Courier New" pitchFamily="-107" charset="0"/>
              </a:rPr>
              <a:t>not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modify array 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element!</a:t>
            </a:r>
            <a:endParaRPr lang="en-US" altLang="ko-KR" sz="2000" b="1" dirty="0">
              <a:latin typeface="Courier New" pitchFamily="-107" charset="0"/>
              <a:cs typeface="Courier New" pitchFamily="-107" charset="0"/>
            </a:endParaRPr>
          </a:p>
          <a:p>
            <a:pPr marL="693738" lvl="1" indent="-236538"/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}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for 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(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int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i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= 0; 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i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&lt; 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values.length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; 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i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++)</a:t>
            </a:r>
          </a:p>
          <a:p>
            <a:pPr marL="693738" lvl="1" indent="-236538"/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{</a:t>
            </a:r>
          </a:p>
          <a:p>
            <a:pPr marL="693738" lvl="1" indent="-236538"/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  values[</a:t>
            </a:r>
            <a:r>
              <a:rPr lang="en-US" altLang="ko-KR" sz="2000" b="1" dirty="0" err="1">
                <a:latin typeface="Courier New" pitchFamily="-107" charset="0"/>
                <a:cs typeface="Courier New" pitchFamily="-107" charset="0"/>
              </a:rPr>
              <a:t>i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] = 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0.0;</a:t>
            </a:r>
          </a:p>
          <a:p>
            <a:pPr marL="693738" lvl="1" indent="-236538"/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   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// this assignment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-107" charset="0"/>
                <a:cs typeface="Courier New" pitchFamily="-107" charset="0"/>
              </a:rPr>
              <a:t>does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modify </a:t>
            </a:r>
            <a:r>
              <a:rPr lang="en-US" altLang="ko-KR" sz="2000" b="1" dirty="0">
                <a:latin typeface="Courier New" pitchFamily="-107" charset="0"/>
                <a:cs typeface="Courier New" pitchFamily="-107" charset="0"/>
              </a:rPr>
              <a:t>array element</a:t>
            </a:r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!</a:t>
            </a:r>
          </a:p>
          <a:p>
            <a:pPr marL="693738" lvl="1" indent="-236538"/>
            <a:r>
              <a:rPr lang="en-US" altLang="ko-KR" sz="2000" b="1" dirty="0" smtClean="0">
                <a:latin typeface="Courier New" pitchFamily="-107" charset="0"/>
                <a:cs typeface="Courier New" pitchFamily="-107" charset="0"/>
              </a:rPr>
              <a:t>}</a:t>
            </a:r>
            <a:endParaRPr lang="en-US" altLang="ko-KR" sz="2000" b="1" dirty="0">
              <a:latin typeface="Courier New" pitchFamily="-107" charset="0"/>
              <a:cs typeface="Courier New" pitchFamily="-107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dirty="0" smtClean="0">
                <a:latin typeface="Courier New" pitchFamily="49" charset="0"/>
                <a:ea typeface="+mj-ea"/>
                <a:cs typeface="+mj-cs"/>
              </a:rPr>
              <a:t>주의</a:t>
            </a:r>
            <a:endParaRPr kumimoji="1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4675-51DC-41AF-A481-4205F38319AD}" type="slidenum">
              <a:rPr lang="ko-KR" altLang="en-US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356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loop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10482" y="1735137"/>
            <a:ext cx="6523037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ko-KR" sz="1800"/>
              <a:t>/**</a:t>
            </a:r>
          </a:p>
          <a:p>
            <a:pPr eaLnBrk="1" hangingPunct="1"/>
            <a:r>
              <a:rPr lang="en-US" altLang="ko-KR" sz="1800"/>
              <a:t> * List all file names in the organizer.</a:t>
            </a:r>
          </a:p>
          <a:p>
            <a:pPr eaLnBrk="1" hangingPunct="1"/>
            <a:r>
              <a:rPr lang="en-US" altLang="ko-KR" sz="1800"/>
              <a:t> */</a:t>
            </a:r>
          </a:p>
          <a:p>
            <a:pPr eaLnBrk="1" hangingPunct="1"/>
            <a:r>
              <a:rPr lang="en-US" altLang="ko-KR" sz="1800"/>
              <a:t>public void listAllFiles()</a:t>
            </a:r>
          </a:p>
          <a:p>
            <a:pPr eaLnBrk="1" hangingPunct="1"/>
            <a:r>
              <a:rPr lang="en-US" altLang="ko-KR" sz="1800"/>
              <a:t>{</a:t>
            </a:r>
          </a:p>
          <a:p>
            <a:pPr eaLnBrk="1" hangingPunct="1"/>
            <a:r>
              <a:rPr lang="en-US" altLang="ko-KR" sz="1800"/>
              <a:t>    int index = 0;</a:t>
            </a:r>
          </a:p>
          <a:p>
            <a:pPr eaLnBrk="1" hangingPunct="1"/>
            <a:r>
              <a:rPr lang="en-US" altLang="ko-KR" sz="1800"/>
              <a:t>    while(index &lt; files.size()) {</a:t>
            </a:r>
            <a:br>
              <a:rPr lang="en-US" altLang="ko-KR" sz="1800"/>
            </a:br>
            <a:r>
              <a:rPr lang="en-US" altLang="ko-KR" sz="1800"/>
              <a:t>        String filename = files.get(index);</a:t>
            </a:r>
          </a:p>
          <a:p>
            <a:pPr eaLnBrk="1" hangingPunct="1"/>
            <a:r>
              <a:rPr lang="en-US" altLang="ko-KR" sz="1800"/>
              <a:t>        System.out.println(filename);</a:t>
            </a:r>
          </a:p>
          <a:p>
            <a:pPr eaLnBrk="1" hangingPunct="1"/>
            <a:r>
              <a:rPr lang="en-US" altLang="ko-KR" sz="1800"/>
              <a:t>        index++;</a:t>
            </a:r>
          </a:p>
          <a:p>
            <a:pPr eaLnBrk="1" hangingPunct="1"/>
            <a:r>
              <a:rPr lang="en-US" altLang="ko-KR" sz="1800"/>
              <a:t>    }</a:t>
            </a:r>
          </a:p>
          <a:p>
            <a:pPr eaLnBrk="1" hangingPunct="1"/>
            <a:r>
              <a:rPr lang="en-US" altLang="ko-KR" sz="1800"/>
              <a:t>}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76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loop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1164386" y="5118283"/>
            <a:ext cx="6163867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/>
              <a:t>collection </a:t>
            </a:r>
            <a:r>
              <a:rPr lang="ko-KR" altLang="en-US" sz="2000" dirty="0" smtClean="0"/>
              <a:t>전체를 처리하지 않을 수도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파일을 찾으면 더 이상 돌지 않는다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주의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조건절을</a:t>
            </a:r>
            <a:r>
              <a:rPr lang="ko-KR" altLang="en-US" sz="2000" dirty="0" smtClean="0"/>
              <a:t> 잘 못 적을 경우 무한 루프에 빠진다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06463" y="1460500"/>
            <a:ext cx="73310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GB" dirty="0" err="1" smtClean="0"/>
              <a:t>int</a:t>
            </a:r>
            <a:r>
              <a:rPr lang="en-GB" dirty="0" smtClean="0"/>
              <a:t> index = 0;</a:t>
            </a:r>
          </a:p>
          <a:p>
            <a:pPr eaLnBrk="1" hangingPunct="1">
              <a:defRPr/>
            </a:pPr>
            <a:r>
              <a:rPr lang="en-GB" dirty="0" err="1" smtClean="0"/>
              <a:t>boolean</a:t>
            </a:r>
            <a:r>
              <a:rPr lang="en-GB" dirty="0" smtClean="0"/>
              <a:t> found = false;</a:t>
            </a:r>
          </a:p>
          <a:p>
            <a:pPr eaLnBrk="1" hangingPunct="1">
              <a:defRPr/>
            </a:pPr>
            <a:r>
              <a:rPr lang="en-GB" dirty="0" smtClean="0"/>
              <a:t>while(index &lt; </a:t>
            </a:r>
            <a:r>
              <a:rPr lang="en-GB" dirty="0" err="1" smtClean="0"/>
              <a:t>files.size</a:t>
            </a:r>
            <a:r>
              <a:rPr lang="en-GB" dirty="0" smtClean="0"/>
              <a:t>() &amp;&amp; !found) {</a:t>
            </a:r>
          </a:p>
          <a:p>
            <a:pPr eaLnBrk="1" hangingPunct="1">
              <a:defRPr/>
            </a:pPr>
            <a:r>
              <a:rPr lang="en-GB" dirty="0" smtClean="0"/>
              <a:t>    String file = </a:t>
            </a:r>
            <a:r>
              <a:rPr lang="en-GB" dirty="0" err="1" smtClean="0"/>
              <a:t>files.get</a:t>
            </a:r>
            <a:r>
              <a:rPr lang="en-GB" dirty="0" smtClean="0"/>
              <a:t>(index);</a:t>
            </a:r>
          </a:p>
          <a:p>
            <a:pPr eaLnBrk="1" hangingPunct="1">
              <a:defRPr/>
            </a:pPr>
            <a:r>
              <a:rPr lang="en-GB" dirty="0" smtClean="0"/>
              <a:t>    if(</a:t>
            </a:r>
            <a:r>
              <a:rPr lang="en-GB" dirty="0" err="1" smtClean="0"/>
              <a:t>file.contains</a:t>
            </a:r>
            <a:r>
              <a:rPr lang="en-GB" dirty="0" smtClean="0"/>
              <a:t>(</a:t>
            </a:r>
            <a:r>
              <a:rPr lang="en-GB" dirty="0" err="1" smtClean="0"/>
              <a:t>searchString</a:t>
            </a:r>
            <a:r>
              <a:rPr lang="en-GB" dirty="0" smtClean="0"/>
              <a:t>)) {</a:t>
            </a:r>
          </a:p>
          <a:p>
            <a:pPr eaLnBrk="1" hangingPunct="1">
              <a:defRPr/>
            </a:pPr>
            <a:r>
              <a:rPr lang="en-GB" dirty="0" smtClean="0"/>
              <a:t>        // We don't need to keep looking.</a:t>
            </a:r>
          </a:p>
          <a:p>
            <a:pPr eaLnBrk="1" hangingPunct="1">
              <a:defRPr/>
            </a:pPr>
            <a:r>
              <a:rPr lang="en-GB" dirty="0" smtClean="0"/>
              <a:t>        found = true;</a:t>
            </a:r>
          </a:p>
          <a:p>
            <a:pPr eaLnBrk="1" hangingPunct="1">
              <a:defRPr/>
            </a:pPr>
            <a:r>
              <a:rPr lang="en-GB" dirty="0" smtClean="0"/>
              <a:t>    }</a:t>
            </a:r>
          </a:p>
          <a:p>
            <a:pPr eaLnBrk="1" hangingPunct="1">
              <a:defRPr/>
            </a:pPr>
            <a:r>
              <a:rPr lang="en-GB" dirty="0" smtClean="0"/>
              <a:t>    else {</a:t>
            </a:r>
          </a:p>
          <a:p>
            <a:pPr eaLnBrk="1" hangingPunct="1">
              <a:defRPr/>
            </a:pPr>
            <a:r>
              <a:rPr lang="en-GB" dirty="0" smtClean="0"/>
              <a:t>        index++;</a:t>
            </a:r>
          </a:p>
          <a:p>
            <a:pPr eaLnBrk="1" hangingPunct="1">
              <a:defRPr/>
            </a:pPr>
            <a:r>
              <a:rPr lang="en-GB" dirty="0" smtClean="0"/>
              <a:t>    }</a:t>
            </a:r>
          </a:p>
          <a:p>
            <a:pPr eaLnBrk="1" hangingPunct="1">
              <a:defRPr/>
            </a:pPr>
            <a:r>
              <a:rPr lang="en-GB" dirty="0" smtClean="0"/>
              <a:t>}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53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All collection classes provide special </a:t>
            </a:r>
            <a:r>
              <a:rPr lang="en-US" altLang="ko-KR" sz="2000" b="1" dirty="0">
                <a:latin typeface="Courier New" charset="0"/>
              </a:rPr>
              <a:t>Iterator</a:t>
            </a:r>
            <a:r>
              <a:rPr lang="en-US" altLang="ko-KR" sz="2000" dirty="0"/>
              <a:t> objects that provide sequential access to a whole collection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4675-51DC-41AF-A481-4205F38319AD}" type="slidenum">
              <a:rPr lang="ko-KR" altLang="en-US" smtClean="0"/>
              <a:pPr/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81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import </a:t>
            </a:r>
            <a:r>
              <a:rPr lang="en-US" altLang="ko-KR" sz="2000" dirty="0" err="1"/>
              <a:t>java.util.ArrayList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import </a:t>
            </a:r>
            <a:r>
              <a:rPr lang="en-US" altLang="ko-KR" sz="2000" dirty="0" err="1"/>
              <a:t>java.util.Iterator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 smtClean="0"/>
              <a:t>ArrayList</a:t>
            </a:r>
            <a:r>
              <a:rPr lang="en-US" altLang="ko-KR" sz="2000" dirty="0" smtClean="0"/>
              <a:t>&lt;String&gt; names = new </a:t>
            </a:r>
            <a:r>
              <a:rPr lang="en-US" altLang="ko-KR" sz="2000" dirty="0" err="1" smtClean="0"/>
              <a:t>ArrayList</a:t>
            </a:r>
            <a:r>
              <a:rPr lang="en-US" altLang="ko-KR" sz="2000" dirty="0" smtClean="0"/>
              <a:t>&lt;String&gt;();</a:t>
            </a:r>
          </a:p>
          <a:p>
            <a:pPr marL="0" indent="0">
              <a:buNone/>
            </a:pPr>
            <a:r>
              <a:rPr lang="en-US" altLang="ko-KR" sz="2000" dirty="0" smtClean="0"/>
              <a:t>...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public </a:t>
            </a:r>
            <a:r>
              <a:rPr lang="en-US" altLang="ko-KR" sz="2000" dirty="0"/>
              <a:t>void </a:t>
            </a:r>
            <a:r>
              <a:rPr lang="en-US" altLang="ko-KR" sz="2000" dirty="0" err="1" smtClean="0"/>
              <a:t>listAllNames</a:t>
            </a:r>
            <a:r>
              <a:rPr lang="en-US" altLang="ko-KR" sz="2000" dirty="0" smtClean="0"/>
              <a:t>()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>
                <a:solidFill>
                  <a:srgbClr val="FF0000"/>
                </a:solidFill>
              </a:rPr>
              <a:t>Iterator&lt;String&gt; </a:t>
            </a:r>
            <a:r>
              <a:rPr lang="en-US" altLang="ko-KR" sz="2000" dirty="0">
                <a:solidFill>
                  <a:srgbClr val="FF0000"/>
                </a:solidFill>
              </a:rPr>
              <a:t>it =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names.iterator</a:t>
            </a:r>
            <a:r>
              <a:rPr lang="en-US" altLang="ko-KR" sz="20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sz="2000" dirty="0" smtClean="0"/>
              <a:t>	while(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it.hasNext</a:t>
            </a:r>
            <a:r>
              <a:rPr lang="en-US" altLang="ko-KR" sz="2000" dirty="0">
                <a:solidFill>
                  <a:srgbClr val="FF0000"/>
                </a:solidFill>
              </a:rPr>
              <a:t>()</a:t>
            </a:r>
            <a:r>
              <a:rPr lang="en-US" altLang="ko-KR" sz="2000" dirty="0"/>
              <a:t>) {</a:t>
            </a:r>
          </a:p>
          <a:p>
            <a:pPr marL="0" indent="0">
              <a:buNone/>
            </a:pPr>
            <a:r>
              <a:rPr lang="en-US" altLang="ko-KR" sz="2000" dirty="0" smtClean="0"/>
              <a:t>		String n </a:t>
            </a:r>
            <a:r>
              <a:rPr lang="en-US" altLang="ko-KR" sz="2000" dirty="0"/>
              <a:t>= </a:t>
            </a:r>
            <a:r>
              <a:rPr lang="en-US" altLang="ko-KR" sz="2000" dirty="0" err="1">
                <a:solidFill>
                  <a:srgbClr val="FF0000"/>
                </a:solidFill>
              </a:rPr>
              <a:t>it.next</a:t>
            </a:r>
            <a:r>
              <a:rPr lang="en-US" altLang="ko-KR" sz="2000" dirty="0">
                <a:solidFill>
                  <a:srgbClr val="FF0000"/>
                </a:solidFill>
              </a:rPr>
              <a:t>()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(n);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	}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85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96944" cy="944562"/>
          </a:xfrm>
        </p:spPr>
        <p:txBody>
          <a:bodyPr/>
          <a:lstStyle/>
          <a:p>
            <a:r>
              <a:rPr lang="en-US" altLang="ko-KR" sz="2800" dirty="0" smtClean="0"/>
              <a:t>for-each </a:t>
            </a:r>
            <a:r>
              <a:rPr lang="ko-KR" altLang="en-US" sz="2800" dirty="0" smtClean="0"/>
              <a:t>루프 도중 </a:t>
            </a:r>
            <a:r>
              <a:rPr lang="en-US" altLang="ko-KR" sz="2800" dirty="0" smtClean="0"/>
              <a:t>collection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원소 추가 삭제 불가</a:t>
            </a:r>
            <a:endParaRPr lang="ko-KR" altLang="en-US" sz="28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5025" y="1552574"/>
            <a:ext cx="4448175" cy="229552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437112"/>
            <a:ext cx="7248525" cy="12001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406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Iterator</a:t>
            </a:r>
            <a:r>
              <a:rPr lang="ko-KR" altLang="en-US" sz="3200" dirty="0" smtClean="0"/>
              <a:t>를 이용하면 원소 삭제 가능</a:t>
            </a:r>
            <a:endParaRPr lang="ko-KR" altLang="en-US" sz="32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075" y="3415506"/>
            <a:ext cx="1847850" cy="66675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205831"/>
            <a:ext cx="4562475" cy="3086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4583112"/>
            <a:ext cx="1847850" cy="6667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4488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3568" y="260648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GB" kern="0" dirty="0" smtClean="0"/>
              <a:t>Index versus Iterator</a:t>
            </a:r>
            <a:endParaRPr lang="en-GB" kern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27584" y="1484784"/>
            <a:ext cx="7467600" cy="4267200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kern="0" dirty="0" smtClean="0"/>
              <a:t>Ways to iterate over a collection:</a:t>
            </a:r>
          </a:p>
          <a:p>
            <a:pPr lvl="1">
              <a:lnSpc>
                <a:spcPct val="90000"/>
              </a:lnSpc>
              <a:defRPr/>
            </a:pPr>
            <a:r>
              <a:rPr lang="en-GB" sz="2400" kern="0" dirty="0" smtClean="0"/>
              <a:t>for-each loop.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2000" kern="0" dirty="0" smtClean="0"/>
              <a:t>모든 원소를 처리하고자 할 때 사용</a:t>
            </a:r>
            <a:endParaRPr lang="en-GB" sz="2000" kern="0" dirty="0" smtClean="0"/>
          </a:p>
          <a:p>
            <a:pPr lvl="1">
              <a:lnSpc>
                <a:spcPct val="90000"/>
              </a:lnSpc>
              <a:defRPr/>
            </a:pPr>
            <a:r>
              <a:rPr lang="en-GB" sz="2400" kern="0" dirty="0" smtClean="0"/>
              <a:t>while loop.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2000" kern="0" dirty="0" smtClean="0"/>
              <a:t>중간에 중단할 수도 있어야 할 때 사용</a:t>
            </a:r>
            <a:endParaRPr lang="en-GB" sz="2000" kern="0" dirty="0" smtClean="0"/>
          </a:p>
          <a:p>
            <a:pPr lvl="1">
              <a:lnSpc>
                <a:spcPct val="90000"/>
              </a:lnSpc>
              <a:defRPr/>
            </a:pPr>
            <a:r>
              <a:rPr lang="en-GB" sz="2400" b="1" kern="0" dirty="0" smtClean="0">
                <a:latin typeface="Courier New" charset="0"/>
              </a:rPr>
              <a:t>Iterator</a:t>
            </a:r>
            <a:r>
              <a:rPr lang="en-GB" sz="2400" kern="0" dirty="0" smtClean="0"/>
              <a:t> object.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2000" kern="0" dirty="0" smtClean="0"/>
              <a:t>인덱스를 이용한 접근이 비효율적이거나 불가능할 때 사용</a:t>
            </a:r>
            <a:endParaRPr lang="en-US" altLang="ko-KR" sz="2000" kern="0" dirty="0" smtClean="0"/>
          </a:p>
          <a:p>
            <a:pPr lvl="2">
              <a:lnSpc>
                <a:spcPct val="90000"/>
              </a:lnSpc>
              <a:defRPr/>
            </a:pPr>
            <a:r>
              <a:rPr lang="ko-KR" altLang="en-US" sz="2000" kern="0" dirty="0" smtClean="0"/>
              <a:t>컬렉션으로부터 원소를 삭제할 필요가 있을 때 사용</a:t>
            </a:r>
            <a:endParaRPr lang="en-GB" sz="2000" kern="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E573-226E-43B7-B379-5048EEA53888}" type="slidenum">
              <a:rPr lang="ko-KR" altLang="en-US" smtClean="0"/>
              <a:pPr/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93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초기값</a:t>
            </a:r>
            <a:endParaRPr lang="en-US" altLang="ko-KR" dirty="0"/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배열 타입에 따라 배열이 구성될 때 자동으로 저장되는 초기값이 다름</a:t>
            </a:r>
          </a:p>
          <a:p>
            <a:pPr lvl="1"/>
            <a:r>
              <a:rPr lang="en-US" altLang="ko-KR" b="1" dirty="0"/>
              <a:t>Numbers: 0 </a:t>
            </a:r>
          </a:p>
          <a:p>
            <a:pPr lvl="1"/>
            <a:r>
              <a:rPr lang="en-US" altLang="ko-KR" b="1" dirty="0"/>
              <a:t>Boolean: </a:t>
            </a:r>
            <a:r>
              <a:rPr lang="en-US" altLang="ko-KR" b="1" dirty="0">
                <a:latin typeface="Courier New" pitchFamily="49" charset="0"/>
              </a:rPr>
              <a:t>false </a:t>
            </a:r>
          </a:p>
          <a:p>
            <a:pPr lvl="1"/>
            <a:r>
              <a:rPr lang="en-US" altLang="ko-KR" b="1" dirty="0"/>
              <a:t>Object References: </a:t>
            </a:r>
            <a:r>
              <a:rPr lang="en-US" altLang="ko-KR" b="1" dirty="0">
                <a:latin typeface="Courier New" pitchFamily="49" charset="0"/>
              </a:rPr>
              <a:t>null </a:t>
            </a:r>
          </a:p>
        </p:txBody>
      </p:sp>
      <p:sp>
        <p:nvSpPr>
          <p:cNvPr id="1100804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45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크기</a:t>
            </a:r>
            <a:endParaRPr lang="en-US" altLang="ko-KR" dirty="0"/>
          </a:p>
        </p:txBody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altLang="ko-KR" sz="2400" b="1" dirty="0"/>
          </a:p>
          <a:p>
            <a:r>
              <a:rPr lang="ko-KR" altLang="en-US" sz="2400" b="1" dirty="0"/>
              <a:t>배열의 크기를 알기 위해서는 </a:t>
            </a:r>
            <a:r>
              <a:rPr lang="en-US" altLang="ko-KR" sz="2400" b="1" dirty="0"/>
              <a:t>length </a:t>
            </a:r>
            <a:r>
              <a:rPr lang="ko-KR" altLang="en-US" sz="2400" b="1" dirty="0"/>
              <a:t>필드를 읽음</a:t>
            </a:r>
          </a:p>
          <a:p>
            <a:pPr lvl="1"/>
            <a:r>
              <a:rPr lang="en-US" altLang="ko-KR" sz="2400" b="1" dirty="0" err="1"/>
              <a:t>data.length</a:t>
            </a:r>
            <a:r>
              <a:rPr lang="en-US" altLang="ko-KR" sz="2400" b="1" dirty="0"/>
              <a:t> </a:t>
            </a:r>
          </a:p>
          <a:p>
            <a:pPr lvl="1"/>
            <a:r>
              <a:rPr lang="ko-KR" altLang="en-US" sz="2400" b="1" dirty="0"/>
              <a:t>배열은 객체로 취급됨 </a:t>
            </a:r>
            <a:r>
              <a:rPr lang="en-US" altLang="ko-KR" sz="2400" b="1" dirty="0">
                <a:sym typeface="Wingdings" pitchFamily="2" charset="2"/>
              </a:rPr>
              <a:t> </a:t>
            </a:r>
            <a:r>
              <a:rPr lang="ko-KR" altLang="en-US" sz="2400" b="1" dirty="0">
                <a:sym typeface="Wingdings" pitchFamily="2" charset="2"/>
              </a:rPr>
              <a:t>배열은 </a:t>
            </a:r>
            <a:r>
              <a:rPr lang="ko-KR" altLang="en-US" sz="2400" b="1" dirty="0" err="1">
                <a:sym typeface="Wingdings" pitchFamily="2" charset="2"/>
              </a:rPr>
              <a:t>인스턴스</a:t>
            </a:r>
            <a:r>
              <a:rPr lang="ko-KR" altLang="en-US" sz="2400" b="1" dirty="0">
                <a:sym typeface="Wingdings" pitchFamily="2" charset="2"/>
              </a:rPr>
              <a:t> 필드를 가질 수 있음</a:t>
            </a:r>
            <a:endParaRPr lang="ko-KR" altLang="en-US" sz="2400" b="1" dirty="0"/>
          </a:p>
          <a:p>
            <a:pPr lvl="1"/>
            <a:r>
              <a:rPr lang="en-US" altLang="ko-KR" sz="2400" b="1" dirty="0"/>
              <a:t>length</a:t>
            </a:r>
            <a:r>
              <a:rPr lang="ko-KR" altLang="en-US" sz="2400" b="1" dirty="0"/>
              <a:t>는 메소드가 아니라 배열 객체의 필드이므로 괄호를 붙이지 </a:t>
            </a:r>
            <a:r>
              <a:rPr lang="ko-KR" altLang="en-US" sz="2400" b="1" dirty="0" smtClean="0"/>
              <a:t>않음</a:t>
            </a:r>
            <a:endParaRPr lang="en-US" altLang="ko-KR" sz="2400" b="1" dirty="0" smtClean="0"/>
          </a:p>
          <a:p>
            <a:pPr lvl="1"/>
            <a:r>
              <a:rPr lang="en-US" altLang="ko-KR" sz="2400" b="1" dirty="0" smtClean="0"/>
              <a:t>length </a:t>
            </a:r>
            <a:r>
              <a:rPr lang="ko-KR" altLang="en-US" sz="2400" b="1" dirty="0" smtClean="0"/>
              <a:t>값은 배열이 처음 </a:t>
            </a:r>
            <a:r>
              <a:rPr lang="ko-KR" altLang="en-US" sz="2400" b="1" dirty="0" err="1" smtClean="0"/>
              <a:t>만들어질</a:t>
            </a:r>
            <a:r>
              <a:rPr lang="ko-KR" altLang="en-US" sz="2400" b="1" dirty="0" smtClean="0"/>
              <a:t> 때 결정됨</a:t>
            </a:r>
            <a:endParaRPr lang="en-US" altLang="ko-KR" sz="2400" b="1" dirty="0"/>
          </a:p>
          <a:p>
            <a:r>
              <a:rPr lang="ko-KR" altLang="en-US" sz="2400" b="1" dirty="0"/>
              <a:t>인덱스는</a:t>
            </a:r>
            <a:r>
              <a:rPr lang="en-US" altLang="ko-KR" sz="2400" b="1" dirty="0"/>
              <a:t> 0 </a:t>
            </a:r>
            <a:r>
              <a:rPr lang="ko-KR" altLang="en-US" sz="2400" b="1" dirty="0"/>
              <a:t>부터</a:t>
            </a:r>
            <a:r>
              <a:rPr lang="en-US" altLang="ko-KR" sz="2400" b="1" dirty="0"/>
              <a:t> length - 1 </a:t>
            </a:r>
            <a:r>
              <a:rPr lang="ko-KR" altLang="en-US" sz="2400" b="1" dirty="0"/>
              <a:t>까지</a:t>
            </a:r>
          </a:p>
        </p:txBody>
      </p:sp>
      <p:sp>
        <p:nvSpPr>
          <p:cNvPr id="1106948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58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관련 흔한 오류</a:t>
            </a:r>
            <a:endParaRPr lang="en-US" altLang="ko-KR" dirty="0"/>
          </a:p>
        </p:txBody>
      </p:sp>
      <p:sp>
        <p:nvSpPr>
          <p:cNvPr id="1108996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08997" name="Rectangle 5"/>
          <p:cNvSpPr>
            <a:spLocks noChangeArrowheads="1"/>
          </p:cNvSpPr>
          <p:nvPr/>
        </p:nvSpPr>
        <p:spPr bwMode="auto">
          <a:xfrm>
            <a:off x="914400" y="3505200"/>
            <a:ext cx="7086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double[] data = new double[3];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data[3] = 29.95; // 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ERROR: </a:t>
            </a:r>
            <a:r>
              <a:rPr kumimoji="0" lang="ko-KR" altLang="en-US" b="1">
                <a:solidFill>
                  <a:srgbClr val="FF0000"/>
                </a:solidFill>
                <a:latin typeface="Courier New" pitchFamily="49" charset="0"/>
              </a:rPr>
              <a:t>범위 밖</a:t>
            </a:r>
          </a:p>
        </p:txBody>
      </p:sp>
      <p:sp>
        <p:nvSpPr>
          <p:cNvPr id="1108998" name="Rectangle 6"/>
          <p:cNvSpPr>
            <a:spLocks noChangeArrowheads="1"/>
          </p:cNvSpPr>
          <p:nvPr/>
        </p:nvSpPr>
        <p:spPr bwMode="auto">
          <a:xfrm>
            <a:off x="914400" y="4419600"/>
            <a:ext cx="7467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double[] data; 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data[1] = 29.95; </a:t>
            </a:r>
            <a:r>
              <a:rPr lang="en-US" altLang="ko-KR" b="1"/>
              <a:t>//</a:t>
            </a:r>
            <a:r>
              <a:rPr kumimoji="0" lang="en-US" altLang="ko-KR" b="1">
                <a:latin typeface="Courier New" pitchFamily="49" charset="0"/>
              </a:rPr>
              <a:t> </a:t>
            </a:r>
            <a:r>
              <a:rPr kumimoji="0" lang="ko-KR" altLang="en-US" b="1">
                <a:solidFill>
                  <a:srgbClr val="FF0000"/>
                </a:solidFill>
                <a:latin typeface="Courier New" pitchFamily="49" charset="0"/>
              </a:rPr>
              <a:t>오류</a:t>
            </a:r>
            <a:r>
              <a:rPr kumimoji="0" lang="en-US" altLang="ko-KR" b="1">
                <a:solidFill>
                  <a:srgbClr val="FF0000"/>
                </a:solidFill>
                <a:latin typeface="Courier New" pitchFamily="49" charset="0"/>
              </a:rPr>
              <a:t>: </a:t>
            </a:r>
            <a:r>
              <a:rPr lang="ko-KR" altLang="en-US" b="1">
                <a:solidFill>
                  <a:srgbClr val="FF0000"/>
                </a:solidFill>
              </a:rPr>
              <a:t>배열을 가리키는 </a:t>
            </a:r>
            <a:r>
              <a:rPr lang="en-US" altLang="ko-KR" b="1">
                <a:solidFill>
                  <a:srgbClr val="FF0000"/>
                </a:solidFill>
              </a:rPr>
              <a:t>reference</a:t>
            </a:r>
            <a:r>
              <a:rPr lang="ko-KR" altLang="en-US" b="1">
                <a:solidFill>
                  <a:srgbClr val="FF0000"/>
                </a:solidFill>
              </a:rPr>
              <a:t>만</a:t>
            </a:r>
          </a:p>
          <a:p>
            <a:pPr latinLnBrk="0"/>
            <a:r>
              <a:rPr lang="ko-KR" altLang="en-US" b="1">
                <a:solidFill>
                  <a:srgbClr val="FF0000"/>
                </a:solidFill>
              </a:rPr>
              <a:t>                               </a:t>
            </a:r>
            <a:r>
              <a:rPr lang="en-US" altLang="ko-KR" b="1"/>
              <a:t>// 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FF0000"/>
                </a:solidFill>
              </a:rPr>
              <a:t>선언하고 배열객체는 만들지 않았음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09000" name="Rectangle 8"/>
          <p:cNvSpPr>
            <a:spLocks noChangeArrowheads="1"/>
          </p:cNvSpPr>
          <p:nvPr/>
        </p:nvSpPr>
        <p:spPr bwMode="auto">
          <a:xfrm>
            <a:off x="914400" y="1828800"/>
            <a:ext cx="7086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/>
            <a:r>
              <a:rPr kumimoji="0" lang="en-US" altLang="ko-KR" b="1">
                <a:latin typeface="Courier New" pitchFamily="49" charset="0"/>
              </a:rPr>
              <a:t>double[] data = new double[3];</a:t>
            </a:r>
            <a:br>
              <a:rPr kumimoji="0" lang="en-US" altLang="ko-KR" b="1">
                <a:latin typeface="Courier New" pitchFamily="49" charset="0"/>
              </a:rPr>
            </a:br>
            <a:r>
              <a:rPr kumimoji="0" lang="en-US" altLang="ko-KR" b="1">
                <a:latin typeface="Courier New" pitchFamily="49" charset="0"/>
              </a:rPr>
              <a:t>data[0] = 1.2;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data[1] = 3.4;</a:t>
            </a:r>
          </a:p>
          <a:p>
            <a:pPr latinLnBrk="0"/>
            <a:r>
              <a:rPr kumimoji="0" lang="en-US" altLang="ko-KR" b="1">
                <a:latin typeface="Courier New" pitchFamily="49" charset="0"/>
              </a:rPr>
              <a:t>data[2] = 0.7;</a:t>
            </a:r>
            <a:endParaRPr kumimoji="0" lang="ko-KR" altLang="en-US" b="1">
              <a:latin typeface="Courier New" pitchFamily="49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00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코드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smtClean="0"/>
          </a:p>
          <a:p>
            <a:pPr>
              <a:buNone/>
            </a:pPr>
            <a:r>
              <a:rPr lang="en-US" altLang="ko-KR" smtClean="0"/>
              <a:t>double[] values = new duble[10];</a:t>
            </a:r>
          </a:p>
          <a:p>
            <a:pPr>
              <a:buNone/>
            </a:pPr>
            <a:r>
              <a:rPr lang="en-US" altLang="ko-KR" smtClean="0"/>
              <a:t>for (int i = 0; i &lt; values.length; i++)</a:t>
            </a:r>
          </a:p>
          <a:p>
            <a:pPr>
              <a:buNone/>
            </a:pPr>
            <a:r>
              <a:rPr lang="en-US" altLang="ko-KR" smtClean="0"/>
              <a:t>		values[i] = i * i;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2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Collections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4675-51DC-41AF-A481-4205F38319AD}" type="slidenum">
              <a:rPr lang="ko-KR" altLang="en-US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85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 smtClean="0"/>
          </a:p>
          <a:p>
            <a:r>
              <a:rPr lang="en-US" altLang="ko-KR" sz="2400" dirty="0" smtClean="0"/>
              <a:t>Collection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여러 개의 객체들을 저장하기 위한 객체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자바 표준 라이브러리에는 </a:t>
            </a:r>
            <a:r>
              <a:rPr lang="en-US" altLang="ko-KR" sz="2400" dirty="0" smtClean="0"/>
              <a:t>Collection</a:t>
            </a:r>
            <a:r>
              <a:rPr lang="ko-KR" altLang="en-US" sz="2400" dirty="0" smtClean="0"/>
              <a:t>에 속하는 많은 클래스가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 중 </a:t>
            </a:r>
            <a:r>
              <a:rPr lang="en-US" altLang="ko-KR" sz="2400" dirty="0" err="1" smtClean="0"/>
              <a:t>ArrayList</a:t>
            </a:r>
            <a:r>
              <a:rPr lang="ko-KR" altLang="en-US" sz="2400" dirty="0" smtClean="0"/>
              <a:t>를 살펴본다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배열은 </a:t>
            </a:r>
            <a:r>
              <a:rPr lang="en-US" altLang="ko-KR" sz="2400" dirty="0" smtClean="0"/>
              <a:t>Collection</a:t>
            </a:r>
            <a:r>
              <a:rPr lang="ko-KR" altLang="en-US" sz="2400" dirty="0" smtClean="0"/>
              <a:t>에 속하지 않는다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강원대학교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71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17037</TotalTime>
  <Words>1179</Words>
  <Application>Microsoft Office PowerPoint</Application>
  <PresentationFormat>화면 슬라이드 쇼(4:3)</PresentationFormat>
  <Paragraphs>388</Paragraphs>
  <Slides>37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MS PGothic</vt:lpstr>
      <vt:lpstr>굴림</vt:lpstr>
      <vt:lpstr>맑은 고딕</vt:lpstr>
      <vt:lpstr>Arial</vt:lpstr>
      <vt:lpstr>Courier New</vt:lpstr>
      <vt:lpstr>Times</vt:lpstr>
      <vt:lpstr>Times New Roman</vt:lpstr>
      <vt:lpstr>Trebuchet MS</vt:lpstr>
      <vt:lpstr>Wingdings</vt:lpstr>
      <vt:lpstr>기본 디자인</vt:lpstr>
      <vt:lpstr>4주 배열과 ArrayList</vt:lpstr>
      <vt:lpstr>기본데이터형의 배열</vt:lpstr>
      <vt:lpstr>객체의 배열</vt:lpstr>
      <vt:lpstr>배열의 초기값</vt:lpstr>
      <vt:lpstr>배열의 크기</vt:lpstr>
      <vt:lpstr>배열 관련 흔한 오류</vt:lpstr>
      <vt:lpstr>코드 예</vt:lpstr>
      <vt:lpstr>Collections</vt:lpstr>
      <vt:lpstr>Collection</vt:lpstr>
      <vt:lpstr>PowerPoint 프레젠테이션</vt:lpstr>
      <vt:lpstr>ArrayList</vt:lpstr>
      <vt:lpstr>ArrayList</vt:lpstr>
      <vt:lpstr>ArrayList&lt;E&gt;의 중요 메소드</vt:lpstr>
      <vt:lpstr>PowerPoint 프레젠테이션</vt:lpstr>
      <vt:lpstr>length vs size()</vt:lpstr>
      <vt:lpstr>참고: 클래스 확장(Class Extension) </vt:lpstr>
      <vt:lpstr>MusicOrganizer</vt:lpstr>
      <vt:lpstr>파일 두 개</vt:lpstr>
      <vt:lpstr>파일 세 개</vt:lpstr>
      <vt:lpstr>1번 파일 이름 제거</vt:lpstr>
      <vt:lpstr>MusicOrganizer</vt:lpstr>
      <vt:lpstr>MusicOrganizer</vt:lpstr>
      <vt:lpstr>파일 이름 읽기</vt:lpstr>
      <vt:lpstr>PowerPoint 프레젠테이션</vt:lpstr>
      <vt:lpstr>Iterating over collections</vt:lpstr>
      <vt:lpstr>for-each loop</vt:lpstr>
      <vt:lpstr>for-each 루프</vt:lpstr>
      <vt:lpstr>for-each 루프</vt:lpstr>
      <vt:lpstr>for-each loop</vt:lpstr>
      <vt:lpstr>PowerPoint 프레젠테이션</vt:lpstr>
      <vt:lpstr>while loop</vt:lpstr>
      <vt:lpstr>while loop</vt:lpstr>
      <vt:lpstr>Iterator</vt:lpstr>
      <vt:lpstr>PowerPoint 프레젠테이션</vt:lpstr>
      <vt:lpstr>for-each 루프 도중 collection 원소 추가 삭제 불가</vt:lpstr>
      <vt:lpstr>Iterator를 이용하면 원소 삭제 가능</vt:lpstr>
      <vt:lpstr>PowerPoint 프레젠테이션</vt:lpstr>
    </vt:vector>
  </TitlesOfParts>
  <Company>Gokaraju Infotech Inc.,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chandrasekhar</dc:creator>
  <cp:lastModifiedBy>정충교</cp:lastModifiedBy>
  <cp:revision>416</cp:revision>
  <dcterms:created xsi:type="dcterms:W3CDTF">2002-05-19T15:38:14Z</dcterms:created>
  <dcterms:modified xsi:type="dcterms:W3CDTF">2016-10-06T05:41:32Z</dcterms:modified>
</cp:coreProperties>
</file>