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360" r:id="rId2"/>
    <p:sldId id="1005" r:id="rId3"/>
    <p:sldId id="1008" r:id="rId4"/>
    <p:sldId id="987" r:id="rId5"/>
    <p:sldId id="988" r:id="rId6"/>
    <p:sldId id="994" r:id="rId7"/>
    <p:sldId id="995" r:id="rId8"/>
    <p:sldId id="996" r:id="rId9"/>
    <p:sldId id="989" r:id="rId10"/>
    <p:sldId id="990" r:id="rId11"/>
    <p:sldId id="991" r:id="rId12"/>
    <p:sldId id="1006" r:id="rId13"/>
    <p:sldId id="1007" r:id="rId14"/>
    <p:sldId id="992" r:id="rId15"/>
    <p:sldId id="999" r:id="rId16"/>
    <p:sldId id="998" r:id="rId17"/>
    <p:sldId id="1000" r:id="rId18"/>
    <p:sldId id="1003" r:id="rId19"/>
    <p:sldId id="1002" r:id="rId20"/>
    <p:sldId id="1001" r:id="rId21"/>
    <p:sldId id="1004" r:id="rId22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EAEAEA"/>
    <a:srgbClr val="25B109"/>
    <a:srgbClr val="DDFDD7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8" autoAdjust="0"/>
    <p:restoredTop sz="94632" autoAdjust="0"/>
  </p:normalViewPr>
  <p:slideViewPr>
    <p:cSldViewPr>
      <p:cViewPr varScale="1">
        <p:scale>
          <a:sx n="102" d="100"/>
          <a:sy n="102" d="100"/>
        </p:scale>
        <p:origin x="4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fld id="{CCB32509-AA57-4B5D-82B4-AFFC57FDF2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C145C-D4A7-4C0A-8D66-057A01C4133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7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2509-AA57-4B5D-82B4-AFFC57FDF278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79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2509-AA57-4B5D-82B4-AFFC57FDF278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46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2509-AA57-4B5D-82B4-AFFC57FDF278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646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34675-51DC-41AF-A481-4205F38319A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1F9B-1AD2-4FC6-A12E-6A3413A43299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42FBF-C761-44B2-AE1B-6B3DB8C5A66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438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778FBA1-7AED-4354-901A-75159F2F442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B76E-1544-4E3A-B15B-8A9AF7971DD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ECC8-230D-445F-922B-D5133A63DEAC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E4743-CE55-4400-8C97-CEF4FF733773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F385-8459-4F29-80FF-1166DE9721E7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B30D-D733-4ED9-98DE-D0561290946F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9E573-226E-43B7-B379-5048EEA53888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0921-1E27-4E76-A23F-CA0942567814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E70A-E204-4ACE-AEE1-839FF0E5AAA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16D939-3F69-416D-9D61-1CA2B434491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Collections</a:t>
            </a:r>
            <a:endParaRPr lang="ko-KR" altLang="en-US" sz="32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모든 원소를 읽는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List&lt;String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&gt; names = new </a:t>
            </a: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LinkedList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&lt;String&gt;();</a:t>
            </a:r>
          </a:p>
          <a:p>
            <a:pPr marL="0" lvl="2" indent="0">
              <a:buNone/>
            </a:pP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혹은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,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Set&lt;String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&gt; names = new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HashSet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&lt;String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&gt;();</a:t>
            </a:r>
          </a:p>
          <a:p>
            <a:pPr marL="0" lvl="2" indent="0">
              <a:buNone/>
            </a:pP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name.add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("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홍길동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"); 	// 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여러 개의 원소를 추가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name.add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(“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장길산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");</a:t>
            </a:r>
          </a:p>
          <a:p>
            <a:pPr marL="0" indent="0">
              <a:buNone/>
            </a:pP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Iterator&lt;String&gt;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names.iterator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();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while (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iter.hasNext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())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{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String name 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iter.next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();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ko-KR" sz="2000" b="1" i="1" dirty="0">
                <a:latin typeface="Courier New" pitchFamily="-107" charset="0"/>
                <a:cs typeface="Courier New" pitchFamily="-107" charset="0"/>
              </a:rPr>
              <a:t>Do something with name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/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}</a:t>
            </a:r>
            <a:endParaRPr lang="ko-KR" altLang="en-US" sz="2000" b="1" dirty="0"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5241974"/>
            <a:ext cx="40324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next( )</a:t>
            </a:r>
            <a:r>
              <a:rPr lang="ko-KR" altLang="en-US" dirty="0" smtClean="0"/>
              <a:t>를 여러 번 호출한 후 처음부터 다시 시작하려면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를 새로 얻어야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의 모든 원소를 읽는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Bef>
                <a:spcPts val="1200"/>
              </a:spcBef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Map&lt;String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, Color&gt;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favoriteColors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=</a:t>
            </a:r>
          </a:p>
          <a:p>
            <a:pPr marL="11430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				new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HashMap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&lt;String, Color&gt;();</a:t>
            </a:r>
          </a:p>
          <a:p>
            <a:pPr marL="0" lvl="2" indent="0">
              <a:buNone/>
            </a:pPr>
            <a:endParaRPr lang="en-US" altLang="ko-KR" sz="2000" b="1" dirty="0" smtClean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// </a:t>
            </a:r>
            <a:r>
              <a:rPr lang="ko-KR" altLang="en-US" sz="2000" b="1" dirty="0">
                <a:latin typeface="Courier New" pitchFamily="-107" charset="0"/>
                <a:cs typeface="Courier New" pitchFamily="-107" charset="0"/>
              </a:rPr>
              <a:t>여러 개의 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원소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(key-value 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쌍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)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를 </a:t>
            </a:r>
            <a:r>
              <a:rPr lang="ko-KR" altLang="en-US" sz="2000" b="1" dirty="0">
                <a:latin typeface="Courier New" pitchFamily="-107" charset="0"/>
                <a:cs typeface="Courier New" pitchFamily="-107" charset="0"/>
              </a:rPr>
              <a:t>추가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favorateColors.put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("</a:t>
            </a:r>
            <a:r>
              <a:rPr lang="ko-KR" altLang="en-US" sz="2000" b="1" dirty="0">
                <a:latin typeface="Courier New" pitchFamily="-107" charset="0"/>
                <a:cs typeface="Courier New" pitchFamily="-107" charset="0"/>
              </a:rPr>
              <a:t>홍길동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",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Color.RED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);</a:t>
            </a:r>
          </a:p>
          <a:p>
            <a:pPr marL="0" lvl="2" indent="0">
              <a:buNone/>
            </a:pP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favorateColors.put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(“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장길산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", </a:t>
            </a: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Color.BLUE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);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Set&lt;String&gt;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keys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favoriteColors.keySet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for (String key :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keys) {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	Color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value 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favoriteColors.get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(key);</a:t>
            </a:r>
          </a:p>
          <a:p>
            <a:pPr marL="0" indent="0">
              <a:buNone/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	</a:t>
            </a: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System.out.println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(key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+ " : " + value);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60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HashSet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HashMap</a:t>
            </a:r>
            <a:r>
              <a:rPr lang="ko-KR" altLang="en-US" sz="3200" dirty="0" smtClean="0"/>
              <a:t>에는 순서 개념이 없다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원소들을 넣은 후 이들을 다시 읽으면 넣은 순서와 무관한 순서로 읽힌다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읽히는 순서를 미리 예측할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53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TreeSet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TreeMap</a:t>
            </a:r>
            <a:r>
              <a:rPr lang="ko-KR" altLang="en-US" sz="3200" dirty="0" smtClean="0"/>
              <a:t>에는 원소들이 오름차순으로 정렬된 상태로 저장된다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/>
              <a:t>TreeSet</a:t>
            </a:r>
            <a:r>
              <a:rPr lang="en-US" altLang="ko-KR" dirty="0"/>
              <a:t> : </a:t>
            </a:r>
            <a:r>
              <a:rPr lang="ko-KR" altLang="en-US" dirty="0"/>
              <a:t>원소들을 넣은 순서와 무관하게 원소들이 오름차순으로 정렬된 상태로 저장된다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TreeMap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&lt;key, value&gt; </a:t>
            </a:r>
            <a:r>
              <a:rPr lang="ko-KR" altLang="en-US" dirty="0" smtClean="0"/>
              <a:t>쌍을 </a:t>
            </a:r>
            <a:r>
              <a:rPr lang="ko-KR" altLang="en-US" dirty="0"/>
              <a:t>넣은 순서와 무관하게 </a:t>
            </a:r>
            <a:r>
              <a:rPr lang="en-US" altLang="ko-KR" dirty="0"/>
              <a:t>&lt;key, value&gt; </a:t>
            </a:r>
            <a:r>
              <a:rPr lang="ko-KR" altLang="en-US" dirty="0" smtClean="0"/>
              <a:t>쌍이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의 </a:t>
            </a:r>
            <a:r>
              <a:rPr lang="ko-KR" altLang="en-US" dirty="0"/>
              <a:t>오름차순으로 정렬된 상태로 저장된다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155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각 줄을 단어로 분리한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단어들을 </a:t>
            </a:r>
            <a:r>
              <a:rPr lang="en-US" altLang="ko-KR" sz="2800" dirty="0" smtClean="0"/>
              <a:t>set</a:t>
            </a:r>
            <a:r>
              <a:rPr lang="ko-KR" altLang="en-US" sz="2800" dirty="0" smtClean="0"/>
              <a:t>에 넣는 방법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public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HashSet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&lt;String&gt;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getInput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() {</a:t>
            </a:r>
          </a:p>
          <a:p>
            <a:pPr marL="0" indent="0" defTabSz="447675">
              <a:buNone/>
            </a:pP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System.out.print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("&gt; ");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//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print prompt</a:t>
            </a:r>
          </a:p>
          <a:p>
            <a:pPr marL="0" indent="0" defTabSz="447675">
              <a:buNone/>
            </a:pP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String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inputLine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= </a:t>
            </a:r>
            <a:r>
              <a:rPr lang="en-US" altLang="ko-KR" sz="2000" b="1" dirty="0" err="1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reader.nextLine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().trim().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toLowerCase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();</a:t>
            </a:r>
          </a:p>
          <a:p>
            <a:pPr marL="0" indent="0" defTabSz="447675">
              <a:buNone/>
            </a:pP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  <a:cs typeface="Courier New" pitchFamily="-107" charset="0"/>
            </a:endParaRP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String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[] </a:t>
            </a:r>
            <a:r>
              <a:rPr lang="en-US" altLang="ko-KR" sz="2000" b="1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wordArray</a:t>
            </a:r>
            <a:r>
              <a:rPr lang="en-US" altLang="ko-KR" sz="20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=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inputLine.</a:t>
            </a:r>
            <a:r>
              <a:rPr lang="en-US" altLang="ko-KR" sz="2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split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(" ");  // split at spaces</a:t>
            </a:r>
          </a:p>
          <a:p>
            <a:pPr marL="0" indent="0" defTabSz="447675">
              <a:buNone/>
            </a:pP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  <a:cs typeface="Courier New" pitchFamily="-107" charset="0"/>
            </a:endParaRP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//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add words from array into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hashset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</a:t>
            </a: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Set&lt;String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&gt; </a:t>
            </a:r>
            <a:r>
              <a:rPr lang="en-US" altLang="ko-KR" sz="20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words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= new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HashSet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&lt;String&gt;();</a:t>
            </a: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for(String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 :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wordArray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) {</a:t>
            </a: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         </a:t>
            </a:r>
            <a:r>
              <a:rPr lang="en-US" altLang="ko-KR" sz="20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words.add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(word);</a:t>
            </a: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}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  <a:cs typeface="Courier New" pitchFamily="-107" charset="0"/>
            </a:endParaRP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  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	return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words;</a:t>
            </a:r>
          </a:p>
          <a:p>
            <a:pPr marL="0" indent="0" defTabSz="447675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}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  <a:cs typeface="Courier New" pitchFamily="-107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5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	String[] </a:t>
            </a:r>
            <a:r>
              <a:rPr lang="en-US" altLang="ko-KR" sz="2800" b="1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wordArray</a:t>
            </a:r>
            <a:r>
              <a:rPr lang="en-US" altLang="ko-KR" sz="28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 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= </a:t>
            </a:r>
            <a:r>
              <a:rPr lang="en-US" altLang="ko-KR" sz="2800" b="1" dirty="0" err="1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inputLine.</a:t>
            </a:r>
            <a:r>
              <a:rPr lang="en-US" altLang="ko-KR" sz="28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split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(" </a:t>
            </a:r>
            <a:r>
              <a:rPr lang="en-US" altLang="ko-KR" sz="2800" b="1" dirty="0" smtClean="0">
                <a:latin typeface="굴림" panose="020B0600000101010101" pitchFamily="50" charset="-127"/>
                <a:ea typeface="굴림" panose="020B0600000101010101" pitchFamily="50" charset="-127"/>
                <a:cs typeface="Courier New" pitchFamily="-107" charset="0"/>
              </a:rPr>
              <a:t>")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String </a:t>
            </a:r>
            <a:r>
              <a:rPr lang="ko-KR" altLang="en-US" sz="2400" dirty="0" smtClean="0"/>
              <a:t>객체인 </a:t>
            </a:r>
            <a:r>
              <a:rPr lang="en-US" altLang="ko-KR" sz="2400" dirty="0" err="1" smtClean="0"/>
              <a:t>inputLine</a:t>
            </a:r>
            <a:r>
              <a:rPr lang="ko-KR" altLang="en-US" sz="2400" dirty="0" smtClean="0"/>
              <a:t>에게 </a:t>
            </a:r>
            <a:r>
              <a:rPr lang="en-US" altLang="ko-KR" sz="2400" dirty="0" smtClean="0"/>
              <a:t>split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호출하면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inputLine</a:t>
            </a:r>
            <a:r>
              <a:rPr lang="ko-KR" altLang="en-US" sz="2400" dirty="0" smtClean="0"/>
              <a:t>이 자신의 문자열을 단어단위로 분해한 후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String </a:t>
            </a:r>
            <a:r>
              <a:rPr lang="ko-KR" altLang="en-US" sz="2400" dirty="0" smtClean="0"/>
              <a:t>배열을 구성하여 배열에 단어들을 채우고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그 배열을 반환한다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배열을 반환한다는 것은 그 배열을 가리키는 참조를 반환한다는 말이다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4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Set</a:t>
            </a:r>
            <a:r>
              <a:rPr lang="ko-KR" altLang="en-US" sz="2800" dirty="0" smtClean="0"/>
              <a:t>이 중복된 원소를 허용하지 않는다는 말의 의미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Set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a, b, c</a:t>
            </a:r>
            <a:r>
              <a:rPr lang="ko-KR" altLang="en-US" sz="2400" dirty="0" smtClean="0"/>
              <a:t>원소가 들어 있는 상태에서 </a:t>
            </a:r>
            <a:r>
              <a:rPr lang="en-US" altLang="ko-KR" sz="2400" dirty="0" smtClean="0"/>
              <a:t>d</a:t>
            </a:r>
            <a:r>
              <a:rPr lang="ko-KR" altLang="en-US" sz="2400" dirty="0" smtClean="0"/>
              <a:t>를 추가로 넣으려고 하면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a.equals</a:t>
            </a:r>
            <a:r>
              <a:rPr lang="en-US" altLang="ko-KR" sz="2400" dirty="0" smtClean="0"/>
              <a:t>(d)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b.equals</a:t>
            </a:r>
            <a:r>
              <a:rPr lang="en-US" altLang="ko-KR" sz="2400" dirty="0" smtClean="0"/>
              <a:t>(d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c.equals</a:t>
            </a:r>
            <a:r>
              <a:rPr lang="en-US" altLang="ko-KR" sz="2400" dirty="0" smtClean="0"/>
              <a:t>(d)</a:t>
            </a:r>
          </a:p>
          <a:p>
            <a:pPr marL="0" indent="0">
              <a:buNone/>
            </a:pP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차례로 호출하여 중복 여부를 판별한다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Set</a:t>
            </a:r>
            <a:r>
              <a:rPr lang="ko-KR" altLang="en-US" sz="2400" dirty="0" smtClean="0"/>
              <a:t>에 문자열이 들어 있는 경우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같은 내용을 갖는 문자열 두 개가 들어가지 못한다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“</a:t>
            </a:r>
            <a:r>
              <a:rPr lang="ko-KR" altLang="en-US" sz="2400" dirty="0" smtClean="0"/>
              <a:t>너무</a:t>
            </a:r>
            <a:r>
              <a:rPr lang="en-US" altLang="ko-KR" sz="2400" dirty="0" smtClean="0"/>
              <a:t>”.equals(“</a:t>
            </a:r>
            <a:r>
              <a:rPr lang="ko-KR" altLang="en-US" sz="2400" dirty="0" smtClean="0"/>
              <a:t>너무</a:t>
            </a:r>
            <a:r>
              <a:rPr lang="en-US" altLang="ko-KR" sz="2400" dirty="0" smtClean="0"/>
              <a:t>”) </a:t>
            </a:r>
            <a:r>
              <a:rPr lang="en-US" altLang="ko-KR" sz="2400" dirty="0" smtClean="0">
                <a:sym typeface="Wingdings" pitchFamily="2" charset="2"/>
              </a:rPr>
              <a:t> true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74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클래스의 타입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List&lt;E&gt;,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&lt;E&gt;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사용할 수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List&lt;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&gt; l = new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&gt;();   // </a:t>
            </a:r>
            <a:r>
              <a:rPr lang="ko-KR" altLang="en-US" dirty="0" smtClean="0">
                <a:solidFill>
                  <a:srgbClr val="FF0000"/>
                </a:solidFill>
              </a:rPr>
              <a:t>에러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List&lt;</a:t>
            </a:r>
            <a:r>
              <a:rPr lang="en-US" altLang="ko-KR" dirty="0" smtClean="0">
                <a:solidFill>
                  <a:srgbClr val="0000FF"/>
                </a:solidFill>
              </a:rPr>
              <a:t>Integer</a:t>
            </a:r>
            <a:r>
              <a:rPr lang="en-US" altLang="ko-KR" dirty="0" smtClean="0"/>
              <a:t>&gt; </a:t>
            </a:r>
            <a:r>
              <a:rPr lang="en-US" altLang="ko-KR" dirty="0"/>
              <a:t>l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0000FF"/>
                </a:solidFill>
              </a:rPr>
              <a:t>Integer</a:t>
            </a:r>
            <a:r>
              <a:rPr lang="en-US" altLang="ko-KR" dirty="0" smtClean="0"/>
              <a:t>&gt;();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78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인터페이스는 개념을 정해 놓은 것이고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클래스는 개념을 </a:t>
            </a:r>
            <a:r>
              <a:rPr lang="ko-KR" altLang="en-US" sz="2400" dirty="0" smtClean="0">
                <a:solidFill>
                  <a:srgbClr val="FF0000"/>
                </a:solidFill>
              </a:rPr>
              <a:t>구현</a:t>
            </a:r>
            <a:r>
              <a:rPr lang="ko-KR" altLang="en-US" sz="2400" dirty="0" smtClean="0"/>
              <a:t>해 놓은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탈것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자전거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비행기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자전거</a:t>
            </a:r>
            <a:r>
              <a:rPr lang="en-US" altLang="ko-KR" sz="2400" dirty="0"/>
              <a:t>, </a:t>
            </a:r>
            <a:r>
              <a:rPr lang="ko-KR" altLang="en-US" sz="2400" dirty="0"/>
              <a:t>자동차</a:t>
            </a:r>
            <a:r>
              <a:rPr lang="en-US" altLang="ko-KR" sz="2400" dirty="0"/>
              <a:t>, </a:t>
            </a:r>
            <a:r>
              <a:rPr lang="ko-KR" altLang="en-US" sz="2400" dirty="0"/>
              <a:t>배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비행기는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탈것이다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new </a:t>
            </a:r>
            <a:r>
              <a:rPr lang="ko-KR" altLang="en-US" sz="2400" dirty="0" smtClean="0"/>
              <a:t>자전거</a:t>
            </a:r>
            <a:r>
              <a:rPr lang="en-US" altLang="ko-KR" sz="2400" dirty="0" smtClean="0"/>
              <a:t>(), new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자동차</a:t>
            </a:r>
            <a:r>
              <a:rPr lang="en-US" altLang="ko-KR" sz="2400" dirty="0" smtClean="0"/>
              <a:t>()   	</a:t>
            </a:r>
            <a:r>
              <a:rPr lang="en-US" altLang="ko-KR" sz="2400" dirty="0" smtClean="0">
                <a:solidFill>
                  <a:srgbClr val="FF0000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 smtClean="0"/>
              <a:t>new </a:t>
            </a:r>
            <a:r>
              <a:rPr lang="ko-KR" altLang="en-US" sz="2400" dirty="0" smtClean="0"/>
              <a:t>탈것</a:t>
            </a:r>
            <a:r>
              <a:rPr lang="en-US" altLang="ko-KR" sz="2400" dirty="0" smtClean="0"/>
              <a:t>()				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02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클래스와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smtClean="0"/>
              <a:t>인터페이스는 개념을 정해 놓은 것이고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클래스는 개념을 </a:t>
            </a:r>
            <a:r>
              <a:rPr lang="ko-KR" altLang="en-US" sz="2400" dirty="0" smtClean="0">
                <a:solidFill>
                  <a:srgbClr val="FF0000"/>
                </a:solidFill>
              </a:rPr>
              <a:t>구현</a:t>
            </a:r>
            <a:r>
              <a:rPr lang="ko-KR" altLang="en-US" sz="2400" dirty="0" smtClean="0"/>
              <a:t>해 놓은 것이다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List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인터페이스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LinkedList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/>
              <a:t>ArrayList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LinkedList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List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new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&lt;Integer&gt;()</a:t>
            </a:r>
          </a:p>
          <a:p>
            <a:pPr marL="0" indent="0">
              <a:buNone/>
            </a:pPr>
            <a:r>
              <a:rPr lang="en-US" altLang="ko-KR" sz="2400" dirty="0" smtClean="0"/>
              <a:t>new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LinkedList</a:t>
            </a:r>
            <a:r>
              <a:rPr lang="en-US" altLang="ko-KR" sz="2400" dirty="0" smtClean="0"/>
              <a:t>&lt;Integer&gt;()   	</a:t>
            </a:r>
            <a:r>
              <a:rPr lang="en-US" altLang="ko-KR" sz="2400" dirty="0" smtClean="0">
                <a:solidFill>
                  <a:srgbClr val="FF0000"/>
                </a:solidFill>
              </a:rPr>
              <a:t>O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new List()				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0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264696" cy="61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620688"/>
            <a:ext cx="28456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Collection Classes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4293096"/>
            <a:ext cx="29523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HashSet</a:t>
            </a:r>
            <a:r>
              <a:rPr lang="ko-KR" altLang="en-US" b="1" dirty="0"/>
              <a:t>은 </a:t>
            </a:r>
            <a:r>
              <a:rPr lang="en-US" altLang="ko-KR" b="1" dirty="0"/>
              <a:t>Set</a:t>
            </a:r>
            <a:r>
              <a:rPr lang="ko-KR" altLang="en-US" b="1" dirty="0"/>
              <a:t>의 일종이다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TreeSet</a:t>
            </a:r>
            <a:r>
              <a:rPr lang="ko-KR" altLang="en-US" b="1" dirty="0" smtClean="0"/>
              <a:t>도 </a:t>
            </a:r>
            <a:r>
              <a:rPr lang="en-US" altLang="ko-KR" b="1" dirty="0"/>
              <a:t>Set</a:t>
            </a:r>
            <a:r>
              <a:rPr lang="ko-KR" altLang="en-US" b="1" dirty="0"/>
              <a:t>의 일종이다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57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참조변수 선언은 인터페이스로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객체 구성은 클래스로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List</a:t>
            </a:r>
            <a:r>
              <a:rPr lang="en-US" altLang="ko-KR" sz="2400" dirty="0" smtClean="0"/>
              <a:t>&lt;Cat&gt; cats = new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ArrayList</a:t>
            </a:r>
            <a:r>
              <a:rPr lang="en-US" altLang="ko-KR" sz="2400" dirty="0" smtClean="0"/>
              <a:t>&lt;Cat&gt;();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List</a:t>
            </a:r>
            <a:r>
              <a:rPr lang="ko-KR" altLang="en-US" sz="2400" dirty="0" smtClean="0"/>
              <a:t>는 인터페이스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ArrayList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List </a:t>
            </a:r>
            <a:r>
              <a:rPr lang="ko-KR" altLang="en-US" sz="2400" dirty="0" smtClean="0"/>
              <a:t>인터페이스를 구현한 여러 클래스 중 하나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Set&lt;Rectangle&gt; </a:t>
            </a:r>
            <a:r>
              <a:rPr lang="en-US" altLang="ko-KR" sz="2400" dirty="0" err="1" smtClean="0"/>
              <a:t>rects</a:t>
            </a:r>
            <a:r>
              <a:rPr lang="en-US" altLang="ko-KR" sz="2400" dirty="0" smtClean="0"/>
              <a:t> = new </a:t>
            </a:r>
            <a:r>
              <a:rPr lang="en-US" altLang="ko-KR" sz="2400" dirty="0" err="1" smtClean="0"/>
              <a:t>HashSet</a:t>
            </a:r>
            <a:r>
              <a:rPr lang="en-US" altLang="ko-KR" sz="2400" dirty="0" smtClean="0"/>
              <a:t>&lt;Rectangle&gt;();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Set</a:t>
            </a:r>
            <a:r>
              <a:rPr lang="ko-KR" altLang="en-US" sz="2400" dirty="0" smtClean="0"/>
              <a:t>은 </a:t>
            </a:r>
            <a:r>
              <a:rPr lang="ko-KR" altLang="en-US" sz="2400" dirty="0"/>
              <a:t>인터페이스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HashSet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Set </a:t>
            </a:r>
            <a:r>
              <a:rPr lang="ko-KR" altLang="en-US" sz="2400" dirty="0"/>
              <a:t>인터페이스를 구현한 여러 클래스 중 하나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8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선언은 인터페이스로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List&lt;String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&gt;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names = new </a:t>
            </a: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LinkedList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&lt;String&gt;();</a:t>
            </a:r>
          </a:p>
          <a:p>
            <a:pPr marL="0" lvl="2" indent="0">
              <a:buNone/>
            </a:pP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혹은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,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Set&lt;String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&gt;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names = new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HashSet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&lt;String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&gt;();</a:t>
            </a:r>
          </a:p>
          <a:p>
            <a:pPr marL="0" lvl="2" indent="0">
              <a:buNone/>
            </a:pP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lvl="2" indent="0">
              <a:buNone/>
            </a:pPr>
            <a:r>
              <a:rPr lang="en-US" altLang="ko-KR" sz="2000" b="1" dirty="0" err="1" smtClean="0">
                <a:latin typeface="Courier New" pitchFamily="-107" charset="0"/>
                <a:cs typeface="Courier New" pitchFamily="-107" charset="0"/>
              </a:rPr>
              <a:t>name.add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("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홍길동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"); 	// 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여러 개의 원소를 추가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name.add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(“</a:t>
            </a:r>
            <a:r>
              <a:rPr lang="ko-KR" altLang="en-US" sz="2000" b="1" dirty="0" smtClean="0">
                <a:latin typeface="Courier New" pitchFamily="-107" charset="0"/>
                <a:cs typeface="Courier New" pitchFamily="-107" charset="0"/>
              </a:rPr>
              <a:t>장길산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");</a:t>
            </a:r>
          </a:p>
          <a:p>
            <a:pPr marL="0" indent="0">
              <a:buNone/>
            </a:pP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Iterator&lt;String&gt;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names.iterator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();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while (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iter.hasNext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())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{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String name =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iter.next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(); </a:t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ko-KR" sz="2000" b="1" i="1" dirty="0">
                <a:latin typeface="Courier New" pitchFamily="-107" charset="0"/>
                <a:cs typeface="Courier New" pitchFamily="-107" charset="0"/>
              </a:rPr>
              <a:t>Do something with name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/>
            </a:r>
            <a:br>
              <a:rPr lang="en-US" altLang="ko-KR" sz="2000" b="1" dirty="0">
                <a:latin typeface="Courier New" pitchFamily="-107" charset="0"/>
                <a:cs typeface="Courier New" pitchFamily="-107" charset="0"/>
              </a:rPr>
            </a:b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}</a:t>
            </a:r>
            <a:endParaRPr lang="ko-KR" altLang="en-US" sz="2000" b="1" dirty="0"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10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1028" name="Picture 4" descr="http://www.marcus-biel.com/wp-content/uploads/2015/08/map-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65765"/>
            <a:ext cx="8496944" cy="47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548680"/>
            <a:ext cx="731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이 아니지만 </a:t>
            </a:r>
            <a:r>
              <a:rPr lang="en-US" altLang="ko-KR" dirty="0" smtClean="0"/>
              <a:t>Java Collection Framework</a:t>
            </a:r>
            <a:r>
              <a:rPr lang="ko-KR" altLang="en-US" dirty="0" smtClean="0"/>
              <a:t>에 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9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라이브러리 클래스들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3826768" cy="4754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List </a:t>
            </a:r>
          </a:p>
          <a:p>
            <a:pPr marL="457200" lvl="1" indent="0">
              <a:buNone/>
            </a:pPr>
            <a:r>
              <a:rPr lang="en-US" altLang="ko-KR" b="1" dirty="0" err="1" smtClean="0"/>
              <a:t>ArrayList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LinkedList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Set</a:t>
            </a:r>
          </a:p>
          <a:p>
            <a:pPr marL="457200" lvl="1" indent="0">
              <a:buNone/>
            </a:pPr>
            <a:r>
              <a:rPr lang="en-US" altLang="ko-KR" b="1" dirty="0" err="1" smtClean="0"/>
              <a:t>HashSet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TreeSet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417640" y="1340768"/>
            <a:ext cx="3826768" cy="475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 smtClean="0"/>
              <a:t>Map</a:t>
            </a:r>
          </a:p>
          <a:p>
            <a:pPr marL="457200" lvl="1" indent="0">
              <a:buNone/>
            </a:pPr>
            <a:r>
              <a:rPr lang="en-US" altLang="ko-KR" b="1" kern="0" dirty="0" err="1" smtClean="0"/>
              <a:t>HashMap</a:t>
            </a:r>
            <a:endParaRPr lang="en-US" altLang="ko-KR" b="1" kern="0" dirty="0" smtClean="0"/>
          </a:p>
          <a:p>
            <a:pPr marL="457200" lvl="1" indent="0">
              <a:buNone/>
            </a:pPr>
            <a:r>
              <a:rPr lang="en-US" altLang="ko-KR" kern="0" dirty="0" err="1" smtClean="0"/>
              <a:t>TreeMap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95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List </a:t>
            </a:r>
          </a:p>
          <a:p>
            <a:pPr marL="400050" lvl="1" indent="0">
              <a:buNone/>
            </a:pPr>
            <a:r>
              <a:rPr lang="ko-KR" altLang="en-US" sz="2400" dirty="0" smtClean="0"/>
              <a:t>원소들의 </a:t>
            </a:r>
            <a:r>
              <a:rPr lang="ko-KR" altLang="en-US" sz="2400" dirty="0" smtClean="0">
                <a:solidFill>
                  <a:srgbClr val="FF0000"/>
                </a:solidFill>
              </a:rPr>
              <a:t>순서</a:t>
            </a:r>
            <a:r>
              <a:rPr lang="ko-KR" altLang="en-US" sz="2400" dirty="0" smtClean="0"/>
              <a:t>를 관리한다</a:t>
            </a:r>
            <a:r>
              <a:rPr lang="en-US" altLang="ko-KR" sz="2400" dirty="0" smtClean="0"/>
              <a:t>. </a:t>
            </a:r>
          </a:p>
          <a:p>
            <a:pPr marL="400050" lvl="1" indent="0">
              <a:buNone/>
            </a:pPr>
            <a:r>
              <a:rPr lang="ko-KR" altLang="en-US" sz="2400" dirty="0" smtClean="0"/>
              <a:t>중복된 원소가 있을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Set </a:t>
            </a:r>
          </a:p>
          <a:p>
            <a:pPr marL="400050" lvl="1" indent="0">
              <a:buNone/>
            </a:pPr>
            <a:r>
              <a:rPr lang="ko-KR" altLang="en-US" sz="2400" dirty="0"/>
              <a:t>원소들의 순서를 </a:t>
            </a:r>
            <a:r>
              <a:rPr lang="ko-KR" altLang="en-US" sz="2400" dirty="0" smtClean="0"/>
              <a:t>관리하지 </a:t>
            </a:r>
            <a:r>
              <a:rPr lang="ko-KR" altLang="en-US" sz="2400" dirty="0" smtClean="0">
                <a:solidFill>
                  <a:srgbClr val="FF0000"/>
                </a:solidFill>
              </a:rPr>
              <a:t>않는다</a:t>
            </a:r>
            <a:r>
              <a:rPr lang="en-US" altLang="ko-KR" sz="2400" dirty="0"/>
              <a:t>. </a:t>
            </a:r>
          </a:p>
          <a:p>
            <a:pPr marL="400050" lvl="1" indent="0">
              <a:buNone/>
            </a:pPr>
            <a:r>
              <a:rPr lang="ko-KR" altLang="en-US" sz="2400" dirty="0">
                <a:solidFill>
                  <a:srgbClr val="FF0000"/>
                </a:solidFill>
              </a:rPr>
              <a:t>중복된 원소가 있을 수 </a:t>
            </a:r>
            <a:r>
              <a:rPr lang="ko-KR" altLang="en-US" sz="2400" dirty="0" smtClean="0">
                <a:solidFill>
                  <a:srgbClr val="FF0000"/>
                </a:solidFill>
              </a:rPr>
              <a:t>없다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Map</a:t>
            </a:r>
          </a:p>
          <a:p>
            <a:pPr marL="400050" lvl="1" indent="0">
              <a:buNone/>
            </a:pPr>
            <a:r>
              <a:rPr lang="en-US" altLang="ko-KR" sz="2400" dirty="0" smtClean="0"/>
              <a:t>key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의 </a:t>
            </a:r>
            <a:r>
              <a:rPr lang="ko-KR" altLang="en-US" sz="2400" dirty="0" smtClean="0">
                <a:solidFill>
                  <a:srgbClr val="FF0000"/>
                </a:solidFill>
              </a:rPr>
              <a:t>쌍</a:t>
            </a:r>
            <a:r>
              <a:rPr lang="ko-KR" altLang="en-US" sz="2400" dirty="0" smtClean="0"/>
              <a:t>을 저장한다</a:t>
            </a:r>
            <a:r>
              <a:rPr lang="en-US" altLang="ko-KR" sz="2400" dirty="0" smtClean="0"/>
              <a:t>. </a:t>
            </a:r>
          </a:p>
          <a:p>
            <a:pPr marL="400050" lvl="1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key</a:t>
            </a:r>
            <a:r>
              <a:rPr lang="ko-KR" altLang="en-US" sz="2400" dirty="0" smtClean="0">
                <a:solidFill>
                  <a:srgbClr val="FF0000"/>
                </a:solidFill>
              </a:rPr>
              <a:t>는 중복이 허용되지 않는다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ko-KR" altLang="en-US" sz="2400" dirty="0" smtClean="0"/>
              <a:t>하나의 </a:t>
            </a:r>
            <a:r>
              <a:rPr lang="en-US" altLang="ko-KR" sz="2400" dirty="0" smtClean="0"/>
              <a:t>value</a:t>
            </a:r>
            <a:r>
              <a:rPr lang="ko-KR" altLang="en-US" sz="2400" dirty="0" smtClean="0"/>
              <a:t>가 여러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와 결합</a:t>
            </a:r>
            <a:r>
              <a:rPr lang="en-US" altLang="ko-KR" sz="2400" dirty="0" smtClean="0"/>
              <a:t>(associate)</a:t>
            </a:r>
            <a:r>
              <a:rPr lang="ko-KR" altLang="en-US" sz="2400" dirty="0" smtClean="0"/>
              <a:t>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java.util.List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add(E e)</a:t>
            </a:r>
          </a:p>
          <a:p>
            <a:pPr marL="0" indent="0">
              <a:buNone/>
            </a:pPr>
            <a:r>
              <a:rPr lang="en-US" altLang="ko-KR" sz="2000" dirty="0"/>
              <a:t>void	</a:t>
            </a:r>
            <a:r>
              <a:rPr lang="en-US" altLang="ko-KR" sz="2000" dirty="0" smtClean="0"/>
              <a:t>	add(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index, E element)</a:t>
            </a:r>
          </a:p>
          <a:p>
            <a:pPr marL="0" indent="0">
              <a:buNone/>
            </a:pPr>
            <a:r>
              <a:rPr lang="en-US" altLang="ko-KR" sz="2000" dirty="0"/>
              <a:t>void	</a:t>
            </a:r>
            <a:r>
              <a:rPr lang="en-US" altLang="ko-KR" sz="2000" dirty="0" smtClean="0"/>
              <a:t>	clear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contains(Object o)</a:t>
            </a:r>
          </a:p>
          <a:p>
            <a:pPr marL="0" indent="0">
              <a:buNone/>
            </a:pPr>
            <a:r>
              <a:rPr lang="en-US" altLang="ko-KR" sz="2000" dirty="0"/>
              <a:t>E	</a:t>
            </a:r>
            <a:r>
              <a:rPr lang="en-US" altLang="ko-KR" sz="2000" dirty="0" smtClean="0"/>
              <a:t>	get(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index)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indexOf</a:t>
            </a:r>
            <a:r>
              <a:rPr lang="en-US" altLang="ko-KR" sz="2000" dirty="0" smtClean="0"/>
              <a:t>(Object </a:t>
            </a:r>
            <a:r>
              <a:rPr lang="en-US" altLang="ko-KR" sz="2000" dirty="0"/>
              <a:t>o)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Iterator&lt;E&gt;	iterator()</a:t>
            </a:r>
          </a:p>
          <a:p>
            <a:pPr marL="0" indent="0">
              <a:buNone/>
            </a:pPr>
            <a:r>
              <a:rPr lang="en-US" altLang="ko-KR" sz="2000" dirty="0" err="1"/>
              <a:t>ListIterator</a:t>
            </a:r>
            <a:r>
              <a:rPr lang="en-US" altLang="ko-KR" sz="2000" dirty="0"/>
              <a:t>&lt;E&gt;	</a:t>
            </a:r>
            <a:r>
              <a:rPr lang="en-US" altLang="ko-KR" sz="2000" dirty="0" err="1"/>
              <a:t>listIterator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E	</a:t>
            </a:r>
            <a:r>
              <a:rPr lang="en-US" altLang="ko-KR" sz="2000" dirty="0" smtClean="0"/>
              <a:t>	remove(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index)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remove(Object o)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size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8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java.util.Set</a:t>
            </a:r>
            <a:r>
              <a:rPr lang="en-US" altLang="ko-KR" dirty="0" smtClean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add(E e)</a:t>
            </a:r>
          </a:p>
          <a:p>
            <a:pPr marL="0" indent="0">
              <a:buNone/>
            </a:pPr>
            <a:r>
              <a:rPr lang="en-US" altLang="ko-KR" sz="2000" dirty="0"/>
              <a:t>void	</a:t>
            </a:r>
            <a:r>
              <a:rPr lang="en-US" altLang="ko-KR" sz="2000" dirty="0" smtClean="0"/>
              <a:t>	clear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contains(Object o)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Iterator&lt;E&gt;	iterator()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remove(Object o)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size</a:t>
            </a:r>
            <a:r>
              <a:rPr lang="en-US" altLang="ko-KR" sz="2000" dirty="0"/>
              <a:t>()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java.util.Map</a:t>
            </a:r>
            <a:r>
              <a:rPr lang="en-US" altLang="ko-KR" dirty="0" smtClean="0"/>
              <a:t>&lt;K, 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	</a:t>
            </a:r>
            <a:r>
              <a:rPr lang="en-US" altLang="ko-KR" sz="2000" dirty="0" smtClean="0"/>
              <a:t>	clear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</a:t>
            </a:r>
            <a:r>
              <a:rPr lang="en-US" altLang="ko-KR" sz="2000" dirty="0" err="1"/>
              <a:t>containsKey</a:t>
            </a:r>
            <a:r>
              <a:rPr lang="en-US" altLang="ko-KR" sz="2000" dirty="0"/>
              <a:t>(Object key)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</a:t>
            </a:r>
            <a:r>
              <a:rPr lang="en-US" altLang="ko-KR" sz="2000" dirty="0" err="1"/>
              <a:t>containsValue</a:t>
            </a:r>
            <a:r>
              <a:rPr lang="en-US" altLang="ko-KR" sz="2000" dirty="0"/>
              <a:t>(Object value)</a:t>
            </a:r>
          </a:p>
          <a:p>
            <a:pPr marL="0" indent="0">
              <a:buNone/>
            </a:pPr>
            <a:r>
              <a:rPr lang="en-US" altLang="ko-KR" sz="2000" dirty="0"/>
              <a:t>V	</a:t>
            </a:r>
            <a:r>
              <a:rPr lang="en-US" altLang="ko-KR" sz="2000" dirty="0" smtClean="0"/>
              <a:t>	get(Object </a:t>
            </a:r>
            <a:r>
              <a:rPr lang="en-US" altLang="ko-KR" sz="2000" dirty="0"/>
              <a:t>key)</a:t>
            </a:r>
          </a:p>
          <a:p>
            <a:pPr marL="0" indent="0">
              <a:buNone/>
            </a:pPr>
            <a:r>
              <a:rPr lang="en-US" altLang="ko-KR" sz="2000" dirty="0" err="1"/>
              <a:t>boolean</a:t>
            </a:r>
            <a:r>
              <a:rPr lang="en-US" altLang="ko-KR" sz="2000" dirty="0"/>
              <a:t>	</a:t>
            </a:r>
            <a:r>
              <a:rPr lang="en-US" altLang="ko-KR" sz="2000" dirty="0" err="1"/>
              <a:t>isEmpty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Set&lt;K&gt;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keySet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V	</a:t>
            </a:r>
            <a:r>
              <a:rPr lang="en-US" altLang="ko-KR" sz="2000" dirty="0" smtClean="0"/>
              <a:t>	put(K </a:t>
            </a:r>
            <a:r>
              <a:rPr lang="en-US" altLang="ko-KR" sz="2000" dirty="0"/>
              <a:t>key, V value)</a:t>
            </a:r>
          </a:p>
          <a:p>
            <a:pPr marL="0" indent="0">
              <a:buNone/>
            </a:pPr>
            <a:r>
              <a:rPr lang="en-US" altLang="ko-KR" sz="2000" dirty="0"/>
              <a:t>V	</a:t>
            </a:r>
            <a:r>
              <a:rPr lang="en-US" altLang="ko-KR" sz="2000" dirty="0" smtClean="0"/>
              <a:t>	remove(Object </a:t>
            </a:r>
            <a:r>
              <a:rPr lang="en-US" altLang="ko-KR" sz="2000" dirty="0"/>
              <a:t>key)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size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Collection&lt;V&gt;	values()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5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7" name="Picture 5" descr="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82" y="1916832"/>
            <a:ext cx="700108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1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15733</TotalTime>
  <Words>545</Words>
  <Application>Microsoft Office PowerPoint</Application>
  <PresentationFormat>화면 슬라이드 쇼(4:3)</PresentationFormat>
  <Paragraphs>236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Courier New</vt:lpstr>
      <vt:lpstr>Times New Roman</vt:lpstr>
      <vt:lpstr>Wingdings</vt:lpstr>
      <vt:lpstr>기본 디자인</vt:lpstr>
      <vt:lpstr>5주 Collections</vt:lpstr>
      <vt:lpstr>PowerPoint 프레젠테이션</vt:lpstr>
      <vt:lpstr>PowerPoint 프레젠테이션</vt:lpstr>
      <vt:lpstr>대표적인 라이브러리 클래스들</vt:lpstr>
      <vt:lpstr>특징</vt:lpstr>
      <vt:lpstr>java.util.List&lt;E&gt;</vt:lpstr>
      <vt:lpstr>java.util.Set&lt;E&gt;</vt:lpstr>
      <vt:lpstr>java.util.Map&lt;K, V&gt;</vt:lpstr>
      <vt:lpstr>Map</vt:lpstr>
      <vt:lpstr>List와 Set의 모든 원소를 읽는 법</vt:lpstr>
      <vt:lpstr>Map의 모든 원소를 읽는 법</vt:lpstr>
      <vt:lpstr>HashSet, HashMap에는 순서 개념이 없다.</vt:lpstr>
      <vt:lpstr>TreeSet, TreeMap에는 원소들이 오름차순으로 정렬된 상태로 저장된다.</vt:lpstr>
      <vt:lpstr>각 줄을 단어로 분리한 후  단어들을 set에 넣는 방법</vt:lpstr>
      <vt:lpstr>  String[] wordArray = inputLine.split(" ")</vt:lpstr>
      <vt:lpstr>Set이 중복된 원소를 허용하지 않는다는 말의 의미</vt:lpstr>
      <vt:lpstr>제네릭 클래스의 타입 파라미터</vt:lpstr>
      <vt:lpstr>클래스와 인터페이스</vt:lpstr>
      <vt:lpstr>클래스와 인터페이스</vt:lpstr>
      <vt:lpstr>참조변수 선언은 인터페이스로 객체 구성은 클래스로</vt:lpstr>
      <vt:lpstr>변수 선언은 인터페이스로!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418</cp:revision>
  <dcterms:created xsi:type="dcterms:W3CDTF">2002-05-19T15:38:14Z</dcterms:created>
  <dcterms:modified xsi:type="dcterms:W3CDTF">2016-10-11T01:57:21Z</dcterms:modified>
</cp:coreProperties>
</file>