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sldIdLst>
    <p:sldId id="360" r:id="rId2"/>
    <p:sldId id="1007" r:id="rId3"/>
    <p:sldId id="1008" r:id="rId4"/>
    <p:sldId id="1009" r:id="rId5"/>
    <p:sldId id="1010" r:id="rId6"/>
    <p:sldId id="1011" r:id="rId7"/>
    <p:sldId id="1012" r:id="rId8"/>
    <p:sldId id="1013" r:id="rId9"/>
    <p:sldId id="1014" r:id="rId10"/>
    <p:sldId id="1006" r:id="rId1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EAEAEA"/>
    <a:srgbClr val="25B109"/>
    <a:srgbClr val="DDFDD7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8" autoAdjust="0"/>
    <p:restoredTop sz="94632" autoAdjust="0"/>
  </p:normalViewPr>
  <p:slideViewPr>
    <p:cSldViewPr>
      <p:cViewPr varScale="1">
        <p:scale>
          <a:sx n="74" d="100"/>
          <a:sy n="74" d="100"/>
        </p:scale>
        <p:origin x="-12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fld id="{CCB32509-AA57-4B5D-82B4-AFFC57FDF2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C145C-D4A7-4C0A-8D66-057A01C4133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34675-51DC-41AF-A481-4205F38319A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1F9B-1AD2-4FC6-A12E-6A3413A43299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42FBF-C761-44B2-AE1B-6B3DB8C5A66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438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778FBA1-7AED-4354-901A-75159F2F442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B76E-1544-4E3A-B15B-8A9AF7971DD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ECC8-230D-445F-922B-D5133A63DEAC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E4743-CE55-4400-8C97-CEF4FF733773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F385-8459-4F29-80FF-1166DE9721E7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B30D-D733-4ED9-98DE-D0561290946F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9E573-226E-43B7-B379-5048EEA53888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0921-1E27-4E76-A23F-CA0942567814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E70A-E204-4ACE-AEE1-839FF0E5AAA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16D939-3F69-416D-9D61-1CA2B434491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752"/>
            <a:ext cx="7772400" cy="2289175"/>
          </a:xfrm>
        </p:spPr>
        <p:txBody>
          <a:bodyPr/>
          <a:lstStyle/>
          <a:p>
            <a:r>
              <a:rPr lang="en-US" altLang="ko-KR" sz="3600" dirty="0" smtClean="0"/>
              <a:t>7</a:t>
            </a:r>
            <a:r>
              <a:rPr lang="ko-KR" altLang="en-US" sz="3600" dirty="0" smtClean="0"/>
              <a:t>주</a:t>
            </a:r>
            <a:r>
              <a:rPr lang="en-US" altLang="ko-KR" sz="3600" dirty="0"/>
              <a:t>. </a:t>
            </a:r>
            <a:r>
              <a:rPr lang="ko-KR" altLang="en-US" sz="3600" dirty="0" smtClean="0"/>
              <a:t>품질 </a:t>
            </a:r>
            <a:r>
              <a:rPr lang="ko-KR" altLang="en-US" sz="3600" dirty="0"/>
              <a:t>좋은 소프트웨어 만들기 </a:t>
            </a:r>
            <a:r>
              <a:rPr lang="en-US" altLang="ko-KR" sz="3600" dirty="0" smtClean="0"/>
              <a:t>II</a:t>
            </a:r>
            <a:endParaRPr lang="ko-KR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996337" y="4005064"/>
            <a:ext cx="315983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/>
              <a:t>이해하기 쉽고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유지보수성이 높고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/>
              <a:t>재사용성이</a:t>
            </a:r>
            <a:r>
              <a:rPr lang="ko-KR" altLang="en-US" sz="2400" dirty="0"/>
              <a:t> 좋은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클래스를 작성하는 법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7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Thinking ahead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ko-KR" altLang="en-US" dirty="0" smtClean="0">
                <a:ea typeface="+mn-ea"/>
                <a:cs typeface="+mn-cs"/>
              </a:rPr>
              <a:t>클래스를 설계할 때</a:t>
            </a:r>
            <a:endParaRPr lang="en-US" altLang="ko-KR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altLang="ko-KR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ko-KR" altLang="en-US" dirty="0" smtClean="0">
                <a:ea typeface="+mn-ea"/>
                <a:cs typeface="+mn-cs"/>
              </a:rPr>
              <a:t>향후에 어떻게 변화하게 될 것인지 예측</a:t>
            </a:r>
            <a:endParaRPr lang="en-US" altLang="ko-KR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ko-KR" altLang="en-US" dirty="0" smtClean="0"/>
              <a:t>그 방향으로의 변경이 쉽게 이루어지도록 설계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30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Refactoring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7545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ko-KR" altLang="en-US" sz="2400" dirty="0" smtClean="0">
                <a:ea typeface="+mn-ea"/>
                <a:cs typeface="+mn-cs"/>
              </a:rPr>
              <a:t>시간이 감에 따라 코드가 늘어나는 수가 많다</a:t>
            </a:r>
            <a:r>
              <a:rPr lang="en-US" altLang="ko-KR" sz="2400" dirty="0" smtClean="0">
                <a:ea typeface="+mn-ea"/>
                <a:cs typeface="+mn-cs"/>
              </a:rPr>
              <a:t>. </a:t>
            </a:r>
            <a:r>
              <a:rPr lang="ko-KR" altLang="en-US" sz="2400" dirty="0" smtClean="0">
                <a:ea typeface="+mn-ea"/>
                <a:cs typeface="+mn-cs"/>
              </a:rPr>
              <a:t>클래스와 </a:t>
            </a:r>
            <a:r>
              <a:rPr lang="ko-KR" altLang="en-US" sz="2400" dirty="0" err="1" smtClean="0">
                <a:ea typeface="+mn-ea"/>
                <a:cs typeface="+mn-cs"/>
              </a:rPr>
              <a:t>메소드</a:t>
            </a:r>
            <a:r>
              <a:rPr lang="ko-KR" altLang="en-US" sz="2400" dirty="0" smtClean="0">
                <a:ea typeface="+mn-ea"/>
                <a:cs typeface="+mn-cs"/>
              </a:rPr>
              <a:t> 길이가 길어진다</a:t>
            </a:r>
            <a:r>
              <a:rPr lang="en-US" altLang="ko-KR" sz="2400" dirty="0" smtClean="0">
                <a:ea typeface="+mn-ea"/>
                <a:cs typeface="+mn-cs"/>
              </a:rPr>
              <a:t>.</a:t>
            </a:r>
            <a:endParaRPr lang="en-GB" sz="2400" dirty="0"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ko-KR" altLang="en-US" sz="2400" dirty="0" smtClean="0">
                <a:ea typeface="+mn-ea"/>
                <a:cs typeface="+mn-cs"/>
              </a:rPr>
              <a:t>낮은 </a:t>
            </a:r>
            <a:r>
              <a:rPr lang="ko-KR" altLang="en-US" sz="2400" dirty="0" err="1" smtClean="0">
                <a:ea typeface="+mn-ea"/>
                <a:cs typeface="+mn-cs"/>
              </a:rPr>
              <a:t>결합도와</a:t>
            </a:r>
            <a:r>
              <a:rPr lang="ko-KR" altLang="en-US" sz="2400" dirty="0" smtClean="0">
                <a:ea typeface="+mn-ea"/>
                <a:cs typeface="+mn-cs"/>
              </a:rPr>
              <a:t> 높은 </a:t>
            </a:r>
            <a:r>
              <a:rPr lang="ko-KR" altLang="en-US" sz="2400" dirty="0" err="1" smtClean="0">
                <a:ea typeface="+mn-ea"/>
                <a:cs typeface="+mn-cs"/>
              </a:rPr>
              <a:t>응집성을</a:t>
            </a:r>
            <a:r>
              <a:rPr lang="ko-KR" altLang="en-US" sz="2400" dirty="0" smtClean="0">
                <a:ea typeface="+mn-ea"/>
                <a:cs typeface="+mn-cs"/>
              </a:rPr>
              <a:t> 유지하기 위해 가끔씩 </a:t>
            </a:r>
            <a:r>
              <a:rPr lang="ko-KR" altLang="en-US" sz="2400" dirty="0" err="1" smtClean="0">
                <a:solidFill>
                  <a:srgbClr val="FF0000"/>
                </a:solidFill>
                <a:ea typeface="+mn-ea"/>
                <a:cs typeface="+mn-cs"/>
              </a:rPr>
              <a:t>리팩토링</a:t>
            </a:r>
            <a:r>
              <a:rPr lang="ko-KR" altLang="en-US" sz="2400" dirty="0" err="1" smtClean="0">
                <a:ea typeface="+mn-ea"/>
                <a:cs typeface="+mn-cs"/>
              </a:rPr>
              <a:t>이</a:t>
            </a:r>
            <a:r>
              <a:rPr lang="ko-KR" altLang="en-US" sz="2400" dirty="0" smtClean="0">
                <a:ea typeface="+mn-ea"/>
                <a:cs typeface="+mn-cs"/>
              </a:rPr>
              <a:t> 필요하다</a:t>
            </a:r>
            <a:r>
              <a:rPr lang="en-US" altLang="ko-KR" sz="2400" dirty="0" smtClean="0"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ko-KR" altLang="en-US" sz="2400" dirty="0" smtClean="0"/>
              <a:t>클래스와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구조를 다시 생각하고 다시 설계하는 작업</a:t>
            </a:r>
            <a:r>
              <a:rPr lang="en-US" altLang="ko-KR" sz="2400" dirty="0" smtClean="0"/>
              <a:t>.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ko-KR" altLang="en-US" sz="2400" dirty="0" smtClean="0"/>
              <a:t>사용법이나 작동의 </a:t>
            </a:r>
            <a:r>
              <a:rPr lang="ko-KR" altLang="en-US" sz="2400" dirty="0"/>
              <a:t>변경 없이 코드의 구조를 </a:t>
            </a:r>
            <a:r>
              <a:rPr lang="ko-KR" altLang="en-US" sz="2400" dirty="0" smtClean="0"/>
              <a:t>재조정하는 작업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(factoring out!). </a:t>
            </a:r>
            <a:r>
              <a:rPr lang="ko-KR" altLang="en-US" sz="2400" dirty="0" smtClean="0"/>
              <a:t>클래스나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분할하는 수가 많다</a:t>
            </a:r>
            <a:r>
              <a:rPr lang="en-US" altLang="ko-KR" sz="2400" dirty="0" smtClean="0"/>
              <a:t>.</a:t>
            </a:r>
            <a:endParaRPr lang="en-GB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7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Refactoring and testing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 smtClean="0"/>
              <a:t>기능 추가가 필요해서 코드를 변경하려고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일단 </a:t>
            </a:r>
            <a:r>
              <a:rPr lang="ko-KR" altLang="en-US" sz="2400" dirty="0" err="1" smtClean="0"/>
              <a:t>리팩토링을</a:t>
            </a:r>
            <a:r>
              <a:rPr lang="ko-KR" altLang="en-US" sz="2400" dirty="0" smtClean="0"/>
              <a:t> 할 필요가 있을 때</a:t>
            </a: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ko-KR" altLang="en-US" sz="2400" dirty="0" err="1" smtClean="0">
                <a:ea typeface="+mn-ea"/>
                <a:cs typeface="+mn-cs"/>
              </a:rPr>
              <a:t>리팩토링과</a:t>
            </a:r>
            <a:r>
              <a:rPr lang="ko-KR" altLang="en-US" sz="2400" dirty="0" smtClean="0">
                <a:ea typeface="+mn-ea"/>
                <a:cs typeface="+mn-cs"/>
              </a:rPr>
              <a:t> 기능 추가를 분리한다</a:t>
            </a:r>
            <a:r>
              <a:rPr lang="en-US" altLang="ko-KR" sz="2400" dirty="0" smtClean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endParaRPr lang="en-GB" sz="24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ko-KR" altLang="en-US" sz="2400" dirty="0" smtClean="0">
                <a:ea typeface="+mn-ea"/>
                <a:cs typeface="+mn-cs"/>
              </a:rPr>
              <a:t>일 단계로 기능 추가 없이 </a:t>
            </a:r>
            <a:r>
              <a:rPr lang="ko-KR" altLang="en-US" sz="2400" dirty="0" err="1" smtClean="0">
                <a:ea typeface="+mn-ea"/>
                <a:cs typeface="+mn-cs"/>
              </a:rPr>
              <a:t>리팩토링만을</a:t>
            </a:r>
            <a:r>
              <a:rPr lang="ko-KR" altLang="en-US" sz="2400" dirty="0" smtClean="0">
                <a:ea typeface="+mn-ea"/>
                <a:cs typeface="+mn-cs"/>
              </a:rPr>
              <a:t> 수행한다</a:t>
            </a:r>
            <a:r>
              <a:rPr lang="en-US" altLang="ko-KR" sz="2400" dirty="0" smtClean="0">
                <a:ea typeface="+mn-ea"/>
                <a:cs typeface="+mn-cs"/>
              </a:rPr>
              <a:t>. </a:t>
            </a:r>
          </a:p>
          <a:p>
            <a:pPr eaLnBrk="1" hangingPunct="1">
              <a:defRPr/>
            </a:pPr>
            <a:endParaRPr lang="en-US" altLang="ko-KR" sz="2400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ko-KR" altLang="en-US" sz="2400" dirty="0" err="1" smtClean="0"/>
              <a:t>리팩토링</a:t>
            </a:r>
            <a:r>
              <a:rPr lang="ko-KR" altLang="en-US" sz="2400" dirty="0" smtClean="0"/>
              <a:t> 수행 후 철저하게 테스트를 하여 </a:t>
            </a:r>
            <a:r>
              <a:rPr lang="ko-KR" altLang="en-US" sz="2400" dirty="0" err="1" smtClean="0"/>
              <a:t>리팩토링</a:t>
            </a:r>
            <a:r>
              <a:rPr lang="ko-KR" altLang="en-US" sz="2400" dirty="0" smtClean="0"/>
              <a:t> 전과 똑 같이 작동함을 확인한다</a:t>
            </a:r>
            <a:r>
              <a:rPr lang="en-US" altLang="ko-KR" sz="2400" dirty="0" smtClean="0"/>
              <a:t>.</a:t>
            </a:r>
            <a:endParaRPr lang="en-GB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Design questions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/>
              <a:t>Common questions:</a:t>
            </a:r>
          </a:p>
          <a:p>
            <a:pPr lvl="1" eaLnBrk="1" hangingPunct="1"/>
            <a:r>
              <a:rPr lang="ko-KR" altLang="en-US" dirty="0" smtClean="0"/>
              <a:t>클래스 길이는 얼마가 적당한가</a:t>
            </a:r>
            <a:r>
              <a:rPr lang="en-US" altLang="ko-KR" dirty="0" smtClean="0"/>
              <a:t>?</a:t>
            </a:r>
            <a:endParaRPr lang="en-GB" altLang="ko-KR" dirty="0" smtClean="0"/>
          </a:p>
          <a:p>
            <a:pPr lvl="1" eaLnBrk="1" hangingPunct="1"/>
            <a:r>
              <a:rPr lang="ko-KR" altLang="en-US" dirty="0" err="1" smtClean="0"/>
              <a:t>메소드</a:t>
            </a:r>
            <a:r>
              <a:rPr lang="ko-KR" altLang="en-US" dirty="0" smtClean="0"/>
              <a:t> 길이는 얼마가 적당한가</a:t>
            </a:r>
            <a:r>
              <a:rPr lang="en-US" altLang="ko-KR" dirty="0" smtClean="0"/>
              <a:t>?</a:t>
            </a:r>
            <a:endParaRPr lang="en-GB" altLang="ko-KR" dirty="0" smtClean="0"/>
          </a:p>
          <a:p>
            <a:pPr eaLnBrk="1" hangingPunct="1">
              <a:buFont typeface="Times" charset="0"/>
              <a:buNone/>
            </a:pPr>
            <a:endParaRPr lang="en-GB" altLang="ko-KR" dirty="0" smtClean="0"/>
          </a:p>
          <a:p>
            <a:pPr eaLnBrk="1" hangingPunct="1"/>
            <a:r>
              <a:rPr lang="ko-KR" altLang="en-US" dirty="0" smtClean="0"/>
              <a:t>기준</a:t>
            </a:r>
            <a:r>
              <a:rPr lang="en-US" altLang="ko-KR" dirty="0" smtClean="0"/>
              <a:t>: </a:t>
            </a:r>
            <a:r>
              <a:rPr lang="en-GB" altLang="ko-KR" dirty="0" smtClean="0"/>
              <a:t>cohesion and coupling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Design guidelines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메소드는</a:t>
            </a:r>
            <a:r>
              <a:rPr lang="ko-KR" altLang="en-US" dirty="0" smtClean="0"/>
              <a:t> 한 가지 일만 해야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클래스는 한 개의 사물 혹은 한 가지 개념만을 나타내야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GB" altLang="ko-KR" dirty="0" smtClean="0"/>
          </a:p>
          <a:p>
            <a:pPr eaLnBrk="1" hangingPunct="1"/>
            <a:r>
              <a:rPr lang="ko-KR" altLang="en-US" dirty="0" smtClean="0"/>
              <a:t>이 기준을 따른다고 하더라도 답이 하나만 존재하는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설계자의 판단에 따라 여러 가지 다른 설계가 나올 수 있다</a:t>
            </a:r>
            <a:r>
              <a:rPr lang="en-US" altLang="ko-KR" dirty="0" smtClean="0"/>
              <a:t>.</a:t>
            </a:r>
            <a:endParaRPr lang="en-GB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0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Enumerated </a:t>
            </a:r>
            <a:r>
              <a:rPr lang="en-GB" smtClean="0">
                <a:ea typeface="+mj-ea"/>
                <a:cs typeface="+mj-cs"/>
              </a:rPr>
              <a:t>Types</a:t>
            </a:r>
            <a:br>
              <a:rPr lang="en-GB" smtClean="0">
                <a:ea typeface="+mj-ea"/>
                <a:cs typeface="+mj-cs"/>
              </a:rPr>
            </a:br>
            <a:r>
              <a:rPr lang="ko-KR" altLang="en-US" dirty="0" err="1" smtClean="0">
                <a:ea typeface="+mj-ea"/>
                <a:cs typeface="+mj-cs"/>
              </a:rPr>
              <a:t>열거형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6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basic enumerated type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950913" y="1412875"/>
            <a:ext cx="55322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Courier New" charset="0"/>
                <a:cs typeface="Times New Roman" charset="0"/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cs typeface="Times New Roman" charset="0"/>
              </a:rPr>
              <a:t>enum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cs typeface="Times New Roman" charset="0"/>
              </a:rPr>
              <a:t> </a:t>
            </a:r>
            <a:r>
              <a:rPr lang="en-US" dirty="0" err="1" smtClean="0">
                <a:latin typeface="Courier New" charset="0"/>
                <a:cs typeface="Times New Roman" charset="0"/>
              </a:rPr>
              <a:t>CommandWord</a:t>
            </a:r>
            <a:endParaRPr lang="en-US" dirty="0" smtClean="0">
              <a:latin typeface="Courier New" charset="0"/>
              <a:cs typeface="Times New Roman" charset="0"/>
            </a:endParaRPr>
          </a:p>
          <a:p>
            <a:pPr>
              <a:defRPr/>
            </a:pPr>
            <a:r>
              <a:rPr lang="en-US" dirty="0" smtClean="0">
                <a:latin typeface="Courier New" charset="0"/>
                <a:cs typeface="Times New Roman" charset="0"/>
              </a:rPr>
              <a:t>{</a:t>
            </a:r>
          </a:p>
          <a:p>
            <a:pPr>
              <a:defRPr/>
            </a:pPr>
            <a:r>
              <a:rPr lang="en-US" dirty="0" smtClean="0">
                <a:latin typeface="Courier New" charset="0"/>
                <a:cs typeface="Times New Roman" charset="0"/>
              </a:rPr>
              <a:t>    	GO, QUIT, HELP, UNKNOWN;</a:t>
            </a:r>
          </a:p>
          <a:p>
            <a:pPr>
              <a:defRPr/>
            </a:pPr>
            <a:r>
              <a:rPr lang="en-US" dirty="0" smtClean="0">
                <a:latin typeface="Courier New" charset="0"/>
                <a:cs typeface="Times New Roman" charset="0"/>
              </a:rPr>
              <a:t>}</a:t>
            </a:r>
            <a:r>
              <a:rPr lang="en-GB" b="0" dirty="0" smtClean="0">
                <a:latin typeface="Courier New" charset="0"/>
              </a:rPr>
              <a:t> 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066800" y="3716338"/>
            <a:ext cx="7635875" cy="193899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Clr>
                <a:srgbClr val="345577"/>
              </a:buClr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각</a:t>
            </a:r>
            <a:r>
              <a:rPr lang="en-GB" altLang="ko-KR" b="0" dirty="0">
                <a:solidFill>
                  <a:srgbClr val="1A3170"/>
                </a:solidFill>
                <a:latin typeface="Trebuchet MS" pitchFamily="34" charset="0"/>
              </a:rPr>
              <a:t> </a:t>
            </a: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값</a:t>
            </a:r>
            <a:r>
              <a:rPr lang="en-US" altLang="ko-KR" b="0" dirty="0" smtClean="0">
                <a:solidFill>
                  <a:srgbClr val="1A3170"/>
                </a:solidFill>
                <a:latin typeface="Trebuchet MS" pitchFamily="34" charset="0"/>
              </a:rPr>
              <a:t>(value)</a:t>
            </a: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은 </a:t>
            </a:r>
            <a:r>
              <a:rPr lang="ko-KR" altLang="en-US" b="0" dirty="0" err="1" smtClean="0">
                <a:solidFill>
                  <a:srgbClr val="1A3170"/>
                </a:solidFill>
                <a:latin typeface="Trebuchet MS" pitchFamily="34" charset="0"/>
              </a:rPr>
              <a:t>열거형</a:t>
            </a: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Trebuchet MS" pitchFamily="34" charset="0"/>
              </a:rPr>
              <a:t>객체</a:t>
            </a: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이다</a:t>
            </a:r>
            <a:r>
              <a:rPr lang="en-US" altLang="ko-KR" b="0" dirty="0" smtClean="0">
                <a:solidFill>
                  <a:srgbClr val="1A3170"/>
                </a:solidFill>
                <a:latin typeface="Trebuchet MS" pitchFamily="34" charset="0"/>
              </a:rPr>
              <a:t>.</a:t>
            </a:r>
          </a:p>
          <a:p>
            <a:pPr>
              <a:buClr>
                <a:srgbClr val="345577"/>
              </a:buClr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외부에서 특정 값을 사용할 때는 아래와 같이 사용한다</a:t>
            </a:r>
            <a:r>
              <a:rPr lang="en-US" altLang="ko-KR" b="0" dirty="0" smtClean="0">
                <a:solidFill>
                  <a:srgbClr val="1A3170"/>
                </a:solidFill>
                <a:latin typeface="Trebuchet MS" pitchFamily="34" charset="0"/>
              </a:rPr>
              <a:t>.</a:t>
            </a:r>
          </a:p>
          <a:p>
            <a:pPr marL="685800" lvl="2" indent="0">
              <a:buClr>
                <a:srgbClr val="345577"/>
              </a:buClr>
            </a:pPr>
            <a:r>
              <a:rPr lang="en-GB" altLang="ko-KR" b="0" dirty="0" smtClean="0">
                <a:solidFill>
                  <a:srgbClr val="1A3170"/>
                </a:solidFill>
                <a:latin typeface="Trebuchet MS" pitchFamily="34" charset="0"/>
              </a:rPr>
              <a:t> </a:t>
            </a:r>
            <a:r>
              <a:rPr lang="en-GB" altLang="ko-KR" dirty="0" err="1" smtClean="0">
                <a:solidFill>
                  <a:srgbClr val="1A3170"/>
                </a:solidFill>
                <a:latin typeface="Courier New" pitchFamily="49" charset="0"/>
              </a:rPr>
              <a:t>CommandWord.HELP</a:t>
            </a:r>
            <a:r>
              <a:rPr lang="en-GB" altLang="ko-KR" dirty="0" smtClean="0">
                <a:solidFill>
                  <a:srgbClr val="1A3170"/>
                </a:solidFill>
                <a:latin typeface="Trebuchet MS" pitchFamily="34" charset="0"/>
              </a:rPr>
              <a:t> </a:t>
            </a:r>
            <a:endParaRPr lang="en-GB" altLang="ko-KR" dirty="0">
              <a:solidFill>
                <a:srgbClr val="1A3170"/>
              </a:solidFill>
              <a:latin typeface="Trebuchet MS" pitchFamily="34" charset="0"/>
            </a:endParaRPr>
          </a:p>
          <a:p>
            <a:pPr>
              <a:buClr>
                <a:srgbClr val="345577"/>
              </a:buClr>
              <a:buFont typeface="Arial" pitchFamily="34" charset="0"/>
              <a:buChar char="•"/>
            </a:pPr>
            <a:r>
              <a:rPr lang="ko-KR" altLang="en-US" b="0" dirty="0" err="1" smtClean="0">
                <a:solidFill>
                  <a:srgbClr val="1A3170"/>
                </a:solidFill>
                <a:latin typeface="Trebuchet MS" pitchFamily="34" charset="0"/>
              </a:rPr>
              <a:t>열거형</a:t>
            </a:r>
            <a:r>
              <a:rPr lang="ko-KR" altLang="en-US" b="0" dirty="0" smtClean="0">
                <a:solidFill>
                  <a:srgbClr val="1A3170"/>
                </a:solidFill>
                <a:latin typeface="Trebuchet MS" pitchFamily="34" charset="0"/>
              </a:rPr>
              <a:t> 객체들은 저절로 구성된다</a:t>
            </a:r>
            <a:r>
              <a:rPr lang="en-US" altLang="ko-KR" b="0" dirty="0" smtClean="0">
                <a:solidFill>
                  <a:srgbClr val="1A3170"/>
                </a:solidFill>
                <a:latin typeface="Trebuchet MS" pitchFamily="34" charset="0"/>
              </a:rPr>
              <a:t>.</a:t>
            </a:r>
            <a:endParaRPr lang="en-GB" altLang="ko-KR" b="0" dirty="0">
              <a:solidFill>
                <a:srgbClr val="1A3170"/>
              </a:solidFill>
              <a:latin typeface="Trebuchet MS" pitchFamily="34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B30D-D733-4ED9-98DE-D0561290946F}" type="slidenum">
              <a:rPr lang="ko-KR" altLang="en-US" smtClean="0"/>
              <a:pPr/>
              <a:t>8</a:t>
            </a:fld>
            <a:r>
              <a:rPr lang="en-US" altLang="ko-KR" smtClean="0"/>
              <a:t>/57</a:t>
            </a:r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195736" y="2996952"/>
            <a:ext cx="14401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339752" y="2996952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339752" y="2924944"/>
            <a:ext cx="144016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339752" y="2924944"/>
            <a:ext cx="244827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열거형도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필드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구성자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가질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CommandWord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    GO("go"), QUIT("quit"), HELP("help"), UNKNOWN("?");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private String </a:t>
            </a:r>
            <a:r>
              <a:rPr lang="en-US" altLang="ko-KR" sz="2000" dirty="0" err="1"/>
              <a:t>commandString</a:t>
            </a:r>
            <a:r>
              <a:rPr lang="en-US" altLang="ko-KR" sz="2000" dirty="0" smtClean="0"/>
              <a:t>;	// </a:t>
            </a:r>
            <a:r>
              <a:rPr lang="ko-KR" altLang="en-US" sz="2000" dirty="0" smtClean="0"/>
              <a:t>필드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CommandWord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commandString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{	// </a:t>
            </a:r>
            <a:r>
              <a:rPr lang="ko-KR" altLang="en-US" sz="2000" dirty="0" err="1" smtClean="0"/>
              <a:t>구성자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this.commandString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commandString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public String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 </a:t>
            </a:r>
            <a:r>
              <a:rPr lang="en-US" altLang="ko-KR" sz="2000" dirty="0" smtClean="0"/>
              <a:t>{	// </a:t>
            </a:r>
            <a:r>
              <a:rPr lang="ko-KR" altLang="en-US" sz="2000" dirty="0" err="1" smtClean="0"/>
              <a:t>메소드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return </a:t>
            </a:r>
            <a:r>
              <a:rPr lang="en-US" altLang="ko-KR" sz="2000" dirty="0" err="1"/>
              <a:t>commandString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B30D-D733-4ED9-98DE-D0561290946F}" type="slidenum">
              <a:rPr lang="ko-KR" altLang="en-US" smtClean="0"/>
              <a:pPr/>
              <a:t>9</a:t>
            </a:fld>
            <a:r>
              <a:rPr lang="en-US" altLang="ko-KR" smtClean="0"/>
              <a:t>/57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5173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15528</TotalTime>
  <Words>277</Words>
  <Application>Microsoft Office PowerPoint</Application>
  <PresentationFormat>화면 슬라이드 쇼(4:3)</PresentationFormat>
  <Paragraphs>79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7주. 품질 좋은 소프트웨어 만들기 II</vt:lpstr>
      <vt:lpstr>Thinking ahead</vt:lpstr>
      <vt:lpstr>Refactoring</vt:lpstr>
      <vt:lpstr>Refactoring and testing</vt:lpstr>
      <vt:lpstr>Design questions</vt:lpstr>
      <vt:lpstr>Design guidelines</vt:lpstr>
      <vt:lpstr>Enumerated Types 열거형</vt:lpstr>
      <vt:lpstr>A basic enumerated type</vt:lpstr>
      <vt:lpstr>열거형도 필드, 구성자, 메소드를 가질 수 있다.</vt:lpstr>
      <vt:lpstr>끝.</vt:lpstr>
    </vt:vector>
  </TitlesOfParts>
  <Company>Gokaraju Infotech Inc.,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user</cp:lastModifiedBy>
  <cp:revision>412</cp:revision>
  <dcterms:created xsi:type="dcterms:W3CDTF">2002-05-19T15:38:14Z</dcterms:created>
  <dcterms:modified xsi:type="dcterms:W3CDTF">2016-10-16T01:03:02Z</dcterms:modified>
</cp:coreProperties>
</file>