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4"/>
  </p:notesMasterIdLst>
  <p:handoutMasterIdLst>
    <p:handoutMasterId r:id="rId25"/>
  </p:handoutMasterIdLst>
  <p:sldIdLst>
    <p:sldId id="363" r:id="rId2"/>
    <p:sldId id="329" r:id="rId3"/>
    <p:sldId id="328" r:id="rId4"/>
    <p:sldId id="344" r:id="rId5"/>
    <p:sldId id="364" r:id="rId6"/>
    <p:sldId id="345" r:id="rId7"/>
    <p:sldId id="347" r:id="rId8"/>
    <p:sldId id="346" r:id="rId9"/>
    <p:sldId id="349" r:id="rId10"/>
    <p:sldId id="348" r:id="rId11"/>
    <p:sldId id="350" r:id="rId12"/>
    <p:sldId id="351" r:id="rId13"/>
    <p:sldId id="352" r:id="rId14"/>
    <p:sldId id="356" r:id="rId15"/>
    <p:sldId id="353" r:id="rId16"/>
    <p:sldId id="354" r:id="rId17"/>
    <p:sldId id="355" r:id="rId18"/>
    <p:sldId id="357" r:id="rId19"/>
    <p:sldId id="359" r:id="rId20"/>
    <p:sldId id="360" r:id="rId21"/>
    <p:sldId id="361" r:id="rId22"/>
    <p:sldId id="362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4B49"/>
    <a:srgbClr val="FEF9E2"/>
    <a:srgbClr val="FDF0AE"/>
    <a:srgbClr val="344F8C"/>
    <a:srgbClr val="105D91"/>
    <a:srgbClr val="192B53"/>
    <a:srgbClr val="99ADD9"/>
    <a:srgbClr val="993366"/>
    <a:srgbClr val="415783"/>
    <a:srgbClr val="4F7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6429" autoAdjust="0"/>
  </p:normalViewPr>
  <p:slideViewPr>
    <p:cSldViewPr>
      <p:cViewPr varScale="1">
        <p:scale>
          <a:sx n="125" d="100"/>
          <a:sy n="125" d="100"/>
        </p:scale>
        <p:origin x="1522" y="8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 userDrawn="1"/>
        </p:nvGrpSpPr>
        <p:grpSpPr>
          <a:xfrm>
            <a:off x="-3012" y="-2089"/>
            <a:ext cx="9147012" cy="6856833"/>
            <a:chOff x="-3012" y="-2089"/>
            <a:chExt cx="9147012" cy="6856833"/>
          </a:xfrm>
        </p:grpSpPr>
        <p:grpSp>
          <p:nvGrpSpPr>
            <p:cNvPr id="42" name="그룹 41"/>
            <p:cNvGrpSpPr/>
            <p:nvPr userDrawn="1"/>
          </p:nvGrpSpPr>
          <p:grpSpPr>
            <a:xfrm>
              <a:off x="-3012" y="-2089"/>
              <a:ext cx="9147012" cy="6856833"/>
              <a:chOff x="-3012" y="-2089"/>
              <a:chExt cx="9147012" cy="6856833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5832140" y="3275"/>
                <a:ext cx="3311860" cy="6851469"/>
                <a:chOff x="0" y="5660"/>
                <a:chExt cx="3311860" cy="6851469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4737" y="1501534"/>
                  <a:ext cx="3300890" cy="535559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/>
              <p:cNvGrpSpPr/>
              <p:nvPr userDrawn="1"/>
            </p:nvGrpSpPr>
            <p:grpSpPr>
              <a:xfrm>
                <a:off x="-3012" y="-2089"/>
                <a:ext cx="3314872" cy="6851469"/>
                <a:chOff x="-3012" y="5660"/>
                <a:chExt cx="3314872" cy="6851469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-3012" y="1501534"/>
                  <a:ext cx="3300890" cy="5355595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타원 28"/>
            <p:cNvSpPr/>
            <p:nvPr userDrawn="1"/>
          </p:nvSpPr>
          <p:spPr>
            <a:xfrm>
              <a:off x="6590804" y="3873902"/>
              <a:ext cx="2385265" cy="2835315"/>
            </a:xfrm>
            <a:prstGeom prst="ellipse">
              <a:avLst/>
            </a:prstGeom>
            <a:solidFill>
              <a:srgbClr val="FEF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265" y="4104075"/>
            <a:ext cx="1620000" cy="242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백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28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2019-12-27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 smtClean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 smtClean="0">
                <a:ea typeface="맑은 고딕" pitchFamily="50" charset="-127"/>
              </a:rPr>
              <a:t>본 강의교안의 저작권은 </a:t>
            </a:r>
            <a:r>
              <a:rPr kumimoji="0" lang="ko-KR" altLang="en-US" sz="1000" u="none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u="none" dirty="0" smtClean="0">
                <a:ea typeface="맑은 고딕" pitchFamily="50" charset="-127"/>
              </a:rPr>
              <a:t>㈜에 있습니다</a:t>
            </a:r>
            <a:r>
              <a:rPr kumimoji="0" lang="en-US" altLang="ko-KR" sz="1000" u="none" dirty="0" smtClean="0">
                <a:ea typeface="맑은 고딕" pitchFamily="50" charset="-127"/>
              </a:rPr>
              <a:t>.</a:t>
            </a:r>
            <a:r>
              <a:rPr kumimoji="0" lang="ko-KR" altLang="en-US" sz="1000" u="none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dirty="0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 smtClean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6865" y="1094836"/>
            <a:ext cx="405045" cy="215444"/>
          </a:xfrm>
          <a:prstGeom prst="rect">
            <a:avLst/>
          </a:prstGeom>
          <a:solidFill>
            <a:srgbClr val="E04B49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0" dirty="0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ko-KR" altLang="en-US" sz="1400" b="0" dirty="0" smtClean="0">
                <a:solidFill>
                  <a:schemeClr val="bg1"/>
                </a:solidFill>
                <a:latin typeface="+mn-ea"/>
                <a:ea typeface="+mn-ea"/>
              </a:rPr>
              <a:t>판</a:t>
            </a:r>
            <a:endParaRPr lang="ko-KR" altLang="en-US" sz="14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78" y="608205"/>
            <a:ext cx="1731645" cy="3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3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0" y="1448780"/>
            <a:ext cx="8640000" cy="397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5" y="1281113"/>
            <a:ext cx="85248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1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설치와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다운로드 전 준비 과정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윈도의 확장명 표시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윈도우 </a:t>
            </a:r>
            <a:r>
              <a:rPr lang="en-US" altLang="ko-KR" dirty="0"/>
              <a:t>10</a:t>
            </a:r>
            <a:r>
              <a:rPr lang="ko-KR" altLang="en-US" dirty="0"/>
              <a:t>은 파일 탐색기 실행→</a:t>
            </a:r>
            <a:r>
              <a:rPr lang="en-US" altLang="ko-KR" dirty="0"/>
              <a:t>[</a:t>
            </a:r>
            <a:r>
              <a:rPr lang="ko-KR" altLang="en-US" dirty="0"/>
              <a:t>보기</a:t>
            </a:r>
            <a:r>
              <a:rPr lang="en-US" altLang="ko-KR" dirty="0"/>
              <a:t>] </a:t>
            </a:r>
            <a:r>
              <a:rPr lang="ko-KR" altLang="en-US" dirty="0"/>
              <a:t>메뉴 선택 → </a:t>
            </a:r>
            <a:r>
              <a:rPr lang="en-US" altLang="ko-KR" dirty="0"/>
              <a:t>'</a:t>
            </a:r>
            <a:r>
              <a:rPr lang="ko-KR" altLang="en-US" dirty="0"/>
              <a:t>파일 확장명</a:t>
            </a:r>
            <a:r>
              <a:rPr lang="en-US" altLang="ko-KR" dirty="0"/>
              <a:t>' </a:t>
            </a:r>
            <a:r>
              <a:rPr lang="ko-KR" altLang="en-US" dirty="0"/>
              <a:t>체크</a:t>
            </a:r>
          </a:p>
          <a:p>
            <a:pPr lvl="1"/>
            <a:r>
              <a:rPr lang="ko-KR" altLang="en-US" dirty="0"/>
              <a:t>윈도 </a:t>
            </a:r>
            <a:r>
              <a:rPr lang="en-US" altLang="ko-KR" dirty="0"/>
              <a:t>7</a:t>
            </a:r>
            <a:r>
              <a:rPr lang="ko-KR" altLang="en-US" dirty="0"/>
              <a:t>은 </a:t>
            </a:r>
            <a:r>
              <a:rPr lang="en-US" altLang="ko-KR" dirty="0"/>
              <a:t>[</a:t>
            </a:r>
            <a:r>
              <a:rPr lang="ko-KR" altLang="en-US" dirty="0"/>
              <a:t>구성</a:t>
            </a:r>
            <a:r>
              <a:rPr lang="en-US" altLang="ko-KR" dirty="0"/>
              <a:t>]-[</a:t>
            </a:r>
            <a:r>
              <a:rPr lang="ko-KR" altLang="en-US" dirty="0"/>
              <a:t>폴더 및 검색 옵션</a:t>
            </a:r>
            <a:r>
              <a:rPr lang="en-US" altLang="ko-KR" dirty="0"/>
              <a:t>] </a:t>
            </a:r>
            <a:r>
              <a:rPr lang="ko-KR" altLang="en-US" dirty="0"/>
              <a:t>메뉴 선택 → </a:t>
            </a:r>
            <a:r>
              <a:rPr lang="en-US" altLang="ko-KR" dirty="0"/>
              <a:t>[</a:t>
            </a:r>
            <a:r>
              <a:rPr lang="ko-KR" altLang="en-US" dirty="0"/>
              <a:t>폴더 옵션</a:t>
            </a:r>
            <a:r>
              <a:rPr lang="en-US" altLang="ko-KR" dirty="0"/>
              <a:t>] </a:t>
            </a:r>
            <a:r>
              <a:rPr lang="ko-KR" altLang="en-US" dirty="0"/>
              <a:t>대화상자의 </a:t>
            </a:r>
            <a:r>
              <a:rPr lang="en-US" altLang="ko-KR" dirty="0"/>
              <a:t>[</a:t>
            </a:r>
            <a:r>
              <a:rPr lang="ko-KR" altLang="en-US" dirty="0"/>
              <a:t>보기</a:t>
            </a:r>
            <a:r>
              <a:rPr lang="en-US" altLang="ko-KR" dirty="0"/>
              <a:t>] </a:t>
            </a:r>
            <a:r>
              <a:rPr lang="ko-KR" altLang="en-US" dirty="0"/>
              <a:t>탭 클릭 → </a:t>
            </a:r>
            <a:r>
              <a:rPr lang="en-US" altLang="ko-KR" dirty="0"/>
              <a:t>'</a:t>
            </a:r>
            <a:r>
              <a:rPr lang="ko-KR" altLang="en-US" dirty="0"/>
              <a:t>알려진 파일 형식의 파일 확장명 숨기기</a:t>
            </a:r>
            <a:r>
              <a:rPr lang="en-US" altLang="ko-KR" dirty="0"/>
              <a:t>'</a:t>
            </a:r>
            <a:r>
              <a:rPr lang="ko-KR" altLang="en-US" dirty="0"/>
              <a:t>의 체크 표시 해제 → </a:t>
            </a:r>
            <a:r>
              <a:rPr lang="en-US" altLang="ko-KR" dirty="0"/>
              <a:t>[</a:t>
            </a:r>
            <a:r>
              <a:rPr lang="ko-KR" altLang="en-US" dirty="0"/>
              <a:t>확인</a:t>
            </a:r>
            <a:r>
              <a:rPr lang="en-US" altLang="ko-KR" dirty="0"/>
              <a:t>] </a:t>
            </a:r>
            <a:r>
              <a:rPr lang="ko-KR" altLang="en-US" dirty="0"/>
              <a:t>버튼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2573905"/>
            <a:ext cx="7992380" cy="27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4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설치와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다운로드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</a:t>
            </a:r>
            <a:r>
              <a:rPr lang="en-US" altLang="ko-KR" dirty="0"/>
              <a:t>://www.python.org/</a:t>
            </a:r>
            <a:r>
              <a:rPr lang="ko-KR" altLang="en-US" dirty="0"/>
              <a:t>에 접속 → </a:t>
            </a:r>
            <a:r>
              <a:rPr lang="en-US" altLang="ko-KR" dirty="0"/>
              <a:t>[Downloads]-[Download Python 3.x.x] </a:t>
            </a:r>
            <a:r>
              <a:rPr lang="ko-KR" altLang="en-US" dirty="0"/>
              <a:t>클릭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→ </a:t>
            </a:r>
            <a:r>
              <a:rPr lang="ko-KR" altLang="en-US" dirty="0"/>
              <a:t>설치 파일인 </a:t>
            </a:r>
            <a:r>
              <a:rPr lang="en-US" altLang="ko-KR" dirty="0"/>
              <a:t>python-3.x.x.exe</a:t>
            </a:r>
            <a:r>
              <a:rPr lang="ko-KR" altLang="en-US" dirty="0"/>
              <a:t>를 원하는 위치에 저장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1943835"/>
            <a:ext cx="6943302" cy="386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1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설치와 실행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325218"/>
            <a:ext cx="8363039" cy="456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설치와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pPr lvl="1"/>
            <a:r>
              <a:rPr lang="en-US" altLang="ko-KR" dirty="0"/>
              <a:t>python-3.x.x.exe</a:t>
            </a:r>
            <a:r>
              <a:rPr lang="ko-KR" altLang="en-US" dirty="0"/>
              <a:t>를 더블클릭 실행 → </a:t>
            </a:r>
            <a:r>
              <a:rPr lang="en-US" altLang="ko-KR" dirty="0"/>
              <a:t>Add Python 3.6 to PATH</a:t>
            </a:r>
            <a:r>
              <a:rPr lang="ko-KR" altLang="en-US" dirty="0"/>
              <a:t>에 체크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→ </a:t>
            </a:r>
            <a:r>
              <a:rPr lang="en-US" altLang="ko-KR" dirty="0"/>
              <a:t>&lt;Install Now&gt; </a:t>
            </a:r>
            <a:r>
              <a:rPr lang="ko-KR" altLang="en-US" dirty="0"/>
              <a:t>버튼 클릭</a:t>
            </a:r>
            <a:r>
              <a:rPr lang="en-US" altLang="ko-KR" dirty="0"/>
              <a:t>(&lt;Customize Installation&gt; </a:t>
            </a:r>
            <a:r>
              <a:rPr lang="ko-KR" altLang="en-US" dirty="0" smtClean="0"/>
              <a:t>버튼으로 </a:t>
            </a:r>
            <a:r>
              <a:rPr lang="ko-KR" altLang="en-US" dirty="0"/>
              <a:t>설치 </a:t>
            </a:r>
            <a:r>
              <a:rPr lang="ko-KR" altLang="en-US" dirty="0" smtClean="0"/>
              <a:t>폴더 변경 가능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→ </a:t>
            </a:r>
            <a:r>
              <a:rPr lang="ko-KR" altLang="en-US" dirty="0"/>
              <a:t>설치 진행 → 설치를 마치면 </a:t>
            </a:r>
            <a:r>
              <a:rPr lang="en-US" altLang="ko-KR" dirty="0"/>
              <a:t>&lt;Close&gt; </a:t>
            </a:r>
            <a:r>
              <a:rPr lang="ko-KR" altLang="en-US" dirty="0"/>
              <a:t>버튼 클릭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2348880"/>
            <a:ext cx="6139780" cy="37323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36" y="3074560"/>
            <a:ext cx="6576090" cy="22554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700" y="3338990"/>
            <a:ext cx="5914755" cy="25059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812" y="2147435"/>
            <a:ext cx="5779788" cy="471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2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설치와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r>
              <a:rPr lang="ko-KR" altLang="en-US" dirty="0"/>
              <a:t>윈도의 </a:t>
            </a:r>
            <a:r>
              <a:rPr lang="en-US" altLang="ko-KR" dirty="0"/>
              <a:t>&lt;</a:t>
            </a:r>
            <a:r>
              <a:rPr lang="ko-KR" altLang="en-US" dirty="0"/>
              <a:t>시작</a:t>
            </a:r>
            <a:r>
              <a:rPr lang="en-US" altLang="ko-KR" dirty="0"/>
              <a:t>&gt; </a:t>
            </a:r>
            <a:r>
              <a:rPr lang="ko-KR" altLang="en-US" dirty="0"/>
              <a:t>버튼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→ </a:t>
            </a:r>
            <a:r>
              <a:rPr lang="en-US" altLang="ko-KR" dirty="0"/>
              <a:t>[</a:t>
            </a:r>
            <a:r>
              <a:rPr lang="ko-KR" altLang="en-US" dirty="0"/>
              <a:t>모든 프로그램</a:t>
            </a:r>
            <a:r>
              <a:rPr lang="en-US" altLang="ko-KR" dirty="0"/>
              <a:t>]-[Python 3.6]-[IDLE (Python 3.6 32-bit)] </a:t>
            </a:r>
            <a:r>
              <a:rPr lang="ko-KR" altLang="en-US" dirty="0"/>
              <a:t>메뉴 선택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2078850"/>
            <a:ext cx="71818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8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설치와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r>
              <a:rPr lang="ko-KR" altLang="en-US" dirty="0"/>
              <a:t>윈도의 </a:t>
            </a:r>
            <a:r>
              <a:rPr lang="en-US" altLang="ko-KR" dirty="0"/>
              <a:t>&lt;</a:t>
            </a:r>
            <a:r>
              <a:rPr lang="ko-KR" altLang="en-US" dirty="0"/>
              <a:t>시작</a:t>
            </a:r>
            <a:r>
              <a:rPr lang="en-US" altLang="ko-KR" dirty="0"/>
              <a:t>&gt; </a:t>
            </a:r>
            <a:r>
              <a:rPr lang="ko-KR" altLang="en-US" dirty="0"/>
              <a:t>버튼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→ </a:t>
            </a:r>
            <a:r>
              <a:rPr lang="en-US" altLang="ko-KR" dirty="0"/>
              <a:t>[</a:t>
            </a:r>
            <a:r>
              <a:rPr lang="ko-KR" altLang="en-US" dirty="0"/>
              <a:t>모든 프로그램</a:t>
            </a:r>
            <a:r>
              <a:rPr lang="en-US" altLang="ko-KR" dirty="0"/>
              <a:t>]-[Python 3.6]-[IDLE (Python 3.6 32-bit)] </a:t>
            </a:r>
            <a:r>
              <a:rPr lang="ko-KR" altLang="en-US" dirty="0"/>
              <a:t>메뉴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→ IDLE이 </a:t>
            </a:r>
            <a:r>
              <a:rPr lang="ko-KR" altLang="en-US" dirty="0" smtClean="0"/>
              <a:t>시작되며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/>
              <a:t>셸</a:t>
            </a:r>
            <a:r>
              <a:rPr lang="en-US" altLang="ko-KR" dirty="0"/>
              <a:t>(Python Shell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</a:t>
            </a:r>
            <a:r>
              <a:rPr lang="ko-KR" altLang="en-US" dirty="0"/>
              <a:t>대화형 </a:t>
            </a:r>
            <a:r>
              <a:rPr lang="ko-KR" altLang="en-US" dirty="0" smtClean="0"/>
              <a:t>모드로 나타남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35" y="2551279"/>
            <a:ext cx="7287260" cy="28508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62425" y="3519010"/>
            <a:ext cx="5387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두세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줄의 </a:t>
            </a:r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파이썬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버전 정보가 출력되고 </a:t>
            </a:r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프롬프트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&gt;&gt;&gt; 옆에 커서가 깜박임</a:t>
            </a:r>
          </a:p>
        </p:txBody>
      </p:sp>
    </p:spTree>
    <p:extLst>
      <p:ext uri="{BB962C8B-B14F-4D97-AF65-F5344CB8AC3E}">
        <p14:creationId xmlns:p14="http://schemas.microsoft.com/office/powerpoint/2010/main" val="180412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설치와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코드 입력과 실행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1</a:t>
            </a:r>
          </a:p>
          <a:p>
            <a:pPr lvl="2"/>
            <a:r>
              <a:rPr lang="en-US" altLang="ko-KR" dirty="0" smtClean="0"/>
              <a:t>&gt;&gt;&gt; </a:t>
            </a:r>
            <a:r>
              <a:rPr lang="ko-KR" altLang="en-US" dirty="0"/>
              <a:t>다음에 </a:t>
            </a:r>
            <a:r>
              <a:rPr lang="en-US" altLang="ko-KR" dirty="0">
                <a:solidFill>
                  <a:srgbClr val="0070C0"/>
                </a:solidFill>
              </a:rPr>
              <a:t>print("Hello, world!")</a:t>
            </a:r>
            <a:r>
              <a:rPr lang="ko-KR" altLang="en-US" dirty="0"/>
              <a:t>를 입력하고 </a:t>
            </a:r>
            <a:r>
              <a:rPr lang="en-US" altLang="ko-KR" dirty="0"/>
              <a:t>[Enter]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23855"/>
            <a:ext cx="81534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6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설치와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코드 입력과 실행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2</a:t>
            </a:r>
          </a:p>
          <a:p>
            <a:pPr lvl="2"/>
            <a:r>
              <a:rPr lang="en-US" altLang="ko-KR" dirty="0" smtClean="0"/>
              <a:t>&gt;&gt;&gt; </a:t>
            </a:r>
            <a:r>
              <a:rPr lang="ko-KR" altLang="en-US" dirty="0"/>
              <a:t>다음에 </a:t>
            </a:r>
            <a:r>
              <a:rPr lang="ko-KR" altLang="en-US" dirty="0" smtClean="0"/>
              <a:t>다음 계산식을 입력하고 </a:t>
            </a:r>
            <a:r>
              <a:rPr lang="en-US" altLang="ko-KR" dirty="0" smtClean="0"/>
              <a:t>[</a:t>
            </a:r>
            <a:r>
              <a:rPr lang="en-US" altLang="ko-KR" dirty="0"/>
              <a:t>Enter]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95" y="2033845"/>
            <a:ext cx="7245805" cy="233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9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410"/>
          <a:stretch/>
        </p:blipFill>
        <p:spPr>
          <a:xfrm>
            <a:off x="8867" y="-528"/>
            <a:ext cx="6462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설치와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코드 입력과 실행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3</a:t>
            </a:r>
          </a:p>
          <a:p>
            <a:pPr lvl="2"/>
            <a:r>
              <a:rPr lang="en-US" altLang="ko-KR" dirty="0" smtClean="0"/>
              <a:t>&gt;&gt;&gt; </a:t>
            </a:r>
            <a:r>
              <a:rPr lang="ko-KR" altLang="en-US" dirty="0"/>
              <a:t>다음에 </a:t>
            </a:r>
            <a:r>
              <a:rPr lang="ko-KR" altLang="en-US" dirty="0" smtClean="0"/>
              <a:t>다음 계산식을 입력하고 </a:t>
            </a:r>
            <a:r>
              <a:rPr lang="en-US" altLang="ko-KR" dirty="0" smtClean="0"/>
              <a:t>[</a:t>
            </a:r>
            <a:r>
              <a:rPr lang="en-US" altLang="ko-KR" dirty="0"/>
              <a:t>Enter]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2078850"/>
            <a:ext cx="7875875" cy="24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8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설치와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IDLE</a:t>
            </a:r>
            <a:r>
              <a:rPr lang="ko-KR" altLang="en-US" dirty="0" smtClean="0"/>
              <a:t> 종료</a:t>
            </a:r>
            <a:endParaRPr lang="en-US" altLang="ko-KR" dirty="0" smtClean="0"/>
          </a:p>
          <a:p>
            <a:pPr lvl="1"/>
            <a:r>
              <a:rPr lang="en-US" altLang="ko-KR" b="0" dirty="0"/>
              <a:t>[File]-[Exit</a:t>
            </a:r>
            <a:r>
              <a:rPr lang="en-US" altLang="ko-KR" b="0" dirty="0" smtClean="0"/>
              <a:t>] </a:t>
            </a:r>
            <a:r>
              <a:rPr lang="ko-KR" altLang="en-US" b="0" dirty="0" smtClean="0"/>
              <a:t>메뉴 선택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63815"/>
            <a:ext cx="7317538" cy="429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프로그래밍 언어의 개념과 종류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프로그래밍 언어의 개념</a:t>
            </a:r>
            <a:endParaRPr lang="en-US" altLang="ko-KR" dirty="0" smtClean="0"/>
          </a:p>
          <a:p>
            <a:pPr lvl="1"/>
            <a:r>
              <a:rPr lang="ko-KR" altLang="en-US" dirty="0"/>
              <a:t>프로그래밍 언어 </a:t>
            </a:r>
            <a:r>
              <a:rPr lang="en-US" altLang="ko-KR" dirty="0"/>
              <a:t>: </a:t>
            </a:r>
            <a:r>
              <a:rPr lang="ko-KR" altLang="en-US" dirty="0"/>
              <a:t>컴퓨터가 이해하는 말로 컴퓨터에서 작동하는 소프트웨어</a:t>
            </a:r>
            <a:r>
              <a:rPr lang="en-US" altLang="ko-KR" dirty="0"/>
              <a:t>(</a:t>
            </a:r>
            <a:r>
              <a:rPr lang="ko-KR" altLang="en-US" dirty="0"/>
              <a:t>엑셀</a:t>
            </a:r>
            <a:r>
              <a:rPr lang="en-US" altLang="ko-KR" dirty="0"/>
              <a:t>, </a:t>
            </a:r>
            <a:r>
              <a:rPr lang="ko-KR" altLang="en-US" dirty="0"/>
              <a:t>한글</a:t>
            </a:r>
            <a:r>
              <a:rPr lang="en-US" altLang="ko-KR" dirty="0"/>
              <a:t>, </a:t>
            </a:r>
            <a:r>
              <a:rPr lang="ko-KR" altLang="en-US" dirty="0"/>
              <a:t>인터넷 </a:t>
            </a:r>
            <a:r>
              <a:rPr lang="ko-KR" altLang="en-US" dirty="0" err="1"/>
              <a:t>익스플로러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를 만드는 도구</a:t>
            </a:r>
          </a:p>
          <a:p>
            <a:pPr lvl="1"/>
            <a:r>
              <a:rPr lang="ko-KR" altLang="en-US" dirty="0"/>
              <a:t>프로그래머 </a:t>
            </a:r>
            <a:r>
              <a:rPr lang="en-US" altLang="ko-KR" dirty="0"/>
              <a:t>: </a:t>
            </a:r>
            <a:r>
              <a:rPr lang="ko-KR" altLang="en-US" dirty="0"/>
              <a:t>프로그래밍 언어를 사용해 소프트웨어나 </a:t>
            </a:r>
            <a:r>
              <a:rPr lang="ko-KR" altLang="en-US" dirty="0" err="1"/>
              <a:t>앱을</a:t>
            </a:r>
            <a:r>
              <a:rPr lang="ko-KR" altLang="en-US" dirty="0"/>
              <a:t> 만드는 사람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2573905"/>
            <a:ext cx="7134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프로그래밍 언어의 개념과 종류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프로그래밍 언어의 종류</a:t>
            </a:r>
            <a:endParaRPr lang="en-US" altLang="ko-KR" dirty="0" smtClean="0"/>
          </a:p>
          <a:p>
            <a:pPr lvl="1"/>
            <a:r>
              <a:rPr lang="ko-KR" altLang="en-US" dirty="0"/>
              <a:t>수백 가지가 넘는 종류 중 많이 사용되는 프로그래밍 언어는 </a:t>
            </a:r>
            <a:r>
              <a:rPr lang="en-US" altLang="ko-KR" dirty="0"/>
              <a:t>C/C++, </a:t>
            </a:r>
            <a:r>
              <a:rPr lang="ko-KR" altLang="en-US" dirty="0"/>
              <a:t>자바</a:t>
            </a:r>
            <a:r>
              <a:rPr lang="en-US" altLang="ko-KR" dirty="0"/>
              <a:t>(Java), HTML, PHP, </a:t>
            </a:r>
            <a:r>
              <a:rPr lang="ko-KR" altLang="en-US" dirty="0" err="1"/>
              <a:t>파이썬</a:t>
            </a:r>
            <a:r>
              <a:rPr lang="ko-KR" altLang="en-US" dirty="0"/>
              <a:t> 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2438890"/>
            <a:ext cx="59150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프로그래밍 언어의 개념과 종류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프로그래밍 언어의 종류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268760"/>
            <a:ext cx="7965885" cy="528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역사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배우기도 </a:t>
            </a:r>
            <a:r>
              <a:rPr lang="ko-KR" altLang="en-US" b="0" dirty="0"/>
              <a:t>쉽고 결과도 </a:t>
            </a:r>
            <a:r>
              <a:rPr lang="ko-KR" altLang="en-US" b="0" dirty="0" smtClean="0"/>
              <a:t>바로 </a:t>
            </a:r>
            <a:r>
              <a:rPr lang="ko-KR" altLang="en-US" b="0" dirty="0"/>
              <a:t>확인할 수 있어 초보자에게 적합한 프로그래밍 </a:t>
            </a:r>
            <a:r>
              <a:rPr lang="ko-KR" altLang="en-US" b="0" dirty="0" smtClean="0"/>
              <a:t>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귀도 </a:t>
            </a:r>
            <a:r>
              <a:rPr lang="ko-KR" altLang="en-US" dirty="0"/>
              <a:t>반 </a:t>
            </a:r>
            <a:r>
              <a:rPr lang="ko-KR" altLang="en-US" dirty="0" err="1"/>
              <a:t>로섬</a:t>
            </a:r>
            <a:r>
              <a:rPr lang="en-US" altLang="ko-KR" dirty="0"/>
              <a:t>(1956</a:t>
            </a:r>
            <a:r>
              <a:rPr lang="ko-KR" altLang="en-US" dirty="0"/>
              <a:t>년</a:t>
            </a:r>
            <a:r>
              <a:rPr lang="en-US" altLang="ko-KR" dirty="0"/>
              <a:t>~)</a:t>
            </a:r>
            <a:r>
              <a:rPr lang="ko-KR" altLang="en-US" dirty="0"/>
              <a:t>이라는 프로그래머가 </a:t>
            </a:r>
            <a:r>
              <a:rPr lang="en-US" altLang="ko-KR" dirty="0"/>
              <a:t>C </a:t>
            </a:r>
            <a:r>
              <a:rPr lang="ko-KR" altLang="en-US" dirty="0"/>
              <a:t>언어로 제작해 </a:t>
            </a:r>
            <a:r>
              <a:rPr lang="en-US" altLang="ko-KR" dirty="0"/>
              <a:t>1991</a:t>
            </a:r>
            <a:r>
              <a:rPr lang="ko-KR" altLang="en-US" dirty="0"/>
              <a:t>년에 공식으로 발표</a:t>
            </a:r>
          </a:p>
          <a:p>
            <a:pPr lvl="1"/>
            <a:r>
              <a:rPr lang="ko-KR" altLang="en-US" dirty="0"/>
              <a:t>사전적인 의미는 비단뱀으로 로고도 파란색과 노란색 비단뱀 두 마리가 서로 얽혀 있는 </a:t>
            </a:r>
            <a:r>
              <a:rPr lang="ko-KR" altLang="en-US" dirty="0" smtClean="0"/>
              <a:t>형태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2798930"/>
            <a:ext cx="8172400" cy="288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5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673805"/>
            <a:ext cx="8280000" cy="230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9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➊</a:t>
            </a:r>
            <a:r>
              <a:rPr lang="en-US" altLang="ko-KR" dirty="0" smtClean="0"/>
              <a:t> </a:t>
            </a:r>
            <a:r>
              <a:rPr lang="ko-KR" altLang="en-US" dirty="0" smtClean="0"/>
              <a:t>강력한 </a:t>
            </a:r>
            <a:r>
              <a:rPr lang="ko-KR" altLang="en-US" dirty="0"/>
              <a:t>기능을 무료로 사용할 수 있다</a:t>
            </a:r>
          </a:p>
          <a:p>
            <a:pPr lvl="2"/>
            <a:r>
              <a:rPr lang="ko-KR" altLang="en-US" dirty="0" err="1"/>
              <a:t>파이썬은</a:t>
            </a:r>
            <a:r>
              <a:rPr lang="ko-KR" altLang="en-US" dirty="0"/>
              <a:t> 오픈 소스이며</a:t>
            </a:r>
            <a:r>
              <a:rPr lang="en-US" altLang="ko-KR" dirty="0"/>
              <a:t>, </a:t>
            </a:r>
            <a:r>
              <a:rPr lang="ko-KR" altLang="en-US" dirty="0"/>
              <a:t>비용을 지불하지 않고 무료로 </a:t>
            </a:r>
            <a:r>
              <a:rPr lang="ko-KR" altLang="en-US" dirty="0" smtClean="0"/>
              <a:t>사용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다양한 추가 라이브러리도 무료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➋ </a:t>
            </a:r>
            <a:r>
              <a:rPr lang="ko-KR" altLang="en-US" dirty="0"/>
              <a:t>읽기 쉽고 사용하기 쉽다</a:t>
            </a:r>
          </a:p>
          <a:p>
            <a:pPr lvl="2"/>
            <a:r>
              <a:rPr lang="ko-KR" altLang="en-US" dirty="0" smtClean="0"/>
              <a:t>직관적인 </a:t>
            </a:r>
            <a:r>
              <a:rPr lang="ko-KR" altLang="en-US" dirty="0"/>
              <a:t>코드를 사용해 </a:t>
            </a:r>
            <a:r>
              <a:rPr lang="en-US" altLang="ko-KR" dirty="0"/>
              <a:t>C</a:t>
            </a:r>
            <a:r>
              <a:rPr lang="ko-KR" altLang="en-US" dirty="0"/>
              <a:t>나 자바 같은 언어보다 읽기 </a:t>
            </a:r>
            <a:r>
              <a:rPr lang="ko-KR" altLang="en-US" dirty="0" smtClean="0"/>
              <a:t>쉬워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프로그램을 </a:t>
            </a:r>
            <a:r>
              <a:rPr lang="ko-KR" altLang="en-US" dirty="0"/>
              <a:t>빨리 제작할 수 있어 </a:t>
            </a:r>
            <a:r>
              <a:rPr lang="ko-KR" altLang="en-US" dirty="0" smtClean="0"/>
              <a:t>비용 </a:t>
            </a:r>
            <a:r>
              <a:rPr lang="ko-KR" altLang="en-US" dirty="0"/>
              <a:t>절감 </a:t>
            </a:r>
            <a:r>
              <a:rPr lang="ko-KR" altLang="en-US" dirty="0" smtClean="0"/>
              <a:t>효과 제공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➌ </a:t>
            </a:r>
            <a:r>
              <a:rPr lang="ko-KR" altLang="en-US" dirty="0"/>
              <a:t>사물인터넷과 잘 연동된다</a:t>
            </a:r>
          </a:p>
          <a:p>
            <a:pPr lvl="2"/>
            <a:r>
              <a:rPr lang="ko-KR" altLang="en-US" dirty="0" err="1"/>
              <a:t>라즈베리파이</a:t>
            </a:r>
            <a:r>
              <a:rPr lang="ko-KR" altLang="en-US" dirty="0"/>
              <a:t> 기반의 사물인터넷이 </a:t>
            </a:r>
            <a:r>
              <a:rPr lang="ko-KR" altLang="en-US" dirty="0" err="1"/>
              <a:t>파이썬을</a:t>
            </a:r>
            <a:r>
              <a:rPr lang="ko-KR" altLang="en-US" dirty="0"/>
              <a:t> 잘 지원하므로 사물인터넷 개발 및 운영에 적극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➍ </a:t>
            </a:r>
            <a:r>
              <a:rPr lang="ko-KR" altLang="en-US" dirty="0"/>
              <a:t>다양하고 강력한 외부 라이브러리들이 풍부하다</a:t>
            </a:r>
          </a:p>
          <a:p>
            <a:pPr lvl="2"/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ko-KR" altLang="en-US" dirty="0"/>
              <a:t>제공하는 라이브러리뿐 아니라</a:t>
            </a:r>
            <a:r>
              <a:rPr lang="en-US" altLang="ko-KR" dirty="0"/>
              <a:t>, </a:t>
            </a:r>
            <a:r>
              <a:rPr lang="ko-KR" altLang="en-US" dirty="0" smtClean="0"/>
              <a:t>외부에서 </a:t>
            </a:r>
            <a:r>
              <a:rPr lang="ko-KR" altLang="en-US" dirty="0"/>
              <a:t>제공하는 다양한 </a:t>
            </a:r>
            <a:r>
              <a:rPr lang="ko-KR" altLang="en-US" dirty="0" err="1"/>
              <a:t>서드</a:t>
            </a:r>
            <a:r>
              <a:rPr lang="ko-KR" altLang="en-US" dirty="0"/>
              <a:t> 파티</a:t>
            </a:r>
            <a:r>
              <a:rPr lang="en-US" altLang="ko-KR" dirty="0"/>
              <a:t>(Third Party) </a:t>
            </a:r>
            <a:r>
              <a:rPr lang="ko-KR" altLang="en-US" dirty="0"/>
              <a:t>라이브러리까지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➎ </a:t>
            </a:r>
            <a:r>
              <a:rPr lang="ko-KR" altLang="en-US" dirty="0"/>
              <a:t>강력한 웹 프레임워크를 사용할 수 있다</a:t>
            </a:r>
          </a:p>
          <a:p>
            <a:pPr lvl="2"/>
            <a:r>
              <a:rPr lang="ko-KR" altLang="en-US" dirty="0" err="1"/>
              <a:t>파이썬의</a:t>
            </a:r>
            <a:r>
              <a:rPr lang="ko-KR" altLang="en-US" dirty="0"/>
              <a:t> 웹 프레임워크를 사용해 강력하고 빠른 웹 환경을 </a:t>
            </a:r>
            <a:r>
              <a:rPr lang="ko-KR" altLang="en-US" dirty="0" smtClean="0"/>
              <a:t>구축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82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단점</a:t>
            </a:r>
          </a:p>
          <a:p>
            <a:pPr lvl="1"/>
            <a:r>
              <a:rPr lang="ko-KR" altLang="en-US" dirty="0" smtClean="0"/>
              <a:t>느린 </a:t>
            </a:r>
            <a:r>
              <a:rPr lang="ko-KR" altLang="en-US" dirty="0"/>
              <a:t>속도</a:t>
            </a:r>
          </a:p>
          <a:p>
            <a:pPr lvl="2"/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/>
              <a:t>컴파일러 언어가 아닌 스크립트 언어이기 때문에 </a:t>
            </a:r>
            <a:r>
              <a:rPr lang="ko-KR" altLang="en-US" dirty="0" smtClean="0"/>
              <a:t>컴파일러 </a:t>
            </a:r>
            <a:r>
              <a:rPr lang="ko-KR" altLang="en-US" dirty="0"/>
              <a:t>언어보다 </a:t>
            </a:r>
            <a:r>
              <a:rPr lang="ko-KR" altLang="en-US" dirty="0" smtClean="0"/>
              <a:t>느림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→</a:t>
            </a:r>
            <a:r>
              <a:rPr lang="ko-KR" altLang="en-US" dirty="0" smtClean="0"/>
              <a:t> </a:t>
            </a:r>
            <a:r>
              <a:rPr lang="ko-KR" altLang="en-US" dirty="0"/>
              <a:t>이를 보완하려고 많은 </a:t>
            </a:r>
            <a:r>
              <a:rPr lang="ko-KR" altLang="en-US" dirty="0" err="1"/>
              <a:t>파이썬</a:t>
            </a:r>
            <a:r>
              <a:rPr lang="ko-KR" altLang="en-US" dirty="0"/>
              <a:t> 패키지를 최적화시키고 있음</a:t>
            </a:r>
          </a:p>
          <a:p>
            <a:pPr lvl="1"/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/>
              <a:t>컴퓨팅 분야에 지원이 약하고 하드웨어 제어 등과 관련된 </a:t>
            </a:r>
            <a:r>
              <a:rPr lang="ko-KR" altLang="en-US" dirty="0" smtClean="0"/>
              <a:t>부분 </a:t>
            </a:r>
            <a:r>
              <a:rPr lang="ko-KR" altLang="en-US" dirty="0"/>
              <a:t>사용이 </a:t>
            </a:r>
            <a:r>
              <a:rPr lang="ko-KR" altLang="en-US" dirty="0" smtClean="0"/>
              <a:t>어려움</a:t>
            </a:r>
            <a:endParaRPr lang="en-US" altLang="ko-KR" dirty="0" smtClean="0"/>
          </a:p>
          <a:p>
            <a:pPr lvl="1"/>
            <a:endParaRPr lang="en-US" altLang="ko-KR" sz="500" dirty="0" smtClean="0"/>
          </a:p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</a:t>
            </a:r>
            <a:r>
              <a:rPr lang="ko-KR" altLang="en-US" dirty="0"/>
              <a:t>실행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pPr lvl="1"/>
            <a:r>
              <a:rPr lang="en-US" altLang="ko-KR" dirty="0"/>
              <a:t>print(“Hello, world!”)</a:t>
            </a:r>
            <a:r>
              <a:rPr lang="ko-KR" altLang="en-US" dirty="0"/>
              <a:t>를 입력한 후 </a:t>
            </a:r>
            <a:r>
              <a:rPr lang="en-US" altLang="ko-KR" dirty="0"/>
              <a:t>[Enter]</a:t>
            </a:r>
            <a:r>
              <a:rPr lang="ko-KR" altLang="en-US" dirty="0"/>
              <a:t>를 눌러 </a:t>
            </a:r>
            <a:r>
              <a:rPr lang="en-US" altLang="ko-KR" dirty="0"/>
              <a:t>Hello, world!</a:t>
            </a:r>
            <a:r>
              <a:rPr lang="ko-KR" altLang="en-US" dirty="0"/>
              <a:t>를 출력한 화면</a:t>
            </a:r>
          </a:p>
          <a:p>
            <a:pPr lvl="1"/>
            <a:r>
              <a:rPr lang="en-US" altLang="ko-KR" dirty="0"/>
              <a:t>print</a:t>
            </a:r>
            <a:r>
              <a:rPr lang="ko-KR" altLang="en-US" dirty="0"/>
              <a:t>는 무언가를 프린트하라는 의미이므로 </a:t>
            </a:r>
            <a:r>
              <a:rPr lang="en-US" altLang="ko-KR" dirty="0"/>
              <a:t>print( )</a:t>
            </a:r>
            <a:r>
              <a:rPr lang="ko-KR" altLang="en-US" dirty="0"/>
              <a:t>에서 괄호 안에 있는 것을 화면에 출력</a:t>
            </a:r>
          </a:p>
          <a:p>
            <a:endParaRPr lang="ko-KR" altLang="en-US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27" y="3834045"/>
            <a:ext cx="6751045" cy="26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</TotalTime>
  <Words>528</Words>
  <Application>Microsoft Office PowerPoint</Application>
  <PresentationFormat>화면 슬라이드 쇼(4:3)</PresentationFormat>
  <Paragraphs>82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HY견고딕</vt:lpstr>
      <vt:lpstr>HY견명조</vt:lpstr>
      <vt:lpstr>HY엽서L</vt:lpstr>
      <vt:lpstr>맑은 고딕</vt:lpstr>
      <vt:lpstr>Arial</vt:lpstr>
      <vt:lpstr>Verdana</vt:lpstr>
      <vt:lpstr>Wingdings</vt:lpstr>
      <vt:lpstr>1_Office 테마</vt:lpstr>
      <vt:lpstr>PowerPoint 프레젠테이션</vt:lpstr>
      <vt:lpstr>PowerPoint 프레젠테이션</vt:lpstr>
      <vt:lpstr>Section 01 프로그래밍 언어의 개념과 종류</vt:lpstr>
      <vt:lpstr>Section 01 프로그래밍 언어의 개념과 종류</vt:lpstr>
      <vt:lpstr>Section 01 프로그래밍 언어의 개념과 종류</vt:lpstr>
      <vt:lpstr>Section 02 파이썬 소개</vt:lpstr>
      <vt:lpstr>Section 02 파이썬 소개</vt:lpstr>
      <vt:lpstr>Section 02 파이썬 소개</vt:lpstr>
      <vt:lpstr>Section 02 파이썬 소개</vt:lpstr>
      <vt:lpstr>Section 02 파이썬 소개</vt:lpstr>
      <vt:lpstr>Section 02 파이썬 소개</vt:lpstr>
      <vt:lpstr>Section 03 파이썬 설치와 실행</vt:lpstr>
      <vt:lpstr>Section 03 파이썬 설치와 실행</vt:lpstr>
      <vt:lpstr>Section 03 파이썬 설치와 실행</vt:lpstr>
      <vt:lpstr>Section 03 파이썬 설치와 실행</vt:lpstr>
      <vt:lpstr>Section 03 파이썬 설치와 실행</vt:lpstr>
      <vt:lpstr>Section 03 파이썬 설치와 실행</vt:lpstr>
      <vt:lpstr>Section 03 파이썬 설치와 실행</vt:lpstr>
      <vt:lpstr>Section 03 파이썬 설치와 실행</vt:lpstr>
      <vt:lpstr>Section 03 파이썬 설치와 실행</vt:lpstr>
      <vt:lpstr>Section 03 파이썬 설치와 실행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Windows 사용자</cp:lastModifiedBy>
  <cp:revision>221</cp:revision>
  <dcterms:created xsi:type="dcterms:W3CDTF">2012-07-23T02:34:37Z</dcterms:created>
  <dcterms:modified xsi:type="dcterms:W3CDTF">2019-12-27T09:28:06Z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