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397" r:id="rId2"/>
    <p:sldId id="363" r:id="rId3"/>
    <p:sldId id="364" r:id="rId4"/>
    <p:sldId id="365" r:id="rId5"/>
    <p:sldId id="366" r:id="rId6"/>
    <p:sldId id="369" r:id="rId7"/>
    <p:sldId id="370" r:id="rId8"/>
    <p:sldId id="371" r:id="rId9"/>
    <p:sldId id="374" r:id="rId10"/>
    <p:sldId id="375" r:id="rId11"/>
    <p:sldId id="373" r:id="rId12"/>
    <p:sldId id="376" r:id="rId13"/>
    <p:sldId id="377" r:id="rId14"/>
    <p:sldId id="378" r:id="rId15"/>
    <p:sldId id="379" r:id="rId16"/>
    <p:sldId id="380" r:id="rId17"/>
    <p:sldId id="381" r:id="rId18"/>
    <p:sldId id="367" r:id="rId19"/>
    <p:sldId id="382" r:id="rId20"/>
    <p:sldId id="383" r:id="rId21"/>
    <p:sldId id="384" r:id="rId22"/>
    <p:sldId id="385" r:id="rId23"/>
    <p:sldId id="386" r:id="rId24"/>
    <p:sldId id="389" r:id="rId25"/>
    <p:sldId id="388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6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82" d="100"/>
          <a:sy n="82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5" y="4104075"/>
            <a:ext cx="1620000" cy="2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0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865" y="1094836"/>
            <a:ext cx="405045" cy="215444"/>
          </a:xfrm>
          <a:prstGeom prst="rect">
            <a:avLst/>
          </a:prstGeom>
          <a:solidFill>
            <a:srgbClr val="E04B4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1400" b="0" dirty="0">
                <a:solidFill>
                  <a:schemeClr val="bg1"/>
                </a:solidFill>
                <a:latin typeface="+mn-ea"/>
                <a:ea typeface="+mn-ea"/>
              </a:rPr>
              <a:t>판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8" y="608205"/>
            <a:ext cx="1731645" cy="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6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1"/>
            <a:r>
              <a:rPr lang="en-US" altLang="ko-KR" dirty="0"/>
              <a:t>exit() </a:t>
            </a:r>
            <a:r>
              <a:rPr lang="ko-KR" altLang="en-US" dirty="0"/>
              <a:t>코드를 입력한 후 </a:t>
            </a:r>
            <a:r>
              <a:rPr lang="en-US" altLang="ko-KR" dirty="0"/>
              <a:t>Kill? </a:t>
            </a:r>
            <a:r>
              <a:rPr lang="ko-KR" altLang="en-US" dirty="0" err="1"/>
              <a:t>메시지창에서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[File]-[Exit]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720708"/>
            <a:ext cx="7496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저장의 필요성</a:t>
            </a:r>
            <a:endParaRPr lang="en-US" altLang="ko-KR" dirty="0"/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을 실행한 후 앞에서 입력한 나누기를 다시 실행</a:t>
            </a:r>
          </a:p>
          <a:p>
            <a:pPr lvl="1"/>
            <a:r>
              <a:rPr lang="ko-KR" altLang="en-US" dirty="0"/>
              <a:t>메모리에 저장된 것은 </a:t>
            </a:r>
            <a:r>
              <a:rPr lang="en-US" altLang="ko-KR" dirty="0"/>
              <a:t>IDLE</a:t>
            </a:r>
            <a:r>
              <a:rPr lang="ko-KR" altLang="en-US" dirty="0"/>
              <a:t>을 종료하면 모두 사라져 오류 발생</a:t>
            </a:r>
            <a:r>
              <a:rPr lang="en-US" altLang="ko-KR" dirty="0"/>
              <a:t>. </a:t>
            </a:r>
            <a:r>
              <a:rPr lang="ko-KR" altLang="en-US" dirty="0"/>
              <a:t>처음부터 다시 입력해야 함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코드는 하드디스크나 </a:t>
            </a:r>
            <a:r>
              <a:rPr lang="en-US" altLang="ko-KR" dirty="0"/>
              <a:t>USB</a:t>
            </a:r>
            <a:r>
              <a:rPr lang="ko-KR" altLang="en-US" dirty="0"/>
              <a:t>에 저장해 놓는 방법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책은 </a:t>
            </a:r>
            <a:r>
              <a:rPr lang="en-US" altLang="ko-KR" dirty="0"/>
              <a:t>C </a:t>
            </a:r>
            <a:r>
              <a:rPr lang="ko-KR" altLang="en-US" dirty="0"/>
              <a:t>드라이브</a:t>
            </a:r>
            <a:r>
              <a:rPr lang="en-US" altLang="ko-KR" dirty="0"/>
              <a:t>(C:\) </a:t>
            </a:r>
            <a:r>
              <a:rPr lang="ko-KR" altLang="en-US" dirty="0"/>
              <a:t>바로 아래에 </a:t>
            </a:r>
            <a:br>
              <a:rPr lang="en-US" altLang="ko-KR" dirty="0"/>
            </a:br>
            <a:r>
              <a:rPr lang="en-US" altLang="ko-KR" dirty="0" err="1"/>
              <a:t>CookPython</a:t>
            </a:r>
            <a:r>
              <a:rPr lang="en-US" altLang="ko-KR" dirty="0"/>
              <a:t> </a:t>
            </a:r>
            <a:r>
              <a:rPr lang="ko-KR" altLang="en-US" dirty="0"/>
              <a:t>폴더를 만들어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5" y="2258870"/>
            <a:ext cx="6553200" cy="2582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66" y="2952665"/>
            <a:ext cx="3137719" cy="37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저장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코드가 수십 줄인 경우는 스크립트 모드 사용</a:t>
            </a:r>
            <a:r>
              <a:rPr lang="en-US" altLang="ko-KR" dirty="0"/>
              <a:t>(IDLE</a:t>
            </a:r>
            <a:r>
              <a:rPr lang="ko-KR" altLang="en-US" dirty="0"/>
              <a:t>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 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메모장 같은 창인 스크립트 모드에서 코드를 여러 줄 입력 가능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실행은 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943835"/>
            <a:ext cx="7038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저장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 </a:t>
            </a:r>
            <a:r>
              <a:rPr lang="ko-KR" altLang="en-US" dirty="0"/>
              <a:t>폴더에 </a:t>
            </a:r>
            <a:r>
              <a:rPr lang="en-US" altLang="ko-KR" dirty="0"/>
              <a:t>Code02-01 </a:t>
            </a:r>
            <a:r>
              <a:rPr lang="ko-KR" altLang="en-US" dirty="0"/>
              <a:t>이름으로 저장</a:t>
            </a:r>
            <a:r>
              <a:rPr lang="en-US" altLang="ko-KR" dirty="0"/>
              <a:t>(</a:t>
            </a:r>
            <a:r>
              <a:rPr lang="ko-KR" altLang="en-US" dirty="0"/>
              <a:t>확장명 *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가 자동으로 붙음</a:t>
            </a:r>
            <a:r>
              <a:rPr lang="en-US" altLang="ko-KR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855090"/>
            <a:ext cx="7499700" cy="48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실행</a:t>
            </a:r>
            <a:endParaRPr lang="en-US" altLang="ko-KR" dirty="0"/>
          </a:p>
          <a:p>
            <a:pPr lvl="1"/>
            <a:r>
              <a:rPr lang="ko-KR" altLang="en-US" dirty="0"/>
              <a:t>스크립트 모드에서 </a:t>
            </a:r>
            <a:r>
              <a:rPr lang="en-US" altLang="ko-KR" dirty="0"/>
              <a:t>[Run]-[Run Module]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 err="1"/>
              <a:t>파이썬</a:t>
            </a:r>
            <a:r>
              <a:rPr lang="ko-KR" altLang="en-US" b="0" dirty="0"/>
              <a:t> 코드를 파일 탐색기에서 바로 실행하는 방법은 교재 </a:t>
            </a:r>
            <a:r>
              <a:rPr lang="en-US" altLang="ko-KR" b="0" dirty="0"/>
              <a:t>41</a:t>
            </a:r>
            <a:r>
              <a:rPr lang="ko-KR" altLang="en-US" b="0" dirty="0"/>
              <a:t>쪽의 </a:t>
            </a:r>
            <a:r>
              <a:rPr lang="en-US" altLang="ko-KR" dirty="0"/>
              <a:t>[</a:t>
            </a:r>
            <a:r>
              <a:rPr lang="ko-KR" altLang="en-US" dirty="0"/>
              <a:t>여기서 잠깐</a:t>
            </a:r>
            <a:r>
              <a:rPr lang="en-US" altLang="ko-KR" dirty="0"/>
              <a:t>]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3795"/>
            <a:ext cx="6845332" cy="37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6" y="1538790"/>
            <a:ext cx="6913607" cy="46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r>
              <a:rPr lang="en-US" altLang="ko-KR" dirty="0"/>
              <a:t>(2)</a:t>
            </a:r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에서 </a:t>
            </a:r>
            <a:r>
              <a:rPr lang="en-US" altLang="ko-KR" dirty="0"/>
              <a:t>[File]-[Open] </a:t>
            </a:r>
            <a:r>
              <a:rPr lang="ko-KR" altLang="en-US" dirty="0"/>
              <a:t>메뉴를 선택한 후 </a:t>
            </a:r>
            <a:r>
              <a:rPr lang="en-US" altLang="ko-KR" dirty="0"/>
              <a:t>Code02-01.py </a:t>
            </a:r>
            <a:r>
              <a:rPr lang="ko-KR" altLang="en-US" dirty="0"/>
              <a:t>열어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수정한 후 </a:t>
            </a:r>
            <a:r>
              <a:rPr lang="en-US" altLang="ko-KR" dirty="0"/>
              <a:t>[File]-[Save] 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[Ctrl] + [S])</a:t>
            </a:r>
            <a:r>
              <a:rPr lang="ko-KR" altLang="en-US" dirty="0"/>
              <a:t>해 저장 후 </a:t>
            </a:r>
            <a:r>
              <a:rPr lang="en-US" altLang="ko-KR" dirty="0"/>
              <a:t>[Run]-[Run Module] </a:t>
            </a:r>
            <a:r>
              <a:rPr lang="ko-KR" altLang="en-US" dirty="0"/>
              <a:t>메뉴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[F5])</a:t>
            </a:r>
            <a:r>
              <a:rPr lang="ko-KR" altLang="en-US" dirty="0"/>
              <a:t>로 다시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4" y="2251236"/>
            <a:ext cx="6845332" cy="3705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4014788"/>
            <a:ext cx="75247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긴 프로그램을 </a:t>
            </a:r>
            <a:r>
              <a:rPr lang="ko-KR" altLang="en-US" dirty="0" err="1"/>
              <a:t>코딩하는</a:t>
            </a:r>
            <a:r>
              <a:rPr lang="ko-KR" altLang="en-US" dirty="0"/>
              <a:t> 순서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364785"/>
            <a:ext cx="82010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만들어 저장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50</a:t>
            </a:r>
            <a:r>
              <a:rPr lang="ko-KR" altLang="en-US" dirty="0"/>
              <a:t>을 고정적으로 계산하는 것이 아니라 직접 입력한 두 숫자의 사칙 연산을 수행하도록 프로그램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대화형 모드에서 </a:t>
            </a:r>
            <a:r>
              <a:rPr lang="en-US" altLang="ko-KR" dirty="0"/>
              <a:t>[File]-[New File] </a:t>
            </a:r>
            <a:r>
              <a:rPr lang="ko-KR" altLang="en-US" dirty="0"/>
              <a:t>메뉴를 선택해 새 파일을 연 후 스크립트 모드에서 </a:t>
            </a:r>
            <a:r>
              <a:rPr lang="en-US" altLang="ko-KR" dirty="0"/>
              <a:t>[File]-[Save] </a:t>
            </a:r>
            <a:r>
              <a:rPr lang="ko-KR" altLang="en-US" dirty="0"/>
              <a:t>메뉴를 선택해 </a:t>
            </a:r>
            <a:r>
              <a:rPr lang="en-US" altLang="ko-KR" dirty="0"/>
              <a:t>C:\CookPython\Code02-02.py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76431"/>
          <a:stretch/>
        </p:blipFill>
        <p:spPr>
          <a:xfrm>
            <a:off x="521550" y="1853825"/>
            <a:ext cx="7200900" cy="945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24" t="25450" r="46251" b="-1"/>
          <a:stretch/>
        </p:blipFill>
        <p:spPr>
          <a:xfrm>
            <a:off x="5360018" y="1673582"/>
            <a:ext cx="3240000" cy="25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4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01338"/>
            <a:ext cx="7155795" cy="4888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값 입력</a:t>
            </a:r>
            <a:endParaRPr lang="en-US" altLang="ko-KR" dirty="0"/>
          </a:p>
          <a:p>
            <a:pPr lvl="1"/>
            <a:r>
              <a:rPr lang="en-US" altLang="ko-KR" dirty="0"/>
              <a:t>Code02-01.py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</a:t>
            </a:r>
            <a:r>
              <a:rPr lang="en-US" altLang="ko-KR" dirty="0"/>
              <a:t>input( ) </a:t>
            </a:r>
            <a:r>
              <a:rPr lang="ko-KR" altLang="en-US" dirty="0"/>
              <a:t>함수를 사용하도록 수정 → </a:t>
            </a:r>
            <a:r>
              <a:rPr lang="en-US" altLang="ko-KR" dirty="0"/>
              <a:t>[F5]</a:t>
            </a:r>
            <a:r>
              <a:rPr lang="ko-KR" altLang="en-US" dirty="0"/>
              <a:t>를 눌러 실행 </a:t>
            </a:r>
            <a:br>
              <a:rPr lang="en-US" altLang="ko-KR" dirty="0"/>
            </a:br>
            <a:r>
              <a:rPr lang="ko-KR" altLang="en-US" dirty="0"/>
              <a:t>→ 숫자 하나를 입력하고 </a:t>
            </a:r>
            <a:r>
              <a:rPr lang="en-US" altLang="ko-KR" dirty="0"/>
              <a:t>[Enter]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/>
              <a:t>다시 숫자 하나를 입력하고 </a:t>
            </a:r>
            <a:r>
              <a:rPr lang="en-US" altLang="ko-KR" dirty="0"/>
              <a:t>[Enter]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3789040"/>
            <a:ext cx="283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계산 결과가 틀리거나 오류 발생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input( )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함수는 값을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입력받지만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모두 문자열로 취급하기 때문</a:t>
            </a:r>
          </a:p>
        </p:txBody>
      </p:sp>
    </p:spTree>
    <p:extLst>
      <p:ext uri="{BB962C8B-B14F-4D97-AF65-F5344CB8AC3E}">
        <p14:creationId xmlns:p14="http://schemas.microsoft.com/office/powerpoint/2010/main" val="23338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-8092"/>
            <a:ext cx="6410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 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r>
              <a:rPr lang="ko-KR" altLang="en-US" dirty="0"/>
              <a:t>오른쪽 예처럼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정수로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Code02-02.py</a:t>
            </a:r>
            <a:r>
              <a:rPr lang="ko-KR" altLang="en-US" dirty="0"/>
              <a:t>의 </a:t>
            </a:r>
            <a:r>
              <a:rPr lang="en-US" altLang="ko-KR" dirty="0"/>
              <a:t>1~2</a:t>
            </a:r>
            <a:r>
              <a:rPr lang="ko-KR" altLang="en-US" dirty="0"/>
              <a:t>행을 다음과 같이 수정 후 다시 </a:t>
            </a:r>
            <a:r>
              <a:rPr lang="en-US" altLang="ko-KR" dirty="0"/>
              <a:t>[F5]</a:t>
            </a:r>
            <a:r>
              <a:rPr lang="ko-KR" altLang="en-US" dirty="0"/>
              <a:t>를 눌러 실행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55" y="1088740"/>
            <a:ext cx="2914650" cy="83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2753925"/>
            <a:ext cx="7294203" cy="29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계산기 프로그램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계산기의 최종 버전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268760"/>
            <a:ext cx="7223243" cy="48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7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/>
              <a:t>긴 프로그램은 다음과 같이 세 부분으로 나누어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# </a:t>
            </a:r>
            <a:r>
              <a:rPr lang="ko-KR" altLang="en-US" dirty="0"/>
              <a:t>기호는 주석</a:t>
            </a:r>
            <a:r>
              <a:rPr lang="en-US" altLang="ko-KR" dirty="0"/>
              <a:t>(Remark)</a:t>
            </a:r>
            <a:r>
              <a:rPr lang="ko-KR" altLang="en-US" dirty="0"/>
              <a:t>으로 프로그램의 설명에 해당하고 여러 줄의 주석은 작은따옴표 </a:t>
            </a:r>
            <a:r>
              <a:rPr lang="en-US" altLang="ko-KR" dirty="0"/>
              <a:t>3</a:t>
            </a:r>
            <a:r>
              <a:rPr lang="ko-KR" altLang="en-US" dirty="0"/>
              <a:t>개 사용</a:t>
            </a:r>
            <a:r>
              <a:rPr lang="en-US" altLang="ko-KR" dirty="0"/>
              <a:t>. </a:t>
            </a:r>
            <a:r>
              <a:rPr lang="ko-KR" altLang="en-US" dirty="0"/>
              <a:t>뒤에 </a:t>
            </a:r>
            <a:r>
              <a:rPr lang="en-US" altLang="ko-KR" dirty="0"/>
              <a:t>\</a:t>
            </a:r>
            <a:r>
              <a:rPr lang="ko-KR" altLang="en-US" dirty="0"/>
              <a:t>를 붙이면 줄을 바꾸어 써도 한 줄로 인식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124700" cy="1457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3951612"/>
            <a:ext cx="1581150" cy="1323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4018286"/>
            <a:ext cx="2486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/>
              <a:t>함수 선언 부분</a:t>
            </a:r>
            <a:endParaRPr lang="en-US" altLang="ko-KR" dirty="0"/>
          </a:p>
          <a:p>
            <a:pPr lvl="2"/>
            <a:r>
              <a:rPr lang="ko-KR" altLang="en-US" dirty="0"/>
              <a:t>프로그램에서 사용될 함수들을 만들어 둠</a:t>
            </a:r>
            <a:endParaRPr lang="en-US" altLang="ko-KR" dirty="0"/>
          </a:p>
          <a:p>
            <a:pPr lvl="2"/>
            <a:r>
              <a:rPr lang="ko-KR" altLang="en-US" dirty="0"/>
              <a:t>함수를 만드는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dirty="0"/>
              <a:t>변수 선언 부분</a:t>
            </a:r>
            <a:endParaRPr lang="en-US" altLang="ko-KR" dirty="0"/>
          </a:p>
          <a:p>
            <a:pPr lvl="2"/>
            <a:r>
              <a:rPr lang="ko-KR" altLang="en-US" dirty="0"/>
              <a:t>프로그램 전체에서 사용될 전역 변수를 미리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메인</a:t>
            </a:r>
            <a:r>
              <a:rPr lang="en-US" altLang="ko-KR" dirty="0"/>
              <a:t>(main) </a:t>
            </a:r>
            <a:r>
              <a:rPr lang="ko-KR" altLang="en-US" dirty="0"/>
              <a:t>코드 부분</a:t>
            </a:r>
            <a:endParaRPr lang="en-US" altLang="ko-KR" dirty="0"/>
          </a:p>
          <a:p>
            <a:pPr lvl="2"/>
            <a:r>
              <a:rPr lang="ko-KR" altLang="en-US" dirty="0"/>
              <a:t>프로그램이 실제로 처리되는 주요한 부분</a:t>
            </a:r>
            <a:r>
              <a:rPr lang="en-US" altLang="ko-KR" dirty="0"/>
              <a:t>(Code02-04</a:t>
            </a:r>
            <a:r>
              <a:rPr lang="ko-KR" altLang="en-US" dirty="0"/>
              <a:t>의 </a:t>
            </a:r>
            <a:r>
              <a:rPr lang="en-US" altLang="ko-KR" dirty="0"/>
              <a:t>3~10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078850"/>
            <a:ext cx="39528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50" y="1088740"/>
            <a:ext cx="6480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ko-KR" altLang="en-US" dirty="0" err="1"/>
              <a:t>윈도창에</a:t>
            </a:r>
            <a:r>
              <a:rPr lang="ko-KR" altLang="en-US" dirty="0"/>
              <a:t> 거북이가 나오는 간단한 프로그램 </a:t>
            </a:r>
            <a:r>
              <a:rPr lang="en-US" altLang="ko-KR" dirty="0"/>
              <a:t>: </a:t>
            </a:r>
            <a:r>
              <a:rPr lang="ko-KR" altLang="en-US" dirty="0"/>
              <a:t>거북이가 나와서 정사각형을 그림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673805"/>
            <a:ext cx="2981325" cy="358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10" y="1853825"/>
            <a:ext cx="39909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프로그램 기본 틀 만들기</a:t>
            </a:r>
            <a:endParaRPr lang="en-US" altLang="ko-KR" dirty="0"/>
          </a:p>
          <a:p>
            <a:pPr lvl="1"/>
            <a:r>
              <a:rPr lang="en-US" altLang="ko-KR" dirty="0"/>
              <a:t>Code02-05.py</a:t>
            </a:r>
            <a:r>
              <a:rPr lang="ko-KR" altLang="en-US" dirty="0"/>
              <a:t>를 프로그램 틀 형태로 수정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583795"/>
            <a:ext cx="7058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구현할 기능 계획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23755"/>
            <a:ext cx="2838450" cy="2695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31840" y="1088740"/>
            <a:ext cx="824210" cy="2430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21850" y="1439292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/>
            <a:r>
              <a:rPr lang="en-US" altLang="ko-KR" dirty="0">
                <a:latin typeface="YDVYMjOStd12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왼쪽 버튼을 누르면 거북이가 클릭한 지점까지 임의의 색상으로 선을 그리면서 따라오도록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7800" indent="-17780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버튼을 누르면 거북이가 클릭한 지점까지 선을 그리지 않고 이동만 하도록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7800" indent="-17780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가운데 버튼을 누르면 거북이가 임의로 크기를 확대 또는 축소한다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35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필요한 변수 준비</a:t>
            </a:r>
            <a:endParaRPr lang="en-US" altLang="ko-KR" dirty="0"/>
          </a:p>
          <a:p>
            <a:pPr lvl="1"/>
            <a:r>
              <a:rPr lang="ko-KR" altLang="en-US" dirty="0"/>
              <a:t>거북이로 그릴 선의 두께</a:t>
            </a:r>
            <a:r>
              <a:rPr lang="en-US" altLang="ko-KR" dirty="0"/>
              <a:t>(</a:t>
            </a:r>
            <a:r>
              <a:rPr lang="en-US" altLang="ko-KR" dirty="0" err="1"/>
              <a:t>pSize</a:t>
            </a:r>
            <a:r>
              <a:rPr lang="en-US" altLang="ko-KR" dirty="0"/>
              <a:t>)</a:t>
            </a:r>
            <a:r>
              <a:rPr lang="ko-KR" altLang="en-US" dirty="0"/>
              <a:t>와 거북이의 크기</a:t>
            </a:r>
            <a:r>
              <a:rPr lang="en-US" altLang="ko-KR" dirty="0"/>
              <a:t>(</a:t>
            </a:r>
            <a:r>
              <a:rPr lang="en-US" altLang="ko-KR" dirty="0" err="1"/>
              <a:t>tSize</a:t>
            </a:r>
            <a:r>
              <a:rPr lang="en-US" altLang="ko-KR" dirty="0"/>
              <a:t>) </a:t>
            </a:r>
            <a:r>
              <a:rPr lang="ko-KR" altLang="en-US" dirty="0"/>
              <a:t>변수 </a:t>
            </a:r>
            <a:endParaRPr lang="en-US" altLang="ko-KR" dirty="0"/>
          </a:p>
          <a:p>
            <a:pPr lvl="1"/>
            <a:r>
              <a:rPr lang="ko-KR" altLang="en-US" dirty="0"/>
              <a:t>색상을 표현하는 빨강</a:t>
            </a:r>
            <a:r>
              <a:rPr lang="en-US" altLang="ko-KR" dirty="0"/>
              <a:t>®, </a:t>
            </a:r>
            <a:r>
              <a:rPr lang="ko-KR" altLang="en-US" dirty="0"/>
              <a:t>초록</a:t>
            </a:r>
            <a:r>
              <a:rPr lang="en-US" altLang="ko-KR" dirty="0"/>
              <a:t>(g), </a:t>
            </a:r>
            <a:r>
              <a:rPr lang="ko-KR" altLang="en-US" dirty="0"/>
              <a:t>파랑</a:t>
            </a:r>
            <a:r>
              <a:rPr lang="en-US" altLang="ko-KR" dirty="0"/>
              <a:t>(b)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988840"/>
            <a:ext cx="1962150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988840"/>
            <a:ext cx="1524000" cy="12477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80278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또는</a:t>
            </a:r>
          </a:p>
        </p:txBody>
      </p:sp>
    </p:spTree>
    <p:extLst>
      <p:ext uri="{BB962C8B-B14F-4D97-AF65-F5344CB8AC3E}">
        <p14:creationId xmlns:p14="http://schemas.microsoft.com/office/powerpoint/2010/main" val="2769743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1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왼쪽 버튼을 누르면 거북이가 클릭한 지점까지 임의의 색상으로 선을 그리면서 따라오도록 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2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버튼을 누르면 거북이가 클릭한 지점까지 선을 그리지 않고 이동만 하도록 하는 함수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808820"/>
            <a:ext cx="7038975" cy="166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3" y="4644135"/>
            <a:ext cx="7105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간단 계산기</a:t>
            </a:r>
            <a:endParaRPr lang="en-US" altLang="ko-KR" dirty="0"/>
          </a:p>
          <a:p>
            <a:pPr lvl="1"/>
            <a:r>
              <a:rPr lang="ko-KR" altLang="en-US" dirty="0"/>
              <a:t>숫자를 </a:t>
            </a:r>
            <a:r>
              <a:rPr lang="en-US" altLang="ko-KR" dirty="0"/>
              <a:t>2</a:t>
            </a:r>
            <a:r>
              <a:rPr lang="ko-KR" altLang="en-US" dirty="0"/>
              <a:t>개 입력해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등을 계산하는 아주 기본적인 기능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08820"/>
            <a:ext cx="7485008" cy="23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3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마우스 가운데 버튼을 누르면 거북이가 임의로 크기를 확대 또는 축소하는 함수</a:t>
            </a:r>
            <a:endParaRPr lang="en-US" altLang="ko-KR" dirty="0"/>
          </a:p>
          <a:p>
            <a:pPr lvl="1"/>
            <a:r>
              <a:rPr lang="ko-KR" altLang="en-US" dirty="0"/>
              <a:t>마우스 가운데 버튼을 누를 때는 선의 색상이 임의로 선택되도록 하고 거북이의 크기도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임의로 설정되도록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303875"/>
            <a:ext cx="7067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 프로그램 완성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223755"/>
            <a:ext cx="7010400" cy="557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7" y="3362434"/>
            <a:ext cx="3648075" cy="3448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45" y="1328715"/>
            <a:ext cx="2520000" cy="21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 err="1"/>
              <a:t>터틀</a:t>
            </a:r>
            <a:r>
              <a:rPr lang="ko-KR" altLang="en-US" dirty="0"/>
              <a:t> 그래픽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043735"/>
            <a:ext cx="7086600" cy="1885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4014065"/>
            <a:ext cx="7105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7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/>
              <a:t>간단 계산기</a:t>
            </a:r>
            <a:endParaRPr lang="en-US" altLang="ko-KR" dirty="0"/>
          </a:p>
          <a:p>
            <a:pPr lvl="1"/>
            <a:r>
              <a:rPr lang="ko-KR" altLang="en-US" dirty="0"/>
              <a:t>마우스로 거북이 커서를 움직여 재미있는 그림을 그리는 프로그램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673805"/>
            <a:ext cx="5040000" cy="43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필요한 변수 준비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기호는 같다는 의미가 아니라 ‘오른쪽의 것을 왼쪽으로 넣어라’는 의미의 대입 연산자</a:t>
            </a:r>
            <a:endParaRPr lang="en-US" altLang="ko-KR" dirty="0"/>
          </a:p>
          <a:p>
            <a:pPr lvl="1"/>
            <a:r>
              <a:rPr lang="en-US" altLang="ko-KR" dirty="0"/>
              <a:t>a=100</a:t>
            </a:r>
            <a:r>
              <a:rPr lang="ko-KR" altLang="en-US" dirty="0"/>
              <a:t>은 </a:t>
            </a:r>
            <a:r>
              <a:rPr lang="en-US" altLang="ko-KR" dirty="0"/>
              <a:t>a ← 100</a:t>
            </a:r>
            <a:r>
              <a:rPr lang="ko-KR" altLang="en-US" dirty="0"/>
              <a:t>과 같은 개념</a:t>
            </a:r>
            <a:endParaRPr lang="en-US" altLang="ko-KR" dirty="0"/>
          </a:p>
          <a:p>
            <a:pPr lvl="1"/>
            <a:r>
              <a:rPr lang="ko-KR" altLang="en-US" dirty="0"/>
              <a:t>내부적으로는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그릇이 생겨 </a:t>
            </a:r>
            <a:r>
              <a:rPr lang="en-US" altLang="ko-KR" dirty="0"/>
              <a:t>a </a:t>
            </a:r>
            <a:r>
              <a:rPr lang="ko-KR" altLang="en-US" dirty="0"/>
              <a:t>그릇에는 </a:t>
            </a:r>
            <a:r>
              <a:rPr lang="en-US" altLang="ko-KR" dirty="0"/>
              <a:t>100</a:t>
            </a:r>
            <a:r>
              <a:rPr lang="ko-KR" altLang="en-US" dirty="0"/>
              <a:t>이</a:t>
            </a:r>
            <a:r>
              <a:rPr lang="en-US" altLang="ko-KR" dirty="0"/>
              <a:t>, b </a:t>
            </a:r>
            <a:r>
              <a:rPr lang="ko-KR" altLang="en-US" dirty="0"/>
              <a:t>그릇에는 </a:t>
            </a:r>
            <a:r>
              <a:rPr lang="en-US" altLang="ko-KR" dirty="0"/>
              <a:t>50</a:t>
            </a:r>
            <a:r>
              <a:rPr lang="ko-KR" altLang="en-US" dirty="0"/>
              <a:t>이 담긴 상태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→ 프로그래밍 언어에서 그릇과 같은 역할을 하는 것이 바로 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0" y="5159237"/>
            <a:ext cx="4320000" cy="1414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2666221"/>
            <a:ext cx="7003458" cy="24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더하기 기능 구현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그릇의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b </a:t>
            </a:r>
            <a:r>
              <a:rPr lang="ko-KR" altLang="en-US" dirty="0"/>
              <a:t>그릇의 </a:t>
            </a:r>
            <a:r>
              <a:rPr lang="en-US" altLang="ko-KR" dirty="0"/>
              <a:t>50</a:t>
            </a:r>
            <a:r>
              <a:rPr lang="ko-KR" altLang="en-US" dirty="0"/>
              <a:t>을 합쳐 새로운 </a:t>
            </a:r>
            <a:r>
              <a:rPr lang="en-US" altLang="ko-KR" dirty="0"/>
              <a:t>result </a:t>
            </a:r>
            <a:r>
              <a:rPr lang="ko-KR" altLang="en-US" dirty="0"/>
              <a:t>그릇에 들어간 상태가 됨</a:t>
            </a:r>
            <a:endParaRPr lang="en-US" altLang="ko-KR" dirty="0"/>
          </a:p>
          <a:p>
            <a:pPr lvl="1"/>
            <a:r>
              <a:rPr lang="ko-KR" altLang="en-US" dirty="0"/>
              <a:t>변수는 </a:t>
            </a:r>
            <a:r>
              <a:rPr lang="en-US" altLang="ko-KR" dirty="0"/>
              <a:t>result</a:t>
            </a:r>
            <a:r>
              <a:rPr lang="ko-KR" altLang="en-US" dirty="0"/>
              <a:t>에 값이 들어가더라도 </a:t>
            </a:r>
            <a:r>
              <a:rPr lang="en-US" altLang="ko-KR" dirty="0"/>
              <a:t>a, b</a:t>
            </a:r>
            <a:r>
              <a:rPr lang="ko-KR" altLang="en-US" dirty="0"/>
              <a:t>의 </a:t>
            </a:r>
            <a:r>
              <a:rPr lang="ko-KR" altLang="en-US" dirty="0" err="1"/>
              <a:t>변수값이</a:t>
            </a:r>
            <a:r>
              <a:rPr lang="ko-KR" altLang="en-US" dirty="0"/>
              <a:t> 그대로 남음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988840"/>
            <a:ext cx="6165685" cy="2235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85" y="3879050"/>
            <a:ext cx="3960000" cy="29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8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더한 결과 출력</a:t>
            </a:r>
            <a:endParaRPr lang="en-US" altLang="ko-KR" dirty="0"/>
          </a:p>
          <a:p>
            <a:pPr lvl="1"/>
            <a:r>
              <a:rPr lang="en-US" altLang="ko-KR" dirty="0"/>
              <a:t>result </a:t>
            </a:r>
            <a:r>
              <a:rPr lang="ko-KR" altLang="en-US" dirty="0"/>
              <a:t>그릇의 내용만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 </a:t>
            </a:r>
            <a:r>
              <a:rPr lang="ko-KR" altLang="en-US" dirty="0"/>
              <a:t>그릇의 내용과 계산식도 출력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7" y="4059070"/>
            <a:ext cx="5825223" cy="2093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65" y="3879050"/>
            <a:ext cx="3600000" cy="26547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1583795"/>
            <a:ext cx="5220580" cy="18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</a:t>
            </a:r>
            <a:r>
              <a:rPr lang="ko-KR" altLang="en-US" dirty="0"/>
              <a:t>계산기 프로그램의 기본 기능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8" y="1673805"/>
            <a:ext cx="8534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계산기 프로그램 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403775"/>
            <a:ext cx="7286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5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994</Words>
  <Application>Microsoft Office PowerPoint</Application>
  <PresentationFormat>화면 슬라이드 쇼(4:3)</PresentationFormat>
  <Paragraphs>190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HY견고딕</vt:lpstr>
      <vt:lpstr>HY견명조</vt:lpstr>
      <vt:lpstr>HY엽서L</vt:lpstr>
      <vt:lpstr>YDVYMjOStd12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Section01 이 장에서 만들 프로그램</vt:lpstr>
      <vt:lpstr>Section01 이 장에서 만들 프로그램</vt:lpstr>
      <vt:lpstr>Section02 계산기 프로그램의 기본 기능 구현</vt:lpstr>
      <vt:lpstr>Section02 계산기 프로그램의 기본 기능 구현</vt:lpstr>
      <vt:lpstr>Section02 계산기 프로그램의 기본 기능 구현</vt:lpstr>
      <vt:lpstr>Section02 계산기 프로그램의 기본 기능 구현</vt:lpstr>
      <vt:lpstr>Section03 계산기 프로그램 저장</vt:lpstr>
      <vt:lpstr>Section03 계산기 프로그램 저장</vt:lpstr>
      <vt:lpstr>Section03 계산기 프로그램 저장</vt:lpstr>
      <vt:lpstr>Section03 계산기 프로그램 저장</vt:lpstr>
      <vt:lpstr>Section03 계산기 프로그램 저장</vt:lpstr>
      <vt:lpstr>Section03 계산기 프로그램 저장</vt:lpstr>
      <vt:lpstr>Section03 계산기 프로그램 저장</vt:lpstr>
      <vt:lpstr>Section03 계산기 프로그램 저장</vt:lpstr>
      <vt:lpstr>Section03 계산기 프로그램 저장</vt:lpstr>
      <vt:lpstr>Section04 계산기 프로그램 확장</vt:lpstr>
      <vt:lpstr>Section04 계산기 프로그램 확장</vt:lpstr>
      <vt:lpstr>Section04 계산기 프로그램 확장</vt:lpstr>
      <vt:lpstr>Section04 계산기 프로그램 확장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Section05 터틀 그래픽 프로그램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경희 유</cp:lastModifiedBy>
  <cp:revision>223</cp:revision>
  <dcterms:created xsi:type="dcterms:W3CDTF">2012-07-23T02:34:37Z</dcterms:created>
  <dcterms:modified xsi:type="dcterms:W3CDTF">2019-12-28T07:11:28Z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