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6"/>
  </p:notesMasterIdLst>
  <p:handoutMasterIdLst>
    <p:handoutMasterId r:id="rId37"/>
  </p:handoutMasterIdLst>
  <p:sldIdLst>
    <p:sldId id="428" r:id="rId2"/>
    <p:sldId id="397" r:id="rId3"/>
    <p:sldId id="364" r:id="rId4"/>
    <p:sldId id="365" r:id="rId5"/>
    <p:sldId id="366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6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362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20" d="100"/>
          <a:sy n="120" d="100"/>
        </p:scale>
        <p:origin x="1666" y="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3314872" cy="6851469"/>
                <a:chOff x="-3012" y="5660"/>
                <a:chExt cx="331487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265" y="4104075"/>
            <a:ext cx="1620000" cy="24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백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2019-12-16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 smtClean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 smtClean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u="none" dirty="0" smtClean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 smtClean="0">
                <a:ea typeface="맑은 고딕" pitchFamily="50" charset="-127"/>
              </a:rPr>
              <a:t>.</a:t>
            </a:r>
            <a:r>
              <a:rPr kumimoji="0" lang="ko-KR" altLang="en-US" sz="1000" u="none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 smtClean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6865" y="1094836"/>
            <a:ext cx="405045" cy="215444"/>
          </a:xfrm>
          <a:prstGeom prst="rect">
            <a:avLst/>
          </a:prstGeom>
          <a:solidFill>
            <a:srgbClr val="E04B4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0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ko-KR" altLang="en-US" sz="1400" b="0" dirty="0" smtClean="0">
                <a:solidFill>
                  <a:schemeClr val="bg1"/>
                </a:solidFill>
                <a:latin typeface="+mn-ea"/>
                <a:ea typeface="+mn-ea"/>
              </a:rPr>
              <a:t>판</a:t>
            </a:r>
            <a:endParaRPr lang="ko-KR" altLang="en-US" sz="1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78" y="608205"/>
            <a:ext cx="1731645" cy="3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9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en-US" altLang="ko-KR" dirty="0"/>
              <a:t>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1]</a:t>
            </a:r>
            <a:r>
              <a:rPr lang="ko-KR" altLang="en-US" dirty="0" smtClean="0"/>
              <a:t>의 완성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223755"/>
            <a:ext cx="7725948" cy="534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en-US" altLang="ko-KR" dirty="0"/>
              <a:t>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71637"/>
            <a:ext cx="84963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변수의 선언과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변수의 선언</a:t>
            </a:r>
            <a:endParaRPr lang="en-US" altLang="ko-KR" dirty="0" smtClean="0"/>
          </a:p>
          <a:p>
            <a:pPr lvl="1"/>
            <a:r>
              <a:rPr lang="ko-KR" altLang="en-US" dirty="0"/>
              <a:t>변수는 어떠한 값을 저장하는 메모리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</a:t>
            </a:r>
            <a:r>
              <a:rPr lang="ko-KR" altLang="en-US" dirty="0"/>
              <a:t>릇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변수 선언은 그릇을 준비하는 것</a:t>
            </a:r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C/C++, </a:t>
            </a:r>
            <a:r>
              <a:rPr lang="ko-KR" altLang="en-US" dirty="0"/>
              <a:t>자바 등과는 달리 변수를 선언하지 않아도 되지만 긴 코드를 작성할 때는 사용될 변수를 미리 계획적으로 준비하는 것이 더 </a:t>
            </a:r>
            <a:r>
              <a:rPr lang="ko-KR" altLang="en-US" dirty="0" smtClean="0"/>
              <a:t>효율적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/>
              <a:t>가장 많이 </a:t>
            </a:r>
            <a:r>
              <a:rPr lang="ko-KR" altLang="en-US" dirty="0" smtClean="0"/>
              <a:t>사용하는 변수는 </a:t>
            </a:r>
            <a:r>
              <a:rPr lang="ko-KR" altLang="en-US" dirty="0" err="1" smtClean="0"/>
              <a:t>불형</a:t>
            </a:r>
            <a:r>
              <a:rPr lang="en-US" altLang="ko-KR" dirty="0" smtClean="0"/>
              <a:t>(Boolean</a:t>
            </a:r>
            <a:r>
              <a:rPr lang="en-US" altLang="ko-KR" dirty="0"/>
              <a:t>, 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), </a:t>
            </a:r>
            <a:r>
              <a:rPr lang="ko-KR" altLang="en-US" dirty="0"/>
              <a:t>정수형</a:t>
            </a:r>
            <a:r>
              <a:rPr lang="en-US" altLang="ko-KR" dirty="0"/>
              <a:t>, </a:t>
            </a:r>
            <a:r>
              <a:rPr lang="ko-KR" altLang="en-US" dirty="0" err="1"/>
              <a:t>실수형</a:t>
            </a:r>
            <a:r>
              <a:rPr lang="en-US" altLang="ko-KR" dirty="0"/>
              <a:t>,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63" y="5086350"/>
            <a:ext cx="5143500" cy="1771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63" y="2475209"/>
            <a:ext cx="71056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변수의 선언과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 smtClean="0"/>
              <a:t>Type</a:t>
            </a:r>
            <a:r>
              <a:rPr lang="en-US" altLang="ko-KR" b="0" dirty="0"/>
              <a:t>( ) </a:t>
            </a:r>
            <a:r>
              <a:rPr lang="ko-KR" altLang="en-US" b="0" dirty="0"/>
              <a:t>함수를 사용하면 변수가 </a:t>
            </a:r>
            <a:r>
              <a:rPr lang="en-US" altLang="ko-KR" b="0" dirty="0"/>
              <a:t>bool(</a:t>
            </a:r>
            <a:r>
              <a:rPr lang="ko-KR" altLang="en-US" b="0" dirty="0" err="1"/>
              <a:t>불형</a:t>
            </a:r>
            <a:r>
              <a:rPr lang="en-US" altLang="ko-KR" b="0" dirty="0"/>
              <a:t>), </a:t>
            </a:r>
            <a:r>
              <a:rPr lang="en-US" altLang="ko-KR" b="0" dirty="0" err="1"/>
              <a:t>int</a:t>
            </a:r>
            <a:r>
              <a:rPr lang="en-US" altLang="ko-KR" b="0" dirty="0"/>
              <a:t>(</a:t>
            </a:r>
            <a:r>
              <a:rPr lang="ko-KR" altLang="en-US" b="0" dirty="0"/>
              <a:t>정수</a:t>
            </a:r>
            <a:r>
              <a:rPr lang="en-US" altLang="ko-KR" b="0" dirty="0"/>
              <a:t>), float(</a:t>
            </a:r>
            <a:r>
              <a:rPr lang="ko-KR" altLang="en-US" b="0" dirty="0"/>
              <a:t>실수</a:t>
            </a:r>
            <a:r>
              <a:rPr lang="en-US" altLang="ko-KR" b="0" dirty="0"/>
              <a:t>), </a:t>
            </a:r>
            <a:r>
              <a:rPr lang="en-US" altLang="ko-KR" b="0" dirty="0" err="1"/>
              <a:t>str</a:t>
            </a:r>
            <a:r>
              <a:rPr lang="en-US" altLang="ko-KR" b="0" dirty="0"/>
              <a:t>(</a:t>
            </a:r>
            <a:r>
              <a:rPr lang="ko-KR" altLang="en-US" b="0" dirty="0"/>
              <a:t>문자열</a:t>
            </a:r>
            <a:r>
              <a:rPr lang="en-US" altLang="ko-KR" b="0" dirty="0"/>
              <a:t>)</a:t>
            </a:r>
            <a:r>
              <a:rPr lang="ko-KR" altLang="en-US" b="0" dirty="0"/>
              <a:t>형으로 생성된 </a:t>
            </a:r>
            <a:r>
              <a:rPr lang="ko-KR" altLang="en-US" b="0" dirty="0" smtClean="0"/>
              <a:t>것을 </a:t>
            </a:r>
            <a:r>
              <a:rPr lang="ko-KR" altLang="en-US" b="0" dirty="0"/>
              <a:t>확인할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1"/>
            <a:r>
              <a:rPr lang="ko-KR" altLang="en-US" dirty="0"/>
              <a:t>대</a:t>
            </a:r>
            <a:r>
              <a:rPr lang="en-US" altLang="ko-KR" dirty="0"/>
              <a:t>·</a:t>
            </a:r>
            <a:r>
              <a:rPr lang="ko-KR" altLang="en-US" dirty="0"/>
              <a:t>소문자를 구분한다</a:t>
            </a:r>
            <a:r>
              <a:rPr lang="en-US" altLang="ko-KR" dirty="0"/>
              <a:t>( </a:t>
            </a:r>
            <a:r>
              <a:rPr lang="en-US" altLang="ko-KR" dirty="0" err="1"/>
              <a:t>myVar</a:t>
            </a:r>
            <a:r>
              <a:rPr lang="ko-KR" altLang="en-US" dirty="0"/>
              <a:t>와 </a:t>
            </a:r>
            <a:r>
              <a:rPr lang="en-US" altLang="ko-KR" dirty="0" err="1"/>
              <a:t>MyVar</a:t>
            </a:r>
            <a:r>
              <a:rPr lang="ko-KR" altLang="en-US" dirty="0"/>
              <a:t>는 다른 변수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를 포함할 수 있다</a:t>
            </a:r>
            <a:r>
              <a:rPr lang="en-US" altLang="ko-KR" dirty="0"/>
              <a:t>. </a:t>
            </a:r>
            <a:r>
              <a:rPr lang="ko-KR" altLang="en-US" dirty="0"/>
              <a:t>하지만 숫자로 시작하면 안 된다</a:t>
            </a:r>
            <a:r>
              <a:rPr lang="en-US" altLang="ko-KR" dirty="0"/>
              <a:t>( var2(O), _</a:t>
            </a:r>
            <a:r>
              <a:rPr lang="en-US" altLang="ko-KR" dirty="0" err="1"/>
              <a:t>var</a:t>
            </a:r>
            <a:r>
              <a:rPr lang="en-US" altLang="ko-KR" dirty="0"/>
              <a:t>(O), var_2(O), 2Var(X)).</a:t>
            </a:r>
          </a:p>
          <a:p>
            <a:pPr lvl="1"/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r>
              <a:rPr lang="ko-KR" altLang="en-US" dirty="0" err="1"/>
              <a:t>변수명으로</a:t>
            </a:r>
            <a:r>
              <a:rPr lang="ko-KR" altLang="en-US" dirty="0"/>
              <a:t> 쓰면 안 된다</a:t>
            </a:r>
            <a:r>
              <a:rPr lang="en-US" altLang="ko-KR" dirty="0"/>
              <a:t>.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r>
              <a:rPr lang="en-US" altLang="ko-KR" dirty="0"/>
              <a:t>True, False, None, and, or, not, break, continue, return, if, else, </a:t>
            </a:r>
            <a:r>
              <a:rPr lang="en-US" altLang="ko-KR" dirty="0" err="1"/>
              <a:t>elif</a:t>
            </a:r>
            <a:r>
              <a:rPr lang="en-US" altLang="ko-KR" dirty="0"/>
              <a:t>, for, while, except, finally, </a:t>
            </a:r>
            <a:r>
              <a:rPr lang="en-US" altLang="ko-KR" dirty="0" err="1"/>
              <a:t>gloval</a:t>
            </a:r>
            <a:r>
              <a:rPr lang="en-US" altLang="ko-KR" dirty="0"/>
              <a:t>, import, try </a:t>
            </a:r>
            <a:r>
              <a:rPr lang="ko-KR" altLang="en-US" dirty="0"/>
              <a:t>등이다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628800"/>
            <a:ext cx="70770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4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변수의 선언과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r>
              <a:rPr lang="en-US" altLang="ko-KR" dirty="0" smtClean="0"/>
              <a:t>(1)</a:t>
            </a:r>
          </a:p>
          <a:p>
            <a:pPr lvl="1"/>
            <a:r>
              <a:rPr lang="ko-KR" altLang="en-US" dirty="0"/>
              <a:t>변수는 </a:t>
            </a:r>
            <a:r>
              <a:rPr lang="ko-KR" altLang="en-US" dirty="0" smtClean="0"/>
              <a:t>값을 담으면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대입하면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변수에 </a:t>
            </a:r>
            <a:r>
              <a:rPr lang="ko-KR" altLang="en-US" dirty="0"/>
              <a:t>있던 기존 </a:t>
            </a:r>
            <a:r>
              <a:rPr lang="ko-KR" altLang="en-US" dirty="0" smtClean="0"/>
              <a:t>값은 </a:t>
            </a:r>
            <a:r>
              <a:rPr lang="ko-KR" altLang="en-US" dirty="0"/>
              <a:t>없어지고 새로 입력한 값으로 </a:t>
            </a:r>
            <a:r>
              <a:rPr lang="ko-KR" altLang="en-US" dirty="0" smtClean="0"/>
              <a:t>변경됨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변수에는 변수의 </a:t>
            </a:r>
            <a:r>
              <a:rPr lang="ko-KR" altLang="en-US" dirty="0"/>
              <a:t>값을 넣을 수도 있고</a:t>
            </a:r>
            <a:r>
              <a:rPr lang="en-US" altLang="ko-KR" dirty="0"/>
              <a:t>, </a:t>
            </a:r>
            <a:r>
              <a:rPr lang="ko-KR" altLang="en-US" dirty="0" smtClean="0"/>
              <a:t>계산 </a:t>
            </a:r>
            <a:r>
              <a:rPr lang="ko-KR" altLang="en-US" dirty="0"/>
              <a:t>결과를 </a:t>
            </a:r>
            <a:r>
              <a:rPr lang="ko-KR" altLang="en-US" dirty="0" smtClean="0"/>
              <a:t>넣을 수도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853825"/>
            <a:ext cx="5400000" cy="18242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35" y="4381640"/>
            <a:ext cx="4320000" cy="21115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498" y="4313667"/>
            <a:ext cx="4320000" cy="21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변수의 선언과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r>
              <a:rPr lang="en-US" altLang="ko-KR" dirty="0" smtClean="0"/>
              <a:t>(2)</a:t>
            </a:r>
          </a:p>
          <a:p>
            <a:pPr lvl="1"/>
            <a:r>
              <a:rPr lang="ko-KR" altLang="en-US" dirty="0" smtClean="0"/>
              <a:t>변수에는 </a:t>
            </a:r>
            <a:r>
              <a:rPr lang="ko-KR" altLang="en-US" dirty="0"/>
              <a:t>숫자와 변수의 연산을 </a:t>
            </a:r>
            <a:r>
              <a:rPr lang="ko-KR" altLang="en-US" dirty="0" smtClean="0"/>
              <a:t>넣을 수도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583795"/>
            <a:ext cx="5040000" cy="23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변수의 선언과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r>
              <a:rPr lang="en-US" altLang="ko-KR" dirty="0" smtClean="0"/>
              <a:t>(3)</a:t>
            </a:r>
          </a:p>
          <a:p>
            <a:pPr lvl="1"/>
            <a:r>
              <a:rPr lang="ko-KR" altLang="en-US" dirty="0" smtClean="0"/>
              <a:t>변수에 연속된 값을 대입하는 방식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583795"/>
            <a:ext cx="66865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1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변수의 선언과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r>
              <a:rPr lang="en-US" altLang="ko-KR" dirty="0" smtClean="0"/>
              <a:t>(4)</a:t>
            </a:r>
          </a:p>
          <a:p>
            <a:pPr lvl="1"/>
            <a:r>
              <a:rPr lang="ko-KR" altLang="en-US" dirty="0" smtClean="0"/>
              <a:t>변수에 연산 결과를 자신의 값으로 다시 대입하는 방식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628800"/>
            <a:ext cx="60579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 smtClean="0"/>
              <a:t>(5)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변수의 데이터 형식은 값을 넣는 순간마다 변경될 수 있는 유연한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대입 </a:t>
            </a:r>
            <a:r>
              <a:rPr lang="ko-KR" altLang="en-US" dirty="0"/>
              <a:t>연산자의 왼쪽에는 무조건 변수만 올 수 있고</a:t>
            </a:r>
            <a:r>
              <a:rPr lang="en-US" altLang="ko-KR" dirty="0"/>
              <a:t>, </a:t>
            </a:r>
            <a:r>
              <a:rPr lang="ko-KR" altLang="en-US" dirty="0"/>
              <a:t>오른쪽에는 무엇이든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수식</a:t>
            </a:r>
            <a:r>
              <a:rPr lang="en-US" altLang="ko-KR" dirty="0"/>
              <a:t>, </a:t>
            </a:r>
            <a:r>
              <a:rPr lang="ko-KR" altLang="en-US" dirty="0"/>
              <a:t>함수 등</a:t>
            </a:r>
            <a:r>
              <a:rPr lang="en-US" altLang="ko-KR" dirty="0"/>
              <a:t>) </a:t>
            </a:r>
            <a:r>
              <a:rPr lang="ko-KR" altLang="en-US" dirty="0"/>
              <a:t>올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93785"/>
            <a:ext cx="7134225" cy="1333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608684"/>
            <a:ext cx="5760000" cy="29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비트와 바이트</a:t>
            </a:r>
            <a:endParaRPr lang="en-US" altLang="ko-KR" dirty="0" smtClean="0"/>
          </a:p>
          <a:p>
            <a:pPr lvl="1"/>
            <a:r>
              <a:rPr lang="ko-KR" altLang="en-US" dirty="0"/>
              <a:t>컴퓨터에서 표현할 수 있는 제일 작은 단위는 비트</a:t>
            </a:r>
            <a:r>
              <a:rPr lang="en-US" altLang="ko-KR" dirty="0"/>
              <a:t>(Bit)</a:t>
            </a:r>
          </a:p>
          <a:p>
            <a:pPr lvl="1"/>
            <a:r>
              <a:rPr lang="ko-KR" altLang="en-US" dirty="0"/>
              <a:t>비트 </a:t>
            </a:r>
            <a:r>
              <a:rPr lang="en-US" altLang="ko-KR" dirty="0"/>
              <a:t>8</a:t>
            </a:r>
            <a:r>
              <a:rPr lang="ko-KR" altLang="en-US" dirty="0"/>
              <a:t>개가 모이면 바이트</a:t>
            </a:r>
            <a:r>
              <a:rPr lang="en-US" altLang="ko-KR" dirty="0"/>
              <a:t>(Byte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1"/>
            <a:r>
              <a:rPr lang="ko-KR" altLang="en-US" dirty="0"/>
              <a:t>비트는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만 존재하므로 </a:t>
            </a:r>
            <a:r>
              <a:rPr lang="en-US" altLang="ko-KR" dirty="0"/>
              <a:t>1</a:t>
            </a:r>
            <a:r>
              <a:rPr lang="ko-KR" altLang="en-US" dirty="0"/>
              <a:t>비트로는 두 가지를 표현 가능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48980"/>
            <a:ext cx="5772150" cy="2095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499230"/>
            <a:ext cx="71342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0"/>
            <a:ext cx="6153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비트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773705"/>
            <a:ext cx="35814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바이트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1178750"/>
            <a:ext cx="70961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진수 변환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133"/>
          <a:stretch/>
        </p:blipFill>
        <p:spPr>
          <a:xfrm>
            <a:off x="431540" y="1133745"/>
            <a:ext cx="5534025" cy="21726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368" r="11590"/>
          <a:stretch/>
        </p:blipFill>
        <p:spPr>
          <a:xfrm>
            <a:off x="3581890" y="3070234"/>
            <a:ext cx="5220581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진수 변환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7" y="1223755"/>
            <a:ext cx="3400425" cy="2590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4" y="3824837"/>
            <a:ext cx="3495675" cy="2895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955" y="1232040"/>
            <a:ext cx="32766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진수 변환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268760"/>
            <a:ext cx="6505575" cy="2124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0" y="3614492"/>
            <a:ext cx="7334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2]</a:t>
            </a:r>
            <a:r>
              <a:rPr lang="ko-KR" altLang="en-US" dirty="0" smtClean="0"/>
              <a:t>의 완성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07" y="1223754"/>
            <a:ext cx="6540905" cy="563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0" y="1358770"/>
            <a:ext cx="86391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Section05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정수형과 </a:t>
            </a:r>
            <a:r>
              <a:rPr lang="ko-KR" altLang="en-US" dirty="0" err="1"/>
              <a:t>실수형</a:t>
            </a:r>
            <a:r>
              <a:rPr lang="en-US" altLang="ko-KR" dirty="0" smtClean="0"/>
              <a:t>)(1)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13765"/>
            <a:ext cx="7486650" cy="1743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3304097"/>
            <a:ext cx="7381875" cy="1781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56765" y="1668707"/>
            <a:ext cx="3877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변수에 값을 넣는 순간에 변수의 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데이터형이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결정된다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63748" y="3744035"/>
            <a:ext cx="2178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int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크기에는 제한이 없다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4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Section05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정수형과 </a:t>
            </a:r>
            <a:r>
              <a:rPr lang="ko-KR" altLang="en-US" dirty="0" err="1"/>
              <a:t>실수형</a:t>
            </a:r>
            <a:r>
              <a:rPr lang="en-US" altLang="ko-KR" dirty="0" smtClean="0"/>
              <a:t>)(2)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223755"/>
            <a:ext cx="7362825" cy="220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1" y="3433555"/>
            <a:ext cx="7343775" cy="18859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91780" y="18266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정수형에는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16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진수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8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진수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진수도 사용할 수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2917" y="3713265"/>
            <a:ext cx="3865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실수형은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3.14, -2.7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처럼 소수점이 있는 데이터이다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3.14e5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처럼 표현할 수도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3.14e5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3.14*105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의미한다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7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Section05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정수형과 </a:t>
            </a:r>
            <a:r>
              <a:rPr lang="ko-KR" altLang="en-US" dirty="0" err="1"/>
              <a:t>실수형</a:t>
            </a:r>
            <a:r>
              <a:rPr lang="en-US" altLang="ko-KR" dirty="0" smtClean="0"/>
              <a:t>)(3)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1" y="1268760"/>
            <a:ext cx="7448550" cy="1581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71" y="3203975"/>
            <a:ext cx="7362825" cy="16383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41830" y="1615973"/>
            <a:ext cx="45191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정수 및 실수 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데이터형은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사칙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+, -, *, /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수행할 수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37949" y="3512104"/>
            <a:ext cx="4019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제곱을 의미하는 **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나머지를 구하는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%, 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나눈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후에 소수점을 버리는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//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연산자도 사용할 수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Section01 </a:t>
            </a:r>
            <a:r>
              <a:rPr lang="ko-KR" altLang="en-US" dirty="0" smtClean="0"/>
              <a:t>이 장에서 만들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1] </a:t>
            </a:r>
            <a:r>
              <a:rPr lang="ko-KR" altLang="en-US" dirty="0" smtClean="0"/>
              <a:t>다이아몬드 </a:t>
            </a:r>
            <a:r>
              <a:rPr lang="ko-KR" altLang="en-US" dirty="0"/>
              <a:t>모양 출력</a:t>
            </a:r>
            <a:endParaRPr lang="en-US" altLang="ko-KR" dirty="0" smtClean="0"/>
          </a:p>
          <a:p>
            <a:pPr lvl="1"/>
            <a:r>
              <a:rPr lang="ko-KR" altLang="en-US" dirty="0"/>
              <a:t>다이아몬드 모양의 별표를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853825"/>
            <a:ext cx="7374835" cy="28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Section05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불형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223755"/>
            <a:ext cx="7353300" cy="1647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65" y="2978950"/>
            <a:ext cx="7381875" cy="19621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16805" y="1476387"/>
            <a:ext cx="43075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(Bool)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형은 참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(True)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이나 거짓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(False)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만 저장할 수 </a:t>
            </a: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있다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36785" y="3598632"/>
            <a:ext cx="49936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불형은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비교의 결과를 참이나 거짓으로 저장하는 데 사용될 수도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4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Section05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223755"/>
            <a:ext cx="7458075" cy="2609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924055"/>
            <a:ext cx="7324725" cy="19145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46775" y="1724763"/>
            <a:ext cx="4948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문자열을 ‘</a:t>
            </a:r>
            <a:r>
              <a:rPr lang="en-US" altLang="ko-KR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abc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’, “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파이썬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만세”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“1”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등 문자집합을 의미한다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문자열은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양쪽을 큰따옴표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(“)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 </a:t>
            </a: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작은따옴표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(‘)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감싸야 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81790" y="427575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 중간에 작은따옴표나 큰따옴표를 출력하고 싶다면 </a:t>
            </a:r>
            <a:endParaRPr lang="en-US" altLang="ko-KR" sz="1200" dirty="0" smtClean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다른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따옴표로 묶어 주면 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3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Section05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" y="1178750"/>
            <a:ext cx="7372350" cy="1895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87" y="3321482"/>
            <a:ext cx="7353300" cy="1076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87" y="4645064"/>
            <a:ext cx="7353300" cy="14763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348333" y="1518669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역슬래시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(\)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뒤에 큰따옴표나 작은따옴표를 사용해도 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글자로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인식한다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11760" y="3610468"/>
            <a:ext cx="2242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문자열을 여러 줄로 넣으려면 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중간에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\n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포함시키면 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78437" y="5152418"/>
            <a:ext cx="2287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작은따옴표나 큰따옴표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개를 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연속해서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묶어도 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Section05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85" y="917105"/>
            <a:ext cx="85820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0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Section01 </a:t>
            </a:r>
            <a:r>
              <a:rPr lang="ko-KR" altLang="en-US" dirty="0" smtClean="0"/>
              <a:t>이 장에서 만들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2] </a:t>
            </a:r>
            <a:r>
              <a:rPr lang="ko-KR" altLang="en-US" dirty="0" smtClean="0"/>
              <a:t>진수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숫자를 세는 </a:t>
            </a:r>
            <a:r>
              <a:rPr lang="ko-KR" altLang="en-US" dirty="0"/>
              <a:t>방법인 </a:t>
            </a:r>
            <a:r>
              <a:rPr lang="en-US" altLang="ko-KR" dirty="0"/>
              <a:t>2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</a:t>
            </a:r>
            <a:r>
              <a:rPr lang="en-US" altLang="ko-KR" dirty="0"/>
              <a:t>, 10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 등을 </a:t>
            </a:r>
            <a:r>
              <a:rPr lang="ko-KR" altLang="en-US" dirty="0" smtClean="0"/>
              <a:t>선택하고 </a:t>
            </a:r>
            <a:r>
              <a:rPr lang="ko-KR" altLang="en-US" dirty="0"/>
              <a:t>값을 입력해 해당 </a:t>
            </a:r>
            <a:r>
              <a:rPr lang="ko-KR" altLang="en-US" dirty="0" err="1"/>
              <a:t>진수별</a:t>
            </a:r>
            <a:r>
              <a:rPr lang="ko-KR" altLang="en-US" dirty="0"/>
              <a:t> 숫자를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5" y="2033845"/>
            <a:ext cx="72104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en-US" altLang="ko-KR" dirty="0"/>
              <a:t>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print</a:t>
            </a:r>
            <a:r>
              <a:rPr lang="en-US" altLang="ko-KR" dirty="0"/>
              <a:t>( ) </a:t>
            </a:r>
            <a:r>
              <a:rPr lang="ko-KR" altLang="en-US" dirty="0"/>
              <a:t>함수의 </a:t>
            </a:r>
            <a:r>
              <a:rPr lang="ko-KR" altLang="en-US" dirty="0" smtClean="0"/>
              <a:t>서식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313765"/>
            <a:ext cx="6972300" cy="628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35" y="2192194"/>
            <a:ext cx="6953250" cy="838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31840" y="1547531"/>
            <a:ext cx="21467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결과는‘안녕하세요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?’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99855" y="2384063"/>
            <a:ext cx="5147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➊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결과로 나온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숫자 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백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아닌 문자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100(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일영영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“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”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안의 내용이 문자든 숫자든 무조건 문자로 취급한다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➋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결과로 나온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100(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백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의미한다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97" y="3415129"/>
            <a:ext cx="7115175" cy="8477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152901" y="3552773"/>
            <a:ext cx="5334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➌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100+100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출력되고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➍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더한 </a:t>
            </a: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결과인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출력한다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909" y="4603598"/>
            <a:ext cx="7067550" cy="8191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106369" y="4801833"/>
            <a:ext cx="5334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➎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하나밖에 없는데 숫자가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개이고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➏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개인데 숫자는 하나라 서로 짝이 </a:t>
            </a: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맞지 않다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➏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단순히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하나 삭제하면 되지만 </a:t>
            </a:r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➎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개를 출력하려면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 </a:t>
            </a: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필요하므로 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[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그림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3-1]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같이 수정한다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840" y="5732461"/>
            <a:ext cx="27146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6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en-US" altLang="ko-KR" dirty="0"/>
              <a:t>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다양한 출력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358770"/>
            <a:ext cx="6934200" cy="6381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472127" y="1539357"/>
            <a:ext cx="19287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결과는 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100/200=0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2152892"/>
            <a:ext cx="3400425" cy="2505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25" y="4624000"/>
            <a:ext cx="4629150" cy="20002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352" y="5592949"/>
            <a:ext cx="3571875" cy="6191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971352" y="5330821"/>
            <a:ext cx="23903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따라서 코드를 다음과 같이 수정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22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en-US" altLang="ko-KR" dirty="0"/>
              <a:t>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</a:t>
            </a:r>
            <a:r>
              <a:rPr lang="ko-KR" altLang="en-US" dirty="0" smtClean="0"/>
              <a:t>깔끔한 </a:t>
            </a:r>
            <a:r>
              <a:rPr lang="ko-KR" altLang="en-US" dirty="0"/>
              <a:t>출력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3" y="1179755"/>
            <a:ext cx="7067550" cy="2867025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05455" y="1538790"/>
            <a:ext cx="4680000" cy="4888720"/>
            <a:chOff x="405455" y="1538790"/>
            <a:chExt cx="4680000" cy="488872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t="4154" b="3092"/>
            <a:stretch/>
          </p:blipFill>
          <p:spPr>
            <a:xfrm>
              <a:off x="405455" y="4045532"/>
              <a:ext cx="4680000" cy="2381978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611560" y="1538790"/>
              <a:ext cx="2070230" cy="6750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1893" y="2483895"/>
            <a:ext cx="6148809" cy="4231153"/>
            <a:chOff x="611893" y="2483895"/>
            <a:chExt cx="6148809" cy="4231153"/>
          </a:xfrm>
        </p:grpSpPr>
        <p:sp>
          <p:nvSpPr>
            <p:cNvPr id="20" name="직사각형 19"/>
            <p:cNvSpPr/>
            <p:nvPr/>
          </p:nvSpPr>
          <p:spPr>
            <a:xfrm>
              <a:off x="611893" y="2483895"/>
              <a:ext cx="2070230" cy="6750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702" y="4024849"/>
              <a:ext cx="6120000" cy="2690199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584057" y="3429000"/>
            <a:ext cx="6169809" cy="2574284"/>
            <a:chOff x="584057" y="3429000"/>
            <a:chExt cx="6169809" cy="2574284"/>
          </a:xfrm>
        </p:grpSpPr>
        <p:sp>
          <p:nvSpPr>
            <p:cNvPr id="21" name="직사각형 20"/>
            <p:cNvSpPr/>
            <p:nvPr/>
          </p:nvSpPr>
          <p:spPr>
            <a:xfrm>
              <a:off x="584057" y="3429000"/>
              <a:ext cx="2070230" cy="5026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53866" y="4271805"/>
              <a:ext cx="5400000" cy="1731479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6835" y="1655004"/>
            <a:ext cx="5799151" cy="21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7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en-US" altLang="ko-KR" dirty="0"/>
              <a:t>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</a:t>
            </a:r>
            <a:r>
              <a:rPr lang="ko-KR" altLang="en-US" dirty="0" smtClean="0"/>
              <a:t>깔끔한 출력</a:t>
            </a:r>
            <a:endParaRPr lang="en-US" altLang="ko-KR" dirty="0" smtClean="0"/>
          </a:p>
          <a:p>
            <a:pPr lvl="1"/>
            <a:r>
              <a:rPr lang="en-US" altLang="ko-KR" dirty="0"/>
              <a:t>format( ) </a:t>
            </a:r>
            <a:r>
              <a:rPr lang="ko-KR" altLang="en-US" dirty="0"/>
              <a:t>함수와 </a:t>
            </a:r>
            <a:r>
              <a:rPr lang="en-US" altLang="ko-KR" dirty="0"/>
              <a:t>{ }</a:t>
            </a:r>
            <a:r>
              <a:rPr lang="ko-KR" altLang="en-US" dirty="0"/>
              <a:t>를 함께 사용해 </a:t>
            </a:r>
            <a:r>
              <a:rPr lang="ko-KR" altLang="en-US" dirty="0" smtClean="0"/>
              <a:t>서식 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.format</a:t>
            </a:r>
            <a:r>
              <a:rPr lang="ko-KR" altLang="en-US" dirty="0"/>
              <a:t>을 </a:t>
            </a:r>
            <a:r>
              <a:rPr lang="ko-KR" altLang="en-US" dirty="0" smtClean="0"/>
              <a:t>사용해 출력 순서 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강제 행 넘기기는 </a:t>
            </a:r>
            <a:r>
              <a:rPr lang="en-US" altLang="ko-KR" dirty="0" smtClean="0"/>
              <a:t>‘\n</a:t>
            </a:r>
            <a:r>
              <a:rPr lang="ko-KR" altLang="en-US" dirty="0" smtClean="0"/>
              <a:t>’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83795"/>
            <a:ext cx="7115175" cy="83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30" y="1446473"/>
            <a:ext cx="3895725" cy="215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212213"/>
            <a:ext cx="7086600" cy="666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5270788"/>
            <a:ext cx="70675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en-US" altLang="ko-KR" dirty="0"/>
              <a:t>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</a:t>
            </a:r>
            <a:r>
              <a:rPr lang="ko-KR" altLang="en-US" dirty="0" smtClean="0"/>
              <a:t>깔끔한 출력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358770"/>
            <a:ext cx="4429125" cy="2581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7" y="4187302"/>
            <a:ext cx="6981825" cy="1885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32241"/>
          <a:stretch/>
        </p:blipFill>
        <p:spPr>
          <a:xfrm>
            <a:off x="3806915" y="4090577"/>
            <a:ext cx="3949484" cy="20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3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</TotalTime>
  <Words>867</Words>
  <Application>Microsoft Office PowerPoint</Application>
  <PresentationFormat>화면 슬라이드 쇼(4:3)</PresentationFormat>
  <Paragraphs>170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HY견고딕</vt:lpstr>
      <vt:lpstr>HY견명조</vt:lpstr>
      <vt:lpstr>HY엽서L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Section01 이 장에서 만들 프로그램</vt:lpstr>
      <vt:lpstr>Section01 이 장에서 만들 프로그램</vt:lpstr>
      <vt:lpstr>Section02 print() 함수를 사용한 다양한 출력</vt:lpstr>
      <vt:lpstr>Section02 print() 함수를 사용한 다양한 출력</vt:lpstr>
      <vt:lpstr>Section02 print() 함수를 사용한 다양한 출력</vt:lpstr>
      <vt:lpstr>Section02 print() 함수를 사용한 다양한 출력</vt:lpstr>
      <vt:lpstr>Section02 print() 함수를 사용한 다양한 출력</vt:lpstr>
      <vt:lpstr>Section02 print() 함수를 사용한 다양한 출력</vt:lpstr>
      <vt:lpstr>Section02 print() 함수를 사용한 다양한 출력</vt:lpstr>
      <vt:lpstr>Section03 변수의 선언과 사용</vt:lpstr>
      <vt:lpstr>Section03 변수의 선언과 사용</vt:lpstr>
      <vt:lpstr>Section03 변수의 선언과 사용</vt:lpstr>
      <vt:lpstr>Section03 변수의 선언과 사용</vt:lpstr>
      <vt:lpstr>Section03 변수의 선언과 사용</vt:lpstr>
      <vt:lpstr>Section03 변수의 선언과 사용</vt:lpstr>
      <vt:lpstr>Section03 변수의 선언과 사용</vt:lpstr>
      <vt:lpstr>Section04 데이터 표현 단위와 진수 변환</vt:lpstr>
      <vt:lpstr>Section04 데이터 표현 단위와 진수 변환</vt:lpstr>
      <vt:lpstr>Section04 데이터 표현 단위와 진수 변환</vt:lpstr>
      <vt:lpstr>Section04 데이터 표현 단위와 진수 변환</vt:lpstr>
      <vt:lpstr>Section04 데이터 표현 단위와 진수 변환</vt:lpstr>
      <vt:lpstr>Section04 데이터 표현 단위와 진수 변환</vt:lpstr>
      <vt:lpstr>Section04 데이터 표현 단위와 진수 변환</vt:lpstr>
      <vt:lpstr>Section04 데이터 표현 단위와 진수 변환</vt:lpstr>
      <vt:lpstr>Section05 기본 데이터형</vt:lpstr>
      <vt:lpstr>Section05 기본 데이터형</vt:lpstr>
      <vt:lpstr>Section05 기본 데이터형</vt:lpstr>
      <vt:lpstr>Section05 기본 데이터형</vt:lpstr>
      <vt:lpstr>Section05 기본 데이터형</vt:lpstr>
      <vt:lpstr>Section05 기본 데이터형</vt:lpstr>
      <vt:lpstr>Section05 기본 데이터형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Windows 사용자</cp:lastModifiedBy>
  <cp:revision>230</cp:revision>
  <dcterms:created xsi:type="dcterms:W3CDTF">2012-07-23T02:34:37Z</dcterms:created>
  <dcterms:modified xsi:type="dcterms:W3CDTF">2019-12-16T08:33:47Z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