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8"/>
  </p:notesMasterIdLst>
  <p:handoutMasterIdLst>
    <p:handoutMasterId r:id="rId39"/>
  </p:handoutMasterIdLst>
  <p:sldIdLst>
    <p:sldId id="394" r:id="rId2"/>
    <p:sldId id="363" r:id="rId3"/>
    <p:sldId id="328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44" r:id="rId17"/>
    <p:sldId id="376" r:id="rId18"/>
    <p:sldId id="377" r:id="rId19"/>
    <p:sldId id="378" r:id="rId20"/>
    <p:sldId id="379" r:id="rId21"/>
    <p:sldId id="380" r:id="rId22"/>
    <p:sldId id="381" r:id="rId23"/>
    <p:sldId id="345" r:id="rId24"/>
    <p:sldId id="384" r:id="rId25"/>
    <p:sldId id="383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46" r:id="rId36"/>
    <p:sldId id="362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2"/>
    <a:srgbClr val="FDF0AE"/>
    <a:srgbClr val="344F8C"/>
    <a:srgbClr val="105D91"/>
    <a:srgbClr val="192B53"/>
    <a:srgbClr val="99ADD9"/>
    <a:srgbClr val="993366"/>
    <a:srgbClr val="415783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04" d="100"/>
          <a:sy n="104" d="100"/>
        </p:scale>
        <p:origin x="25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65" y="4104075"/>
            <a:ext cx="1620000" cy="24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00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865" y="1094836"/>
            <a:ext cx="405045" cy="215444"/>
          </a:xfrm>
          <a:prstGeom prst="rect">
            <a:avLst/>
          </a:prstGeom>
          <a:solidFill>
            <a:srgbClr val="E04B4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ko-KR" altLang="en-US" sz="1400" b="0" dirty="0">
                <a:solidFill>
                  <a:schemeClr val="bg1"/>
                </a:solidFill>
                <a:latin typeface="+mn-ea"/>
                <a:ea typeface="+mn-ea"/>
              </a:rPr>
              <a:t>판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78" y="608205"/>
            <a:ext cx="1731645" cy="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8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숫자를 문자열로 변환하려면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문자열로 변경되어 </a:t>
            </a:r>
            <a:r>
              <a:rPr lang="en-US" altLang="ko-KR" dirty="0"/>
              <a:t>100+1</a:t>
            </a:r>
            <a:r>
              <a:rPr lang="ko-KR" altLang="en-US" dirty="0"/>
              <a:t>이 아닌 문자열의 연결인 ‘</a:t>
            </a:r>
            <a:r>
              <a:rPr lang="en-US" altLang="ko-KR" dirty="0"/>
              <a:t>1001’</a:t>
            </a:r>
            <a:r>
              <a:rPr lang="ko-KR" altLang="en-US" dirty="0"/>
              <a:t>과 ‘</a:t>
            </a:r>
            <a:r>
              <a:rPr lang="en-US" altLang="ko-KR" dirty="0"/>
              <a:t>100.1231’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</a:t>
            </a:r>
            <a:r>
              <a:rPr lang="ko-KR" altLang="en-US" dirty="0"/>
              <a:t> </a:t>
            </a:r>
            <a:r>
              <a:rPr lang="en-US" altLang="ko-KR" dirty="0"/>
              <a:t>print() </a:t>
            </a:r>
            <a:r>
              <a:rPr lang="ko-KR" altLang="en-US" dirty="0"/>
              <a:t>함수는 출력 결과에 작은따옴표가 없어 문자열인지 구분하기가 어려워 사용하지    않음</a:t>
            </a:r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538790"/>
            <a:ext cx="8055895" cy="204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32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연산자와 대입 연산자 </a:t>
            </a:r>
          </a:p>
          <a:p>
            <a:pPr lvl="1"/>
            <a:r>
              <a:rPr lang="ko-KR" altLang="en-US" dirty="0"/>
              <a:t>대입 연산자 </a:t>
            </a:r>
            <a:r>
              <a:rPr lang="en-US" altLang="ko-KR" dirty="0"/>
              <a:t>= </a:t>
            </a:r>
            <a:r>
              <a:rPr lang="ko-KR" altLang="en-US" dirty="0"/>
              <a:t>외에도 </a:t>
            </a:r>
            <a:r>
              <a:rPr lang="en-US" altLang="ko-KR" dirty="0"/>
              <a:t>+=, -=, *=, /=, %=, //=, **=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첫 번째 대입 연산자 </a:t>
            </a:r>
            <a:r>
              <a:rPr lang="en-US" altLang="ko-KR" dirty="0"/>
              <a:t>a+=3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을 더해서 다시 </a:t>
            </a:r>
            <a:r>
              <a:rPr lang="en-US" altLang="ko-KR" dirty="0"/>
              <a:t>a</a:t>
            </a:r>
            <a:r>
              <a:rPr lang="ko-KR" altLang="en-US" dirty="0"/>
              <a:t>에 넣으라는 의미로 </a:t>
            </a:r>
            <a:r>
              <a:rPr lang="en-US" altLang="ko-KR" dirty="0"/>
              <a:t>a=a+3</a:t>
            </a:r>
            <a:r>
              <a:rPr lang="ko-KR" altLang="en-US" dirty="0"/>
              <a:t>과 같음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</a:t>
            </a:r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등의 언어에 있는 증가 연산자 </a:t>
            </a:r>
            <a:r>
              <a:rPr lang="en-US" altLang="ko-KR" dirty="0"/>
              <a:t>++</a:t>
            </a:r>
            <a:r>
              <a:rPr lang="ko-KR" altLang="en-US" dirty="0"/>
              <a:t>나 감소 연산자 </a:t>
            </a:r>
            <a:r>
              <a:rPr lang="en-US" altLang="ko-KR" dirty="0"/>
              <a:t>--</a:t>
            </a:r>
            <a:r>
              <a:rPr lang="ko-KR" altLang="en-US" dirty="0"/>
              <a:t>가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57" y="2258870"/>
            <a:ext cx="4846637" cy="43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에서 시작해 프로그램이 진행될수록 값이 누적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178750"/>
            <a:ext cx="8145905" cy="25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6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 </a:t>
            </a:r>
          </a:p>
          <a:p>
            <a:pPr lvl="1"/>
            <a:r>
              <a:rPr lang="ko-KR" altLang="en-US" dirty="0"/>
              <a:t>학습한 연산자를 활용해서 동전 교환 프로그램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26" y="1538790"/>
            <a:ext cx="8394547" cy="449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896925" y="2410275"/>
            <a:ext cx="5147763" cy="199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동전으로 교환할 돈</a:t>
            </a:r>
            <a:r>
              <a:rPr lang="en-US" altLang="ko-KR" sz="1400" dirty="0">
                <a:solidFill>
                  <a:srgbClr val="FF0000"/>
                </a:solidFill>
              </a:rPr>
              <a:t>(money)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</a:rPr>
              <a:t>500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100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50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10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동전의 개수를 저장 할 변수 초기화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500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동전의 개수를 구함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다시 </a:t>
            </a:r>
            <a:r>
              <a:rPr lang="en-US" altLang="ko-KR" sz="1400" dirty="0">
                <a:solidFill>
                  <a:srgbClr val="FF0000"/>
                </a:solidFill>
              </a:rPr>
              <a:t>money</a:t>
            </a:r>
            <a:r>
              <a:rPr lang="ko-KR" altLang="en-US" sz="1400" dirty="0">
                <a:solidFill>
                  <a:srgbClr val="FF0000"/>
                </a:solidFill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</a:rPr>
              <a:t>500</a:t>
            </a:r>
            <a:r>
              <a:rPr lang="ko-KR" altLang="en-US" sz="1400" dirty="0">
                <a:solidFill>
                  <a:srgbClr val="FF0000"/>
                </a:solidFill>
              </a:rPr>
              <a:t>으로 나눈 후 나머지 값 저장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r>
              <a:rPr lang="ko-KR" altLang="en-US" sz="1400" dirty="0">
                <a:solidFill>
                  <a:srgbClr val="FF0000"/>
                </a:solidFill>
              </a:rPr>
              <a:t>행의 </a:t>
            </a:r>
            <a:r>
              <a:rPr lang="en-US" altLang="ko-KR" sz="1400" dirty="0">
                <a:solidFill>
                  <a:srgbClr val="FF0000"/>
                </a:solidFill>
              </a:rPr>
              <a:t>money%=500</a:t>
            </a:r>
            <a:r>
              <a:rPr lang="ko-KR" altLang="en-US" sz="1400" dirty="0">
                <a:solidFill>
                  <a:srgbClr val="FF0000"/>
                </a:solidFill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</a:rPr>
              <a:t>money=money%500</a:t>
            </a:r>
            <a:r>
              <a:rPr lang="ko-KR" altLang="en-US" sz="1400" dirty="0">
                <a:solidFill>
                  <a:srgbClr val="FF0000"/>
                </a:solidFill>
              </a:rPr>
              <a:t>과 동일</a:t>
            </a:r>
            <a:r>
              <a:rPr lang="en-US" altLang="ko-KR" sz="1400" dirty="0">
                <a:solidFill>
                  <a:srgbClr val="FF0000"/>
                </a:solidFill>
              </a:rPr>
              <a:t>. 10~11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100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</a:t>
            </a:r>
            <a:r>
              <a:rPr lang="en-US" altLang="ko-KR" sz="1400" dirty="0">
                <a:solidFill>
                  <a:srgbClr val="FF0000"/>
                </a:solidFill>
              </a:rPr>
              <a:t>, 13~14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50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</a:t>
            </a:r>
            <a:r>
              <a:rPr lang="en-US" altLang="ko-KR" sz="1400" dirty="0">
                <a:solidFill>
                  <a:srgbClr val="FF0000"/>
                </a:solidFill>
              </a:rPr>
              <a:t>, 16~17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 구함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1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863715"/>
            <a:ext cx="8460940" cy="513491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11960" y="2798930"/>
            <a:ext cx="4770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400" dirty="0">
                <a:solidFill>
                  <a:srgbClr val="FF0000"/>
                </a:solidFill>
              </a:rPr>
              <a:t>마지막 </a:t>
            </a:r>
            <a:r>
              <a:rPr lang="en-US" altLang="ko-KR" sz="1400" dirty="0">
                <a:solidFill>
                  <a:srgbClr val="FF0000"/>
                </a:solidFill>
              </a:rPr>
              <a:t>money</a:t>
            </a:r>
            <a:r>
              <a:rPr lang="ko-KR" altLang="en-US" sz="1400" dirty="0">
                <a:solidFill>
                  <a:srgbClr val="FF0000"/>
                </a:solidFill>
              </a:rPr>
              <a:t>에 저장된 값은 </a:t>
            </a:r>
            <a:r>
              <a:rPr lang="en-US" altLang="ko-KR" sz="1400" dirty="0">
                <a:solidFill>
                  <a:srgbClr val="FF0000"/>
                </a:solidFill>
              </a:rPr>
              <a:t>10 </a:t>
            </a:r>
            <a:r>
              <a:rPr lang="ko-KR" altLang="en-US" sz="1400" dirty="0">
                <a:solidFill>
                  <a:srgbClr val="FF0000"/>
                </a:solidFill>
              </a:rPr>
              <a:t>미만으로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바꿀 수 없는 나머지 돈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1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776480"/>
            <a:ext cx="8354706" cy="33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3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관계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관계연산자의 개념</a:t>
            </a:r>
            <a:endParaRPr lang="en-US" altLang="ko-KR" dirty="0"/>
          </a:p>
          <a:p>
            <a:pPr lvl="1"/>
            <a:r>
              <a:rPr lang="ko-KR" altLang="en-US" dirty="0"/>
              <a:t>어떤 것이 크거나 작거나 같은지 비교하는 것</a:t>
            </a:r>
            <a:r>
              <a:rPr lang="en-US" altLang="ko-KR" dirty="0"/>
              <a:t>(</a:t>
            </a:r>
            <a:r>
              <a:rPr lang="ko-KR" altLang="en-US" dirty="0"/>
              <a:t>참은 </a:t>
            </a:r>
            <a:r>
              <a:rPr lang="en-US" altLang="ko-KR" dirty="0"/>
              <a:t>True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거짓은 </a:t>
            </a:r>
            <a:r>
              <a:rPr lang="en-US" altLang="ko-KR" dirty="0"/>
              <a:t>False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주로 </a:t>
            </a:r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이나 </a:t>
            </a:r>
            <a:r>
              <a:rPr lang="ko-KR" altLang="en-US" dirty="0" err="1"/>
              <a:t>반복문</a:t>
            </a:r>
            <a:r>
              <a:rPr lang="en-US" altLang="ko-KR" dirty="0"/>
              <a:t>(while)</a:t>
            </a:r>
            <a:r>
              <a:rPr lang="ko-KR" altLang="en-US" dirty="0"/>
              <a:t>에서 사용</a:t>
            </a:r>
            <a:r>
              <a:rPr lang="en-US" altLang="ko-KR" dirty="0"/>
              <a:t>, </a:t>
            </a:r>
            <a:r>
              <a:rPr lang="ko-KR" altLang="en-US" dirty="0"/>
              <a:t>단독으로는 거의 사용하지 않음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6" y="2168860"/>
            <a:ext cx="80518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8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관계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a==b</a:t>
            </a:r>
            <a:r>
              <a:rPr lang="ko-KR" altLang="en-US" dirty="0"/>
              <a:t>를 보면 </a:t>
            </a:r>
            <a:r>
              <a:rPr lang="en-US" altLang="ko-KR" dirty="0"/>
              <a:t>100</a:t>
            </a:r>
            <a:r>
              <a:rPr lang="ko-KR" altLang="en-US" dirty="0"/>
              <a:t>이 </a:t>
            </a:r>
            <a:r>
              <a:rPr lang="en-US" altLang="ko-KR" dirty="0"/>
              <a:t>200</a:t>
            </a:r>
            <a:r>
              <a:rPr lang="ko-KR" altLang="en-US" dirty="0"/>
              <a:t>과 같다는 의미이므로 결과는 거짓</a:t>
            </a:r>
            <a:r>
              <a:rPr lang="en-US" altLang="ko-KR" dirty="0"/>
              <a:t>(False)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비교하는 관계 연산자 </a:t>
            </a:r>
            <a:r>
              <a:rPr lang="en-US" altLang="ko-KR" dirty="0"/>
              <a:t>==</a:t>
            </a:r>
            <a:r>
              <a:rPr lang="ko-KR" altLang="en-US" dirty="0"/>
              <a:t>를 사용하려다 착오로 </a:t>
            </a:r>
            <a:r>
              <a:rPr lang="en-US" altLang="ko-KR" dirty="0"/>
              <a:t>=</a:t>
            </a:r>
            <a:r>
              <a:rPr lang="ko-KR" altLang="en-US" dirty="0"/>
              <a:t>을 하나만 쓴 코드</a:t>
            </a:r>
            <a:endParaRPr lang="en-US" altLang="ko-KR" dirty="0"/>
          </a:p>
          <a:p>
            <a:pPr lvl="2"/>
            <a:r>
              <a:rPr lang="ko-KR" altLang="en-US" dirty="0"/>
              <a:t>빨간색 오류로 나타남</a:t>
            </a:r>
            <a:r>
              <a:rPr lang="en-US" altLang="ko-KR" dirty="0"/>
              <a:t>. a=b</a:t>
            </a:r>
            <a:r>
              <a:rPr lang="ko-KR" altLang="en-US" dirty="0"/>
              <a:t>는 </a:t>
            </a:r>
            <a:r>
              <a:rPr lang="en-US" altLang="ko-KR" dirty="0"/>
              <a:t>b </a:t>
            </a:r>
            <a:r>
              <a:rPr lang="ko-KR" altLang="en-US" dirty="0"/>
              <a:t>값을 </a:t>
            </a:r>
            <a:r>
              <a:rPr lang="en-US" altLang="ko-KR" dirty="0"/>
              <a:t>a</a:t>
            </a:r>
            <a:r>
              <a:rPr lang="ko-KR" altLang="en-US" dirty="0"/>
              <a:t>에 대입하라는 의미이지 관계 연산자가 아님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04" y="1223755"/>
            <a:ext cx="8280920" cy="185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04" y="4284095"/>
            <a:ext cx="8280920" cy="62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69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연산자의 종류와 사용</a:t>
            </a:r>
          </a:p>
          <a:p>
            <a:pPr lvl="1"/>
            <a:r>
              <a:rPr lang="en-US" altLang="ko-KR" dirty="0"/>
              <a:t>and(</a:t>
            </a:r>
            <a:r>
              <a:rPr lang="ko-KR" altLang="en-US" dirty="0"/>
              <a:t>그리고</a:t>
            </a:r>
            <a:r>
              <a:rPr lang="en-US" altLang="ko-KR" dirty="0"/>
              <a:t>), or(</a:t>
            </a:r>
            <a:r>
              <a:rPr lang="ko-KR" altLang="en-US" dirty="0"/>
              <a:t>또는</a:t>
            </a:r>
            <a:r>
              <a:rPr lang="en-US" altLang="ko-KR" dirty="0"/>
              <a:t>), not(</a:t>
            </a:r>
            <a:r>
              <a:rPr lang="ko-KR" altLang="en-US" dirty="0"/>
              <a:t>부정</a:t>
            </a:r>
            <a:r>
              <a:rPr lang="en-US" altLang="ko-KR" dirty="0"/>
              <a:t>) </a:t>
            </a:r>
            <a:r>
              <a:rPr lang="ko-KR" altLang="en-US" dirty="0"/>
              <a:t>세 가지 종류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a</a:t>
            </a:r>
            <a:r>
              <a:rPr lang="ko-KR" altLang="en-US" dirty="0"/>
              <a:t>라는 값이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 </a:t>
            </a:r>
            <a:r>
              <a:rPr lang="ko-KR" altLang="en-US" dirty="0"/>
              <a:t>사이에 들어 있어야 한다는 조건 표현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943835"/>
            <a:ext cx="8235916" cy="6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2933945"/>
            <a:ext cx="8235916" cy="20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14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pPr lvl="1"/>
            <a:r>
              <a:rPr lang="ko-KR" altLang="en-US" dirty="0"/>
              <a:t>각 행의 끝에서 </a:t>
            </a:r>
            <a:r>
              <a:rPr lang="en-US" altLang="ko-KR" dirty="0"/>
              <a:t>Enter 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번 눌러야 한다</a:t>
            </a:r>
            <a:r>
              <a:rPr lang="en-US" altLang="ko-KR" dirty="0"/>
              <a:t>. </a:t>
            </a:r>
            <a:r>
              <a:rPr lang="ko-KR" altLang="en-US" dirty="0"/>
              <a:t>첫 번째 </a:t>
            </a:r>
            <a:r>
              <a:rPr lang="en-US" altLang="ko-KR" dirty="0"/>
              <a:t>1234</a:t>
            </a:r>
            <a:r>
              <a:rPr lang="ko-KR" altLang="en-US" dirty="0"/>
              <a:t>는 참으로 취급하므로 결과 출력</a:t>
            </a:r>
            <a:endParaRPr lang="en-US" altLang="ko-KR" dirty="0"/>
          </a:p>
          <a:p>
            <a:pPr lvl="1"/>
            <a:r>
              <a:rPr lang="ko-KR" altLang="en-US" dirty="0"/>
              <a:t>두 번째 </a:t>
            </a:r>
            <a:r>
              <a:rPr lang="en-US" altLang="ko-KR" dirty="0"/>
              <a:t>0</a:t>
            </a:r>
            <a:r>
              <a:rPr lang="ko-KR" altLang="en-US" dirty="0"/>
              <a:t>은 거짓이므로 결과가 출력되지 않음</a:t>
            </a:r>
            <a:r>
              <a:rPr lang="en-US" altLang="ko-KR" dirty="0"/>
              <a:t>. </a:t>
            </a:r>
            <a:r>
              <a:rPr lang="ko-KR" altLang="en-US" dirty="0"/>
              <a:t>결론적으로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</a:t>
            </a:r>
            <a:r>
              <a:rPr lang="ko-KR" altLang="en-US" dirty="0"/>
              <a:t>그 외의 숫자는 모 두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8" y="1088740"/>
            <a:ext cx="8505945" cy="241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7" y="4846563"/>
            <a:ext cx="8505945" cy="91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06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681"/>
          <a:stretch/>
        </p:blipFill>
        <p:spPr>
          <a:xfrm>
            <a:off x="26495" y="0"/>
            <a:ext cx="6421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1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</a:p>
          <a:p>
            <a:pPr lvl="1"/>
            <a:r>
              <a:rPr lang="ko-KR" altLang="en-US" dirty="0"/>
              <a:t>마음대로 이동하는 거북이 프로그램 구현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538790"/>
            <a:ext cx="8415935" cy="149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3" y="3383995"/>
            <a:ext cx="8415935" cy="242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26795" y="3405482"/>
            <a:ext cx="6165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5~6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변수 준비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en-US" altLang="ko-KR" sz="1400" dirty="0" err="1">
                <a:solidFill>
                  <a:srgbClr val="FF0000"/>
                </a:solidFill>
              </a:rPr>
              <a:t>swidth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sheight</a:t>
            </a:r>
            <a:r>
              <a:rPr lang="ko-KR" altLang="en-US" sz="1400" dirty="0">
                <a:solidFill>
                  <a:srgbClr val="FF0000"/>
                </a:solidFill>
              </a:rPr>
              <a:t>는 윈도창의 폭과 높이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pSize</a:t>
            </a:r>
            <a:r>
              <a:rPr lang="ko-KR" altLang="en-US" sz="1400" dirty="0">
                <a:solidFill>
                  <a:srgbClr val="FF0000"/>
                </a:solidFill>
              </a:rPr>
              <a:t>는 펜의 두께 준비</a:t>
            </a: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ko-KR" altLang="en-US" sz="1400" dirty="0">
                <a:solidFill>
                  <a:srgbClr val="FF0000"/>
                </a:solidFill>
              </a:rPr>
              <a:t>또 </a:t>
            </a:r>
            <a:r>
              <a:rPr lang="en-US" altLang="ko-KR" sz="1400" dirty="0" err="1">
                <a:solidFill>
                  <a:srgbClr val="FF0000"/>
                </a:solidFill>
              </a:rPr>
              <a:t>exitCount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err="1">
                <a:solidFill>
                  <a:srgbClr val="FF0000"/>
                </a:solidFill>
              </a:rPr>
              <a:t>윈도창</a:t>
            </a:r>
            <a:r>
              <a:rPr lang="ko-KR" altLang="en-US" sz="1400" dirty="0">
                <a:solidFill>
                  <a:srgbClr val="FF0000"/>
                </a:solidFill>
              </a:rPr>
              <a:t> 밖으로 빠져나간 횟수를 위해서 준비</a:t>
            </a:r>
            <a:r>
              <a:rPr lang="en-US" altLang="ko-KR" sz="1400" dirty="0">
                <a:solidFill>
                  <a:srgbClr val="FF0000"/>
                </a:solidFill>
              </a:rPr>
              <a:t>. r, g, b</a:t>
            </a:r>
            <a:r>
              <a:rPr lang="ko-KR" altLang="en-US" sz="1400" dirty="0">
                <a:solidFill>
                  <a:srgbClr val="FF0000"/>
                </a:solidFill>
              </a:rPr>
              <a:t>는 색상</a:t>
            </a:r>
            <a:r>
              <a:rPr lang="en-US" altLang="ko-KR" sz="1400" dirty="0">
                <a:solidFill>
                  <a:srgbClr val="FF0000"/>
                </a:solidFill>
              </a:rPr>
              <a:t>, angle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 err="1">
                <a:solidFill>
                  <a:srgbClr val="FF0000"/>
                </a:solidFill>
              </a:rPr>
              <a:t>dist</a:t>
            </a:r>
            <a:r>
              <a:rPr lang="ko-KR" altLang="en-US" sz="1400" dirty="0">
                <a:solidFill>
                  <a:srgbClr val="FF0000"/>
                </a:solidFill>
              </a:rPr>
              <a:t>는 임의로 이동할 거리와 각도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curX</a:t>
            </a:r>
            <a:r>
              <a:rPr lang="ko-KR" altLang="en-US" sz="1400" dirty="0">
                <a:solidFill>
                  <a:srgbClr val="FF0000"/>
                </a:solidFill>
              </a:rPr>
              <a:t>와 </a:t>
            </a:r>
            <a:r>
              <a:rPr lang="en-US" altLang="ko-KR" sz="1400" dirty="0" err="1">
                <a:solidFill>
                  <a:srgbClr val="FF0000"/>
                </a:solidFill>
              </a:rPr>
              <a:t>curY</a:t>
            </a:r>
            <a:r>
              <a:rPr lang="ko-KR" altLang="en-US" sz="1400" dirty="0">
                <a:solidFill>
                  <a:srgbClr val="FF0000"/>
                </a:solidFill>
              </a:rPr>
              <a:t>는 현재 거북이의 위치를 지정하는 변수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6237185" y="65743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7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883364"/>
            <a:ext cx="8063895" cy="492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896925" y="91209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9~13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창의 제목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거북이 모양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펜 두께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윈도창</a:t>
            </a:r>
            <a:r>
              <a:rPr lang="ko-KR" altLang="en-US" sz="1400" dirty="0">
                <a:solidFill>
                  <a:srgbClr val="FF0000"/>
                </a:solidFill>
              </a:rPr>
              <a:t> 크기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안쪽 화면 크기 지정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36885" y="275392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15~37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while True : </a:t>
            </a:r>
            <a:r>
              <a:rPr lang="ko-KR" altLang="en-US" sz="1400" dirty="0">
                <a:solidFill>
                  <a:srgbClr val="FF0000"/>
                </a:solidFill>
              </a:rPr>
              <a:t>문장으로 무한 반복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56865" y="3699030"/>
            <a:ext cx="54906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16~19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임의의 색상 설정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21</a:t>
            </a:r>
            <a:r>
              <a:rPr lang="ko-KR" altLang="en-US" sz="1400" dirty="0">
                <a:solidFill>
                  <a:srgbClr val="FF0000"/>
                </a:solidFill>
              </a:rPr>
              <a:t>행과 </a:t>
            </a:r>
            <a:r>
              <a:rPr lang="en-US" altLang="ko-KR" sz="1400" dirty="0">
                <a:solidFill>
                  <a:srgbClr val="FF0000"/>
                </a:solidFill>
              </a:rPr>
              <a:t>22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각도</a:t>
            </a:r>
            <a:r>
              <a:rPr lang="en-US" altLang="ko-KR" sz="1400" dirty="0">
                <a:solidFill>
                  <a:srgbClr val="FF0000"/>
                </a:solidFill>
              </a:rPr>
              <a:t>(angle)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0~360 </a:t>
            </a:r>
            <a:r>
              <a:rPr lang="ko-KR" altLang="en-US" sz="1400" dirty="0">
                <a:solidFill>
                  <a:srgbClr val="FF0000"/>
                </a:solidFill>
              </a:rPr>
              <a:t>범위에서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거리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dist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1~100 </a:t>
            </a:r>
            <a:r>
              <a:rPr lang="ko-KR" altLang="en-US" sz="1400" dirty="0">
                <a:solidFill>
                  <a:srgbClr val="FF0000"/>
                </a:solidFill>
              </a:rPr>
              <a:t>범위에서 임의 추출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36885" y="504076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23~24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거북이의 각도 설정 후 거리만큼 이동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25~26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거북이의 현재 위치 구함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552220" y="57841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3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818711"/>
            <a:ext cx="8325925" cy="534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131840" y="81736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28</a:t>
            </a:r>
            <a:r>
              <a:rPr lang="ko-KR" altLang="en-US" sz="1400" dirty="0">
                <a:solidFill>
                  <a:srgbClr val="FF0000"/>
                </a:solidFill>
              </a:rPr>
              <a:t>행은 거북이의 현재 위치가 화면 안인지 체크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터틀</a:t>
            </a:r>
            <a:r>
              <a:rPr lang="ko-KR" altLang="en-US" sz="1400" dirty="0">
                <a:solidFill>
                  <a:srgbClr val="FF0000"/>
                </a:solidFill>
              </a:rPr>
              <a:t> 그래픽의 좌표는 중앙이 </a:t>
            </a:r>
            <a:r>
              <a:rPr lang="en-US" altLang="ko-KR" sz="1400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26795" y="1988840"/>
            <a:ext cx="56828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pass</a:t>
            </a:r>
            <a:r>
              <a:rPr lang="ko-KR" altLang="en-US" sz="1400" dirty="0">
                <a:solidFill>
                  <a:srgbClr val="FF0000"/>
                </a:solidFill>
              </a:rPr>
              <a:t> 실행해서 </a:t>
            </a:r>
            <a:r>
              <a:rPr lang="en-US" altLang="ko-KR" sz="1400" dirty="0">
                <a:solidFill>
                  <a:srgbClr val="FF0000"/>
                </a:solidFill>
              </a:rPr>
              <a:t>if </a:t>
            </a:r>
            <a:r>
              <a:rPr lang="ko-KR" altLang="en-US" sz="1400" dirty="0">
                <a:solidFill>
                  <a:srgbClr val="FF0000"/>
                </a:solidFill>
              </a:rPr>
              <a:t>문을 그냥 종료하고 다시 </a:t>
            </a:r>
            <a:r>
              <a:rPr lang="en-US" altLang="ko-KR" sz="1400" dirty="0">
                <a:solidFill>
                  <a:srgbClr val="FF0000"/>
                </a:solidFill>
              </a:rPr>
              <a:t>while </a:t>
            </a:r>
            <a:r>
              <a:rPr lang="ko-KR" altLang="en-US" sz="1400" dirty="0">
                <a:solidFill>
                  <a:srgbClr val="FF0000"/>
                </a:solidFill>
              </a:rPr>
              <a:t>문 수행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이 범위를 벗어난다면 </a:t>
            </a:r>
            <a:r>
              <a:rPr lang="en-US" altLang="ko-KR" sz="1400" dirty="0">
                <a:solidFill>
                  <a:srgbClr val="FF0000"/>
                </a:solidFill>
              </a:rPr>
              <a:t>30~37</a:t>
            </a:r>
            <a:r>
              <a:rPr lang="ko-KR" altLang="en-US" sz="1400" dirty="0">
                <a:solidFill>
                  <a:srgbClr val="FF0000"/>
                </a:solidFill>
              </a:rPr>
              <a:t>행을 수행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31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펜 사용하지 않음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화면의 중앙으로 이동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다시 펜 사용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6535" y="5087228"/>
            <a:ext cx="56828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거북이가 바깥으로 나간 횟수를 하나 증가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5</a:t>
            </a:r>
            <a:r>
              <a:rPr lang="ko-KR" altLang="en-US" sz="1400" dirty="0">
                <a:solidFill>
                  <a:srgbClr val="FF0000"/>
                </a:solidFill>
              </a:rPr>
              <a:t>회 이상 밖으로 나갔다면 </a:t>
            </a:r>
            <a:r>
              <a:rPr lang="en-US" altLang="ko-KR" sz="1400" dirty="0">
                <a:solidFill>
                  <a:srgbClr val="FF0000"/>
                </a:solidFill>
              </a:rPr>
              <a:t>break </a:t>
            </a:r>
            <a:r>
              <a:rPr lang="ko-KR" altLang="en-US" sz="1400" dirty="0">
                <a:solidFill>
                  <a:srgbClr val="FF0000"/>
                </a:solidFill>
              </a:rPr>
              <a:t>문으로 </a:t>
            </a:r>
            <a:r>
              <a:rPr lang="en-US" altLang="ko-KR" sz="1400" dirty="0">
                <a:solidFill>
                  <a:srgbClr val="FF0000"/>
                </a:solidFill>
              </a:rPr>
              <a:t>while </a:t>
            </a:r>
            <a:r>
              <a:rPr lang="ko-KR" altLang="en-US" sz="1400" dirty="0">
                <a:solidFill>
                  <a:srgbClr val="FF0000"/>
                </a:solidFill>
              </a:rPr>
              <a:t>문을 빠져나간 후 프로그램 종료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282190" y="47633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5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연산자의 개념</a:t>
            </a:r>
            <a:endParaRPr lang="en-US" altLang="ko-KR" dirty="0"/>
          </a:p>
          <a:p>
            <a:pPr lvl="1"/>
            <a:r>
              <a:rPr lang="ko-KR" altLang="en-US" dirty="0"/>
              <a:t>정수를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자리의 비트끼리 연산 수행</a:t>
            </a:r>
            <a:endParaRPr lang="en-US" altLang="ko-KR" dirty="0"/>
          </a:p>
          <a:p>
            <a:pPr lvl="1"/>
            <a:r>
              <a:rPr lang="ko-KR" altLang="en-US" dirty="0"/>
              <a:t>비트 연산자의 종류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&amp;, |, ^, ~, &lt;&lt;, &gt;&gt;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988840"/>
            <a:ext cx="746803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97225" y="51786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59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123&amp;456</a:t>
            </a:r>
            <a:r>
              <a:rPr lang="ko-KR" altLang="en-US" dirty="0"/>
              <a:t>은 </a:t>
            </a:r>
            <a:r>
              <a:rPr lang="en-US" altLang="ko-KR" dirty="0"/>
              <a:t>123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11110112</a:t>
            </a:r>
            <a:r>
              <a:rPr lang="ko-KR" altLang="en-US" dirty="0"/>
              <a:t>와 </a:t>
            </a:r>
            <a:r>
              <a:rPr lang="en-US" altLang="ko-KR" dirty="0"/>
              <a:t>456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1110010002</a:t>
            </a:r>
            <a:r>
              <a:rPr lang="ko-KR" altLang="en-US" dirty="0"/>
              <a:t>의 비트 논리곱</a:t>
            </a:r>
            <a:r>
              <a:rPr lang="en-US" altLang="ko-KR" dirty="0"/>
              <a:t>(&amp;) </a:t>
            </a:r>
            <a:r>
              <a:rPr lang="ko-KR" altLang="en-US" dirty="0"/>
              <a:t>결과인 </a:t>
            </a:r>
            <a:r>
              <a:rPr lang="en-US" altLang="ko-KR" dirty="0"/>
              <a:t>10010002</a:t>
            </a:r>
            <a:r>
              <a:rPr lang="ko-KR" altLang="en-US" dirty="0"/>
              <a:t>가 되므로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72</a:t>
            </a:r>
            <a:r>
              <a:rPr lang="ko-KR" altLang="en-US" dirty="0"/>
              <a:t>가 나옴</a:t>
            </a:r>
            <a:endParaRPr lang="en-US" altLang="ko-KR" dirty="0"/>
          </a:p>
          <a:p>
            <a:pPr lvl="1"/>
            <a:r>
              <a:rPr lang="ko-KR" altLang="en-US" dirty="0"/>
              <a:t>두 수의 자릿수가 다를 때는 빈 자리에 </a:t>
            </a:r>
            <a:r>
              <a:rPr lang="en-US" altLang="ko-KR" dirty="0"/>
              <a:t>0</a:t>
            </a:r>
            <a:r>
              <a:rPr lang="ko-KR" altLang="en-US" dirty="0"/>
              <a:t>을 채운 후 비트 논리곱 연산 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과 비트 논리곱을 수행하면 어떤 숫자든 무조건 </a:t>
            </a:r>
            <a:r>
              <a:rPr lang="en-US" altLang="ko-KR" dirty="0"/>
              <a:t>0</a:t>
            </a:r>
            <a:r>
              <a:rPr lang="ko-KR" altLang="en-US" dirty="0"/>
              <a:t>가 된다</a:t>
            </a:r>
            <a:endParaRPr lang="en-US" altLang="ko-KR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8" y="2213865"/>
            <a:ext cx="8055895" cy="200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4569" y="56876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73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논리곱과 비트 논리합 연산자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r>
              <a:rPr lang="ko-KR" altLang="en-US" dirty="0"/>
              <a:t>는 그 결과가 참</a:t>
            </a:r>
            <a:r>
              <a:rPr lang="en-US" altLang="ko-KR" dirty="0"/>
              <a:t>(True) </a:t>
            </a:r>
            <a:r>
              <a:rPr lang="ko-KR" altLang="en-US" dirty="0"/>
              <a:t>또는 거짓</a:t>
            </a:r>
            <a:r>
              <a:rPr lang="en-US" altLang="ko-KR" dirty="0"/>
              <a:t>(False), &amp;</a:t>
            </a:r>
            <a:r>
              <a:rPr lang="ko-KR" altLang="en-US" dirty="0"/>
              <a:t>는 비트 논리곱을 수행한 결과가 나옴</a:t>
            </a:r>
            <a:endParaRPr lang="en-US" altLang="ko-KR" dirty="0"/>
          </a:p>
          <a:p>
            <a:pPr lvl="1"/>
            <a:r>
              <a:rPr lang="ko-KR" altLang="en-US" dirty="0"/>
              <a:t>비트 연산은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밖에 없으므로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1</a:t>
            </a:r>
            <a:r>
              <a:rPr lang="ko-KR" altLang="en-US" dirty="0"/>
              <a:t>은 </a:t>
            </a:r>
            <a:r>
              <a:rPr lang="en-US" altLang="ko-KR" dirty="0"/>
              <a:t>True</a:t>
            </a:r>
          </a:p>
          <a:p>
            <a:pPr lvl="1"/>
            <a:r>
              <a:rPr lang="en-US" altLang="ko-KR" dirty="0"/>
              <a:t>10&amp;7</a:t>
            </a:r>
            <a:r>
              <a:rPr lang="ko-KR" altLang="en-US" dirty="0"/>
              <a:t>의 결과는 </a:t>
            </a:r>
            <a:r>
              <a:rPr lang="en-US" altLang="ko-KR" dirty="0"/>
              <a:t>2. [</a:t>
            </a:r>
            <a:r>
              <a:rPr lang="ko-KR" altLang="en-US" dirty="0"/>
              <a:t>그림 </a:t>
            </a:r>
            <a:r>
              <a:rPr lang="en-US" altLang="ko-KR" dirty="0"/>
              <a:t>4-2]</a:t>
            </a:r>
            <a:r>
              <a:rPr lang="ko-KR" altLang="en-US" dirty="0"/>
              <a:t>와 같이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비트마다 </a:t>
            </a:r>
            <a:r>
              <a:rPr lang="en-US" altLang="ko-KR" dirty="0"/>
              <a:t>and </a:t>
            </a:r>
            <a:r>
              <a:rPr lang="ko-KR" altLang="en-US" dirty="0"/>
              <a:t>연산을 수행하기 때문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dirty="0"/>
              <a:t>2</a:t>
            </a:r>
            <a:r>
              <a:rPr lang="ko-KR" altLang="en-US" dirty="0"/>
              <a:t>진수로는 </a:t>
            </a:r>
            <a:r>
              <a:rPr lang="en-US" altLang="ko-KR" dirty="0"/>
              <a:t>00102</a:t>
            </a:r>
            <a:r>
              <a:rPr lang="ko-KR" altLang="en-US" dirty="0"/>
              <a:t>가 되고</a:t>
            </a:r>
            <a:r>
              <a:rPr lang="en-US" altLang="ko-KR" dirty="0"/>
              <a:t>, 10</a:t>
            </a:r>
            <a:r>
              <a:rPr lang="ko-KR" altLang="en-US" dirty="0"/>
              <a:t>진수로는 </a:t>
            </a:r>
            <a:r>
              <a:rPr lang="en-US" altLang="ko-KR" dirty="0"/>
              <a:t>2</a:t>
            </a:r>
            <a:r>
              <a:rPr lang="ko-KR" altLang="en-US" dirty="0"/>
              <a:t>가 된다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73905"/>
            <a:ext cx="70421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882" y="9607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94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10|7</a:t>
            </a:r>
            <a:r>
              <a:rPr lang="ko-KR" altLang="en-US" dirty="0"/>
              <a:t>과 </a:t>
            </a:r>
            <a:r>
              <a:rPr lang="en-US" altLang="ko-KR" dirty="0"/>
              <a:t>123|456</a:t>
            </a:r>
            <a:r>
              <a:rPr lang="ko-KR" altLang="en-US" dirty="0"/>
              <a:t>은 주어진 수의 비트 논리합 연산 수행한 것</a:t>
            </a:r>
            <a:endParaRPr lang="en-US" altLang="ko-KR" dirty="0"/>
          </a:p>
          <a:p>
            <a:pPr lvl="1"/>
            <a:r>
              <a:rPr lang="en-US" altLang="ko-KR" dirty="0"/>
              <a:t>0xFFFF|0x0000</a:t>
            </a:r>
            <a:r>
              <a:rPr lang="ko-KR" altLang="en-US" dirty="0"/>
              <a:t>을 보면 </a:t>
            </a:r>
            <a:r>
              <a:rPr lang="en-US" altLang="ko-KR" dirty="0"/>
              <a:t>0xFFFF</a:t>
            </a:r>
            <a:r>
              <a:rPr lang="ko-KR" altLang="en-US" dirty="0"/>
              <a:t>와 </a:t>
            </a:r>
            <a:r>
              <a:rPr lang="en-US" altLang="ko-KR" dirty="0"/>
              <a:t>0000</a:t>
            </a:r>
            <a:r>
              <a:rPr lang="ko-KR" altLang="en-US" dirty="0"/>
              <a:t>의 비트 논리합은 </a:t>
            </a:r>
            <a:r>
              <a:rPr lang="en-US" altLang="ko-KR" dirty="0"/>
              <a:t>0xFFFF</a:t>
            </a:r>
            <a:r>
              <a:rPr lang="ko-KR" altLang="en-US" dirty="0"/>
              <a:t>가 됨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FFFF16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65535</a:t>
            </a:r>
            <a:r>
              <a:rPr lang="ko-KR" altLang="en-US" dirty="0"/>
              <a:t>가 됨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16</a:t>
            </a:r>
            <a:r>
              <a:rPr lang="ko-KR" altLang="en-US" dirty="0"/>
              <a:t>진수로 출력 원하면 </a:t>
            </a:r>
            <a:r>
              <a:rPr lang="en-US" altLang="ko-KR" dirty="0"/>
              <a:t>hex(0xFFFF|0x0000) </a:t>
            </a:r>
            <a:r>
              <a:rPr lang="ko-KR" altLang="en-US" dirty="0"/>
              <a:t>함수 사용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566555" y="1898830"/>
            <a:ext cx="8088003" cy="1968996"/>
            <a:chOff x="0" y="2749550"/>
            <a:chExt cx="8088003" cy="1968996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49550"/>
              <a:ext cx="8088003" cy="120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04694"/>
              <a:ext cx="8082390" cy="813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4"/>
          <p:cNvSpPr txBox="1"/>
          <p:nvPr/>
        </p:nvSpPr>
        <p:spPr>
          <a:xfrm>
            <a:off x="6952882" y="9607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1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배타적 논리합 </a:t>
            </a:r>
            <a:r>
              <a:rPr lang="en-US" altLang="ko-KR" dirty="0"/>
              <a:t>: </a:t>
            </a:r>
            <a:r>
              <a:rPr lang="ko-KR" altLang="en-US" dirty="0"/>
              <a:t>두 값이 다르면 </a:t>
            </a:r>
            <a:r>
              <a:rPr lang="en-US" altLang="ko-KR" dirty="0"/>
              <a:t>1, </a:t>
            </a:r>
            <a:r>
              <a:rPr lang="ko-KR" altLang="en-US" dirty="0"/>
              <a:t>같으면 </a:t>
            </a:r>
            <a:r>
              <a:rPr lang="en-US" altLang="ko-KR" dirty="0"/>
              <a:t>0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133745"/>
            <a:ext cx="7213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4059070"/>
            <a:ext cx="8280920" cy="204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6732240" y="48914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7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연산 활용 예제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268760"/>
            <a:ext cx="7967135" cy="515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42230" y="9607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99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Code04-03.py</a:t>
            </a:r>
            <a:r>
              <a:rPr lang="ko-KR" altLang="en-US" dirty="0"/>
              <a:t>는 마스크</a:t>
            </a:r>
            <a:r>
              <a:rPr lang="en-US" altLang="ko-KR" dirty="0"/>
              <a:t>(Mask) </a:t>
            </a:r>
            <a:r>
              <a:rPr lang="ko-KR" altLang="en-US" dirty="0"/>
              <a:t>방식에 대한 예제</a:t>
            </a:r>
            <a:r>
              <a:rPr lang="en-US" altLang="ko-KR" dirty="0"/>
              <a:t>(</a:t>
            </a:r>
            <a:r>
              <a:rPr lang="ko-KR" altLang="en-US" dirty="0"/>
              <a:t>마스크는 무엇을 걸러 주는 역할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우선 </a:t>
            </a:r>
            <a:r>
              <a:rPr lang="ko-KR" altLang="en-US" dirty="0" err="1"/>
              <a:t>마스크값을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행에서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0x0F</a:t>
            </a:r>
            <a:r>
              <a:rPr lang="ko-KR" altLang="en-US" dirty="0"/>
              <a:t>로 선언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en-US" altLang="ko-KR" dirty="0"/>
              <a:t>0000 1111</a:t>
            </a:r>
            <a:r>
              <a:rPr lang="ko-KR" altLang="en-US" dirty="0"/>
              <a:t> 의미</a:t>
            </a:r>
            <a:endParaRPr lang="en-US" altLang="ko-KR" dirty="0"/>
          </a:p>
          <a:p>
            <a:pPr lvl="1"/>
            <a:r>
              <a:rPr lang="ko-KR" altLang="en-US" dirty="0"/>
              <a:t>이것과 비트 논리곱</a:t>
            </a:r>
            <a:r>
              <a:rPr lang="en-US" altLang="ko-KR" dirty="0"/>
              <a:t>(&amp;) </a:t>
            </a:r>
            <a:r>
              <a:rPr lang="ko-KR" altLang="en-US" dirty="0"/>
              <a:t>연산을 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4-5]</a:t>
            </a:r>
            <a:r>
              <a:rPr lang="ko-KR" altLang="en-US" dirty="0"/>
              <a:t>와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반면 </a:t>
            </a:r>
            <a:r>
              <a:rPr lang="en-US" altLang="ko-KR" dirty="0"/>
              <a:t>5</a:t>
            </a:r>
            <a:r>
              <a:rPr lang="ko-KR" altLang="en-US" dirty="0"/>
              <a:t>행처럼 </a:t>
            </a:r>
            <a:r>
              <a:rPr lang="en-US" altLang="ko-KR" dirty="0"/>
              <a:t>0x0F</a:t>
            </a:r>
            <a:r>
              <a:rPr lang="ko-KR" altLang="en-US" dirty="0"/>
              <a:t>로 비트 논리합 연산을 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4-6]</a:t>
            </a:r>
            <a:r>
              <a:rPr lang="ko-KR" altLang="en-US" dirty="0"/>
              <a:t>과 같이 앞 </a:t>
            </a:r>
            <a:r>
              <a:rPr lang="en-US" altLang="ko-KR" dirty="0"/>
              <a:t>4</a:t>
            </a:r>
            <a:r>
              <a:rPr lang="ko-KR" altLang="en-US" dirty="0"/>
              <a:t>비트는 </a:t>
            </a:r>
            <a:r>
              <a:rPr lang="ko-KR" altLang="en-US" dirty="0" err="1"/>
              <a:t>원래값</a:t>
            </a:r>
            <a:r>
              <a:rPr lang="ko-KR" altLang="en-US" dirty="0"/>
              <a:t> 남고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4</a:t>
            </a:r>
            <a:r>
              <a:rPr lang="ko-KR" altLang="en-US" dirty="0"/>
              <a:t>비트는 무조건 </a:t>
            </a:r>
            <a:r>
              <a:rPr lang="en-US" altLang="ko-KR" dirty="0"/>
              <a:t>1111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행에서는 </a:t>
            </a:r>
            <a:r>
              <a:rPr lang="ko-KR" altLang="en-US" dirty="0" err="1"/>
              <a:t>마스크값을</a:t>
            </a:r>
            <a:r>
              <a:rPr lang="ko-KR" altLang="en-US" dirty="0"/>
              <a:t> 소문자</a:t>
            </a:r>
            <a:r>
              <a:rPr lang="en-US" altLang="ko-KR" dirty="0"/>
              <a:t>(a)</a:t>
            </a:r>
            <a:r>
              <a:rPr lang="ko-KR" altLang="en-US" dirty="0"/>
              <a:t>와 대문자</a:t>
            </a:r>
            <a:r>
              <a:rPr lang="en-US" altLang="ko-KR" dirty="0"/>
              <a:t>(A)</a:t>
            </a:r>
            <a:r>
              <a:rPr lang="ko-KR" altLang="en-US" dirty="0"/>
              <a:t>의 차이로 선언</a:t>
            </a:r>
            <a:r>
              <a:rPr lang="en-US" altLang="ko-KR" dirty="0"/>
              <a:t>. a</a:t>
            </a:r>
            <a:r>
              <a:rPr lang="ko-KR" altLang="en-US" dirty="0"/>
              <a:t>는 </a:t>
            </a:r>
            <a:r>
              <a:rPr lang="en-US" altLang="ko-KR" dirty="0"/>
              <a:t>0x61</a:t>
            </a:r>
            <a:r>
              <a:rPr lang="ko-KR" altLang="en-US" dirty="0"/>
              <a:t>이고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0x41</a:t>
            </a:r>
            <a:r>
              <a:rPr lang="ko-KR" altLang="en-US" dirty="0" err="1"/>
              <a:t>이므</a:t>
            </a:r>
            <a:r>
              <a:rPr lang="ko-KR" altLang="en-US" dirty="0"/>
              <a:t> 로 두 값의 차이는 </a:t>
            </a:r>
            <a:r>
              <a:rPr lang="en-US" altLang="ko-KR" dirty="0"/>
              <a:t>0x20</a:t>
            </a:r>
            <a:r>
              <a:rPr lang="ko-KR" altLang="en-US" dirty="0"/>
              <a:t>이 됨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32</a:t>
            </a:r>
            <a:r>
              <a:rPr lang="ko-KR" altLang="en-US" dirty="0"/>
              <a:t>이고</a:t>
            </a:r>
            <a:r>
              <a:rPr lang="en-US" altLang="ko-KR" dirty="0"/>
              <a:t>, 2</a:t>
            </a:r>
            <a:r>
              <a:rPr lang="ko-KR" altLang="en-US" dirty="0"/>
              <a:t>진수로는 </a:t>
            </a:r>
            <a:r>
              <a:rPr lang="en-US" altLang="ko-KR" dirty="0"/>
              <a:t>0010 0000. 9</a:t>
            </a:r>
            <a:r>
              <a:rPr lang="ko-KR" altLang="en-US" dirty="0"/>
              <a:t>행에서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32(0010 00002)</a:t>
            </a:r>
            <a:r>
              <a:rPr lang="ko-KR" altLang="en-US" dirty="0"/>
              <a:t>의 비트 배타적 논리합 수행하면 </a:t>
            </a:r>
            <a:r>
              <a:rPr lang="en-US" altLang="ko-KR" dirty="0"/>
              <a:t>a</a:t>
            </a:r>
            <a:r>
              <a:rPr lang="ko-KR" altLang="en-US" dirty="0"/>
              <a:t>로 변경</a:t>
            </a:r>
            <a:r>
              <a:rPr lang="en-US" altLang="ko-KR" dirty="0"/>
              <a:t>, 11</a:t>
            </a:r>
            <a:r>
              <a:rPr lang="ko-KR" altLang="en-US" dirty="0"/>
              <a:t>행에서 다시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32(0010 00002)</a:t>
            </a:r>
            <a:r>
              <a:rPr lang="ko-KR" altLang="en-US" dirty="0"/>
              <a:t>의 비트 배타적 논리합 수행하면 </a:t>
            </a:r>
            <a:r>
              <a:rPr lang="en-US" altLang="ko-KR" dirty="0"/>
              <a:t>A</a:t>
            </a:r>
            <a:r>
              <a:rPr lang="ko-KR" altLang="en-US" dirty="0"/>
              <a:t>로 원상 복귀</a:t>
            </a: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898830"/>
            <a:ext cx="8215556" cy="24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87235" y="9607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0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동전교환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313765"/>
            <a:ext cx="7611295" cy="25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부정 연산자</a:t>
            </a:r>
            <a:r>
              <a:rPr lang="en-US" altLang="ko-KR" dirty="0"/>
              <a:t>(</a:t>
            </a:r>
            <a:r>
              <a:rPr lang="ko-KR" altLang="en-US" dirty="0"/>
              <a:t>또는 보수 연산자</a:t>
            </a:r>
            <a:r>
              <a:rPr lang="en-US" altLang="ko-KR" dirty="0"/>
              <a:t>) : </a:t>
            </a:r>
            <a:r>
              <a:rPr lang="ko-KR" altLang="en-US" dirty="0"/>
              <a:t>두 수를 연산하는 것이 아니라</a:t>
            </a:r>
            <a:r>
              <a:rPr lang="en-US" altLang="ko-KR" dirty="0"/>
              <a:t>, </a:t>
            </a:r>
            <a:r>
              <a:rPr lang="ko-KR" altLang="en-US" dirty="0"/>
              <a:t>하나만 가지고 각 </a:t>
            </a:r>
            <a:r>
              <a:rPr lang="ko-KR" altLang="en-US" dirty="0" err="1"/>
              <a:t>비트를</a:t>
            </a:r>
            <a:r>
              <a:rPr lang="ko-KR" altLang="en-US" dirty="0"/>
              <a:t> 반 대로 만드는 연산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반전된 값을 </a:t>
            </a:r>
            <a:r>
              <a:rPr lang="en-US" altLang="ko-KR" dirty="0"/>
              <a:t>1</a:t>
            </a:r>
            <a:r>
              <a:rPr lang="ko-KR" altLang="en-US" dirty="0"/>
              <a:t>의 보수라 하고</a:t>
            </a:r>
            <a:r>
              <a:rPr lang="en-US" altLang="ko-KR" dirty="0"/>
              <a:t>, </a:t>
            </a:r>
            <a:r>
              <a:rPr lang="ko-KR" altLang="en-US" dirty="0"/>
              <a:t>그 값에 </a:t>
            </a:r>
            <a:r>
              <a:rPr lang="en-US" altLang="ko-KR" dirty="0"/>
              <a:t>1</a:t>
            </a:r>
            <a:r>
              <a:rPr lang="ko-KR" altLang="en-US" dirty="0"/>
              <a:t>을 더한 값을 </a:t>
            </a:r>
            <a:r>
              <a:rPr lang="en-US" altLang="ko-KR" dirty="0"/>
              <a:t>2</a:t>
            </a:r>
            <a:r>
              <a:rPr lang="ko-KR" altLang="en-US" dirty="0"/>
              <a:t>의 보수라고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해당 값의 음수</a:t>
            </a:r>
            <a:r>
              <a:rPr lang="en-US" altLang="ko-KR" dirty="0"/>
              <a:t>(-)</a:t>
            </a:r>
            <a:r>
              <a:rPr lang="ko-KR" altLang="en-US" dirty="0"/>
              <a:t>값을 찾고자 할 때 사용</a:t>
            </a:r>
            <a:endParaRPr lang="en-US" altLang="ko-KR" dirty="0"/>
          </a:p>
          <a:p>
            <a:pPr lvl="1"/>
            <a:r>
              <a:rPr lang="ko-KR" altLang="en-US" dirty="0" err="1"/>
              <a:t>정수값에</a:t>
            </a:r>
            <a:r>
              <a:rPr lang="ko-KR" altLang="en-US" dirty="0"/>
              <a:t> 비트 부정을 수행한 후 </a:t>
            </a:r>
            <a:r>
              <a:rPr lang="en-US" altLang="ko-KR" dirty="0"/>
              <a:t>1</a:t>
            </a:r>
            <a:r>
              <a:rPr lang="ko-KR" altLang="en-US" dirty="0"/>
              <a:t>을 더하면 해당 값의 </a:t>
            </a:r>
            <a:r>
              <a:rPr lang="ko-KR" altLang="en-US" dirty="0" err="1"/>
              <a:t>음수값을</a:t>
            </a:r>
            <a:r>
              <a:rPr lang="ko-KR" altLang="en-US" dirty="0"/>
              <a:t> 얻는 코드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80" y="2573905"/>
            <a:ext cx="8324708" cy="180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882" y="9607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05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왼쪽 시프트 연산자 </a:t>
            </a:r>
            <a:r>
              <a:rPr lang="en-US" altLang="ko-KR" dirty="0"/>
              <a:t>: </a:t>
            </a:r>
            <a:r>
              <a:rPr lang="ko-KR" altLang="en-US" dirty="0"/>
              <a:t>왼쪽으로 </a:t>
            </a:r>
            <a:r>
              <a:rPr lang="ko-KR" altLang="en-US" dirty="0" err="1"/>
              <a:t>시프트할</a:t>
            </a:r>
            <a:r>
              <a:rPr lang="ko-KR" altLang="en-US" dirty="0"/>
              <a:t> 때마다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을 곱한 효과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29" y="1538790"/>
            <a:ext cx="5389776" cy="312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4616902"/>
            <a:ext cx="8275420" cy="175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6687235" y="104451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2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오른쪽 시프트 연산자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78750"/>
            <a:ext cx="6255695" cy="32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99130"/>
            <a:ext cx="8190910" cy="175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6952882" y="51786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2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728700"/>
            <a:ext cx="819045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86835" y="2211184"/>
            <a:ext cx="2542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for </a:t>
            </a:r>
            <a:r>
              <a:rPr lang="ko-KR" altLang="en-US" sz="1400" dirty="0">
                <a:solidFill>
                  <a:srgbClr val="FF0000"/>
                </a:solidFill>
              </a:rPr>
              <a:t>문은 반복을 위한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38165" y="25289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6~7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회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값이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까지 변함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</a:rPr>
              <a:t>반복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76845" y="351901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9~11</a:t>
            </a:r>
            <a:r>
              <a:rPr lang="ko-KR" altLang="en-US" sz="1400" dirty="0">
                <a:solidFill>
                  <a:srgbClr val="FF0000"/>
                </a:solidFill>
              </a:rPr>
              <a:t>행은 </a:t>
            </a:r>
            <a:r>
              <a:rPr lang="en-US" altLang="ko-KR" sz="1400" dirty="0">
                <a:solidFill>
                  <a:srgbClr val="FF0000"/>
                </a:solidFill>
              </a:rPr>
              <a:t>100//21=50, 100//22=25… </a:t>
            </a:r>
            <a:r>
              <a:rPr lang="ko-KR" altLang="en-US" sz="1400" dirty="0">
                <a:solidFill>
                  <a:srgbClr val="FF0000"/>
                </a:solidFill>
              </a:rPr>
              <a:t>등이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7216232" y="54060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75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863715"/>
            <a:ext cx="8125011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273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연산자 우선순위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 우선순위 </a:t>
            </a:r>
            <a:r>
              <a:rPr lang="en-US" altLang="ko-KR" dirty="0"/>
              <a:t>: </a:t>
            </a:r>
            <a:r>
              <a:rPr lang="ko-KR" altLang="en-US" dirty="0"/>
              <a:t>여러 개의 연산자가 있을 경우 정해진 순서</a:t>
            </a:r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223755"/>
            <a:ext cx="5085565" cy="550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245" y="51786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7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마음대로 이동하는 거북이</a:t>
            </a:r>
            <a:endParaRPr lang="en-US" altLang="ko-KR" dirty="0"/>
          </a:p>
          <a:p>
            <a:pPr lvl="1"/>
            <a:r>
              <a:rPr lang="ko-KR" altLang="en-US" dirty="0"/>
              <a:t>거북이가 화 면 안에서 마음대로 이동하게 하는 프로그램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거북이가 화면을 벗어날 때는 다시 화면의 중앙으로 옮긴 후 마음대로 이동하도록 설정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4" y="2033845"/>
            <a:ext cx="4042656" cy="4409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7225" y="157116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5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연산자의 종류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382980"/>
            <a:ext cx="8055895" cy="424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84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a//b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몫이고</a:t>
            </a:r>
            <a:r>
              <a:rPr lang="en-US" altLang="ko-KR" dirty="0"/>
              <a:t>, </a:t>
            </a:r>
            <a:r>
              <a:rPr lang="en-US" altLang="ko-KR" dirty="0" err="1"/>
              <a:t>a%b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</a:t>
            </a:r>
            <a:r>
              <a:rPr lang="ko-KR" altLang="en-US" dirty="0" err="1"/>
              <a:t>나머지값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</a:t>
            </a:r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은 앞뒤를 완전히 분리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a=5; b=3</a:t>
            </a:r>
            <a:r>
              <a:rPr lang="ko-KR" altLang="en-US" dirty="0"/>
              <a:t>은 다음과 동일하다</a:t>
            </a:r>
            <a:r>
              <a:rPr lang="en-US" altLang="ko-KR" dirty="0"/>
              <a:t>. </a:t>
            </a:r>
          </a:p>
          <a:p>
            <a:pPr marL="357188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또 콤마</a:t>
            </a:r>
            <a:r>
              <a:rPr lang="en-US" altLang="ko-KR" dirty="0"/>
              <a:t>(,)</a:t>
            </a:r>
            <a:r>
              <a:rPr lang="ko-KR" altLang="en-US" dirty="0"/>
              <a:t>로 분리해서 값을 대입할 수도 있어 </a:t>
            </a:r>
            <a:r>
              <a:rPr lang="en-US" altLang="ko-KR" dirty="0"/>
              <a:t>a, b=5, 3 </a:t>
            </a:r>
            <a:r>
              <a:rPr lang="ko-KR" altLang="en-US" dirty="0"/>
              <a:t>도 동일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268760"/>
            <a:ext cx="8595955" cy="187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554125"/>
            <a:ext cx="8431815" cy="79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68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연산자의 우선순위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뺄셈에서는 계산되는 순서</a:t>
            </a:r>
            <a:r>
              <a:rPr lang="en-US" altLang="ko-KR" dirty="0"/>
              <a:t>(</a:t>
            </a:r>
            <a:r>
              <a:rPr lang="ko-KR" altLang="en-US" dirty="0"/>
              <a:t>연산자 우선순위</a:t>
            </a:r>
            <a:r>
              <a:rPr lang="en-US" altLang="ko-KR" dirty="0"/>
              <a:t>)</a:t>
            </a:r>
            <a:r>
              <a:rPr lang="ko-KR" altLang="en-US" dirty="0"/>
              <a:t>가 동일하므로 어떤 것을 먼저 계산하든 동일</a:t>
            </a:r>
            <a:endParaRPr lang="en-US" altLang="ko-KR" dirty="0"/>
          </a:p>
          <a:p>
            <a:pPr lvl="1"/>
            <a:r>
              <a:rPr lang="ko-KR" altLang="en-US" dirty="0"/>
              <a:t>특별히 괄호가 없을 때는 왼쪽에서 오른쪽 방향으로 계산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268760"/>
            <a:ext cx="8595955" cy="189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95" y="3293985"/>
            <a:ext cx="8598585" cy="97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73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연산자의 우선순위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과 곱셈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나눗</a:t>
            </a:r>
            <a:r>
              <a:rPr lang="ko-KR" altLang="en-US" dirty="0"/>
              <a:t> 셈</a:t>
            </a:r>
            <a:r>
              <a:rPr lang="en-US" altLang="ko-KR" dirty="0"/>
              <a:t>)</a:t>
            </a:r>
            <a:r>
              <a:rPr lang="ko-KR" altLang="en-US" dirty="0"/>
              <a:t>이 같이 있으면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먼저 계산된 후 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계산</a:t>
            </a:r>
            <a:endParaRPr lang="en-US" altLang="ko-KR" dirty="0"/>
          </a:p>
          <a:p>
            <a:pPr lvl="1"/>
            <a:r>
              <a:rPr lang="ko-KR" altLang="en-US" dirty="0"/>
              <a:t>괄호가 없어도 ➋</a:t>
            </a:r>
            <a:r>
              <a:rPr lang="ko-KR" altLang="en-US" dirty="0" err="1"/>
              <a:t>처럼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lang="ko-KR" altLang="en-US" dirty="0"/>
              <a:t>산술 연산자는 괄호가 가장 우선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그 다음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마지막 </a:t>
            </a:r>
            <a:endParaRPr lang="en-US" altLang="ko-KR" dirty="0"/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끼리 있거나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끼리 있으면 왼쪽에서 오른쪽으로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나눗셈이 함께 나오면 연산자 우선순위 때문에 종종 혼란스럽게 느껴진다</a:t>
            </a:r>
            <a:r>
              <a:rPr lang="en-US" altLang="ko-KR" dirty="0"/>
              <a:t>. </a:t>
            </a:r>
            <a:r>
              <a:rPr lang="ko-KR" altLang="en-US" dirty="0"/>
              <a:t>이때는 괄호를 사용하면 된다</a:t>
            </a:r>
            <a:r>
              <a:rPr lang="en-US" altLang="ko-KR" dirty="0"/>
              <a:t>. </a:t>
            </a:r>
            <a:r>
              <a:rPr lang="ko-KR" altLang="en-US" dirty="0"/>
              <a:t>괄호를 사용하면 무조건 괄호가 우선 계산</a:t>
            </a:r>
            <a:r>
              <a:rPr lang="en-US" altLang="ko-KR" dirty="0"/>
              <a:t>,</a:t>
            </a:r>
            <a:r>
              <a:rPr lang="ko-KR" altLang="en-US" dirty="0"/>
              <a:t> 두 번째 것이 더 나은 코딩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178750"/>
            <a:ext cx="8505945" cy="92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4" y="5049180"/>
            <a:ext cx="8505945" cy="79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9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연산을 하는 문자열과 숫자의 상호 변환</a:t>
            </a:r>
          </a:p>
          <a:p>
            <a:pPr lvl="1"/>
            <a:r>
              <a:rPr lang="ko-KR" altLang="en-US" dirty="0"/>
              <a:t>문자열이 숫자로 구성되어 있을 때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float() </a:t>
            </a:r>
            <a:r>
              <a:rPr lang="ko-KR" altLang="en-US" dirty="0"/>
              <a:t>함수 사용해서 정수나 실수로 변환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함수가 정수로</a:t>
            </a:r>
            <a:r>
              <a:rPr lang="en-US" altLang="ko-KR" dirty="0"/>
              <a:t>, float() </a:t>
            </a:r>
            <a:r>
              <a:rPr lang="ko-KR" altLang="en-US" dirty="0"/>
              <a:t>함수가 실수로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4" y="1988840"/>
            <a:ext cx="8254965" cy="186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35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1525</Words>
  <Application>Microsoft Office PowerPoint</Application>
  <PresentationFormat>화면 슬라이드 쇼(4:3)</PresentationFormat>
  <Paragraphs>212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HY견고딕</vt:lpstr>
      <vt:lpstr>HY견명조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03 관계 연산자</vt:lpstr>
      <vt:lpstr>Section 03 관계 연산자</vt:lpstr>
      <vt:lpstr>Section 04 논리 연산자</vt:lpstr>
      <vt:lpstr>Section 04 논리 연산자</vt:lpstr>
      <vt:lpstr>Section 04 논리 연산자</vt:lpstr>
      <vt:lpstr>Section 04 논리 연산자</vt:lpstr>
      <vt:lpstr>Section 04 논리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06 연산자 우선순위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황환규</cp:lastModifiedBy>
  <cp:revision>233</cp:revision>
  <dcterms:created xsi:type="dcterms:W3CDTF">2012-07-23T02:34:37Z</dcterms:created>
  <dcterms:modified xsi:type="dcterms:W3CDTF">2020-03-21T15:44:30Z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