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452" r:id="rId2"/>
    <p:sldId id="428" r:id="rId3"/>
    <p:sldId id="364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5" r:id="rId20"/>
    <p:sldId id="446" r:id="rId21"/>
    <p:sldId id="365" r:id="rId22"/>
    <p:sldId id="447" r:id="rId23"/>
    <p:sldId id="448" r:id="rId24"/>
    <p:sldId id="449" r:id="rId25"/>
    <p:sldId id="450" r:id="rId26"/>
    <p:sldId id="451" r:id="rId27"/>
    <p:sldId id="453" r:id="rId28"/>
    <p:sldId id="36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4" d="100"/>
          <a:sy n="104" d="100"/>
        </p:scale>
        <p:origin x="25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5" y="4104075"/>
            <a:ext cx="162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0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u="none" dirty="0" smtClean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 smtClean="0">
                <a:ea typeface="맑은 고딕" pitchFamily="50" charset="-127"/>
              </a:rPr>
              <a:t>.</a:t>
            </a: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865" y="1094836"/>
            <a:ext cx="405045" cy="215444"/>
          </a:xfrm>
          <a:prstGeom prst="rect">
            <a:avLst/>
          </a:prstGeom>
          <a:solidFill>
            <a:srgbClr val="E04B4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0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1400" b="0" dirty="0" smtClean="0">
                <a:solidFill>
                  <a:schemeClr val="bg1"/>
                </a:solidFill>
                <a:latin typeface="+mn-ea"/>
                <a:ea typeface="+mn-ea"/>
              </a:rPr>
              <a:t>판</a:t>
            </a:r>
            <a:endParaRPr lang="ko-KR" altLang="en-US" sz="1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8" y="608205"/>
            <a:ext cx="1731645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8" y="804343"/>
            <a:ext cx="8228079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94" y="2312010"/>
            <a:ext cx="3756323" cy="3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908720"/>
            <a:ext cx="854075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숫자가 짝수인지 홀수인지 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참일 때와 거짓일 때 실행할 </a:t>
            </a:r>
            <a:r>
              <a:rPr lang="ko-KR" altLang="en-US" dirty="0" smtClean="0"/>
              <a:t>문장이 다름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5" y="1268760"/>
            <a:ext cx="8144795" cy="3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if~else~if~else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것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662758"/>
            <a:ext cx="6638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4" y="1448780"/>
            <a:ext cx="84709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4" y="3389252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0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Code05-07.py</a:t>
            </a:r>
            <a:r>
              <a:rPr lang="ko-KR" altLang="en-US" dirty="0"/>
              <a:t>를 그림으로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5715635" cy="4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if~elif~else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94847"/>
            <a:ext cx="8325925" cy="445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5" r="898"/>
          <a:stretch/>
        </p:blipFill>
        <p:spPr>
          <a:xfrm>
            <a:off x="116505" y="998730"/>
            <a:ext cx="9001000" cy="37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사용한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3~6</a:t>
            </a:r>
            <a:r>
              <a:rPr lang="ko-KR" altLang="en-US" dirty="0" smtClean="0"/>
              <a:t>행 줄임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760"/>
            <a:ext cx="8534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04075"/>
            <a:ext cx="8534400" cy="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55700"/>
            <a:ext cx="85788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5" y="3293985"/>
            <a:ext cx="8534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81890" y="2355969"/>
            <a:ext cx="5031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창 </a:t>
            </a:r>
            <a:r>
              <a:rPr lang="ko-KR" altLang="en-US" sz="1400" dirty="0">
                <a:solidFill>
                  <a:srgbClr val="FF0000"/>
                </a:solidFill>
              </a:rPr>
              <a:t>크기에 사용할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 준비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7~10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</a:t>
            </a:r>
            <a:r>
              <a:rPr lang="ko-KR" altLang="en-US" sz="1400" dirty="0" smtClean="0">
                <a:solidFill>
                  <a:srgbClr val="FF0000"/>
                </a:solidFill>
              </a:rPr>
              <a:t> 설정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11~13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거북이를 </a:t>
            </a:r>
            <a:r>
              <a:rPr lang="ko-KR" altLang="en-US" sz="1400" dirty="0">
                <a:solidFill>
                  <a:srgbClr val="FF0000"/>
                </a:solidFill>
              </a:rPr>
              <a:t>가운데 아래쪽으로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이동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 속도 설정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8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18710"/>
            <a:ext cx="8107163" cy="531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86936" y="908720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16~32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반지름</a:t>
            </a:r>
            <a:r>
              <a:rPr lang="en-US" altLang="ko-KR" sz="1400" dirty="0">
                <a:solidFill>
                  <a:srgbClr val="FF0000"/>
                </a:solidFill>
              </a:rPr>
              <a:t>(radius) 1</a:t>
            </a:r>
            <a:r>
              <a:rPr lang="ko-KR" altLang="en-US" sz="1400" dirty="0">
                <a:solidFill>
                  <a:srgbClr val="FF0000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249</a:t>
            </a:r>
            <a:r>
              <a:rPr lang="ko-KR" altLang="en-US" sz="1400" dirty="0">
                <a:solidFill>
                  <a:srgbClr val="FF0000"/>
                </a:solidFill>
              </a:rPr>
              <a:t>까지 원을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반복해 그림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17~30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반지름에  </a:t>
            </a:r>
            <a:r>
              <a:rPr lang="ko-KR" altLang="en-US" sz="1400" dirty="0">
                <a:solidFill>
                  <a:srgbClr val="FF0000"/>
                </a:solidFill>
              </a:rPr>
              <a:t>따라 </a:t>
            </a:r>
            <a:r>
              <a:rPr lang="ko-KR" altLang="en-US" sz="1400" dirty="0" err="1">
                <a:solidFill>
                  <a:srgbClr val="FF0000"/>
                </a:solidFill>
              </a:rPr>
              <a:t>빨주노초파남보</a:t>
            </a:r>
            <a:r>
              <a:rPr lang="ko-KR" altLang="en-US" sz="1400" dirty="0">
                <a:solidFill>
                  <a:srgbClr val="FF0000"/>
                </a:solidFill>
              </a:rPr>
              <a:t> 색상이 반복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설정 </a:t>
            </a:r>
            <a:r>
              <a:rPr lang="en-US" altLang="ko-KR" sz="1400" dirty="0">
                <a:solidFill>
                  <a:srgbClr val="FF0000"/>
                </a:solidFill>
              </a:rPr>
              <a:t>32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거북이 </a:t>
            </a:r>
            <a:r>
              <a:rPr lang="ko-KR" altLang="en-US" sz="1400" dirty="0">
                <a:solidFill>
                  <a:srgbClr val="FF0000"/>
                </a:solidFill>
              </a:rPr>
              <a:t>원을 </a:t>
            </a:r>
            <a:r>
              <a:rPr lang="ko-KR" altLang="en-US" sz="1400" dirty="0" smtClean="0">
                <a:solidFill>
                  <a:srgbClr val="FF0000"/>
                </a:solidFill>
              </a:rPr>
              <a:t>그림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리스트와 </a:t>
            </a:r>
            <a:r>
              <a:rPr lang="ko-KR" altLang="en-US" dirty="0"/>
              <a:t>함께 사용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 </a:t>
            </a:r>
            <a:r>
              <a:rPr lang="ko-KR" altLang="en-US" dirty="0"/>
              <a:t>여러 개를 한곳에 담아 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로 묶고 그 안에 필요한 것들을 한꺼번에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fruit </a:t>
            </a:r>
            <a:r>
              <a:rPr lang="ko-KR" altLang="en-US" dirty="0"/>
              <a:t>변수에 값 </a:t>
            </a:r>
            <a:r>
              <a:rPr lang="en-US" altLang="ko-KR" dirty="0"/>
              <a:t>4</a:t>
            </a:r>
            <a:r>
              <a:rPr lang="ko-KR" altLang="en-US" dirty="0"/>
              <a:t>개를 리스트 하나로 묶어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258870"/>
            <a:ext cx="7162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299597"/>
            <a:ext cx="7162800" cy="15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 </a:t>
            </a:r>
            <a:r>
              <a:rPr lang="ko-KR" altLang="en-US" dirty="0"/>
              <a:t>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943835"/>
            <a:ext cx="7550100" cy="84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268760"/>
            <a:ext cx="7533222" cy="7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</a:t>
            </a:r>
            <a:r>
              <a:rPr lang="ko-KR" altLang="en-US" dirty="0" smtClean="0"/>
              <a:t>숫자 찾기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3" y="1088740"/>
            <a:ext cx="8176127" cy="51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63358" y="1313765"/>
            <a:ext cx="5076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빈 </a:t>
            </a:r>
            <a:r>
              <a:rPr lang="ko-KR" altLang="en-US" sz="1400" dirty="0">
                <a:solidFill>
                  <a:srgbClr val="FF0000"/>
                </a:solidFill>
              </a:rPr>
              <a:t>리스트인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 smtClean="0">
                <a:solidFill>
                  <a:srgbClr val="FF0000"/>
                </a:solidFill>
              </a:rPr>
              <a:t> 준비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각각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회를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반복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0~9</a:t>
            </a:r>
            <a:r>
              <a:rPr lang="ko-KR" altLang="en-US" sz="1400" dirty="0">
                <a:solidFill>
                  <a:srgbClr val="FF0000"/>
                </a:solidFill>
              </a:rPr>
              <a:t>의 숫자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개를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만듬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생성된 리스트 출력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23" y="3383995"/>
            <a:ext cx="5076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0</a:t>
            </a:r>
            <a:r>
              <a:rPr lang="ko-KR" altLang="en-US" sz="1400" dirty="0" smtClean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까지의 숫자를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</a:rPr>
              <a:t>넣음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해당 숫자가 없다면 </a:t>
            </a:r>
            <a:r>
              <a:rPr lang="en-US" altLang="ko-KR" sz="1400" dirty="0">
                <a:solidFill>
                  <a:srgbClr val="FF0000"/>
                </a:solidFill>
              </a:rPr>
              <a:t>11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숫자     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없다는 메시지 </a:t>
            </a:r>
            <a:r>
              <a:rPr lang="ko-KR" altLang="en-US" sz="1400" dirty="0">
                <a:solidFill>
                  <a:srgbClr val="FF0000"/>
                </a:solidFill>
              </a:rPr>
              <a:t>출력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268759"/>
            <a:ext cx="7650850" cy="51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5" y="818710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791645"/>
            <a:ext cx="8240650" cy="36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863715"/>
            <a:ext cx="8370930" cy="41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1] </a:t>
            </a:r>
            <a:r>
              <a:rPr lang="ko-KR" altLang="en-US" dirty="0" smtClean="0"/>
              <a:t>무지개 색상의 원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문을 사용해 </a:t>
            </a:r>
            <a:r>
              <a:rPr lang="ko-KR" altLang="en-US" dirty="0" err="1"/>
              <a:t>터틀</a:t>
            </a:r>
            <a:r>
              <a:rPr lang="ko-KR" altLang="en-US" dirty="0"/>
              <a:t> 그래픽에서 무지개 색상 의 원을 그리는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628800"/>
            <a:ext cx="4831848" cy="5096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7085" y="113319"/>
            <a:ext cx="1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**** Skip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종합 </a:t>
            </a:r>
            <a:r>
              <a:rPr lang="ko-KR" altLang="en-US" dirty="0" smtClean="0"/>
              <a:t>계산기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기능이 </a:t>
            </a:r>
            <a:r>
              <a:rPr lang="ko-KR" altLang="en-US" dirty="0"/>
              <a:t>두 가지인 종합 계산기 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28800"/>
            <a:ext cx="8486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ko-KR" altLang="en-US" dirty="0" err="1"/>
              <a:t>파이썬은</a:t>
            </a:r>
            <a:r>
              <a:rPr lang="ko-KR" altLang="en-US" dirty="0"/>
              <a:t> 들여쓰기가 매우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. </a:t>
            </a:r>
            <a:r>
              <a:rPr lang="en-US" altLang="ko-KR" dirty="0"/>
              <a:t>if </a:t>
            </a:r>
            <a:r>
              <a:rPr lang="ko-KR" altLang="en-US" dirty="0"/>
              <a:t>문 다음에 ‘실행할 문장’은 </a:t>
            </a:r>
            <a:r>
              <a:rPr lang="en-US" altLang="ko-KR" dirty="0"/>
              <a:t>if </a:t>
            </a:r>
            <a:r>
              <a:rPr lang="ko-KR" altLang="en-US" dirty="0"/>
              <a:t>문 다음 줄에서 </a:t>
            </a:r>
            <a:r>
              <a:rPr lang="ko-KR" altLang="en-US" dirty="0" err="1" smtClean="0"/>
              <a:t>들여쓰</a:t>
            </a:r>
            <a:r>
              <a:rPr lang="ko-KR" altLang="en-US" dirty="0" smtClean="0"/>
              <a:t>             기를 </a:t>
            </a:r>
            <a:r>
              <a:rPr lang="ko-KR" altLang="en-US" dirty="0"/>
              <a:t>해서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들여쓰기 </a:t>
            </a:r>
            <a:r>
              <a:rPr lang="ko-KR" altLang="en-US" dirty="0"/>
              <a:t>할 때는 </a:t>
            </a:r>
            <a:r>
              <a:rPr lang="en-US" altLang="ko-KR" dirty="0"/>
              <a:t>Tab </a:t>
            </a:r>
            <a:r>
              <a:rPr lang="ko-KR" altLang="en-US" dirty="0" smtClean="0"/>
              <a:t>보다 </a:t>
            </a:r>
            <a:r>
              <a:rPr lang="en-US" altLang="ko-KR" dirty="0"/>
              <a:t>Space Bar </a:t>
            </a:r>
            <a:r>
              <a:rPr lang="ko-KR" altLang="en-US" dirty="0"/>
              <a:t>를 눌러 </a:t>
            </a:r>
            <a:r>
              <a:rPr lang="en-US" altLang="ko-KR" dirty="0"/>
              <a:t>4</a:t>
            </a:r>
            <a:r>
              <a:rPr lang="ko-KR" altLang="en-US" dirty="0"/>
              <a:t>칸 정도로 들여쓰기 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대화형 </a:t>
            </a:r>
            <a:r>
              <a:rPr lang="ko-KR" altLang="en-US" dirty="0"/>
              <a:t>모드에서는 ‘실행할 문장</a:t>
            </a:r>
            <a:r>
              <a:rPr lang="ko-KR" altLang="en-US" dirty="0" smtClean="0"/>
              <a:t>’ </a:t>
            </a:r>
            <a:r>
              <a:rPr lang="ko-KR" altLang="en-US" dirty="0"/>
              <a:t>모두 끝나고 </a:t>
            </a:r>
            <a:r>
              <a:rPr lang="en-US" altLang="ko-KR" dirty="0"/>
              <a:t>Enter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눌러야 </a:t>
            </a:r>
            <a:r>
              <a:rPr lang="en-US" altLang="ko-KR" dirty="0"/>
              <a:t>if </a:t>
            </a:r>
            <a:r>
              <a:rPr lang="ko-KR" altLang="en-US" dirty="0"/>
              <a:t>문이 끝나는 것으로 간주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609020"/>
            <a:ext cx="7065785" cy="17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5" y="773705"/>
            <a:ext cx="2970355" cy="27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 실행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2581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조건이 </a:t>
            </a:r>
            <a:r>
              <a:rPr lang="ko-KR" altLang="en-US" dirty="0"/>
              <a:t>참이고 실행할 문장이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6" y="1178750"/>
            <a:ext cx="8123961" cy="35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5" y="4741977"/>
            <a:ext cx="8123961" cy="16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if </a:t>
            </a:r>
            <a:r>
              <a:rPr lang="ko-KR" altLang="en-US" dirty="0"/>
              <a:t>문에서 두 문장 이상을 </a:t>
            </a:r>
            <a:r>
              <a:rPr lang="ko-KR" altLang="en-US" dirty="0" smtClean="0"/>
              <a:t>실행하고자 할 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ko-KR" altLang="en-US" dirty="0"/>
              <a:t>들여쓰기 오류 예 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78750"/>
            <a:ext cx="8166915" cy="33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7" y="5274205"/>
            <a:ext cx="8166915" cy="9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참일 때와 거짓일 때 실행할 </a:t>
            </a:r>
            <a:r>
              <a:rPr lang="ko-KR" altLang="en-US" dirty="0" smtClean="0"/>
              <a:t>문장이 다름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178750"/>
            <a:ext cx="5457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515</Words>
  <Application>Microsoft Office PowerPoint</Application>
  <PresentationFormat>화면 슬라이드 쇼(4:3)</PresentationFormat>
  <Paragraphs>273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Section01 이 장에서 만들 프로그램</vt:lpstr>
      <vt:lpstr>Section01 이 장에서 만들 프로그램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Section02 기본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Section03 중첩 if 문</vt:lpstr>
      <vt:lpstr>Section04  if 문 응용</vt:lpstr>
      <vt:lpstr>Section04  if 문 응용</vt:lpstr>
      <vt:lpstr>Section04  if 문 응용</vt:lpstr>
      <vt:lpstr>Section04  if 문 응용</vt:lpstr>
      <vt:lpstr>Section04  if 문 응용</vt:lpstr>
      <vt:lpstr>Section04  if 문 응용</vt:lpstr>
      <vt:lpstr>Section04  if 문 응용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황환규</cp:lastModifiedBy>
  <cp:revision>244</cp:revision>
  <dcterms:created xsi:type="dcterms:W3CDTF">2012-07-23T02:34:37Z</dcterms:created>
  <dcterms:modified xsi:type="dcterms:W3CDTF">2020-03-21T15:40:58Z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