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2" r:id="rId6"/>
    <p:sldId id="260" r:id="rId7"/>
    <p:sldId id="258" r:id="rId8"/>
    <p:sldId id="264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2E6E2-2410-702C-1F8C-33DE921EA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C96394-6DB3-7F74-FB43-8D6C28932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E9BD0D-38EB-9550-3137-B2179CAD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6A29-B849-4503-8276-B7298F01CDA9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953441-DA54-11B1-74D3-35B18F96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DF4CFA-26BC-DC2C-92E7-0D3F4F84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0C93-4F6E-4BB2-AEE1-58A976286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02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2E226E-FF09-4369-93BC-36AD67A0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1BB9BB-110A-6CC9-79E5-8F010512E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B1D801-C9B3-7520-6648-0DDE01BF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6A29-B849-4503-8276-B7298F01CDA9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E7135-0939-8392-E504-DF1D1AB5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29EA9C-271F-1D07-7593-8F23B15E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0C93-4F6E-4BB2-AEE1-58A976286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18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CCF9E0-553F-DE8B-D1DC-44EF1946E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6781B3-14CB-C5AD-955D-BB9482288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D137A2-2CDD-9DCE-5DBA-B60E5D22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6A29-B849-4503-8276-B7298F01CDA9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753856-6A58-5C6B-472E-DDE6862F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99481B-3E90-6515-0F76-AACBCB09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0C93-4F6E-4BB2-AEE1-58A976286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1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EA5FFE-E50E-78AF-18C4-3DC25D5A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E5859D-09B3-46EE-59F6-0FCA37F15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5E15CC-8DEE-CFFC-CCEF-D7145721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6A29-B849-4503-8276-B7298F01CDA9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295783-A7B0-B5E6-7092-3FA7B220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E909A6-4D92-F79A-0804-250A90DB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0C93-4F6E-4BB2-AEE1-58A976286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05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0466B-70AF-7809-AEA0-46E56BD4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B9ED43-1E09-0268-C03B-19C57FD34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9E11B-E732-D5AC-5B66-B36182A2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6A29-B849-4503-8276-B7298F01CDA9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14C455-37CE-3517-52C8-BE28B0D7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BFA5AB-6B7D-3721-7922-E4B14A6C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0C93-4F6E-4BB2-AEE1-58A976286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65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CD970F-9CDA-4059-41E1-203C7E48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1F5590-55E6-B8BE-1991-DDF268735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A02493-599C-0306-A54C-B2D2410BD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F466BE-31A4-D2EE-B3FF-D401224C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6A29-B849-4503-8276-B7298F01CDA9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D10686-4975-6452-7B00-6606C5FA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E37C87-2BAC-538E-8B8E-078F2384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0C93-4F6E-4BB2-AEE1-58A976286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90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0A7172-22D5-EDB7-FFAE-895DEDCD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A6DB1C-CB13-47F6-2650-2D89FD0BE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2E60F3-FB51-0C17-69B4-118430241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EEFB2A-0951-71C1-B8B7-EAB8F2BC3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FEA92F-8281-530C-0C0A-D21ABA25C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C068A6-A61B-BE39-D31B-D5753448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6A29-B849-4503-8276-B7298F01CDA9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803BCD-B81A-02F7-1F45-E9E49083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4BE370-08AC-D0C7-7DBE-A7F7D61D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0C93-4F6E-4BB2-AEE1-58A976286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05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29E3C-72F4-85BE-480F-4A9C83CB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F88613-7173-3B16-DA0B-8D06B822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6A29-B849-4503-8276-B7298F01CDA9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3AF543-6366-C347-7B3C-44FB3FC8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031439-EDF2-B66B-DB61-D8314C70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0C93-4F6E-4BB2-AEE1-58A976286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0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D82A060-991B-432E-D927-CCFE95B3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6A29-B849-4503-8276-B7298F01CDA9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D269CC-7B0D-F606-7BCD-E62537DD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914D0A-AFF9-F03D-A02D-94EA5D97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0C93-4F6E-4BB2-AEE1-58A976286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74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9B9F8-7558-1E81-DB2C-93881DDA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6747AD-0A47-C9FE-2439-7FFC72BD3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C8DF6E-1D9B-03C7-9224-AEF35EA0A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CB91C7-0E5A-6AD9-3038-54D9E01C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6A29-B849-4503-8276-B7298F01CDA9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8D443E-C973-FE95-755B-21215D6A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BB2033-C83C-9249-2972-E0462724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0C93-4F6E-4BB2-AEE1-58A976286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93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89308-FCF9-3886-8E83-16E069EC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B3D7BC1-F98B-E5B5-5C81-01A427325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EB5FFC-5F27-D72D-0F27-D588D28B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9A68B1-F6DE-0FEA-8C9C-6DCF481A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6A29-B849-4503-8276-B7298F01CDA9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B52147-FCF7-9CAC-9F64-6E87AC79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B6AFC6-8BDE-2B73-4EE8-9A052FED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0C93-4F6E-4BB2-AEE1-58A976286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85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CB1A5A-28CE-C413-53E2-28A12201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0F6EBB-E8A5-3E50-8597-62EAEBC55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C93DD8-C7BE-8596-DEDF-E2D0E732F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66A29-B849-4503-8276-B7298F01CDA9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B9195B-9450-E8AC-E62C-41A35B79C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41479C-1C13-0F03-E38A-D4466E741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90C93-4F6E-4BB2-AEE1-58A976286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4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bitimes.jp/math/1060" TargetMode="External"/><Relationship Id="rId2" Type="http://schemas.openxmlformats.org/officeDocument/2006/relationships/hyperlink" Target="http://bin.t.u-tokyo.ac.jp/startup16/file/2-2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arketing.itmedia.co.jp/mm/articles/1209/05/news078.html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DD64CE-1407-F249-7BE0-AC74ADE1E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統計学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7057AE-494F-A1C3-9FFC-6C5C94950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62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AFBFF5E8-0C39-81C1-388B-260453B4D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32206"/>
              </p:ext>
            </p:extLst>
          </p:nvPr>
        </p:nvGraphicFramePr>
        <p:xfrm>
          <a:off x="3717174" y="365125"/>
          <a:ext cx="6291348" cy="236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3606">
                  <a:extLst>
                    <a:ext uri="{9D8B030D-6E8A-4147-A177-3AD203B41FA5}">
                      <a16:colId xmlns:a16="http://schemas.microsoft.com/office/drawing/2014/main" val="556985359"/>
                    </a:ext>
                  </a:extLst>
                </a:gridCol>
                <a:gridCol w="2392676">
                  <a:extLst>
                    <a:ext uri="{9D8B030D-6E8A-4147-A177-3AD203B41FA5}">
                      <a16:colId xmlns:a16="http://schemas.microsoft.com/office/drawing/2014/main" val="1644910027"/>
                    </a:ext>
                  </a:extLst>
                </a:gridCol>
                <a:gridCol w="2305066">
                  <a:extLst>
                    <a:ext uri="{9D8B030D-6E8A-4147-A177-3AD203B41FA5}">
                      <a16:colId xmlns:a16="http://schemas.microsoft.com/office/drawing/2014/main" val="1776576313"/>
                    </a:ext>
                  </a:extLst>
                </a:gridCol>
              </a:tblGrid>
              <a:tr h="25513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データ分布の確認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99615"/>
                  </a:ext>
                </a:extLst>
              </a:tr>
              <a:tr h="629108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前提条件</a:t>
                      </a:r>
                      <a:r>
                        <a:rPr kumimoji="1" lang="en-US" altLang="ja-JP" sz="1200" dirty="0"/>
                        <a:t>/ input /</a:t>
                      </a:r>
                    </a:p>
                    <a:p>
                      <a:r>
                        <a:rPr kumimoji="1" lang="ja-JP" altLang="en-US" sz="1200" dirty="0"/>
                        <a:t>ユースケース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12405"/>
                  </a:ext>
                </a:extLst>
              </a:tr>
              <a:tr h="255138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概念・手法名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度数分布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67795"/>
                  </a:ext>
                </a:extLst>
              </a:tr>
              <a:tr h="440375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概要</a:t>
                      </a:r>
                      <a:endParaRPr kumimoji="1" lang="en-US" altLang="ja-JP" sz="1200" dirty="0"/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958446"/>
                  </a:ext>
                </a:extLst>
              </a:tr>
              <a:tr h="255138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メリット</a:t>
                      </a:r>
                      <a:r>
                        <a:rPr kumimoji="1" lang="en-US" altLang="ja-JP" sz="1200" dirty="0"/>
                        <a:t>/output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68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デメリット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754663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5D5D88-05A9-3572-7A0D-C5830DC8C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55305"/>
              </p:ext>
            </p:extLst>
          </p:nvPr>
        </p:nvGraphicFramePr>
        <p:xfrm>
          <a:off x="1849582" y="3429000"/>
          <a:ext cx="6291348" cy="25798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3606">
                  <a:extLst>
                    <a:ext uri="{9D8B030D-6E8A-4147-A177-3AD203B41FA5}">
                      <a16:colId xmlns:a16="http://schemas.microsoft.com/office/drawing/2014/main" val="556985359"/>
                    </a:ext>
                  </a:extLst>
                </a:gridCol>
                <a:gridCol w="2392676">
                  <a:extLst>
                    <a:ext uri="{9D8B030D-6E8A-4147-A177-3AD203B41FA5}">
                      <a16:colId xmlns:a16="http://schemas.microsoft.com/office/drawing/2014/main" val="1644910027"/>
                    </a:ext>
                  </a:extLst>
                </a:gridCol>
                <a:gridCol w="2305066">
                  <a:extLst>
                    <a:ext uri="{9D8B030D-6E8A-4147-A177-3AD203B41FA5}">
                      <a16:colId xmlns:a16="http://schemas.microsoft.com/office/drawing/2014/main" val="1776576313"/>
                    </a:ext>
                  </a:extLst>
                </a:gridCol>
              </a:tblGrid>
              <a:tr h="25513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相関関係の把握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99615"/>
                  </a:ext>
                </a:extLst>
              </a:tr>
              <a:tr h="629108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前提条件</a:t>
                      </a:r>
                      <a:r>
                        <a:rPr kumimoji="1" lang="en-US" altLang="ja-JP" sz="1200" dirty="0"/>
                        <a:t>/ input /</a:t>
                      </a:r>
                    </a:p>
                    <a:p>
                      <a:r>
                        <a:rPr kumimoji="1" lang="ja-JP" altLang="en-US" sz="1200" dirty="0"/>
                        <a:t>ユースケース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12405"/>
                  </a:ext>
                </a:extLst>
              </a:tr>
              <a:tr h="255138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概念・手法名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相関係数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400" dirty="0"/>
                        <a:t>[</a:t>
                      </a:r>
                      <a:r>
                        <a:rPr kumimoji="1" lang="ja-JP" altLang="en-US" sz="1400" dirty="0"/>
                        <a:t>数式的証明</a:t>
                      </a:r>
                      <a:r>
                        <a:rPr kumimoji="1" lang="en-US" altLang="ja-JP" sz="1400" dirty="0"/>
                        <a:t>]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67795"/>
                  </a:ext>
                </a:extLst>
              </a:tr>
              <a:tr h="440375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概要</a:t>
                      </a:r>
                      <a:endParaRPr kumimoji="1" lang="en-US" altLang="ja-JP" sz="1200" dirty="0"/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958446"/>
                  </a:ext>
                </a:extLst>
              </a:tr>
              <a:tr h="255138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メリット</a:t>
                      </a:r>
                      <a:r>
                        <a:rPr kumimoji="1" lang="en-US" altLang="ja-JP" sz="1200" dirty="0"/>
                        <a:t>/output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68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デメリット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[</a:t>
                      </a:r>
                      <a:r>
                        <a:rPr kumimoji="1" lang="ja-JP" altLang="en-US" sz="1400" dirty="0"/>
                        <a:t>次のアクション・候補</a:t>
                      </a:r>
                      <a:r>
                        <a:rPr kumimoji="1" lang="en-US" altLang="ja-JP" sz="1400"/>
                        <a:t>]</a:t>
                      </a:r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75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22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4F4FA-CF07-B3FC-77BD-F1817915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6437"/>
          </a:xfrm>
        </p:spPr>
        <p:txBody>
          <a:bodyPr/>
          <a:lstStyle/>
          <a:p>
            <a:r>
              <a:rPr kumimoji="1" lang="ja-JP" altLang="en-US" dirty="0"/>
              <a:t>マルコフ連鎖とは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A45342-B249-0449-E823-B629738A1D41}"/>
              </a:ext>
            </a:extLst>
          </p:cNvPr>
          <p:cNvSpPr txBox="1"/>
          <p:nvPr/>
        </p:nvSpPr>
        <p:spPr>
          <a:xfrm>
            <a:off x="126476" y="612845"/>
            <a:ext cx="10642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参考文献</a:t>
            </a:r>
            <a:r>
              <a:rPr lang="en-US" altLang="ja-JP" dirty="0"/>
              <a:t>]</a:t>
            </a:r>
            <a:endParaRPr lang="en-US" altLang="ja-JP" dirty="0">
              <a:hlinkClick r:id="rId2"/>
            </a:endParaRPr>
          </a:p>
          <a:p>
            <a:r>
              <a:rPr lang="en-US" altLang="ja-JP" dirty="0">
                <a:hlinkClick r:id="rId2"/>
              </a:rPr>
              <a:t>http://bin.t.u-tokyo.ac.jp/startup16/file/2-2.pdf</a:t>
            </a:r>
            <a:endParaRPr kumimoji="1" lang="en-US" altLang="ja-JP" dirty="0"/>
          </a:p>
          <a:p>
            <a:r>
              <a:rPr lang="en-US" altLang="ja-JP" dirty="0">
                <a:hlinkClick r:id="rId3"/>
              </a:rPr>
              <a:t>https://manabitimes.jp/math/1060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6B39D31-E861-7697-A649-56CB59DC0CE4}"/>
                  </a:ext>
                </a:extLst>
              </p:cNvPr>
              <p:cNvSpPr txBox="1"/>
              <p:nvPr/>
            </p:nvSpPr>
            <p:spPr>
              <a:xfrm>
                <a:off x="126476" y="1536175"/>
                <a:ext cx="5969524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>
                    <a:latin typeface="游ゴシック 本文"/>
                  </a:rPr>
                  <a:t>[</a:t>
                </a:r>
                <a:r>
                  <a:rPr lang="ja-JP" altLang="en-US" b="1" dirty="0">
                    <a:latin typeface="游ゴシック 本文"/>
                  </a:rPr>
                  <a:t>前提</a:t>
                </a:r>
                <a:r>
                  <a:rPr lang="en-US" altLang="ja-JP" b="1" dirty="0">
                    <a:latin typeface="游ゴシック 本文"/>
                  </a:rPr>
                  <a:t>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のみに依存する</a:t>
                </a:r>
                <a:r>
                  <a:rPr kumimoji="1" lang="en-US" altLang="ja-JP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dirty="0"/>
                  <a:t>以前には依存しない状態</a:t>
                </a:r>
                <a:r>
                  <a:rPr kumimoji="1" lang="en-US" altLang="ja-JP" dirty="0"/>
                  <a:t>) </a:t>
                </a:r>
              </a:p>
              <a:p>
                <a:r>
                  <a:rPr kumimoji="1" lang="en-US" altLang="ja-JP" dirty="0"/>
                  <a:t>-&gt; (</a:t>
                </a:r>
                <a:r>
                  <a:rPr kumimoji="1" lang="ja-JP" altLang="en-US" dirty="0"/>
                  <a:t>式で表すと</a:t>
                </a:r>
                <a:r>
                  <a:rPr kumimoji="1" lang="en-US" altLang="ja-JP" dirty="0"/>
                  <a:t>)</a:t>
                </a:r>
              </a:p>
              <a:p>
                <a:r>
                  <a:rPr lang="en-US" altLang="ja-JP" dirty="0"/>
                  <a:t>     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ja-JP" dirty="0"/>
                  <a:t>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ja-JP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/>
                  <a:t>) =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ja-JP" dirty="0"/>
                  <a:t>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/>
                  <a:t>)</a:t>
                </a:r>
              </a:p>
              <a:p>
                <a:endParaRPr lang="en-US" altLang="ja-JP" dirty="0"/>
              </a:p>
              <a:p>
                <a:r>
                  <a:rPr lang="ja-JP" altLang="en-US" dirty="0"/>
                  <a:t>となるとき、確率変数列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のマルコフ性といい、このような性質を持つ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をマルコフ連鎖という。</a:t>
                </a:r>
                <a:endParaRPr lang="en-US" altLang="ja-JP" dirty="0"/>
              </a:p>
              <a:p>
                <a:r>
                  <a:rPr lang="en-US" altLang="ja-JP" dirty="0"/>
                  <a:t>Ex.) </a:t>
                </a:r>
                <a:r>
                  <a:rPr lang="ja-JP" altLang="en-US" dirty="0"/>
                  <a:t>ちょっと極端な例だが、「天気」</a:t>
                </a:r>
                <a:endParaRPr lang="en-US" altLang="ja-JP" dirty="0"/>
              </a:p>
              <a:p>
                <a:r>
                  <a:rPr lang="en-US" altLang="ja-JP" dirty="0"/>
                  <a:t> </a:t>
                </a:r>
                <a:r>
                  <a:rPr lang="ja-JP" altLang="en-US" dirty="0"/>
                  <a:t>今日晴れていたら、明日も晴れやすい</a:t>
                </a:r>
                <a:endParaRPr lang="en-US" altLang="ja-JP" dirty="0"/>
              </a:p>
              <a:p>
                <a:r>
                  <a:rPr lang="en-US" altLang="ja-JP" dirty="0"/>
                  <a:t> 2</a:t>
                </a:r>
                <a:r>
                  <a:rPr lang="ja-JP" altLang="en-US" dirty="0"/>
                  <a:t>日前以前の天気は明日の天気に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ぼぼ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関係ない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b="1" dirty="0"/>
                  <a:t>[</a:t>
                </a:r>
                <a:r>
                  <a:rPr lang="ja-JP" altLang="en-US" b="1" dirty="0"/>
                  <a:t>目的：アウトプットできること</a:t>
                </a:r>
                <a:r>
                  <a:rPr lang="en-US" altLang="ja-JP" b="1" dirty="0"/>
                  <a:t>]</a:t>
                </a:r>
              </a:p>
              <a:p>
                <a:r>
                  <a:rPr lang="en-US" altLang="ja-JP" dirty="0"/>
                  <a:t>No1.</a:t>
                </a:r>
                <a:r>
                  <a:rPr lang="ja-JP" altLang="en-US" dirty="0"/>
                  <a:t>定常分布が存在するか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状態確率が収束するか</a:t>
                </a:r>
                <a:r>
                  <a:rPr lang="en-US" altLang="ja-JP" dirty="0"/>
                  <a:t>)</a:t>
                </a:r>
              </a:p>
              <a:p>
                <a:r>
                  <a:rPr lang="en-US" altLang="ja-JP" dirty="0"/>
                  <a:t>   …</a:t>
                </a:r>
                <a:r>
                  <a:rPr lang="ja-JP" altLang="en-US" dirty="0"/>
                  <a:t>問</a:t>
                </a:r>
                <a:r>
                  <a:rPr lang="en-US" altLang="ja-JP" dirty="0"/>
                  <a:t>14.2, </a:t>
                </a:r>
                <a:r>
                  <a:rPr lang="ja-JP" altLang="en-US" dirty="0"/>
                  <a:t>問</a:t>
                </a:r>
                <a:r>
                  <a:rPr lang="en-US" altLang="ja-JP" dirty="0"/>
                  <a:t>14.3</a:t>
                </a:r>
              </a:p>
              <a:p>
                <a:r>
                  <a:rPr kumimoji="1" lang="en-US" altLang="ja-JP" dirty="0"/>
                  <a:t>No2.N</a:t>
                </a:r>
                <a:r>
                  <a:rPr kumimoji="1" lang="ja-JP" altLang="en-US" dirty="0"/>
                  <a:t>回目の状態確率</a:t>
                </a:r>
                <a:r>
                  <a:rPr kumimoji="1" lang="en-US" altLang="ja-JP" dirty="0"/>
                  <a:t>π (※</a:t>
                </a:r>
                <a:r>
                  <a:rPr lang="ja-JP" altLang="en-US" dirty="0"/>
                  <a:t>収束時の状態確率も</a:t>
                </a:r>
                <a:r>
                  <a:rPr kumimoji="1" lang="en-US" altLang="ja-JP" dirty="0"/>
                  <a:t>) </a:t>
                </a:r>
              </a:p>
              <a:p>
                <a:r>
                  <a:rPr lang="en-US" altLang="ja-JP" dirty="0"/>
                  <a:t>   </a:t>
                </a:r>
                <a:r>
                  <a:rPr kumimoji="1" lang="en-US" altLang="ja-JP" dirty="0"/>
                  <a:t>…</a:t>
                </a:r>
                <a:r>
                  <a:rPr kumimoji="1" lang="ja-JP" altLang="en-US" dirty="0"/>
                  <a:t>問</a:t>
                </a:r>
                <a:r>
                  <a:rPr kumimoji="1" lang="en-US" altLang="ja-JP" dirty="0"/>
                  <a:t>14.2</a:t>
                </a:r>
              </a:p>
              <a:p>
                <a:r>
                  <a:rPr kumimoji="1" lang="en-US" altLang="ja-JP" dirty="0"/>
                  <a:t>No3.</a:t>
                </a:r>
                <a:r>
                  <a:rPr kumimoji="1" lang="ja-JP" altLang="en-US" dirty="0"/>
                  <a:t>状態遷移に影響を与えるパラメータの推定 </a:t>
                </a:r>
                <a:r>
                  <a:rPr kumimoji="1" lang="en-US" altLang="ja-JP" dirty="0"/>
                  <a:t>(</a:t>
                </a:r>
                <a:r>
                  <a:rPr lang="ja-JP" altLang="en-US" dirty="0"/>
                  <a:t>最尤法</a:t>
                </a:r>
                <a:r>
                  <a:rPr kumimoji="1" lang="en-US" altLang="ja-JP" dirty="0"/>
                  <a:t>) </a:t>
                </a:r>
              </a:p>
              <a:p>
                <a:r>
                  <a:rPr lang="en-US" altLang="ja-JP" dirty="0"/>
                  <a:t>   </a:t>
                </a:r>
                <a:r>
                  <a:rPr kumimoji="1" lang="en-US" altLang="ja-JP" dirty="0"/>
                  <a:t>… </a:t>
                </a:r>
                <a:r>
                  <a:rPr kumimoji="1" lang="ja-JP" altLang="en-US" dirty="0"/>
                  <a:t>問</a:t>
                </a:r>
                <a:r>
                  <a:rPr kumimoji="1" lang="en-US" altLang="ja-JP" dirty="0"/>
                  <a:t>14.3 (※</a:t>
                </a:r>
                <a:r>
                  <a:rPr kumimoji="1" lang="ja-JP" altLang="en-US" dirty="0"/>
                  <a:t>有限マルコフ連鎖のパラメータ推定</a:t>
                </a:r>
                <a:r>
                  <a:rPr kumimoji="1" lang="en-US" altLang="ja-JP" dirty="0"/>
                  <a:t>)</a:t>
                </a:r>
              </a:p>
              <a:p>
                <a:endParaRPr kumimoji="1" lang="en-US" altLang="ja-JP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6B39D31-E861-7697-A649-56CB59DC0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76" y="1536175"/>
                <a:ext cx="5969524" cy="5355312"/>
              </a:xfrm>
              <a:prstGeom prst="rect">
                <a:avLst/>
              </a:prstGeom>
              <a:blipFill>
                <a:blip r:embed="rId4"/>
                <a:stretch>
                  <a:fillRect l="-919" t="-683" r="-14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81DE4E-D293-E939-BB31-4B079C648A05}"/>
              </a:ext>
            </a:extLst>
          </p:cNvPr>
          <p:cNvSpPr txBox="1"/>
          <p:nvPr/>
        </p:nvSpPr>
        <p:spPr>
          <a:xfrm>
            <a:off x="6032369" y="1720840"/>
            <a:ext cx="60684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[</a:t>
            </a:r>
            <a:r>
              <a:rPr kumimoji="1" lang="ja-JP" altLang="en-US" b="1" dirty="0"/>
              <a:t>例</a:t>
            </a:r>
            <a:r>
              <a:rPr kumimoji="1" lang="en-US" altLang="ja-JP" b="1" dirty="0"/>
              <a:t>]</a:t>
            </a:r>
            <a:r>
              <a:rPr kumimoji="1" lang="en-US" altLang="ja-JP" dirty="0"/>
              <a:t> </a:t>
            </a:r>
            <a:r>
              <a:rPr kumimoji="1" lang="ja-JP" altLang="en-US" dirty="0"/>
              <a:t>マルコフ連鎖を持ちいたアトリビューション分析</a:t>
            </a:r>
            <a:endParaRPr kumimoji="1" lang="en-US" altLang="ja-JP" dirty="0"/>
          </a:p>
          <a:p>
            <a:r>
              <a:rPr kumimoji="1" lang="en-US" altLang="ja-JP" dirty="0">
                <a:hlinkClick r:id="rId5"/>
              </a:rPr>
              <a:t> https://marketing.itmedia.co.jp/mm/articles/1209/05/news078.html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アクセスログを活用し、サイトに訪問するユーザーの全流入とコンバージョンのデータを分析する。</a:t>
            </a:r>
            <a:endParaRPr lang="en-US" altLang="ja-JP" dirty="0"/>
          </a:p>
          <a:p>
            <a:r>
              <a:rPr kumimoji="1" lang="ja-JP" altLang="en-US" dirty="0"/>
              <a:t>各メディアの「サイト流入」と「コンバージョン」への貢献度</a:t>
            </a:r>
            <a:r>
              <a:rPr lang="ja-JP" altLang="en-US" dirty="0"/>
              <a:t>をマルコフ連鎖を用いて算出</a:t>
            </a:r>
            <a:endParaRPr lang="en-US" altLang="ja-JP" dirty="0"/>
          </a:p>
          <a:p>
            <a:r>
              <a:rPr lang="ja-JP" altLang="en-US" dirty="0"/>
              <a:t>ユーザーの状態遷移をマルコフ連鎖で確率で表し、ユーザーの動きが事前のプランニング通りかを鑑賞し、貢献度を測り、「メディアへの投資額、出稿タイミング、どの媒体が有効だったか」といったメディアプランニングの精度向上を図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dirty="0"/>
              <a:t>→</a:t>
            </a:r>
            <a:r>
              <a:rPr lang="en-US" altLang="ja-JP" b="1" dirty="0"/>
              <a:t>No2, No3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1727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4F4FA-CF07-B3FC-77BD-F1817915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6437"/>
          </a:xfrm>
        </p:spPr>
        <p:txBody>
          <a:bodyPr/>
          <a:lstStyle/>
          <a:p>
            <a:r>
              <a:rPr kumimoji="1" lang="ja-JP" altLang="en-US" dirty="0"/>
              <a:t>マルコフ連鎖</a:t>
            </a:r>
            <a:r>
              <a:rPr kumimoji="1" lang="en-US" altLang="ja-JP" dirty="0"/>
              <a:t>-</a:t>
            </a:r>
            <a:r>
              <a:rPr kumimoji="1" lang="ja-JP" altLang="en-US" dirty="0"/>
              <a:t>要素・キーワード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B16ED0-26FF-2219-34C2-00B149CB4A52}"/>
              </a:ext>
            </a:extLst>
          </p:cNvPr>
          <p:cNvSpPr txBox="1"/>
          <p:nvPr/>
        </p:nvSpPr>
        <p:spPr>
          <a:xfrm>
            <a:off x="195302" y="716437"/>
            <a:ext cx="5969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遷移確率</a:t>
            </a:r>
            <a:r>
              <a:rPr kumimoji="1" lang="en-US" altLang="ja-JP" dirty="0"/>
              <a:t>(</a:t>
            </a:r>
            <a:r>
              <a:rPr kumimoji="1" lang="ja-JP" altLang="en-US" dirty="0"/>
              <a:t>推移確率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状態空間</a:t>
            </a:r>
            <a:endParaRPr lang="en-US" altLang="ja-JP" dirty="0"/>
          </a:p>
          <a:p>
            <a:r>
              <a:rPr kumimoji="1" lang="ja-JP" altLang="en-US" dirty="0"/>
              <a:t>推移確率行列</a:t>
            </a:r>
            <a:endParaRPr kumimoji="1" lang="en-US" altLang="ja-JP" dirty="0"/>
          </a:p>
          <a:p>
            <a:r>
              <a:rPr lang="ja-JP" altLang="en-US" dirty="0"/>
              <a:t>状態確率ベクトル</a:t>
            </a:r>
            <a:endParaRPr lang="en-US" altLang="ja-JP" dirty="0"/>
          </a:p>
          <a:p>
            <a:r>
              <a:rPr kumimoji="1" lang="ja-JP" altLang="en-US" dirty="0"/>
              <a:t>定常分布</a:t>
            </a:r>
            <a:endParaRPr kumimoji="1"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問題解きながら具体イメージをつかんでいく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4816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4F4FA-CF07-B3FC-77BD-F1817915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6437"/>
          </a:xfrm>
        </p:spPr>
        <p:txBody>
          <a:bodyPr/>
          <a:lstStyle/>
          <a:p>
            <a:r>
              <a:rPr kumimoji="1" lang="ja-JP" altLang="en-US" dirty="0"/>
              <a:t>マルコフ連鎖</a:t>
            </a:r>
            <a:r>
              <a:rPr kumimoji="1" lang="en-US" altLang="ja-JP" dirty="0"/>
              <a:t>-</a:t>
            </a:r>
            <a:r>
              <a:rPr kumimoji="1" lang="ja-JP" altLang="en-US" dirty="0"/>
              <a:t>例題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A45342-B249-0449-E823-B629738A1D41}"/>
              </a:ext>
            </a:extLst>
          </p:cNvPr>
          <p:cNvSpPr txBox="1"/>
          <p:nvPr/>
        </p:nvSpPr>
        <p:spPr>
          <a:xfrm>
            <a:off x="710938" y="483819"/>
            <a:ext cx="10642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.14.2</a:t>
            </a:r>
          </a:p>
          <a:p>
            <a:endParaRPr lang="en-US" altLang="ja-JP" dirty="0"/>
          </a:p>
          <a:p>
            <a:pPr marL="342900" indent="-342900">
              <a:buAutoNum type="arabicParenBoth"/>
            </a:pPr>
            <a:r>
              <a:rPr kumimoji="1" lang="ja-JP" altLang="en-US" dirty="0"/>
              <a:t>推移確率行列を求める問題</a:t>
            </a:r>
            <a:r>
              <a:rPr kumimoji="1" lang="en-US" altLang="ja-JP" dirty="0"/>
              <a:t>…</a:t>
            </a:r>
            <a:r>
              <a:rPr kumimoji="1" lang="ja-JP" altLang="en-US" dirty="0"/>
              <a:t>問 </a:t>
            </a:r>
            <a:r>
              <a:rPr kumimoji="1" lang="en-US" altLang="ja-JP" dirty="0"/>
              <a:t>14.3</a:t>
            </a:r>
            <a:r>
              <a:rPr kumimoji="1" lang="ja-JP" altLang="en-US" dirty="0"/>
              <a:t>にある</a:t>
            </a:r>
            <a:endParaRPr kumimoji="1" lang="en-US" altLang="ja-JP" dirty="0"/>
          </a:p>
          <a:p>
            <a:pPr marL="342900" indent="-342900">
              <a:buAutoNum type="arabicParenBoth"/>
            </a:pPr>
            <a:r>
              <a:rPr lang="en-US" altLang="ja-JP" dirty="0"/>
              <a:t>[N</a:t>
            </a:r>
            <a:r>
              <a:rPr lang="ja-JP" altLang="en-US" dirty="0"/>
              <a:t>回目の状態遷移確率を求める</a:t>
            </a:r>
            <a:r>
              <a:rPr lang="en-US" altLang="ja-JP" dirty="0"/>
              <a:t>]</a:t>
            </a:r>
          </a:p>
          <a:p>
            <a:pPr marL="342900" indent="-342900">
              <a:buAutoNum type="arabicParenBoth"/>
            </a:pPr>
            <a:r>
              <a:rPr kumimoji="1" lang="en-US" altLang="ja-JP" dirty="0"/>
              <a:t>[</a:t>
            </a:r>
            <a:r>
              <a:rPr kumimoji="1" lang="ja-JP" altLang="en-US" dirty="0"/>
              <a:t>定常分布が存在するか</a:t>
            </a:r>
            <a:r>
              <a:rPr kumimoji="1" lang="en-US" altLang="ja-JP" dirty="0"/>
              <a:t>=</a:t>
            </a:r>
            <a:r>
              <a:rPr kumimoji="1" lang="ja-JP" altLang="en-US" dirty="0"/>
              <a:t>状態遷移確率が収束するか</a:t>
            </a:r>
            <a:r>
              <a:rPr kumimoji="1" lang="en-US" altLang="ja-JP" dirty="0"/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A94F976-723E-F78F-F635-8D497EA411E9}"/>
                  </a:ext>
                </a:extLst>
              </p:cNvPr>
              <p:cNvSpPr txBox="1"/>
              <p:nvPr/>
            </p:nvSpPr>
            <p:spPr>
              <a:xfrm>
                <a:off x="710938" y="2153935"/>
                <a:ext cx="10642862" cy="3928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問</a:t>
                </a:r>
                <a:r>
                  <a:rPr kumimoji="1" lang="en-US" altLang="ja-JP" b="1" dirty="0"/>
                  <a:t>.14.2</a:t>
                </a:r>
              </a:p>
              <a:p>
                <a:r>
                  <a:rPr lang="en-US" altLang="ja-JP" b="1" dirty="0"/>
                  <a:t>(2) 2</a:t>
                </a:r>
                <a:r>
                  <a:rPr lang="ja-JP" altLang="en-US" b="1" dirty="0"/>
                  <a:t>回目常置の状態確率</a:t>
                </a:r>
                <a:r>
                  <a:rPr lang="en-US" altLang="ja-JP" b="1" dirty="0"/>
                  <a:t>(</a:t>
                </a:r>
                <a:r>
                  <a:rPr lang="ja-JP" altLang="en-US" b="1" dirty="0"/>
                  <a:t>ベクトル</a:t>
                </a:r>
                <a:r>
                  <a:rPr lang="en-US" altLang="ja-JP" b="1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を求める</a:t>
                </a:r>
                <a:endParaRPr lang="en-US" altLang="ja-JP" b="1" dirty="0"/>
              </a:p>
              <a:p>
                <a:r>
                  <a:rPr lang="ja-JP" altLang="en-US" dirty="0"/>
                  <a:t>式</a:t>
                </a:r>
                <a:r>
                  <a:rPr lang="en-US" altLang="ja-JP" dirty="0"/>
                  <a:t>14.1 (</a:t>
                </a:r>
                <a:r>
                  <a:rPr lang="ja-JP" altLang="en-US" dirty="0"/>
                  <a:t>推移確率行列と状態確率ベクトルについての定理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ja-JP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ja-JP" dirty="0"/>
                  <a:t>) </a:t>
                </a:r>
                <a:r>
                  <a:rPr lang="ja-JP" altLang="en-US" dirty="0"/>
                  <a:t>より</a:t>
                </a:r>
                <a:endParaRPr lang="en-US" altLang="ja-JP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ja-JP" dirty="0"/>
              </a:p>
              <a:p>
                <a:r>
                  <a:rPr lang="en-US" altLang="ja-JP" dirty="0"/>
                  <a:t>    = (0,0,1) 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e>
                      </m:mr>
                      <m:m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1/6</m:t>
                          </m:r>
                        </m: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e>
                      </m:mr>
                      <m:m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1/9</m:t>
                          </m:r>
                        </m: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2/9</m:t>
                          </m:r>
                        </m: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2/3</m:t>
                          </m:r>
                        </m:e>
                      </m:mr>
                    </m:m>
                  </m:oMath>
                </a14:m>
                <a:r>
                  <a:rPr lang="en-US" altLang="ja-JP" dirty="0"/>
                  <a:t>) =(1/9, 2/9, 2/3)</a:t>
                </a:r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 or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ja-JP" b="0" dirty="0"/>
              </a:p>
              <a:p>
                <a:r>
                  <a:rPr lang="en-US" altLang="ja-JP" dirty="0"/>
                  <a:t>     = (1/9, 2/9, 2/3) 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/3</m:t>
                          </m:r>
                        </m: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e>
                      </m:mr>
                      <m:m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1/6</m:t>
                          </m:r>
                        </m: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e>
                      </m:mr>
                      <m:m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1/9</m:t>
                          </m:r>
                        </m: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2/9</m:t>
                          </m:r>
                        </m: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2/3</m:t>
                          </m:r>
                        </m:e>
                      </m:mr>
                    </m:m>
                  </m:oMath>
                </a14:m>
                <a:r>
                  <a:rPr lang="en-US" altLang="ja-JP" dirty="0"/>
                  <a:t>)  = (4/27, 8/27, 5/9)</a:t>
                </a:r>
              </a:p>
              <a:p>
                <a:endParaRPr lang="en-US" altLang="ja-JP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A94F976-723E-F78F-F635-8D497EA41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38" y="2153935"/>
                <a:ext cx="10642862" cy="3928768"/>
              </a:xfrm>
              <a:prstGeom prst="rect">
                <a:avLst/>
              </a:prstGeom>
              <a:blipFill>
                <a:blip r:embed="rId2"/>
                <a:stretch>
                  <a:fillRect l="-515" t="-7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31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4F4FA-CF07-B3FC-77BD-F1817915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6437"/>
          </a:xfrm>
        </p:spPr>
        <p:txBody>
          <a:bodyPr/>
          <a:lstStyle/>
          <a:p>
            <a:r>
              <a:rPr kumimoji="1" lang="ja-JP" altLang="en-US" dirty="0"/>
              <a:t>マルコフ連鎖</a:t>
            </a:r>
            <a:r>
              <a:rPr kumimoji="1" lang="en-US" altLang="ja-JP" dirty="0"/>
              <a:t>-</a:t>
            </a:r>
            <a:r>
              <a:rPr kumimoji="1" lang="ja-JP" altLang="en-US" dirty="0"/>
              <a:t>例題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A45342-B249-0449-E823-B629738A1D41}"/>
              </a:ext>
            </a:extLst>
          </p:cNvPr>
          <p:cNvSpPr txBox="1"/>
          <p:nvPr/>
        </p:nvSpPr>
        <p:spPr>
          <a:xfrm>
            <a:off x="710938" y="483819"/>
            <a:ext cx="10642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.14.2</a:t>
            </a:r>
          </a:p>
          <a:p>
            <a:endParaRPr lang="en-US" altLang="ja-JP" dirty="0"/>
          </a:p>
          <a:p>
            <a:pPr marL="342900" indent="-342900">
              <a:buAutoNum type="arabicParenBoth"/>
            </a:pPr>
            <a:r>
              <a:rPr kumimoji="1" lang="ja-JP" altLang="en-US" dirty="0"/>
              <a:t>推移確率行列を求める問題</a:t>
            </a:r>
            <a:r>
              <a:rPr kumimoji="1" lang="en-US" altLang="ja-JP" dirty="0"/>
              <a:t>…</a:t>
            </a:r>
            <a:r>
              <a:rPr kumimoji="1" lang="ja-JP" altLang="en-US" dirty="0"/>
              <a:t>問 </a:t>
            </a:r>
            <a:r>
              <a:rPr kumimoji="1" lang="en-US" altLang="ja-JP" dirty="0"/>
              <a:t>14.3</a:t>
            </a:r>
            <a:r>
              <a:rPr kumimoji="1" lang="ja-JP" altLang="en-US" dirty="0"/>
              <a:t>にある</a:t>
            </a:r>
            <a:endParaRPr kumimoji="1" lang="en-US" altLang="ja-JP" dirty="0"/>
          </a:p>
          <a:p>
            <a:pPr marL="342900" indent="-342900">
              <a:buAutoNum type="arabicParenBoth"/>
            </a:pPr>
            <a:r>
              <a:rPr lang="en-US" altLang="ja-JP" dirty="0"/>
              <a:t>[N</a:t>
            </a:r>
            <a:r>
              <a:rPr lang="ja-JP" altLang="en-US" dirty="0"/>
              <a:t>回目の状態遷移確率を求める</a:t>
            </a:r>
            <a:r>
              <a:rPr lang="en-US" altLang="ja-JP" dirty="0"/>
              <a:t>]</a:t>
            </a:r>
          </a:p>
          <a:p>
            <a:pPr marL="342900" indent="-342900">
              <a:buAutoNum type="arabicParenBoth"/>
            </a:pPr>
            <a:r>
              <a:rPr kumimoji="1" lang="en-US" altLang="ja-JP" dirty="0"/>
              <a:t>[</a:t>
            </a:r>
            <a:r>
              <a:rPr kumimoji="1" lang="ja-JP" altLang="en-US" dirty="0"/>
              <a:t>定常分布が存在するか</a:t>
            </a:r>
            <a:r>
              <a:rPr kumimoji="1" lang="en-US" altLang="ja-JP" dirty="0"/>
              <a:t>=</a:t>
            </a:r>
            <a:r>
              <a:rPr kumimoji="1" lang="ja-JP" altLang="en-US" dirty="0"/>
              <a:t>状態遷移確率が収束するか</a:t>
            </a:r>
            <a:r>
              <a:rPr kumimoji="1" lang="en-US" altLang="ja-JP" dirty="0"/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A94F976-723E-F78F-F635-8D497EA411E9}"/>
                  </a:ext>
                </a:extLst>
              </p:cNvPr>
              <p:cNvSpPr txBox="1"/>
              <p:nvPr/>
            </p:nvSpPr>
            <p:spPr>
              <a:xfrm>
                <a:off x="710938" y="2153935"/>
                <a:ext cx="10642862" cy="3811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問</a:t>
                </a:r>
                <a:r>
                  <a:rPr kumimoji="1" lang="en-US" altLang="ja-JP" b="1" dirty="0"/>
                  <a:t>.14.2</a:t>
                </a:r>
              </a:p>
              <a:p>
                <a:r>
                  <a:rPr lang="en-US" altLang="ja-JP" b="1" dirty="0"/>
                  <a:t>(3)</a:t>
                </a:r>
                <a:r>
                  <a:rPr lang="ja-JP" altLang="en-US" b="1" dirty="0"/>
                  <a:t>定常分布は存在するか、あればそれを求めよ</a:t>
                </a:r>
                <a:endParaRPr lang="en-US" altLang="ja-JP" b="1" dirty="0"/>
              </a:p>
              <a:p>
                <a:endParaRPr lang="en-US" altLang="ja-JP" dirty="0"/>
              </a:p>
              <a:p>
                <a:r>
                  <a:rPr lang="ja-JP" altLang="en-US" dirty="0"/>
                  <a:t>定常分布 </a:t>
                </a:r>
                <a:r>
                  <a:rPr lang="en-US" altLang="ja-JP" dirty="0"/>
                  <a:t>=&gt; π = πQ, </a:t>
                </a:r>
                <a:r>
                  <a:rPr lang="ja-JP" altLang="en-US" dirty="0"/>
                  <a:t>状態確率ベクトルの和 </a:t>
                </a:r>
                <a:r>
                  <a:rPr lang="en-US" altLang="ja-JP" dirty="0"/>
                  <a:t>= 1</a:t>
                </a:r>
                <a:r>
                  <a:rPr lang="ja-JP" altLang="en-US" dirty="0"/>
                  <a:t>なので、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/>
                  <a:t>π=(</a:t>
                </a:r>
                <a:r>
                  <a:rPr lang="en-US" altLang="ja-JP" dirty="0" err="1"/>
                  <a:t>a,b,c</a:t>
                </a:r>
                <a:r>
                  <a:rPr lang="en-US" altLang="ja-JP" dirty="0"/>
                  <a:t>) (</a:t>
                </a:r>
                <a:r>
                  <a:rPr lang="en-US" altLang="ja-JP" dirty="0" err="1"/>
                  <a:t>a+b+c</a:t>
                </a:r>
                <a:r>
                  <a:rPr lang="en-US" altLang="ja-JP" dirty="0"/>
                  <a:t>=1)</a:t>
                </a:r>
                <a:r>
                  <a:rPr lang="ja-JP" altLang="en-US" dirty="0"/>
                  <a:t>とおいて、</a:t>
                </a:r>
                <a:r>
                  <a:rPr lang="en-US" altLang="ja-JP" dirty="0"/>
                  <a:t> π = πQ</a:t>
                </a:r>
                <a:r>
                  <a:rPr lang="ja-JP" altLang="en-US" dirty="0"/>
                  <a:t>を解く</a:t>
                </a:r>
                <a:endParaRPr lang="en-US" altLang="ja-JP" dirty="0"/>
              </a:p>
              <a:p>
                <a:r>
                  <a:rPr lang="en-US" altLang="ja-JP" dirty="0"/>
                  <a:t>(</a:t>
                </a:r>
                <a:r>
                  <a:rPr lang="en-US" altLang="ja-JP" dirty="0" err="1"/>
                  <a:t>a,b,c</a:t>
                </a:r>
                <a:r>
                  <a:rPr lang="en-US" altLang="ja-JP" dirty="0"/>
                  <a:t>) = (</a:t>
                </a:r>
                <a:r>
                  <a:rPr lang="en-US" altLang="ja-JP" dirty="0" err="1"/>
                  <a:t>a,b,c</a:t>
                </a:r>
                <a:r>
                  <a:rPr lang="en-US" altLang="ja-JP" dirty="0"/>
                  <a:t> ) 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/3</m:t>
                          </m:r>
                        </m: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1/3</m:t>
                          </m:r>
                        </m: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1/3</m:t>
                          </m:r>
                        </m:e>
                      </m:mr>
                      <m:m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1/6</m:t>
                          </m:r>
                        </m: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1/3</m:t>
                          </m:r>
                        </m:e>
                      </m:mr>
                      <m:m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1/9</m:t>
                          </m:r>
                        </m: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2/9</m:t>
                          </m:r>
                        </m: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2/3</m:t>
                          </m:r>
                        </m:e>
                      </m:mr>
                    </m:m>
                  </m:oMath>
                </a14:m>
                <a:r>
                  <a:rPr lang="en-US" altLang="ja-JP" dirty="0"/>
                  <a:t>) </a:t>
                </a:r>
              </a:p>
              <a:p>
                <a:endParaRPr lang="en-US" altLang="ja-JP" dirty="0"/>
              </a:p>
              <a:p>
                <a:r>
                  <a:rPr lang="en-US" altLang="ja-JP" dirty="0"/>
                  <a:t>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ja-JP" dirty="0"/>
                  <a:t>a+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ja-JP" dirty="0"/>
                      <m:t> = 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altLang="ja-JP" dirty="0"/>
                      <m:t>a</m:t>
                    </m:r>
                    <m:r>
                      <m:rPr>
                        <m:nor/>
                      </m:rPr>
                      <a:rPr lang="en-US" altLang="ja-JP" dirty="0"/>
                      <m:t>+ 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nor/>
                      </m:rPr>
                      <a:rPr lang="en-US" altLang="ja-JP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ja-JP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ja-JP" dirty="0"/>
                      <m:t> = 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altLang="ja-JP" dirty="0"/>
                      <m:t>a</m:t>
                    </m:r>
                    <m:r>
                      <m:rPr>
                        <m:nor/>
                      </m:rPr>
                      <a:rPr lang="en-US" altLang="ja-JP" dirty="0"/>
                      <m:t>+ 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altLang="ja-JP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A94F976-723E-F78F-F635-8D497EA41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38" y="2153935"/>
                <a:ext cx="10642862" cy="3811749"/>
              </a:xfrm>
              <a:prstGeom prst="rect">
                <a:avLst/>
              </a:prstGeom>
              <a:blipFill>
                <a:blip r:embed="rId2"/>
                <a:stretch>
                  <a:fillRect l="-515" t="-7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7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4F4FA-CF07-B3FC-77BD-F1817915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6437"/>
          </a:xfrm>
        </p:spPr>
        <p:txBody>
          <a:bodyPr/>
          <a:lstStyle/>
          <a:p>
            <a:r>
              <a:rPr kumimoji="1" lang="ja-JP" altLang="en-US" dirty="0"/>
              <a:t>マルコフ連鎖</a:t>
            </a:r>
            <a:r>
              <a:rPr kumimoji="1" lang="en-US" altLang="ja-JP" dirty="0"/>
              <a:t>-</a:t>
            </a:r>
            <a:r>
              <a:rPr kumimoji="1" lang="ja-JP" altLang="en-US" dirty="0"/>
              <a:t>例題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AA45342-B249-0449-E823-B629738A1D41}"/>
                  </a:ext>
                </a:extLst>
              </p:cNvPr>
              <p:cNvSpPr txBox="1"/>
              <p:nvPr/>
            </p:nvSpPr>
            <p:spPr>
              <a:xfrm>
                <a:off x="710938" y="716437"/>
                <a:ext cx="10642862" cy="5279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問</a:t>
                </a:r>
                <a:r>
                  <a:rPr kumimoji="1" lang="en-US" altLang="ja-JP" b="1" dirty="0"/>
                  <a:t>.14.3 (1)</a:t>
                </a:r>
                <a:r>
                  <a:rPr lang="ja-JP" altLang="en-US" b="1" dirty="0"/>
                  <a:t> </a:t>
                </a:r>
                <a:r>
                  <a:rPr kumimoji="1" lang="ja-JP" altLang="en-US" b="1" dirty="0"/>
                  <a:t>状態空間</a:t>
                </a:r>
                <a:r>
                  <a:rPr kumimoji="1" lang="en-US" altLang="ja-JP" b="1" dirty="0"/>
                  <a:t>S</a:t>
                </a:r>
                <a:r>
                  <a:rPr kumimoji="1" lang="ja-JP" altLang="en-US" b="1" dirty="0"/>
                  <a:t>と初期分布</a:t>
                </a:r>
                <a:r>
                  <a:rPr kumimoji="1" lang="en-US" altLang="ja-JP" b="1" dirty="0"/>
                  <a:t>π</a:t>
                </a:r>
                <a:r>
                  <a:rPr kumimoji="1" lang="ja-JP" altLang="en-US" b="1" dirty="0"/>
                  <a:t>および推移確率行列を求めよ</a:t>
                </a:r>
                <a:endParaRPr kumimoji="1" lang="en-US" altLang="ja-JP" b="1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家</a:t>
                </a:r>
                <a:r>
                  <a:rPr lang="en-US" altLang="ja-JP" dirty="0"/>
                  <a:t>-</a:t>
                </a:r>
                <a:r>
                  <a:rPr lang="ja-JP" altLang="en-US" dirty="0"/>
                  <a:t>職場 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着いた先の傘の本数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ja-JP" dirty="0"/>
                  <a:t>…</a:t>
                </a:r>
                <a:r>
                  <a:rPr lang="ja-JP" altLang="en-US" dirty="0"/>
                  <a:t>現在の状態で次が決まるのでマルコフ連鎖</a:t>
                </a:r>
                <a:r>
                  <a:rPr lang="en-US" altLang="ja-JP" dirty="0"/>
                  <a:t>)</a:t>
                </a:r>
              </a:p>
              <a:p>
                <a:endParaRPr lang="en-US" altLang="ja-JP" dirty="0"/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状態空間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S </a:t>
                </a:r>
                <a:r>
                  <a:rPr lang="en-US" altLang="ja-JP" dirty="0"/>
                  <a:t>= {0,1,2} ※0:</a:t>
                </a:r>
                <a:r>
                  <a:rPr lang="ja-JP" altLang="en-US" dirty="0"/>
                  <a:t>ついた先に傘が一本もない</a:t>
                </a:r>
                <a:r>
                  <a:rPr lang="en-US" altLang="ja-JP" dirty="0"/>
                  <a:t>. 2:</a:t>
                </a:r>
                <a:r>
                  <a:rPr lang="ja-JP" altLang="en-US" dirty="0"/>
                  <a:t>ついた先に用意した傘が全てある</a:t>
                </a:r>
                <a:r>
                  <a:rPr lang="en-US" altLang="ja-JP" dirty="0"/>
                  <a:t>.</a:t>
                </a:r>
              </a:p>
              <a:p>
                <a:endParaRPr lang="en-US" altLang="ja-JP" dirty="0"/>
              </a:p>
              <a:p>
                <a:r>
                  <a:rPr lang="ja-JP" altLang="en-US" dirty="0"/>
                  <a:t>時刻</a:t>
                </a:r>
                <a:r>
                  <a:rPr lang="en-US" altLang="ja-JP" dirty="0"/>
                  <a:t>t=1(</a:t>
                </a:r>
                <a:r>
                  <a:rPr lang="ja-JP" altLang="en-US" dirty="0"/>
                  <a:t>初期状態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における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の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状態確率ベクトル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ja-JP" dirty="0"/>
                  <a:t>) = (0, 1,0)</a:t>
                </a:r>
              </a:p>
              <a:p>
                <a:r>
                  <a:rPr lang="en-US" altLang="ja-JP" dirty="0"/>
                  <a:t>      ※</a:t>
                </a:r>
                <a:r>
                  <a:rPr lang="ja-JP" altLang="en-US" dirty="0"/>
                  <a:t>状態遷移ベクトルの行和は</a:t>
                </a:r>
                <a:r>
                  <a:rPr lang="en-US" altLang="ja-JP" dirty="0"/>
                  <a:t>1 .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を特に「初期分布」と呼ぶ</a:t>
                </a:r>
                <a:r>
                  <a:rPr lang="en-US" altLang="ja-JP" dirty="0"/>
                  <a:t>.</a:t>
                </a:r>
              </a:p>
              <a:p>
                <a:r>
                  <a:rPr lang="en-US" altLang="ja-JP" dirty="0"/>
                  <a:t>      </a:t>
                </a:r>
                <a:r>
                  <a:rPr lang="ja-JP" altLang="en-US" dirty="0"/>
                  <a:t>問題設定上、初期状態で傘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本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はありえないので、確率</a:t>
                </a:r>
                <a:r>
                  <a:rPr lang="en-US" altLang="ja-JP" dirty="0"/>
                  <a:t>0</a:t>
                </a:r>
              </a:p>
              <a:p>
                <a:endParaRPr lang="en-US" altLang="ja-JP" dirty="0"/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推移確率行列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Q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≤3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= 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−1 |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とする</a:t>
                </a:r>
                <a:endParaRPr lang="en-US" altLang="ja-JP" dirty="0"/>
              </a:p>
              <a:p>
                <a:r>
                  <a:rPr lang="en-US" altLang="ja-JP" dirty="0"/>
                  <a:t>Q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en-US" altLang="ja-JP" dirty="0"/>
                  <a:t>) = 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mr>
                      <m:m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altLang="ja-JP" dirty="0"/>
                  <a:t>) </a:t>
                </a:r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AA45342-B249-0449-E823-B629738A1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38" y="716437"/>
                <a:ext cx="10642862" cy="5279907"/>
              </a:xfrm>
              <a:prstGeom prst="rect">
                <a:avLst/>
              </a:prstGeom>
              <a:blipFill>
                <a:blip r:embed="rId2"/>
                <a:stretch>
                  <a:fillRect l="-515" t="-6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楕円 3">
            <a:extLst>
              <a:ext uri="{FF2B5EF4-FFF2-40B4-BE49-F238E27FC236}">
                <a16:creationId xmlns:a16="http://schemas.microsoft.com/office/drawing/2014/main" id="{C576A153-F9A6-1FED-2FE7-42AAD4B01467}"/>
              </a:ext>
            </a:extLst>
          </p:cNvPr>
          <p:cNvSpPr/>
          <p:nvPr/>
        </p:nvSpPr>
        <p:spPr>
          <a:xfrm>
            <a:off x="8917757" y="3195687"/>
            <a:ext cx="603315" cy="58446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0</a:t>
            </a:r>
            <a:r>
              <a:rPr kumimoji="1" lang="ja-JP" altLang="en-US" sz="1400" b="1" dirty="0"/>
              <a:t>本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FC57AEC-46A2-B9B6-7A5C-53A56DEDCD47}"/>
              </a:ext>
            </a:extLst>
          </p:cNvPr>
          <p:cNvSpPr/>
          <p:nvPr/>
        </p:nvSpPr>
        <p:spPr>
          <a:xfrm>
            <a:off x="8323869" y="4045671"/>
            <a:ext cx="603315" cy="58446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1</a:t>
            </a:r>
            <a:r>
              <a:rPr kumimoji="1" lang="ja-JP" altLang="en-US" sz="1400" b="1" dirty="0"/>
              <a:t>本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F772B5E-C5EB-2E20-5D07-51C21FE3846D}"/>
              </a:ext>
            </a:extLst>
          </p:cNvPr>
          <p:cNvSpPr/>
          <p:nvPr/>
        </p:nvSpPr>
        <p:spPr>
          <a:xfrm>
            <a:off x="9492792" y="4045671"/>
            <a:ext cx="603315" cy="58446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2</a:t>
            </a:r>
            <a:r>
              <a:rPr kumimoji="1" lang="ja-JP" altLang="en-US" sz="1400" b="1" dirty="0"/>
              <a:t>本</a:t>
            </a: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36F48B70-43B9-76F8-515C-27E383E0B300}"/>
              </a:ext>
            </a:extLst>
          </p:cNvPr>
          <p:cNvCxnSpPr>
            <a:endCxn id="4" idx="6"/>
          </p:cNvCxnSpPr>
          <p:nvPr/>
        </p:nvCxnSpPr>
        <p:spPr>
          <a:xfrm rot="16200000" flipV="1">
            <a:off x="9378885" y="3630106"/>
            <a:ext cx="557753" cy="273377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BE308BC-71ED-FA97-6526-6759B6A5F3CA}"/>
              </a:ext>
            </a:extLst>
          </p:cNvPr>
          <p:cNvCxnSpPr>
            <a:cxnSpLocks/>
            <a:stCxn id="4" idx="4"/>
            <a:endCxn id="6" idx="2"/>
          </p:cNvCxnSpPr>
          <p:nvPr/>
        </p:nvCxnSpPr>
        <p:spPr>
          <a:xfrm rot="16200000" flipH="1">
            <a:off x="9077226" y="3922336"/>
            <a:ext cx="557754" cy="273377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5993DCE9-723E-96AF-AAF4-448CE17038BA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0800000" flipV="1">
            <a:off x="8412223" y="3487917"/>
            <a:ext cx="505535" cy="64334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8888CE4D-3DBC-61E5-BA90-BEE0D0466560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rot="5400000" flipH="1" flipV="1">
            <a:off x="8640261" y="3679823"/>
            <a:ext cx="351115" cy="380583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41FCC911-55E2-6D1A-205D-469FAA501FDB}"/>
              </a:ext>
            </a:extLst>
          </p:cNvPr>
          <p:cNvCxnSpPr>
            <a:cxnSpLocks/>
            <a:stCxn id="5" idx="5"/>
            <a:endCxn id="6" idx="3"/>
          </p:cNvCxnSpPr>
          <p:nvPr/>
        </p:nvCxnSpPr>
        <p:spPr>
          <a:xfrm rot="16200000" flipH="1">
            <a:off x="9209988" y="4173383"/>
            <a:ext cx="12700" cy="742314"/>
          </a:xfrm>
          <a:prstGeom prst="bentConnector3">
            <a:avLst>
              <a:gd name="adj1" fmla="val 106364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96535B7A-DB80-A03F-8D19-1DAD03355E0A}"/>
              </a:ext>
            </a:extLst>
          </p:cNvPr>
          <p:cNvCxnSpPr>
            <a:cxnSpLocks/>
            <a:stCxn id="6" idx="4"/>
            <a:endCxn id="5" idx="4"/>
          </p:cNvCxnSpPr>
          <p:nvPr/>
        </p:nvCxnSpPr>
        <p:spPr>
          <a:xfrm rot="5400000">
            <a:off x="9209989" y="4045671"/>
            <a:ext cx="12700" cy="1168923"/>
          </a:xfrm>
          <a:prstGeom prst="bentConnector3">
            <a:avLst>
              <a:gd name="adj1" fmla="val 180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176D1B7C-98D5-D86D-1AC9-930FE3FFCDDF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9219414" y="3067975"/>
            <a:ext cx="12700" cy="426609"/>
          </a:xfrm>
          <a:prstGeom prst="bentConnector3">
            <a:avLst>
              <a:gd name="adj1" fmla="val 247395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686D2EA3-BF61-4992-BA8E-FC8D883EDB69}"/>
              </a:ext>
            </a:extLst>
          </p:cNvPr>
          <p:cNvCxnSpPr>
            <a:cxnSpLocks/>
            <a:stCxn id="6" idx="7"/>
            <a:endCxn id="6" idx="5"/>
          </p:cNvCxnSpPr>
          <p:nvPr/>
        </p:nvCxnSpPr>
        <p:spPr>
          <a:xfrm rot="16200000" flipH="1">
            <a:off x="9801115" y="4337901"/>
            <a:ext cx="413277" cy="12700"/>
          </a:xfrm>
          <a:prstGeom prst="bentConnector5">
            <a:avLst>
              <a:gd name="adj1" fmla="val -55314"/>
              <a:gd name="adj2" fmla="val 5854819"/>
              <a:gd name="adj3" fmla="val 155314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78043E03-DB73-1217-E881-D68B25F609C0}"/>
              </a:ext>
            </a:extLst>
          </p:cNvPr>
          <p:cNvCxnSpPr>
            <a:cxnSpLocks/>
            <a:stCxn id="5" idx="2"/>
            <a:endCxn id="5" idx="3"/>
          </p:cNvCxnSpPr>
          <p:nvPr/>
        </p:nvCxnSpPr>
        <p:spPr>
          <a:xfrm rot="10800000" flipH="1" flipV="1">
            <a:off x="8323868" y="4337902"/>
            <a:ext cx="88353" cy="206638"/>
          </a:xfrm>
          <a:prstGeom prst="bentConnector4">
            <a:avLst>
              <a:gd name="adj1" fmla="val -258735"/>
              <a:gd name="adj2" fmla="val 252049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乗算記号 36">
            <a:extLst>
              <a:ext uri="{FF2B5EF4-FFF2-40B4-BE49-F238E27FC236}">
                <a16:creationId xmlns:a16="http://schemas.microsoft.com/office/drawing/2014/main" id="{571AC1CF-9BB1-7183-E421-6905FB609C8D}"/>
              </a:ext>
            </a:extLst>
          </p:cNvPr>
          <p:cNvSpPr/>
          <p:nvPr/>
        </p:nvSpPr>
        <p:spPr>
          <a:xfrm>
            <a:off x="9511645" y="2278811"/>
            <a:ext cx="530976" cy="49671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82B5A1A-A174-F934-D442-FF4B8742B353}"/>
              </a:ext>
            </a:extLst>
          </p:cNvPr>
          <p:cNvSpPr txBox="1"/>
          <p:nvPr/>
        </p:nvSpPr>
        <p:spPr>
          <a:xfrm>
            <a:off x="10096107" y="2274193"/>
            <a:ext cx="209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ありえない遷移：確率</a:t>
            </a:r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乗算記号 38">
            <a:extLst>
              <a:ext uri="{FF2B5EF4-FFF2-40B4-BE49-F238E27FC236}">
                <a16:creationId xmlns:a16="http://schemas.microsoft.com/office/drawing/2014/main" id="{1E949CC5-0B47-4FF7-BAA3-D049DBA424F3}"/>
              </a:ext>
            </a:extLst>
          </p:cNvPr>
          <p:cNvSpPr/>
          <p:nvPr/>
        </p:nvSpPr>
        <p:spPr>
          <a:xfrm>
            <a:off x="8929580" y="2723392"/>
            <a:ext cx="530976" cy="49671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乗算記号 39">
            <a:extLst>
              <a:ext uri="{FF2B5EF4-FFF2-40B4-BE49-F238E27FC236}">
                <a16:creationId xmlns:a16="http://schemas.microsoft.com/office/drawing/2014/main" id="{04A36DFB-4A90-4616-8C49-DC22E81DD446}"/>
              </a:ext>
            </a:extLst>
          </p:cNvPr>
          <p:cNvSpPr/>
          <p:nvPr/>
        </p:nvSpPr>
        <p:spPr>
          <a:xfrm>
            <a:off x="8128522" y="3346883"/>
            <a:ext cx="530976" cy="49671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乗算記号 40">
            <a:extLst>
              <a:ext uri="{FF2B5EF4-FFF2-40B4-BE49-F238E27FC236}">
                <a16:creationId xmlns:a16="http://schemas.microsoft.com/office/drawing/2014/main" id="{E352490E-DC90-DB92-6657-3A89E8AB23A3}"/>
              </a:ext>
            </a:extLst>
          </p:cNvPr>
          <p:cNvSpPr/>
          <p:nvPr/>
        </p:nvSpPr>
        <p:spPr>
          <a:xfrm>
            <a:off x="8280922" y="3499283"/>
            <a:ext cx="530976" cy="49671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乗算記号 41">
            <a:extLst>
              <a:ext uri="{FF2B5EF4-FFF2-40B4-BE49-F238E27FC236}">
                <a16:creationId xmlns:a16="http://schemas.microsoft.com/office/drawing/2014/main" id="{65911404-A57A-589F-0054-DF4C1F6413AC}"/>
              </a:ext>
            </a:extLst>
          </p:cNvPr>
          <p:cNvSpPr/>
          <p:nvPr/>
        </p:nvSpPr>
        <p:spPr>
          <a:xfrm>
            <a:off x="10436108" y="4089543"/>
            <a:ext cx="530976" cy="49671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E09FF73-3EC3-810E-9EDE-039E52E86E1A}"/>
              </a:ext>
            </a:extLst>
          </p:cNvPr>
          <p:cNvSpPr txBox="1"/>
          <p:nvPr/>
        </p:nvSpPr>
        <p:spPr>
          <a:xfrm>
            <a:off x="9935851" y="3392357"/>
            <a:ext cx="89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1-Θ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61872D9-6CC1-364F-D5FA-8097A5E0967C}"/>
              </a:ext>
            </a:extLst>
          </p:cNvPr>
          <p:cNvSpPr txBox="1"/>
          <p:nvPr/>
        </p:nvSpPr>
        <p:spPr>
          <a:xfrm>
            <a:off x="8918142" y="3882980"/>
            <a:ext cx="28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39600AA-8B3E-8DE9-31AF-97817D452343}"/>
              </a:ext>
            </a:extLst>
          </p:cNvPr>
          <p:cNvSpPr txBox="1"/>
          <p:nvPr/>
        </p:nvSpPr>
        <p:spPr>
          <a:xfrm>
            <a:off x="9014758" y="4311919"/>
            <a:ext cx="3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Θ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8FD7825-0C2B-3FE2-40B8-D89C791C8F07}"/>
              </a:ext>
            </a:extLst>
          </p:cNvPr>
          <p:cNvSpPr txBox="1"/>
          <p:nvPr/>
        </p:nvSpPr>
        <p:spPr>
          <a:xfrm>
            <a:off x="9006110" y="4803088"/>
            <a:ext cx="3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Θ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45380A3-11BF-B992-A0C0-D9BC86006F40}"/>
              </a:ext>
            </a:extLst>
          </p:cNvPr>
          <p:cNvSpPr txBox="1"/>
          <p:nvPr/>
        </p:nvSpPr>
        <p:spPr>
          <a:xfrm>
            <a:off x="7286751" y="4420068"/>
            <a:ext cx="77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1-Θ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079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4F4FA-CF07-B3FC-77BD-F1817915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6437"/>
          </a:xfrm>
        </p:spPr>
        <p:txBody>
          <a:bodyPr/>
          <a:lstStyle/>
          <a:p>
            <a:r>
              <a:rPr kumimoji="1" lang="ja-JP" altLang="en-US" dirty="0"/>
              <a:t>マルコフ連鎖</a:t>
            </a:r>
            <a:r>
              <a:rPr kumimoji="1" lang="en-US" altLang="ja-JP" dirty="0"/>
              <a:t>-</a:t>
            </a:r>
            <a:r>
              <a:rPr kumimoji="1" lang="ja-JP" altLang="en-US" dirty="0"/>
              <a:t>例題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AA45342-B249-0449-E823-B629738A1D41}"/>
                  </a:ext>
                </a:extLst>
              </p:cNvPr>
              <p:cNvSpPr txBox="1"/>
              <p:nvPr/>
            </p:nvSpPr>
            <p:spPr>
              <a:xfrm>
                <a:off x="503548" y="578087"/>
                <a:ext cx="10642862" cy="5210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問</a:t>
                </a:r>
                <a:r>
                  <a:rPr kumimoji="1" lang="en-US" altLang="ja-JP" b="1" dirty="0"/>
                  <a:t>.14.3 (2)  8</a:t>
                </a:r>
                <a:r>
                  <a:rPr kumimoji="1" lang="ja-JP" altLang="en-US" b="1" dirty="0"/>
                  <a:t>回目までの状態遷移記録をつけたところ、</a:t>
                </a:r>
                <a:r>
                  <a:rPr kumimoji="1"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ja-JP" b="1" dirty="0"/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b="1" dirty="0"/>
                  <a:t>) = (1,1,2,0,2,1,1,1).</a:t>
                </a:r>
                <a:r>
                  <a:rPr kumimoji="1" lang="ja-JP" altLang="en-US" b="1" dirty="0"/>
                  <a:t>この観測結果から得られるパラメータ</a:t>
                </a:r>
                <a:r>
                  <a:rPr kumimoji="1" lang="en-US" altLang="ja-JP" b="1" dirty="0"/>
                  <a:t>Θ(</a:t>
                </a:r>
                <a:r>
                  <a:rPr kumimoji="1" lang="ja-JP" altLang="en-US" b="1" dirty="0"/>
                  <a:t>雨が降る確率</a:t>
                </a:r>
                <a:r>
                  <a:rPr kumimoji="1" lang="en-US" altLang="ja-JP" b="1" dirty="0"/>
                  <a:t>.</a:t>
                </a:r>
                <a:r>
                  <a:rPr kumimoji="1" lang="ja-JP" altLang="en-US" b="1" dirty="0"/>
                  <a:t>状態遷移</a:t>
                </a:r>
                <a:r>
                  <a:rPr lang="en-US" altLang="ja-JP" b="1" dirty="0"/>
                  <a:t>:</a:t>
                </a:r>
                <a:r>
                  <a:rPr lang="ja-JP" altLang="en-US" b="1" dirty="0"/>
                  <a:t>傘の持ち運び に影響を与えるパラメータ</a:t>
                </a:r>
                <a:r>
                  <a:rPr kumimoji="1" lang="en-US" altLang="ja-JP" b="1" dirty="0"/>
                  <a:t>)</a:t>
                </a:r>
                <a:r>
                  <a:rPr kumimoji="1" lang="ja-JP" altLang="en-US" b="1" dirty="0"/>
                  <a:t>の、最尤推定値を求めよ</a:t>
                </a:r>
                <a:endParaRPr kumimoji="1" lang="en-US" altLang="ja-JP" b="1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十分な時間が経過したのち </a:t>
                </a:r>
                <a:r>
                  <a:rPr kumimoji="1" lang="en-US" altLang="ja-JP" dirty="0"/>
                  <a:t>… </a:t>
                </a:r>
                <a:r>
                  <a:rPr lang="en-US" altLang="ja-JP" dirty="0"/>
                  <a:t> n-&gt;</a:t>
                </a:r>
                <a:r>
                  <a:rPr lang="ja-JP" altLang="en-US" dirty="0"/>
                  <a:t>無限大 </a:t>
                </a:r>
                <a:r>
                  <a:rPr lang="en-US" altLang="ja-JP" dirty="0"/>
                  <a:t>…</a:t>
                </a:r>
                <a:r>
                  <a:rPr lang="ja-JP" altLang="en-US" dirty="0"/>
                  <a:t>定常分布における状態遷移確率を求める問題と解釈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/>
                  <a:t>P(Θ: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ja-JP" dirty="0"/>
                  <a:t>)</a:t>
                </a:r>
              </a:p>
              <a:p>
                <a:r>
                  <a:rPr lang="en-US" altLang="ja-JP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*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/>
              </a:p>
              <a:p>
                <a:r>
                  <a:rPr lang="en-US" altLang="ja-JP" dirty="0"/>
                  <a:t> = 1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ja-JP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….</m:t>
                    </m:r>
                  </m:oMath>
                </a14:m>
                <a:endParaRPr lang="en-US" altLang="ja-JP" b="0" dirty="0"/>
              </a:p>
              <a:p>
                <a:r>
                  <a:rPr lang="en-US" altLang="ja-JP" dirty="0"/>
                  <a:t> = 1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ja-JP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endParaRPr lang="en-US" altLang="ja-JP" b="0" dirty="0"/>
              </a:p>
              <a:p>
                <a:r>
                  <a:rPr lang="en-US" altLang="ja-JP" dirty="0"/>
                  <a:t> = 1 * (1-Θ) * Θ * (1-Θ) * 1 * Θ * (1-Θ) * (1-Θ) </a:t>
                </a:r>
              </a:p>
              <a:p>
                <a:r>
                  <a:rPr lang="en-US" altLang="ja-JP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ja-JP" dirty="0"/>
                  <a:t> </a:t>
                </a:r>
              </a:p>
              <a:p>
                <a:endParaRPr lang="en-US" altLang="ja-JP" dirty="0"/>
              </a:p>
              <a:p>
                <a:r>
                  <a:rPr lang="en-US" altLang="ja-JP" dirty="0"/>
                  <a:t>Θ</a:t>
                </a:r>
                <a:r>
                  <a:rPr lang="ja-JP" altLang="en-US" dirty="0"/>
                  <a:t>で微分して尤度方程式を解く</a:t>
                </a:r>
                <a:endParaRPr lang="en-US" altLang="ja-JP" dirty="0"/>
              </a:p>
              <a:p>
                <a:r>
                  <a:rPr lang="en-US" altLang="ja-JP" dirty="0" err="1"/>
                  <a:t>dP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altLang="ja-JP" dirty="0"/>
                  <a:t>) /  </a:t>
                </a:r>
                <a:r>
                  <a:rPr lang="en-US" altLang="ja-JP" dirty="0" err="1"/>
                  <a:t>dΘ</a:t>
                </a:r>
                <a:r>
                  <a:rPr lang="en-US" altLang="ja-JP" dirty="0"/>
                  <a:t> = 0</a:t>
                </a:r>
              </a:p>
              <a:p>
                <a:r>
                  <a:rPr lang="en-US" altLang="ja-JP" dirty="0">
                    <a:solidFill>
                      <a:srgbClr val="FF0000"/>
                    </a:solidFill>
                  </a:rPr>
                  <a:t> 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有限マルコフ連鎖のパラメータ推定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)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最尤推定値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altLang="ja-JP" dirty="0"/>
                  <a:t> = 1/3</a:t>
                </a:r>
              </a:p>
              <a:p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AA45342-B249-0449-E823-B629738A1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8" y="578087"/>
                <a:ext cx="10642862" cy="5210850"/>
              </a:xfrm>
              <a:prstGeom prst="rect">
                <a:avLst/>
              </a:prstGeom>
              <a:blipFill>
                <a:blip r:embed="rId2"/>
                <a:stretch>
                  <a:fillRect l="-516" t="-702" r="-5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01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4F4FA-CF07-B3FC-77BD-F1817915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6437"/>
          </a:xfrm>
        </p:spPr>
        <p:txBody>
          <a:bodyPr/>
          <a:lstStyle/>
          <a:p>
            <a:r>
              <a:rPr kumimoji="1" lang="ja-JP" altLang="en-US" dirty="0"/>
              <a:t>マルコフ連鎖</a:t>
            </a:r>
            <a:r>
              <a:rPr kumimoji="1" lang="en-US" altLang="ja-JP" dirty="0"/>
              <a:t>-</a:t>
            </a:r>
            <a:r>
              <a:rPr kumimoji="1" lang="ja-JP" altLang="en-US" dirty="0"/>
              <a:t>例題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AA45342-B249-0449-E823-B629738A1D41}"/>
                  </a:ext>
                </a:extLst>
              </p:cNvPr>
              <p:cNvSpPr txBox="1"/>
              <p:nvPr/>
            </p:nvSpPr>
            <p:spPr>
              <a:xfrm>
                <a:off x="503548" y="578087"/>
                <a:ext cx="10642862" cy="6097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問</a:t>
                </a:r>
                <a:r>
                  <a:rPr kumimoji="1" lang="en-US" altLang="ja-JP" b="1" dirty="0"/>
                  <a:t>.14.3 (3) </a:t>
                </a:r>
                <a:r>
                  <a:rPr kumimoji="1" lang="ja-JP" altLang="en-US" b="1" dirty="0"/>
                  <a:t>十分な時間が経過したのち、出発時に傘がない確率の推定値を</a:t>
                </a:r>
                <a:r>
                  <a:rPr kumimoji="1" lang="en-US" altLang="ja-JP" b="1" dirty="0"/>
                  <a:t>(2)</a:t>
                </a:r>
                <a:r>
                  <a:rPr kumimoji="1" lang="ja-JP" altLang="en-US" b="1" dirty="0"/>
                  <a:t>で得られた最尤推定値を用いて求めよ</a:t>
                </a:r>
                <a:endParaRPr kumimoji="1" lang="en-US" altLang="ja-JP" b="1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十分な時間が経過したのち </a:t>
                </a:r>
                <a:r>
                  <a:rPr kumimoji="1" lang="en-US" altLang="ja-JP" dirty="0"/>
                  <a:t>… </a:t>
                </a:r>
                <a:r>
                  <a:rPr lang="en-US" altLang="ja-JP" dirty="0"/>
                  <a:t> n-&gt;</a:t>
                </a:r>
                <a:r>
                  <a:rPr lang="ja-JP" altLang="en-US" dirty="0"/>
                  <a:t>無限大 </a:t>
                </a:r>
                <a:r>
                  <a:rPr lang="en-US" altLang="ja-JP" dirty="0"/>
                  <a:t>…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定常分布における状態遷移確率</a:t>
                </a:r>
                <a:r>
                  <a:rPr lang="ja-JP" altLang="en-US" dirty="0"/>
                  <a:t>を求める問題と解釈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定常分布</a:t>
                </a:r>
                <a:r>
                  <a:rPr lang="en-US" altLang="ja-JP" dirty="0"/>
                  <a:t>π = {</a:t>
                </a:r>
                <a:r>
                  <a:rPr lang="en-US" altLang="ja-JP" dirty="0" err="1"/>
                  <a:t>a,b,c</a:t>
                </a:r>
                <a:r>
                  <a:rPr lang="en-US" altLang="ja-JP" dirty="0"/>
                  <a:t>}</a:t>
                </a:r>
                <a:r>
                  <a:rPr lang="ja-JP" altLang="en-US" dirty="0"/>
                  <a:t>とおく</a:t>
                </a:r>
                <a:endParaRPr lang="en-US" altLang="ja-JP" dirty="0"/>
              </a:p>
              <a:p>
                <a:r>
                  <a:rPr lang="ja-JP" altLang="en-US" dirty="0"/>
                  <a:t>「傘がない </a:t>
                </a:r>
                <a:r>
                  <a:rPr lang="en-US" altLang="ja-JP" dirty="0"/>
                  <a:t>= </a:t>
                </a:r>
                <a:r>
                  <a:rPr lang="ja-JP" altLang="en-US" dirty="0"/>
                  <a:t>傘の本数がない状態」なので、もとめるのは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の推定値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定常分布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=&gt; 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式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)π = πQ</a:t>
                </a:r>
                <a:r>
                  <a:rPr lang="ja-JP" altLang="en-US" dirty="0"/>
                  <a:t>なのでこの式を解く</a:t>
                </a:r>
                <a:endParaRPr lang="en-US" altLang="ja-JP" dirty="0"/>
              </a:p>
              <a:p>
                <a:r>
                  <a:rPr lang="en-US" altLang="ja-JP" dirty="0"/>
                  <a:t>   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※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定常分布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解釈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ja-JP" dirty="0"/>
                  <a:t>…</a:t>
                </a:r>
                <a:r>
                  <a:rPr lang="ja-JP" altLang="en-US" dirty="0"/>
                  <a:t>長い時間のあと状態確率が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に収束すると、その後何回推移しても「状態確率は変化しない」。このような状態確率ベクトルを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の定常分布という。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/>
                  <a:t>(</a:t>
                </a:r>
                <a:r>
                  <a:rPr lang="en-US" altLang="ja-JP" dirty="0" err="1"/>
                  <a:t>a,b,c</a:t>
                </a:r>
                <a:r>
                  <a:rPr lang="en-US" altLang="ja-JP" dirty="0"/>
                  <a:t>) = (</a:t>
                </a:r>
                <a:r>
                  <a:rPr lang="en-US" altLang="ja-JP" dirty="0" err="1"/>
                  <a:t>a,b,c</a:t>
                </a:r>
                <a:r>
                  <a:rPr lang="en-US" altLang="ja-JP" dirty="0"/>
                  <a:t> ) 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mr>
                      <m:m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altLang="ja-JP" dirty="0"/>
                  <a:t>)</a:t>
                </a:r>
              </a:p>
              <a:p>
                <a:endParaRPr lang="en-US" altLang="ja-JP" dirty="0"/>
              </a:p>
              <a:p>
                <a:r>
                  <a:rPr lang="en-US" altLang="ja-JP" dirty="0"/>
                  <a:t>a = (1-Θ)c … </a:t>
                </a:r>
                <a:r>
                  <a:rPr lang="ja-JP" altLang="en-US" dirty="0"/>
                  <a:t>①</a:t>
                </a:r>
                <a:r>
                  <a:rPr lang="en-US" altLang="ja-JP" dirty="0"/>
                  <a:t>  b = b(1-Θ) + </a:t>
                </a:r>
                <a:r>
                  <a:rPr lang="en-US" altLang="ja-JP" dirty="0" err="1"/>
                  <a:t>cΘ</a:t>
                </a:r>
                <a:r>
                  <a:rPr lang="en-US" altLang="ja-JP" dirty="0"/>
                  <a:t> … </a:t>
                </a:r>
                <a:r>
                  <a:rPr lang="ja-JP" altLang="en-US" dirty="0"/>
                  <a:t>②</a:t>
                </a:r>
                <a:r>
                  <a:rPr lang="en-US" altLang="ja-JP" dirty="0"/>
                  <a:t>  c = </a:t>
                </a:r>
                <a:r>
                  <a:rPr lang="en-US" altLang="ja-JP" dirty="0" err="1"/>
                  <a:t>a+bΘ</a:t>
                </a:r>
                <a:r>
                  <a:rPr lang="en-US" altLang="ja-JP" dirty="0"/>
                  <a:t> … </a:t>
                </a:r>
                <a:r>
                  <a:rPr lang="ja-JP" altLang="en-US" dirty="0"/>
                  <a:t>③</a:t>
                </a:r>
                <a:r>
                  <a:rPr lang="en-US" altLang="ja-JP" dirty="0"/>
                  <a:t>    </a:t>
                </a:r>
                <a:r>
                  <a:rPr lang="en-US" altLang="ja-JP" dirty="0" err="1"/>
                  <a:t>a+b+c</a:t>
                </a:r>
                <a:r>
                  <a:rPr lang="en-US" altLang="ja-JP" dirty="0"/>
                  <a:t> = 1…</a:t>
                </a:r>
                <a:r>
                  <a:rPr lang="ja-JP" altLang="en-US" dirty="0"/>
                  <a:t>④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②より、</a:t>
                </a:r>
                <a:r>
                  <a:rPr lang="en-US" altLang="ja-JP" dirty="0"/>
                  <a:t>b=c … </a:t>
                </a:r>
                <a:r>
                  <a:rPr lang="ja-JP" altLang="en-US" dirty="0"/>
                  <a:t>➄</a:t>
                </a:r>
                <a:r>
                  <a:rPr lang="en-US" altLang="ja-JP" dirty="0"/>
                  <a:t>   </a:t>
                </a:r>
                <a:r>
                  <a:rPr lang="ja-JP" altLang="en-US" dirty="0"/>
                  <a:t>➄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④より、</a:t>
                </a:r>
                <a:r>
                  <a:rPr lang="en-US" altLang="ja-JP" dirty="0"/>
                  <a:t>c = (1-a)/2 … </a:t>
                </a:r>
                <a:r>
                  <a:rPr lang="ja-JP" altLang="en-US" dirty="0"/>
                  <a:t>⑥ </a:t>
                </a:r>
                <a:r>
                  <a:rPr lang="en-US" altLang="ja-JP" dirty="0"/>
                  <a:t>. </a:t>
                </a:r>
                <a:r>
                  <a:rPr lang="ja-JP" altLang="en-US" dirty="0"/>
                  <a:t>①、⑥より、</a:t>
                </a:r>
                <a:r>
                  <a:rPr lang="en-US" altLang="ja-JP" dirty="0"/>
                  <a:t>a = (Θ-1)/(Θ-3) … </a:t>
                </a:r>
                <a:r>
                  <a:rPr lang="ja-JP" altLang="en-US" dirty="0"/>
                  <a:t>⑦</a:t>
                </a:r>
                <a:endParaRPr lang="en-US" altLang="ja-JP" dirty="0"/>
              </a:p>
              <a:p>
                <a:r>
                  <a:rPr lang="ja-JP" altLang="en-US" dirty="0"/>
                  <a:t>⑦において、最尤推定値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altLang="ja-JP" dirty="0"/>
                  <a:t>=1/3</a:t>
                </a:r>
                <a:r>
                  <a:rPr lang="ja-JP" altLang="en-US" dirty="0"/>
                  <a:t>を代入すると、</a:t>
                </a:r>
                <a:r>
                  <a:rPr lang="en-US" altLang="ja-JP" dirty="0"/>
                  <a:t>a = ¼</a:t>
                </a:r>
              </a:p>
              <a:p>
                <a:endParaRPr lang="en-US" altLang="ja-JP" dirty="0"/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答え：</a:t>
                </a:r>
                <a:r>
                  <a:rPr lang="ja-JP" altLang="en-US" dirty="0"/>
                  <a:t>十分な時間が経過したのちの、出発時に傘がない確率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の推定値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は、</a:t>
                </a:r>
                <a:r>
                  <a:rPr lang="en-US" altLang="ja-JP" dirty="0"/>
                  <a:t>1/4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AA45342-B249-0449-E823-B629738A1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8" y="578087"/>
                <a:ext cx="10642862" cy="6097182"/>
              </a:xfrm>
              <a:prstGeom prst="rect">
                <a:avLst/>
              </a:prstGeom>
              <a:blipFill>
                <a:blip r:embed="rId2"/>
                <a:stretch>
                  <a:fillRect l="-516" t="-600" r="-516" b="-7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69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1385</Words>
  <Application>Microsoft Office PowerPoint</Application>
  <PresentationFormat>ワイド画面</PresentationFormat>
  <Paragraphs>147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游ゴシック Light</vt:lpstr>
      <vt:lpstr>游ゴシック 本文</vt:lpstr>
      <vt:lpstr>Arial</vt:lpstr>
      <vt:lpstr>Cambria Math</vt:lpstr>
      <vt:lpstr>Office テーマ</vt:lpstr>
      <vt:lpstr>統計学</vt:lpstr>
      <vt:lpstr>PowerPoint プレゼンテーション</vt:lpstr>
      <vt:lpstr>マルコフ連鎖とは</vt:lpstr>
      <vt:lpstr>マルコフ連鎖-要素・キーワード</vt:lpstr>
      <vt:lpstr>マルコフ連鎖-例題</vt:lpstr>
      <vt:lpstr>マルコフ連鎖-例題</vt:lpstr>
      <vt:lpstr>マルコフ連鎖-例題</vt:lpstr>
      <vt:lpstr>マルコフ連鎖-例題</vt:lpstr>
      <vt:lpstr>マルコフ連鎖-例題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統計学</dc:title>
  <dc:creator>澤田 祐樹</dc:creator>
  <cp:lastModifiedBy>澤田 祐樹</cp:lastModifiedBy>
  <cp:revision>28</cp:revision>
  <dcterms:created xsi:type="dcterms:W3CDTF">2022-12-16T12:23:25Z</dcterms:created>
  <dcterms:modified xsi:type="dcterms:W3CDTF">2023-02-16T04:21:26Z</dcterms:modified>
</cp:coreProperties>
</file>