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2" r:id="rId8"/>
    <p:sldId id="260" r:id="rId9"/>
    <p:sldId id="263" r:id="rId10"/>
    <p:sldId id="274" r:id="rId11"/>
    <p:sldId id="267" r:id="rId12"/>
    <p:sldId id="268" r:id="rId13"/>
    <p:sldId id="271" r:id="rId14"/>
    <p:sldId id="269" r:id="rId15"/>
    <p:sldId id="270" r:id="rId16"/>
    <p:sldId id="273" r:id="rId17"/>
    <p:sldId id="272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3" autoAdjust="0"/>
    <p:restoredTop sz="94660"/>
  </p:normalViewPr>
  <p:slideViewPr>
    <p:cSldViewPr snapToGrid="0">
      <p:cViewPr varScale="1">
        <p:scale>
          <a:sx n="64" d="100"/>
          <a:sy n="64" d="100"/>
        </p:scale>
        <p:origin x="1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415E9A-024D-4EBA-9EAF-93758CCD8E43}" type="doc">
      <dgm:prSet loTypeId="urn:microsoft.com/office/officeart/2005/8/layout/chevron1" loCatId="process" qsTypeId="urn:microsoft.com/office/officeart/2005/8/quickstyle/simple1" qsCatId="simple" csTypeId="urn:microsoft.com/office/officeart/2005/8/colors/accent6_2" csCatId="accent6" phldr="1"/>
      <dgm:spPr/>
    </dgm:pt>
    <dgm:pt modelId="{C9BD3DA9-0EAB-47F2-B9D4-3247A1ACF0F8}">
      <dgm:prSet phldrT="[テキスト]" custT="1"/>
      <dgm:spPr/>
      <dgm:t>
        <a:bodyPr/>
        <a:lstStyle/>
        <a:p>
          <a:r>
            <a:rPr kumimoji="1" lang="en-US" altLang="ja-JP" sz="2800" dirty="0"/>
            <a:t>1.</a:t>
          </a:r>
          <a:r>
            <a:rPr kumimoji="1" lang="ja-JP" altLang="en-US" sz="2800" dirty="0"/>
            <a:t>課題</a:t>
          </a:r>
          <a:endParaRPr kumimoji="1" lang="en-US" altLang="ja-JP" sz="2800" dirty="0"/>
        </a:p>
        <a:p>
          <a:r>
            <a:rPr kumimoji="1" lang="ja-JP" altLang="en-US" sz="2800" dirty="0"/>
            <a:t>発見</a:t>
          </a:r>
        </a:p>
      </dgm:t>
    </dgm:pt>
    <dgm:pt modelId="{F48E0A24-8F53-4843-988A-9118BB815920}" type="parTrans" cxnId="{176CDEED-31E3-4810-9540-4ADB6B00CFFA}">
      <dgm:prSet/>
      <dgm:spPr/>
      <dgm:t>
        <a:bodyPr/>
        <a:lstStyle/>
        <a:p>
          <a:endParaRPr kumimoji="1" lang="ja-JP" altLang="en-US"/>
        </a:p>
      </dgm:t>
    </dgm:pt>
    <dgm:pt modelId="{E3702ED5-E2AC-4D0A-985C-2FA6B8B6BC3A}" type="sibTrans" cxnId="{176CDEED-31E3-4810-9540-4ADB6B00CFFA}">
      <dgm:prSet/>
      <dgm:spPr/>
      <dgm:t>
        <a:bodyPr/>
        <a:lstStyle/>
        <a:p>
          <a:endParaRPr kumimoji="1" lang="ja-JP" altLang="en-US"/>
        </a:p>
      </dgm:t>
    </dgm:pt>
    <dgm:pt modelId="{0D102C07-0110-4DB2-ACA7-2B0E1553D97B}">
      <dgm:prSet phldrT="[テキスト]" custT="1"/>
      <dgm:spPr/>
      <dgm:t>
        <a:bodyPr/>
        <a:lstStyle/>
        <a:p>
          <a:r>
            <a:rPr kumimoji="1" lang="en-US" altLang="ja-JP" sz="3000" dirty="0"/>
            <a:t>2.</a:t>
          </a:r>
          <a:r>
            <a:rPr kumimoji="1" lang="ja-JP" altLang="en-US" sz="3000" dirty="0"/>
            <a:t>アプローチ検証</a:t>
          </a:r>
          <a:endParaRPr kumimoji="1" lang="en-US" altLang="ja-JP" sz="3000" dirty="0"/>
        </a:p>
        <a:p>
          <a:r>
            <a:rPr kumimoji="1" lang="en-US" altLang="ja-JP" sz="3000" dirty="0"/>
            <a:t>(</a:t>
          </a:r>
          <a:r>
            <a:rPr kumimoji="1" lang="en-US" altLang="ja-JP" sz="3000" dirty="0" err="1"/>
            <a:t>Poc</a:t>
          </a:r>
          <a:r>
            <a:rPr kumimoji="1" lang="en-US" altLang="ja-JP" sz="3000" dirty="0"/>
            <a:t>, </a:t>
          </a:r>
          <a:r>
            <a:rPr kumimoji="1" lang="ja-JP" altLang="en-US" sz="3000" dirty="0"/>
            <a:t>スモールスタート</a:t>
          </a:r>
          <a:r>
            <a:rPr kumimoji="1" lang="en-US" altLang="ja-JP" sz="3000" dirty="0"/>
            <a:t>)</a:t>
          </a:r>
          <a:endParaRPr kumimoji="1" lang="ja-JP" altLang="en-US" sz="3000" dirty="0"/>
        </a:p>
      </dgm:t>
    </dgm:pt>
    <dgm:pt modelId="{8502FE29-4C07-4D81-B8A9-B05E2B318BBD}" type="parTrans" cxnId="{D5E50211-5F4D-425F-AB39-84AF965B1BBD}">
      <dgm:prSet/>
      <dgm:spPr/>
      <dgm:t>
        <a:bodyPr/>
        <a:lstStyle/>
        <a:p>
          <a:endParaRPr kumimoji="1" lang="ja-JP" altLang="en-US"/>
        </a:p>
      </dgm:t>
    </dgm:pt>
    <dgm:pt modelId="{A772FF0F-E497-4CA5-A0CB-B0538EDEFF4C}" type="sibTrans" cxnId="{D5E50211-5F4D-425F-AB39-84AF965B1BBD}">
      <dgm:prSet/>
      <dgm:spPr/>
      <dgm:t>
        <a:bodyPr/>
        <a:lstStyle/>
        <a:p>
          <a:endParaRPr kumimoji="1" lang="ja-JP" altLang="en-US"/>
        </a:p>
      </dgm:t>
    </dgm:pt>
    <dgm:pt modelId="{6DEE0570-8708-4560-B4A3-06D153FAC556}">
      <dgm:prSet phldrT="[テキスト]" custT="1"/>
      <dgm:spPr/>
      <dgm:t>
        <a:bodyPr/>
        <a:lstStyle/>
        <a:p>
          <a:r>
            <a:rPr kumimoji="1" lang="en-US" altLang="ja-JP" sz="3000" dirty="0"/>
            <a:t>3.</a:t>
          </a:r>
          <a:r>
            <a:rPr kumimoji="1" lang="ja-JP" altLang="en-US" sz="3000" dirty="0"/>
            <a:t>本運用</a:t>
          </a:r>
        </a:p>
      </dgm:t>
    </dgm:pt>
    <dgm:pt modelId="{405E3099-FCDE-4582-B810-C743CBB2F645}" type="parTrans" cxnId="{BC775C53-645D-4BE6-9C39-EAC2E37B3826}">
      <dgm:prSet/>
      <dgm:spPr/>
      <dgm:t>
        <a:bodyPr/>
        <a:lstStyle/>
        <a:p>
          <a:endParaRPr kumimoji="1" lang="ja-JP" altLang="en-US"/>
        </a:p>
      </dgm:t>
    </dgm:pt>
    <dgm:pt modelId="{DDFDF070-C3B8-499C-9397-C4746B3CC150}" type="sibTrans" cxnId="{BC775C53-645D-4BE6-9C39-EAC2E37B3826}">
      <dgm:prSet/>
      <dgm:spPr/>
      <dgm:t>
        <a:bodyPr/>
        <a:lstStyle/>
        <a:p>
          <a:endParaRPr kumimoji="1" lang="ja-JP" altLang="en-US"/>
        </a:p>
      </dgm:t>
    </dgm:pt>
    <dgm:pt modelId="{A1462B9B-66A6-47EB-8B30-442FCC037DD5}" type="pres">
      <dgm:prSet presAssocID="{55415E9A-024D-4EBA-9EAF-93758CCD8E43}" presName="Name0" presStyleCnt="0">
        <dgm:presLayoutVars>
          <dgm:dir/>
          <dgm:animLvl val="lvl"/>
          <dgm:resizeHandles val="exact"/>
        </dgm:presLayoutVars>
      </dgm:prSet>
      <dgm:spPr/>
    </dgm:pt>
    <dgm:pt modelId="{F0D26A46-5A1A-479A-884B-6BAA180CFAF9}" type="pres">
      <dgm:prSet presAssocID="{C9BD3DA9-0EAB-47F2-B9D4-3247A1ACF0F8}" presName="parTxOnly" presStyleLbl="node1" presStyleIdx="0" presStyleCnt="3" custScaleX="74965">
        <dgm:presLayoutVars>
          <dgm:chMax val="0"/>
          <dgm:chPref val="0"/>
          <dgm:bulletEnabled val="1"/>
        </dgm:presLayoutVars>
      </dgm:prSet>
      <dgm:spPr/>
    </dgm:pt>
    <dgm:pt modelId="{33E2DC25-5E3A-44A7-96DA-2A42B3278CC6}" type="pres">
      <dgm:prSet presAssocID="{E3702ED5-E2AC-4D0A-985C-2FA6B8B6BC3A}" presName="parTxOnlySpace" presStyleCnt="0"/>
      <dgm:spPr/>
    </dgm:pt>
    <dgm:pt modelId="{E611803A-8235-4380-A7A5-DCF8456BB3F7}" type="pres">
      <dgm:prSet presAssocID="{0D102C07-0110-4DB2-ACA7-2B0E1553D97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9935C57-E7CE-402F-93B8-265FFA013227}" type="pres">
      <dgm:prSet presAssocID="{A772FF0F-E497-4CA5-A0CB-B0538EDEFF4C}" presName="parTxOnlySpace" presStyleCnt="0"/>
      <dgm:spPr/>
    </dgm:pt>
    <dgm:pt modelId="{3E429882-BECD-4B97-A307-802D8954B310}" type="pres">
      <dgm:prSet presAssocID="{6DEE0570-8708-4560-B4A3-06D153FAC556}" presName="parTxOnly" presStyleLbl="node1" presStyleIdx="2" presStyleCnt="3" custScaleX="60325">
        <dgm:presLayoutVars>
          <dgm:chMax val="0"/>
          <dgm:chPref val="0"/>
          <dgm:bulletEnabled val="1"/>
        </dgm:presLayoutVars>
      </dgm:prSet>
      <dgm:spPr/>
    </dgm:pt>
  </dgm:ptLst>
  <dgm:cxnLst>
    <dgm:cxn modelId="{D5E50211-5F4D-425F-AB39-84AF965B1BBD}" srcId="{55415E9A-024D-4EBA-9EAF-93758CCD8E43}" destId="{0D102C07-0110-4DB2-ACA7-2B0E1553D97B}" srcOrd="1" destOrd="0" parTransId="{8502FE29-4C07-4D81-B8A9-B05E2B318BBD}" sibTransId="{A772FF0F-E497-4CA5-A0CB-B0538EDEFF4C}"/>
    <dgm:cxn modelId="{A36CE219-32C0-4050-BCE4-E08CD51924C5}" type="presOf" srcId="{0D102C07-0110-4DB2-ACA7-2B0E1553D97B}" destId="{E611803A-8235-4380-A7A5-DCF8456BB3F7}" srcOrd="0" destOrd="0" presId="urn:microsoft.com/office/officeart/2005/8/layout/chevron1"/>
    <dgm:cxn modelId="{EFCAF35E-BD17-4CFD-8DE7-E7F82F5EDB46}" type="presOf" srcId="{C9BD3DA9-0EAB-47F2-B9D4-3247A1ACF0F8}" destId="{F0D26A46-5A1A-479A-884B-6BAA180CFAF9}" srcOrd="0" destOrd="0" presId="urn:microsoft.com/office/officeart/2005/8/layout/chevron1"/>
    <dgm:cxn modelId="{E5B8814C-0E7B-4925-89A1-ED6628E64837}" type="presOf" srcId="{6DEE0570-8708-4560-B4A3-06D153FAC556}" destId="{3E429882-BECD-4B97-A307-802D8954B310}" srcOrd="0" destOrd="0" presId="urn:microsoft.com/office/officeart/2005/8/layout/chevron1"/>
    <dgm:cxn modelId="{BC775C53-645D-4BE6-9C39-EAC2E37B3826}" srcId="{55415E9A-024D-4EBA-9EAF-93758CCD8E43}" destId="{6DEE0570-8708-4560-B4A3-06D153FAC556}" srcOrd="2" destOrd="0" parTransId="{405E3099-FCDE-4582-B810-C743CBB2F645}" sibTransId="{DDFDF070-C3B8-499C-9397-C4746B3CC150}"/>
    <dgm:cxn modelId="{3BE31EB2-4517-433F-9F4A-582A4E4380D1}" type="presOf" srcId="{55415E9A-024D-4EBA-9EAF-93758CCD8E43}" destId="{A1462B9B-66A6-47EB-8B30-442FCC037DD5}" srcOrd="0" destOrd="0" presId="urn:microsoft.com/office/officeart/2005/8/layout/chevron1"/>
    <dgm:cxn modelId="{176CDEED-31E3-4810-9540-4ADB6B00CFFA}" srcId="{55415E9A-024D-4EBA-9EAF-93758CCD8E43}" destId="{C9BD3DA9-0EAB-47F2-B9D4-3247A1ACF0F8}" srcOrd="0" destOrd="0" parTransId="{F48E0A24-8F53-4843-988A-9118BB815920}" sibTransId="{E3702ED5-E2AC-4D0A-985C-2FA6B8B6BC3A}"/>
    <dgm:cxn modelId="{E263A5A9-4BA8-4FCB-A50C-F762A17DEB45}" type="presParOf" srcId="{A1462B9B-66A6-47EB-8B30-442FCC037DD5}" destId="{F0D26A46-5A1A-479A-884B-6BAA180CFAF9}" srcOrd="0" destOrd="0" presId="urn:microsoft.com/office/officeart/2005/8/layout/chevron1"/>
    <dgm:cxn modelId="{4DEF53B0-A3A6-44D4-B8A4-92CF7B78FE21}" type="presParOf" srcId="{A1462B9B-66A6-47EB-8B30-442FCC037DD5}" destId="{33E2DC25-5E3A-44A7-96DA-2A42B3278CC6}" srcOrd="1" destOrd="0" presId="urn:microsoft.com/office/officeart/2005/8/layout/chevron1"/>
    <dgm:cxn modelId="{CD534098-D82C-4202-8E1E-3F107B17343F}" type="presParOf" srcId="{A1462B9B-66A6-47EB-8B30-442FCC037DD5}" destId="{E611803A-8235-4380-A7A5-DCF8456BB3F7}" srcOrd="2" destOrd="0" presId="urn:microsoft.com/office/officeart/2005/8/layout/chevron1"/>
    <dgm:cxn modelId="{AD5959DD-5541-4C37-A11D-48FAB5B066DA}" type="presParOf" srcId="{A1462B9B-66A6-47EB-8B30-442FCC037DD5}" destId="{29935C57-E7CE-402F-93B8-265FFA013227}" srcOrd="3" destOrd="0" presId="urn:microsoft.com/office/officeart/2005/8/layout/chevron1"/>
    <dgm:cxn modelId="{BDC7FFB1-7547-40E5-84AB-7C80BF42A138}" type="presParOf" srcId="{A1462B9B-66A6-47EB-8B30-442FCC037DD5}" destId="{3E429882-BECD-4B97-A307-802D8954B31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415E9A-024D-4EBA-9EAF-93758CCD8E43}" type="doc">
      <dgm:prSet loTypeId="urn:microsoft.com/office/officeart/2005/8/layout/chevron1" loCatId="process" qsTypeId="urn:microsoft.com/office/officeart/2005/8/quickstyle/simple1" qsCatId="simple" csTypeId="urn:microsoft.com/office/officeart/2005/8/colors/accent6_2" csCatId="accent6" phldr="1"/>
      <dgm:spPr/>
    </dgm:pt>
    <dgm:pt modelId="{C9BD3DA9-0EAB-47F2-B9D4-3247A1ACF0F8}">
      <dgm:prSet phldrT="[テキスト]" custT="1"/>
      <dgm:spPr/>
      <dgm:t>
        <a:bodyPr/>
        <a:lstStyle/>
        <a:p>
          <a:r>
            <a:rPr kumimoji="1" lang="en-US" altLang="ja-JP" sz="2800" dirty="0"/>
            <a:t>1.</a:t>
          </a:r>
          <a:r>
            <a:rPr kumimoji="1" lang="ja-JP" altLang="en-US" sz="2800" dirty="0"/>
            <a:t>課題</a:t>
          </a:r>
          <a:endParaRPr kumimoji="1" lang="en-US" altLang="ja-JP" sz="2800" dirty="0"/>
        </a:p>
        <a:p>
          <a:r>
            <a:rPr kumimoji="1" lang="ja-JP" altLang="en-US" sz="2800" dirty="0"/>
            <a:t>発見</a:t>
          </a:r>
        </a:p>
      </dgm:t>
    </dgm:pt>
    <dgm:pt modelId="{F48E0A24-8F53-4843-988A-9118BB815920}" type="parTrans" cxnId="{176CDEED-31E3-4810-9540-4ADB6B00CFFA}">
      <dgm:prSet/>
      <dgm:spPr/>
      <dgm:t>
        <a:bodyPr/>
        <a:lstStyle/>
        <a:p>
          <a:endParaRPr kumimoji="1" lang="ja-JP" altLang="en-US"/>
        </a:p>
      </dgm:t>
    </dgm:pt>
    <dgm:pt modelId="{E3702ED5-E2AC-4D0A-985C-2FA6B8B6BC3A}" type="sibTrans" cxnId="{176CDEED-31E3-4810-9540-4ADB6B00CFFA}">
      <dgm:prSet/>
      <dgm:spPr/>
      <dgm:t>
        <a:bodyPr/>
        <a:lstStyle/>
        <a:p>
          <a:endParaRPr kumimoji="1" lang="ja-JP" altLang="en-US"/>
        </a:p>
      </dgm:t>
    </dgm:pt>
    <dgm:pt modelId="{0D102C07-0110-4DB2-ACA7-2B0E1553D97B}">
      <dgm:prSet phldrT="[テキスト]" custT="1"/>
      <dgm:spPr/>
      <dgm:t>
        <a:bodyPr/>
        <a:lstStyle/>
        <a:p>
          <a:r>
            <a:rPr kumimoji="1" lang="en-US" altLang="ja-JP" sz="3000" dirty="0"/>
            <a:t>2.</a:t>
          </a:r>
          <a:r>
            <a:rPr kumimoji="1" lang="ja-JP" altLang="en-US" sz="3000" dirty="0"/>
            <a:t>アプローチ検証</a:t>
          </a:r>
          <a:endParaRPr kumimoji="1" lang="en-US" altLang="ja-JP" sz="3000" dirty="0"/>
        </a:p>
        <a:p>
          <a:r>
            <a:rPr kumimoji="1" lang="en-US" altLang="ja-JP" sz="3000" dirty="0"/>
            <a:t>(</a:t>
          </a:r>
          <a:r>
            <a:rPr kumimoji="1" lang="en-US" altLang="ja-JP" sz="3000" dirty="0" err="1"/>
            <a:t>Poc</a:t>
          </a:r>
          <a:r>
            <a:rPr kumimoji="1" lang="en-US" altLang="ja-JP" sz="3000" dirty="0"/>
            <a:t>, </a:t>
          </a:r>
          <a:r>
            <a:rPr kumimoji="1" lang="ja-JP" altLang="en-US" sz="3000" dirty="0"/>
            <a:t>スモールスタート</a:t>
          </a:r>
          <a:r>
            <a:rPr kumimoji="1" lang="en-US" altLang="ja-JP" sz="3000" dirty="0"/>
            <a:t>)</a:t>
          </a:r>
          <a:endParaRPr kumimoji="1" lang="ja-JP" altLang="en-US" sz="3000" dirty="0"/>
        </a:p>
      </dgm:t>
    </dgm:pt>
    <dgm:pt modelId="{8502FE29-4C07-4D81-B8A9-B05E2B318BBD}" type="parTrans" cxnId="{D5E50211-5F4D-425F-AB39-84AF965B1BBD}">
      <dgm:prSet/>
      <dgm:spPr/>
      <dgm:t>
        <a:bodyPr/>
        <a:lstStyle/>
        <a:p>
          <a:endParaRPr kumimoji="1" lang="ja-JP" altLang="en-US"/>
        </a:p>
      </dgm:t>
    </dgm:pt>
    <dgm:pt modelId="{A772FF0F-E497-4CA5-A0CB-B0538EDEFF4C}" type="sibTrans" cxnId="{D5E50211-5F4D-425F-AB39-84AF965B1BBD}">
      <dgm:prSet/>
      <dgm:spPr/>
      <dgm:t>
        <a:bodyPr/>
        <a:lstStyle/>
        <a:p>
          <a:endParaRPr kumimoji="1" lang="ja-JP" altLang="en-US"/>
        </a:p>
      </dgm:t>
    </dgm:pt>
    <dgm:pt modelId="{6DEE0570-8708-4560-B4A3-06D153FAC556}">
      <dgm:prSet phldrT="[テキスト]" custT="1"/>
      <dgm:spPr/>
      <dgm:t>
        <a:bodyPr/>
        <a:lstStyle/>
        <a:p>
          <a:r>
            <a:rPr kumimoji="1" lang="en-US" altLang="ja-JP" sz="3000" dirty="0"/>
            <a:t>3.</a:t>
          </a:r>
          <a:r>
            <a:rPr kumimoji="1" lang="ja-JP" altLang="en-US" sz="3000" dirty="0"/>
            <a:t>本運用</a:t>
          </a:r>
        </a:p>
      </dgm:t>
    </dgm:pt>
    <dgm:pt modelId="{405E3099-FCDE-4582-B810-C743CBB2F645}" type="parTrans" cxnId="{BC775C53-645D-4BE6-9C39-EAC2E37B3826}">
      <dgm:prSet/>
      <dgm:spPr/>
      <dgm:t>
        <a:bodyPr/>
        <a:lstStyle/>
        <a:p>
          <a:endParaRPr kumimoji="1" lang="ja-JP" altLang="en-US"/>
        </a:p>
      </dgm:t>
    </dgm:pt>
    <dgm:pt modelId="{DDFDF070-C3B8-499C-9397-C4746B3CC150}" type="sibTrans" cxnId="{BC775C53-645D-4BE6-9C39-EAC2E37B3826}">
      <dgm:prSet/>
      <dgm:spPr/>
      <dgm:t>
        <a:bodyPr/>
        <a:lstStyle/>
        <a:p>
          <a:endParaRPr kumimoji="1" lang="ja-JP" altLang="en-US"/>
        </a:p>
      </dgm:t>
    </dgm:pt>
    <dgm:pt modelId="{A1462B9B-66A6-47EB-8B30-442FCC037DD5}" type="pres">
      <dgm:prSet presAssocID="{55415E9A-024D-4EBA-9EAF-93758CCD8E43}" presName="Name0" presStyleCnt="0">
        <dgm:presLayoutVars>
          <dgm:dir/>
          <dgm:animLvl val="lvl"/>
          <dgm:resizeHandles val="exact"/>
        </dgm:presLayoutVars>
      </dgm:prSet>
      <dgm:spPr/>
    </dgm:pt>
    <dgm:pt modelId="{F0D26A46-5A1A-479A-884B-6BAA180CFAF9}" type="pres">
      <dgm:prSet presAssocID="{C9BD3DA9-0EAB-47F2-B9D4-3247A1ACF0F8}" presName="parTxOnly" presStyleLbl="node1" presStyleIdx="0" presStyleCnt="3" custScaleX="74965">
        <dgm:presLayoutVars>
          <dgm:chMax val="0"/>
          <dgm:chPref val="0"/>
          <dgm:bulletEnabled val="1"/>
        </dgm:presLayoutVars>
      </dgm:prSet>
      <dgm:spPr/>
    </dgm:pt>
    <dgm:pt modelId="{33E2DC25-5E3A-44A7-96DA-2A42B3278CC6}" type="pres">
      <dgm:prSet presAssocID="{E3702ED5-E2AC-4D0A-985C-2FA6B8B6BC3A}" presName="parTxOnlySpace" presStyleCnt="0"/>
      <dgm:spPr/>
    </dgm:pt>
    <dgm:pt modelId="{E611803A-8235-4380-A7A5-DCF8456BB3F7}" type="pres">
      <dgm:prSet presAssocID="{0D102C07-0110-4DB2-ACA7-2B0E1553D97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9935C57-E7CE-402F-93B8-265FFA013227}" type="pres">
      <dgm:prSet presAssocID="{A772FF0F-E497-4CA5-A0CB-B0538EDEFF4C}" presName="parTxOnlySpace" presStyleCnt="0"/>
      <dgm:spPr/>
    </dgm:pt>
    <dgm:pt modelId="{3E429882-BECD-4B97-A307-802D8954B310}" type="pres">
      <dgm:prSet presAssocID="{6DEE0570-8708-4560-B4A3-06D153FAC556}" presName="parTxOnly" presStyleLbl="node1" presStyleIdx="2" presStyleCnt="3" custScaleX="60325">
        <dgm:presLayoutVars>
          <dgm:chMax val="0"/>
          <dgm:chPref val="0"/>
          <dgm:bulletEnabled val="1"/>
        </dgm:presLayoutVars>
      </dgm:prSet>
      <dgm:spPr/>
    </dgm:pt>
  </dgm:ptLst>
  <dgm:cxnLst>
    <dgm:cxn modelId="{D5E50211-5F4D-425F-AB39-84AF965B1BBD}" srcId="{55415E9A-024D-4EBA-9EAF-93758CCD8E43}" destId="{0D102C07-0110-4DB2-ACA7-2B0E1553D97B}" srcOrd="1" destOrd="0" parTransId="{8502FE29-4C07-4D81-B8A9-B05E2B318BBD}" sibTransId="{A772FF0F-E497-4CA5-A0CB-B0538EDEFF4C}"/>
    <dgm:cxn modelId="{A36CE219-32C0-4050-BCE4-E08CD51924C5}" type="presOf" srcId="{0D102C07-0110-4DB2-ACA7-2B0E1553D97B}" destId="{E611803A-8235-4380-A7A5-DCF8456BB3F7}" srcOrd="0" destOrd="0" presId="urn:microsoft.com/office/officeart/2005/8/layout/chevron1"/>
    <dgm:cxn modelId="{EFCAF35E-BD17-4CFD-8DE7-E7F82F5EDB46}" type="presOf" srcId="{C9BD3DA9-0EAB-47F2-B9D4-3247A1ACF0F8}" destId="{F0D26A46-5A1A-479A-884B-6BAA180CFAF9}" srcOrd="0" destOrd="0" presId="urn:microsoft.com/office/officeart/2005/8/layout/chevron1"/>
    <dgm:cxn modelId="{E5B8814C-0E7B-4925-89A1-ED6628E64837}" type="presOf" srcId="{6DEE0570-8708-4560-B4A3-06D153FAC556}" destId="{3E429882-BECD-4B97-A307-802D8954B310}" srcOrd="0" destOrd="0" presId="urn:microsoft.com/office/officeart/2005/8/layout/chevron1"/>
    <dgm:cxn modelId="{BC775C53-645D-4BE6-9C39-EAC2E37B3826}" srcId="{55415E9A-024D-4EBA-9EAF-93758CCD8E43}" destId="{6DEE0570-8708-4560-B4A3-06D153FAC556}" srcOrd="2" destOrd="0" parTransId="{405E3099-FCDE-4582-B810-C743CBB2F645}" sibTransId="{DDFDF070-C3B8-499C-9397-C4746B3CC150}"/>
    <dgm:cxn modelId="{3BE31EB2-4517-433F-9F4A-582A4E4380D1}" type="presOf" srcId="{55415E9A-024D-4EBA-9EAF-93758CCD8E43}" destId="{A1462B9B-66A6-47EB-8B30-442FCC037DD5}" srcOrd="0" destOrd="0" presId="urn:microsoft.com/office/officeart/2005/8/layout/chevron1"/>
    <dgm:cxn modelId="{176CDEED-31E3-4810-9540-4ADB6B00CFFA}" srcId="{55415E9A-024D-4EBA-9EAF-93758CCD8E43}" destId="{C9BD3DA9-0EAB-47F2-B9D4-3247A1ACF0F8}" srcOrd="0" destOrd="0" parTransId="{F48E0A24-8F53-4843-988A-9118BB815920}" sibTransId="{E3702ED5-E2AC-4D0A-985C-2FA6B8B6BC3A}"/>
    <dgm:cxn modelId="{E263A5A9-4BA8-4FCB-A50C-F762A17DEB45}" type="presParOf" srcId="{A1462B9B-66A6-47EB-8B30-442FCC037DD5}" destId="{F0D26A46-5A1A-479A-884B-6BAA180CFAF9}" srcOrd="0" destOrd="0" presId="urn:microsoft.com/office/officeart/2005/8/layout/chevron1"/>
    <dgm:cxn modelId="{4DEF53B0-A3A6-44D4-B8A4-92CF7B78FE21}" type="presParOf" srcId="{A1462B9B-66A6-47EB-8B30-442FCC037DD5}" destId="{33E2DC25-5E3A-44A7-96DA-2A42B3278CC6}" srcOrd="1" destOrd="0" presId="urn:microsoft.com/office/officeart/2005/8/layout/chevron1"/>
    <dgm:cxn modelId="{CD534098-D82C-4202-8E1E-3F107B17343F}" type="presParOf" srcId="{A1462B9B-66A6-47EB-8B30-442FCC037DD5}" destId="{E611803A-8235-4380-A7A5-DCF8456BB3F7}" srcOrd="2" destOrd="0" presId="urn:microsoft.com/office/officeart/2005/8/layout/chevron1"/>
    <dgm:cxn modelId="{AD5959DD-5541-4C37-A11D-48FAB5B066DA}" type="presParOf" srcId="{A1462B9B-66A6-47EB-8B30-442FCC037DD5}" destId="{29935C57-E7CE-402F-93B8-265FFA013227}" srcOrd="3" destOrd="0" presId="urn:microsoft.com/office/officeart/2005/8/layout/chevron1"/>
    <dgm:cxn modelId="{BDC7FFB1-7547-40E5-84AB-7C80BF42A138}" type="presParOf" srcId="{A1462B9B-66A6-47EB-8B30-442FCC037DD5}" destId="{3E429882-BECD-4B97-A307-802D8954B31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26A46-5A1A-479A-884B-6BAA180CFAF9}">
      <dsp:nvSpPr>
        <dsp:cNvPr id="0" name=""/>
        <dsp:cNvSpPr/>
      </dsp:nvSpPr>
      <dsp:spPr>
        <a:xfrm>
          <a:off x="1636" y="303303"/>
          <a:ext cx="3940771" cy="2102726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/>
            <a:t>1.</a:t>
          </a:r>
          <a:r>
            <a:rPr kumimoji="1" lang="ja-JP" altLang="en-US" sz="2800" kern="1200" dirty="0"/>
            <a:t>課題</a:t>
          </a:r>
          <a:endParaRPr kumimoji="1" lang="en-US" altLang="ja-JP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/>
            <a:t>発見</a:t>
          </a:r>
        </a:p>
      </dsp:txBody>
      <dsp:txXfrm>
        <a:off x="1052999" y="303303"/>
        <a:ext cx="1838045" cy="2102726"/>
      </dsp:txXfrm>
    </dsp:sp>
    <dsp:sp modelId="{E611803A-8235-4380-A7A5-DCF8456BB3F7}">
      <dsp:nvSpPr>
        <dsp:cNvPr id="0" name=""/>
        <dsp:cNvSpPr/>
      </dsp:nvSpPr>
      <dsp:spPr>
        <a:xfrm>
          <a:off x="3416726" y="303303"/>
          <a:ext cx="5256815" cy="2102726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000" kern="1200" dirty="0"/>
            <a:t>2.</a:t>
          </a:r>
          <a:r>
            <a:rPr kumimoji="1" lang="ja-JP" altLang="en-US" sz="3000" kern="1200" dirty="0"/>
            <a:t>アプローチ検証</a:t>
          </a:r>
          <a:endParaRPr kumimoji="1" lang="en-US" altLang="ja-JP" sz="3000" kern="1200" dirty="0"/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000" kern="1200" dirty="0"/>
            <a:t>(</a:t>
          </a:r>
          <a:r>
            <a:rPr kumimoji="1" lang="en-US" altLang="ja-JP" sz="3000" kern="1200" dirty="0" err="1"/>
            <a:t>Poc</a:t>
          </a:r>
          <a:r>
            <a:rPr kumimoji="1" lang="en-US" altLang="ja-JP" sz="3000" kern="1200" dirty="0"/>
            <a:t>, </a:t>
          </a:r>
          <a:r>
            <a:rPr kumimoji="1" lang="ja-JP" altLang="en-US" sz="3000" kern="1200" dirty="0"/>
            <a:t>スモールスタート</a:t>
          </a:r>
          <a:r>
            <a:rPr kumimoji="1" lang="en-US" altLang="ja-JP" sz="3000" kern="1200" dirty="0"/>
            <a:t>)</a:t>
          </a:r>
          <a:endParaRPr kumimoji="1" lang="ja-JP" altLang="en-US" sz="3000" kern="1200" dirty="0"/>
        </a:p>
      </dsp:txBody>
      <dsp:txXfrm>
        <a:off x="4468089" y="303303"/>
        <a:ext cx="3154089" cy="2102726"/>
      </dsp:txXfrm>
    </dsp:sp>
    <dsp:sp modelId="{3E429882-BECD-4B97-A307-802D8954B310}">
      <dsp:nvSpPr>
        <dsp:cNvPr id="0" name=""/>
        <dsp:cNvSpPr/>
      </dsp:nvSpPr>
      <dsp:spPr>
        <a:xfrm>
          <a:off x="8147859" y="303303"/>
          <a:ext cx="3171173" cy="2102726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000" kern="1200" dirty="0"/>
            <a:t>3.</a:t>
          </a:r>
          <a:r>
            <a:rPr kumimoji="1" lang="ja-JP" altLang="en-US" sz="3000" kern="1200" dirty="0"/>
            <a:t>本運用</a:t>
          </a:r>
        </a:p>
      </dsp:txBody>
      <dsp:txXfrm>
        <a:off x="9199222" y="303303"/>
        <a:ext cx="1068447" cy="2102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26A46-5A1A-479A-884B-6BAA180CFAF9}">
      <dsp:nvSpPr>
        <dsp:cNvPr id="0" name=""/>
        <dsp:cNvSpPr/>
      </dsp:nvSpPr>
      <dsp:spPr>
        <a:xfrm>
          <a:off x="1636" y="303303"/>
          <a:ext cx="3940771" cy="2102726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/>
            <a:t>1.</a:t>
          </a:r>
          <a:r>
            <a:rPr kumimoji="1" lang="ja-JP" altLang="en-US" sz="2800" kern="1200" dirty="0"/>
            <a:t>課題</a:t>
          </a:r>
          <a:endParaRPr kumimoji="1" lang="en-US" altLang="ja-JP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/>
            <a:t>発見</a:t>
          </a:r>
        </a:p>
      </dsp:txBody>
      <dsp:txXfrm>
        <a:off x="1052999" y="303303"/>
        <a:ext cx="1838045" cy="2102726"/>
      </dsp:txXfrm>
    </dsp:sp>
    <dsp:sp modelId="{E611803A-8235-4380-A7A5-DCF8456BB3F7}">
      <dsp:nvSpPr>
        <dsp:cNvPr id="0" name=""/>
        <dsp:cNvSpPr/>
      </dsp:nvSpPr>
      <dsp:spPr>
        <a:xfrm>
          <a:off x="3416726" y="303303"/>
          <a:ext cx="5256815" cy="2102726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000" kern="1200" dirty="0"/>
            <a:t>2.</a:t>
          </a:r>
          <a:r>
            <a:rPr kumimoji="1" lang="ja-JP" altLang="en-US" sz="3000" kern="1200" dirty="0"/>
            <a:t>アプローチ検証</a:t>
          </a:r>
          <a:endParaRPr kumimoji="1" lang="en-US" altLang="ja-JP" sz="3000" kern="1200" dirty="0"/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000" kern="1200" dirty="0"/>
            <a:t>(</a:t>
          </a:r>
          <a:r>
            <a:rPr kumimoji="1" lang="en-US" altLang="ja-JP" sz="3000" kern="1200" dirty="0" err="1"/>
            <a:t>Poc</a:t>
          </a:r>
          <a:r>
            <a:rPr kumimoji="1" lang="en-US" altLang="ja-JP" sz="3000" kern="1200" dirty="0"/>
            <a:t>, </a:t>
          </a:r>
          <a:r>
            <a:rPr kumimoji="1" lang="ja-JP" altLang="en-US" sz="3000" kern="1200" dirty="0"/>
            <a:t>スモールスタート</a:t>
          </a:r>
          <a:r>
            <a:rPr kumimoji="1" lang="en-US" altLang="ja-JP" sz="3000" kern="1200" dirty="0"/>
            <a:t>)</a:t>
          </a:r>
          <a:endParaRPr kumimoji="1" lang="ja-JP" altLang="en-US" sz="3000" kern="1200" dirty="0"/>
        </a:p>
      </dsp:txBody>
      <dsp:txXfrm>
        <a:off x="4468089" y="303303"/>
        <a:ext cx="3154089" cy="2102726"/>
      </dsp:txXfrm>
    </dsp:sp>
    <dsp:sp modelId="{3E429882-BECD-4B97-A307-802D8954B310}">
      <dsp:nvSpPr>
        <dsp:cNvPr id="0" name=""/>
        <dsp:cNvSpPr/>
      </dsp:nvSpPr>
      <dsp:spPr>
        <a:xfrm>
          <a:off x="8147859" y="303303"/>
          <a:ext cx="3171173" cy="2102726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000" kern="1200" dirty="0"/>
            <a:t>3.</a:t>
          </a:r>
          <a:r>
            <a:rPr kumimoji="1" lang="ja-JP" altLang="en-US" sz="3000" kern="1200" dirty="0"/>
            <a:t>本運用</a:t>
          </a:r>
        </a:p>
      </dsp:txBody>
      <dsp:txXfrm>
        <a:off x="9199222" y="303303"/>
        <a:ext cx="1068447" cy="2102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9F250D-B3D1-7C8D-0485-D0F00CE0C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8244272-8AF3-035B-67A1-45F679165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7849D5-AFCC-855A-2C35-4E9AD8F4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FFF6-1E3C-4993-887E-A3CF9F5598F5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FD0C45-0996-8DF4-449D-51BF2F0B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FECED4-71E9-D870-8E34-73ADF466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39-EF36-4307-BE37-8CECE802E7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53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7D71CE-65C6-2FE9-AB77-B013EF8E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A88F43-F20C-67CC-DED5-9FF29E76C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64528D-D780-B7DA-39DF-EBFE7565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FFF6-1E3C-4993-887E-A3CF9F5598F5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FF9F04-6798-37AF-4C90-6CEC11E7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D0D2A6-0082-11B4-4827-EDF5190E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39-EF36-4307-BE37-8CECE802E7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6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8AE0018-1C1A-F6D0-ED98-01A86257B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41F28A-9C05-530C-7876-3221E5079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CCEA29-C254-93A6-1705-DC101F63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FFF6-1E3C-4993-887E-A3CF9F5598F5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211C59-A5CE-0D45-C927-849C0201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412F9F-E563-DEA0-D684-3248F501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39-EF36-4307-BE37-8CECE802E7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84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6B511F-2A40-712B-F39E-C2D77D32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705EF-BA8F-7FE1-770E-C3CE68D60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1FD336-33D7-1E49-8980-1D8D19A1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FFF6-1E3C-4993-887E-A3CF9F5598F5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753612-3CBB-B7EA-89C7-8C06CDE8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92CD57-2AE0-BDD9-F8E7-6C65F19E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39-EF36-4307-BE37-8CECE802E7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66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B00DAC-A468-E3AC-B1FC-F11C8B5C3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71E606-38D0-A54D-6E06-0F7F55A2E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FC7852-83C6-C71C-ED3D-D5F1A845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FFF6-1E3C-4993-887E-A3CF9F5598F5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746321-F5BB-C93F-ABDB-F29E394A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285B0-3277-7063-DE21-D856EC86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39-EF36-4307-BE37-8CECE802E7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88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D5B7CD-FD3A-2966-D537-B4C186FBC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D5354D-A86E-09B6-9484-2605C05F6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F8C6F1-0D7A-243C-9F85-2AE4D6D6E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E1A3FA-81C4-55EE-01F0-B043C3B02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FFF6-1E3C-4993-887E-A3CF9F5598F5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71E222-28AE-2792-92AB-A15A5A587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E3FFEE-24FA-B4E8-5566-21B43573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39-EF36-4307-BE37-8CECE802E7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90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CAAAB1-2503-70F0-310E-6149CBA9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B9914A-D3B4-FC26-6787-6FD70DC07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202963-C80F-C0D2-F68D-D900D19E2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7026170-9C30-82D8-B693-1646E0CF4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B7288D3-B046-3400-F741-B10C5F81E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942D6D0-7999-8C0C-DF15-3AE69D03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FFF6-1E3C-4993-887E-A3CF9F5598F5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FCE131A-0BFD-CD6F-83E8-D77B094B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306D158-AA2D-C3BC-CE8B-17B62D45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39-EF36-4307-BE37-8CECE802E7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43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968381-71AB-FED1-CDCF-84C107BE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71460C-9668-A57C-D34D-E63218B8E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FFF6-1E3C-4993-887E-A3CF9F5598F5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4EECE95-67C2-8518-A2C8-830D7A2A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C0FD75-7A46-3699-93B1-3B896CC4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39-EF36-4307-BE37-8CECE802E7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51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F230D8F-416A-BB3E-40BF-FC3EDE12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FFF6-1E3C-4993-887E-A3CF9F5598F5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2869B95-9BEA-898A-D135-6546AFA2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D05FC7A-D372-11CF-DA35-AF74F7A9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39-EF36-4307-BE37-8CECE802E7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28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CAE64E-7F4C-C1C2-73D3-9E4DE8588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D1FE17-4AB2-B9F1-294C-2385E19E1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9C2F3A2-4129-4D21-E5AD-7AF804E1F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05B04D-8882-3BE7-E826-6874A996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FFF6-1E3C-4993-887E-A3CF9F5598F5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E2A4D4-20BE-CC73-6995-C7D136304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4E25E8-D084-3736-9D99-F2BFA63F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39-EF36-4307-BE37-8CECE802E7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45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E6DEBA-FF35-8C70-5394-58EEFD74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995A3B-506D-0FCE-3B09-1F8CB2684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01C357-B70B-F74D-21D9-A0F2EDEDB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0D4639-65A0-33CC-5DBB-7F2D92AE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FFF6-1E3C-4993-887E-A3CF9F5598F5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E3C603-8925-BBBA-8FE5-21162C45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A2649E-8A04-8DAC-08DD-BBED3206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D439-EF36-4307-BE37-8CECE802E7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9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EFEEA45-1683-E6FE-D831-38962C9CB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18ED86-D44F-F1A0-9D09-7FEDB2DEF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ECACB3-ADF3-51EF-77DA-D5186157A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4FFF6-1E3C-4993-887E-A3CF9F5598F5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D99E2C-6AC8-B82D-C33C-2E45484FB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456931-994F-17FE-720D-F8585DBC1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FD439-EF36-4307-BE37-8CECE802E7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71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0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2B3C1-BF4A-5B36-EFAC-69EB6CCE7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タイタニック号 初期分析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C66E693-0481-5B29-C47E-4A2C4ED601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11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EFD8AC-8F02-0A74-3145-9F116598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分析サマリ</a:t>
            </a:r>
          </a:p>
        </p:txBody>
      </p:sp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5BDC0621-47C5-5218-B74B-9246B1753515}"/>
              </a:ext>
            </a:extLst>
          </p:cNvPr>
          <p:cNvGraphicFramePr/>
          <p:nvPr/>
        </p:nvGraphicFramePr>
        <p:xfrm>
          <a:off x="228600" y="858100"/>
          <a:ext cx="1132067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D1BF364-3A64-CD43-C314-2238EAEFB4B9}"/>
              </a:ext>
            </a:extLst>
          </p:cNvPr>
          <p:cNvSpPr txBox="1"/>
          <p:nvPr/>
        </p:nvSpPr>
        <p:spPr>
          <a:xfrm>
            <a:off x="447261" y="3577660"/>
            <a:ext cx="2862470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1.1 </a:t>
            </a:r>
            <a:r>
              <a:rPr kumimoji="1" lang="ja-JP" altLang="en-US" dirty="0"/>
              <a:t>背景</a:t>
            </a:r>
            <a:r>
              <a:rPr kumimoji="1" lang="en-US" altLang="ja-JP" dirty="0"/>
              <a:t>/</a:t>
            </a:r>
            <a:r>
              <a:rPr lang="ja-JP" altLang="en-US" dirty="0"/>
              <a:t>ゴール確認</a:t>
            </a:r>
            <a:endParaRPr kumimoji="1" lang="en-US" altLang="ja-JP" dirty="0"/>
          </a:p>
          <a:p>
            <a:r>
              <a:rPr kumimoji="1" lang="en-US" altLang="ja-JP" dirty="0"/>
              <a:t>1.2 </a:t>
            </a:r>
            <a:r>
              <a:rPr kumimoji="1" lang="ja-JP" altLang="en-US" dirty="0"/>
              <a:t>データ理解</a:t>
            </a:r>
            <a:endParaRPr kumimoji="1" lang="en-US" altLang="ja-JP" dirty="0"/>
          </a:p>
          <a:p>
            <a:r>
              <a:rPr lang="en-US" altLang="ja-JP" dirty="0"/>
              <a:t>1.3 </a:t>
            </a:r>
            <a:r>
              <a:rPr lang="ja-JP" altLang="en-US" dirty="0"/>
              <a:t>仮説検証</a:t>
            </a:r>
            <a:r>
              <a:rPr lang="en-US" altLang="ja-JP" dirty="0"/>
              <a:t>/</a:t>
            </a:r>
            <a:r>
              <a:rPr lang="ja-JP" altLang="en-US" dirty="0"/>
              <a:t>課題発見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15E3E5-E1F9-8B27-ECA2-D7BA5D7AE391}"/>
              </a:ext>
            </a:extLst>
          </p:cNvPr>
          <p:cNvSpPr txBox="1"/>
          <p:nvPr/>
        </p:nvSpPr>
        <p:spPr>
          <a:xfrm>
            <a:off x="4028660" y="3567433"/>
            <a:ext cx="3793435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.1 </a:t>
            </a:r>
            <a:r>
              <a:rPr kumimoji="1" lang="ja-JP" altLang="en-US" dirty="0"/>
              <a:t>モデル改善や業務運用検討</a:t>
            </a:r>
            <a:endParaRPr kumimoji="1" lang="en-US" altLang="ja-JP" dirty="0"/>
          </a:p>
          <a:p>
            <a:r>
              <a:rPr lang="en-US" altLang="ja-JP" dirty="0"/>
              <a:t>2.2 </a:t>
            </a:r>
            <a:r>
              <a:rPr lang="ja-JP" altLang="en-US" dirty="0"/>
              <a:t>手運用含めたスモールスタート</a:t>
            </a:r>
            <a:endParaRPr lang="en-US" altLang="ja-JP" dirty="0"/>
          </a:p>
          <a:p>
            <a:r>
              <a:rPr lang="en-US" altLang="ja-JP" dirty="0"/>
              <a:t>2.3 </a:t>
            </a:r>
            <a:r>
              <a:rPr lang="ja-JP" altLang="en-US" dirty="0"/>
              <a:t>費用対効果再検証</a:t>
            </a:r>
            <a:endParaRPr lang="en-US" altLang="ja-JP" dirty="0"/>
          </a:p>
          <a:p>
            <a:r>
              <a:rPr lang="en-US" altLang="ja-JP" dirty="0"/>
              <a:t>2.4 </a:t>
            </a:r>
            <a:r>
              <a:rPr lang="ja-JP" altLang="en-US" dirty="0"/>
              <a:t>本運用判断</a:t>
            </a:r>
            <a:endParaRPr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688BE1F-A230-6F37-BB3E-204958F4955D}"/>
              </a:ext>
            </a:extLst>
          </p:cNvPr>
          <p:cNvSpPr txBox="1"/>
          <p:nvPr/>
        </p:nvSpPr>
        <p:spPr>
          <a:xfrm>
            <a:off x="8295860" y="3567433"/>
            <a:ext cx="3793435" cy="14773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3.1 </a:t>
            </a:r>
            <a:r>
              <a:rPr lang="ja-JP" altLang="en-US" dirty="0"/>
              <a:t>データ連携基盤構築</a:t>
            </a:r>
            <a:endParaRPr lang="en-US" altLang="ja-JP" dirty="0"/>
          </a:p>
          <a:p>
            <a:r>
              <a:rPr lang="en-US" altLang="ja-JP" dirty="0"/>
              <a:t>3.2 </a:t>
            </a:r>
            <a:r>
              <a:rPr lang="ja-JP" altLang="en-US" dirty="0"/>
              <a:t>モデル運用基盤構築</a:t>
            </a:r>
            <a:endParaRPr lang="en-US" altLang="ja-JP" dirty="0"/>
          </a:p>
          <a:p>
            <a:r>
              <a:rPr lang="en-US" altLang="ja-JP" dirty="0"/>
              <a:t>3.3 </a:t>
            </a:r>
            <a:r>
              <a:rPr lang="ja-JP" altLang="en-US" dirty="0"/>
              <a:t>運用スキーム構築</a:t>
            </a:r>
            <a:endParaRPr lang="en-US" altLang="ja-JP" dirty="0"/>
          </a:p>
          <a:p>
            <a:r>
              <a:rPr lang="en-US" altLang="ja-JP" dirty="0"/>
              <a:t>3.4 </a:t>
            </a:r>
            <a:r>
              <a:rPr lang="ja-JP" altLang="en-US" dirty="0"/>
              <a:t>運用開始</a:t>
            </a:r>
            <a:endParaRPr lang="en-US" altLang="ja-JP" dirty="0"/>
          </a:p>
          <a:p>
            <a:r>
              <a:rPr lang="en-US" altLang="ja-JP" dirty="0"/>
              <a:t>3.5 [</a:t>
            </a:r>
            <a:r>
              <a:rPr lang="ja-JP" altLang="en-US" dirty="0"/>
              <a:t>定期的</a:t>
            </a:r>
            <a:r>
              <a:rPr lang="en-US" altLang="ja-JP" dirty="0"/>
              <a:t>] </a:t>
            </a:r>
            <a:r>
              <a:rPr lang="ja-JP" altLang="en-US" dirty="0"/>
              <a:t>費用対効果検証</a:t>
            </a:r>
            <a:endParaRPr lang="en-US" altLang="ja-JP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1B321C2-8D4A-8BD4-14C4-C33EBC079417}"/>
              </a:ext>
            </a:extLst>
          </p:cNvPr>
          <p:cNvSpPr/>
          <p:nvPr/>
        </p:nvSpPr>
        <p:spPr>
          <a:xfrm>
            <a:off x="0" y="3310165"/>
            <a:ext cx="3793435" cy="1458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本スコープ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15BE850-540D-2099-042E-2C2F28CEEA79}"/>
              </a:ext>
            </a:extLst>
          </p:cNvPr>
          <p:cNvSpPr txBox="1"/>
          <p:nvPr/>
        </p:nvSpPr>
        <p:spPr>
          <a:xfrm>
            <a:off x="785191" y="4777989"/>
            <a:ext cx="208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~ 4</a:t>
            </a:r>
            <a:r>
              <a:rPr kumimoji="1" lang="ja-JP" altLang="en-US" dirty="0"/>
              <a:t>日間</a:t>
            </a:r>
            <a:r>
              <a:rPr kumimoji="1" lang="en-US" altLang="ja-JP" dirty="0"/>
              <a:t>(32h) </a:t>
            </a:r>
            <a:r>
              <a:rPr kumimoji="1" lang="ja-JP" altLang="en-US" dirty="0"/>
              <a:t>～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1190CD5-2978-7FD5-D54B-65A09E50FE24}"/>
              </a:ext>
            </a:extLst>
          </p:cNvPr>
          <p:cNvSpPr txBox="1"/>
          <p:nvPr/>
        </p:nvSpPr>
        <p:spPr>
          <a:xfrm>
            <a:off x="4028660" y="4811061"/>
            <a:ext cx="208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~ ?</a:t>
            </a:r>
            <a:r>
              <a:rPr kumimoji="1" lang="ja-JP" altLang="en-US" dirty="0"/>
              <a:t>日</a:t>
            </a:r>
            <a:r>
              <a:rPr kumimoji="1" lang="en-US" altLang="ja-JP" dirty="0"/>
              <a:t> </a:t>
            </a:r>
            <a:r>
              <a:rPr kumimoji="1" lang="ja-JP" altLang="en-US" dirty="0"/>
              <a:t>～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A108445-038B-43A8-F18D-30C72039BB90}"/>
              </a:ext>
            </a:extLst>
          </p:cNvPr>
          <p:cNvSpPr txBox="1"/>
          <p:nvPr/>
        </p:nvSpPr>
        <p:spPr>
          <a:xfrm>
            <a:off x="8295860" y="4998756"/>
            <a:ext cx="208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~ ?</a:t>
            </a:r>
            <a:r>
              <a:rPr kumimoji="1" lang="ja-JP" altLang="en-US" dirty="0"/>
              <a:t>日</a:t>
            </a:r>
            <a:r>
              <a:rPr kumimoji="1" lang="en-US" altLang="ja-JP" dirty="0"/>
              <a:t> </a:t>
            </a:r>
            <a:r>
              <a:rPr kumimoji="1" lang="ja-JP" altLang="en-US" dirty="0"/>
              <a:t>～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5EF9B68-7044-A465-9F51-C99FCA5842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46" y="3576939"/>
            <a:ext cx="514082" cy="28938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D984641-A02A-63A6-67BA-9702E38DA5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46" y="3866323"/>
            <a:ext cx="514082" cy="28938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7C96B91-3A37-6E85-E6A1-81E897C5B6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70" y="4200661"/>
            <a:ext cx="514082" cy="289384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AC03A26-709A-6DF1-1861-E24ED33EE564}"/>
              </a:ext>
            </a:extLst>
          </p:cNvPr>
          <p:cNvSpPr/>
          <p:nvPr/>
        </p:nvSpPr>
        <p:spPr>
          <a:xfrm>
            <a:off x="111814" y="5102100"/>
            <a:ext cx="4026177" cy="170401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■成果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 </a:t>
            </a:r>
            <a:r>
              <a:rPr lang="ja-JP" altLang="en-US" sz="1800" dirty="0"/>
              <a:t>仮説</a:t>
            </a:r>
            <a:r>
              <a:rPr lang="en-US" altLang="ja-JP" sz="1800" dirty="0"/>
              <a:t>xxx</a:t>
            </a:r>
            <a:r>
              <a:rPr lang="ja-JP" altLang="en-US" sz="1800" dirty="0"/>
              <a:t>が検証された</a:t>
            </a:r>
            <a:endParaRPr kumimoji="1" lang="en-US" altLang="ja-JP" dirty="0"/>
          </a:p>
          <a:p>
            <a:r>
              <a:rPr lang="ja-JP" altLang="en-US" sz="1800" dirty="0"/>
              <a:t> 精度</a:t>
            </a:r>
            <a:r>
              <a:rPr lang="en-US" altLang="ja-JP" sz="1800" dirty="0" err="1"/>
              <a:t>xxxx</a:t>
            </a:r>
            <a:r>
              <a:rPr lang="ja-JP" altLang="en-US" sz="1800" dirty="0"/>
              <a:t>程度のモデルが作成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■考察</a:t>
            </a:r>
            <a:r>
              <a:rPr lang="en-US" altLang="ja-JP" dirty="0">
                <a:solidFill>
                  <a:srgbClr val="FF0000"/>
                </a:solidFill>
              </a:rPr>
              <a:t>/</a:t>
            </a:r>
            <a:r>
              <a:rPr lang="ja-JP" altLang="en-US" dirty="0">
                <a:solidFill>
                  <a:srgbClr val="FF0000"/>
                </a:solidFill>
              </a:rPr>
              <a:t>次フェーズに向けて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en-US" altLang="ja-JP" dirty="0"/>
              <a:t> ex.) </a:t>
            </a:r>
            <a:r>
              <a:rPr kumimoji="1" lang="ja-JP" altLang="en-US" dirty="0"/>
              <a:t>汎化性能が不十分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44709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30E1B9-63FC-FC3A-C8F1-0AA078E4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</a:t>
            </a:r>
            <a:r>
              <a:rPr kumimoji="1" lang="en-US" altLang="ja-JP" dirty="0"/>
              <a:t>ppendix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337312-36D5-287C-0368-213A557F1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6074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DD5CD7-8498-50F6-49C9-62335A43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データ分布</a:t>
            </a:r>
            <a:r>
              <a:rPr lang="en-US" altLang="ja-JP" dirty="0"/>
              <a:t>(1</a:t>
            </a:r>
            <a:r>
              <a:rPr lang="ja-JP" altLang="en-US" dirty="0"/>
              <a:t>変数</a:t>
            </a:r>
            <a:r>
              <a:rPr lang="en-US" altLang="ja-JP" dirty="0"/>
              <a:t>-</a:t>
            </a:r>
            <a:r>
              <a:rPr lang="ja-JP" altLang="en-US" dirty="0"/>
              <a:t>質的データ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B42FF69-8C39-A8F2-B2AE-BD30F4658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86" y="1175885"/>
            <a:ext cx="5485714" cy="365714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6C03E30-5C8D-4FA1-9CBE-707E896A8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172" y="1252085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60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DD5CD7-8498-50F6-49C9-62335A439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"/>
            <a:ext cx="10515600" cy="1325563"/>
          </a:xfrm>
        </p:spPr>
        <p:txBody>
          <a:bodyPr/>
          <a:lstStyle/>
          <a:p>
            <a:r>
              <a:rPr lang="ja-JP" altLang="en-US" dirty="0"/>
              <a:t>データ分布</a:t>
            </a:r>
            <a:r>
              <a:rPr lang="en-US" altLang="ja-JP" dirty="0"/>
              <a:t>(1</a:t>
            </a:r>
            <a:r>
              <a:rPr lang="ja-JP" altLang="en-US" dirty="0"/>
              <a:t>変数</a:t>
            </a:r>
            <a:r>
              <a:rPr lang="en-US" altLang="ja-JP" dirty="0"/>
              <a:t>-</a:t>
            </a:r>
            <a:r>
              <a:rPr lang="ja-JP" altLang="en-US" dirty="0"/>
              <a:t>量的データ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E814C9B-A9D7-4ED6-A76D-CBF54BD4B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71" y="755764"/>
            <a:ext cx="5104714" cy="302520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78532A6-6762-83CB-061C-82E813C42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9" y="3951514"/>
            <a:ext cx="4957758" cy="31346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AF2213A-78BD-01FA-D774-5A295D60C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85" y="783009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04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DD5CD7-8498-50F6-49C9-62335A43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データ分布</a:t>
            </a:r>
            <a:r>
              <a:rPr lang="en-US" altLang="ja-JP" dirty="0"/>
              <a:t>(1</a:t>
            </a:r>
            <a:r>
              <a:rPr lang="ja-JP" altLang="en-US" dirty="0"/>
              <a:t>変数</a:t>
            </a:r>
            <a:r>
              <a:rPr lang="en-US" altLang="ja-JP" dirty="0"/>
              <a:t>-</a:t>
            </a:r>
            <a:r>
              <a:rPr lang="ja-JP" altLang="en-US" dirty="0"/>
              <a:t>量的データ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74B07D1-C3FA-8A19-DF3B-122651EDC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50" y="1349829"/>
            <a:ext cx="8348322" cy="550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15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DD5CD7-8498-50F6-49C9-62335A43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データ分布</a:t>
            </a:r>
            <a:r>
              <a:rPr lang="en-US" altLang="ja-JP" dirty="0"/>
              <a:t>(1</a:t>
            </a:r>
            <a:r>
              <a:rPr lang="ja-JP" altLang="en-US" dirty="0"/>
              <a:t>変数</a:t>
            </a:r>
            <a:r>
              <a:rPr lang="en-US" altLang="ja-JP" dirty="0"/>
              <a:t>-</a:t>
            </a:r>
            <a:r>
              <a:rPr lang="ja-JP" altLang="en-US" dirty="0"/>
              <a:t>量的データ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A827F68-E381-7129-8627-1C0787C4D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5" y="1027906"/>
            <a:ext cx="9546772" cy="565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74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DD5CD7-8498-50F6-49C9-62335A439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3" y="158296"/>
            <a:ext cx="5007428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データ分布</a:t>
            </a:r>
            <a:br>
              <a:rPr lang="en-US" altLang="ja-JP" dirty="0"/>
            </a:br>
            <a:r>
              <a:rPr lang="en-US" altLang="ja-JP" dirty="0"/>
              <a:t>(2</a:t>
            </a:r>
            <a:r>
              <a:rPr lang="ja-JP" altLang="en-US" dirty="0"/>
              <a:t>変数</a:t>
            </a:r>
            <a:r>
              <a:rPr lang="en-US" altLang="ja-JP" dirty="0"/>
              <a:t>-</a:t>
            </a:r>
            <a:r>
              <a:rPr lang="ja-JP" altLang="en-US" dirty="0"/>
              <a:t>質的データ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2C0A0C6-849B-37FE-CF37-8E8A51C22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86" y="1339171"/>
            <a:ext cx="3951174" cy="263411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74296B2-6827-02B7-7078-D0CCA31A6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86" y="4155620"/>
            <a:ext cx="4089625" cy="272641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6331409-B0BC-B177-A3B6-663134B40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89" y="1339171"/>
            <a:ext cx="4547157" cy="303143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72165BF-840F-0A44-045F-46AAB358C8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227" y="4370609"/>
            <a:ext cx="3731087" cy="24873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9EAF8F5F-D0EA-DE28-EA97-09E21063EB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222" y="4155619"/>
            <a:ext cx="4089626" cy="272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9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DD5CD7-8498-50F6-49C9-62335A439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3" y="158296"/>
            <a:ext cx="4094661" cy="2780847"/>
          </a:xfrm>
        </p:spPr>
        <p:txBody>
          <a:bodyPr>
            <a:normAutofit/>
          </a:bodyPr>
          <a:lstStyle/>
          <a:p>
            <a:r>
              <a:rPr lang="ja-JP" altLang="en-US" dirty="0"/>
              <a:t>データ分布</a:t>
            </a:r>
            <a:br>
              <a:rPr lang="en-US" altLang="ja-JP" dirty="0"/>
            </a:br>
            <a:r>
              <a:rPr lang="en-US" altLang="ja-JP" dirty="0"/>
              <a:t>(2</a:t>
            </a:r>
            <a:r>
              <a:rPr lang="ja-JP" altLang="en-US" dirty="0"/>
              <a:t>変数</a:t>
            </a:r>
            <a:r>
              <a:rPr lang="en-US" altLang="ja-JP" dirty="0"/>
              <a:t>-</a:t>
            </a:r>
            <a:br>
              <a:rPr lang="en-US" altLang="ja-JP" dirty="0"/>
            </a:br>
            <a:r>
              <a:rPr lang="ja-JP" altLang="en-US" dirty="0"/>
              <a:t>量的データ</a:t>
            </a:r>
            <a:r>
              <a:rPr lang="en-US" altLang="ja-JP" dirty="0"/>
              <a:t>+</a:t>
            </a:r>
            <a:br>
              <a:rPr lang="en-US" altLang="ja-JP" dirty="0"/>
            </a:br>
            <a:r>
              <a:rPr lang="ja-JP" altLang="en-US" dirty="0"/>
              <a:t>目的変数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FA773D3-F6E5-D5BB-52A5-BB0E17ABA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404" y="0"/>
            <a:ext cx="7246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2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EFD8AC-8F02-0A74-3145-9F116598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本分析</a:t>
            </a:r>
            <a:r>
              <a:rPr lang="en-US" altLang="ja-JP" sz="4000" dirty="0"/>
              <a:t>/</a:t>
            </a:r>
            <a:r>
              <a:rPr lang="ja-JP" altLang="en-US" sz="4000" dirty="0"/>
              <a:t>報告の位置づけ</a:t>
            </a:r>
            <a:endParaRPr kumimoji="1" lang="ja-JP" altLang="en-US" sz="4000" dirty="0"/>
          </a:p>
        </p:txBody>
      </p:sp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5BDC0621-47C5-5218-B74B-9246B1753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2109139"/>
              </p:ext>
            </p:extLst>
          </p:nvPr>
        </p:nvGraphicFramePr>
        <p:xfrm>
          <a:off x="228600" y="858100"/>
          <a:ext cx="1132067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D1BF364-3A64-CD43-C314-2238EAEFB4B9}"/>
              </a:ext>
            </a:extLst>
          </p:cNvPr>
          <p:cNvSpPr txBox="1"/>
          <p:nvPr/>
        </p:nvSpPr>
        <p:spPr>
          <a:xfrm>
            <a:off x="447261" y="3577660"/>
            <a:ext cx="2862470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1.1 </a:t>
            </a:r>
            <a:r>
              <a:rPr kumimoji="1" lang="ja-JP" altLang="en-US" dirty="0"/>
              <a:t>背景</a:t>
            </a:r>
            <a:r>
              <a:rPr kumimoji="1" lang="en-US" altLang="ja-JP" dirty="0"/>
              <a:t>/</a:t>
            </a:r>
            <a:r>
              <a:rPr lang="ja-JP" altLang="en-US" dirty="0"/>
              <a:t>ゴール確認</a:t>
            </a:r>
            <a:endParaRPr kumimoji="1" lang="en-US" altLang="ja-JP" dirty="0"/>
          </a:p>
          <a:p>
            <a:r>
              <a:rPr kumimoji="1" lang="en-US" altLang="ja-JP" dirty="0"/>
              <a:t>1.2 </a:t>
            </a:r>
            <a:r>
              <a:rPr kumimoji="1" lang="ja-JP" altLang="en-US" dirty="0"/>
              <a:t>データ理解</a:t>
            </a:r>
            <a:endParaRPr kumimoji="1" lang="en-US" altLang="ja-JP" dirty="0"/>
          </a:p>
          <a:p>
            <a:r>
              <a:rPr lang="en-US" altLang="ja-JP" dirty="0"/>
              <a:t>1.3 </a:t>
            </a:r>
            <a:r>
              <a:rPr lang="ja-JP" altLang="en-US" dirty="0"/>
              <a:t>仮説検証</a:t>
            </a:r>
            <a:r>
              <a:rPr lang="en-US" altLang="ja-JP" dirty="0"/>
              <a:t>/</a:t>
            </a:r>
            <a:r>
              <a:rPr lang="ja-JP" altLang="en-US" dirty="0"/>
              <a:t>課題発見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15E3E5-E1F9-8B27-ECA2-D7BA5D7AE391}"/>
              </a:ext>
            </a:extLst>
          </p:cNvPr>
          <p:cNvSpPr txBox="1"/>
          <p:nvPr/>
        </p:nvSpPr>
        <p:spPr>
          <a:xfrm>
            <a:off x="4028660" y="3567433"/>
            <a:ext cx="3793435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.1 </a:t>
            </a:r>
            <a:r>
              <a:rPr kumimoji="1" lang="ja-JP" altLang="en-US" dirty="0"/>
              <a:t>モデル改善や業務運用検討</a:t>
            </a:r>
            <a:endParaRPr kumimoji="1" lang="en-US" altLang="ja-JP" dirty="0"/>
          </a:p>
          <a:p>
            <a:r>
              <a:rPr lang="en-US" altLang="ja-JP" dirty="0"/>
              <a:t>2.2 </a:t>
            </a:r>
            <a:r>
              <a:rPr lang="ja-JP" altLang="en-US" dirty="0"/>
              <a:t>手運用含めたスモールスタート</a:t>
            </a:r>
            <a:endParaRPr lang="en-US" altLang="ja-JP" dirty="0"/>
          </a:p>
          <a:p>
            <a:r>
              <a:rPr lang="en-US" altLang="ja-JP" dirty="0"/>
              <a:t>2.3 </a:t>
            </a:r>
            <a:r>
              <a:rPr lang="ja-JP" altLang="en-US" dirty="0"/>
              <a:t>費用対効果再検証</a:t>
            </a:r>
            <a:endParaRPr lang="en-US" altLang="ja-JP" dirty="0"/>
          </a:p>
          <a:p>
            <a:r>
              <a:rPr lang="en-US" altLang="ja-JP" dirty="0"/>
              <a:t>2.4 </a:t>
            </a:r>
            <a:r>
              <a:rPr lang="ja-JP" altLang="en-US" dirty="0"/>
              <a:t>本運用判断</a:t>
            </a:r>
            <a:endParaRPr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688BE1F-A230-6F37-BB3E-204958F4955D}"/>
              </a:ext>
            </a:extLst>
          </p:cNvPr>
          <p:cNvSpPr txBox="1"/>
          <p:nvPr/>
        </p:nvSpPr>
        <p:spPr>
          <a:xfrm>
            <a:off x="8295860" y="3567433"/>
            <a:ext cx="3793435" cy="14773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3.1 </a:t>
            </a:r>
            <a:r>
              <a:rPr lang="ja-JP" altLang="en-US" dirty="0"/>
              <a:t>データ連携基盤構築</a:t>
            </a:r>
            <a:endParaRPr lang="en-US" altLang="ja-JP" dirty="0"/>
          </a:p>
          <a:p>
            <a:r>
              <a:rPr lang="en-US" altLang="ja-JP" dirty="0"/>
              <a:t>3.2 </a:t>
            </a:r>
            <a:r>
              <a:rPr lang="ja-JP" altLang="en-US" dirty="0"/>
              <a:t>モデル運用基盤構築</a:t>
            </a:r>
            <a:endParaRPr lang="en-US" altLang="ja-JP" dirty="0"/>
          </a:p>
          <a:p>
            <a:r>
              <a:rPr lang="en-US" altLang="ja-JP" dirty="0"/>
              <a:t>3.3 </a:t>
            </a:r>
            <a:r>
              <a:rPr lang="ja-JP" altLang="en-US" dirty="0"/>
              <a:t>運用スキーム構築</a:t>
            </a:r>
            <a:endParaRPr lang="en-US" altLang="ja-JP" dirty="0"/>
          </a:p>
          <a:p>
            <a:r>
              <a:rPr lang="en-US" altLang="ja-JP" dirty="0"/>
              <a:t>3.4 </a:t>
            </a:r>
            <a:r>
              <a:rPr lang="ja-JP" altLang="en-US" dirty="0"/>
              <a:t>運用開始</a:t>
            </a:r>
            <a:endParaRPr lang="en-US" altLang="ja-JP" dirty="0"/>
          </a:p>
          <a:p>
            <a:r>
              <a:rPr lang="en-US" altLang="ja-JP" dirty="0"/>
              <a:t>3.5 [</a:t>
            </a:r>
            <a:r>
              <a:rPr lang="ja-JP" altLang="en-US" dirty="0"/>
              <a:t>定期的</a:t>
            </a:r>
            <a:r>
              <a:rPr lang="en-US" altLang="ja-JP" dirty="0"/>
              <a:t>] </a:t>
            </a:r>
            <a:r>
              <a:rPr lang="ja-JP" altLang="en-US" dirty="0"/>
              <a:t>費用対効果検証</a:t>
            </a:r>
            <a:endParaRPr lang="en-US" altLang="ja-JP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1B321C2-8D4A-8BD4-14C4-C33EBC079417}"/>
              </a:ext>
            </a:extLst>
          </p:cNvPr>
          <p:cNvSpPr/>
          <p:nvPr/>
        </p:nvSpPr>
        <p:spPr>
          <a:xfrm>
            <a:off x="0" y="3310165"/>
            <a:ext cx="3793435" cy="1458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本スコープ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D2CD3042-4B29-5316-505B-016A911F0D27}"/>
              </a:ext>
            </a:extLst>
          </p:cNvPr>
          <p:cNvSpPr/>
          <p:nvPr/>
        </p:nvSpPr>
        <p:spPr>
          <a:xfrm>
            <a:off x="140804" y="5349898"/>
            <a:ext cx="11950147" cy="147732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目的：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r>
              <a:rPr lang="en-US" altLang="ja-JP" dirty="0"/>
              <a:t> 1.1 </a:t>
            </a:r>
            <a:r>
              <a:rPr lang="ja-JP" altLang="en-US" dirty="0"/>
              <a:t>ゴール確認：「</a:t>
            </a:r>
            <a:r>
              <a:rPr kumimoji="1" lang="en-US" altLang="ja-JP" dirty="0"/>
              <a:t> Python</a:t>
            </a:r>
            <a:r>
              <a:rPr kumimoji="1" lang="ja-JP" altLang="en-US" dirty="0"/>
              <a:t>を使ったデータ分析</a:t>
            </a:r>
            <a:r>
              <a:rPr kumimoji="1" lang="en-US" altLang="ja-JP" dirty="0"/>
              <a:t>(</a:t>
            </a:r>
            <a:r>
              <a:rPr lang="ja-JP" altLang="en-US" dirty="0"/>
              <a:t>前処理、手法選定</a:t>
            </a:r>
            <a:r>
              <a:rPr lang="en-US" altLang="ja-JP" dirty="0"/>
              <a:t> )</a:t>
            </a:r>
            <a:r>
              <a:rPr lang="ja-JP" altLang="en-US" dirty="0"/>
              <a:t>の実施経験」「</a:t>
            </a:r>
            <a:r>
              <a:rPr kumimoji="1" lang="ja-JP" altLang="en-US" dirty="0"/>
              <a:t>報告資料作成の作成経験</a:t>
            </a:r>
            <a:r>
              <a:rPr lang="ja-JP" altLang="en-US" dirty="0"/>
              <a:t>」</a:t>
            </a:r>
            <a:endParaRPr lang="en-US" altLang="ja-JP" dirty="0"/>
          </a:p>
          <a:p>
            <a:r>
              <a:rPr kumimoji="1" lang="en-US" altLang="ja-JP" dirty="0"/>
              <a:t> 1.2 </a:t>
            </a:r>
            <a:r>
              <a:rPr kumimoji="1" lang="ja-JP" altLang="en-US" dirty="0"/>
              <a:t>データ理解</a:t>
            </a:r>
            <a:endParaRPr kumimoji="1" lang="en-US" altLang="ja-JP" dirty="0"/>
          </a:p>
          <a:p>
            <a:r>
              <a:rPr lang="en-US" altLang="ja-JP" dirty="0"/>
              <a:t> 1.3 </a:t>
            </a:r>
            <a:r>
              <a:rPr lang="ja-JP" altLang="en-US" dirty="0"/>
              <a:t>仮説検証</a:t>
            </a:r>
            <a:r>
              <a:rPr lang="en-US" altLang="ja-JP" dirty="0"/>
              <a:t>/</a:t>
            </a:r>
            <a:r>
              <a:rPr lang="ja-JP" altLang="en-US" dirty="0"/>
              <a:t>課題発見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15BE850-540D-2099-042E-2C2F28CEEA79}"/>
              </a:ext>
            </a:extLst>
          </p:cNvPr>
          <p:cNvSpPr txBox="1"/>
          <p:nvPr/>
        </p:nvSpPr>
        <p:spPr>
          <a:xfrm>
            <a:off x="785191" y="4777989"/>
            <a:ext cx="208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~ 4</a:t>
            </a:r>
            <a:r>
              <a:rPr kumimoji="1" lang="ja-JP" altLang="en-US" dirty="0"/>
              <a:t>日間</a:t>
            </a:r>
            <a:r>
              <a:rPr kumimoji="1" lang="en-US" altLang="ja-JP" dirty="0"/>
              <a:t>(32h) </a:t>
            </a:r>
            <a:r>
              <a:rPr kumimoji="1" lang="ja-JP" altLang="en-US" dirty="0"/>
              <a:t>～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1190CD5-2978-7FD5-D54B-65A09E50FE24}"/>
              </a:ext>
            </a:extLst>
          </p:cNvPr>
          <p:cNvSpPr txBox="1"/>
          <p:nvPr/>
        </p:nvSpPr>
        <p:spPr>
          <a:xfrm>
            <a:off x="4028660" y="4811061"/>
            <a:ext cx="208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~ ?</a:t>
            </a:r>
            <a:r>
              <a:rPr kumimoji="1" lang="ja-JP" altLang="en-US" dirty="0"/>
              <a:t>日</a:t>
            </a:r>
            <a:r>
              <a:rPr kumimoji="1" lang="en-US" altLang="ja-JP" dirty="0"/>
              <a:t> </a:t>
            </a:r>
            <a:r>
              <a:rPr kumimoji="1" lang="ja-JP" altLang="en-US" dirty="0"/>
              <a:t>～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A108445-038B-43A8-F18D-30C72039BB90}"/>
              </a:ext>
            </a:extLst>
          </p:cNvPr>
          <p:cNvSpPr txBox="1"/>
          <p:nvPr/>
        </p:nvSpPr>
        <p:spPr>
          <a:xfrm>
            <a:off x="8295860" y="4998756"/>
            <a:ext cx="208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~ ?</a:t>
            </a:r>
            <a:r>
              <a:rPr kumimoji="1" lang="ja-JP" altLang="en-US" dirty="0"/>
              <a:t>日</a:t>
            </a:r>
            <a:r>
              <a:rPr kumimoji="1" lang="en-US" altLang="ja-JP" dirty="0"/>
              <a:t> </a:t>
            </a:r>
            <a:r>
              <a:rPr kumimoji="1" lang="ja-JP" altLang="en-US" dirty="0"/>
              <a:t>～</a:t>
            </a:r>
          </a:p>
        </p:txBody>
      </p:sp>
    </p:spTree>
    <p:extLst>
      <p:ext uri="{BB962C8B-B14F-4D97-AF65-F5344CB8AC3E}">
        <p14:creationId xmlns:p14="http://schemas.microsoft.com/office/powerpoint/2010/main" val="428965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91AC97-39C5-EE48-0679-15CBA4F68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" y="18256"/>
            <a:ext cx="10515600" cy="841716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使用データ</a:t>
            </a:r>
            <a:r>
              <a:rPr kumimoji="1" lang="en-US" altLang="ja-JP" sz="4000" dirty="0"/>
              <a:t>(</a:t>
            </a:r>
            <a:r>
              <a:rPr kumimoji="1" lang="ja-JP" altLang="en-US" sz="4000" dirty="0"/>
              <a:t>サマリ</a:t>
            </a:r>
            <a:r>
              <a:rPr kumimoji="1" lang="en-US" altLang="ja-JP" sz="4000" dirty="0"/>
              <a:t>)</a:t>
            </a:r>
            <a:endParaRPr kumimoji="1" lang="ja-JP" altLang="en-US" sz="4000" dirty="0"/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0CD02F75-9E72-0EC8-8012-8C6F680D2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308849"/>
              </p:ext>
            </p:extLst>
          </p:nvPr>
        </p:nvGraphicFramePr>
        <p:xfrm>
          <a:off x="250371" y="4409567"/>
          <a:ext cx="11825675" cy="1549841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090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3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5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5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5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57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39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23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854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854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69664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PassengerId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/>
                        <a:t>Survived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Pclass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 err="1"/>
                        <a:t>SibSp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Parch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Ticket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Fare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Cabin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Embarked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604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 err="1"/>
                        <a:t>Braund</a:t>
                      </a:r>
                      <a:r>
                        <a:rPr dirty="0"/>
                        <a:t>, Mr. Owen Harris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en-US" dirty="0"/>
                        <a:t>M</a:t>
                      </a:r>
                      <a:r>
                        <a:rPr dirty="0"/>
                        <a:t>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A/5 21171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7.25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853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 err="1"/>
                        <a:t>Cumings</a:t>
                      </a:r>
                      <a:r>
                        <a:rPr dirty="0"/>
                        <a:t>, Mrs. John Bradley (Florence Briggs Thayer)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en-US" dirty="0"/>
                        <a:t>F</a:t>
                      </a:r>
                      <a:r>
                        <a:rPr dirty="0"/>
                        <a:t>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PC 17599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71.2833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604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/>
                        <a:t>Heikkinen, Miss. </a:t>
                      </a:r>
                      <a:r>
                        <a:rPr dirty="0" err="1"/>
                        <a:t>Laina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en-US" dirty="0"/>
                        <a:t>F</a:t>
                      </a:r>
                      <a:r>
                        <a:rPr dirty="0"/>
                        <a:t>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STON/O2. 3101282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/>
                        <a:t>7.925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F85DB880-3D73-9D69-2FDD-CAE6BF445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189366"/>
              </p:ext>
            </p:extLst>
          </p:nvPr>
        </p:nvGraphicFramePr>
        <p:xfrm>
          <a:off x="250371" y="757329"/>
          <a:ext cx="11103429" cy="3512931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506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0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0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20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662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カラム名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 err="1"/>
                        <a:t>カラム概要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ユニーク数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欠損(null)数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データ型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62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PassengerId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 err="1"/>
                        <a:t>乗客のユニークID</a:t>
                      </a:r>
                      <a:r>
                        <a:rPr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77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>
                          <a:solidFill>
                            <a:srgbClr val="FF0000"/>
                          </a:solidFill>
                        </a:rPr>
                        <a:t>Survived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 err="1">
                          <a:solidFill>
                            <a:srgbClr val="FF0000"/>
                          </a:solidFill>
                        </a:rPr>
                        <a:t>乗客の生死</a:t>
                      </a:r>
                      <a:r>
                        <a:rPr dirty="0">
                          <a:solidFill>
                            <a:srgbClr val="FF0000"/>
                          </a:solidFill>
                        </a:rPr>
                        <a:t>. 0 = </a:t>
                      </a:r>
                      <a:r>
                        <a:rPr dirty="0" err="1">
                          <a:solidFill>
                            <a:srgbClr val="FF0000"/>
                          </a:solidFill>
                        </a:rPr>
                        <a:t>死亡</a:t>
                      </a:r>
                      <a:r>
                        <a:rPr dirty="0">
                          <a:solidFill>
                            <a:srgbClr val="FF0000"/>
                          </a:solidFill>
                        </a:rPr>
                        <a:t>, 1 = </a:t>
                      </a:r>
                      <a:r>
                        <a:rPr dirty="0" err="1">
                          <a:solidFill>
                            <a:srgbClr val="FF0000"/>
                          </a:solidFill>
                        </a:rPr>
                        <a:t>生存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377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Pclass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チケットのクラス. 1等席~3等席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62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乗客名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62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性別.male or 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62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年齢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>
                          <a:solidFill>
                            <a:srgbClr val="FF0000"/>
                          </a:solidFill>
                        </a:rP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float64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377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SibSp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同乗の兄弟姉妹、配偶者の人数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62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Parch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同乗の親、子供の人数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662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Ticket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チケット番号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662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Fare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乗船料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float64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662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Cabin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キャビン番号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>
                          <a:solidFill>
                            <a:srgbClr val="FF0000"/>
                          </a:solidFill>
                        </a:rPr>
                        <a:t>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662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Embarked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 err="1"/>
                        <a:t>乗客が乗船した港</a:t>
                      </a:r>
                      <a:r>
                        <a:rPr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535999C-3957-8EEB-65DF-D29C5848030F}"/>
              </a:ext>
            </a:extLst>
          </p:cNvPr>
          <p:cNvSpPr/>
          <p:nvPr/>
        </p:nvSpPr>
        <p:spPr>
          <a:xfrm>
            <a:off x="956049" y="6094043"/>
            <a:ext cx="10643474" cy="74570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ポイント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r>
              <a:rPr lang="en-US" altLang="ja-JP" dirty="0"/>
              <a:t>1.</a:t>
            </a:r>
            <a:r>
              <a:rPr lang="ja-JP" altLang="en-US" dirty="0"/>
              <a:t>レコード数</a:t>
            </a:r>
            <a:r>
              <a:rPr lang="en-US" altLang="ja-JP" dirty="0"/>
              <a:t>891, </a:t>
            </a:r>
            <a:r>
              <a:rPr lang="ja-JP" altLang="en-US" dirty="0"/>
              <a:t>「</a:t>
            </a:r>
            <a:r>
              <a:rPr lang="en-US" altLang="ja-JP" dirty="0"/>
              <a:t>Age, Cabin</a:t>
            </a:r>
            <a:r>
              <a:rPr lang="ja-JP" altLang="en-US" dirty="0"/>
              <a:t>」は欠損値が少なくない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873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91AC97-39C5-EE48-0679-15CBA4F68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26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データ理解</a:t>
            </a:r>
            <a:r>
              <a:rPr kumimoji="1" lang="en-US" altLang="ja-JP" sz="4000" dirty="0"/>
              <a:t>-</a:t>
            </a:r>
            <a:r>
              <a:rPr kumimoji="1" lang="ja-JP" altLang="en-US" sz="4000" dirty="0"/>
              <a:t>データ分布</a:t>
            </a:r>
            <a:r>
              <a:rPr kumimoji="1" lang="en-US" altLang="ja-JP" sz="4000" dirty="0"/>
              <a:t>(1</a:t>
            </a:r>
            <a:r>
              <a:rPr kumimoji="1" lang="ja-JP" altLang="en-US" sz="4000" dirty="0"/>
              <a:t>変数</a:t>
            </a:r>
            <a:r>
              <a:rPr kumimoji="1" lang="en-US" altLang="ja-JP" sz="4000" dirty="0"/>
              <a:t>)</a:t>
            </a:r>
            <a:endParaRPr kumimoji="1" lang="ja-JP" altLang="en-US" sz="4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67D63A-F5E4-630F-CA70-D6226E558AA1}"/>
              </a:ext>
            </a:extLst>
          </p:cNvPr>
          <p:cNvSpPr txBox="1"/>
          <p:nvPr/>
        </p:nvSpPr>
        <p:spPr>
          <a:xfrm>
            <a:off x="718457" y="1506022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目的変数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08B5114-D508-854D-D80C-FCE1C74B9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0880" y="2098161"/>
            <a:ext cx="4326729" cy="288448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8B132EE-E19E-33DB-677E-7B1FB330D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439" y="1856130"/>
            <a:ext cx="3894191" cy="2596127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017B51F-D9D9-8E65-95CD-E5E876E9B748}"/>
              </a:ext>
            </a:extLst>
          </p:cNvPr>
          <p:cNvSpPr txBox="1"/>
          <p:nvPr/>
        </p:nvSpPr>
        <p:spPr>
          <a:xfrm>
            <a:off x="3145971" y="1432760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目的変数以外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8ECFAF0-9ABE-531D-F7FF-DC31431E6F89}"/>
              </a:ext>
            </a:extLst>
          </p:cNvPr>
          <p:cNvCxnSpPr>
            <a:cxnSpLocks/>
          </p:cNvCxnSpPr>
          <p:nvPr/>
        </p:nvCxnSpPr>
        <p:spPr>
          <a:xfrm>
            <a:off x="2721429" y="1432760"/>
            <a:ext cx="0" cy="38668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2BC9CD5D-E5D8-EA86-8768-A24309797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630" y="1802092"/>
            <a:ext cx="4175598" cy="2783732"/>
          </a:xfrm>
          <a:prstGeom prst="rect">
            <a:avLst/>
          </a:prstGeom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E49E4534-A7FC-F8DF-759E-54DA9795EBDC}"/>
              </a:ext>
            </a:extLst>
          </p:cNvPr>
          <p:cNvSpPr/>
          <p:nvPr/>
        </p:nvSpPr>
        <p:spPr>
          <a:xfrm>
            <a:off x="1130710" y="5289755"/>
            <a:ext cx="10643474" cy="140601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ポイント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r>
              <a:rPr lang="en-US" altLang="ja-JP" dirty="0"/>
              <a:t>1.</a:t>
            </a:r>
            <a:r>
              <a:rPr kumimoji="1" lang="ja-JP" altLang="en-US" dirty="0"/>
              <a:t>目的変数の分布に極端な偏りがないため、受領データをそのまま利用</a:t>
            </a:r>
            <a:endParaRPr kumimoji="1" lang="en-US" altLang="ja-JP" dirty="0"/>
          </a:p>
          <a:p>
            <a:r>
              <a:rPr lang="en-US" altLang="ja-JP" dirty="0"/>
              <a:t>2.</a:t>
            </a:r>
            <a:r>
              <a:rPr lang="en-US" altLang="ja-JP" b="1" dirty="0"/>
              <a:t>[</a:t>
            </a:r>
            <a:r>
              <a:rPr lang="ja-JP" altLang="en-US" b="1" dirty="0"/>
              <a:t>前処理</a:t>
            </a:r>
            <a:r>
              <a:rPr lang="en-US" altLang="ja-JP" b="1" dirty="0"/>
              <a:t>]</a:t>
            </a:r>
            <a:r>
              <a:rPr lang="ja-JP" altLang="en-US" dirty="0"/>
              <a:t>非線形対応のために、</a:t>
            </a:r>
            <a:r>
              <a:rPr lang="en-US" altLang="ja-JP" dirty="0"/>
              <a:t>Fare</a:t>
            </a:r>
            <a:r>
              <a:rPr lang="ja-JP" altLang="en-US" dirty="0"/>
              <a:t>は対数変換処理 </a:t>
            </a:r>
            <a:r>
              <a:rPr lang="en-US" altLang="ja-JP" dirty="0"/>
              <a:t>(</a:t>
            </a:r>
            <a:r>
              <a:rPr lang="ja-JP" altLang="en-US" dirty="0"/>
              <a:t>一般的な、非線形データ→正規分布変換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098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91AC97-39C5-EE48-0679-15CBA4F68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962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データ理解</a:t>
            </a:r>
            <a:r>
              <a:rPr kumimoji="1" lang="en-US" altLang="ja-JP" sz="4000" dirty="0"/>
              <a:t>-</a:t>
            </a:r>
            <a:r>
              <a:rPr kumimoji="1" lang="ja-JP" altLang="en-US" sz="4000" dirty="0"/>
              <a:t>仮説</a:t>
            </a:r>
            <a:r>
              <a:rPr kumimoji="1" lang="en-US" altLang="ja-JP" sz="4000" dirty="0"/>
              <a:t>(2</a:t>
            </a:r>
            <a:r>
              <a:rPr kumimoji="1" lang="ja-JP" altLang="en-US" sz="4000" dirty="0"/>
              <a:t>変数等</a:t>
            </a:r>
            <a:r>
              <a:rPr kumimoji="1" lang="en-US" altLang="ja-JP" sz="4000" dirty="0"/>
              <a:t>)</a:t>
            </a:r>
            <a:endParaRPr kumimoji="1" lang="ja-JP" altLang="en-US" sz="40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68A0AB5-3607-EF76-39A2-F55A27DE4EDC}"/>
              </a:ext>
            </a:extLst>
          </p:cNvPr>
          <p:cNvSpPr/>
          <p:nvPr/>
        </p:nvSpPr>
        <p:spPr>
          <a:xfrm>
            <a:off x="1140649" y="5630238"/>
            <a:ext cx="10099518" cy="113899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ポイント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r>
              <a:rPr lang="en-US" altLang="ja-JP" dirty="0"/>
              <a:t>1.[</a:t>
            </a:r>
            <a:r>
              <a:rPr lang="ja-JP" altLang="en-US" dirty="0"/>
              <a:t>仮説①</a:t>
            </a:r>
            <a:r>
              <a:rPr lang="en-US" altLang="ja-JP" dirty="0"/>
              <a:t>]</a:t>
            </a:r>
            <a:r>
              <a:rPr lang="ja-JP" altLang="en-US" dirty="0"/>
              <a:t>女性・子供が優先的に救出された</a:t>
            </a:r>
            <a:endParaRPr lang="en-US" altLang="ja-JP" dirty="0"/>
          </a:p>
          <a:p>
            <a:r>
              <a:rPr lang="en-US" altLang="ja-JP" dirty="0"/>
              <a:t>2.[</a:t>
            </a:r>
            <a:r>
              <a:rPr lang="ja-JP" altLang="en-US" dirty="0"/>
              <a:t>仮説②</a:t>
            </a:r>
            <a:r>
              <a:rPr lang="en-US" altLang="ja-JP" dirty="0"/>
              <a:t>] </a:t>
            </a:r>
            <a:r>
              <a:rPr lang="ja-JP" altLang="en-US" dirty="0"/>
              <a:t>地位・権威の高い人が優先的に救出された</a:t>
            </a:r>
            <a:endParaRPr lang="en-US" altLang="ja-JP" dirty="0"/>
          </a:p>
          <a:p>
            <a:r>
              <a:rPr lang="en-US" altLang="ja-JP" dirty="0"/>
              <a:t>3.</a:t>
            </a:r>
            <a:r>
              <a:rPr lang="en-US" altLang="ja-JP" b="1" dirty="0"/>
              <a:t>[</a:t>
            </a:r>
            <a:r>
              <a:rPr lang="ja-JP" altLang="en-US" b="1" dirty="0"/>
              <a:t>前処理</a:t>
            </a:r>
            <a:r>
              <a:rPr lang="en-US" altLang="ja-JP" b="1" dirty="0"/>
              <a:t>]</a:t>
            </a:r>
            <a:r>
              <a:rPr lang="ja-JP" altLang="en-US" dirty="0"/>
              <a:t>多重共線性への対応として、</a:t>
            </a:r>
            <a:r>
              <a:rPr lang="en-US" altLang="ja-JP" dirty="0"/>
              <a:t>Sib + Parch = Family Size</a:t>
            </a:r>
            <a:r>
              <a:rPr lang="ja-JP" altLang="en-US" dirty="0"/>
              <a:t>として次元圧縮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58546E4-7E23-F5EA-1D08-CFA4CA405A78}"/>
              </a:ext>
            </a:extLst>
          </p:cNvPr>
          <p:cNvSpPr txBox="1"/>
          <p:nvPr/>
        </p:nvSpPr>
        <p:spPr>
          <a:xfrm>
            <a:off x="718456" y="1506022"/>
            <a:ext cx="240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目的変数</a:t>
            </a:r>
            <a:r>
              <a:rPr kumimoji="1" lang="en-US" altLang="ja-JP" dirty="0"/>
              <a:t>×</a:t>
            </a:r>
            <a:r>
              <a:rPr kumimoji="1" lang="ja-JP" altLang="en-US" dirty="0"/>
              <a:t>その他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B4422536-E541-5067-DE3B-5936B2AA7334}"/>
              </a:ext>
            </a:extLst>
          </p:cNvPr>
          <p:cNvSpPr/>
          <p:nvPr/>
        </p:nvSpPr>
        <p:spPr>
          <a:xfrm>
            <a:off x="510552" y="4202391"/>
            <a:ext cx="2295940" cy="1138994"/>
          </a:xfrm>
          <a:prstGeom prst="wedgeRoundRectCallout">
            <a:avLst>
              <a:gd name="adj1" fmla="val -18056"/>
              <a:gd name="adj2" fmla="val -689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女性生存率：</a:t>
            </a:r>
            <a:r>
              <a:rPr kumimoji="1" lang="en-US" altLang="ja-JP" dirty="0"/>
              <a:t>74%</a:t>
            </a:r>
          </a:p>
          <a:p>
            <a:pPr algn="ctr"/>
            <a:r>
              <a:rPr lang="ja-JP" altLang="en-US" dirty="0"/>
              <a:t>男性生存率：</a:t>
            </a:r>
            <a:r>
              <a:rPr lang="en-US" altLang="ja-JP" dirty="0"/>
              <a:t>18%</a:t>
            </a:r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D2C3935-D449-E37C-8FEB-19BCCE99F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52" y="1971863"/>
            <a:ext cx="3290886" cy="219392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DD96184-6C18-6C73-8ACC-3C0DA5E66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065" y="1476176"/>
            <a:ext cx="2447343" cy="214365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856E745-5A28-853A-02EC-4D53F14CC9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826" y="3417521"/>
            <a:ext cx="2626913" cy="230094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FF06EEB-F981-6190-6B2F-1A711082F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685" y="1721524"/>
            <a:ext cx="1714588" cy="4267419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745985D-2060-F7F8-1708-DB4E0F362CD1}"/>
              </a:ext>
            </a:extLst>
          </p:cNvPr>
          <p:cNvSpPr txBox="1"/>
          <p:nvPr/>
        </p:nvSpPr>
        <p:spPr>
          <a:xfrm>
            <a:off x="7281929" y="1229023"/>
            <a:ext cx="338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目的変数以外</a:t>
            </a:r>
            <a:r>
              <a:rPr kumimoji="1" lang="en-US" altLang="ja-JP" dirty="0"/>
              <a:t>×</a:t>
            </a:r>
            <a:r>
              <a:rPr kumimoji="1" lang="ja-JP" altLang="en-US" dirty="0"/>
              <a:t>目的変数以外</a:t>
            </a:r>
          </a:p>
        </p:txBody>
      </p:sp>
    </p:spTree>
    <p:extLst>
      <p:ext uri="{BB962C8B-B14F-4D97-AF65-F5344CB8AC3E}">
        <p14:creationId xmlns:p14="http://schemas.microsoft.com/office/powerpoint/2010/main" val="68175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91AC97-39C5-EE48-0679-15CBA4F68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検証・予測モデル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81086E43-476F-AB7F-8160-6B5E4CF3C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450182"/>
              </p:ext>
            </p:extLst>
          </p:nvPr>
        </p:nvGraphicFramePr>
        <p:xfrm>
          <a:off x="79513" y="1415405"/>
          <a:ext cx="12036287" cy="4007777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35695">
                  <a:extLst>
                    <a:ext uri="{9D8B030D-6E8A-4147-A177-3AD203B41FA5}">
                      <a16:colId xmlns:a16="http://schemas.microsoft.com/office/drawing/2014/main" val="1169924531"/>
                    </a:ext>
                  </a:extLst>
                </a:gridCol>
                <a:gridCol w="1020852">
                  <a:extLst>
                    <a:ext uri="{9D8B030D-6E8A-4147-A177-3AD203B41FA5}">
                      <a16:colId xmlns:a16="http://schemas.microsoft.com/office/drawing/2014/main" val="1668224305"/>
                    </a:ext>
                  </a:extLst>
                </a:gridCol>
                <a:gridCol w="1132035">
                  <a:extLst>
                    <a:ext uri="{9D8B030D-6E8A-4147-A177-3AD203B41FA5}">
                      <a16:colId xmlns:a16="http://schemas.microsoft.com/office/drawing/2014/main" val="3322298821"/>
                    </a:ext>
                  </a:extLst>
                </a:gridCol>
                <a:gridCol w="1521946">
                  <a:extLst>
                    <a:ext uri="{9D8B030D-6E8A-4147-A177-3AD203B41FA5}">
                      <a16:colId xmlns:a16="http://schemas.microsoft.com/office/drawing/2014/main" val="1692470387"/>
                    </a:ext>
                  </a:extLst>
                </a:gridCol>
                <a:gridCol w="2318884">
                  <a:extLst>
                    <a:ext uri="{9D8B030D-6E8A-4147-A177-3AD203B41FA5}">
                      <a16:colId xmlns:a16="http://schemas.microsoft.com/office/drawing/2014/main" val="2415142132"/>
                    </a:ext>
                  </a:extLst>
                </a:gridCol>
                <a:gridCol w="1354655">
                  <a:extLst>
                    <a:ext uri="{9D8B030D-6E8A-4147-A177-3AD203B41FA5}">
                      <a16:colId xmlns:a16="http://schemas.microsoft.com/office/drawing/2014/main" val="2902184429"/>
                    </a:ext>
                  </a:extLst>
                </a:gridCol>
                <a:gridCol w="1849407">
                  <a:extLst>
                    <a:ext uri="{9D8B030D-6E8A-4147-A177-3AD203B41FA5}">
                      <a16:colId xmlns:a16="http://schemas.microsoft.com/office/drawing/2014/main" val="231748740"/>
                    </a:ext>
                  </a:extLst>
                </a:gridCol>
                <a:gridCol w="2302813">
                  <a:extLst>
                    <a:ext uri="{9D8B030D-6E8A-4147-A177-3AD203B41FA5}">
                      <a16:colId xmlns:a16="http://schemas.microsoft.com/office/drawing/2014/main" val="3721411928"/>
                    </a:ext>
                  </a:extLst>
                </a:gridCol>
              </a:tblGrid>
              <a:tr h="441617">
                <a:tc rowSpan="2"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タスク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目的変数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モデル名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採用理由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kumimoji="1" lang="ja-JP" altLang="en-US" dirty="0"/>
                        <a:t>前提条件</a:t>
                      </a:r>
                      <a:endParaRPr kumimoji="1" lang="en-US" altLang="ja-JP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292427"/>
                  </a:ext>
                </a:extLst>
              </a:tr>
              <a:tr h="441617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出力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検証方法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/ </a:t>
                      </a:r>
                      <a:r>
                        <a:rPr kumimoji="1" lang="ja-JP" altLang="en-US" dirty="0"/>
                        <a:t>評価指標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各種パラメータ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54740"/>
                  </a:ext>
                </a:extLst>
              </a:tr>
              <a:tr h="88323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値分類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dirty="0"/>
                        <a:t>Survived</a:t>
                      </a:r>
                    </a:p>
                    <a:p>
                      <a:r>
                        <a:rPr kumimoji="1" lang="en-US" altLang="ja-JP" dirty="0"/>
                        <a:t>(0 or 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XGBoost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 (</a:t>
                      </a:r>
                      <a:r>
                        <a:rPr kumimoji="1" lang="ja-JP" altLang="en-US" dirty="0"/>
                        <a:t>決定木アルゴリズム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■メリット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各特徴量の係数から重要度を確認可能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予測確率に対して、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0.5</a:t>
                      </a:r>
                      <a:r>
                        <a:rPr kumimoji="1" lang="ja-JP" altLang="en-US" dirty="0"/>
                        <a:t>をしきい値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→ </a:t>
                      </a:r>
                      <a:r>
                        <a:rPr kumimoji="1" lang="en-US" altLang="ja-JP" dirty="0"/>
                        <a:t> &lt; 0.5 : 0</a:t>
                      </a:r>
                    </a:p>
                    <a:p>
                      <a:r>
                        <a:rPr kumimoji="1" lang="en-US" altLang="ja-JP" dirty="0"/>
                        <a:t>    0.5 &gt; : 1</a:t>
                      </a:r>
                      <a:r>
                        <a:rPr kumimoji="1" lang="ja-JP" altLang="en-US" dirty="0"/>
                        <a:t>とする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交差検証</a:t>
                      </a:r>
                      <a:r>
                        <a:rPr kumimoji="1" lang="en-US" altLang="ja-JP" dirty="0"/>
                        <a:t>(5fold)</a:t>
                      </a:r>
                    </a:p>
                    <a:p>
                      <a:r>
                        <a:rPr kumimoji="1" lang="en-US" altLang="ja-JP" dirty="0"/>
                        <a:t>/ Accuracy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下記パラメータについて自動チューニング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①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652236"/>
                  </a:ext>
                </a:extLst>
              </a:tr>
              <a:tr h="88323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ロジスティック回帰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線形回帰アルゴリズム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■メリット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各特徴量の係数から影響度合いを確認可能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kumimoji="1" lang="ja-JP" altLang="en-US" dirty="0"/>
                        <a:t>予測確率に対して、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0.5</a:t>
                      </a:r>
                      <a:r>
                        <a:rPr kumimoji="1" lang="ja-JP" altLang="en-US" dirty="0"/>
                        <a:t>をしきい値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→ </a:t>
                      </a:r>
                      <a:r>
                        <a:rPr kumimoji="1" lang="en-US" altLang="ja-JP" dirty="0"/>
                        <a:t> &lt; 0.5 : 0</a:t>
                      </a:r>
                    </a:p>
                    <a:p>
                      <a:r>
                        <a:rPr kumimoji="1" lang="en-US" altLang="ja-JP" dirty="0"/>
                        <a:t>    0.5 &gt; : 1</a:t>
                      </a:r>
                      <a:r>
                        <a:rPr kumimoji="1" lang="ja-JP" altLang="en-US" dirty="0"/>
                        <a:t>とする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36285"/>
                  </a:ext>
                </a:extLst>
              </a:tr>
            </a:tbl>
          </a:graphicData>
        </a:graphic>
      </p:graphicFrame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6762E42-EB30-67F2-38F2-1C706537966F}"/>
              </a:ext>
            </a:extLst>
          </p:cNvPr>
          <p:cNvSpPr/>
          <p:nvPr/>
        </p:nvSpPr>
        <p:spPr>
          <a:xfrm>
            <a:off x="1185389" y="5665304"/>
            <a:ext cx="10099518" cy="97591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ポイント</a:t>
            </a:r>
          </a:p>
          <a:p>
            <a:r>
              <a:rPr lang="en-US" altLang="ja-JP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45005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91AC97-39C5-EE48-0679-15CBA4F68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[</a:t>
            </a:r>
            <a:r>
              <a:rPr lang="ja-JP" altLang="en-US" sz="4000" dirty="0"/>
              <a:t>補足</a:t>
            </a:r>
            <a:r>
              <a:rPr lang="en-US" altLang="ja-JP" sz="4000" dirty="0"/>
              <a:t>]</a:t>
            </a:r>
            <a:r>
              <a:rPr kumimoji="1" lang="ja-JP" altLang="en-US" sz="4000" dirty="0"/>
              <a:t>検証・予測モデルについて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673298-B17B-0373-2A2A-FF67B5798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簡単にモデルの説明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68860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91AC97-39C5-EE48-0679-15CBA4F68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52"/>
            <a:ext cx="10515600" cy="706056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前処理</a:t>
            </a:r>
            <a:endParaRPr kumimoji="1" lang="ja-JP" altLang="en-US" sz="4000" dirty="0"/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8AFD96FF-CBB2-C2C4-3672-736568AE7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376206"/>
              </p:ext>
            </p:extLst>
          </p:nvPr>
        </p:nvGraphicFramePr>
        <p:xfrm>
          <a:off x="663082" y="689728"/>
          <a:ext cx="11234058" cy="5489499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91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2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3126">
                  <a:extLst>
                    <a:ext uri="{9D8B030D-6E8A-4147-A177-3AD203B41FA5}">
                      <a16:colId xmlns:a16="http://schemas.microsoft.com/office/drawing/2014/main" val="4044292391"/>
                    </a:ext>
                  </a:extLst>
                </a:gridCol>
                <a:gridCol w="1609635">
                  <a:extLst>
                    <a:ext uri="{9D8B030D-6E8A-4147-A177-3AD203B41FA5}">
                      <a16:colId xmlns:a16="http://schemas.microsoft.com/office/drawing/2014/main" val="3601631169"/>
                    </a:ext>
                  </a:extLst>
                </a:gridCol>
                <a:gridCol w="1278193">
                  <a:extLst>
                    <a:ext uri="{9D8B030D-6E8A-4147-A177-3AD203B41FA5}">
                      <a16:colId xmlns:a16="http://schemas.microsoft.com/office/drawing/2014/main" val="250146138"/>
                    </a:ext>
                  </a:extLst>
                </a:gridCol>
                <a:gridCol w="1897627">
                  <a:extLst>
                    <a:ext uri="{9D8B030D-6E8A-4147-A177-3AD203B41FA5}">
                      <a16:colId xmlns:a16="http://schemas.microsoft.com/office/drawing/2014/main" val="1910792152"/>
                    </a:ext>
                  </a:extLst>
                </a:gridCol>
              </a:tblGrid>
              <a:tr h="315093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 err="1"/>
                        <a:t>カラム名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欠損値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外れ値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表記ゆれ</a:t>
                      </a:r>
                      <a:endParaRPr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意味変換</a:t>
                      </a:r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100"/>
                      </a:pPr>
                      <a:r>
                        <a:rPr lang="ja-JP" altLang="en-US" dirty="0"/>
                        <a:t>特徴量作成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100"/>
                      </a:pPr>
                      <a:r>
                        <a:rPr lang="ja-JP" altLang="en-US"/>
                        <a:t>特徴量作成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100"/>
                      </a:pPr>
                      <a:r>
                        <a:rPr lang="ja-JP" altLang="en-US" dirty="0"/>
                        <a:t>非線形性対応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100"/>
                      </a:pPr>
                      <a:r>
                        <a:rPr lang="ja-JP" altLang="en-US" dirty="0"/>
                        <a:t>最終カラム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303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b="1"/>
                        <a:t>PassengerId</a:t>
                      </a:r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en-US" altLang="ja-JP" dirty="0"/>
                        <a:t>×</a:t>
                      </a:r>
                      <a:r>
                        <a:rPr lang="ja-JP" altLang="en-US" dirty="0"/>
                        <a:t>：不要のため、</a:t>
                      </a:r>
                      <a:r>
                        <a:rPr lang="en-US" altLang="ja-JP" dirty="0"/>
                        <a:t>drop</a:t>
                      </a:r>
                      <a:endParaRPr dirty="0"/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3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b="1" dirty="0">
                          <a:solidFill>
                            <a:schemeClr val="tx1"/>
                          </a:solidFill>
                        </a:rPr>
                        <a:t>Survived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目的変数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3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b="1"/>
                        <a:t>Pclass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/>
                        <a:t>なし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/>
                        <a:t>なし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〇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03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b="1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敬称のみ算出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Ex.)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Mr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Mrs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en-US"/>
                        <a:t>-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en-US"/>
                        <a:t>-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〇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303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b="1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■モデルが取り扱えるよう</a:t>
                      </a:r>
                      <a:endParaRPr lang="en-US" dirty="0"/>
                    </a:p>
                    <a:p>
                      <a:pPr>
                        <a:defRPr sz="1100"/>
                      </a:pPr>
                      <a:r>
                        <a:rPr lang="en-US" dirty="0"/>
                        <a:t>male:</a:t>
                      </a:r>
                      <a:r>
                        <a:rPr lang="ja-JP" altLang="en-US" dirty="0"/>
                        <a:t>→</a:t>
                      </a:r>
                      <a:r>
                        <a:rPr lang="en-US" altLang="ja-JP" dirty="0"/>
                        <a:t>0</a:t>
                      </a:r>
                    </a:p>
                    <a:p>
                      <a:pPr>
                        <a:defRPr sz="1100"/>
                      </a:pPr>
                      <a:r>
                        <a:rPr lang="en-US" dirty="0"/>
                        <a:t>Female</a:t>
                      </a:r>
                      <a:r>
                        <a:rPr lang="ja-JP" altLang="en-US" dirty="0"/>
                        <a:t>→</a:t>
                      </a:r>
                      <a:r>
                        <a:rPr lang="en-US" altLang="ja-JP" dirty="0"/>
                        <a:t>1</a:t>
                      </a:r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en-US"/>
                        <a:t>-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en-US"/>
                        <a:t>-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〇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303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20%</a:t>
                      </a:r>
                    </a:p>
                    <a:p>
                      <a:pPr>
                        <a:defRPr sz="1100"/>
                      </a:pP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■</a:t>
                      </a:r>
                      <a:r>
                        <a:rPr lang="en-US" altLang="ja-JP" dirty="0" err="1">
                          <a:solidFill>
                            <a:srgbClr val="FF0000"/>
                          </a:solidFill>
                        </a:rPr>
                        <a:t>Xgboost</a:t>
                      </a:r>
                      <a:endParaRPr lang="en-US" altLang="ja-JP" dirty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defRPr sz="1100"/>
                      </a:pP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対応なし</a:t>
                      </a:r>
                      <a:endParaRPr lang="en-US" altLang="ja-JP" dirty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defRPr sz="1100"/>
                      </a:pP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■ロジスティック回帰</a:t>
                      </a:r>
                      <a:endParaRPr lang="en-US" altLang="ja-JP" dirty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defRPr sz="1100"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埋め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なし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〇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53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b="1"/>
                        <a:t>SibSp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>
                          <a:solidFill>
                            <a:srgbClr val="0070C0"/>
                          </a:solidFill>
                        </a:rPr>
                        <a:t>・家族の数という意味で同じである</a:t>
                      </a:r>
                      <a:endParaRPr lang="en-US" altLang="ja-JP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defRPr sz="1100"/>
                      </a:pPr>
                      <a:r>
                        <a:rPr lang="en-US" altLang="ja-JP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srgbClr val="0070C0"/>
                          </a:solidFill>
                        </a:rPr>
                        <a:t>多重共線性対応</a:t>
                      </a:r>
                      <a:r>
                        <a:rPr lang="en-US" altLang="ja-JP" dirty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defRPr sz="1100"/>
                      </a:pP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Sib + Parch = Family Size</a:t>
                      </a:r>
                      <a:r>
                        <a:rPr lang="ja-JP" altLang="en-US" dirty="0">
                          <a:solidFill>
                            <a:srgbClr val="0070C0"/>
                          </a:solidFill>
                        </a:rPr>
                        <a:t>という変数として利用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>
                        <a:defRPr sz="1100"/>
                      </a:pP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〇：</a:t>
                      </a:r>
                      <a:r>
                        <a:rPr lang="en-US" altLang="ja-JP" dirty="0" err="1"/>
                        <a:t>FamiySize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b="1" dirty="0"/>
                        <a:t>Parch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303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b="1"/>
                        <a:t>Ticket</a:t>
                      </a:r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100"/>
                      </a:pPr>
                      <a:r>
                        <a:rPr lang="en-US" altLang="ja-JP" dirty="0"/>
                        <a:t>×</a:t>
                      </a:r>
                      <a:r>
                        <a:rPr lang="ja-JP" altLang="en-US" dirty="0"/>
                        <a:t>：不要のため、</a:t>
                      </a:r>
                      <a:r>
                        <a:rPr lang="en-US" altLang="ja-JP" dirty="0"/>
                        <a:t>drop</a:t>
                      </a:r>
                      <a:endParaRPr lang="ja-JP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303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b="1"/>
                        <a:t>Fare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[Box-Cox</a:t>
                      </a:r>
                      <a:r>
                        <a:rPr lang="ja-JP" altLang="en-US" dirty="0">
                          <a:solidFill>
                            <a:srgbClr val="0070C0"/>
                          </a:solidFill>
                        </a:rPr>
                        <a:t>変換</a:t>
                      </a:r>
                      <a:r>
                        <a:rPr lang="en-US" altLang="ja-JP" dirty="0">
                          <a:solidFill>
                            <a:srgbClr val="0070C0"/>
                          </a:solidFill>
                        </a:rPr>
                        <a:t>]</a:t>
                      </a:r>
                    </a:p>
                    <a:p>
                      <a:pPr>
                        <a:defRPr sz="1100"/>
                      </a:pP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Log(Fare+1)</a:t>
                      </a:r>
                      <a:endParaRPr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〇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332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b="1"/>
                        <a:t>Cabin</a:t>
                      </a:r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en-US" dirty="0"/>
                        <a:t>80%</a:t>
                      </a:r>
                    </a:p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defRPr sz="1100"/>
                      </a:pPr>
                      <a:r>
                        <a:rPr lang="ja-JP" altLang="en-US" dirty="0"/>
                        <a:t>規則性なし</a:t>
                      </a:r>
                      <a:endParaRPr dirty="0"/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defRPr sz="1100"/>
                      </a:pPr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defRPr sz="1100"/>
                      </a:pPr>
                      <a:endParaRPr dirty="0"/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100"/>
                      </a:pPr>
                      <a:r>
                        <a:rPr lang="en-US" altLang="ja-JP" dirty="0"/>
                        <a:t>×</a:t>
                      </a:r>
                      <a:r>
                        <a:rPr lang="ja-JP" altLang="en-US" dirty="0"/>
                        <a:t>：不要のため、</a:t>
                      </a:r>
                      <a:r>
                        <a:rPr lang="en-US" altLang="ja-JP" dirty="0"/>
                        <a:t>drop</a:t>
                      </a:r>
                      <a:endParaRPr lang="ja-JP" altLang="en-US" dirty="0"/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303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b="1" dirty="0"/>
                        <a:t>Embarked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en-US" dirty="0"/>
                        <a:t>1%</a:t>
                      </a:r>
                      <a:r>
                        <a:rPr lang="ja-JP" altLang="en-US" dirty="0"/>
                        <a:t>未満</a:t>
                      </a:r>
                      <a:endParaRPr lang="en-US" altLang="ja-JP" dirty="0"/>
                    </a:p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>
                          <a:solidFill>
                            <a:srgbClr val="0070C0"/>
                          </a:solidFill>
                        </a:rPr>
                        <a:t>規則性あり：先頭</a:t>
                      </a:r>
                      <a:r>
                        <a:rPr lang="en-US" altLang="ja-JP" dirty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ja-JP" altLang="en-US" dirty="0">
                          <a:solidFill>
                            <a:srgbClr val="0070C0"/>
                          </a:solidFill>
                        </a:rPr>
                        <a:t>文字のみ </a:t>
                      </a:r>
                      <a:r>
                        <a:rPr lang="en-US" altLang="ja-JP" dirty="0">
                          <a:solidFill>
                            <a:srgbClr val="0070C0"/>
                          </a:solidFill>
                        </a:rPr>
                        <a:t>[S, Q, C]</a:t>
                      </a:r>
                      <a:endParaRPr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1100"/>
                      </a:pPr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1100"/>
                      </a:pPr>
                      <a:endParaRPr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なし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ja-JP" altLang="en-US" dirty="0"/>
                        <a:t>〇：</a:t>
                      </a:r>
                      <a:r>
                        <a:rPr lang="en-US" altLang="ja-JP" dirty="0"/>
                        <a:t>Deck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F50EFEF-F3D6-AB14-185A-863F988FBEA6}"/>
              </a:ext>
            </a:extLst>
          </p:cNvPr>
          <p:cNvSpPr txBox="1"/>
          <p:nvPr/>
        </p:nvSpPr>
        <p:spPr>
          <a:xfrm>
            <a:off x="4671392" y="284833"/>
            <a:ext cx="722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赤字：これまでのスライド未出</a:t>
            </a:r>
            <a:r>
              <a:rPr kumimoji="1" lang="en-US" altLang="ja-JP" dirty="0"/>
              <a:t> </a:t>
            </a:r>
            <a:r>
              <a:rPr lang="ja-JP" altLang="en-US" dirty="0"/>
              <a:t>　</a:t>
            </a:r>
            <a:r>
              <a:rPr lang="ja-JP" altLang="en-US" dirty="0">
                <a:solidFill>
                  <a:srgbClr val="0070C0"/>
                </a:solidFill>
              </a:rPr>
              <a:t>青字：</a:t>
            </a:r>
            <a:r>
              <a:rPr kumimoji="1" lang="ja-JP" altLang="en-US" dirty="0">
                <a:solidFill>
                  <a:srgbClr val="0070C0"/>
                </a:solidFill>
              </a:rPr>
              <a:t>これまでのスライド既出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5FA5EBF-9E09-9539-AD7E-A9F8413C1CB0}"/>
              </a:ext>
            </a:extLst>
          </p:cNvPr>
          <p:cNvSpPr/>
          <p:nvPr/>
        </p:nvSpPr>
        <p:spPr>
          <a:xfrm>
            <a:off x="1046241" y="6289754"/>
            <a:ext cx="10099518" cy="52865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ポイント </a:t>
            </a:r>
            <a:r>
              <a:rPr lang="ja-JP" altLang="en-US" dirty="0">
                <a:solidFill>
                  <a:schemeClr val="tx1"/>
                </a:solidFill>
              </a:rPr>
              <a:t>欠損値</a:t>
            </a:r>
            <a:r>
              <a:rPr lang="en-US" altLang="ja-JP" sz="2000" b="1" dirty="0">
                <a:solidFill>
                  <a:srgbClr val="FF0000"/>
                </a:solidFill>
              </a:rPr>
              <a:t> 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428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91AC97-39C5-EE48-0679-15CBA4F68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検証</a:t>
            </a:r>
            <a:r>
              <a:rPr kumimoji="1" lang="ja-JP" altLang="en-US" sz="4000" dirty="0"/>
              <a:t>結果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B67BD46-0216-A2F7-754A-12A0F4773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3" y="3800964"/>
            <a:ext cx="4942806" cy="266630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5CACDD5-12A9-5D56-1B3D-6FA45A9B5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737" y="3943432"/>
            <a:ext cx="1682836" cy="2381372"/>
          </a:xfrm>
          <a:prstGeom prst="rect">
            <a:avLst/>
          </a:prstGeom>
        </p:spPr>
      </p:pic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CA4F191F-7E43-EE8B-F245-76799DDB4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24736"/>
              </p:ext>
            </p:extLst>
          </p:nvPr>
        </p:nvGraphicFramePr>
        <p:xfrm>
          <a:off x="119270" y="1478382"/>
          <a:ext cx="7941358" cy="2169763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92049">
                  <a:extLst>
                    <a:ext uri="{9D8B030D-6E8A-4147-A177-3AD203B41FA5}">
                      <a16:colId xmlns:a16="http://schemas.microsoft.com/office/drawing/2014/main" val="1383551514"/>
                    </a:ext>
                  </a:extLst>
                </a:gridCol>
                <a:gridCol w="1905829">
                  <a:extLst>
                    <a:ext uri="{9D8B030D-6E8A-4147-A177-3AD203B41FA5}">
                      <a16:colId xmlns:a16="http://schemas.microsoft.com/office/drawing/2014/main" val="4001787499"/>
                    </a:ext>
                  </a:extLst>
                </a:gridCol>
                <a:gridCol w="1674182">
                  <a:extLst>
                    <a:ext uri="{9D8B030D-6E8A-4147-A177-3AD203B41FA5}">
                      <a16:colId xmlns:a16="http://schemas.microsoft.com/office/drawing/2014/main" val="1507935437"/>
                    </a:ext>
                  </a:extLst>
                </a:gridCol>
                <a:gridCol w="1900369">
                  <a:extLst>
                    <a:ext uri="{9D8B030D-6E8A-4147-A177-3AD203B41FA5}">
                      <a16:colId xmlns:a16="http://schemas.microsoft.com/office/drawing/2014/main" val="2234140332"/>
                    </a:ext>
                  </a:extLst>
                </a:gridCol>
                <a:gridCol w="1068929">
                  <a:extLst>
                    <a:ext uri="{9D8B030D-6E8A-4147-A177-3AD203B41FA5}">
                      <a16:colId xmlns:a16="http://schemas.microsoft.com/office/drawing/2014/main" val="2579079260"/>
                    </a:ext>
                  </a:extLst>
                </a:gridCol>
              </a:tblGrid>
              <a:tr h="43611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モデル名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学習環境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/ </a:t>
                      </a:r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精度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学習データ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精度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テストデータ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最終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スコア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377516"/>
                  </a:ext>
                </a:extLst>
              </a:tr>
              <a:tr h="615283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XGBoost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948627"/>
                  </a:ext>
                </a:extLst>
              </a:tr>
              <a:tr h="61528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ロジスティック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回帰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400306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6FEB66A-08E4-7BF2-A0B0-83CCC5332616}"/>
              </a:ext>
            </a:extLst>
          </p:cNvPr>
          <p:cNvSpPr txBox="1"/>
          <p:nvPr/>
        </p:nvSpPr>
        <p:spPr>
          <a:xfrm>
            <a:off x="564492" y="1089221"/>
            <a:ext cx="240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モデルによる予測</a:t>
            </a:r>
            <a:r>
              <a:rPr kumimoji="1" lang="en-US" altLang="ja-JP" dirty="0"/>
              <a:t>: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B7F33FD-6EDF-3F5B-0F46-B65A51529A2E}"/>
              </a:ext>
            </a:extLst>
          </p:cNvPr>
          <p:cNvCxnSpPr>
            <a:cxnSpLocks/>
          </p:cNvCxnSpPr>
          <p:nvPr/>
        </p:nvCxnSpPr>
        <p:spPr>
          <a:xfrm>
            <a:off x="8187950" y="1089221"/>
            <a:ext cx="0" cy="52355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56535F8-53B7-7014-7795-C56D2E8D7782}"/>
              </a:ext>
            </a:extLst>
          </p:cNvPr>
          <p:cNvSpPr txBox="1"/>
          <p:nvPr/>
        </p:nvSpPr>
        <p:spPr>
          <a:xfrm>
            <a:off x="8371594" y="1109051"/>
            <a:ext cx="2844878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検定による仮説検証</a:t>
            </a:r>
            <a:r>
              <a:rPr kumimoji="1" lang="en-US" altLang="ja-JP" dirty="0"/>
              <a:t>: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379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8113</TotalTime>
  <Words>1017</Words>
  <Application>Microsoft Office PowerPoint</Application>
  <PresentationFormat>ワイド画面</PresentationFormat>
  <Paragraphs>340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游ゴシック</vt:lpstr>
      <vt:lpstr>游ゴシック Light</vt:lpstr>
      <vt:lpstr>Arial</vt:lpstr>
      <vt:lpstr>Office テーマ</vt:lpstr>
      <vt:lpstr>タイタニック号 初期分析</vt:lpstr>
      <vt:lpstr>本分析/報告の位置づけ</vt:lpstr>
      <vt:lpstr>使用データ(サマリ)</vt:lpstr>
      <vt:lpstr>データ理解-データ分布(1変数)</vt:lpstr>
      <vt:lpstr>データ理解-仮説(2変数等)</vt:lpstr>
      <vt:lpstr>検証・予測モデル</vt:lpstr>
      <vt:lpstr>[補足]検証・予測モデルについて</vt:lpstr>
      <vt:lpstr>前処理</vt:lpstr>
      <vt:lpstr>検証結果</vt:lpstr>
      <vt:lpstr>分析サマリ</vt:lpstr>
      <vt:lpstr>Appendix</vt:lpstr>
      <vt:lpstr>データ分布(1変数-質的データ)</vt:lpstr>
      <vt:lpstr>データ分布(1変数-量的データ)</vt:lpstr>
      <vt:lpstr>データ分布(1変数-量的データ)</vt:lpstr>
      <vt:lpstr>データ分布(1変数-量的データ)</vt:lpstr>
      <vt:lpstr>データ分布 (2変数-質的データ)</vt:lpstr>
      <vt:lpstr>データ分布 (2変数- 量的データ+ 目的変数)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澤田 祐樹</dc:creator>
  <cp:lastModifiedBy>澤田 祐樹</cp:lastModifiedBy>
  <cp:revision>23</cp:revision>
  <dcterms:created xsi:type="dcterms:W3CDTF">2022-11-22T08:50:07Z</dcterms:created>
  <dcterms:modified xsi:type="dcterms:W3CDTF">2022-11-28T00:06:51Z</dcterms:modified>
</cp:coreProperties>
</file>