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19"/>
  </p:notesMasterIdLst>
  <p:handoutMasterIdLst>
    <p:handoutMasterId r:id="rId20"/>
  </p:handoutMasterIdLst>
  <p:sldIdLst>
    <p:sldId id="270" r:id="rId2"/>
    <p:sldId id="271" r:id="rId3"/>
    <p:sldId id="287" r:id="rId4"/>
    <p:sldId id="288" r:id="rId5"/>
    <p:sldId id="290" r:id="rId6"/>
    <p:sldId id="265" r:id="rId7"/>
    <p:sldId id="283" r:id="rId8"/>
    <p:sldId id="295" r:id="rId9"/>
    <p:sldId id="291" r:id="rId10"/>
    <p:sldId id="285" r:id="rId11"/>
    <p:sldId id="292" r:id="rId12"/>
    <p:sldId id="258" r:id="rId13"/>
    <p:sldId id="261" r:id="rId14"/>
    <p:sldId id="293" r:id="rId15"/>
    <p:sldId id="263" r:id="rId16"/>
    <p:sldId id="266" r:id="rId17"/>
    <p:sldId id="294" r:id="rId18"/>
  </p:sldIdLst>
  <p:sldSz cx="12192000" cy="6858000"/>
  <p:notesSz cx="6858000" cy="9144000"/>
  <p:defaultTextStyle>
    <a:defPPr rtl="0">
      <a:defRPr lang="ja-jp"/>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テーマ スタイル 2 - アクセント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テーマ スタイル 2 - アクセント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テーマ スタイル 2 - アクセント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4" autoAdjust="0"/>
    <p:restoredTop sz="94641" autoAdjust="0"/>
  </p:normalViewPr>
  <p:slideViewPr>
    <p:cSldViewPr snapToGrid="0">
      <p:cViewPr varScale="1">
        <p:scale>
          <a:sx n="80" d="100"/>
          <a:sy n="80" d="100"/>
        </p:scale>
        <p:origin x="76" y="144"/>
      </p:cViewPr>
      <p:guideLst>
        <p:guide orient="horz" pos="2160"/>
        <p:guide pos="3840"/>
      </p:guideLst>
    </p:cSldViewPr>
  </p:slideViewPr>
  <p:notesTextViewPr>
    <p:cViewPr>
      <p:scale>
        <a:sx n="1" d="1"/>
        <a:sy n="1" d="1"/>
      </p:scale>
      <p:origin x="0" y="0"/>
    </p:cViewPr>
  </p:notesTextViewPr>
  <p:notesViewPr>
    <p:cSldViewPr snapToGrid="0">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C703FB87-790C-4850-A90C-12C5FF4B94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F8127921-F9C4-44F3-AC5F-130B6A406C0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25CC3E1-AEF3-4E91-A50B-F3E8468BAE9D}" type="datetime1">
              <a:rPr lang="en-US" altLang="ja-JP" smtClean="0">
                <a:latin typeface="Meiryo UI" panose="020B0604030504040204" pitchFamily="50" charset="-128"/>
                <a:ea typeface="Meiryo UI" panose="020B0604030504040204" pitchFamily="50" charset="-128"/>
              </a:rPr>
              <a:t>8/22/2022</a:t>
            </a:fld>
            <a:endParaRPr lang="ja-JP" altLang="en-US">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4765E047-F1CB-4066-A459-9EDC95F2E6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68A77EF5-5277-4BAF-8BB4-2E02103988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B668C69-0C3E-40A2-B4A0-B2C8B71D8E3A}" type="slidenum">
              <a:rPr lang="en-US" altLang="ja-JP" smtClean="0">
                <a:latin typeface="Meiryo UI" panose="020B0604030504040204" pitchFamily="50" charset="-128"/>
                <a:ea typeface="Meiryo UI" panose="020B0604030504040204" pitchFamily="50" charset="-128"/>
              </a:r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515862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noProof="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C505966C-69D9-4E9D-91A1-DD233DE231F9}" type="datetime1">
              <a:rPr lang="en-US" altLang="ja-JP" noProof="0" smtClean="0"/>
              <a:pPr/>
              <a:t>8/22/2022</a:t>
            </a:fld>
            <a:endParaRPr lang="ja-JP" altLang="en-US" noProof="0">
              <a:latin typeface="Meiryo UI" panose="020B0604030504040204" pitchFamily="50" charset="-128"/>
              <a:ea typeface="Meiryo UI" panose="020B0604030504040204" pitchFamily="50" charset="-128"/>
            </a:endParaRPr>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noProof="0">
              <a:latin typeface="Meiryo UI" panose="020B0604030504040204" pitchFamily="50" charset="-128"/>
              <a:ea typeface="Meiryo UI" panose="020B0604030504040204" pitchFamily="50" charset="-128"/>
            </a:endParaRPr>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EE000EEB-8338-48D7-8EE8-EE0082EF7602}" type="slidenum">
              <a:rPr lang="en-US" altLang="ja-JP" noProof="0" smtClean="0"/>
              <a:pPr/>
              <a:t>‹#›</a:t>
            </a:fld>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6777018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54955" y="1447800"/>
            <a:ext cx="8825658" cy="3329581"/>
          </a:xfrm>
        </p:spPr>
        <p:txBody>
          <a:bodyPr rtlCol="0" anchor="b"/>
          <a:lstStyle>
            <a:lvl1pPr>
              <a:defRPr sz="7200"/>
            </a:lvl1pPr>
          </a:lstStyle>
          <a:p>
            <a:pPr rtl="0"/>
            <a:r>
              <a:rPr lang="ja-JP" altLang="en-US" noProof="0"/>
              <a:t>マスター タイトルの書式設定</a:t>
            </a:r>
          </a:p>
        </p:txBody>
      </p:sp>
      <p:sp>
        <p:nvSpPr>
          <p:cNvPr id="3" name="サブタイトル 2"/>
          <p:cNvSpPr>
            <a:spLocks noGrp="1"/>
          </p:cNvSpPr>
          <p:nvPr>
            <p:ph type="subTitle" idx="1"/>
          </p:nvPr>
        </p:nvSpPr>
        <p:spPr>
          <a:xfrm>
            <a:off x="1154955" y="4777380"/>
            <a:ext cx="8825658" cy="861420"/>
          </a:xfrm>
        </p:spPr>
        <p:txBody>
          <a:bodyPr rtlCol="0"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ja-JP" altLang="en-US" noProof="0"/>
              <a:t>マスター サブタイトルの書式設定</a:t>
            </a:r>
            <a:endParaRPr lang="ja-JP" altLang="en-US" noProof="0" dirty="0"/>
          </a:p>
        </p:txBody>
      </p:sp>
      <p:sp>
        <p:nvSpPr>
          <p:cNvPr id="4" name="日付プレースホルダー 3"/>
          <p:cNvSpPr>
            <a:spLocks noGrp="1"/>
          </p:cNvSpPr>
          <p:nvPr>
            <p:ph type="dt" sz="half" idx="10"/>
          </p:nvPr>
        </p:nvSpPr>
        <p:spPr/>
        <p:txBody>
          <a:bodyPr rtlCol="0"/>
          <a:lstStyle/>
          <a:p>
            <a:pPr rtl="0"/>
            <a:fld id="{1A90E23C-0002-4BEC-9EFA-A69F0EC9AC86}" type="datetime1">
              <a:rPr lang="en-US" altLang="ja-JP" noProof="0" smtClean="0"/>
              <a:t>8/22/2022</a:t>
            </a:fld>
            <a:endParaRPr lang="ja-JP" altLang="en-US" noProof="0"/>
          </a:p>
        </p:txBody>
      </p:sp>
      <p:sp>
        <p:nvSpPr>
          <p:cNvPr id="5" name="フッター プレースホルダー 4"/>
          <p:cNvSpPr>
            <a:spLocks noGrp="1"/>
          </p:cNvSpPr>
          <p:nvPr>
            <p:ph type="ftr" sz="quarter" idx="11"/>
          </p:nvPr>
        </p:nvSpPr>
        <p:spPr/>
        <p:txBody>
          <a:bodyPr rtlCol="0"/>
          <a:lstStyle/>
          <a:p>
            <a:pPr rtl="0"/>
            <a:endParaRPr lang="ja-JP" altLang="en-US" noProof="0"/>
          </a:p>
        </p:txBody>
      </p:sp>
      <p:sp>
        <p:nvSpPr>
          <p:cNvPr id="6" name="スライド番号プレースホルダー 5"/>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キャプション付きパノラマ画像">
    <p:spTree>
      <p:nvGrpSpPr>
        <p:cNvPr id="1" name=""/>
        <p:cNvGrpSpPr/>
        <p:nvPr/>
      </p:nvGrpSpPr>
      <p:grpSpPr>
        <a:xfrm>
          <a:off x="0" y="0"/>
          <a:ext cx="0" cy="0"/>
          <a:chOff x="0" y="0"/>
          <a:chExt cx="0" cy="0"/>
        </a:xfrm>
      </p:grpSpPr>
      <p:sp>
        <p:nvSpPr>
          <p:cNvPr id="2" name="タイトル 1"/>
          <p:cNvSpPr>
            <a:spLocks noGrp="1"/>
          </p:cNvSpPr>
          <p:nvPr>
            <p:ph type="title"/>
          </p:nvPr>
        </p:nvSpPr>
        <p:spPr>
          <a:xfrm>
            <a:off x="1154956" y="4800587"/>
            <a:ext cx="8825657" cy="566738"/>
          </a:xfrm>
        </p:spPr>
        <p:txBody>
          <a:bodyPr rtlCol="0" anchor="b">
            <a:normAutofit/>
          </a:bodyPr>
          <a:lstStyle>
            <a:lvl1pPr algn="l">
              <a:defRPr sz="2400" b="0"/>
            </a:lvl1pPr>
          </a:lstStyle>
          <a:p>
            <a:pPr rtl="0"/>
            <a:r>
              <a:rPr lang="ja-JP" altLang="en-US" noProof="0"/>
              <a:t>マスター タイトルの書式設定</a:t>
            </a:r>
          </a:p>
        </p:txBody>
      </p:sp>
      <p:sp>
        <p:nvSpPr>
          <p:cNvPr id="3" name="図プレースホルダー 2"/>
          <p:cNvSpPr>
            <a:spLocks noGrp="1" noChangeAspect="1"/>
          </p:cNvSpPr>
          <p:nvPr>
            <p:ph type="pic" idx="1" hasCustomPrompt="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ja-JP" altLang="en-US" noProof="0"/>
              <a:t>アイコンをクリックして写真を追加</a:t>
            </a:r>
          </a:p>
        </p:txBody>
      </p:sp>
      <p:sp>
        <p:nvSpPr>
          <p:cNvPr id="4" name="テキスト プレースホルダー 3"/>
          <p:cNvSpPr>
            <a:spLocks noGrp="1"/>
          </p:cNvSpPr>
          <p:nvPr>
            <p:ph type="body" sz="half" idx="2"/>
          </p:nvPr>
        </p:nvSpPr>
        <p:spPr>
          <a:xfrm>
            <a:off x="1154956" y="5367325"/>
            <a:ext cx="8825656"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1"/>
              <a:t>マスター テキストの書式設定</a:t>
            </a:r>
          </a:p>
        </p:txBody>
      </p:sp>
      <p:sp>
        <p:nvSpPr>
          <p:cNvPr id="5" name="日付プレースホルダー 4"/>
          <p:cNvSpPr>
            <a:spLocks noGrp="1"/>
          </p:cNvSpPr>
          <p:nvPr>
            <p:ph type="dt" sz="half" idx="10"/>
          </p:nvPr>
        </p:nvSpPr>
        <p:spPr/>
        <p:txBody>
          <a:bodyPr rtlCol="0"/>
          <a:lstStyle/>
          <a:p>
            <a:pPr rtl="0"/>
            <a:fld id="{9FD82D29-A0CC-40AF-A635-9762D52E9461}" type="datetime1">
              <a:rPr lang="en-US" altLang="ja-JP" noProof="0" smtClean="0"/>
              <a:t>8/22/2022</a:t>
            </a:fld>
            <a:endParaRPr lang="ja-JP" altLang="en-US" noProof="0"/>
          </a:p>
        </p:txBody>
      </p:sp>
      <p:sp>
        <p:nvSpPr>
          <p:cNvPr id="6" name="フッター プレースホルダー 5"/>
          <p:cNvSpPr>
            <a:spLocks noGrp="1"/>
          </p:cNvSpPr>
          <p:nvPr>
            <p:ph type="ftr" sz="quarter" idx="11"/>
          </p:nvPr>
        </p:nvSpPr>
        <p:spPr/>
        <p:txBody>
          <a:bodyPr rtlCol="0"/>
          <a:lstStyle/>
          <a:p>
            <a:pPr rtl="0"/>
            <a:endParaRPr lang="ja-JP" altLang="en-US" noProof="0"/>
          </a:p>
        </p:txBody>
      </p:sp>
      <p:sp>
        <p:nvSpPr>
          <p:cNvPr id="7" name="スライド番号プレースホルダー 6"/>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タイトル 1"/>
          <p:cNvSpPr>
            <a:spLocks noGrp="1"/>
          </p:cNvSpPr>
          <p:nvPr>
            <p:ph type="title"/>
          </p:nvPr>
        </p:nvSpPr>
        <p:spPr>
          <a:xfrm>
            <a:off x="1154954" y="1447800"/>
            <a:ext cx="8825659" cy="1981200"/>
          </a:xfrm>
        </p:spPr>
        <p:txBody>
          <a:bodyPr rtlCol="0"/>
          <a:lstStyle>
            <a:lvl1pPr>
              <a:defRPr sz="4800"/>
            </a:lvl1pPr>
          </a:lstStyle>
          <a:p>
            <a:pPr rtl="0"/>
            <a:r>
              <a:rPr lang="ja-JP" altLang="en-US" noProof="0"/>
              <a:t>マスター タイトルの書式設定</a:t>
            </a:r>
          </a:p>
        </p:txBody>
      </p:sp>
      <p:sp>
        <p:nvSpPr>
          <p:cNvPr id="8" name="テキスト プレースホルダー 3"/>
          <p:cNvSpPr>
            <a:spLocks noGrp="1"/>
          </p:cNvSpPr>
          <p:nvPr>
            <p:ph type="body" sz="half" idx="2"/>
          </p:nvPr>
        </p:nvSpPr>
        <p:spPr>
          <a:xfrm>
            <a:off x="1154954" y="3657600"/>
            <a:ext cx="8825659" cy="23622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1"/>
              <a:t>マスター テキストの書式設定</a:t>
            </a:r>
          </a:p>
        </p:txBody>
      </p:sp>
      <p:sp>
        <p:nvSpPr>
          <p:cNvPr id="4" name="日付プレースホルダー 3"/>
          <p:cNvSpPr>
            <a:spLocks noGrp="1"/>
          </p:cNvSpPr>
          <p:nvPr>
            <p:ph type="dt" sz="half" idx="10"/>
          </p:nvPr>
        </p:nvSpPr>
        <p:spPr/>
        <p:txBody>
          <a:bodyPr rtlCol="0"/>
          <a:lstStyle/>
          <a:p>
            <a:pPr rtl="0"/>
            <a:fld id="{F851BED3-2873-4EF8-8FAF-1D064D05DFEE}" type="datetime1">
              <a:rPr lang="en-US" altLang="ja-JP" noProof="0" smtClean="0"/>
              <a:t>8/22/2022</a:t>
            </a:fld>
            <a:endParaRPr lang="ja-JP" altLang="en-US" noProof="0"/>
          </a:p>
        </p:txBody>
      </p:sp>
      <p:sp>
        <p:nvSpPr>
          <p:cNvPr id="5" name="フッター プレースホルダー 4"/>
          <p:cNvSpPr>
            <a:spLocks noGrp="1"/>
          </p:cNvSpPr>
          <p:nvPr>
            <p:ph type="ftr" sz="quarter" idx="11"/>
          </p:nvPr>
        </p:nvSpPr>
        <p:spPr/>
        <p:txBody>
          <a:bodyPr rtlCol="0"/>
          <a:lstStyle/>
          <a:p>
            <a:pPr rtl="0"/>
            <a:endParaRPr lang="ja-JP" altLang="en-US" noProof="0"/>
          </a:p>
        </p:txBody>
      </p:sp>
      <p:sp>
        <p:nvSpPr>
          <p:cNvPr id="6" name="スライド番号プレースホルダー 5"/>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キャプション付き引用文">
    <p:spTree>
      <p:nvGrpSpPr>
        <p:cNvPr id="1" name=""/>
        <p:cNvGrpSpPr/>
        <p:nvPr/>
      </p:nvGrpSpPr>
      <p:grpSpPr>
        <a:xfrm>
          <a:off x="0" y="0"/>
          <a:ext cx="0" cy="0"/>
          <a:chOff x="0" y="0"/>
          <a:chExt cx="0" cy="0"/>
        </a:xfrm>
      </p:grpSpPr>
      <p:sp>
        <p:nvSpPr>
          <p:cNvPr id="2" name="タイトル 1"/>
          <p:cNvSpPr>
            <a:spLocks noGrp="1"/>
          </p:cNvSpPr>
          <p:nvPr>
            <p:ph type="title"/>
          </p:nvPr>
        </p:nvSpPr>
        <p:spPr>
          <a:xfrm>
            <a:off x="1574801" y="1447800"/>
            <a:ext cx="7999315" cy="2323374"/>
          </a:xfrm>
        </p:spPr>
        <p:txBody>
          <a:bodyPr rtlCol="0"/>
          <a:lstStyle>
            <a:lvl1pPr>
              <a:defRPr sz="480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14" name="テキスト プレースホルダー 3"/>
          <p:cNvSpPr>
            <a:spLocks noGrp="1"/>
          </p:cNvSpPr>
          <p:nvPr>
            <p:ph type="body" sz="half" idx="13"/>
          </p:nvPr>
        </p:nvSpPr>
        <p:spPr>
          <a:xfrm>
            <a:off x="1930400" y="3771174"/>
            <a:ext cx="7279649" cy="342174"/>
          </a:xfrm>
        </p:spPr>
        <p:txBody>
          <a:bodyPr rtlCol="0" anchor="t">
            <a:normAutofit/>
          </a:bodyPr>
          <a:lstStyle>
            <a:lvl1pPr marL="0" indent="0">
              <a:buNone/>
              <a:defRPr lang="en-US" sz="1400" b="0" i="0" kern="1200" cap="small" dirty="0">
                <a:solidFill>
                  <a:schemeClr val="accent1"/>
                </a:solidFill>
                <a:latin typeface="Meiryo UI" panose="020B0604030504040204" pitchFamily="50" charset="-128"/>
                <a:ea typeface="Meiryo UI" panose="020B0604030504040204" pitchFamily="50" charset="-128"/>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1"/>
              <a:t>マスター テキストの書式設定</a:t>
            </a:r>
          </a:p>
        </p:txBody>
      </p:sp>
      <p:sp>
        <p:nvSpPr>
          <p:cNvPr id="10" name="テキスト プレースホルダー 3"/>
          <p:cNvSpPr>
            <a:spLocks noGrp="1"/>
          </p:cNvSpPr>
          <p:nvPr>
            <p:ph type="body" sz="half" idx="2"/>
          </p:nvPr>
        </p:nvSpPr>
        <p:spPr>
          <a:xfrm>
            <a:off x="1154954" y="4350657"/>
            <a:ext cx="8825659" cy="1676400"/>
          </a:xfrm>
        </p:spPr>
        <p:txBody>
          <a:bodyPr rtlCol="0" anchor="ctr">
            <a:normAutofit/>
          </a:bodyPr>
          <a:lstStyle>
            <a:lvl1pPr marL="0" indent="0">
              <a:buNone/>
              <a:defRPr sz="1800">
                <a:latin typeface="Meiryo UI" panose="020B0604030504040204" pitchFamily="50" charset="-128"/>
                <a:ea typeface="Meiryo UI" panose="020B0604030504040204" pitchFamily="50" charset="-128"/>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1"/>
              <a:t>マスター テキストの書式設定</a:t>
            </a:r>
          </a:p>
        </p:txBody>
      </p:sp>
      <p:sp>
        <p:nvSpPr>
          <p:cNvPr id="4" name="日付プレースホルダー 3"/>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63FE2B40-BA8A-4595-94BD-6813102A1B8F}" type="datetime1">
              <a:rPr lang="en-US" altLang="ja-JP" noProof="0" smtClean="0"/>
              <a:pPr/>
              <a:t>8/22/2022</a:t>
            </a:fld>
            <a:endParaRPr lang="ja-JP" altLang="en-US" noProof="0"/>
          </a:p>
        </p:txBody>
      </p:sp>
      <p:sp>
        <p:nvSpPr>
          <p:cNvPr id="5" name="フッター プレースホルダー 4"/>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a:p>
        </p:txBody>
      </p:sp>
      <p:sp>
        <p:nvSpPr>
          <p:cNvPr id="6" name="スライド番号プレースホルダー 5"/>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D57F1E4F-1CFF-5643-939E-02111984F565}" type="slidenum">
              <a:rPr lang="en-US" altLang="ja-JP" noProof="0" smtClean="0"/>
              <a:pPr/>
              <a:t>‹#›</a:t>
            </a:fld>
            <a:endParaRPr lang="ja-JP" altLang="en-US" noProof="0"/>
          </a:p>
        </p:txBody>
      </p:sp>
      <p:sp>
        <p:nvSpPr>
          <p:cNvPr id="9" name="テキスト ボックス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rtl="0"/>
            <a:r>
              <a:rPr lang="ja-JP" altLang="en-US" noProof="0" dirty="0">
                <a:latin typeface="Meiryo UI" panose="020B0604030504040204" pitchFamily="50" charset="-128"/>
                <a:ea typeface="Meiryo UI" panose="020B0604030504040204" pitchFamily="50" charset="-128"/>
              </a:rPr>
              <a:t>“</a:t>
            </a:r>
          </a:p>
        </p:txBody>
      </p:sp>
      <p:sp>
        <p:nvSpPr>
          <p:cNvPr id="13" name="テキスト ボックス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rtl="0"/>
            <a:r>
              <a:rPr lang="ja-JP" altLang="en-US" noProof="0">
                <a:latin typeface="Meiryo UI" panose="020B0604030504040204" pitchFamily="50" charset="-128"/>
                <a:ea typeface="Meiryo UI" panose="020B0604030504040204" pitchFamily="50" charset="-128"/>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刺">
    <p:spTree>
      <p:nvGrpSpPr>
        <p:cNvPr id="1" name=""/>
        <p:cNvGrpSpPr/>
        <p:nvPr/>
      </p:nvGrpSpPr>
      <p:grpSpPr>
        <a:xfrm>
          <a:off x="0" y="0"/>
          <a:ext cx="0" cy="0"/>
          <a:chOff x="0" y="0"/>
          <a:chExt cx="0" cy="0"/>
        </a:xfrm>
      </p:grpSpPr>
      <p:sp>
        <p:nvSpPr>
          <p:cNvPr id="2" name="タイトル 1"/>
          <p:cNvSpPr>
            <a:spLocks noGrp="1"/>
          </p:cNvSpPr>
          <p:nvPr>
            <p:ph type="title"/>
          </p:nvPr>
        </p:nvSpPr>
        <p:spPr>
          <a:xfrm>
            <a:off x="1154954" y="3124201"/>
            <a:ext cx="8825660" cy="1653180"/>
          </a:xfrm>
        </p:spPr>
        <p:txBody>
          <a:bodyPr rtlCol="0" anchor="b"/>
          <a:lstStyle>
            <a:lvl1pPr algn="l">
              <a:defRPr sz="4000" b="0" cap="none"/>
            </a:lvl1pPr>
          </a:lstStyle>
          <a:p>
            <a:pPr rtl="0"/>
            <a:r>
              <a:rPr lang="ja-JP" altLang="en-US" noProof="0"/>
              <a:t>マスター タイトルの書式設定</a:t>
            </a:r>
          </a:p>
        </p:txBody>
      </p:sp>
      <p:sp>
        <p:nvSpPr>
          <p:cNvPr id="3" name="テキスト プレースホルダー 2"/>
          <p:cNvSpPr>
            <a:spLocks noGrp="1"/>
          </p:cNvSpPr>
          <p:nvPr>
            <p:ph type="body" idx="1"/>
          </p:nvPr>
        </p:nvSpPr>
        <p:spPr>
          <a:xfrm>
            <a:off x="1154954" y="4777381"/>
            <a:ext cx="8825659" cy="860400"/>
          </a:xfrm>
        </p:spPr>
        <p:txBody>
          <a:bodyPr rtlCol="0"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noProof="1"/>
              <a:t>マスター テキストの書式設定</a:t>
            </a:r>
          </a:p>
        </p:txBody>
      </p:sp>
      <p:sp>
        <p:nvSpPr>
          <p:cNvPr id="4" name="日付プレースホルダー 3"/>
          <p:cNvSpPr>
            <a:spLocks noGrp="1"/>
          </p:cNvSpPr>
          <p:nvPr>
            <p:ph type="dt" sz="half" idx="10"/>
          </p:nvPr>
        </p:nvSpPr>
        <p:spPr/>
        <p:txBody>
          <a:bodyPr rtlCol="0"/>
          <a:lstStyle/>
          <a:p>
            <a:pPr rtl="0"/>
            <a:fld id="{E3CA0AA7-B412-47A1-B550-4E4B2E2540F9}" type="datetime1">
              <a:rPr lang="en-US" altLang="ja-JP" noProof="0" smtClean="0"/>
              <a:t>8/22/2022</a:t>
            </a:fld>
            <a:endParaRPr lang="ja-JP" altLang="en-US" noProof="0"/>
          </a:p>
        </p:txBody>
      </p:sp>
      <p:sp>
        <p:nvSpPr>
          <p:cNvPr id="5" name="フッター プレースホルダー 4"/>
          <p:cNvSpPr>
            <a:spLocks noGrp="1"/>
          </p:cNvSpPr>
          <p:nvPr>
            <p:ph type="ftr" sz="quarter" idx="11"/>
          </p:nvPr>
        </p:nvSpPr>
        <p:spPr/>
        <p:txBody>
          <a:bodyPr rtlCol="0"/>
          <a:lstStyle/>
          <a:p>
            <a:pPr rtl="0"/>
            <a:endParaRPr lang="ja-JP" altLang="en-US" noProof="0"/>
          </a:p>
        </p:txBody>
      </p:sp>
      <p:sp>
        <p:nvSpPr>
          <p:cNvPr id="6" name="スライド番号プレースホルダー 5"/>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defRPr sz="4200"/>
            </a:lvl1pPr>
          </a:lstStyle>
          <a:p>
            <a:pPr rtl="0"/>
            <a:r>
              <a:rPr lang="ja-JP" altLang="en-US" noProof="0"/>
              <a:t>マスター タイトルの書式設定</a:t>
            </a:r>
          </a:p>
        </p:txBody>
      </p:sp>
      <p:sp>
        <p:nvSpPr>
          <p:cNvPr id="3" name="テキスト プレースホルダー 2"/>
          <p:cNvSpPr>
            <a:spLocks noGrp="1"/>
          </p:cNvSpPr>
          <p:nvPr>
            <p:ph type="body" idx="1"/>
          </p:nvPr>
        </p:nvSpPr>
        <p:spPr>
          <a:xfrm>
            <a:off x="632947" y="1981200"/>
            <a:ext cx="2946866"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1"/>
              <a:t>マスター テキストの書式設定</a:t>
            </a:r>
          </a:p>
        </p:txBody>
      </p:sp>
      <p:sp>
        <p:nvSpPr>
          <p:cNvPr id="16" name="テキスト プレースホルダー 3"/>
          <p:cNvSpPr>
            <a:spLocks noGrp="1"/>
          </p:cNvSpPr>
          <p:nvPr>
            <p:ph type="body" sz="half" idx="15"/>
          </p:nvPr>
        </p:nvSpPr>
        <p:spPr>
          <a:xfrm>
            <a:off x="652463" y="2667000"/>
            <a:ext cx="2927350"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1"/>
              <a:t>マスター テキストの書式設定</a:t>
            </a:r>
          </a:p>
        </p:txBody>
      </p:sp>
      <p:sp>
        <p:nvSpPr>
          <p:cNvPr id="5" name="テキスト プレースホルダー 4"/>
          <p:cNvSpPr>
            <a:spLocks noGrp="1"/>
          </p:cNvSpPr>
          <p:nvPr>
            <p:ph type="body" sz="quarter" idx="3"/>
          </p:nvPr>
        </p:nvSpPr>
        <p:spPr>
          <a:xfrm>
            <a:off x="3883659" y="1981200"/>
            <a:ext cx="2936241"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1"/>
              <a:t>マスター テキストの書式設定</a:t>
            </a:r>
          </a:p>
        </p:txBody>
      </p:sp>
      <p:sp>
        <p:nvSpPr>
          <p:cNvPr id="19" name="テキスト プレースホルダー 3"/>
          <p:cNvSpPr>
            <a:spLocks noGrp="1"/>
          </p:cNvSpPr>
          <p:nvPr>
            <p:ph type="body" sz="half" idx="16"/>
          </p:nvPr>
        </p:nvSpPr>
        <p:spPr>
          <a:xfrm>
            <a:off x="3873106" y="2667000"/>
            <a:ext cx="2946794"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1"/>
              <a:t>マスター テキストの書式設定</a:t>
            </a:r>
          </a:p>
        </p:txBody>
      </p:sp>
      <p:sp>
        <p:nvSpPr>
          <p:cNvPr id="14" name="テキスト プレースホルダー 4"/>
          <p:cNvSpPr>
            <a:spLocks noGrp="1"/>
          </p:cNvSpPr>
          <p:nvPr>
            <p:ph type="body" sz="quarter" idx="13"/>
          </p:nvPr>
        </p:nvSpPr>
        <p:spPr>
          <a:xfrm>
            <a:off x="7124700" y="1981200"/>
            <a:ext cx="2932113"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1"/>
              <a:t>マスター テキストの書式設定</a:t>
            </a:r>
          </a:p>
        </p:txBody>
      </p:sp>
      <p:sp>
        <p:nvSpPr>
          <p:cNvPr id="20" name="テキスト プレースホルダー 3"/>
          <p:cNvSpPr>
            <a:spLocks noGrp="1"/>
          </p:cNvSpPr>
          <p:nvPr>
            <p:ph type="body" sz="half" idx="17"/>
          </p:nvPr>
        </p:nvSpPr>
        <p:spPr>
          <a:xfrm>
            <a:off x="7124700" y="2667000"/>
            <a:ext cx="2932113"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1"/>
              <a:t>マスター テキストの書式設定</a:t>
            </a:r>
          </a:p>
        </p:txBody>
      </p:sp>
      <p:cxnSp>
        <p:nvCxnSpPr>
          <p:cNvPr id="17" name="直線​​コネクタ(S)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直線​​コネクタ(S)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日付プレースホルダー 3"/>
          <p:cNvSpPr>
            <a:spLocks noGrp="1"/>
          </p:cNvSpPr>
          <p:nvPr>
            <p:ph type="dt" sz="half" idx="10"/>
          </p:nvPr>
        </p:nvSpPr>
        <p:spPr/>
        <p:txBody>
          <a:bodyPr rtlCol="0"/>
          <a:lstStyle/>
          <a:p>
            <a:pPr rtl="0"/>
            <a:fld id="{40ECA8B8-CEAA-400A-A645-76881BF00C3C}" type="datetime1">
              <a:rPr lang="en-US" altLang="ja-JP" noProof="0" smtClean="0"/>
              <a:t>8/22/2022</a:t>
            </a:fld>
            <a:endParaRPr lang="ja-JP" altLang="en-US" noProof="0"/>
          </a:p>
        </p:txBody>
      </p:sp>
      <p:sp>
        <p:nvSpPr>
          <p:cNvPr id="4" name="フッター プレースホルダー 4"/>
          <p:cNvSpPr>
            <a:spLocks noGrp="1"/>
          </p:cNvSpPr>
          <p:nvPr>
            <p:ph type="ftr" sz="quarter" idx="11"/>
          </p:nvPr>
        </p:nvSpPr>
        <p:spPr/>
        <p:txBody>
          <a:bodyPr rtlCol="0"/>
          <a:lstStyle/>
          <a:p>
            <a:pPr rtl="0"/>
            <a:endParaRPr lang="ja-JP" altLang="en-US" noProof="0"/>
          </a:p>
        </p:txBody>
      </p:sp>
      <p:sp>
        <p:nvSpPr>
          <p:cNvPr id="6" name="スライド番号プレースホルダー 5"/>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写真の列">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defRPr sz="4200"/>
            </a:lvl1pPr>
          </a:lstStyle>
          <a:p>
            <a:pPr rtl="0"/>
            <a:r>
              <a:rPr lang="ja-JP" altLang="en-US" noProof="0"/>
              <a:t>マスター タイトルの書式設定</a:t>
            </a:r>
          </a:p>
        </p:txBody>
      </p:sp>
      <p:sp>
        <p:nvSpPr>
          <p:cNvPr id="3" name="テキスト プレースホルダー 2"/>
          <p:cNvSpPr>
            <a:spLocks noGrp="1"/>
          </p:cNvSpPr>
          <p:nvPr>
            <p:ph type="body" idx="1"/>
          </p:nvPr>
        </p:nvSpPr>
        <p:spPr>
          <a:xfrm>
            <a:off x="652463" y="4250949"/>
            <a:ext cx="2940050"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1"/>
              <a:t>マスター テキストの書式設定</a:t>
            </a:r>
          </a:p>
        </p:txBody>
      </p:sp>
      <p:sp>
        <p:nvSpPr>
          <p:cNvPr id="29" name="図プレースホルダー 2"/>
          <p:cNvSpPr>
            <a:spLocks noGrp="1" noChangeAspect="1"/>
          </p:cNvSpPr>
          <p:nvPr>
            <p:ph type="pic" idx="15" hasCustomPrompt="1"/>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ja-JP" altLang="en-US" noProof="0"/>
              <a:t>アイコンをクリックして画像を追加</a:t>
            </a:r>
          </a:p>
        </p:txBody>
      </p:sp>
      <p:sp>
        <p:nvSpPr>
          <p:cNvPr id="22" name="テキスト プレースホルダー 3"/>
          <p:cNvSpPr>
            <a:spLocks noGrp="1"/>
          </p:cNvSpPr>
          <p:nvPr>
            <p:ph type="body" sz="half" idx="18"/>
          </p:nvPr>
        </p:nvSpPr>
        <p:spPr>
          <a:xfrm>
            <a:off x="652463" y="4827211"/>
            <a:ext cx="2940050"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1"/>
              <a:t>マスター テキストの書式設定</a:t>
            </a:r>
          </a:p>
        </p:txBody>
      </p:sp>
      <p:sp>
        <p:nvSpPr>
          <p:cNvPr id="5" name="テキスト プレースホルダー 4"/>
          <p:cNvSpPr>
            <a:spLocks noGrp="1"/>
          </p:cNvSpPr>
          <p:nvPr>
            <p:ph type="body" sz="quarter" idx="3"/>
          </p:nvPr>
        </p:nvSpPr>
        <p:spPr>
          <a:xfrm>
            <a:off x="3889375" y="4250949"/>
            <a:ext cx="2930525"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1"/>
              <a:t>マスター テキストの書式設定</a:t>
            </a:r>
          </a:p>
        </p:txBody>
      </p:sp>
      <p:sp>
        <p:nvSpPr>
          <p:cNvPr id="30" name="図プレースホルダー 2"/>
          <p:cNvSpPr>
            <a:spLocks noGrp="1" noChangeAspect="1"/>
          </p:cNvSpPr>
          <p:nvPr>
            <p:ph type="pic" idx="21" hasCustomPrompt="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ja-JP" altLang="en-US" noProof="0"/>
              <a:t>アイコンをクリックして画像を追加</a:t>
            </a:r>
          </a:p>
        </p:txBody>
      </p:sp>
      <p:sp>
        <p:nvSpPr>
          <p:cNvPr id="23" name="テキスト プレースホルダー 3"/>
          <p:cNvSpPr>
            <a:spLocks noGrp="1"/>
          </p:cNvSpPr>
          <p:nvPr>
            <p:ph type="body" sz="half" idx="19"/>
          </p:nvPr>
        </p:nvSpPr>
        <p:spPr>
          <a:xfrm>
            <a:off x="3888022" y="4827210"/>
            <a:ext cx="2934406"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1"/>
              <a:t>マスター テキストの書式設定</a:t>
            </a:r>
          </a:p>
        </p:txBody>
      </p:sp>
      <p:sp>
        <p:nvSpPr>
          <p:cNvPr id="14" name="テキスト プレースホルダー 4"/>
          <p:cNvSpPr>
            <a:spLocks noGrp="1"/>
          </p:cNvSpPr>
          <p:nvPr>
            <p:ph type="body" sz="quarter" idx="13"/>
          </p:nvPr>
        </p:nvSpPr>
        <p:spPr>
          <a:xfrm>
            <a:off x="7124700" y="4250949"/>
            <a:ext cx="2932113"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1"/>
              <a:t>マスター テキストの書式設定</a:t>
            </a:r>
          </a:p>
        </p:txBody>
      </p:sp>
      <p:sp>
        <p:nvSpPr>
          <p:cNvPr id="31" name="図プレースホルダー 2"/>
          <p:cNvSpPr>
            <a:spLocks noGrp="1" noChangeAspect="1"/>
          </p:cNvSpPr>
          <p:nvPr>
            <p:ph type="pic" idx="22" hasCustomPrompt="1"/>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ja-JP" altLang="en-US" noProof="0"/>
              <a:t>アイコンをクリックして画像を追加</a:t>
            </a:r>
          </a:p>
        </p:txBody>
      </p:sp>
      <p:sp>
        <p:nvSpPr>
          <p:cNvPr id="24" name="テキスト プレースホルダー 3"/>
          <p:cNvSpPr>
            <a:spLocks noGrp="1"/>
          </p:cNvSpPr>
          <p:nvPr>
            <p:ph type="body" sz="half" idx="20"/>
          </p:nvPr>
        </p:nvSpPr>
        <p:spPr>
          <a:xfrm>
            <a:off x="7124575" y="4827208"/>
            <a:ext cx="2935997"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1"/>
              <a:t>マスター テキストの書式設定</a:t>
            </a:r>
          </a:p>
        </p:txBody>
      </p:sp>
      <p:cxnSp>
        <p:nvCxnSpPr>
          <p:cNvPr id="17" name="直線​​コネクタ(S)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直線​​コネクタ(S)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日付プレースホルダー 3"/>
          <p:cNvSpPr>
            <a:spLocks noGrp="1"/>
          </p:cNvSpPr>
          <p:nvPr>
            <p:ph type="dt" sz="half" idx="10"/>
          </p:nvPr>
        </p:nvSpPr>
        <p:spPr/>
        <p:txBody>
          <a:bodyPr rtlCol="0"/>
          <a:lstStyle/>
          <a:p>
            <a:pPr rtl="0"/>
            <a:fld id="{8C3442F2-E7E6-4CF3-82AE-E9A70ED713FB}" type="datetime1">
              <a:rPr lang="en-US" altLang="ja-JP" noProof="0" smtClean="0"/>
              <a:t>8/22/2022</a:t>
            </a:fld>
            <a:endParaRPr lang="ja-JP" altLang="en-US" noProof="0"/>
          </a:p>
        </p:txBody>
      </p:sp>
      <p:sp>
        <p:nvSpPr>
          <p:cNvPr id="4" name="フッター プレースホルダー 4"/>
          <p:cNvSpPr>
            <a:spLocks noGrp="1"/>
          </p:cNvSpPr>
          <p:nvPr>
            <p:ph type="ftr" sz="quarter" idx="11"/>
          </p:nvPr>
        </p:nvSpPr>
        <p:spPr/>
        <p:txBody>
          <a:bodyPr rtlCol="0"/>
          <a:lstStyle/>
          <a:p>
            <a:pPr rtl="0"/>
            <a:endParaRPr lang="ja-JP" altLang="en-US" noProof="0"/>
          </a:p>
        </p:txBody>
      </p:sp>
      <p:sp>
        <p:nvSpPr>
          <p:cNvPr id="6" name="スライド番号プレースホルダー 5"/>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p>
        </p:txBody>
      </p:sp>
      <p:sp>
        <p:nvSpPr>
          <p:cNvPr id="3" name="縦書きテキスト プレースホルダー 2"/>
          <p:cNvSpPr>
            <a:spLocks noGrp="1"/>
          </p:cNvSpPr>
          <p:nvPr>
            <p:ph type="body" orient="vert" idx="1"/>
          </p:nvPr>
        </p:nvSpPr>
        <p:spPr/>
        <p:txBody>
          <a:bodyPr vert="eaVert" rtlCol="0" anchor="t" anchorCtr="0"/>
          <a:lstStyle/>
          <a:p>
            <a:pPr lvl="0" rtl="0"/>
            <a:r>
              <a:rPr lang="ja-JP" altLang="en-US" noProof="1"/>
              <a:t>マスター テキストの書式設定</a:t>
            </a:r>
          </a:p>
          <a:p>
            <a:pPr lvl="1" rtl="0"/>
            <a:r>
              <a:rPr lang="ja-JP" altLang="en-US" noProof="1"/>
              <a:t>第 </a:t>
            </a:r>
            <a:r>
              <a:rPr lang="en-US" altLang="ja-JP" noProof="1"/>
              <a:t>2 </a:t>
            </a:r>
            <a:r>
              <a:rPr lang="ja-JP" altLang="en-US" noProof="1"/>
              <a:t>レベル</a:t>
            </a:r>
          </a:p>
          <a:p>
            <a:pPr lvl="2" rtl="0"/>
            <a:r>
              <a:rPr lang="ja-JP" altLang="en-US" noProof="1"/>
              <a:t>第 </a:t>
            </a:r>
            <a:r>
              <a:rPr lang="en-US" altLang="ja-JP" noProof="1"/>
              <a:t>3 </a:t>
            </a:r>
            <a:r>
              <a:rPr lang="ja-JP" altLang="en-US" noProof="1"/>
              <a:t>レベル</a:t>
            </a:r>
          </a:p>
          <a:p>
            <a:pPr lvl="3" rtl="0"/>
            <a:r>
              <a:rPr lang="ja-JP" altLang="en-US" noProof="1"/>
              <a:t>第 </a:t>
            </a:r>
            <a:r>
              <a:rPr lang="en-US" altLang="ja-JP" noProof="1"/>
              <a:t>4 </a:t>
            </a:r>
            <a:r>
              <a:rPr lang="ja-JP" altLang="en-US" noProof="1"/>
              <a:t>レベル</a:t>
            </a:r>
          </a:p>
          <a:p>
            <a:pPr lvl="4" rtl="0"/>
            <a:r>
              <a:rPr lang="ja-JP" altLang="en-US" noProof="1"/>
              <a:t>第 </a:t>
            </a:r>
            <a:r>
              <a:rPr lang="en-US" altLang="ja-JP" noProof="1"/>
              <a:t>5 </a:t>
            </a:r>
            <a:r>
              <a:rPr lang="ja-JP" altLang="en-US" noProof="1"/>
              <a:t>レベル</a:t>
            </a:r>
            <a:endParaRPr lang="ja-JP" altLang="en-US" noProof="0" dirty="0"/>
          </a:p>
        </p:txBody>
      </p:sp>
      <p:sp>
        <p:nvSpPr>
          <p:cNvPr id="4" name="日付プレースホルダー 3"/>
          <p:cNvSpPr>
            <a:spLocks noGrp="1"/>
          </p:cNvSpPr>
          <p:nvPr>
            <p:ph type="dt" sz="half" idx="10"/>
          </p:nvPr>
        </p:nvSpPr>
        <p:spPr/>
        <p:txBody>
          <a:bodyPr rtlCol="0"/>
          <a:lstStyle/>
          <a:p>
            <a:pPr rtl="0"/>
            <a:fld id="{409CC6B6-237B-4CC3-984F-3B9F6A201F00}" type="datetime1">
              <a:rPr lang="en-US" altLang="ja-JP" noProof="0" smtClean="0"/>
              <a:t>8/22/2022</a:t>
            </a:fld>
            <a:endParaRPr lang="ja-JP" altLang="en-US" noProof="0"/>
          </a:p>
        </p:txBody>
      </p:sp>
      <p:sp>
        <p:nvSpPr>
          <p:cNvPr id="5" name="フッター プレースホルダー 4"/>
          <p:cNvSpPr>
            <a:spLocks noGrp="1"/>
          </p:cNvSpPr>
          <p:nvPr>
            <p:ph type="ftr" sz="quarter" idx="11"/>
          </p:nvPr>
        </p:nvSpPr>
        <p:spPr/>
        <p:txBody>
          <a:bodyPr rtlCol="0"/>
          <a:lstStyle/>
          <a:p>
            <a:pPr rtl="0"/>
            <a:endParaRPr lang="ja-JP" altLang="en-US" noProof="0"/>
          </a:p>
        </p:txBody>
      </p:sp>
      <p:sp>
        <p:nvSpPr>
          <p:cNvPr id="6" name="スライド番号プレースホルダー 5"/>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304212" y="430213"/>
            <a:ext cx="1752601" cy="5826125"/>
          </a:xfrm>
        </p:spPr>
        <p:txBody>
          <a:bodyPr vert="eaVert" rtlCol="0" anchor="b" anchorCtr="0"/>
          <a:lstStyle/>
          <a:p>
            <a:pPr rtl="0"/>
            <a:r>
              <a:rPr lang="ja-JP" altLang="en-US" noProof="0"/>
              <a:t>マスター タイトルの書式設定</a:t>
            </a:r>
          </a:p>
        </p:txBody>
      </p:sp>
      <p:sp>
        <p:nvSpPr>
          <p:cNvPr id="3" name="縦書きテキスト プレースホルダー 2"/>
          <p:cNvSpPr>
            <a:spLocks noGrp="1"/>
          </p:cNvSpPr>
          <p:nvPr>
            <p:ph type="body" orient="vert" idx="1"/>
          </p:nvPr>
        </p:nvSpPr>
        <p:spPr>
          <a:xfrm>
            <a:off x="652463" y="887414"/>
            <a:ext cx="7423149" cy="5368924"/>
          </a:xfrm>
        </p:spPr>
        <p:txBody>
          <a:bodyPr vert="eaVert" rtlCol="0"/>
          <a:lstStyle/>
          <a:p>
            <a:pPr lvl="0" rtl="0"/>
            <a:r>
              <a:rPr lang="ja-JP" altLang="en-US" noProof="1"/>
              <a:t>マスター テキストの書式設定</a:t>
            </a:r>
          </a:p>
          <a:p>
            <a:pPr lvl="1" rtl="0"/>
            <a:r>
              <a:rPr lang="ja-JP" altLang="en-US" noProof="1"/>
              <a:t>第 </a:t>
            </a:r>
            <a:r>
              <a:rPr lang="en-US" altLang="ja-JP" noProof="1"/>
              <a:t>2 </a:t>
            </a:r>
            <a:r>
              <a:rPr lang="ja-JP" altLang="en-US" noProof="1"/>
              <a:t>レベル</a:t>
            </a:r>
          </a:p>
          <a:p>
            <a:pPr lvl="2" rtl="0"/>
            <a:r>
              <a:rPr lang="ja-JP" altLang="en-US" noProof="1"/>
              <a:t>第 </a:t>
            </a:r>
            <a:r>
              <a:rPr lang="en-US" altLang="ja-JP" noProof="1"/>
              <a:t>3 </a:t>
            </a:r>
            <a:r>
              <a:rPr lang="ja-JP" altLang="en-US" noProof="1"/>
              <a:t>レベル</a:t>
            </a:r>
          </a:p>
          <a:p>
            <a:pPr lvl="3" rtl="0"/>
            <a:r>
              <a:rPr lang="ja-JP" altLang="en-US" noProof="1"/>
              <a:t>第 </a:t>
            </a:r>
            <a:r>
              <a:rPr lang="en-US" altLang="ja-JP" noProof="1"/>
              <a:t>4 </a:t>
            </a:r>
            <a:r>
              <a:rPr lang="ja-JP" altLang="en-US" noProof="1"/>
              <a:t>レベル</a:t>
            </a:r>
          </a:p>
          <a:p>
            <a:pPr lvl="4" rtl="0"/>
            <a:r>
              <a:rPr lang="ja-JP" altLang="en-US" noProof="1"/>
              <a:t>第 </a:t>
            </a:r>
            <a:r>
              <a:rPr lang="en-US" altLang="ja-JP" noProof="1"/>
              <a:t>5 </a:t>
            </a:r>
            <a:r>
              <a:rPr lang="ja-JP" altLang="en-US" noProof="1"/>
              <a:t>レベル</a:t>
            </a:r>
            <a:endParaRPr lang="ja-JP" altLang="en-US" noProof="0" dirty="0"/>
          </a:p>
        </p:txBody>
      </p:sp>
      <p:sp>
        <p:nvSpPr>
          <p:cNvPr id="4" name="日付プレースホルダー 3"/>
          <p:cNvSpPr>
            <a:spLocks noGrp="1"/>
          </p:cNvSpPr>
          <p:nvPr>
            <p:ph type="dt" sz="half" idx="10"/>
          </p:nvPr>
        </p:nvSpPr>
        <p:spPr/>
        <p:txBody>
          <a:bodyPr rtlCol="0"/>
          <a:lstStyle/>
          <a:p>
            <a:pPr rtl="0"/>
            <a:fld id="{C2D4C76C-6AAE-4752-BA9A-B4295301C582}" type="datetime1">
              <a:rPr lang="en-US" altLang="ja-JP" noProof="0" smtClean="0"/>
              <a:t>8/22/2022</a:t>
            </a:fld>
            <a:endParaRPr lang="ja-JP" altLang="en-US" noProof="0"/>
          </a:p>
        </p:txBody>
      </p:sp>
      <p:sp>
        <p:nvSpPr>
          <p:cNvPr id="5" name="フッター プレースホルダー 4"/>
          <p:cNvSpPr>
            <a:spLocks noGrp="1"/>
          </p:cNvSpPr>
          <p:nvPr>
            <p:ph type="ftr" sz="quarter" idx="11"/>
          </p:nvPr>
        </p:nvSpPr>
        <p:spPr/>
        <p:txBody>
          <a:bodyPr rtlCol="0"/>
          <a:lstStyle/>
          <a:p>
            <a:pPr rtl="0"/>
            <a:endParaRPr lang="ja-JP" altLang="en-US" noProof="0"/>
          </a:p>
        </p:txBody>
      </p:sp>
      <p:sp>
        <p:nvSpPr>
          <p:cNvPr id="6" name="スライド番号プレースホルダー 5"/>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p>
        </p:txBody>
      </p:sp>
      <p:sp>
        <p:nvSpPr>
          <p:cNvPr id="3" name="コンテンツ プレースホルダー 2"/>
          <p:cNvSpPr>
            <a:spLocks noGrp="1"/>
          </p:cNvSpPr>
          <p:nvPr>
            <p:ph idx="1"/>
          </p:nvPr>
        </p:nvSpPr>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日付プレースホルダー 3"/>
          <p:cNvSpPr>
            <a:spLocks noGrp="1"/>
          </p:cNvSpPr>
          <p:nvPr>
            <p:ph type="dt" sz="half" idx="10"/>
          </p:nvPr>
        </p:nvSpPr>
        <p:spPr/>
        <p:txBody>
          <a:bodyPr rtlCol="0"/>
          <a:lstStyle/>
          <a:p>
            <a:pPr rtl="0"/>
            <a:fld id="{2B64725D-4966-486C-B506-F39D26306227}" type="datetime1">
              <a:rPr lang="en-US" altLang="ja-JP" noProof="0" smtClean="0"/>
              <a:t>8/22/2022</a:t>
            </a:fld>
            <a:endParaRPr lang="ja-JP" altLang="en-US" noProof="0"/>
          </a:p>
        </p:txBody>
      </p:sp>
      <p:sp>
        <p:nvSpPr>
          <p:cNvPr id="5" name="フッター プレースホルダー 4"/>
          <p:cNvSpPr>
            <a:spLocks noGrp="1"/>
          </p:cNvSpPr>
          <p:nvPr>
            <p:ph type="ftr" sz="quarter" idx="11"/>
          </p:nvPr>
        </p:nvSpPr>
        <p:spPr/>
        <p:txBody>
          <a:bodyPr rtlCol="0"/>
          <a:lstStyle/>
          <a:p>
            <a:pPr rtl="0"/>
            <a:endParaRPr lang="ja-JP" altLang="en-US" noProof="0"/>
          </a:p>
        </p:txBody>
      </p:sp>
      <p:sp>
        <p:nvSpPr>
          <p:cNvPr id="6" name="スライド番号プレースホルダー 5"/>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1154956" y="2861733"/>
            <a:ext cx="8825657" cy="1915647"/>
          </a:xfrm>
        </p:spPr>
        <p:txBody>
          <a:bodyPr rtlCol="0" anchor="b"/>
          <a:lstStyle>
            <a:lvl1pPr algn="l">
              <a:defRPr sz="4000" b="0" cap="none"/>
            </a:lvl1pPr>
          </a:lstStyle>
          <a:p>
            <a:pPr rtl="0"/>
            <a:r>
              <a:rPr lang="ja-JP" altLang="en-US" noProof="0"/>
              <a:t>マスター タイトルの書式設定</a:t>
            </a:r>
          </a:p>
        </p:txBody>
      </p:sp>
      <p:sp>
        <p:nvSpPr>
          <p:cNvPr id="3" name="テキスト プレースホルダー 2"/>
          <p:cNvSpPr>
            <a:spLocks noGrp="1"/>
          </p:cNvSpPr>
          <p:nvPr>
            <p:ph type="body" idx="1"/>
          </p:nvPr>
        </p:nvSpPr>
        <p:spPr>
          <a:xfrm>
            <a:off x="1154955" y="4777381"/>
            <a:ext cx="8825658" cy="860400"/>
          </a:xfrm>
        </p:spPr>
        <p:txBody>
          <a:bodyPr rtlCol="0"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noProof="1"/>
              <a:t>マスター テキストの書式設定</a:t>
            </a:r>
          </a:p>
        </p:txBody>
      </p:sp>
      <p:sp>
        <p:nvSpPr>
          <p:cNvPr id="4" name="日付プレースホルダー 3"/>
          <p:cNvSpPr>
            <a:spLocks noGrp="1"/>
          </p:cNvSpPr>
          <p:nvPr>
            <p:ph type="dt" sz="half" idx="10"/>
          </p:nvPr>
        </p:nvSpPr>
        <p:spPr/>
        <p:txBody>
          <a:bodyPr rtlCol="0"/>
          <a:lstStyle/>
          <a:p>
            <a:pPr rtl="0"/>
            <a:fld id="{CF12EA2D-DC08-4321-AC31-DB8F03FC8E1D}" type="datetime1">
              <a:rPr lang="en-US" altLang="ja-JP" noProof="0" smtClean="0"/>
              <a:t>8/22/2022</a:t>
            </a:fld>
            <a:endParaRPr lang="ja-JP" altLang="en-US" noProof="0"/>
          </a:p>
        </p:txBody>
      </p:sp>
      <p:sp>
        <p:nvSpPr>
          <p:cNvPr id="5" name="フッター プレースホルダー 4"/>
          <p:cNvSpPr>
            <a:spLocks noGrp="1"/>
          </p:cNvSpPr>
          <p:nvPr>
            <p:ph type="ftr" sz="quarter" idx="11"/>
          </p:nvPr>
        </p:nvSpPr>
        <p:spPr/>
        <p:txBody>
          <a:bodyPr rtlCol="0"/>
          <a:lstStyle/>
          <a:p>
            <a:pPr rtl="0"/>
            <a:endParaRPr lang="ja-JP" altLang="en-US" noProof="0"/>
          </a:p>
        </p:txBody>
      </p:sp>
      <p:sp>
        <p:nvSpPr>
          <p:cNvPr id="6" name="スライド番号プレースホルダー 5"/>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p>
        </p:txBody>
      </p:sp>
      <p:sp>
        <p:nvSpPr>
          <p:cNvPr id="3" name="コンテンツ プレースホルダー 2"/>
          <p:cNvSpPr>
            <a:spLocks noGrp="1"/>
          </p:cNvSpPr>
          <p:nvPr>
            <p:ph sz="half" idx="1"/>
          </p:nvPr>
        </p:nvSpPr>
        <p:spPr>
          <a:xfrm>
            <a:off x="1103312" y="2060575"/>
            <a:ext cx="4396339" cy="4195763"/>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コンテンツ プレースホルダー 3"/>
          <p:cNvSpPr>
            <a:spLocks noGrp="1"/>
          </p:cNvSpPr>
          <p:nvPr>
            <p:ph sz="half" idx="2"/>
          </p:nvPr>
        </p:nvSpPr>
        <p:spPr>
          <a:xfrm>
            <a:off x="5654493" y="2056092"/>
            <a:ext cx="4396341" cy="4200245"/>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 name="日付プレースホルダー 4"/>
          <p:cNvSpPr>
            <a:spLocks noGrp="1"/>
          </p:cNvSpPr>
          <p:nvPr>
            <p:ph type="dt" sz="half" idx="10"/>
          </p:nvPr>
        </p:nvSpPr>
        <p:spPr/>
        <p:txBody>
          <a:bodyPr rtlCol="0"/>
          <a:lstStyle/>
          <a:p>
            <a:pPr rtl="0"/>
            <a:fld id="{ABB86B0D-F4F5-470E-BFA9-6CD160D0BE78}" type="datetime1">
              <a:rPr lang="en-US" altLang="ja-JP" noProof="0" smtClean="0"/>
              <a:t>8/22/2022</a:t>
            </a:fld>
            <a:endParaRPr lang="ja-JP" altLang="en-US" noProof="0"/>
          </a:p>
        </p:txBody>
      </p:sp>
      <p:sp>
        <p:nvSpPr>
          <p:cNvPr id="6" name="フッター プレースホルダー 5"/>
          <p:cNvSpPr>
            <a:spLocks noGrp="1"/>
          </p:cNvSpPr>
          <p:nvPr>
            <p:ph type="ftr" sz="quarter" idx="11"/>
          </p:nvPr>
        </p:nvSpPr>
        <p:spPr/>
        <p:txBody>
          <a:bodyPr rtlCol="0"/>
          <a:lstStyle/>
          <a:p>
            <a:pPr rtl="0"/>
            <a:endParaRPr lang="ja-JP" altLang="en-US" noProof="0"/>
          </a:p>
        </p:txBody>
      </p:sp>
      <p:sp>
        <p:nvSpPr>
          <p:cNvPr id="7" name="スライド番号プレースホルダー 6"/>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defRPr/>
            </a:lvl1pPr>
          </a:lstStyle>
          <a:p>
            <a:pPr rtl="0"/>
            <a:r>
              <a:rPr lang="ja-JP" altLang="en-US" noProof="1"/>
              <a:t>マスター タイトルの書式設定</a:t>
            </a:r>
          </a:p>
        </p:txBody>
      </p:sp>
      <p:sp>
        <p:nvSpPr>
          <p:cNvPr id="3" name="テキスト プレースホルダー 2"/>
          <p:cNvSpPr>
            <a:spLocks noGrp="1"/>
          </p:cNvSpPr>
          <p:nvPr>
            <p:ph type="body" idx="1"/>
          </p:nvPr>
        </p:nvSpPr>
        <p:spPr>
          <a:xfrm>
            <a:off x="1103313" y="1905000"/>
            <a:ext cx="4396338"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1"/>
              <a:t>マスター テキストの書式設定</a:t>
            </a:r>
          </a:p>
        </p:txBody>
      </p:sp>
      <p:sp>
        <p:nvSpPr>
          <p:cNvPr id="4" name="コンテンツ プレースホルダー 3"/>
          <p:cNvSpPr>
            <a:spLocks noGrp="1"/>
          </p:cNvSpPr>
          <p:nvPr>
            <p:ph sz="half" idx="2"/>
          </p:nvPr>
        </p:nvSpPr>
        <p:spPr>
          <a:xfrm>
            <a:off x="1103312"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ja-JP" altLang="en-US" noProof="1"/>
              <a:t>マスター テキストの書式設定</a:t>
            </a:r>
          </a:p>
          <a:p>
            <a:pPr lvl="1" rtl="0"/>
            <a:r>
              <a:rPr lang="ja-JP" altLang="en-US" noProof="1"/>
              <a:t>第 </a:t>
            </a:r>
            <a:r>
              <a:rPr lang="en-US" altLang="ja-JP" noProof="1"/>
              <a:t>2 </a:t>
            </a:r>
            <a:r>
              <a:rPr lang="ja-JP" altLang="en-US" noProof="1"/>
              <a:t>レベル</a:t>
            </a:r>
          </a:p>
          <a:p>
            <a:pPr lvl="2" rtl="0"/>
            <a:r>
              <a:rPr lang="ja-JP" altLang="en-US" noProof="1"/>
              <a:t>第 </a:t>
            </a:r>
            <a:r>
              <a:rPr lang="en-US" altLang="ja-JP" noProof="1"/>
              <a:t>3 </a:t>
            </a:r>
            <a:r>
              <a:rPr lang="ja-JP" altLang="en-US" noProof="1"/>
              <a:t>レベル</a:t>
            </a:r>
          </a:p>
          <a:p>
            <a:pPr lvl="3" rtl="0"/>
            <a:r>
              <a:rPr lang="ja-JP" altLang="en-US" noProof="1"/>
              <a:t>第 </a:t>
            </a:r>
            <a:r>
              <a:rPr lang="en-US" altLang="ja-JP" noProof="1"/>
              <a:t>4 </a:t>
            </a:r>
            <a:r>
              <a:rPr lang="ja-JP" altLang="en-US" noProof="1"/>
              <a:t>レベル</a:t>
            </a:r>
          </a:p>
          <a:p>
            <a:pPr lvl="4" rtl="0"/>
            <a:r>
              <a:rPr lang="ja-JP" altLang="en-US" noProof="1"/>
              <a:t>第 </a:t>
            </a:r>
            <a:r>
              <a:rPr lang="en-US" altLang="ja-JP" noProof="1"/>
              <a:t>5 </a:t>
            </a:r>
            <a:r>
              <a:rPr lang="ja-JP" altLang="en-US" noProof="1"/>
              <a:t>レベル</a:t>
            </a:r>
          </a:p>
        </p:txBody>
      </p:sp>
      <p:sp>
        <p:nvSpPr>
          <p:cNvPr id="5" name="テキスト プレースホルダー 4"/>
          <p:cNvSpPr>
            <a:spLocks noGrp="1"/>
          </p:cNvSpPr>
          <p:nvPr>
            <p:ph type="body" sz="quarter" idx="3"/>
          </p:nvPr>
        </p:nvSpPr>
        <p:spPr>
          <a:xfrm>
            <a:off x="5654495" y="1905000"/>
            <a:ext cx="4396339"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1"/>
              <a:t>マスター テキストの書式設定</a:t>
            </a:r>
          </a:p>
        </p:txBody>
      </p:sp>
      <p:sp>
        <p:nvSpPr>
          <p:cNvPr id="6" name="コンテンツ プレースホルダー 5"/>
          <p:cNvSpPr>
            <a:spLocks noGrp="1"/>
          </p:cNvSpPr>
          <p:nvPr>
            <p:ph sz="quarter" idx="4"/>
          </p:nvPr>
        </p:nvSpPr>
        <p:spPr>
          <a:xfrm>
            <a:off x="5654495"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ja-JP" altLang="en-US" noProof="1"/>
              <a:t>マスター テキストの書式設定</a:t>
            </a:r>
          </a:p>
          <a:p>
            <a:pPr lvl="1" rtl="0"/>
            <a:r>
              <a:rPr lang="ja-JP" altLang="en-US" noProof="1"/>
              <a:t>第 </a:t>
            </a:r>
            <a:r>
              <a:rPr lang="en-US" altLang="ja-JP" noProof="1"/>
              <a:t>2 </a:t>
            </a:r>
            <a:r>
              <a:rPr lang="ja-JP" altLang="en-US" noProof="1"/>
              <a:t>レベル</a:t>
            </a:r>
          </a:p>
          <a:p>
            <a:pPr lvl="2" rtl="0"/>
            <a:r>
              <a:rPr lang="ja-JP" altLang="en-US" noProof="1"/>
              <a:t>第 </a:t>
            </a:r>
            <a:r>
              <a:rPr lang="en-US" altLang="ja-JP" noProof="1"/>
              <a:t>3 </a:t>
            </a:r>
            <a:r>
              <a:rPr lang="ja-JP" altLang="en-US" noProof="1"/>
              <a:t>レベル</a:t>
            </a:r>
          </a:p>
          <a:p>
            <a:pPr lvl="3" rtl="0"/>
            <a:r>
              <a:rPr lang="ja-JP" altLang="en-US" noProof="1"/>
              <a:t>第 </a:t>
            </a:r>
            <a:r>
              <a:rPr lang="en-US" altLang="ja-JP" noProof="1"/>
              <a:t>4 </a:t>
            </a:r>
            <a:r>
              <a:rPr lang="ja-JP" altLang="en-US" noProof="1"/>
              <a:t>レベル</a:t>
            </a:r>
          </a:p>
          <a:p>
            <a:pPr lvl="4" rtl="0"/>
            <a:r>
              <a:rPr lang="ja-JP" altLang="en-US" noProof="1"/>
              <a:t>第 </a:t>
            </a:r>
            <a:r>
              <a:rPr lang="en-US" altLang="ja-JP" noProof="1"/>
              <a:t>5 </a:t>
            </a:r>
            <a:r>
              <a:rPr lang="ja-JP" altLang="en-US" noProof="1"/>
              <a:t>レベル</a:t>
            </a:r>
          </a:p>
        </p:txBody>
      </p:sp>
      <p:sp>
        <p:nvSpPr>
          <p:cNvPr id="7" name="日付プレースホルダー 6"/>
          <p:cNvSpPr>
            <a:spLocks noGrp="1"/>
          </p:cNvSpPr>
          <p:nvPr>
            <p:ph type="dt" sz="half" idx="10"/>
          </p:nvPr>
        </p:nvSpPr>
        <p:spPr/>
        <p:txBody>
          <a:bodyPr rtlCol="0"/>
          <a:lstStyle/>
          <a:p>
            <a:pPr rtl="0"/>
            <a:fld id="{CB676026-ECDB-4BB5-8F0F-4A786736E592}" type="datetime1">
              <a:rPr lang="en-US" altLang="ja-JP" noProof="1" smtClean="0"/>
              <a:t>8/22/2022</a:t>
            </a:fld>
            <a:endParaRPr lang="ja-JP" altLang="en-US" noProof="1"/>
          </a:p>
        </p:txBody>
      </p:sp>
      <p:sp>
        <p:nvSpPr>
          <p:cNvPr id="8" name="フッター プレースホルダー 7"/>
          <p:cNvSpPr>
            <a:spLocks noGrp="1"/>
          </p:cNvSpPr>
          <p:nvPr>
            <p:ph type="ftr" sz="quarter" idx="11"/>
          </p:nvPr>
        </p:nvSpPr>
        <p:spPr/>
        <p:txBody>
          <a:bodyPr rtlCol="0"/>
          <a:lstStyle/>
          <a:p>
            <a:pPr rtl="0"/>
            <a:endParaRPr lang="ja-JP" altLang="en-US" noProof="1"/>
          </a:p>
        </p:txBody>
      </p:sp>
      <p:sp>
        <p:nvSpPr>
          <p:cNvPr id="9" name="スライド番号プレースホルダー 8"/>
          <p:cNvSpPr>
            <a:spLocks noGrp="1"/>
          </p:cNvSpPr>
          <p:nvPr>
            <p:ph type="sldNum" sz="quarter" idx="12"/>
          </p:nvPr>
        </p:nvSpPr>
        <p:spPr/>
        <p:txBody>
          <a:bodyPr rtlCol="0"/>
          <a:lstStyle/>
          <a:p>
            <a:pPr rtl="0"/>
            <a:fld id="{D57F1E4F-1CFF-5643-939E-02111984F565}" type="slidenum">
              <a:rPr lang="en-US" altLang="ja-JP" noProof="1" smtClean="0"/>
              <a:t>‹#›</a:t>
            </a:fld>
            <a:endParaRPr lang="ja-JP" altLang="en-US"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p>
        </p:txBody>
      </p:sp>
      <p:sp>
        <p:nvSpPr>
          <p:cNvPr id="7" name="日付プレースホルダー 2"/>
          <p:cNvSpPr>
            <a:spLocks noGrp="1"/>
          </p:cNvSpPr>
          <p:nvPr>
            <p:ph type="dt" sz="half" idx="10"/>
          </p:nvPr>
        </p:nvSpPr>
        <p:spPr/>
        <p:txBody>
          <a:bodyPr rtlCol="0"/>
          <a:lstStyle/>
          <a:p>
            <a:pPr rtl="0"/>
            <a:fld id="{D5A7F64B-498B-4BD0-8D35-F30C950004C6}" type="datetime1">
              <a:rPr lang="en-US" altLang="ja-JP" noProof="0" smtClean="0"/>
              <a:t>8/22/2022</a:t>
            </a:fld>
            <a:endParaRPr lang="ja-JP" altLang="en-US" noProof="0"/>
          </a:p>
        </p:txBody>
      </p:sp>
      <p:sp>
        <p:nvSpPr>
          <p:cNvPr id="5" name="フッター プレースホルダー 3"/>
          <p:cNvSpPr>
            <a:spLocks noGrp="1"/>
          </p:cNvSpPr>
          <p:nvPr>
            <p:ph type="ftr" sz="quarter" idx="11"/>
          </p:nvPr>
        </p:nvSpPr>
        <p:spPr/>
        <p:txBody>
          <a:bodyPr rtlCol="0"/>
          <a:lstStyle/>
          <a:p>
            <a:pPr rtl="0"/>
            <a:endParaRPr lang="ja-JP" altLang="en-US" noProof="0"/>
          </a:p>
        </p:txBody>
      </p:sp>
      <p:sp>
        <p:nvSpPr>
          <p:cNvPr id="6" name="スライド番号プレースホルダー 4"/>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日付プレースホルダー 1"/>
          <p:cNvSpPr>
            <a:spLocks noGrp="1"/>
          </p:cNvSpPr>
          <p:nvPr>
            <p:ph type="dt" sz="half" idx="10"/>
          </p:nvPr>
        </p:nvSpPr>
        <p:spPr/>
        <p:txBody>
          <a:bodyPr rtlCol="0"/>
          <a:lstStyle/>
          <a:p>
            <a:pPr rtl="0"/>
            <a:fld id="{BFA66F22-829D-467F-943F-1B2D79C9F9F9}" type="datetime1">
              <a:rPr lang="en-US" altLang="ja-JP" noProof="0" smtClean="0"/>
              <a:t>8/22/2022</a:t>
            </a:fld>
            <a:endParaRPr lang="ja-JP" altLang="en-US" noProof="0"/>
          </a:p>
        </p:txBody>
      </p:sp>
      <p:sp>
        <p:nvSpPr>
          <p:cNvPr id="5" name="フッター プレースホルダー 2"/>
          <p:cNvSpPr>
            <a:spLocks noGrp="1"/>
          </p:cNvSpPr>
          <p:nvPr>
            <p:ph type="ftr" sz="quarter" idx="11"/>
          </p:nvPr>
        </p:nvSpPr>
        <p:spPr/>
        <p:txBody>
          <a:bodyPr rtlCol="0"/>
          <a:lstStyle/>
          <a:p>
            <a:pPr rtl="0"/>
            <a:endParaRPr lang="ja-JP" altLang="en-US" noProof="0"/>
          </a:p>
        </p:txBody>
      </p:sp>
      <p:sp>
        <p:nvSpPr>
          <p:cNvPr id="6" name="スライド番号プレースホルダー 3"/>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154954" y="1447800"/>
            <a:ext cx="3401064" cy="1447800"/>
          </a:xfrm>
        </p:spPr>
        <p:txBody>
          <a:bodyPr rtlCol="0" anchor="b"/>
          <a:lstStyle>
            <a:lvl1pPr algn="l">
              <a:defRPr sz="2400" b="0"/>
            </a:lvl1pPr>
          </a:lstStyle>
          <a:p>
            <a:pPr rtl="0"/>
            <a:r>
              <a:rPr lang="ja-JP" altLang="en-US" noProof="0"/>
              <a:t>マスター タイトルの書式設定</a:t>
            </a:r>
          </a:p>
        </p:txBody>
      </p:sp>
      <p:sp>
        <p:nvSpPr>
          <p:cNvPr id="3" name="コンテンツ プレースホルダー 2"/>
          <p:cNvSpPr>
            <a:spLocks noGrp="1"/>
          </p:cNvSpPr>
          <p:nvPr>
            <p:ph idx="1"/>
          </p:nvPr>
        </p:nvSpPr>
        <p:spPr>
          <a:xfrm>
            <a:off x="4784616" y="1447800"/>
            <a:ext cx="5195997" cy="4572000"/>
          </a:xfrm>
        </p:spPr>
        <p:txBody>
          <a:bodyPr rtlCol="0"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テキスト プレースホルダー 3"/>
          <p:cNvSpPr>
            <a:spLocks noGrp="1"/>
          </p:cNvSpPr>
          <p:nvPr>
            <p:ph type="body" sz="half" idx="2"/>
          </p:nvPr>
        </p:nvSpPr>
        <p:spPr>
          <a:xfrm>
            <a:off x="1154954" y="3129280"/>
            <a:ext cx="3401063" cy="2895599"/>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1"/>
              <a:t>マスター テキストの書式設定</a:t>
            </a:r>
          </a:p>
        </p:txBody>
      </p:sp>
      <p:sp>
        <p:nvSpPr>
          <p:cNvPr id="7" name="日付プレースホルダー 4"/>
          <p:cNvSpPr>
            <a:spLocks noGrp="1"/>
          </p:cNvSpPr>
          <p:nvPr>
            <p:ph type="dt" sz="half" idx="10"/>
          </p:nvPr>
        </p:nvSpPr>
        <p:spPr/>
        <p:txBody>
          <a:bodyPr rtlCol="0"/>
          <a:lstStyle/>
          <a:p>
            <a:pPr rtl="0"/>
            <a:fld id="{A314D3EB-18FD-4C67-B6A7-2EA495241622}" type="datetime1">
              <a:rPr lang="en-US" altLang="ja-JP" noProof="0" smtClean="0"/>
              <a:t>8/22/2022</a:t>
            </a:fld>
            <a:endParaRPr lang="ja-JP" altLang="en-US" noProof="0"/>
          </a:p>
        </p:txBody>
      </p:sp>
      <p:sp>
        <p:nvSpPr>
          <p:cNvPr id="5" name="フッター プレースホルダー 5"/>
          <p:cNvSpPr>
            <a:spLocks noGrp="1"/>
          </p:cNvSpPr>
          <p:nvPr>
            <p:ph type="ftr" sz="quarter" idx="11"/>
          </p:nvPr>
        </p:nvSpPr>
        <p:spPr/>
        <p:txBody>
          <a:bodyPr rtlCol="0"/>
          <a:lstStyle/>
          <a:p>
            <a:pPr rtl="0"/>
            <a:endParaRPr lang="ja-JP" altLang="en-US" noProof="0"/>
          </a:p>
        </p:txBody>
      </p:sp>
      <p:sp>
        <p:nvSpPr>
          <p:cNvPr id="6" name="スライド番号プレースホルダー 6"/>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キャプション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153907" y="1854192"/>
            <a:ext cx="5092906" cy="1574808"/>
          </a:xfrm>
        </p:spPr>
        <p:txBody>
          <a:bodyPr rtlCol="0" anchor="b">
            <a:normAutofit/>
          </a:bodyPr>
          <a:lstStyle>
            <a:lvl1pPr algn="l">
              <a:defRPr sz="3600" b="0"/>
            </a:lvl1pPr>
          </a:lstStyle>
          <a:p>
            <a:pPr rtl="0"/>
            <a:r>
              <a:rPr lang="ja-JP" altLang="en-US" noProof="0"/>
              <a:t>マスター タイトルの書式設定</a:t>
            </a:r>
          </a:p>
        </p:txBody>
      </p:sp>
      <p:sp>
        <p:nvSpPr>
          <p:cNvPr id="3" name="図プレースホルダー 2"/>
          <p:cNvSpPr>
            <a:spLocks noGrp="1" noChangeAspect="1"/>
          </p:cNvSpPr>
          <p:nvPr>
            <p:ph type="pic" idx="1" hasCustomPrompt="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ja-JP" altLang="en-US" noProof="0"/>
              <a:t>アイコンをクリックして写真を追加</a:t>
            </a:r>
          </a:p>
        </p:txBody>
      </p:sp>
      <p:sp>
        <p:nvSpPr>
          <p:cNvPr id="4" name="テキスト プレースホルダー 3"/>
          <p:cNvSpPr>
            <a:spLocks noGrp="1"/>
          </p:cNvSpPr>
          <p:nvPr>
            <p:ph type="body" sz="half" idx="2"/>
          </p:nvPr>
        </p:nvSpPr>
        <p:spPr>
          <a:xfrm>
            <a:off x="1154954" y="3657600"/>
            <a:ext cx="5084979" cy="1371600"/>
          </a:xfrm>
        </p:spPr>
        <p:txBody>
          <a:bodyPr rtlCol="0">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p>
            <a:pPr rtl="0"/>
            <a:fld id="{143B2293-2768-468E-B504-98F39FCE1FB0}" type="datetime1">
              <a:rPr lang="en-US" altLang="ja-JP" noProof="0" smtClean="0"/>
              <a:t>8/22/2022</a:t>
            </a:fld>
            <a:endParaRPr lang="ja-JP" altLang="en-US" noProof="0"/>
          </a:p>
        </p:txBody>
      </p:sp>
      <p:sp>
        <p:nvSpPr>
          <p:cNvPr id="6" name="フッター プレースホルダー 5"/>
          <p:cNvSpPr>
            <a:spLocks noGrp="1"/>
          </p:cNvSpPr>
          <p:nvPr>
            <p:ph type="ftr" sz="quarter" idx="11"/>
          </p:nvPr>
        </p:nvSpPr>
        <p:spPr/>
        <p:txBody>
          <a:bodyPr rtlCol="0"/>
          <a:lstStyle/>
          <a:p>
            <a:pPr rtl="0"/>
            <a:endParaRPr lang="ja-JP" altLang="en-US" noProof="0"/>
          </a:p>
        </p:txBody>
      </p:sp>
      <p:sp>
        <p:nvSpPr>
          <p:cNvPr id="7" name="スライド番号プレースホルダー 6"/>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画像 7"/>
          <p:cNvPicPr>
            <a:picLocks noChangeAspect="1"/>
          </p:cNvPicPr>
          <p:nvPr/>
        </p:nvPicPr>
        <p:blipFill rotWithShape="1">
          <a:blip r:embed="rId19" cstate="email">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7" name="画像 6"/>
          <p:cNvPicPr>
            <a:picLocks noChangeAspect="1"/>
          </p:cNvPicPr>
          <p:nvPr/>
        </p:nvPicPr>
        <p:blipFill rotWithShape="1">
          <a:blip r:embed="rId20" cstate="email">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6" name="円/楕円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画像 8"/>
          <p:cNvPicPr>
            <a:picLocks noChangeAspect="1"/>
          </p:cNvPicPr>
          <p:nvPr/>
        </p:nvPicPr>
        <p:blipFill rotWithShape="1">
          <a:blip r:embed="rId21" cstate="email">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0" name="画像 9"/>
          <p:cNvPicPr>
            <a:picLocks noChangeAspect="1"/>
          </p:cNvPicPr>
          <p:nvPr/>
        </p:nvPicPr>
        <p:blipFill rotWithShape="1">
          <a:blip r:embed="rId22" cstate="email">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14" name="長方形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タイトル プレースホルダー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pPr rtl="0"/>
            <a:r>
              <a:rPr lang="ja-JP" altLang="en-US" noProof="0"/>
              <a:t>マスター タイトルの書式設定</a:t>
            </a:r>
          </a:p>
        </p:txBody>
      </p:sp>
      <p:sp>
        <p:nvSpPr>
          <p:cNvPr id="3" name="テキスト プレースホルダー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日付プレースホルダー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latin typeface="Meiryo UI" panose="020B0604030504040204" pitchFamily="50" charset="-128"/>
                <a:ea typeface="Meiryo UI" panose="020B0604030504040204" pitchFamily="50" charset="-128"/>
              </a:defRPr>
            </a:lvl1pPr>
          </a:lstStyle>
          <a:p>
            <a:fld id="{7927A684-A810-4093-8051-5ED179360D23}" type="datetime1">
              <a:rPr lang="en-US" altLang="ja-JP" noProof="0" smtClean="0"/>
              <a:pPr/>
              <a:t>8/22/2022</a:t>
            </a:fld>
            <a:endParaRPr lang="ja-JP" altLang="en-US" noProof="0">
              <a:latin typeface="Meiryo UI" panose="020B0604030504040204" pitchFamily="50" charset="-128"/>
              <a:ea typeface="Meiryo UI" panose="020B0604030504040204" pitchFamily="50" charset="-128"/>
            </a:endParaRPr>
          </a:p>
        </p:txBody>
      </p:sp>
      <p:sp>
        <p:nvSpPr>
          <p:cNvPr id="5" name="フッター プレースホルダー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latin typeface="Meiryo UI" panose="020B0604030504040204" pitchFamily="50" charset="-128"/>
                <a:ea typeface="Meiryo UI" panose="020B0604030504040204" pitchFamily="50" charset="-128"/>
              </a:defRPr>
            </a:lvl1pPr>
          </a:lstStyle>
          <a:p>
            <a:endParaRPr lang="ja-JP" altLang="en-US" noProof="0">
              <a:latin typeface="Meiryo UI" panose="020B0604030504040204" pitchFamily="50" charset="-128"/>
              <a:ea typeface="Meiryo UI" panose="020B0604030504040204" pitchFamily="50" charset="-128"/>
            </a:endParaRPr>
          </a:p>
        </p:txBody>
      </p:sp>
      <p:sp>
        <p:nvSpPr>
          <p:cNvPr id="6" name="スライド番号プレースホルダー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latin typeface="Meiryo UI" panose="020B0604030504040204" pitchFamily="50" charset="-128"/>
                <a:ea typeface="Meiryo UI" panose="020B0604030504040204" pitchFamily="50" charset="-128"/>
              </a:defRPr>
            </a:lvl1pPr>
          </a:lstStyle>
          <a:p>
            <a:fld id="{D57F1E4F-1CFF-5643-939E-02111984F565}" type="slidenum">
              <a:rPr lang="en-US" altLang="ja-JP" noProof="0" smtClean="0"/>
              <a:pPr/>
              <a:t>‹#›</a:t>
            </a:fld>
            <a:endParaRPr lang="ja-JP" altLang="en-US" noProof="0">
              <a:latin typeface="Meiryo UI" panose="020B0604030504040204" pitchFamily="50" charset="-128"/>
              <a:ea typeface="Meiryo UI" panose="020B0604030504040204" pitchFamily="50" charset="-128"/>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kumimoji="1" sz="4200" b="0" i="0" kern="1200">
          <a:solidFill>
            <a:schemeClr val="tx2"/>
          </a:solidFill>
          <a:latin typeface="Meiryo UI" panose="020B0604030504040204" pitchFamily="50" charset="-128"/>
          <a:ea typeface="Meiryo UI" panose="020B0604030504040204" pitchFamily="50" charset="-128"/>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2000" b="0" i="0" kern="1200">
          <a:solidFill>
            <a:schemeClr val="tx1"/>
          </a:solidFill>
          <a:latin typeface="Meiryo UI" panose="020B0604030504040204" pitchFamily="50" charset="-128"/>
          <a:ea typeface="Meiryo UI" panose="020B0604030504040204" pitchFamily="50" charset="-128"/>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800" b="0" i="0" kern="1200">
          <a:solidFill>
            <a:schemeClr val="tx1"/>
          </a:solidFill>
          <a:latin typeface="Meiryo UI" panose="020B0604030504040204" pitchFamily="50" charset="-128"/>
          <a:ea typeface="Meiryo UI" panose="020B0604030504040204" pitchFamily="50" charset="-128"/>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600" b="0" i="0" kern="1200">
          <a:solidFill>
            <a:schemeClr val="tx1"/>
          </a:solidFill>
          <a:latin typeface="Meiryo UI" panose="020B0604030504040204" pitchFamily="50" charset="-128"/>
          <a:ea typeface="Meiryo UI" panose="020B0604030504040204" pitchFamily="50" charset="-128"/>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eiryo UI" panose="020B0604030504040204" pitchFamily="50" charset="-128"/>
          <a:ea typeface="Meiryo UI" panose="020B0604030504040204" pitchFamily="50" charset="-128"/>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eiryo UI" panose="020B0604030504040204" pitchFamily="50" charset="-128"/>
          <a:ea typeface="Meiryo UI" panose="020B0604030504040204" pitchFamily="50" charset="-128"/>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EAA28D-52DE-40B7-315E-115591708F95}"/>
              </a:ext>
            </a:extLst>
          </p:cNvPr>
          <p:cNvSpPr>
            <a:spLocks noGrp="1"/>
          </p:cNvSpPr>
          <p:nvPr>
            <p:ph type="ctrTitle"/>
          </p:nvPr>
        </p:nvSpPr>
        <p:spPr/>
        <p:txBody>
          <a:bodyPr/>
          <a:lstStyle/>
          <a:p>
            <a:r>
              <a:rPr kumimoji="1" lang="ja-JP" altLang="en-US" dirty="0"/>
              <a:t>分析提案書</a:t>
            </a:r>
          </a:p>
        </p:txBody>
      </p:sp>
      <p:sp>
        <p:nvSpPr>
          <p:cNvPr id="3" name="字幕 2">
            <a:extLst>
              <a:ext uri="{FF2B5EF4-FFF2-40B4-BE49-F238E27FC236}">
                <a16:creationId xmlns:a16="http://schemas.microsoft.com/office/drawing/2014/main" id="{2AA06151-AED4-03CD-1C75-6923A9F5BBB2}"/>
              </a:ext>
            </a:extLst>
          </p:cNvPr>
          <p:cNvSpPr>
            <a:spLocks noGrp="1"/>
          </p:cNvSpPr>
          <p:nvPr>
            <p:ph type="subTitle" idx="1"/>
          </p:nvPr>
        </p:nvSpPr>
        <p:spPr/>
        <p:txBody>
          <a:bodyPr/>
          <a:lstStyle/>
          <a:p>
            <a:r>
              <a:rPr kumimoji="1" lang="ja-JP" altLang="en-US" sz="2000" dirty="0"/>
              <a:t>需要予測における天気情報の有効性に関する報告</a:t>
            </a:r>
            <a:endParaRPr kumimoji="1" lang="ja-JP" altLang="en-US" dirty="0"/>
          </a:p>
        </p:txBody>
      </p:sp>
      <p:sp>
        <p:nvSpPr>
          <p:cNvPr id="4" name="四角形: 角を丸くする 3">
            <a:extLst>
              <a:ext uri="{FF2B5EF4-FFF2-40B4-BE49-F238E27FC236}">
                <a16:creationId xmlns:a16="http://schemas.microsoft.com/office/drawing/2014/main" id="{0B5A7EDE-4D1E-5BC3-1286-9AB823D3E1B8}"/>
              </a:ext>
            </a:extLst>
          </p:cNvPr>
          <p:cNvSpPr/>
          <p:nvPr/>
        </p:nvSpPr>
        <p:spPr>
          <a:xfrm>
            <a:off x="161841" y="355374"/>
            <a:ext cx="7784537" cy="237905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kumimoji="1" lang="ja-JP" altLang="en-US" sz="1600" b="1" dirty="0"/>
              <a:t>本資料は、某</a:t>
            </a:r>
            <a:r>
              <a:rPr kumimoji="1" lang="en-US" altLang="ja-JP" sz="1600" b="1" dirty="0"/>
              <a:t>AI</a:t>
            </a:r>
            <a:r>
              <a:rPr kumimoji="1" lang="ja-JP" altLang="en-US" sz="1600" b="1" dirty="0"/>
              <a:t>企業の講座課題向けに作成した成果物である</a:t>
            </a:r>
            <a:endParaRPr kumimoji="1" lang="en-US" altLang="ja-JP" sz="1600" b="1" dirty="0"/>
          </a:p>
          <a:p>
            <a:endParaRPr kumimoji="1" lang="en-US" altLang="ja-JP" sz="1600" b="1" dirty="0"/>
          </a:p>
          <a:p>
            <a:r>
              <a:rPr kumimoji="1" lang="en-US" altLang="ja-JP" sz="1600" b="1" dirty="0"/>
              <a:t>&lt;</a:t>
            </a:r>
            <a:r>
              <a:rPr kumimoji="1" lang="ja-JP" altLang="en-US" sz="1600" b="1" dirty="0"/>
              <a:t>課題</a:t>
            </a:r>
            <a:r>
              <a:rPr kumimoji="1" lang="en-US" altLang="ja-JP" sz="1600" b="1" dirty="0"/>
              <a:t>&gt;</a:t>
            </a:r>
          </a:p>
          <a:p>
            <a:r>
              <a:rPr kumimoji="1" lang="ja-JP" altLang="en-US" sz="1600" b="1" dirty="0"/>
              <a:t>気候データに関する業務課題を自分で設定し、分析提案書を作成せよ</a:t>
            </a:r>
            <a:endParaRPr kumimoji="1" lang="en-US" altLang="ja-JP" sz="1600" b="1" dirty="0"/>
          </a:p>
          <a:p>
            <a:r>
              <a:rPr kumimoji="1" lang="ja-JP" altLang="en-US" sz="1600" b="1" dirty="0"/>
              <a:t>課題設定は自由であるが、現実的かつ社会的意義のある課題を設定すること</a:t>
            </a:r>
          </a:p>
        </p:txBody>
      </p:sp>
    </p:spTree>
    <p:extLst>
      <p:ext uri="{BB962C8B-B14F-4D97-AF65-F5344CB8AC3E}">
        <p14:creationId xmlns:p14="http://schemas.microsoft.com/office/powerpoint/2010/main" val="1762373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3">
            <a:extLst>
              <a:ext uri="{FF2B5EF4-FFF2-40B4-BE49-F238E27FC236}">
                <a16:creationId xmlns:a16="http://schemas.microsoft.com/office/drawing/2014/main" id="{A63C59EC-CC67-47E3-BD08-1ADF24020FAB}"/>
              </a:ext>
            </a:extLst>
          </p:cNvPr>
          <p:cNvGraphicFramePr>
            <a:graphicFrameLocks noGrp="1"/>
          </p:cNvGraphicFramePr>
          <p:nvPr>
            <p:extLst>
              <p:ext uri="{D42A27DB-BD31-4B8C-83A1-F6EECF244321}">
                <p14:modId xmlns:p14="http://schemas.microsoft.com/office/powerpoint/2010/main" val="980277843"/>
              </p:ext>
            </p:extLst>
          </p:nvPr>
        </p:nvGraphicFramePr>
        <p:xfrm>
          <a:off x="239406" y="929117"/>
          <a:ext cx="11713187" cy="4999766"/>
        </p:xfrm>
        <a:graphic>
          <a:graphicData uri="http://schemas.openxmlformats.org/drawingml/2006/table">
            <a:tbl>
              <a:tblPr firstRow="1" bandRow="1">
                <a:tableStyleId>{638B1855-1B75-4FBE-930C-398BA8C253C6}</a:tableStyleId>
              </a:tblPr>
              <a:tblGrid>
                <a:gridCol w="2729745">
                  <a:extLst>
                    <a:ext uri="{9D8B030D-6E8A-4147-A177-3AD203B41FA5}">
                      <a16:colId xmlns:a16="http://schemas.microsoft.com/office/drawing/2014/main" val="3830409214"/>
                    </a:ext>
                  </a:extLst>
                </a:gridCol>
                <a:gridCol w="8983442">
                  <a:extLst>
                    <a:ext uri="{9D8B030D-6E8A-4147-A177-3AD203B41FA5}">
                      <a16:colId xmlns:a16="http://schemas.microsoft.com/office/drawing/2014/main" val="2152645026"/>
                    </a:ext>
                  </a:extLst>
                </a:gridCol>
              </a:tblGrid>
              <a:tr h="469565">
                <a:tc>
                  <a:txBody>
                    <a:bodyPr/>
                    <a:lstStyle/>
                    <a:p>
                      <a:r>
                        <a:rPr kumimoji="1" lang="ja-JP" altLang="en-US" dirty="0">
                          <a:solidFill>
                            <a:schemeClr val="bg1"/>
                          </a:solidFill>
                        </a:rPr>
                        <a:t>問題の設定</a:t>
                      </a:r>
                    </a:p>
                  </a:txBody>
                  <a:tcPr/>
                </a:tc>
                <a:tc>
                  <a:txBody>
                    <a:bodyPr/>
                    <a:lstStyle/>
                    <a:p>
                      <a:r>
                        <a:rPr kumimoji="1" lang="ja-JP" altLang="en-US" dirty="0">
                          <a:solidFill>
                            <a:schemeClr val="bg1"/>
                          </a:solidFill>
                        </a:rPr>
                        <a:t>・需要予測</a:t>
                      </a:r>
                      <a:r>
                        <a:rPr kumimoji="1" lang="en-US" altLang="ja-JP" dirty="0">
                          <a:solidFill>
                            <a:schemeClr val="bg1"/>
                          </a:solidFill>
                        </a:rPr>
                        <a:t>(+</a:t>
                      </a:r>
                      <a:r>
                        <a:rPr kumimoji="1" lang="ja-JP" altLang="en-US" dirty="0">
                          <a:solidFill>
                            <a:schemeClr val="bg1"/>
                          </a:solidFill>
                        </a:rPr>
                        <a:t>気候情報</a:t>
                      </a:r>
                      <a:r>
                        <a:rPr kumimoji="1" lang="en-US" altLang="ja-JP" dirty="0">
                          <a:solidFill>
                            <a:schemeClr val="bg1"/>
                          </a:solidFill>
                        </a:rPr>
                        <a:t>)</a:t>
                      </a:r>
                      <a:r>
                        <a:rPr kumimoji="1" lang="ja-JP" altLang="en-US" dirty="0">
                          <a:solidFill>
                            <a:schemeClr val="bg1"/>
                          </a:solidFill>
                        </a:rPr>
                        <a:t>による業務改善の有効性検証</a:t>
                      </a:r>
                    </a:p>
                  </a:txBody>
                  <a:tcPr/>
                </a:tc>
                <a:extLst>
                  <a:ext uri="{0D108BD9-81ED-4DB2-BD59-A6C34878D82A}">
                    <a16:rowId xmlns:a16="http://schemas.microsoft.com/office/drawing/2014/main" val="1333727035"/>
                  </a:ext>
                </a:extLst>
              </a:tr>
              <a:tr h="1122688">
                <a:tc>
                  <a:txBody>
                    <a:bodyPr/>
                    <a:lstStyle/>
                    <a:p>
                      <a:r>
                        <a:rPr kumimoji="1" lang="ja-JP" altLang="en-US" dirty="0">
                          <a:solidFill>
                            <a:schemeClr val="bg1"/>
                          </a:solidFill>
                        </a:rPr>
                        <a:t>リサーチ・デザイン</a:t>
                      </a:r>
                      <a:endParaRPr kumimoji="1" lang="en-US" altLang="ja-JP" dirty="0">
                        <a:solidFill>
                          <a:schemeClr val="bg1"/>
                        </a:solidFill>
                      </a:endParaRPr>
                    </a:p>
                    <a:p>
                      <a:r>
                        <a:rPr kumimoji="1" lang="ja-JP" altLang="en-US" dirty="0">
                          <a:solidFill>
                            <a:schemeClr val="bg1"/>
                          </a:solidFill>
                        </a:rPr>
                        <a:t>の決定</a:t>
                      </a:r>
                    </a:p>
                  </a:txBody>
                  <a:tcPr/>
                </a:tc>
                <a:tc>
                  <a:txBody>
                    <a:bodyPr/>
                    <a:lstStyle/>
                    <a:p>
                      <a:r>
                        <a:rPr kumimoji="1" lang="en-US" altLang="ja-JP" dirty="0">
                          <a:solidFill>
                            <a:srgbClr val="FF0000"/>
                          </a:solidFill>
                        </a:rPr>
                        <a:t>(</a:t>
                      </a:r>
                      <a:r>
                        <a:rPr kumimoji="1" lang="ja-JP" altLang="en-US" dirty="0">
                          <a:solidFill>
                            <a:srgbClr val="FF0000"/>
                          </a:solidFill>
                        </a:rPr>
                        <a:t>探索型リサーチ</a:t>
                      </a:r>
                      <a:r>
                        <a:rPr kumimoji="1" lang="en-US" altLang="ja-JP" dirty="0">
                          <a:solidFill>
                            <a:srgbClr val="FF0000"/>
                          </a:solidFill>
                        </a:rPr>
                        <a:t>…※</a:t>
                      </a:r>
                      <a:r>
                        <a:rPr kumimoji="1" lang="ja-JP" altLang="en-US" dirty="0">
                          <a:solidFill>
                            <a:srgbClr val="FF0000"/>
                          </a:solidFill>
                        </a:rPr>
                        <a:t>お題が気候という縛りがあるため、気候の影響力を調査</a:t>
                      </a:r>
                      <a:r>
                        <a:rPr kumimoji="1" lang="en-US" altLang="ja-JP" dirty="0">
                          <a:solidFill>
                            <a:srgbClr val="FF0000"/>
                          </a:solidFill>
                        </a:rPr>
                        <a:t>)</a:t>
                      </a:r>
                    </a:p>
                    <a:p>
                      <a:endParaRPr kumimoji="1" lang="en-US" altLang="ja-JP" dirty="0">
                        <a:solidFill>
                          <a:schemeClr val="bg1"/>
                        </a:solidFill>
                      </a:endParaRPr>
                    </a:p>
                    <a:p>
                      <a:r>
                        <a:rPr kumimoji="1" lang="ja-JP" altLang="en-US" dirty="0">
                          <a:solidFill>
                            <a:schemeClr val="bg1"/>
                          </a:solidFill>
                        </a:rPr>
                        <a:t>・</a:t>
                      </a:r>
                      <a:r>
                        <a:rPr kumimoji="1" lang="ja-JP" altLang="en-US" sz="1800" b="0" kern="1200" dirty="0">
                          <a:solidFill>
                            <a:schemeClr val="bg1"/>
                          </a:solidFill>
                          <a:effectLst/>
                        </a:rPr>
                        <a:t>記述型リサーチ</a:t>
                      </a:r>
                      <a:endParaRPr kumimoji="1" lang="en-US" altLang="ja-JP" sz="1800" b="0" kern="1200" dirty="0">
                        <a:solidFill>
                          <a:schemeClr val="bg1"/>
                        </a:solidFill>
                        <a:effectLst/>
                      </a:endParaRPr>
                    </a:p>
                    <a:p>
                      <a:r>
                        <a:rPr kumimoji="1" lang="en-US" altLang="ja-JP" dirty="0">
                          <a:solidFill>
                            <a:schemeClr val="bg1"/>
                          </a:solidFill>
                        </a:rPr>
                        <a:t>(</a:t>
                      </a:r>
                      <a:r>
                        <a:rPr kumimoji="1" lang="ja-JP" altLang="en-US" dirty="0">
                          <a:solidFill>
                            <a:schemeClr val="bg1"/>
                          </a:solidFill>
                        </a:rPr>
                        <a:t>因果型リサーチ</a:t>
                      </a:r>
                      <a:r>
                        <a:rPr kumimoji="1" lang="en-US" altLang="ja-JP" dirty="0">
                          <a:solidFill>
                            <a:schemeClr val="bg1"/>
                          </a:solidFill>
                        </a:rPr>
                        <a:t>…</a:t>
                      </a:r>
                      <a:r>
                        <a:rPr kumimoji="1" lang="ja-JP" altLang="en-US" dirty="0">
                          <a:solidFill>
                            <a:schemeClr val="bg1"/>
                          </a:solidFill>
                        </a:rPr>
                        <a:t>他事例から因果関係はあるとし、今回は割愛する</a:t>
                      </a:r>
                      <a:r>
                        <a:rPr kumimoji="1" lang="en-US" altLang="ja-JP" dirty="0">
                          <a:solidFill>
                            <a:schemeClr val="bg1"/>
                          </a:solidFill>
                        </a:rPr>
                        <a:t>)</a:t>
                      </a:r>
                      <a:endParaRPr kumimoji="1" lang="en-US" altLang="ja-JP" b="0" dirty="0">
                        <a:solidFill>
                          <a:schemeClr val="bg1"/>
                        </a:solidFill>
                      </a:endParaRPr>
                    </a:p>
                  </a:txBody>
                  <a:tcPr/>
                </a:tc>
                <a:extLst>
                  <a:ext uri="{0D108BD9-81ED-4DB2-BD59-A6C34878D82A}">
                    <a16:rowId xmlns:a16="http://schemas.microsoft.com/office/drawing/2014/main" val="115576726"/>
                  </a:ext>
                </a:extLst>
              </a:tr>
              <a:tr h="826881">
                <a:tc>
                  <a:txBody>
                    <a:bodyPr/>
                    <a:lstStyle/>
                    <a:p>
                      <a:r>
                        <a:rPr kumimoji="1" lang="ja-JP" altLang="en-US" dirty="0">
                          <a:solidFill>
                            <a:schemeClr val="bg1"/>
                          </a:solidFill>
                        </a:rPr>
                        <a:t>データ収集の方法・</a:t>
                      </a:r>
                      <a:endParaRPr kumimoji="1" lang="en-US" altLang="ja-JP" dirty="0">
                        <a:solidFill>
                          <a:schemeClr val="bg1"/>
                        </a:solidFill>
                      </a:endParaRPr>
                    </a:p>
                    <a:p>
                      <a:r>
                        <a:rPr kumimoji="1" lang="ja-JP" altLang="en-US" dirty="0">
                          <a:solidFill>
                            <a:schemeClr val="bg1"/>
                          </a:solidFill>
                        </a:rPr>
                        <a:t>形式のデザイン</a:t>
                      </a:r>
                    </a:p>
                  </a:txBody>
                  <a:tcPr/>
                </a:tc>
                <a:tc>
                  <a:txBody>
                    <a:bodyPr/>
                    <a:lstStyle/>
                    <a:p>
                      <a:r>
                        <a:rPr kumimoji="1" lang="ja-JP" altLang="en-US" dirty="0">
                          <a:solidFill>
                            <a:schemeClr val="bg1"/>
                          </a:solidFill>
                        </a:rPr>
                        <a:t>■データ収集の方法</a:t>
                      </a:r>
                      <a:endParaRPr kumimoji="1" lang="en-US" altLang="ja-JP" dirty="0">
                        <a:solidFill>
                          <a:schemeClr val="bg1"/>
                        </a:solidFill>
                      </a:endParaRPr>
                    </a:p>
                    <a:p>
                      <a:r>
                        <a:rPr kumimoji="1" lang="en-US" altLang="ja-JP" dirty="0">
                          <a:solidFill>
                            <a:schemeClr val="bg1"/>
                          </a:solidFill>
                        </a:rPr>
                        <a:t>Kaggle(2</a:t>
                      </a:r>
                      <a:r>
                        <a:rPr kumimoji="1" lang="ja-JP" altLang="en-US" dirty="0">
                          <a:solidFill>
                            <a:schemeClr val="bg1"/>
                          </a:solidFill>
                        </a:rPr>
                        <a:t>次データ：特定の目的で集めたデータではない</a:t>
                      </a:r>
                      <a:r>
                        <a:rPr kumimoji="1" lang="en-US" altLang="ja-JP" dirty="0">
                          <a:solidFill>
                            <a:schemeClr val="bg1"/>
                          </a:solidFill>
                        </a:rPr>
                        <a:t>)</a:t>
                      </a:r>
                    </a:p>
                  </a:txBody>
                  <a:tcPr/>
                </a:tc>
                <a:extLst>
                  <a:ext uri="{0D108BD9-81ED-4DB2-BD59-A6C34878D82A}">
                    <a16:rowId xmlns:a16="http://schemas.microsoft.com/office/drawing/2014/main" val="965294598"/>
                  </a:ext>
                </a:extLst>
              </a:tr>
              <a:tr h="611867">
                <a:tc>
                  <a:txBody>
                    <a:bodyPr/>
                    <a:lstStyle/>
                    <a:p>
                      <a:r>
                        <a:rPr kumimoji="1" lang="ja-JP" altLang="en-US" dirty="0">
                          <a:solidFill>
                            <a:schemeClr val="bg1"/>
                          </a:solidFill>
                        </a:rPr>
                        <a:t>測定尺度とデータ分析</a:t>
                      </a:r>
                    </a:p>
                  </a:txBody>
                  <a:tcPr/>
                </a:tc>
                <a:tc>
                  <a:txBody>
                    <a:bodyPr/>
                    <a:lstStyle/>
                    <a:p>
                      <a:r>
                        <a:rPr kumimoji="1" lang="ja-JP" altLang="en-US" dirty="0">
                          <a:solidFill>
                            <a:schemeClr val="bg1"/>
                          </a:solidFill>
                        </a:rPr>
                        <a:t>■測定尺度</a:t>
                      </a:r>
                      <a:endParaRPr kumimoji="1" lang="en-US" altLang="ja-JP" dirty="0">
                        <a:solidFill>
                          <a:schemeClr val="bg1"/>
                        </a:solidFill>
                      </a:endParaRPr>
                    </a:p>
                    <a:p>
                      <a:r>
                        <a:rPr kumimoji="1" lang="ja-JP" altLang="en-US" dirty="0">
                          <a:solidFill>
                            <a:schemeClr val="bg1"/>
                          </a:solidFill>
                        </a:rPr>
                        <a:t>来客数</a:t>
                      </a:r>
                      <a:r>
                        <a:rPr kumimoji="1" lang="en-US" altLang="ja-JP" dirty="0">
                          <a:solidFill>
                            <a:schemeClr val="bg1"/>
                          </a:solidFill>
                        </a:rPr>
                        <a:t>(</a:t>
                      </a:r>
                      <a:r>
                        <a:rPr kumimoji="1" lang="ja-JP" altLang="en-US" dirty="0">
                          <a:solidFill>
                            <a:schemeClr val="bg1"/>
                          </a:solidFill>
                        </a:rPr>
                        <a:t>比尺度</a:t>
                      </a:r>
                      <a:r>
                        <a:rPr kumimoji="1" lang="en-US" altLang="ja-JP" dirty="0">
                          <a:solidFill>
                            <a:schemeClr val="bg1"/>
                          </a:solidFill>
                        </a:rPr>
                        <a:t>)</a:t>
                      </a:r>
                      <a:endParaRPr kumimoji="1" lang="ja-JP" altLang="en-US" dirty="0">
                        <a:solidFill>
                          <a:schemeClr val="bg1"/>
                        </a:solidFill>
                      </a:endParaRPr>
                    </a:p>
                  </a:txBody>
                  <a:tcPr/>
                </a:tc>
                <a:extLst>
                  <a:ext uri="{0D108BD9-81ED-4DB2-BD59-A6C34878D82A}">
                    <a16:rowId xmlns:a16="http://schemas.microsoft.com/office/drawing/2014/main" val="809921767"/>
                  </a:ext>
                </a:extLst>
              </a:tr>
              <a:tr h="912184">
                <a:tc>
                  <a:txBody>
                    <a:bodyPr/>
                    <a:lstStyle/>
                    <a:p>
                      <a:r>
                        <a:rPr kumimoji="1" lang="ja-JP" altLang="en-US" dirty="0">
                          <a:solidFill>
                            <a:schemeClr val="bg1"/>
                          </a:solidFill>
                        </a:rPr>
                        <a:t>調査報告</a:t>
                      </a:r>
                    </a:p>
                  </a:txBody>
                  <a:tcPr/>
                </a:tc>
                <a:tc>
                  <a:txBody>
                    <a:bodyPr/>
                    <a:lstStyle/>
                    <a:p>
                      <a:r>
                        <a:rPr kumimoji="1" lang="en-US" altLang="ja-JP" dirty="0">
                          <a:solidFill>
                            <a:srgbClr val="FF0000"/>
                          </a:solidFill>
                        </a:rPr>
                        <a:t>※</a:t>
                      </a:r>
                      <a:r>
                        <a:rPr kumimoji="1" lang="ja-JP" altLang="en-US" dirty="0">
                          <a:solidFill>
                            <a:srgbClr val="FF0000"/>
                          </a:solidFill>
                        </a:rPr>
                        <a:t>本来なら、「探索型リサーチにより、</a:t>
                      </a:r>
                      <a:r>
                        <a:rPr kumimoji="1" lang="en-US" altLang="ja-JP" dirty="0">
                          <a:solidFill>
                            <a:srgbClr val="FF0000"/>
                          </a:solidFill>
                        </a:rPr>
                        <a:t>xxx</a:t>
                      </a:r>
                      <a:r>
                        <a:rPr kumimoji="1" lang="ja-JP" altLang="en-US" dirty="0">
                          <a:solidFill>
                            <a:srgbClr val="FF0000"/>
                          </a:solidFill>
                        </a:rPr>
                        <a:t>要素と、</a:t>
                      </a:r>
                      <a:r>
                        <a:rPr kumimoji="1" lang="en-US" altLang="ja-JP" dirty="0" err="1">
                          <a:solidFill>
                            <a:srgbClr val="FF0000"/>
                          </a:solidFill>
                        </a:rPr>
                        <a:t>yyyy</a:t>
                      </a:r>
                      <a:r>
                        <a:rPr kumimoji="1" lang="ja-JP" altLang="en-US" dirty="0">
                          <a:solidFill>
                            <a:srgbClr val="FF0000"/>
                          </a:solidFill>
                        </a:rPr>
                        <a:t>要素が候補であり、因果型リサーチの結果、</a:t>
                      </a:r>
                      <a:r>
                        <a:rPr kumimoji="1" lang="en-US" altLang="ja-JP" dirty="0">
                          <a:solidFill>
                            <a:srgbClr val="FF0000"/>
                          </a:solidFill>
                        </a:rPr>
                        <a:t>xxx</a:t>
                      </a:r>
                      <a:r>
                        <a:rPr kumimoji="1" lang="ja-JP" altLang="en-US" dirty="0">
                          <a:solidFill>
                            <a:srgbClr val="FF0000"/>
                          </a:solidFill>
                        </a:rPr>
                        <a:t>要素が因子の可能性が高く、記述型リサーチをしたところ、高精度で予測可能なことを示した」といった報告が理想</a:t>
                      </a:r>
                      <a:endParaRPr kumimoji="1" lang="en-US" altLang="ja-JP" dirty="0">
                        <a:solidFill>
                          <a:srgbClr val="FF0000"/>
                        </a:solidFill>
                      </a:endParaRPr>
                    </a:p>
                    <a:p>
                      <a:endParaRPr kumimoji="1" lang="en-US" altLang="ja-JP" sz="900" dirty="0"/>
                    </a:p>
                    <a:p>
                      <a:r>
                        <a:rPr kumimoji="1" lang="ja-JP" altLang="en-US" dirty="0">
                          <a:solidFill>
                            <a:schemeClr val="bg1"/>
                          </a:solidFill>
                        </a:rPr>
                        <a:t>・</a:t>
                      </a:r>
                      <a:r>
                        <a:rPr kumimoji="1" lang="ja-JP" altLang="en-US" sz="1800" b="0" kern="1200" dirty="0">
                          <a:solidFill>
                            <a:schemeClr val="bg1"/>
                          </a:solidFill>
                          <a:effectLst/>
                        </a:rPr>
                        <a:t>記述型リサーチ</a:t>
                      </a:r>
                      <a:endParaRPr kumimoji="1" lang="en-US" altLang="ja-JP" sz="1800" b="0" kern="1200" dirty="0">
                        <a:solidFill>
                          <a:schemeClr val="bg1"/>
                        </a:solidFill>
                        <a:effectLst/>
                      </a:endParaRPr>
                    </a:p>
                    <a:p>
                      <a:r>
                        <a:rPr kumimoji="1" lang="ja-JP" altLang="en-US" sz="1800" b="0" kern="1200" dirty="0">
                          <a:solidFill>
                            <a:schemeClr val="bg1"/>
                          </a:solidFill>
                          <a:effectLst/>
                        </a:rPr>
                        <a:t>  →</a:t>
                      </a:r>
                      <a:r>
                        <a:rPr kumimoji="1" lang="en-US" altLang="ja-JP" sz="1800" b="0" kern="1200" dirty="0" err="1">
                          <a:solidFill>
                            <a:schemeClr val="bg1"/>
                          </a:solidFill>
                          <a:effectLst/>
                        </a:rPr>
                        <a:t>XGBoost</a:t>
                      </a:r>
                      <a:r>
                        <a:rPr kumimoji="1" lang="ja-JP" altLang="en-US" sz="1800" b="0" kern="1200" dirty="0">
                          <a:solidFill>
                            <a:schemeClr val="bg1"/>
                          </a:solidFill>
                          <a:effectLst/>
                        </a:rPr>
                        <a:t>アルゴリズムで予測したところ、 </a:t>
                      </a:r>
                      <a:r>
                        <a:rPr kumimoji="1" lang="en-US" altLang="ja-JP" sz="1800" b="0" kern="1200" dirty="0">
                          <a:solidFill>
                            <a:schemeClr val="bg1"/>
                          </a:solidFill>
                          <a:effectLst/>
                        </a:rPr>
                        <a:t>RMSE:10</a:t>
                      </a:r>
                      <a:r>
                        <a:rPr kumimoji="1" lang="ja-JP" altLang="en-US" sz="1800" b="0" kern="1200" dirty="0">
                          <a:solidFill>
                            <a:schemeClr val="bg1"/>
                          </a:solidFill>
                          <a:effectLst/>
                        </a:rPr>
                        <a:t>人</a:t>
                      </a:r>
                      <a:r>
                        <a:rPr kumimoji="1" lang="en-US" altLang="ja-JP" sz="1800" b="0" kern="1200" dirty="0">
                          <a:solidFill>
                            <a:schemeClr val="bg1"/>
                          </a:solidFill>
                          <a:effectLst/>
                        </a:rPr>
                        <a:t>/</a:t>
                      </a:r>
                      <a:r>
                        <a:rPr kumimoji="1" lang="ja-JP" altLang="en-US" sz="1800" b="0" kern="1200" dirty="0">
                          <a:solidFill>
                            <a:schemeClr val="bg1"/>
                          </a:solidFill>
                          <a:effectLst/>
                        </a:rPr>
                        <a:t>日で予測可能</a:t>
                      </a:r>
                      <a:endParaRPr kumimoji="1" lang="en-US" altLang="ja-JP" sz="1800" b="0" kern="1200" dirty="0">
                        <a:solidFill>
                          <a:schemeClr val="bg1"/>
                        </a:solidFill>
                        <a:effectLst/>
                      </a:endParaRPr>
                    </a:p>
                    <a:p>
                      <a:endParaRPr kumimoji="1" lang="ja-JP" altLang="en-US" dirty="0"/>
                    </a:p>
                  </a:txBody>
                  <a:tcPr/>
                </a:tc>
                <a:extLst>
                  <a:ext uri="{0D108BD9-81ED-4DB2-BD59-A6C34878D82A}">
                    <a16:rowId xmlns:a16="http://schemas.microsoft.com/office/drawing/2014/main" val="297155763"/>
                  </a:ext>
                </a:extLst>
              </a:tr>
            </a:tbl>
          </a:graphicData>
        </a:graphic>
      </p:graphicFrame>
      <p:sp>
        <p:nvSpPr>
          <p:cNvPr id="4" name="タイトル 1">
            <a:extLst>
              <a:ext uri="{FF2B5EF4-FFF2-40B4-BE49-F238E27FC236}">
                <a16:creationId xmlns:a16="http://schemas.microsoft.com/office/drawing/2014/main" id="{84BA2DE3-DF44-1495-B6B4-BBA51C71A465}"/>
              </a:ext>
            </a:extLst>
          </p:cNvPr>
          <p:cNvSpPr txBox="1">
            <a:spLocks/>
          </p:cNvSpPr>
          <p:nvPr/>
        </p:nvSpPr>
        <p:spPr>
          <a:xfrm>
            <a:off x="346152" y="169223"/>
            <a:ext cx="10058400" cy="578200"/>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dirty="0"/>
              <a:t>リサーチ設計・結果サマリ</a:t>
            </a:r>
          </a:p>
        </p:txBody>
      </p:sp>
      <p:sp>
        <p:nvSpPr>
          <p:cNvPr id="2" name="四角形: 角を丸くする 1">
            <a:extLst>
              <a:ext uri="{FF2B5EF4-FFF2-40B4-BE49-F238E27FC236}">
                <a16:creationId xmlns:a16="http://schemas.microsoft.com/office/drawing/2014/main" id="{FF40539F-4F8E-FB39-93E5-36FBD1D34023}"/>
              </a:ext>
            </a:extLst>
          </p:cNvPr>
          <p:cNvSpPr/>
          <p:nvPr/>
        </p:nvSpPr>
        <p:spPr>
          <a:xfrm>
            <a:off x="1160029" y="5735067"/>
            <a:ext cx="9718262" cy="953710"/>
          </a:xfrm>
          <a:prstGeom prst="roundRect">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b="1" dirty="0">
                <a:solidFill>
                  <a:srgbClr val="FF0000"/>
                </a:solidFill>
              </a:rPr>
              <a:t>※</a:t>
            </a:r>
            <a:r>
              <a:rPr kumimoji="1" lang="ja-JP" altLang="en-US" b="1" dirty="0">
                <a:solidFill>
                  <a:srgbClr val="FF0000"/>
                </a:solidFill>
              </a:rPr>
              <a:t>実際の現場では、予測誤差</a:t>
            </a:r>
            <a:r>
              <a:rPr kumimoji="1" lang="en-US" altLang="ja-JP" b="1" dirty="0">
                <a:solidFill>
                  <a:srgbClr val="FF0000"/>
                </a:solidFill>
              </a:rPr>
              <a:t>x</a:t>
            </a:r>
            <a:r>
              <a:rPr kumimoji="1" lang="ja-JP" altLang="en-US" b="1" dirty="0">
                <a:solidFill>
                  <a:srgbClr val="FF0000"/>
                </a:solidFill>
              </a:rPr>
              <a:t>人なら利益が出るか計算の上、調査結果と比較して、「有効</a:t>
            </a:r>
            <a:r>
              <a:rPr kumimoji="1" lang="en-US" altLang="ja-JP" b="1" dirty="0">
                <a:solidFill>
                  <a:srgbClr val="FF0000"/>
                </a:solidFill>
              </a:rPr>
              <a:t>/</a:t>
            </a:r>
            <a:r>
              <a:rPr kumimoji="1" lang="ja-JP" altLang="en-US" b="1" dirty="0">
                <a:solidFill>
                  <a:srgbClr val="FF0000"/>
                </a:solidFill>
              </a:rPr>
              <a:t>無効」を判断するが、</a:t>
            </a:r>
            <a:r>
              <a:rPr kumimoji="1" lang="en-US" altLang="ja-JP" b="1" dirty="0">
                <a:solidFill>
                  <a:srgbClr val="FF0000"/>
                </a:solidFill>
              </a:rPr>
              <a:t>10</a:t>
            </a:r>
            <a:r>
              <a:rPr kumimoji="1" lang="ja-JP" altLang="en-US" b="1" dirty="0">
                <a:solidFill>
                  <a:srgbClr val="FF0000"/>
                </a:solidFill>
              </a:rPr>
              <a:t>名</a:t>
            </a:r>
            <a:r>
              <a:rPr kumimoji="1" lang="en-US" altLang="ja-JP" b="1" dirty="0">
                <a:solidFill>
                  <a:srgbClr val="FF0000"/>
                </a:solidFill>
              </a:rPr>
              <a:t>(=4,5</a:t>
            </a:r>
            <a:r>
              <a:rPr kumimoji="1" lang="ja-JP" altLang="en-US" b="1" dirty="0">
                <a:solidFill>
                  <a:srgbClr val="FF0000"/>
                </a:solidFill>
              </a:rPr>
              <a:t>組</a:t>
            </a:r>
            <a:r>
              <a:rPr kumimoji="1" lang="en-US" altLang="ja-JP" b="1" dirty="0">
                <a:solidFill>
                  <a:srgbClr val="FF0000"/>
                </a:solidFill>
              </a:rPr>
              <a:t>)</a:t>
            </a:r>
            <a:r>
              <a:rPr kumimoji="1" lang="ja-JP" altLang="en-US" b="1" dirty="0">
                <a:solidFill>
                  <a:srgbClr val="FF0000"/>
                </a:solidFill>
              </a:rPr>
              <a:t>予測が外れると、廃棄率やシフト調整がそこまで最適化されない </a:t>
            </a:r>
            <a:r>
              <a:rPr kumimoji="1" lang="en-US" altLang="ja-JP" b="1" dirty="0">
                <a:solidFill>
                  <a:srgbClr val="FF0000"/>
                </a:solidFill>
              </a:rPr>
              <a:t>= </a:t>
            </a:r>
            <a:r>
              <a:rPr kumimoji="1" lang="ja-JP" altLang="en-US" b="1" dirty="0">
                <a:solidFill>
                  <a:srgbClr val="FF0000"/>
                </a:solidFill>
              </a:rPr>
              <a:t>業務改善につながらないと判断し、ここでは無効と結論づける</a:t>
            </a:r>
            <a:endParaRPr kumimoji="1" lang="ja-JP" altLang="en-US" dirty="0">
              <a:solidFill>
                <a:srgbClr val="FF0000"/>
              </a:solidFill>
            </a:endParaRPr>
          </a:p>
        </p:txBody>
      </p:sp>
    </p:spTree>
    <p:extLst>
      <p:ext uri="{BB962C8B-B14F-4D97-AF65-F5344CB8AC3E}">
        <p14:creationId xmlns:p14="http://schemas.microsoft.com/office/powerpoint/2010/main" val="1157937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CD6918-6C03-D4DF-D91E-8ED8090CFAAD}"/>
              </a:ext>
            </a:extLst>
          </p:cNvPr>
          <p:cNvSpPr>
            <a:spLocks noGrp="1"/>
          </p:cNvSpPr>
          <p:nvPr>
            <p:ph type="title"/>
          </p:nvPr>
        </p:nvSpPr>
        <p:spPr/>
        <p:txBody>
          <a:bodyPr/>
          <a:lstStyle/>
          <a:p>
            <a:r>
              <a:rPr lang="ja-JP" altLang="en-US" dirty="0"/>
              <a:t>分析詳細</a:t>
            </a:r>
            <a:endParaRPr kumimoji="1" lang="ja-JP" altLang="en-US" dirty="0"/>
          </a:p>
        </p:txBody>
      </p:sp>
      <p:sp>
        <p:nvSpPr>
          <p:cNvPr id="3" name="テキスト プレースホルダー 2">
            <a:extLst>
              <a:ext uri="{FF2B5EF4-FFF2-40B4-BE49-F238E27FC236}">
                <a16:creationId xmlns:a16="http://schemas.microsoft.com/office/drawing/2014/main" id="{4BD7DB5A-CD70-122A-304B-8A6DB2FFA98D}"/>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681063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線コネクタ 2">
            <a:extLst>
              <a:ext uri="{FF2B5EF4-FFF2-40B4-BE49-F238E27FC236}">
                <a16:creationId xmlns:a16="http://schemas.microsoft.com/office/drawing/2014/main" id="{80A986B9-85C6-480C-B2A1-5DE367724D4D}"/>
              </a:ext>
            </a:extLst>
          </p:cNvPr>
          <p:cNvCxnSpPr>
            <a:cxnSpLocks/>
          </p:cNvCxnSpPr>
          <p:nvPr/>
        </p:nvCxnSpPr>
        <p:spPr>
          <a:xfrm flipV="1">
            <a:off x="457200" y="3067709"/>
            <a:ext cx="10632141" cy="62753"/>
          </a:xfrm>
          <a:prstGeom prst="line">
            <a:avLst/>
          </a:prstGeom>
        </p:spPr>
        <p:style>
          <a:lnRef idx="1">
            <a:schemeClr val="dk1"/>
          </a:lnRef>
          <a:fillRef idx="0">
            <a:schemeClr val="dk1"/>
          </a:fillRef>
          <a:effectRef idx="0">
            <a:schemeClr val="dk1"/>
          </a:effectRef>
          <a:fontRef idx="minor">
            <a:schemeClr val="tx1"/>
          </a:fontRef>
        </p:style>
      </p:cxnSp>
      <p:sp>
        <p:nvSpPr>
          <p:cNvPr id="5" name="テキスト ボックス 4">
            <a:extLst>
              <a:ext uri="{FF2B5EF4-FFF2-40B4-BE49-F238E27FC236}">
                <a16:creationId xmlns:a16="http://schemas.microsoft.com/office/drawing/2014/main" id="{BA3DA571-58B0-450E-9B85-414AF79F4D3A}"/>
              </a:ext>
            </a:extLst>
          </p:cNvPr>
          <p:cNvSpPr txBox="1"/>
          <p:nvPr/>
        </p:nvSpPr>
        <p:spPr>
          <a:xfrm>
            <a:off x="331694" y="1550895"/>
            <a:ext cx="1586753" cy="369332"/>
          </a:xfrm>
          <a:prstGeom prst="rect">
            <a:avLst/>
          </a:prstGeom>
          <a:noFill/>
        </p:spPr>
        <p:txBody>
          <a:bodyPr wrap="square" rtlCol="0">
            <a:spAutoFit/>
          </a:bodyPr>
          <a:lstStyle/>
          <a:p>
            <a:r>
              <a:rPr kumimoji="1" lang="ja-JP" altLang="en-US" dirty="0"/>
              <a:t>コンシューマ</a:t>
            </a:r>
          </a:p>
        </p:txBody>
      </p:sp>
      <p:sp>
        <p:nvSpPr>
          <p:cNvPr id="6" name="テキスト ボックス 5">
            <a:extLst>
              <a:ext uri="{FF2B5EF4-FFF2-40B4-BE49-F238E27FC236}">
                <a16:creationId xmlns:a16="http://schemas.microsoft.com/office/drawing/2014/main" id="{99604C53-B18F-4AD7-AEC0-9ED28F13C4F7}"/>
              </a:ext>
            </a:extLst>
          </p:cNvPr>
          <p:cNvSpPr txBox="1"/>
          <p:nvPr/>
        </p:nvSpPr>
        <p:spPr>
          <a:xfrm>
            <a:off x="331694" y="3711389"/>
            <a:ext cx="1586753" cy="369332"/>
          </a:xfrm>
          <a:prstGeom prst="rect">
            <a:avLst/>
          </a:prstGeom>
          <a:noFill/>
        </p:spPr>
        <p:txBody>
          <a:bodyPr wrap="square" rtlCol="0">
            <a:spAutoFit/>
          </a:bodyPr>
          <a:lstStyle/>
          <a:p>
            <a:r>
              <a:rPr kumimoji="1" lang="ja-JP" altLang="en-US" dirty="0"/>
              <a:t>従業員</a:t>
            </a:r>
          </a:p>
        </p:txBody>
      </p:sp>
      <p:sp>
        <p:nvSpPr>
          <p:cNvPr id="7" name="四角形: 角を丸くする 6">
            <a:extLst>
              <a:ext uri="{FF2B5EF4-FFF2-40B4-BE49-F238E27FC236}">
                <a16:creationId xmlns:a16="http://schemas.microsoft.com/office/drawing/2014/main" id="{5FF5128D-A92C-4F71-A113-032F712142BA}"/>
              </a:ext>
            </a:extLst>
          </p:cNvPr>
          <p:cNvSpPr/>
          <p:nvPr/>
        </p:nvSpPr>
        <p:spPr>
          <a:xfrm>
            <a:off x="2660276" y="1575317"/>
            <a:ext cx="2066363" cy="84268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予約</a:t>
            </a:r>
            <a:endParaRPr kumimoji="1" lang="en-US" altLang="ja-JP" dirty="0"/>
          </a:p>
          <a:p>
            <a:pPr algn="ctr"/>
            <a:r>
              <a:rPr kumimoji="1" lang="en-US" altLang="ja-JP" dirty="0"/>
              <a:t>(</a:t>
            </a:r>
            <a:r>
              <a:rPr kumimoji="1" lang="ja-JP" altLang="en-US" dirty="0"/>
              <a:t>ホットペッパー</a:t>
            </a:r>
            <a:r>
              <a:rPr kumimoji="1" lang="en-US" altLang="ja-JP" dirty="0"/>
              <a:t>)</a:t>
            </a:r>
            <a:endParaRPr kumimoji="1" lang="ja-JP" altLang="en-US" dirty="0"/>
          </a:p>
        </p:txBody>
      </p:sp>
      <p:sp>
        <p:nvSpPr>
          <p:cNvPr id="8" name="フローチャート: 磁気ディスク 7">
            <a:extLst>
              <a:ext uri="{FF2B5EF4-FFF2-40B4-BE49-F238E27FC236}">
                <a16:creationId xmlns:a16="http://schemas.microsoft.com/office/drawing/2014/main" id="{69FC3B5E-7512-44C2-844E-B0A7F099851C}"/>
              </a:ext>
            </a:extLst>
          </p:cNvPr>
          <p:cNvSpPr/>
          <p:nvPr/>
        </p:nvSpPr>
        <p:spPr>
          <a:xfrm>
            <a:off x="2384611" y="4876801"/>
            <a:ext cx="2617694" cy="1183341"/>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予約情報管理</a:t>
            </a:r>
            <a:r>
              <a:rPr kumimoji="1" lang="en-US" altLang="ja-JP" dirty="0"/>
              <a:t>DB</a:t>
            </a:r>
            <a:endParaRPr kumimoji="1" lang="ja-JP" altLang="en-US" dirty="0"/>
          </a:p>
        </p:txBody>
      </p:sp>
      <p:cxnSp>
        <p:nvCxnSpPr>
          <p:cNvPr id="10" name="直線矢印コネクタ 9">
            <a:extLst>
              <a:ext uri="{FF2B5EF4-FFF2-40B4-BE49-F238E27FC236}">
                <a16:creationId xmlns:a16="http://schemas.microsoft.com/office/drawing/2014/main" id="{493340DB-396B-4950-A908-6E6407A70ACB}"/>
              </a:ext>
            </a:extLst>
          </p:cNvPr>
          <p:cNvCxnSpPr>
            <a:cxnSpLocks/>
            <a:stCxn id="7" idx="2"/>
            <a:endCxn id="8" idx="1"/>
          </p:cNvCxnSpPr>
          <p:nvPr/>
        </p:nvCxnSpPr>
        <p:spPr>
          <a:xfrm>
            <a:off x="3693458" y="2418000"/>
            <a:ext cx="0" cy="2458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フローチャート: 複数書類 10">
            <a:extLst>
              <a:ext uri="{FF2B5EF4-FFF2-40B4-BE49-F238E27FC236}">
                <a16:creationId xmlns:a16="http://schemas.microsoft.com/office/drawing/2014/main" id="{B88CC519-FE24-4231-94F7-0408409A6ED3}"/>
              </a:ext>
            </a:extLst>
          </p:cNvPr>
          <p:cNvSpPr/>
          <p:nvPr/>
        </p:nvSpPr>
        <p:spPr>
          <a:xfrm>
            <a:off x="2384611" y="2939532"/>
            <a:ext cx="2326344" cy="1078435"/>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t>&lt;</a:t>
            </a:r>
            <a:r>
              <a:rPr kumimoji="1" lang="ja-JP" altLang="en-US" dirty="0"/>
              <a:t>トラン</a:t>
            </a:r>
            <a:r>
              <a:rPr kumimoji="1" lang="en-US" altLang="ja-JP" dirty="0"/>
              <a:t>&gt;</a:t>
            </a:r>
          </a:p>
          <a:p>
            <a:pPr algn="ctr"/>
            <a:r>
              <a:rPr kumimoji="1" lang="en-US" altLang="ja-JP" dirty="0"/>
              <a:t>hpg_reserve.csv</a:t>
            </a:r>
            <a:endParaRPr kumimoji="1" lang="ja-JP" altLang="en-US" dirty="0"/>
          </a:p>
        </p:txBody>
      </p:sp>
      <p:sp>
        <p:nvSpPr>
          <p:cNvPr id="13" name="四角形: 角を丸くする 12">
            <a:extLst>
              <a:ext uri="{FF2B5EF4-FFF2-40B4-BE49-F238E27FC236}">
                <a16:creationId xmlns:a16="http://schemas.microsoft.com/office/drawing/2014/main" id="{73110864-B042-436B-BFB3-C67B6001F023}"/>
              </a:ext>
            </a:extLst>
          </p:cNvPr>
          <p:cNvSpPr/>
          <p:nvPr/>
        </p:nvSpPr>
        <p:spPr>
          <a:xfrm>
            <a:off x="5679143" y="1565067"/>
            <a:ext cx="1936377" cy="84268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予約</a:t>
            </a:r>
            <a:endParaRPr kumimoji="1" lang="en-US" altLang="ja-JP" dirty="0"/>
          </a:p>
          <a:p>
            <a:pPr algn="ctr"/>
            <a:r>
              <a:rPr kumimoji="1" lang="en-US" altLang="ja-JP" dirty="0"/>
              <a:t>(</a:t>
            </a:r>
            <a:r>
              <a:rPr kumimoji="1" lang="ja-JP" altLang="en-US" dirty="0"/>
              <a:t>電話</a:t>
            </a:r>
            <a:r>
              <a:rPr kumimoji="1" lang="en-US" altLang="ja-JP" dirty="0"/>
              <a:t>)</a:t>
            </a:r>
            <a:endParaRPr kumimoji="1" lang="ja-JP" altLang="en-US" dirty="0"/>
          </a:p>
        </p:txBody>
      </p:sp>
      <p:sp>
        <p:nvSpPr>
          <p:cNvPr id="15" name="四角形: 角を丸くする 14">
            <a:extLst>
              <a:ext uri="{FF2B5EF4-FFF2-40B4-BE49-F238E27FC236}">
                <a16:creationId xmlns:a16="http://schemas.microsoft.com/office/drawing/2014/main" id="{4CC50486-D8A6-467B-8D52-4EB70C608CFF}"/>
              </a:ext>
            </a:extLst>
          </p:cNvPr>
          <p:cNvSpPr/>
          <p:nvPr/>
        </p:nvSpPr>
        <p:spPr>
          <a:xfrm>
            <a:off x="5360893" y="3238038"/>
            <a:ext cx="1936377" cy="84268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予約</a:t>
            </a:r>
            <a:endParaRPr kumimoji="1" lang="en-US" altLang="ja-JP" dirty="0"/>
          </a:p>
          <a:p>
            <a:pPr algn="ctr"/>
            <a:r>
              <a:rPr kumimoji="1" lang="en-US" altLang="ja-JP" dirty="0"/>
              <a:t>(Air</a:t>
            </a:r>
            <a:r>
              <a:rPr kumimoji="1" lang="ja-JP" altLang="en-US" dirty="0"/>
              <a:t>レジ</a:t>
            </a:r>
            <a:r>
              <a:rPr kumimoji="1" lang="en-US" altLang="ja-JP" dirty="0"/>
              <a:t>)</a:t>
            </a:r>
            <a:endParaRPr kumimoji="1" lang="ja-JP" altLang="en-US" dirty="0"/>
          </a:p>
        </p:txBody>
      </p:sp>
      <p:cxnSp>
        <p:nvCxnSpPr>
          <p:cNvPr id="16" name="直線矢印コネクタ 15">
            <a:extLst>
              <a:ext uri="{FF2B5EF4-FFF2-40B4-BE49-F238E27FC236}">
                <a16:creationId xmlns:a16="http://schemas.microsoft.com/office/drawing/2014/main" id="{47AF8A32-C524-4190-9D6C-390622145804}"/>
              </a:ext>
            </a:extLst>
          </p:cNvPr>
          <p:cNvCxnSpPr>
            <a:cxnSpLocks/>
            <a:stCxn id="13" idx="2"/>
            <a:endCxn id="15" idx="0"/>
          </p:cNvCxnSpPr>
          <p:nvPr/>
        </p:nvCxnSpPr>
        <p:spPr>
          <a:xfrm flipH="1">
            <a:off x="6329082" y="2407750"/>
            <a:ext cx="318250" cy="830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FD800A8B-DA72-4B26-9D8E-E9ED4622B25D}"/>
              </a:ext>
            </a:extLst>
          </p:cNvPr>
          <p:cNvCxnSpPr>
            <a:cxnSpLocks/>
            <a:endCxn id="22" idx="0"/>
          </p:cNvCxnSpPr>
          <p:nvPr/>
        </p:nvCxnSpPr>
        <p:spPr>
          <a:xfrm flipH="1">
            <a:off x="5270258" y="4049344"/>
            <a:ext cx="1058824" cy="321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フローチャート: 複数書類 21">
            <a:extLst>
              <a:ext uri="{FF2B5EF4-FFF2-40B4-BE49-F238E27FC236}">
                <a16:creationId xmlns:a16="http://schemas.microsoft.com/office/drawing/2014/main" id="{D7E229DA-5368-4279-98FE-77A32A9F4445}"/>
              </a:ext>
            </a:extLst>
          </p:cNvPr>
          <p:cNvSpPr/>
          <p:nvPr/>
        </p:nvSpPr>
        <p:spPr>
          <a:xfrm>
            <a:off x="3981341" y="4370738"/>
            <a:ext cx="2266043" cy="1078435"/>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t>&lt;</a:t>
            </a:r>
            <a:r>
              <a:rPr kumimoji="1" lang="ja-JP" altLang="en-US" dirty="0"/>
              <a:t>トラン</a:t>
            </a:r>
            <a:r>
              <a:rPr kumimoji="1" lang="en-US" altLang="ja-JP" dirty="0"/>
              <a:t>&gt;</a:t>
            </a:r>
          </a:p>
          <a:p>
            <a:pPr algn="ctr"/>
            <a:r>
              <a:rPr kumimoji="1" lang="en-US" altLang="ja-JP" dirty="0"/>
              <a:t>air_reserve.csv</a:t>
            </a:r>
            <a:endParaRPr kumimoji="1" lang="ja-JP" altLang="en-US" dirty="0"/>
          </a:p>
        </p:txBody>
      </p:sp>
      <p:sp>
        <p:nvSpPr>
          <p:cNvPr id="23" name="四角形: 角を丸くする 22">
            <a:extLst>
              <a:ext uri="{FF2B5EF4-FFF2-40B4-BE49-F238E27FC236}">
                <a16:creationId xmlns:a16="http://schemas.microsoft.com/office/drawing/2014/main" id="{F2DB1764-C53C-42F6-B5B2-504063B5ACAC}"/>
              </a:ext>
            </a:extLst>
          </p:cNvPr>
          <p:cNvSpPr/>
          <p:nvPr/>
        </p:nvSpPr>
        <p:spPr>
          <a:xfrm>
            <a:off x="8059271" y="1565067"/>
            <a:ext cx="1936377" cy="84268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予約訪問</a:t>
            </a:r>
            <a:endParaRPr kumimoji="1" lang="en-US" altLang="ja-JP" dirty="0"/>
          </a:p>
          <a:p>
            <a:pPr algn="ctr"/>
            <a:r>
              <a:rPr kumimoji="1" lang="en-US" altLang="ja-JP" dirty="0"/>
              <a:t>(</a:t>
            </a:r>
            <a:r>
              <a:rPr kumimoji="1" lang="ja-JP" altLang="en-US" dirty="0"/>
              <a:t>電話</a:t>
            </a:r>
            <a:r>
              <a:rPr kumimoji="1" lang="en-US" altLang="ja-JP" dirty="0"/>
              <a:t>)</a:t>
            </a:r>
            <a:endParaRPr kumimoji="1" lang="ja-JP" altLang="en-US" dirty="0"/>
          </a:p>
        </p:txBody>
      </p:sp>
      <p:cxnSp>
        <p:nvCxnSpPr>
          <p:cNvPr id="25" name="コネクタ: カギ線 24">
            <a:extLst>
              <a:ext uri="{FF2B5EF4-FFF2-40B4-BE49-F238E27FC236}">
                <a16:creationId xmlns:a16="http://schemas.microsoft.com/office/drawing/2014/main" id="{DF603DCF-C77D-4FE0-B5B1-F00F7ED462BD}"/>
              </a:ext>
            </a:extLst>
          </p:cNvPr>
          <p:cNvCxnSpPr>
            <a:cxnSpLocks/>
            <a:stCxn id="23" idx="2"/>
            <a:endCxn id="26" idx="3"/>
          </p:cNvCxnSpPr>
          <p:nvPr/>
        </p:nvCxnSpPr>
        <p:spPr>
          <a:xfrm rot="5400000">
            <a:off x="5815283" y="2921549"/>
            <a:ext cx="3725976" cy="26983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フローチャート: 複数書類 25">
            <a:extLst>
              <a:ext uri="{FF2B5EF4-FFF2-40B4-BE49-F238E27FC236}">
                <a16:creationId xmlns:a16="http://schemas.microsoft.com/office/drawing/2014/main" id="{AE9A86ED-036F-4266-9C69-8419817588D8}"/>
              </a:ext>
            </a:extLst>
          </p:cNvPr>
          <p:cNvSpPr/>
          <p:nvPr/>
        </p:nvSpPr>
        <p:spPr>
          <a:xfrm>
            <a:off x="4063038" y="5594508"/>
            <a:ext cx="2266043" cy="1078435"/>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t>&lt;</a:t>
            </a:r>
            <a:r>
              <a:rPr kumimoji="1" lang="ja-JP" altLang="en-US" dirty="0"/>
              <a:t>トラン</a:t>
            </a:r>
            <a:r>
              <a:rPr kumimoji="1" lang="en-US" altLang="ja-JP" dirty="0"/>
              <a:t>&gt;</a:t>
            </a:r>
          </a:p>
          <a:p>
            <a:pPr algn="ctr"/>
            <a:r>
              <a:rPr kumimoji="1" lang="en-US" altLang="ja-JP" dirty="0"/>
              <a:t>air_visit.csv</a:t>
            </a:r>
            <a:endParaRPr kumimoji="1" lang="ja-JP" altLang="en-US" dirty="0"/>
          </a:p>
        </p:txBody>
      </p:sp>
      <p:sp>
        <p:nvSpPr>
          <p:cNvPr id="27" name="四角形: 角を丸くする 26">
            <a:extLst>
              <a:ext uri="{FF2B5EF4-FFF2-40B4-BE49-F238E27FC236}">
                <a16:creationId xmlns:a16="http://schemas.microsoft.com/office/drawing/2014/main" id="{FD7CF64E-18EB-419C-AC4F-50D117FAF1FB}"/>
              </a:ext>
            </a:extLst>
          </p:cNvPr>
          <p:cNvSpPr/>
          <p:nvPr/>
        </p:nvSpPr>
        <p:spPr>
          <a:xfrm>
            <a:off x="10192870" y="1565067"/>
            <a:ext cx="1936377" cy="84268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予約訪問</a:t>
            </a:r>
            <a:endParaRPr kumimoji="1" lang="en-US" altLang="ja-JP" dirty="0"/>
          </a:p>
          <a:p>
            <a:pPr algn="ctr"/>
            <a:r>
              <a:rPr kumimoji="1" lang="en-US" altLang="ja-JP" dirty="0"/>
              <a:t>(Air</a:t>
            </a:r>
            <a:r>
              <a:rPr kumimoji="1" lang="ja-JP" altLang="en-US" dirty="0"/>
              <a:t>レジ軽油</a:t>
            </a:r>
            <a:r>
              <a:rPr kumimoji="1" lang="en-US" altLang="ja-JP" dirty="0"/>
              <a:t>)</a:t>
            </a:r>
            <a:endParaRPr kumimoji="1" lang="ja-JP" altLang="en-US" dirty="0"/>
          </a:p>
        </p:txBody>
      </p:sp>
      <p:cxnSp>
        <p:nvCxnSpPr>
          <p:cNvPr id="12" name="コネクタ: カギ線 11">
            <a:extLst>
              <a:ext uri="{FF2B5EF4-FFF2-40B4-BE49-F238E27FC236}">
                <a16:creationId xmlns:a16="http://schemas.microsoft.com/office/drawing/2014/main" id="{DF9F54EE-2309-F477-AD3B-0DA2FDC122A4}"/>
              </a:ext>
            </a:extLst>
          </p:cNvPr>
          <p:cNvCxnSpPr>
            <a:cxnSpLocks/>
            <a:stCxn id="27" idx="2"/>
          </p:cNvCxnSpPr>
          <p:nvPr/>
        </p:nvCxnSpPr>
        <p:spPr>
          <a:xfrm rot="5400000">
            <a:off x="6932960" y="2072811"/>
            <a:ext cx="3893161" cy="45630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タイトル 1">
            <a:extLst>
              <a:ext uri="{FF2B5EF4-FFF2-40B4-BE49-F238E27FC236}">
                <a16:creationId xmlns:a16="http://schemas.microsoft.com/office/drawing/2014/main" id="{DDBD7310-E045-E886-6B4A-118CA5E0C49E}"/>
              </a:ext>
            </a:extLst>
          </p:cNvPr>
          <p:cNvSpPr txBox="1">
            <a:spLocks/>
          </p:cNvSpPr>
          <p:nvPr/>
        </p:nvSpPr>
        <p:spPr>
          <a:xfrm>
            <a:off x="309549" y="91913"/>
            <a:ext cx="8866255" cy="570045"/>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4400" dirty="0"/>
              <a:t>業務フロー</a:t>
            </a:r>
          </a:p>
        </p:txBody>
      </p:sp>
    </p:spTree>
    <p:extLst>
      <p:ext uri="{BB962C8B-B14F-4D97-AF65-F5344CB8AC3E}">
        <p14:creationId xmlns:p14="http://schemas.microsoft.com/office/powerpoint/2010/main" val="3083603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29EB31A2-DA21-42C6-9C5D-FD00FE288B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0041" y="1896364"/>
            <a:ext cx="4646019" cy="1938217"/>
          </a:xfrm>
          <a:prstGeom prst="rect">
            <a:avLst/>
          </a:prstGeom>
        </p:spPr>
      </p:pic>
      <p:pic>
        <p:nvPicPr>
          <p:cNvPr id="5" name="図 4">
            <a:extLst>
              <a:ext uri="{FF2B5EF4-FFF2-40B4-BE49-F238E27FC236}">
                <a16:creationId xmlns:a16="http://schemas.microsoft.com/office/drawing/2014/main" id="{B93C5AD3-E71D-41F4-9BF4-02D71DF557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9126" y="1896364"/>
            <a:ext cx="4090153" cy="1938217"/>
          </a:xfrm>
          <a:prstGeom prst="rect">
            <a:avLst/>
          </a:prstGeom>
        </p:spPr>
      </p:pic>
      <p:pic>
        <p:nvPicPr>
          <p:cNvPr id="7" name="図 6">
            <a:extLst>
              <a:ext uri="{FF2B5EF4-FFF2-40B4-BE49-F238E27FC236}">
                <a16:creationId xmlns:a16="http://schemas.microsoft.com/office/drawing/2014/main" id="{A1FCE773-2025-4B73-BC0C-A0FB0D8E78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6917" y="3993585"/>
            <a:ext cx="4532266" cy="1551809"/>
          </a:xfrm>
          <a:prstGeom prst="rect">
            <a:avLst/>
          </a:prstGeom>
        </p:spPr>
      </p:pic>
      <p:sp>
        <p:nvSpPr>
          <p:cNvPr id="3" name="タイトル 1">
            <a:extLst>
              <a:ext uri="{FF2B5EF4-FFF2-40B4-BE49-F238E27FC236}">
                <a16:creationId xmlns:a16="http://schemas.microsoft.com/office/drawing/2014/main" id="{B6CF3494-B812-1C6D-432A-36D540FB774E}"/>
              </a:ext>
            </a:extLst>
          </p:cNvPr>
          <p:cNvSpPr txBox="1">
            <a:spLocks/>
          </p:cNvSpPr>
          <p:nvPr/>
        </p:nvSpPr>
        <p:spPr>
          <a:xfrm>
            <a:off x="309549" y="91913"/>
            <a:ext cx="8866255" cy="570045"/>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kumimoji="1" lang="ja-JP" altLang="en-US" sz="4000" dirty="0"/>
              <a:t>データ </a:t>
            </a:r>
            <a:r>
              <a:rPr kumimoji="1" lang="en-US" altLang="ja-JP" sz="4000" dirty="0"/>
              <a:t>– Air</a:t>
            </a:r>
            <a:r>
              <a:rPr lang="ja-JP" altLang="en-US" sz="4000" dirty="0"/>
              <a:t>レジ</a:t>
            </a:r>
            <a:endParaRPr lang="ja-JP" altLang="en-US" sz="4400" dirty="0"/>
          </a:p>
        </p:txBody>
      </p:sp>
    </p:spTree>
    <p:extLst>
      <p:ext uri="{BB962C8B-B14F-4D97-AF65-F5344CB8AC3E}">
        <p14:creationId xmlns:p14="http://schemas.microsoft.com/office/powerpoint/2010/main" val="2517097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角を丸くする 2">
            <a:extLst>
              <a:ext uri="{FF2B5EF4-FFF2-40B4-BE49-F238E27FC236}">
                <a16:creationId xmlns:a16="http://schemas.microsoft.com/office/drawing/2014/main" id="{ED83F45F-B240-F20B-0223-D9ED51519873}"/>
              </a:ext>
            </a:extLst>
          </p:cNvPr>
          <p:cNvSpPr/>
          <p:nvPr/>
        </p:nvSpPr>
        <p:spPr>
          <a:xfrm>
            <a:off x="733081" y="1371703"/>
            <a:ext cx="9970936" cy="3832529"/>
          </a:xfrm>
          <a:prstGeom prst="roundRect">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dirty="0">
                <a:solidFill>
                  <a:srgbClr val="FF0000"/>
                </a:solidFill>
              </a:rPr>
              <a:t>※</a:t>
            </a:r>
            <a:r>
              <a:rPr kumimoji="1" lang="ja-JP" altLang="en-US" dirty="0">
                <a:solidFill>
                  <a:srgbClr val="FF0000"/>
                </a:solidFill>
              </a:rPr>
              <a:t>本来、データに関する説明が必要だが、ここでは割愛する</a:t>
            </a:r>
            <a:endParaRPr kumimoji="1" lang="en-US" altLang="ja-JP" dirty="0">
              <a:solidFill>
                <a:srgbClr val="FF0000"/>
              </a:solidFill>
            </a:endParaRPr>
          </a:p>
          <a:p>
            <a:endParaRPr kumimoji="1" lang="en-US" altLang="ja-JP" dirty="0">
              <a:solidFill>
                <a:srgbClr val="FF0000"/>
              </a:solidFill>
            </a:endParaRPr>
          </a:p>
        </p:txBody>
      </p:sp>
      <p:sp>
        <p:nvSpPr>
          <p:cNvPr id="6" name="タイトル 1">
            <a:extLst>
              <a:ext uri="{FF2B5EF4-FFF2-40B4-BE49-F238E27FC236}">
                <a16:creationId xmlns:a16="http://schemas.microsoft.com/office/drawing/2014/main" id="{5CE400FB-3DA9-FE30-D8DB-3B80E27819D5}"/>
              </a:ext>
            </a:extLst>
          </p:cNvPr>
          <p:cNvSpPr txBox="1">
            <a:spLocks/>
          </p:cNvSpPr>
          <p:nvPr/>
        </p:nvSpPr>
        <p:spPr>
          <a:xfrm>
            <a:off x="309549" y="91913"/>
            <a:ext cx="8866255" cy="570045"/>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kumimoji="1" lang="ja-JP" altLang="en-US" sz="4000" dirty="0"/>
              <a:t>データ </a:t>
            </a:r>
            <a:r>
              <a:rPr kumimoji="1" lang="en-US" altLang="ja-JP" sz="4000" dirty="0"/>
              <a:t>– xxx</a:t>
            </a:r>
            <a:endParaRPr lang="ja-JP" altLang="en-US" sz="4400" dirty="0"/>
          </a:p>
        </p:txBody>
      </p:sp>
    </p:spTree>
    <p:extLst>
      <p:ext uri="{BB962C8B-B14F-4D97-AF65-F5344CB8AC3E}">
        <p14:creationId xmlns:p14="http://schemas.microsoft.com/office/powerpoint/2010/main" val="19229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9D0DA613-D004-42CE-A027-4CC6C7243D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905" y="1017132"/>
            <a:ext cx="9959787" cy="5383669"/>
          </a:xfrm>
          <a:prstGeom prst="rect">
            <a:avLst/>
          </a:prstGeom>
        </p:spPr>
      </p:pic>
      <p:sp>
        <p:nvSpPr>
          <p:cNvPr id="5" name="タイトル 1">
            <a:extLst>
              <a:ext uri="{FF2B5EF4-FFF2-40B4-BE49-F238E27FC236}">
                <a16:creationId xmlns:a16="http://schemas.microsoft.com/office/drawing/2014/main" id="{56A86656-C22A-674B-604A-350035986BA4}"/>
              </a:ext>
            </a:extLst>
          </p:cNvPr>
          <p:cNvSpPr txBox="1">
            <a:spLocks/>
          </p:cNvSpPr>
          <p:nvPr/>
        </p:nvSpPr>
        <p:spPr>
          <a:xfrm>
            <a:off x="309549" y="91913"/>
            <a:ext cx="8866255" cy="570045"/>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3600" dirty="0"/>
              <a:t>探索型リサーチ</a:t>
            </a:r>
            <a:r>
              <a:rPr lang="en-US" altLang="ja-JP" sz="3600" dirty="0"/>
              <a:t>- </a:t>
            </a:r>
            <a:r>
              <a:rPr kumimoji="1" lang="ja-JP" altLang="en-US" sz="3600" dirty="0"/>
              <a:t>予約と来店実績傾向</a:t>
            </a:r>
            <a:endParaRPr lang="ja-JP" altLang="en-US" sz="4400" dirty="0"/>
          </a:p>
        </p:txBody>
      </p:sp>
    </p:spTree>
    <p:extLst>
      <p:ext uri="{BB962C8B-B14F-4D97-AF65-F5344CB8AC3E}">
        <p14:creationId xmlns:p14="http://schemas.microsoft.com/office/powerpoint/2010/main" val="2783488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790F195F-8F77-8F67-0FAD-95E68EE18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664" y="1301828"/>
            <a:ext cx="8421541" cy="5321233"/>
          </a:xfrm>
          <a:prstGeom prst="rect">
            <a:avLst/>
          </a:prstGeom>
        </p:spPr>
      </p:pic>
      <p:sp>
        <p:nvSpPr>
          <p:cNvPr id="7" name="吹き出し: 角を丸めた四角形 6">
            <a:extLst>
              <a:ext uri="{FF2B5EF4-FFF2-40B4-BE49-F238E27FC236}">
                <a16:creationId xmlns:a16="http://schemas.microsoft.com/office/drawing/2014/main" id="{BC490221-5166-9387-264A-F408D9337D31}"/>
              </a:ext>
            </a:extLst>
          </p:cNvPr>
          <p:cNvSpPr/>
          <p:nvPr/>
        </p:nvSpPr>
        <p:spPr>
          <a:xfrm>
            <a:off x="145656" y="1301828"/>
            <a:ext cx="2428567" cy="4189121"/>
          </a:xfrm>
          <a:prstGeom prst="wedgeRoundRectCallout">
            <a:avLst>
              <a:gd name="adj1" fmla="val 63657"/>
              <a:gd name="adj2" fmla="val 29307"/>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a:t>降水量</a:t>
            </a:r>
            <a:r>
              <a:rPr kumimoji="1" lang="en-US" altLang="ja-JP" dirty="0"/>
              <a:t>(</a:t>
            </a:r>
            <a:r>
              <a:rPr kumimoji="1" lang="ja-JP" altLang="en-US" dirty="0"/>
              <a:t>下段</a:t>
            </a:r>
            <a:r>
              <a:rPr kumimoji="1" lang="en-US" altLang="ja-JP" dirty="0"/>
              <a:t>)</a:t>
            </a:r>
            <a:r>
              <a:rPr kumimoji="1" lang="ja-JP" altLang="en-US" dirty="0"/>
              <a:t>が</a:t>
            </a:r>
            <a:r>
              <a:rPr kumimoji="1" lang="en-US" altLang="ja-JP" dirty="0"/>
              <a:t>100mm</a:t>
            </a:r>
            <a:r>
              <a:rPr kumimoji="1" lang="ja-JP" altLang="en-US" dirty="0"/>
              <a:t>となると、来店人数</a:t>
            </a:r>
            <a:r>
              <a:rPr kumimoji="1" lang="en-US" altLang="ja-JP" dirty="0"/>
              <a:t>(</a:t>
            </a:r>
            <a:r>
              <a:rPr kumimoji="1" lang="ja-JP" altLang="en-US" dirty="0"/>
              <a:t>上段</a:t>
            </a:r>
            <a:r>
              <a:rPr kumimoji="1" lang="en-US" altLang="ja-JP" dirty="0"/>
              <a:t>)</a:t>
            </a:r>
            <a:r>
              <a:rPr kumimoji="1" lang="ja-JP" altLang="en-US" dirty="0"/>
              <a:t>に影響が出ている可能性がある</a:t>
            </a:r>
            <a:endParaRPr kumimoji="1" lang="en-US" altLang="ja-JP" dirty="0"/>
          </a:p>
          <a:p>
            <a:pPr algn="ctr"/>
            <a:endParaRPr kumimoji="1" lang="en-US" altLang="ja-JP" dirty="0"/>
          </a:p>
          <a:p>
            <a:pPr algn="ctr"/>
            <a:r>
              <a:rPr kumimoji="1" lang="ja-JP" altLang="en-US" dirty="0"/>
              <a:t>また、降水量</a:t>
            </a:r>
            <a:r>
              <a:rPr kumimoji="1" lang="en-US" altLang="ja-JP" dirty="0"/>
              <a:t>10mm</a:t>
            </a:r>
            <a:r>
              <a:rPr kumimoji="1" lang="ja-JP" altLang="en-US" dirty="0"/>
              <a:t>以下、雲割合</a:t>
            </a:r>
            <a:r>
              <a:rPr kumimoji="1" lang="en-US" altLang="ja-JP" dirty="0"/>
              <a:t>(</a:t>
            </a:r>
            <a:r>
              <a:rPr kumimoji="1" lang="ja-JP" altLang="en-US" dirty="0"/>
              <a:t>中段</a:t>
            </a:r>
            <a:r>
              <a:rPr kumimoji="1" lang="en-US" altLang="ja-JP" dirty="0"/>
              <a:t>)</a:t>
            </a:r>
            <a:r>
              <a:rPr kumimoji="1" lang="ja-JP" altLang="en-US" dirty="0"/>
              <a:t>が</a:t>
            </a:r>
            <a:r>
              <a:rPr kumimoji="1" lang="en-US" altLang="ja-JP" dirty="0"/>
              <a:t>20%</a:t>
            </a:r>
            <a:r>
              <a:rPr kumimoji="1" lang="ja-JP" altLang="en-US" dirty="0"/>
              <a:t>程度であればあまり来店に影響を与えてはいないのではないかと思われる</a:t>
            </a:r>
          </a:p>
        </p:txBody>
      </p:sp>
      <p:sp>
        <p:nvSpPr>
          <p:cNvPr id="2" name="タイトル 1">
            <a:extLst>
              <a:ext uri="{FF2B5EF4-FFF2-40B4-BE49-F238E27FC236}">
                <a16:creationId xmlns:a16="http://schemas.microsoft.com/office/drawing/2014/main" id="{68D636A8-CA9B-CFB0-FE0E-E0EB530312A4}"/>
              </a:ext>
            </a:extLst>
          </p:cNvPr>
          <p:cNvSpPr txBox="1">
            <a:spLocks/>
          </p:cNvSpPr>
          <p:nvPr/>
        </p:nvSpPr>
        <p:spPr>
          <a:xfrm>
            <a:off x="309549" y="91913"/>
            <a:ext cx="8866255" cy="570045"/>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3200" dirty="0"/>
              <a:t>探索型リサーチ</a:t>
            </a:r>
            <a:r>
              <a:rPr lang="en-US" altLang="ja-JP" sz="3200" dirty="0"/>
              <a:t>- </a:t>
            </a:r>
            <a:r>
              <a:rPr kumimoji="1" lang="ja-JP" altLang="en-US" sz="3200" dirty="0"/>
              <a:t>実績と気候要素</a:t>
            </a:r>
            <a:endParaRPr lang="ja-JP" altLang="en-US" sz="4400" dirty="0"/>
          </a:p>
        </p:txBody>
      </p:sp>
    </p:spTree>
    <p:extLst>
      <p:ext uri="{BB962C8B-B14F-4D97-AF65-F5344CB8AC3E}">
        <p14:creationId xmlns:p14="http://schemas.microsoft.com/office/powerpoint/2010/main" val="495478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DC80F8B-8A35-42A4-9407-26ECDF803E7A}"/>
              </a:ext>
            </a:extLst>
          </p:cNvPr>
          <p:cNvSpPr txBox="1"/>
          <p:nvPr/>
        </p:nvSpPr>
        <p:spPr>
          <a:xfrm>
            <a:off x="1264024" y="1837765"/>
            <a:ext cx="9206752" cy="2031325"/>
          </a:xfrm>
          <a:prstGeom prst="rect">
            <a:avLst/>
          </a:prstGeom>
          <a:noFill/>
        </p:spPr>
        <p:txBody>
          <a:bodyPr wrap="square" rtlCol="0">
            <a:spAutoFit/>
          </a:bodyPr>
          <a:lstStyle/>
          <a:p>
            <a:r>
              <a:rPr kumimoji="1" lang="en-US" altLang="ja-JP" b="1" dirty="0"/>
              <a:t>&lt;</a:t>
            </a:r>
            <a:r>
              <a:rPr kumimoji="1" lang="ja-JP" altLang="en-US" b="1" dirty="0"/>
              <a:t>検証</a:t>
            </a:r>
            <a:r>
              <a:rPr kumimoji="1" lang="en-US" altLang="ja-JP" b="1" dirty="0"/>
              <a:t>&gt;</a:t>
            </a:r>
          </a:p>
          <a:p>
            <a:r>
              <a:rPr kumimoji="1" lang="ja-JP" altLang="en-US" dirty="0"/>
              <a:t>詳細は、下記参照</a:t>
            </a:r>
            <a:endParaRPr kumimoji="1" lang="en-US" altLang="ja-JP" dirty="0"/>
          </a:p>
          <a:p>
            <a:r>
              <a:rPr lang="en-US" altLang="ja-JP" b="0" i="0" dirty="0">
                <a:solidFill>
                  <a:srgbClr val="000000"/>
                </a:solidFill>
                <a:effectLst/>
                <a:latin typeface="Inter"/>
              </a:rPr>
              <a:t>  </a:t>
            </a:r>
            <a:r>
              <a:rPr lang="en-US" altLang="ja-JP" b="0" i="0" dirty="0">
                <a:solidFill>
                  <a:srgbClr val="FF0000"/>
                </a:solidFill>
                <a:effectLst/>
                <a:latin typeface="Inter"/>
              </a:rPr>
              <a:t>https://www.kaggle.com/code/</a:t>
            </a:r>
            <a:r>
              <a:rPr lang="en-US" altLang="ja-JP" b="0" i="0">
                <a:solidFill>
                  <a:srgbClr val="FF0000"/>
                </a:solidFill>
                <a:effectLst/>
                <a:latin typeface="Inter"/>
              </a:rPr>
              <a:t>castle451/weather-recruit-forecast-work-r2</a:t>
            </a:r>
            <a:endParaRPr kumimoji="1" lang="en-US" altLang="ja-JP" dirty="0">
              <a:solidFill>
                <a:srgbClr val="FF0000"/>
              </a:solidFill>
            </a:endParaRPr>
          </a:p>
          <a:p>
            <a:endParaRPr kumimoji="1" lang="en-US" altLang="ja-JP" dirty="0"/>
          </a:p>
          <a:p>
            <a:r>
              <a:rPr kumimoji="1" lang="en-US" altLang="ja-JP" b="1" dirty="0"/>
              <a:t>&lt;</a:t>
            </a:r>
            <a:r>
              <a:rPr kumimoji="1" lang="ja-JP" altLang="en-US" b="1" dirty="0"/>
              <a:t>結果</a:t>
            </a:r>
            <a:r>
              <a:rPr kumimoji="1" lang="en-US" altLang="ja-JP" b="1" dirty="0"/>
              <a:t>&gt;</a:t>
            </a:r>
          </a:p>
          <a:p>
            <a:r>
              <a:rPr kumimoji="1" lang="en-US" altLang="ja-JP" sz="1800" b="0" i="0" kern="1200" dirty="0">
                <a:solidFill>
                  <a:schemeClr val="tx1"/>
                </a:solidFill>
                <a:effectLst/>
                <a:latin typeface="+mn-lt"/>
                <a:ea typeface="+mn-ea"/>
                <a:cs typeface="+mn-cs"/>
              </a:rPr>
              <a:t> (</a:t>
            </a:r>
            <a:r>
              <a:rPr kumimoji="1" lang="ja-JP" altLang="en-US" dirty="0"/>
              <a:t>気候情報なしの場合の需要予測</a:t>
            </a:r>
            <a:r>
              <a:rPr kumimoji="1" lang="en-US" altLang="ja-JP" sz="1800" b="0" i="0" kern="1200" dirty="0">
                <a:solidFill>
                  <a:schemeClr val="tx1"/>
                </a:solidFill>
                <a:effectLst/>
                <a:latin typeface="+mn-lt"/>
                <a:ea typeface="+mn-ea"/>
                <a:cs typeface="+mn-cs"/>
              </a:rPr>
              <a:t>) RMSE:10.75</a:t>
            </a:r>
            <a:r>
              <a:rPr kumimoji="1" lang="ja-JP" altLang="en-US" sz="1800" b="0" i="0" kern="1200" dirty="0">
                <a:solidFill>
                  <a:schemeClr val="tx1"/>
                </a:solidFill>
                <a:effectLst/>
                <a:latin typeface="+mn-lt"/>
                <a:ea typeface="+mn-ea"/>
                <a:cs typeface="+mn-cs"/>
              </a:rPr>
              <a:t>人</a:t>
            </a:r>
            <a:r>
              <a:rPr kumimoji="1" lang="en-US" altLang="ja-JP" sz="1800" b="0" i="0" kern="1200" dirty="0">
                <a:solidFill>
                  <a:schemeClr val="tx1"/>
                </a:solidFill>
                <a:effectLst/>
                <a:latin typeface="+mn-lt"/>
                <a:ea typeface="+mn-ea"/>
                <a:cs typeface="+mn-cs"/>
              </a:rPr>
              <a:t>/</a:t>
            </a:r>
            <a:r>
              <a:rPr kumimoji="1" lang="ja-JP" altLang="en-US" dirty="0"/>
              <a:t>日</a:t>
            </a:r>
            <a:endParaRPr kumimoji="1" lang="en-US" altLang="ja-JP" dirty="0"/>
          </a:p>
          <a:p>
            <a:r>
              <a:rPr kumimoji="1" lang="en-US" altLang="ja-JP" sz="1800" b="0" i="0" kern="1200" dirty="0">
                <a:solidFill>
                  <a:schemeClr val="tx1"/>
                </a:solidFill>
                <a:effectLst/>
                <a:latin typeface="+mn-lt"/>
                <a:ea typeface="+mn-ea"/>
                <a:cs typeface="+mn-cs"/>
              </a:rPr>
              <a:t> (</a:t>
            </a:r>
            <a:r>
              <a:rPr kumimoji="1" lang="ja-JP" altLang="en-US" dirty="0"/>
              <a:t>気候情報ありの場合の需要予測</a:t>
            </a:r>
            <a:r>
              <a:rPr kumimoji="1" lang="en-US" altLang="ja-JP" sz="1800" b="0" i="0" kern="1200" dirty="0">
                <a:solidFill>
                  <a:schemeClr val="tx1"/>
                </a:solidFill>
                <a:effectLst/>
                <a:latin typeface="+mn-lt"/>
                <a:ea typeface="+mn-ea"/>
                <a:cs typeface="+mn-cs"/>
              </a:rPr>
              <a:t>) RMSE:10.67</a:t>
            </a:r>
            <a:r>
              <a:rPr kumimoji="1" lang="ja-JP" altLang="en-US" sz="1800" b="0" i="0" kern="1200" dirty="0">
                <a:solidFill>
                  <a:schemeClr val="tx1"/>
                </a:solidFill>
                <a:effectLst/>
                <a:latin typeface="+mn-lt"/>
                <a:ea typeface="+mn-ea"/>
                <a:cs typeface="+mn-cs"/>
              </a:rPr>
              <a:t>人</a:t>
            </a:r>
            <a:r>
              <a:rPr kumimoji="1" lang="en-US" altLang="ja-JP" sz="1800" b="0" i="0" kern="1200" dirty="0">
                <a:solidFill>
                  <a:schemeClr val="tx1"/>
                </a:solidFill>
                <a:effectLst/>
                <a:latin typeface="+mn-lt"/>
                <a:ea typeface="+mn-ea"/>
                <a:cs typeface="+mn-cs"/>
              </a:rPr>
              <a:t>/</a:t>
            </a:r>
            <a:r>
              <a:rPr kumimoji="1" lang="ja-JP" altLang="en-US" dirty="0"/>
              <a:t>日</a:t>
            </a:r>
            <a:endParaRPr kumimoji="1" lang="en-US" altLang="ja-JP" dirty="0"/>
          </a:p>
        </p:txBody>
      </p:sp>
      <p:sp>
        <p:nvSpPr>
          <p:cNvPr id="4" name="タイトル 1">
            <a:extLst>
              <a:ext uri="{FF2B5EF4-FFF2-40B4-BE49-F238E27FC236}">
                <a16:creationId xmlns:a16="http://schemas.microsoft.com/office/drawing/2014/main" id="{0768723F-DCFA-D31F-AE27-12512DF6A5B2}"/>
              </a:ext>
            </a:extLst>
          </p:cNvPr>
          <p:cNvSpPr txBox="1">
            <a:spLocks/>
          </p:cNvSpPr>
          <p:nvPr/>
        </p:nvSpPr>
        <p:spPr>
          <a:xfrm>
            <a:off x="309549" y="91913"/>
            <a:ext cx="8866255" cy="570045"/>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2800" dirty="0"/>
              <a:t>記述型リサーチ</a:t>
            </a:r>
            <a:r>
              <a:rPr lang="en-US" altLang="ja-JP" sz="2800" dirty="0"/>
              <a:t>-</a:t>
            </a:r>
            <a:r>
              <a:rPr lang="ja-JP" altLang="en-US" sz="2800" dirty="0"/>
              <a:t>モデル検証</a:t>
            </a:r>
            <a:endParaRPr lang="ja-JP" altLang="en-US" sz="4400" dirty="0"/>
          </a:p>
        </p:txBody>
      </p:sp>
      <p:pic>
        <p:nvPicPr>
          <p:cNvPr id="10" name="図 9">
            <a:extLst>
              <a:ext uri="{FF2B5EF4-FFF2-40B4-BE49-F238E27FC236}">
                <a16:creationId xmlns:a16="http://schemas.microsoft.com/office/drawing/2014/main" id="{2C7EA72A-CD46-96E3-3875-345D5379CF21}"/>
              </a:ext>
            </a:extLst>
          </p:cNvPr>
          <p:cNvPicPr>
            <a:picLocks noChangeAspect="1"/>
          </p:cNvPicPr>
          <p:nvPr/>
        </p:nvPicPr>
        <p:blipFill>
          <a:blip r:embed="rId2"/>
          <a:stretch>
            <a:fillRect/>
          </a:stretch>
        </p:blipFill>
        <p:spPr>
          <a:xfrm>
            <a:off x="818175" y="3905777"/>
            <a:ext cx="5277825" cy="2726149"/>
          </a:xfrm>
          <a:prstGeom prst="rect">
            <a:avLst/>
          </a:prstGeom>
        </p:spPr>
      </p:pic>
      <p:sp>
        <p:nvSpPr>
          <p:cNvPr id="11" name="吹き出し: 角を丸めた四角形 10">
            <a:extLst>
              <a:ext uri="{FF2B5EF4-FFF2-40B4-BE49-F238E27FC236}">
                <a16:creationId xmlns:a16="http://schemas.microsoft.com/office/drawing/2014/main" id="{5C117FA8-EAA8-FC71-9EE4-AE50B7EC3232}"/>
              </a:ext>
            </a:extLst>
          </p:cNvPr>
          <p:cNvSpPr/>
          <p:nvPr/>
        </p:nvSpPr>
        <p:spPr>
          <a:xfrm>
            <a:off x="6773033" y="3180170"/>
            <a:ext cx="3924638" cy="3451756"/>
          </a:xfrm>
          <a:prstGeom prst="wedgeRoundRectCallout">
            <a:avLst>
              <a:gd name="adj1" fmla="val -59436"/>
              <a:gd name="adj2" fmla="val 12662"/>
              <a:gd name="adj3" fmla="val 16667"/>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b="1" dirty="0">
                <a:solidFill>
                  <a:schemeClr val="bg1"/>
                </a:solidFill>
              </a:rPr>
              <a:t>&lt;</a:t>
            </a:r>
            <a:r>
              <a:rPr kumimoji="1" lang="ja-JP" altLang="en-US" b="1" dirty="0">
                <a:solidFill>
                  <a:schemeClr val="bg1"/>
                </a:solidFill>
              </a:rPr>
              <a:t>結論</a:t>
            </a:r>
            <a:r>
              <a:rPr kumimoji="1" lang="en-US" altLang="ja-JP" b="1" dirty="0">
                <a:solidFill>
                  <a:schemeClr val="bg1"/>
                </a:solidFill>
              </a:rPr>
              <a:t>&gt;</a:t>
            </a:r>
          </a:p>
          <a:p>
            <a:pPr algn="ctr"/>
            <a:r>
              <a:rPr kumimoji="1" lang="ja-JP" altLang="en-US" b="1" dirty="0">
                <a:solidFill>
                  <a:schemeClr val="bg1"/>
                </a:solidFill>
              </a:rPr>
              <a:t>気候情報は予測にある程度は寄与しているとはいえ、業務インパクト</a:t>
            </a:r>
            <a:r>
              <a:rPr kumimoji="1" lang="en-US" altLang="ja-JP" b="1" dirty="0">
                <a:solidFill>
                  <a:schemeClr val="bg1"/>
                </a:solidFill>
              </a:rPr>
              <a:t>(</a:t>
            </a:r>
            <a:r>
              <a:rPr kumimoji="1" lang="ja-JP" altLang="en-US" b="1" dirty="0">
                <a:solidFill>
                  <a:schemeClr val="bg1"/>
                </a:solidFill>
              </a:rPr>
              <a:t>予測誤差：人数</a:t>
            </a:r>
            <a:r>
              <a:rPr kumimoji="1" lang="en-US" altLang="ja-JP" b="1" dirty="0">
                <a:solidFill>
                  <a:schemeClr val="bg1"/>
                </a:solidFill>
              </a:rPr>
              <a:t>)</a:t>
            </a:r>
            <a:r>
              <a:rPr kumimoji="1" lang="ja-JP" altLang="en-US" b="1" dirty="0">
                <a:solidFill>
                  <a:schemeClr val="bg1"/>
                </a:solidFill>
              </a:rPr>
              <a:t>を大幅に改善するほどではない</a:t>
            </a:r>
          </a:p>
        </p:txBody>
      </p:sp>
    </p:spTree>
    <p:extLst>
      <p:ext uri="{BB962C8B-B14F-4D97-AF65-F5344CB8AC3E}">
        <p14:creationId xmlns:p14="http://schemas.microsoft.com/office/powerpoint/2010/main" val="615624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F531F9F-5A22-C0FD-FA42-7847EA8BAB78}"/>
              </a:ext>
            </a:extLst>
          </p:cNvPr>
          <p:cNvSpPr txBox="1"/>
          <p:nvPr/>
        </p:nvSpPr>
        <p:spPr>
          <a:xfrm>
            <a:off x="3571964" y="147402"/>
            <a:ext cx="5891916" cy="861774"/>
          </a:xfrm>
          <a:prstGeom prst="rect">
            <a:avLst/>
          </a:prstGeom>
          <a:noFill/>
        </p:spPr>
        <p:txBody>
          <a:bodyPr wrap="square" rtlCol="0">
            <a:spAutoFit/>
          </a:bodyPr>
          <a:lstStyle/>
          <a:p>
            <a:r>
              <a:rPr kumimoji="1" lang="en-US" altLang="ja-JP" sz="1600" b="1" dirty="0">
                <a:solidFill>
                  <a:srgbClr val="FF0000"/>
                </a:solidFill>
              </a:rPr>
              <a:t>※</a:t>
            </a:r>
            <a:r>
              <a:rPr kumimoji="1" lang="ja-JP" altLang="en-US" sz="1600" b="1" dirty="0">
                <a:solidFill>
                  <a:srgbClr val="FF0000"/>
                </a:solidFill>
              </a:rPr>
              <a:t>仮定：</a:t>
            </a:r>
            <a:endParaRPr kumimoji="1" lang="en-US" altLang="ja-JP" sz="1600" b="1" dirty="0">
              <a:solidFill>
                <a:srgbClr val="FF0000"/>
              </a:solidFill>
            </a:endParaRPr>
          </a:p>
          <a:p>
            <a:r>
              <a:rPr kumimoji="1" lang="en-US" altLang="ja-JP" sz="1600" b="1" dirty="0">
                <a:solidFill>
                  <a:srgbClr val="FF0000"/>
                </a:solidFill>
              </a:rPr>
              <a:t>Air</a:t>
            </a:r>
            <a:r>
              <a:rPr kumimoji="1" lang="ja-JP" altLang="en-US" sz="1600" b="1" dirty="0">
                <a:solidFill>
                  <a:srgbClr val="FF0000"/>
                </a:solidFill>
              </a:rPr>
              <a:t>レジ開発会社内のエンジニアとして、</a:t>
            </a:r>
            <a:endParaRPr kumimoji="1" lang="en-US" altLang="ja-JP" sz="1600" b="1" dirty="0">
              <a:solidFill>
                <a:srgbClr val="FF0000"/>
              </a:solidFill>
            </a:endParaRPr>
          </a:p>
          <a:p>
            <a:r>
              <a:rPr kumimoji="1" lang="ja-JP" altLang="en-US" sz="1600" b="1" dirty="0">
                <a:solidFill>
                  <a:srgbClr val="FF0000"/>
                </a:solidFill>
              </a:rPr>
              <a:t>上長向けの提案</a:t>
            </a:r>
          </a:p>
        </p:txBody>
      </p:sp>
      <p:graphicFrame>
        <p:nvGraphicFramePr>
          <p:cNvPr id="5" name="表 3">
            <a:extLst>
              <a:ext uri="{FF2B5EF4-FFF2-40B4-BE49-F238E27FC236}">
                <a16:creationId xmlns:a16="http://schemas.microsoft.com/office/drawing/2014/main" id="{164BF39D-1E19-C13A-F9F4-D681B7B9769A}"/>
              </a:ext>
            </a:extLst>
          </p:cNvPr>
          <p:cNvGraphicFramePr>
            <a:graphicFrameLocks noGrp="1"/>
          </p:cNvGraphicFramePr>
          <p:nvPr>
            <p:extLst>
              <p:ext uri="{D42A27DB-BD31-4B8C-83A1-F6EECF244321}">
                <p14:modId xmlns:p14="http://schemas.microsoft.com/office/powerpoint/2010/main" val="2384949901"/>
              </p:ext>
            </p:extLst>
          </p:nvPr>
        </p:nvGraphicFramePr>
        <p:xfrm>
          <a:off x="770729" y="895731"/>
          <a:ext cx="9155485" cy="5175880"/>
        </p:xfrm>
        <a:graphic>
          <a:graphicData uri="http://schemas.openxmlformats.org/drawingml/2006/table">
            <a:tbl>
              <a:tblPr firstRow="1" bandRow="1">
                <a:tableStyleId>{638B1855-1B75-4FBE-930C-398BA8C253C6}</a:tableStyleId>
              </a:tblPr>
              <a:tblGrid>
                <a:gridCol w="2372218">
                  <a:extLst>
                    <a:ext uri="{9D8B030D-6E8A-4147-A177-3AD203B41FA5}">
                      <a16:colId xmlns:a16="http://schemas.microsoft.com/office/drawing/2014/main" val="362047843"/>
                    </a:ext>
                  </a:extLst>
                </a:gridCol>
                <a:gridCol w="6783267">
                  <a:extLst>
                    <a:ext uri="{9D8B030D-6E8A-4147-A177-3AD203B41FA5}">
                      <a16:colId xmlns:a16="http://schemas.microsoft.com/office/drawing/2014/main" val="2591034626"/>
                    </a:ext>
                  </a:extLst>
                </a:gridCol>
              </a:tblGrid>
              <a:tr h="439148">
                <a:tc>
                  <a:txBody>
                    <a:bodyPr/>
                    <a:lstStyle/>
                    <a:p>
                      <a:r>
                        <a:rPr kumimoji="1" lang="ja-JP" altLang="en-US" b="0" dirty="0">
                          <a:solidFill>
                            <a:schemeClr val="bg1"/>
                          </a:solidFill>
                        </a:rPr>
                        <a:t>課題</a:t>
                      </a:r>
                    </a:p>
                  </a:txBody>
                  <a:tcPr/>
                </a:tc>
                <a:tc>
                  <a:txBody>
                    <a:bodyPr/>
                    <a:lstStyle/>
                    <a:p>
                      <a:r>
                        <a:rPr kumimoji="1" lang="en-US" altLang="ja-JP" b="0" dirty="0">
                          <a:solidFill>
                            <a:schemeClr val="bg1"/>
                          </a:solidFill>
                        </a:rPr>
                        <a:t>Air</a:t>
                      </a:r>
                      <a:r>
                        <a:rPr kumimoji="1" lang="ja-JP" altLang="en-US" b="0" dirty="0">
                          <a:solidFill>
                            <a:schemeClr val="bg1"/>
                          </a:solidFill>
                        </a:rPr>
                        <a:t>レジの機能拡張による、顧客満足度・販路拡大</a:t>
                      </a:r>
                    </a:p>
                  </a:txBody>
                  <a:tcPr/>
                </a:tc>
                <a:extLst>
                  <a:ext uri="{0D108BD9-81ED-4DB2-BD59-A6C34878D82A}">
                    <a16:rowId xmlns:a16="http://schemas.microsoft.com/office/drawing/2014/main" val="108681915"/>
                  </a:ext>
                </a:extLst>
              </a:tr>
              <a:tr h="658706">
                <a:tc>
                  <a:txBody>
                    <a:bodyPr/>
                    <a:lstStyle/>
                    <a:p>
                      <a:r>
                        <a:rPr kumimoji="1" lang="ja-JP" altLang="en-US" dirty="0">
                          <a:solidFill>
                            <a:schemeClr val="bg1"/>
                          </a:solidFill>
                        </a:rPr>
                        <a:t>分析目的</a:t>
                      </a:r>
                    </a:p>
                  </a:txBody>
                  <a:tcPr/>
                </a:tc>
                <a:tc>
                  <a:txBody>
                    <a:bodyPr/>
                    <a:lstStyle/>
                    <a:p>
                      <a:r>
                        <a:rPr kumimoji="1" lang="en-US" altLang="ja-JP" dirty="0">
                          <a:solidFill>
                            <a:schemeClr val="bg1"/>
                          </a:solidFill>
                        </a:rPr>
                        <a:t>Air</a:t>
                      </a:r>
                      <a:r>
                        <a:rPr kumimoji="1" lang="ja-JP" altLang="en-US" dirty="0">
                          <a:solidFill>
                            <a:schemeClr val="bg1"/>
                          </a:solidFill>
                        </a:rPr>
                        <a:t>レジの追加機能として、</a:t>
                      </a:r>
                      <a:endParaRPr kumimoji="1" lang="en-US" altLang="ja-JP" dirty="0">
                        <a:solidFill>
                          <a:schemeClr val="bg1"/>
                        </a:solidFill>
                      </a:endParaRPr>
                    </a:p>
                    <a:p>
                      <a:r>
                        <a:rPr kumimoji="1" lang="ja-JP" altLang="en-US" dirty="0">
                          <a:solidFill>
                            <a:schemeClr val="bg1"/>
                          </a:solidFill>
                        </a:rPr>
                        <a:t>需要予測機能の有用性と天気情報の有効性の検証</a:t>
                      </a:r>
                    </a:p>
                    <a:p>
                      <a:r>
                        <a:rPr kumimoji="1" lang="en-US" altLang="ja-JP" sz="1400" b="1" dirty="0">
                          <a:solidFill>
                            <a:srgbClr val="FF0000"/>
                          </a:solidFill>
                        </a:rPr>
                        <a:t>※</a:t>
                      </a:r>
                      <a:r>
                        <a:rPr kumimoji="1" lang="ja-JP" altLang="en-US" sz="1400" b="1" dirty="0">
                          <a:solidFill>
                            <a:srgbClr val="FF0000"/>
                          </a:solidFill>
                        </a:rPr>
                        <a:t>仮定：天気情報を使うことが前提条件のため</a:t>
                      </a:r>
                      <a:endParaRPr kumimoji="1" lang="en-US" altLang="ja-JP" sz="1400" b="1" dirty="0">
                        <a:solidFill>
                          <a:srgbClr val="FF0000"/>
                        </a:solidFill>
                      </a:endParaRPr>
                    </a:p>
                    <a:p>
                      <a:r>
                        <a:rPr kumimoji="1" lang="ja-JP" altLang="en-US" sz="1400" b="1" dirty="0">
                          <a:solidFill>
                            <a:srgbClr val="FF0000"/>
                          </a:solidFill>
                        </a:rPr>
                        <a:t>本来は、このステップの前に、探索的データ分析による仮説発掘フェーズがある</a:t>
                      </a:r>
                    </a:p>
                  </a:txBody>
                  <a:tcPr/>
                </a:tc>
                <a:extLst>
                  <a:ext uri="{0D108BD9-81ED-4DB2-BD59-A6C34878D82A}">
                    <a16:rowId xmlns:a16="http://schemas.microsoft.com/office/drawing/2014/main" val="2155886694"/>
                  </a:ext>
                </a:extLst>
              </a:tr>
              <a:tr h="376403">
                <a:tc>
                  <a:txBody>
                    <a:bodyPr/>
                    <a:lstStyle/>
                    <a:p>
                      <a:r>
                        <a:rPr kumimoji="1" lang="ja-JP" altLang="en-US" dirty="0">
                          <a:solidFill>
                            <a:schemeClr val="bg1"/>
                          </a:solidFill>
                        </a:rPr>
                        <a:t>分析手法</a:t>
                      </a:r>
                    </a:p>
                  </a:txBody>
                  <a:tcPr/>
                </a:tc>
                <a:tc>
                  <a:txBody>
                    <a:bodyPr/>
                    <a:lstStyle/>
                    <a:p>
                      <a:r>
                        <a:rPr kumimoji="1" lang="en-US" altLang="ja-JP" dirty="0" err="1">
                          <a:solidFill>
                            <a:schemeClr val="bg1"/>
                          </a:solidFill>
                        </a:rPr>
                        <a:t>XGBoost</a:t>
                      </a:r>
                      <a:endParaRPr kumimoji="1" lang="ja-JP" altLang="en-US" dirty="0">
                        <a:solidFill>
                          <a:schemeClr val="bg1"/>
                        </a:solidFill>
                      </a:endParaRPr>
                    </a:p>
                  </a:txBody>
                  <a:tcPr/>
                </a:tc>
                <a:extLst>
                  <a:ext uri="{0D108BD9-81ED-4DB2-BD59-A6C34878D82A}">
                    <a16:rowId xmlns:a16="http://schemas.microsoft.com/office/drawing/2014/main" val="4232792954"/>
                  </a:ext>
                </a:extLst>
              </a:tr>
              <a:tr h="1223311">
                <a:tc>
                  <a:txBody>
                    <a:bodyPr/>
                    <a:lstStyle/>
                    <a:p>
                      <a:r>
                        <a:rPr kumimoji="1" lang="ja-JP" altLang="en-US" dirty="0">
                          <a:solidFill>
                            <a:schemeClr val="bg1"/>
                          </a:solidFill>
                        </a:rPr>
                        <a:t>データの種類</a:t>
                      </a:r>
                    </a:p>
                  </a:txBody>
                  <a:tcPr/>
                </a:tc>
                <a:tc>
                  <a:txBody>
                    <a:bodyPr/>
                    <a:lstStyle/>
                    <a:p>
                      <a:r>
                        <a:rPr kumimoji="1" lang="ja-JP" altLang="en-US" dirty="0">
                          <a:solidFill>
                            <a:schemeClr val="bg1"/>
                          </a:solidFill>
                        </a:rPr>
                        <a:t>・</a:t>
                      </a:r>
                      <a:r>
                        <a:rPr kumimoji="1" lang="en-US" altLang="ja-JP" dirty="0">
                          <a:solidFill>
                            <a:schemeClr val="bg1"/>
                          </a:solidFill>
                        </a:rPr>
                        <a:t>air</a:t>
                      </a:r>
                      <a:r>
                        <a:rPr kumimoji="1" lang="ja-JP" altLang="en-US" dirty="0">
                          <a:solidFill>
                            <a:schemeClr val="bg1"/>
                          </a:solidFill>
                        </a:rPr>
                        <a:t>レジ日次実績</a:t>
                      </a:r>
                      <a:r>
                        <a:rPr kumimoji="1" lang="en-US" altLang="ja-JP" dirty="0">
                          <a:solidFill>
                            <a:schemeClr val="bg1"/>
                          </a:solidFill>
                        </a:rPr>
                        <a:t>(※</a:t>
                      </a:r>
                      <a:r>
                        <a:rPr kumimoji="1" lang="ja-JP" altLang="en-US" dirty="0">
                          <a:solidFill>
                            <a:schemeClr val="bg1"/>
                          </a:solidFill>
                        </a:rPr>
                        <a:t>範囲：東京都内のみ</a:t>
                      </a:r>
                      <a:r>
                        <a:rPr kumimoji="1" lang="en-US" altLang="ja-JP" dirty="0">
                          <a:solidFill>
                            <a:schemeClr val="bg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solidFill>
                            <a:schemeClr val="bg1"/>
                          </a:solidFill>
                        </a:rPr>
                        <a:t>・各種</a:t>
                      </a:r>
                      <a:r>
                        <a:rPr kumimoji="1" lang="en-US" altLang="ja-JP" dirty="0">
                          <a:solidFill>
                            <a:schemeClr val="bg1"/>
                          </a:solidFill>
                        </a:rPr>
                        <a:t>air</a:t>
                      </a:r>
                      <a:r>
                        <a:rPr kumimoji="1" lang="ja-JP" altLang="en-US" dirty="0">
                          <a:solidFill>
                            <a:schemeClr val="bg1"/>
                          </a:solidFill>
                        </a:rPr>
                        <a:t>レジ関連マスタデータ</a:t>
                      </a:r>
                      <a:endParaRPr kumimoji="1" lang="en-US" altLang="ja-JP"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solidFill>
                            <a:schemeClr val="bg1"/>
                          </a:solidFill>
                        </a:rPr>
                        <a:t>・気候データ</a:t>
                      </a:r>
                      <a:r>
                        <a:rPr kumimoji="1" lang="en-US" altLang="ja-JP" dirty="0">
                          <a:solidFill>
                            <a:schemeClr val="bg1"/>
                          </a:solidFill>
                        </a:rPr>
                        <a:t>(※</a:t>
                      </a:r>
                      <a:r>
                        <a:rPr kumimoji="1" lang="ja-JP" altLang="en-US" dirty="0">
                          <a:solidFill>
                            <a:schemeClr val="bg1"/>
                          </a:solidFill>
                        </a:rPr>
                        <a:t>東京都内のみ</a:t>
                      </a:r>
                      <a:r>
                        <a:rPr kumimoji="1" lang="en-US" altLang="ja-JP" dirty="0">
                          <a:solidFill>
                            <a:schemeClr val="bg1"/>
                          </a:solidFill>
                        </a:rPr>
                        <a:t>)</a:t>
                      </a:r>
                    </a:p>
                    <a:p>
                      <a:endParaRPr kumimoji="1" lang="ja-JP" altLang="en-US" dirty="0">
                        <a:solidFill>
                          <a:schemeClr val="bg1"/>
                        </a:solidFill>
                      </a:endParaRPr>
                    </a:p>
                  </a:txBody>
                  <a:tcPr/>
                </a:tc>
                <a:extLst>
                  <a:ext uri="{0D108BD9-81ED-4DB2-BD59-A6C34878D82A}">
                    <a16:rowId xmlns:a16="http://schemas.microsoft.com/office/drawing/2014/main" val="1930027954"/>
                  </a:ext>
                </a:extLst>
              </a:tr>
              <a:tr h="376403">
                <a:tc>
                  <a:txBody>
                    <a:bodyPr/>
                    <a:lstStyle/>
                    <a:p>
                      <a:r>
                        <a:rPr kumimoji="1" lang="ja-JP" altLang="en-US" dirty="0">
                          <a:solidFill>
                            <a:schemeClr val="bg1"/>
                          </a:solidFill>
                        </a:rPr>
                        <a:t>データの期間</a:t>
                      </a:r>
                    </a:p>
                  </a:txBody>
                  <a:tcPr/>
                </a:tc>
                <a:tc>
                  <a:txBody>
                    <a:bodyPr/>
                    <a:lstStyle/>
                    <a:p>
                      <a:r>
                        <a:rPr kumimoji="1" lang="en-US" altLang="ja-JP" dirty="0">
                          <a:solidFill>
                            <a:schemeClr val="bg1"/>
                          </a:solidFill>
                        </a:rPr>
                        <a:t>air</a:t>
                      </a:r>
                      <a:r>
                        <a:rPr kumimoji="1" lang="ja-JP" altLang="en-US" dirty="0">
                          <a:solidFill>
                            <a:schemeClr val="bg1"/>
                          </a:solidFill>
                        </a:rPr>
                        <a:t>ポス実績：</a:t>
                      </a:r>
                      <a:r>
                        <a:rPr kumimoji="1" lang="en-US" altLang="ja-JP" dirty="0">
                          <a:solidFill>
                            <a:schemeClr val="bg1"/>
                          </a:solidFill>
                        </a:rPr>
                        <a:t>2016/1/1</a:t>
                      </a:r>
                      <a:r>
                        <a:rPr kumimoji="1" lang="ja-JP" altLang="en-US" dirty="0">
                          <a:solidFill>
                            <a:schemeClr val="bg1"/>
                          </a:solidFill>
                        </a:rPr>
                        <a:t>～</a:t>
                      </a:r>
                      <a:r>
                        <a:rPr kumimoji="1" lang="en-US" altLang="ja-JP" dirty="0">
                          <a:solidFill>
                            <a:schemeClr val="bg1"/>
                          </a:solidFill>
                        </a:rPr>
                        <a:t>2017/4/21 </a:t>
                      </a:r>
                      <a:endParaRPr kumimoji="1" lang="ja-JP" altLang="en-US" dirty="0">
                        <a:solidFill>
                          <a:schemeClr val="bg1"/>
                        </a:solidFill>
                      </a:endParaRPr>
                    </a:p>
                  </a:txBody>
                  <a:tcPr/>
                </a:tc>
                <a:extLst>
                  <a:ext uri="{0D108BD9-81ED-4DB2-BD59-A6C34878D82A}">
                    <a16:rowId xmlns:a16="http://schemas.microsoft.com/office/drawing/2014/main" val="987542789"/>
                  </a:ext>
                </a:extLst>
              </a:tr>
              <a:tr h="941009">
                <a:tc>
                  <a:txBody>
                    <a:bodyPr/>
                    <a:lstStyle/>
                    <a:p>
                      <a:r>
                        <a:rPr kumimoji="1" lang="ja-JP" altLang="en-US" dirty="0">
                          <a:solidFill>
                            <a:schemeClr val="bg1"/>
                          </a:solidFill>
                        </a:rPr>
                        <a:t>データ補足情報</a:t>
                      </a:r>
                    </a:p>
                  </a:txBody>
                  <a:tcPr/>
                </a:tc>
                <a:tc>
                  <a:txBody>
                    <a:bodyPr/>
                    <a:lstStyle/>
                    <a:p>
                      <a:r>
                        <a:rPr kumimoji="1" lang="ja-JP" altLang="en-US" dirty="0">
                          <a:solidFill>
                            <a:schemeClr val="bg1"/>
                          </a:solidFill>
                        </a:rPr>
                        <a:t>■第三者データ</a:t>
                      </a:r>
                      <a:endParaRPr kumimoji="1" lang="en-US" altLang="ja-JP" dirty="0">
                        <a:solidFill>
                          <a:schemeClr val="bg1"/>
                        </a:solidFill>
                      </a:endParaRPr>
                    </a:p>
                    <a:p>
                      <a:r>
                        <a:rPr kumimoji="1" lang="ja-JP" altLang="en-US" dirty="0">
                          <a:solidFill>
                            <a:schemeClr val="bg1"/>
                          </a:solidFill>
                        </a:rPr>
                        <a:t>・日本の気象観測所の気候データ</a:t>
                      </a:r>
                      <a:r>
                        <a:rPr kumimoji="1" lang="en-US" altLang="ja-JP" dirty="0">
                          <a:solidFill>
                            <a:schemeClr val="bg1"/>
                          </a:solidFill>
                        </a:rPr>
                        <a:t>(https://www.data.jma.go.jp/gmd/risk/obsdl/index.php#)</a:t>
                      </a:r>
                      <a:endParaRPr kumimoji="1" lang="ja-JP" altLang="en-US" dirty="0">
                        <a:solidFill>
                          <a:schemeClr val="bg1"/>
                        </a:solidFill>
                      </a:endParaRPr>
                    </a:p>
                  </a:txBody>
                  <a:tcPr/>
                </a:tc>
                <a:extLst>
                  <a:ext uri="{0D108BD9-81ED-4DB2-BD59-A6C34878D82A}">
                    <a16:rowId xmlns:a16="http://schemas.microsoft.com/office/drawing/2014/main" val="4103729499"/>
                  </a:ext>
                </a:extLst>
              </a:tr>
              <a:tr h="376403">
                <a:tc>
                  <a:txBody>
                    <a:bodyPr/>
                    <a:lstStyle/>
                    <a:p>
                      <a:r>
                        <a:rPr kumimoji="1" lang="ja-JP" altLang="en-US" dirty="0">
                          <a:solidFill>
                            <a:schemeClr val="bg1"/>
                          </a:solidFill>
                        </a:rPr>
                        <a:t>スケジュール</a:t>
                      </a:r>
                    </a:p>
                  </a:txBody>
                  <a:tcPr/>
                </a:tc>
                <a:tc>
                  <a:txBody>
                    <a:bodyPr/>
                    <a:lstStyle/>
                    <a:p>
                      <a:r>
                        <a:rPr kumimoji="1" lang="ja-JP" altLang="en-US" dirty="0">
                          <a:solidFill>
                            <a:schemeClr val="bg1"/>
                          </a:solidFill>
                        </a:rPr>
                        <a:t>割愛</a:t>
                      </a:r>
                    </a:p>
                  </a:txBody>
                  <a:tcPr/>
                </a:tc>
                <a:extLst>
                  <a:ext uri="{0D108BD9-81ED-4DB2-BD59-A6C34878D82A}">
                    <a16:rowId xmlns:a16="http://schemas.microsoft.com/office/drawing/2014/main" val="74362334"/>
                  </a:ext>
                </a:extLst>
              </a:tr>
              <a:tr h="376403">
                <a:tc>
                  <a:txBody>
                    <a:bodyPr/>
                    <a:lstStyle/>
                    <a:p>
                      <a:r>
                        <a:rPr kumimoji="1" lang="ja-JP" altLang="en-US" dirty="0">
                          <a:solidFill>
                            <a:schemeClr val="bg1"/>
                          </a:solidFill>
                        </a:rPr>
                        <a:t>コスト</a:t>
                      </a:r>
                    </a:p>
                  </a:txBody>
                  <a:tcPr/>
                </a:tc>
                <a:tc>
                  <a:txBody>
                    <a:bodyPr/>
                    <a:lstStyle/>
                    <a:p>
                      <a:r>
                        <a:rPr kumimoji="1" lang="ja-JP" altLang="en-US" dirty="0">
                          <a:solidFill>
                            <a:schemeClr val="bg1"/>
                          </a:solidFill>
                        </a:rPr>
                        <a:t>割愛</a:t>
                      </a:r>
                    </a:p>
                  </a:txBody>
                  <a:tcPr/>
                </a:tc>
                <a:extLst>
                  <a:ext uri="{0D108BD9-81ED-4DB2-BD59-A6C34878D82A}">
                    <a16:rowId xmlns:a16="http://schemas.microsoft.com/office/drawing/2014/main" val="1400802167"/>
                  </a:ext>
                </a:extLst>
              </a:tr>
            </a:tbl>
          </a:graphicData>
        </a:graphic>
      </p:graphicFrame>
      <p:sp>
        <p:nvSpPr>
          <p:cNvPr id="6" name="四角形: 角を丸くする 5">
            <a:extLst>
              <a:ext uri="{FF2B5EF4-FFF2-40B4-BE49-F238E27FC236}">
                <a16:creationId xmlns:a16="http://schemas.microsoft.com/office/drawing/2014/main" id="{CD630F17-2E95-C903-D346-A1771837BA3C}"/>
              </a:ext>
            </a:extLst>
          </p:cNvPr>
          <p:cNvSpPr/>
          <p:nvPr/>
        </p:nvSpPr>
        <p:spPr>
          <a:xfrm>
            <a:off x="699899" y="5962269"/>
            <a:ext cx="9718262" cy="803817"/>
          </a:xfrm>
          <a:prstGeom prst="roundRect">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b="1" dirty="0"/>
              <a:t>&lt;</a:t>
            </a:r>
            <a:r>
              <a:rPr kumimoji="1" lang="ja-JP" altLang="en-US" b="1" dirty="0"/>
              <a:t>結果</a:t>
            </a:r>
            <a:r>
              <a:rPr kumimoji="1" lang="en-US" altLang="ja-JP" b="1" dirty="0"/>
              <a:t>&gt;</a:t>
            </a:r>
            <a:r>
              <a:rPr kumimoji="1" lang="ja-JP" altLang="en-US" dirty="0"/>
              <a:t>気候情報は、業務インパクトを与えるほとの効果はなく、</a:t>
            </a:r>
            <a:endParaRPr kumimoji="1" lang="en-US" altLang="ja-JP" dirty="0"/>
          </a:p>
          <a:p>
            <a:pPr algn="ctr"/>
            <a:r>
              <a:rPr kumimoji="1" lang="ja-JP" altLang="en-US" dirty="0"/>
              <a:t>費用対効果</a:t>
            </a:r>
            <a:r>
              <a:rPr kumimoji="1" lang="en-US" altLang="ja-JP" dirty="0"/>
              <a:t>(</a:t>
            </a:r>
            <a:r>
              <a:rPr kumimoji="1" lang="ja-JP" altLang="en-US" dirty="0"/>
              <a:t>データ連携等</a:t>
            </a:r>
            <a:r>
              <a:rPr kumimoji="1" lang="en-US" altLang="ja-JP" dirty="0"/>
              <a:t>)</a:t>
            </a:r>
            <a:r>
              <a:rPr kumimoji="1" lang="ja-JP" altLang="en-US" dirty="0"/>
              <a:t>の観点から導入は見送るべきだと考える</a:t>
            </a:r>
          </a:p>
        </p:txBody>
      </p:sp>
      <p:sp>
        <p:nvSpPr>
          <p:cNvPr id="7" name="タイトル 1">
            <a:extLst>
              <a:ext uri="{FF2B5EF4-FFF2-40B4-BE49-F238E27FC236}">
                <a16:creationId xmlns:a16="http://schemas.microsoft.com/office/drawing/2014/main" id="{C27B1B4A-B870-E8D6-3B7E-522728A0CA06}"/>
              </a:ext>
            </a:extLst>
          </p:cNvPr>
          <p:cNvSpPr txBox="1">
            <a:spLocks/>
          </p:cNvSpPr>
          <p:nvPr/>
        </p:nvSpPr>
        <p:spPr>
          <a:xfrm>
            <a:off x="309549" y="91913"/>
            <a:ext cx="8866255" cy="570045"/>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4400" dirty="0"/>
              <a:t>提案概要</a:t>
            </a:r>
          </a:p>
        </p:txBody>
      </p:sp>
    </p:spTree>
    <p:extLst>
      <p:ext uri="{BB962C8B-B14F-4D97-AF65-F5344CB8AC3E}">
        <p14:creationId xmlns:p14="http://schemas.microsoft.com/office/powerpoint/2010/main" val="3108064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4C94355C-0C50-E3C7-F9F9-CB22032E30A9}"/>
              </a:ext>
            </a:extLst>
          </p:cNvPr>
          <p:cNvSpPr/>
          <p:nvPr/>
        </p:nvSpPr>
        <p:spPr>
          <a:xfrm>
            <a:off x="401307" y="1120850"/>
            <a:ext cx="9970936" cy="3832529"/>
          </a:xfrm>
          <a:prstGeom prst="roundRect">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dirty="0">
                <a:solidFill>
                  <a:srgbClr val="FF0000"/>
                </a:solidFill>
              </a:rPr>
              <a:t>※</a:t>
            </a:r>
            <a:r>
              <a:rPr kumimoji="1" lang="ja-JP" altLang="en-US" dirty="0">
                <a:solidFill>
                  <a:srgbClr val="FF0000"/>
                </a:solidFill>
              </a:rPr>
              <a:t>需要予測に重要な要素を発見し、高精度のモデルを作成できたと仮定する</a:t>
            </a:r>
            <a:endParaRPr kumimoji="1" lang="en-US" altLang="ja-JP" dirty="0">
              <a:solidFill>
                <a:srgbClr val="FF0000"/>
              </a:solidFill>
            </a:endParaRPr>
          </a:p>
          <a:p>
            <a:r>
              <a:rPr kumimoji="1" lang="ja-JP" altLang="en-US" dirty="0"/>
              <a:t>実際には業務利益が出るか計算の上、導入可否を提案する</a:t>
            </a:r>
            <a:endParaRPr kumimoji="1" lang="en-US" altLang="ja-JP" dirty="0"/>
          </a:p>
          <a:p>
            <a:endParaRPr kumimoji="1" lang="en-US" altLang="ja-JP" dirty="0"/>
          </a:p>
          <a:p>
            <a:r>
              <a:rPr kumimoji="1" lang="ja-JP" altLang="en-US" dirty="0"/>
              <a:t>■ビジネスインパクト</a:t>
            </a:r>
            <a:endParaRPr kumimoji="1" lang="en-US" altLang="ja-JP" dirty="0"/>
          </a:p>
          <a:p>
            <a:r>
              <a:rPr kumimoji="1" lang="ja-JP" altLang="en-US" dirty="0"/>
              <a:t>・分析手法</a:t>
            </a:r>
            <a:r>
              <a:rPr kumimoji="1" lang="en-US" altLang="ja-JP" dirty="0"/>
              <a:t>/</a:t>
            </a:r>
            <a:r>
              <a:rPr kumimoji="1" lang="ja-JP" altLang="en-US" dirty="0"/>
              <a:t>モデル</a:t>
            </a:r>
            <a:r>
              <a:rPr kumimoji="1" lang="en-US" altLang="ja-JP" dirty="0"/>
              <a:t>: </a:t>
            </a:r>
            <a:r>
              <a:rPr kumimoji="1" lang="en-US" altLang="ja-JP" dirty="0" err="1"/>
              <a:t>xxxx</a:t>
            </a:r>
            <a:endParaRPr kumimoji="1" lang="en-US" altLang="ja-JP" dirty="0"/>
          </a:p>
          <a:p>
            <a:r>
              <a:rPr kumimoji="1" lang="ja-JP" altLang="en-US" dirty="0"/>
              <a:t>・前提条件</a:t>
            </a:r>
            <a:r>
              <a:rPr kumimoji="1" lang="en-US" altLang="ja-JP" dirty="0"/>
              <a:t>:</a:t>
            </a:r>
          </a:p>
          <a:p>
            <a:r>
              <a:rPr kumimoji="1" lang="en-US" altLang="ja-JP" dirty="0"/>
              <a:t>   </a:t>
            </a:r>
            <a:r>
              <a:rPr kumimoji="1" lang="ja-JP" altLang="en-US" dirty="0"/>
              <a:t>対象店舗数 </a:t>
            </a:r>
            <a:r>
              <a:rPr kumimoji="1" lang="en-US" altLang="ja-JP" dirty="0"/>
              <a:t>xxx</a:t>
            </a:r>
          </a:p>
          <a:p>
            <a:endParaRPr kumimoji="1" lang="en-US" altLang="ja-JP" dirty="0"/>
          </a:p>
          <a:p>
            <a:r>
              <a:rPr kumimoji="1" lang="ja-JP" altLang="en-US" dirty="0"/>
              <a:t>・コスト</a:t>
            </a:r>
            <a:endParaRPr kumimoji="1" lang="en-US" altLang="ja-JP" dirty="0"/>
          </a:p>
          <a:p>
            <a:r>
              <a:rPr kumimoji="1" lang="en-US" altLang="ja-JP" dirty="0"/>
              <a:t>  1</a:t>
            </a:r>
            <a:r>
              <a:rPr kumimoji="1" lang="ja-JP" altLang="en-US" dirty="0"/>
              <a:t>店舗契約あたり</a:t>
            </a:r>
            <a:r>
              <a:rPr kumimoji="1" lang="en-US" altLang="ja-JP" dirty="0"/>
              <a:t>xxx</a:t>
            </a:r>
            <a:r>
              <a:rPr kumimoji="1" lang="ja-JP" altLang="en-US" dirty="0"/>
              <a:t>円、うち利益</a:t>
            </a:r>
            <a:r>
              <a:rPr kumimoji="1" lang="en-US" altLang="ja-JP" dirty="0"/>
              <a:t>xxx</a:t>
            </a:r>
            <a:r>
              <a:rPr kumimoji="1" lang="ja-JP" altLang="en-US" dirty="0"/>
              <a:t>円、運用費を</a:t>
            </a:r>
            <a:r>
              <a:rPr kumimoji="1" lang="en-US" altLang="ja-JP" dirty="0"/>
              <a:t>xxx</a:t>
            </a:r>
            <a:r>
              <a:rPr kumimoji="1" lang="ja-JP" altLang="en-US" dirty="0"/>
              <a:t>と仮定すると、</a:t>
            </a:r>
            <a:endParaRPr kumimoji="1" lang="en-US" altLang="ja-JP" dirty="0"/>
          </a:p>
          <a:p>
            <a:r>
              <a:rPr kumimoji="1" lang="en-US" altLang="ja-JP" dirty="0"/>
              <a:t>  </a:t>
            </a:r>
            <a:r>
              <a:rPr kumimoji="1" lang="ja-JP" altLang="en-US" dirty="0"/>
              <a:t>想定利益 </a:t>
            </a:r>
            <a:r>
              <a:rPr kumimoji="1" lang="en-US" altLang="ja-JP" dirty="0"/>
              <a:t>….. xxx </a:t>
            </a:r>
            <a:r>
              <a:rPr kumimoji="1" lang="ja-JP" altLang="en-US" dirty="0"/>
              <a:t>円 </a:t>
            </a:r>
            <a:r>
              <a:rPr kumimoji="1" lang="en-US" altLang="ja-JP" dirty="0"/>
              <a:t>(</a:t>
            </a:r>
            <a:r>
              <a:rPr kumimoji="1" lang="ja-JP" altLang="en-US" dirty="0"/>
              <a:t>黒字</a:t>
            </a:r>
            <a:r>
              <a:rPr kumimoji="1" lang="en-US" altLang="ja-JP" dirty="0"/>
              <a:t>)</a:t>
            </a:r>
          </a:p>
          <a:p>
            <a:endParaRPr kumimoji="1" lang="en-US" altLang="ja-JP" dirty="0"/>
          </a:p>
          <a:p>
            <a:endParaRPr kumimoji="1" lang="en-US" altLang="ja-JP" dirty="0"/>
          </a:p>
        </p:txBody>
      </p:sp>
      <p:sp>
        <p:nvSpPr>
          <p:cNvPr id="7" name="タイトル 1">
            <a:extLst>
              <a:ext uri="{FF2B5EF4-FFF2-40B4-BE49-F238E27FC236}">
                <a16:creationId xmlns:a16="http://schemas.microsoft.com/office/drawing/2014/main" id="{5F1AA19C-98B9-C1C6-63F1-B97C4BE2B9C7}"/>
              </a:ext>
            </a:extLst>
          </p:cNvPr>
          <p:cNvSpPr txBox="1">
            <a:spLocks/>
          </p:cNvSpPr>
          <p:nvPr/>
        </p:nvSpPr>
        <p:spPr>
          <a:xfrm>
            <a:off x="309549" y="91913"/>
            <a:ext cx="8866255" cy="570045"/>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4400" dirty="0"/>
              <a:t>提案概要</a:t>
            </a:r>
            <a:r>
              <a:rPr lang="en-US" altLang="ja-JP" sz="4400" dirty="0"/>
              <a:t>-</a:t>
            </a:r>
            <a:r>
              <a:rPr lang="ja-JP" altLang="en-US" sz="4400" dirty="0"/>
              <a:t>詳細</a:t>
            </a:r>
            <a:r>
              <a:rPr lang="en-US" altLang="ja-JP" sz="4400" dirty="0"/>
              <a:t>(</a:t>
            </a:r>
            <a:r>
              <a:rPr lang="ja-JP" altLang="en-US" sz="4400" dirty="0"/>
              <a:t>業務インパクト</a:t>
            </a:r>
            <a:r>
              <a:rPr lang="en-US" altLang="ja-JP" sz="4400" dirty="0"/>
              <a:t>)</a:t>
            </a:r>
          </a:p>
        </p:txBody>
      </p:sp>
    </p:spTree>
    <p:extLst>
      <p:ext uri="{BB962C8B-B14F-4D97-AF65-F5344CB8AC3E}">
        <p14:creationId xmlns:p14="http://schemas.microsoft.com/office/powerpoint/2010/main" val="1087268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CD6918-6C03-D4DF-D91E-8ED8090CFAAD}"/>
              </a:ext>
            </a:extLst>
          </p:cNvPr>
          <p:cNvSpPr>
            <a:spLocks noGrp="1"/>
          </p:cNvSpPr>
          <p:nvPr>
            <p:ph type="title"/>
          </p:nvPr>
        </p:nvSpPr>
        <p:spPr/>
        <p:txBody>
          <a:bodyPr/>
          <a:lstStyle/>
          <a:p>
            <a:r>
              <a:rPr lang="ja-JP" altLang="en-US" dirty="0"/>
              <a:t>背景</a:t>
            </a:r>
            <a:endParaRPr kumimoji="1" lang="ja-JP" altLang="en-US" dirty="0"/>
          </a:p>
        </p:txBody>
      </p:sp>
      <p:sp>
        <p:nvSpPr>
          <p:cNvPr id="3" name="テキスト プレースホルダー 2">
            <a:extLst>
              <a:ext uri="{FF2B5EF4-FFF2-40B4-BE49-F238E27FC236}">
                <a16:creationId xmlns:a16="http://schemas.microsoft.com/office/drawing/2014/main" id="{4BD7DB5A-CD70-122A-304B-8A6DB2FFA98D}"/>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193571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AAD8F3C3-91FB-4716-8276-5AEC44E0528D}"/>
              </a:ext>
            </a:extLst>
          </p:cNvPr>
          <p:cNvSpPr/>
          <p:nvPr/>
        </p:nvSpPr>
        <p:spPr>
          <a:xfrm>
            <a:off x="309549" y="567890"/>
            <a:ext cx="1882773" cy="44471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2000" b="1" dirty="0"/>
              <a:t>KA</a:t>
            </a:r>
          </a:p>
          <a:p>
            <a:pPr algn="ctr"/>
            <a:r>
              <a:rPr kumimoji="1" lang="en-US" altLang="ja-JP" b="1" dirty="0"/>
              <a:t>(key partners)</a:t>
            </a:r>
          </a:p>
          <a:p>
            <a:pPr algn="ctr"/>
            <a:r>
              <a:rPr kumimoji="1" lang="ja-JP" altLang="en-US" sz="1600" dirty="0"/>
              <a:t>・食材仕入れ先</a:t>
            </a:r>
            <a:endParaRPr kumimoji="1" lang="en-US" altLang="ja-JP" sz="1600" dirty="0"/>
          </a:p>
          <a:p>
            <a:pPr algn="ctr"/>
            <a:r>
              <a:rPr kumimoji="1" lang="ja-JP" altLang="en-US" sz="1600" dirty="0"/>
              <a:t>・従業員</a:t>
            </a:r>
            <a:endParaRPr kumimoji="1" lang="en-US" altLang="ja-JP" sz="1600" dirty="0"/>
          </a:p>
          <a:p>
            <a:pPr algn="ctr"/>
            <a:r>
              <a:rPr kumimoji="1" lang="ja-JP" altLang="en-US" sz="1600" dirty="0"/>
              <a:t>・融資先</a:t>
            </a:r>
            <a:r>
              <a:rPr kumimoji="1" lang="en-US" altLang="ja-JP" sz="1600" dirty="0"/>
              <a:t>(</a:t>
            </a:r>
            <a:r>
              <a:rPr kumimoji="1" lang="ja-JP" altLang="en-US" sz="1600" dirty="0"/>
              <a:t>銀行</a:t>
            </a:r>
            <a:r>
              <a:rPr kumimoji="1" lang="en-US" altLang="ja-JP" sz="1600" dirty="0"/>
              <a:t>)</a:t>
            </a:r>
          </a:p>
        </p:txBody>
      </p:sp>
      <p:sp>
        <p:nvSpPr>
          <p:cNvPr id="3" name="正方形/長方形 2">
            <a:extLst>
              <a:ext uri="{FF2B5EF4-FFF2-40B4-BE49-F238E27FC236}">
                <a16:creationId xmlns:a16="http://schemas.microsoft.com/office/drawing/2014/main" id="{D086903C-377A-462D-83DC-ACB42D398554}"/>
              </a:ext>
            </a:extLst>
          </p:cNvPr>
          <p:cNvSpPr/>
          <p:nvPr/>
        </p:nvSpPr>
        <p:spPr>
          <a:xfrm>
            <a:off x="2322726" y="567890"/>
            <a:ext cx="2084896" cy="156257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2000" b="1" dirty="0"/>
              <a:t>KA</a:t>
            </a:r>
          </a:p>
          <a:p>
            <a:pPr algn="ctr"/>
            <a:r>
              <a:rPr kumimoji="1" lang="en-US" altLang="ja-JP" b="1" dirty="0"/>
              <a:t>(key Activities)</a:t>
            </a:r>
          </a:p>
          <a:p>
            <a:pPr algn="ctr"/>
            <a:r>
              <a:rPr kumimoji="1" lang="ja-JP" altLang="en-US" sz="1600" dirty="0"/>
              <a:t>・飲食の提供</a:t>
            </a:r>
            <a:endParaRPr kumimoji="1" lang="en-US" altLang="ja-JP" sz="1600" dirty="0"/>
          </a:p>
        </p:txBody>
      </p:sp>
      <p:sp>
        <p:nvSpPr>
          <p:cNvPr id="4" name="正方形/長方形 3">
            <a:extLst>
              <a:ext uri="{FF2B5EF4-FFF2-40B4-BE49-F238E27FC236}">
                <a16:creationId xmlns:a16="http://schemas.microsoft.com/office/drawing/2014/main" id="{AF44C334-CC45-417E-8EE2-CE7C63C3ABE7}"/>
              </a:ext>
            </a:extLst>
          </p:cNvPr>
          <p:cNvSpPr/>
          <p:nvPr/>
        </p:nvSpPr>
        <p:spPr>
          <a:xfrm>
            <a:off x="4527026" y="567890"/>
            <a:ext cx="2897172" cy="444717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2000" b="1" dirty="0"/>
              <a:t>VP</a:t>
            </a:r>
          </a:p>
          <a:p>
            <a:pPr algn="ctr"/>
            <a:r>
              <a:rPr kumimoji="1" lang="en-US" altLang="ja-JP" b="1" dirty="0"/>
              <a:t>(Value Propositions:</a:t>
            </a:r>
          </a:p>
          <a:p>
            <a:pPr algn="ctr"/>
            <a:r>
              <a:rPr kumimoji="1" lang="ja-JP" altLang="en-US" b="1" dirty="0"/>
              <a:t>価値提案</a:t>
            </a:r>
            <a:r>
              <a:rPr kumimoji="1" lang="en-US" altLang="ja-JP" b="1" dirty="0"/>
              <a:t>)</a:t>
            </a:r>
          </a:p>
          <a:p>
            <a:pPr algn="ctr"/>
            <a:r>
              <a:rPr kumimoji="1" lang="ja-JP" altLang="en-US" sz="1600" dirty="0"/>
              <a:t>・コミュニケーション提供環境の</a:t>
            </a:r>
            <a:r>
              <a:rPr kumimoji="1" lang="en-US" altLang="ja-JP" sz="1600" dirty="0"/>
              <a:t>1</a:t>
            </a:r>
            <a:r>
              <a:rPr kumimoji="1" lang="ja-JP" altLang="en-US" sz="1600" dirty="0"/>
              <a:t>つ</a:t>
            </a:r>
            <a:endParaRPr kumimoji="1" lang="en-US" altLang="ja-JP" sz="1600" dirty="0"/>
          </a:p>
          <a:p>
            <a:pPr algn="ctr"/>
            <a:r>
              <a:rPr kumimoji="1" lang="ja-JP" altLang="en-US" sz="1600" dirty="0"/>
              <a:t>・美味しい飲食によるストレス解消</a:t>
            </a:r>
            <a:endParaRPr kumimoji="1" lang="en-US" altLang="ja-JP" sz="1600" dirty="0"/>
          </a:p>
          <a:p>
            <a:pPr algn="ctr"/>
            <a:r>
              <a:rPr kumimoji="1" lang="ja-JP" altLang="en-US" sz="1600" dirty="0">
                <a:solidFill>
                  <a:schemeClr val="bg1"/>
                </a:solidFill>
              </a:rPr>
              <a:t>・顧客が納得する価格帯での提供</a:t>
            </a:r>
            <a:endParaRPr kumimoji="1" lang="en-US" altLang="ja-JP" sz="1600" dirty="0">
              <a:solidFill>
                <a:schemeClr val="bg1"/>
              </a:solidFill>
            </a:endParaRPr>
          </a:p>
        </p:txBody>
      </p:sp>
      <p:sp>
        <p:nvSpPr>
          <p:cNvPr id="5" name="正方形/長方形 4">
            <a:extLst>
              <a:ext uri="{FF2B5EF4-FFF2-40B4-BE49-F238E27FC236}">
                <a16:creationId xmlns:a16="http://schemas.microsoft.com/office/drawing/2014/main" id="{60B7E22A-3DAD-4786-B8E6-922268DFB1D8}"/>
              </a:ext>
            </a:extLst>
          </p:cNvPr>
          <p:cNvSpPr/>
          <p:nvPr/>
        </p:nvSpPr>
        <p:spPr>
          <a:xfrm>
            <a:off x="7493129" y="567889"/>
            <a:ext cx="2337847" cy="20287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2000" b="1" dirty="0"/>
              <a:t>CR</a:t>
            </a:r>
          </a:p>
          <a:p>
            <a:pPr algn="ctr"/>
            <a:r>
              <a:rPr kumimoji="1" lang="en-US" altLang="ja-JP" b="1" dirty="0"/>
              <a:t>(Customer Relationships:</a:t>
            </a:r>
          </a:p>
          <a:p>
            <a:pPr algn="ctr"/>
            <a:r>
              <a:rPr kumimoji="1" lang="ja-JP" altLang="en-US" b="1" dirty="0"/>
              <a:t>顧客との関係</a:t>
            </a:r>
            <a:r>
              <a:rPr kumimoji="1" lang="en-US" altLang="ja-JP" b="1" dirty="0"/>
              <a:t>)</a:t>
            </a:r>
          </a:p>
          <a:p>
            <a:pPr algn="ctr"/>
            <a:r>
              <a:rPr kumimoji="1" lang="ja-JP" altLang="en-US" sz="1600" dirty="0"/>
              <a:t>・サービスの売り切り</a:t>
            </a:r>
            <a:endParaRPr kumimoji="1" lang="en-US" altLang="ja-JP" sz="1600" dirty="0"/>
          </a:p>
          <a:p>
            <a:pPr algn="ctr"/>
            <a:r>
              <a:rPr kumimoji="1" lang="ja-JP" altLang="en-US" sz="1600" dirty="0"/>
              <a:t>・リピート訪問の希望</a:t>
            </a:r>
            <a:endParaRPr kumimoji="1" lang="en-US" altLang="ja-JP" sz="1600" dirty="0"/>
          </a:p>
        </p:txBody>
      </p:sp>
      <p:sp>
        <p:nvSpPr>
          <p:cNvPr id="6" name="正方形/長方形 5">
            <a:extLst>
              <a:ext uri="{FF2B5EF4-FFF2-40B4-BE49-F238E27FC236}">
                <a16:creationId xmlns:a16="http://schemas.microsoft.com/office/drawing/2014/main" id="{3AA3EEE7-B073-4717-8E8E-BF7065F85E53}"/>
              </a:ext>
            </a:extLst>
          </p:cNvPr>
          <p:cNvSpPr/>
          <p:nvPr/>
        </p:nvSpPr>
        <p:spPr>
          <a:xfrm>
            <a:off x="9904426" y="567888"/>
            <a:ext cx="2096450" cy="444717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2000" b="1" dirty="0"/>
              <a:t>CS</a:t>
            </a:r>
          </a:p>
          <a:p>
            <a:pPr algn="ctr"/>
            <a:r>
              <a:rPr kumimoji="1" lang="en-US" altLang="ja-JP" b="1" dirty="0"/>
              <a:t>(Customer Segments:</a:t>
            </a:r>
          </a:p>
          <a:p>
            <a:pPr algn="ctr"/>
            <a:r>
              <a:rPr kumimoji="1" lang="ja-JP" altLang="en-US" b="1" dirty="0"/>
              <a:t>顧客セグメント</a:t>
            </a:r>
            <a:r>
              <a:rPr kumimoji="1" lang="en-US" altLang="ja-JP" b="1" dirty="0"/>
              <a:t>)</a:t>
            </a:r>
          </a:p>
          <a:p>
            <a:pPr algn="ctr"/>
            <a:r>
              <a:rPr kumimoji="1" lang="ja-JP" altLang="en-US" sz="1600" dirty="0"/>
              <a:t>・高校生～家族、友人、ご年配の方</a:t>
            </a:r>
            <a:endParaRPr kumimoji="1" lang="en-US" altLang="ja-JP" sz="1600" dirty="0"/>
          </a:p>
          <a:p>
            <a:pPr algn="ctr"/>
            <a:r>
              <a:rPr kumimoji="1" lang="en-US" altLang="ja-JP" sz="1600" dirty="0"/>
              <a:t>(=</a:t>
            </a:r>
            <a:r>
              <a:rPr kumimoji="1" lang="ja-JP" altLang="en-US" sz="1600" dirty="0"/>
              <a:t>一般消費者</a:t>
            </a:r>
            <a:r>
              <a:rPr kumimoji="1" lang="en-US" altLang="ja-JP" sz="1600" dirty="0"/>
              <a:t>)</a:t>
            </a:r>
          </a:p>
        </p:txBody>
      </p:sp>
      <p:sp>
        <p:nvSpPr>
          <p:cNvPr id="7" name="正方形/長方形 6">
            <a:extLst>
              <a:ext uri="{FF2B5EF4-FFF2-40B4-BE49-F238E27FC236}">
                <a16:creationId xmlns:a16="http://schemas.microsoft.com/office/drawing/2014/main" id="{922E24A6-7F3F-4B76-A597-DAE7C5977521}"/>
              </a:ext>
            </a:extLst>
          </p:cNvPr>
          <p:cNvSpPr/>
          <p:nvPr/>
        </p:nvSpPr>
        <p:spPr>
          <a:xfrm>
            <a:off x="7493129" y="2730631"/>
            <a:ext cx="2337847" cy="228442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2000" b="1" dirty="0"/>
              <a:t>CH</a:t>
            </a:r>
          </a:p>
          <a:p>
            <a:pPr algn="ctr"/>
            <a:r>
              <a:rPr kumimoji="1" lang="en-US" altLang="ja-JP" b="1" dirty="0"/>
              <a:t>(Channels,</a:t>
            </a:r>
            <a:r>
              <a:rPr kumimoji="1" lang="ja-JP" altLang="en-US" b="1" dirty="0"/>
              <a:t>チャネル</a:t>
            </a:r>
            <a:r>
              <a:rPr kumimoji="1" lang="en-US" altLang="ja-JP" b="1" dirty="0"/>
              <a:t>)</a:t>
            </a:r>
          </a:p>
          <a:p>
            <a:pPr algn="ctr"/>
            <a:r>
              <a:rPr kumimoji="1" lang="ja-JP" altLang="en-US" sz="1600" dirty="0"/>
              <a:t>・口コミ</a:t>
            </a:r>
            <a:endParaRPr kumimoji="1" lang="en-US" altLang="ja-JP" sz="1600" dirty="0"/>
          </a:p>
          <a:p>
            <a:pPr algn="ctr"/>
            <a:r>
              <a:rPr kumimoji="1" lang="ja-JP" altLang="en-US" sz="1600" dirty="0"/>
              <a:t>・予約サービス</a:t>
            </a:r>
            <a:endParaRPr kumimoji="1" lang="en-US" altLang="ja-JP" sz="1600" dirty="0"/>
          </a:p>
          <a:p>
            <a:pPr algn="ctr"/>
            <a:r>
              <a:rPr kumimoji="1" lang="en-US" altLang="ja-JP" sz="1600" dirty="0"/>
              <a:t>(</a:t>
            </a:r>
            <a:r>
              <a:rPr kumimoji="1" lang="ja-JP" altLang="en-US" sz="1600" dirty="0"/>
              <a:t>ホットペッパー</a:t>
            </a:r>
            <a:r>
              <a:rPr kumimoji="1" lang="en-US" altLang="ja-JP" sz="1600" dirty="0"/>
              <a:t>)</a:t>
            </a:r>
          </a:p>
          <a:p>
            <a:pPr algn="ctr"/>
            <a:r>
              <a:rPr kumimoji="1" lang="ja-JP" altLang="en-US" sz="1600" dirty="0"/>
              <a:t>・場所</a:t>
            </a:r>
            <a:r>
              <a:rPr kumimoji="1" lang="en-US" altLang="ja-JP" sz="1600" dirty="0"/>
              <a:t>/</a:t>
            </a:r>
            <a:r>
              <a:rPr kumimoji="1" lang="ja-JP" altLang="en-US" sz="1600" dirty="0"/>
              <a:t>立地</a:t>
            </a:r>
            <a:r>
              <a:rPr kumimoji="1" lang="en-US" altLang="ja-JP" sz="1600" dirty="0"/>
              <a:t>(</a:t>
            </a:r>
            <a:r>
              <a:rPr kumimoji="1" lang="ja-JP" altLang="en-US" sz="1600" dirty="0"/>
              <a:t>看板</a:t>
            </a:r>
            <a:r>
              <a:rPr kumimoji="1" lang="en-US" altLang="ja-JP" sz="1600" dirty="0"/>
              <a:t>)</a:t>
            </a:r>
          </a:p>
        </p:txBody>
      </p:sp>
      <p:sp>
        <p:nvSpPr>
          <p:cNvPr id="8" name="正方形/長方形 7">
            <a:extLst>
              <a:ext uri="{FF2B5EF4-FFF2-40B4-BE49-F238E27FC236}">
                <a16:creationId xmlns:a16="http://schemas.microsoft.com/office/drawing/2014/main" id="{9850C7E4-85EF-43D4-A8CB-347B53C76895}"/>
              </a:ext>
            </a:extLst>
          </p:cNvPr>
          <p:cNvSpPr/>
          <p:nvPr/>
        </p:nvSpPr>
        <p:spPr>
          <a:xfrm>
            <a:off x="2322726" y="2212711"/>
            <a:ext cx="2084896" cy="28023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2000" b="1" dirty="0"/>
              <a:t>KR</a:t>
            </a:r>
          </a:p>
          <a:p>
            <a:pPr algn="ctr"/>
            <a:r>
              <a:rPr kumimoji="1" lang="en-US" altLang="ja-JP" b="1" dirty="0"/>
              <a:t>(key </a:t>
            </a:r>
            <a:r>
              <a:rPr kumimoji="1" lang="en-US" altLang="ja-JP" b="1" dirty="0" err="1"/>
              <a:t>Resorce</a:t>
            </a:r>
            <a:r>
              <a:rPr kumimoji="1" lang="en-US" altLang="ja-JP" b="1" dirty="0"/>
              <a:t>)</a:t>
            </a:r>
          </a:p>
          <a:p>
            <a:pPr algn="ctr"/>
            <a:r>
              <a:rPr kumimoji="1" lang="ja-JP" altLang="en-US" sz="1600" dirty="0"/>
              <a:t>・食材</a:t>
            </a:r>
            <a:endParaRPr kumimoji="1" lang="en-US" altLang="ja-JP" sz="1600" dirty="0"/>
          </a:p>
          <a:p>
            <a:pPr algn="ctr"/>
            <a:r>
              <a:rPr kumimoji="1" lang="ja-JP" altLang="en-US" sz="1600" dirty="0"/>
              <a:t>・アルバイト</a:t>
            </a:r>
            <a:endParaRPr kumimoji="1" lang="en-US" altLang="ja-JP" sz="1600" dirty="0"/>
          </a:p>
          <a:p>
            <a:pPr algn="ctr"/>
            <a:r>
              <a:rPr kumimoji="1" lang="ja-JP" altLang="en-US" sz="1600" dirty="0"/>
              <a:t>・従業員</a:t>
            </a:r>
            <a:endParaRPr kumimoji="1" lang="en-US" altLang="ja-JP" sz="1600" dirty="0"/>
          </a:p>
          <a:p>
            <a:pPr algn="ctr"/>
            <a:r>
              <a:rPr kumimoji="1" lang="ja-JP" altLang="en-US" sz="1600" dirty="0"/>
              <a:t>・予約管理システム</a:t>
            </a:r>
            <a:r>
              <a:rPr kumimoji="1" lang="en-US" altLang="ja-JP" sz="1600" dirty="0"/>
              <a:t>(Air</a:t>
            </a:r>
            <a:r>
              <a:rPr kumimoji="1" lang="ja-JP" altLang="en-US" sz="1600" dirty="0"/>
              <a:t>レジ</a:t>
            </a:r>
            <a:r>
              <a:rPr kumimoji="1" lang="en-US" altLang="ja-JP" sz="1600" dirty="0"/>
              <a:t>)</a:t>
            </a:r>
          </a:p>
          <a:p>
            <a:pPr algn="ctr"/>
            <a:r>
              <a:rPr kumimoji="1" lang="ja-JP" altLang="en-US" sz="1600" dirty="0"/>
              <a:t>・予約受付システム</a:t>
            </a:r>
            <a:r>
              <a:rPr kumimoji="1" lang="en-US" altLang="ja-JP" sz="1600" dirty="0"/>
              <a:t>(</a:t>
            </a:r>
            <a:r>
              <a:rPr kumimoji="1" lang="ja-JP" altLang="en-US" sz="1600" dirty="0"/>
              <a:t>ホットペッパー</a:t>
            </a:r>
            <a:r>
              <a:rPr kumimoji="1" lang="en-US" altLang="ja-JP" sz="1600" dirty="0"/>
              <a:t>)</a:t>
            </a:r>
          </a:p>
        </p:txBody>
      </p:sp>
      <p:sp>
        <p:nvSpPr>
          <p:cNvPr id="9" name="正方形/長方形 8">
            <a:extLst>
              <a:ext uri="{FF2B5EF4-FFF2-40B4-BE49-F238E27FC236}">
                <a16:creationId xmlns:a16="http://schemas.microsoft.com/office/drawing/2014/main" id="{FC279A8E-3057-4D2D-BA46-2BD3027673A1}"/>
              </a:ext>
            </a:extLst>
          </p:cNvPr>
          <p:cNvSpPr/>
          <p:nvPr/>
        </p:nvSpPr>
        <p:spPr>
          <a:xfrm>
            <a:off x="191124" y="5165889"/>
            <a:ext cx="6235566" cy="160019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2000" b="1" dirty="0"/>
              <a:t>CS (Cost Structure</a:t>
            </a:r>
            <a:r>
              <a:rPr kumimoji="1" lang="ja-JP" altLang="en-US" sz="2000" b="1" dirty="0"/>
              <a:t>・コスト構造 </a:t>
            </a:r>
            <a:r>
              <a:rPr kumimoji="1" lang="ja-JP" altLang="en-US" sz="1400" b="1" dirty="0"/>
              <a:t>価値提供にかかるコスト</a:t>
            </a:r>
            <a:r>
              <a:rPr kumimoji="1" lang="en-US" altLang="ja-JP" sz="2000" b="1" dirty="0"/>
              <a:t>)</a:t>
            </a:r>
          </a:p>
          <a:p>
            <a:pPr algn="ctr"/>
            <a:r>
              <a:rPr kumimoji="1" lang="ja-JP" altLang="en-US" sz="1600" dirty="0"/>
              <a:t>・食材</a:t>
            </a:r>
            <a:r>
              <a:rPr kumimoji="1" lang="en-US" altLang="ja-JP" sz="1600" dirty="0"/>
              <a:t>/</a:t>
            </a:r>
            <a:r>
              <a:rPr kumimoji="1" lang="ja-JP" altLang="en-US" sz="1600" dirty="0"/>
              <a:t>材料費</a:t>
            </a:r>
            <a:endParaRPr kumimoji="1" lang="en-US" altLang="ja-JP" sz="1600" dirty="0"/>
          </a:p>
          <a:p>
            <a:pPr algn="ctr"/>
            <a:r>
              <a:rPr kumimoji="1" lang="ja-JP" altLang="en-US" sz="1600" dirty="0"/>
              <a:t>・人件費</a:t>
            </a:r>
            <a:endParaRPr kumimoji="1" lang="en-US" altLang="ja-JP" sz="1600" dirty="0"/>
          </a:p>
          <a:p>
            <a:pPr algn="ctr"/>
            <a:r>
              <a:rPr kumimoji="1" lang="ja-JP" altLang="en-US" sz="1600" dirty="0"/>
              <a:t>・固定費</a:t>
            </a:r>
            <a:r>
              <a:rPr kumimoji="1" lang="en-US" altLang="ja-JP" sz="1600" dirty="0"/>
              <a:t>(</a:t>
            </a:r>
            <a:r>
              <a:rPr kumimoji="1" lang="ja-JP" altLang="en-US" sz="1600" dirty="0"/>
              <a:t>賃料、水道光熱費 等</a:t>
            </a:r>
            <a:r>
              <a:rPr kumimoji="1" lang="en-US" altLang="ja-JP" sz="1600" dirty="0"/>
              <a:t>)</a:t>
            </a:r>
          </a:p>
          <a:p>
            <a:pPr algn="ctr"/>
            <a:r>
              <a:rPr kumimoji="1" lang="ja-JP" altLang="en-US" sz="1600" dirty="0"/>
              <a:t>・</a:t>
            </a:r>
            <a:r>
              <a:rPr kumimoji="1" lang="en-US" altLang="ja-JP" sz="1600" dirty="0"/>
              <a:t>Air</a:t>
            </a:r>
            <a:r>
              <a:rPr kumimoji="1" lang="ja-JP" altLang="en-US" sz="1600" dirty="0"/>
              <a:t>レジ等、</a:t>
            </a:r>
            <a:r>
              <a:rPr kumimoji="1" lang="en-US" altLang="ja-JP" sz="1600" dirty="0"/>
              <a:t>IT</a:t>
            </a:r>
            <a:r>
              <a:rPr kumimoji="1" lang="ja-JP" altLang="en-US" sz="1600" dirty="0"/>
              <a:t>機器 ランニング費</a:t>
            </a:r>
            <a:endParaRPr kumimoji="1" lang="en-US" altLang="ja-JP" sz="1600" dirty="0"/>
          </a:p>
        </p:txBody>
      </p:sp>
      <p:sp>
        <p:nvSpPr>
          <p:cNvPr id="10" name="正方形/長方形 9">
            <a:extLst>
              <a:ext uri="{FF2B5EF4-FFF2-40B4-BE49-F238E27FC236}">
                <a16:creationId xmlns:a16="http://schemas.microsoft.com/office/drawing/2014/main" id="{83982300-048F-4EFB-A1A9-E839C10E5F6F}"/>
              </a:ext>
            </a:extLst>
          </p:cNvPr>
          <p:cNvSpPr/>
          <p:nvPr/>
        </p:nvSpPr>
        <p:spPr>
          <a:xfrm>
            <a:off x="6638446" y="5165889"/>
            <a:ext cx="5441259" cy="160019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2000" b="1" dirty="0"/>
              <a:t>RS(Revenue Stream:</a:t>
            </a:r>
            <a:r>
              <a:rPr kumimoji="1" lang="ja-JP" altLang="en-US" sz="2000" b="1" dirty="0"/>
              <a:t>収益の流れ</a:t>
            </a:r>
            <a:r>
              <a:rPr kumimoji="1" lang="en-US" altLang="ja-JP" sz="2000" b="1" dirty="0"/>
              <a:t>)</a:t>
            </a:r>
          </a:p>
          <a:p>
            <a:pPr algn="ctr"/>
            <a:r>
              <a:rPr kumimoji="1" lang="ja-JP" altLang="en-US" sz="1600" dirty="0"/>
              <a:t>・食事代またはホットペッパー経由のポイント支払い</a:t>
            </a:r>
            <a:endParaRPr kumimoji="1" lang="en-US" altLang="ja-JP" sz="1600" dirty="0"/>
          </a:p>
        </p:txBody>
      </p:sp>
      <p:sp>
        <p:nvSpPr>
          <p:cNvPr id="11" name="タイトル 1">
            <a:extLst>
              <a:ext uri="{FF2B5EF4-FFF2-40B4-BE49-F238E27FC236}">
                <a16:creationId xmlns:a16="http://schemas.microsoft.com/office/drawing/2014/main" id="{3A888B69-EC62-4FDC-A2B7-CFD14FB78948}"/>
              </a:ext>
            </a:extLst>
          </p:cNvPr>
          <p:cNvSpPr txBox="1">
            <a:spLocks/>
          </p:cNvSpPr>
          <p:nvPr/>
        </p:nvSpPr>
        <p:spPr>
          <a:xfrm>
            <a:off x="309549" y="91913"/>
            <a:ext cx="8866255" cy="570045"/>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4400" dirty="0"/>
              <a:t>ビジネスモデルキャンパス</a:t>
            </a:r>
            <a:r>
              <a:rPr lang="en-US" altLang="ja-JP" sz="4400" dirty="0"/>
              <a:t>-</a:t>
            </a:r>
            <a:r>
              <a:rPr lang="ja-JP" altLang="en-US" sz="4400" dirty="0"/>
              <a:t>現状</a:t>
            </a:r>
          </a:p>
        </p:txBody>
      </p:sp>
      <p:sp>
        <p:nvSpPr>
          <p:cNvPr id="12" name="四角形: 角を丸くする 11">
            <a:extLst>
              <a:ext uri="{FF2B5EF4-FFF2-40B4-BE49-F238E27FC236}">
                <a16:creationId xmlns:a16="http://schemas.microsoft.com/office/drawing/2014/main" id="{3D9795F7-A50D-FF43-F196-0EA98A5C9149}"/>
              </a:ext>
            </a:extLst>
          </p:cNvPr>
          <p:cNvSpPr/>
          <p:nvPr/>
        </p:nvSpPr>
        <p:spPr>
          <a:xfrm>
            <a:off x="2782957" y="5844209"/>
            <a:ext cx="1137036" cy="294198"/>
          </a:xfrm>
          <a:prstGeom prst="roundRect">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3" name="吹き出し: 線 12">
            <a:extLst>
              <a:ext uri="{FF2B5EF4-FFF2-40B4-BE49-F238E27FC236}">
                <a16:creationId xmlns:a16="http://schemas.microsoft.com/office/drawing/2014/main" id="{95E61211-C4EE-E488-A86C-2F8ADAF2EBA4}"/>
              </a:ext>
            </a:extLst>
          </p:cNvPr>
          <p:cNvSpPr/>
          <p:nvPr/>
        </p:nvSpPr>
        <p:spPr>
          <a:xfrm>
            <a:off x="4755825" y="4055165"/>
            <a:ext cx="2680351" cy="1240405"/>
          </a:xfrm>
          <a:prstGeom prst="borderCallout1">
            <a:avLst>
              <a:gd name="adj1" fmla="val 18750"/>
              <a:gd name="adj2" fmla="val -8333"/>
              <a:gd name="adj3" fmla="val 127340"/>
              <a:gd name="adj4" fmla="val -42984"/>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600" b="1" dirty="0">
                <a:solidFill>
                  <a:srgbClr val="FF0000"/>
                </a:solidFill>
              </a:rPr>
              <a:t>調査の結果、</a:t>
            </a:r>
            <a:endParaRPr kumimoji="1" lang="en-US" altLang="ja-JP" sz="1600" b="1" dirty="0">
              <a:solidFill>
                <a:srgbClr val="FF0000"/>
              </a:solidFill>
            </a:endParaRPr>
          </a:p>
          <a:p>
            <a:pPr algn="ctr"/>
            <a:r>
              <a:rPr kumimoji="1" lang="ja-JP" altLang="en-US" sz="1600" b="1" dirty="0">
                <a:solidFill>
                  <a:srgbClr val="FF0000"/>
                </a:solidFill>
              </a:rPr>
              <a:t>「需要予測」による人件費最低化により、平均</a:t>
            </a:r>
            <a:r>
              <a:rPr kumimoji="1" lang="en-US" altLang="ja-JP" sz="1600" b="1" dirty="0">
                <a:solidFill>
                  <a:srgbClr val="FF0000"/>
                </a:solidFill>
              </a:rPr>
              <a:t>x%</a:t>
            </a:r>
            <a:r>
              <a:rPr kumimoji="1" lang="ja-JP" altLang="en-US" sz="1600" b="1" dirty="0">
                <a:solidFill>
                  <a:srgbClr val="FF0000"/>
                </a:solidFill>
              </a:rPr>
              <a:t>のコスト削減が見込めると仮定する</a:t>
            </a:r>
          </a:p>
        </p:txBody>
      </p:sp>
    </p:spTree>
    <p:extLst>
      <p:ext uri="{BB962C8B-B14F-4D97-AF65-F5344CB8AC3E}">
        <p14:creationId xmlns:p14="http://schemas.microsoft.com/office/powerpoint/2010/main" val="340454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2">
            <a:extLst>
              <a:ext uri="{FF2B5EF4-FFF2-40B4-BE49-F238E27FC236}">
                <a16:creationId xmlns:a16="http://schemas.microsoft.com/office/drawing/2014/main" id="{F5351E41-DB5A-45A1-B6A7-3E10C900CD09}"/>
              </a:ext>
            </a:extLst>
          </p:cNvPr>
          <p:cNvGraphicFramePr>
            <a:graphicFrameLocks noGrp="1"/>
          </p:cNvGraphicFramePr>
          <p:nvPr>
            <p:extLst>
              <p:ext uri="{D42A27DB-BD31-4B8C-83A1-F6EECF244321}">
                <p14:modId xmlns:p14="http://schemas.microsoft.com/office/powerpoint/2010/main" val="3670443954"/>
              </p:ext>
            </p:extLst>
          </p:nvPr>
        </p:nvGraphicFramePr>
        <p:xfrm>
          <a:off x="112060" y="1429912"/>
          <a:ext cx="11967880" cy="4217505"/>
        </p:xfrm>
        <a:graphic>
          <a:graphicData uri="http://schemas.openxmlformats.org/drawingml/2006/table">
            <a:tbl>
              <a:tblPr firstRow="1" bandRow="1">
                <a:tableStyleId>{08FB837D-C827-4EFA-A057-4D05807E0F7C}</a:tableStyleId>
              </a:tblPr>
              <a:tblGrid>
                <a:gridCol w="1371600">
                  <a:extLst>
                    <a:ext uri="{9D8B030D-6E8A-4147-A177-3AD203B41FA5}">
                      <a16:colId xmlns:a16="http://schemas.microsoft.com/office/drawing/2014/main" val="829859379"/>
                    </a:ext>
                  </a:extLst>
                </a:gridCol>
                <a:gridCol w="5488808">
                  <a:extLst>
                    <a:ext uri="{9D8B030D-6E8A-4147-A177-3AD203B41FA5}">
                      <a16:colId xmlns:a16="http://schemas.microsoft.com/office/drawing/2014/main" val="3382573880"/>
                    </a:ext>
                  </a:extLst>
                </a:gridCol>
                <a:gridCol w="5107472">
                  <a:extLst>
                    <a:ext uri="{9D8B030D-6E8A-4147-A177-3AD203B41FA5}">
                      <a16:colId xmlns:a16="http://schemas.microsoft.com/office/drawing/2014/main" val="3104813131"/>
                    </a:ext>
                  </a:extLst>
                </a:gridCol>
              </a:tblGrid>
              <a:tr h="535394">
                <a:tc>
                  <a:txBody>
                    <a:bodyPr/>
                    <a:lstStyle/>
                    <a:p>
                      <a:endParaRPr kumimoji="1" lang="ja-JP" altLang="en-US" dirty="0"/>
                    </a:p>
                  </a:txBody>
                  <a:tcPr/>
                </a:tc>
                <a:tc>
                  <a:txBody>
                    <a:bodyPr/>
                    <a:lstStyle/>
                    <a:p>
                      <a:pPr algn="ctr"/>
                      <a:r>
                        <a:rPr kumimoji="1" lang="ja-JP" altLang="en-US" sz="2000" b="1" dirty="0"/>
                        <a:t>プラス要因</a:t>
                      </a:r>
                    </a:p>
                  </a:txBody>
                  <a:tcPr/>
                </a:tc>
                <a:tc>
                  <a:txBody>
                    <a:bodyPr/>
                    <a:lstStyle/>
                    <a:p>
                      <a:pPr algn="ctr"/>
                      <a:r>
                        <a:rPr kumimoji="1" lang="ja-JP" altLang="en-US" sz="2000" b="1" dirty="0"/>
                        <a:t>マイナス要因</a:t>
                      </a:r>
                    </a:p>
                  </a:txBody>
                  <a:tcPr/>
                </a:tc>
                <a:extLst>
                  <a:ext uri="{0D108BD9-81ED-4DB2-BD59-A6C34878D82A}">
                    <a16:rowId xmlns:a16="http://schemas.microsoft.com/office/drawing/2014/main" val="758486787"/>
                  </a:ext>
                </a:extLst>
              </a:tr>
              <a:tr h="1731391">
                <a:tc>
                  <a:txBody>
                    <a:bodyPr/>
                    <a:lstStyle/>
                    <a:p>
                      <a:pPr algn="ctr"/>
                      <a:r>
                        <a:rPr kumimoji="1" lang="ja-JP" altLang="en-US" sz="2000" b="1" dirty="0"/>
                        <a:t>内的要因</a:t>
                      </a:r>
                    </a:p>
                  </a:txBody>
                  <a:tcPr/>
                </a:tc>
                <a:tc>
                  <a:txBody>
                    <a:bodyPr/>
                    <a:lstStyle/>
                    <a:p>
                      <a:r>
                        <a:rPr kumimoji="1" lang="en-US" altLang="ja-JP" dirty="0"/>
                        <a:t>&lt;</a:t>
                      </a:r>
                      <a:r>
                        <a:rPr kumimoji="1" lang="ja-JP" altLang="en-US" dirty="0"/>
                        <a:t>強み</a:t>
                      </a:r>
                      <a:r>
                        <a:rPr kumimoji="1" lang="en-US" altLang="ja-JP" dirty="0"/>
                        <a:t>&gt;</a:t>
                      </a:r>
                    </a:p>
                    <a:p>
                      <a:r>
                        <a:rPr kumimoji="1" lang="en-US" altLang="ja-JP" dirty="0"/>
                        <a:t>1.</a:t>
                      </a:r>
                      <a:r>
                        <a:rPr kumimoji="1" lang="ja-JP" altLang="en-US" dirty="0"/>
                        <a:t>リアルな対面によるコミュニケーション空間の提供</a:t>
                      </a:r>
                      <a:endParaRPr kumimoji="1" lang="en-US" altLang="ja-JP" dirty="0"/>
                    </a:p>
                    <a:p>
                      <a:endParaRPr kumimoji="1" lang="en-US" altLang="ja-JP" dirty="0"/>
                    </a:p>
                    <a:p>
                      <a:r>
                        <a:rPr kumimoji="1" lang="en-US" altLang="ja-JP" dirty="0"/>
                        <a:t>2.</a:t>
                      </a:r>
                      <a:r>
                        <a:rPr kumimoji="1" lang="ja-JP" altLang="en-US" dirty="0"/>
                        <a:t>日常の食事とは違ったプレミアム感の体験</a:t>
                      </a:r>
                    </a:p>
                  </a:txBody>
                  <a:tcPr/>
                </a:tc>
                <a:tc>
                  <a:txBody>
                    <a:bodyPr/>
                    <a:lstStyle/>
                    <a:p>
                      <a:r>
                        <a:rPr kumimoji="1" lang="en-US" altLang="ja-JP" dirty="0"/>
                        <a:t>&lt;</a:t>
                      </a:r>
                      <a:r>
                        <a:rPr kumimoji="1" lang="ja-JP" altLang="en-US" dirty="0"/>
                        <a:t>弱み</a:t>
                      </a:r>
                      <a:r>
                        <a:rPr kumimoji="1" lang="en-US" altLang="ja-JP" dirty="0"/>
                        <a:t>&gt;</a:t>
                      </a:r>
                    </a:p>
                    <a:p>
                      <a:r>
                        <a:rPr kumimoji="1" lang="en-US" altLang="ja-JP" dirty="0"/>
                        <a:t>1.</a:t>
                      </a:r>
                      <a:r>
                        <a:rPr kumimoji="1" lang="ja-JP" altLang="en-US" dirty="0"/>
                        <a:t>バッファ込みの人員・従業員確保にせざるをえない</a:t>
                      </a:r>
                      <a:endParaRPr kumimoji="1" lang="en-US" altLang="ja-JP" dirty="0"/>
                    </a:p>
                    <a:p>
                      <a:r>
                        <a:rPr kumimoji="1" lang="en-US" altLang="ja-JP" dirty="0"/>
                        <a:t>(=</a:t>
                      </a:r>
                      <a:r>
                        <a:rPr kumimoji="1" lang="ja-JP" altLang="en-US" dirty="0"/>
                        <a:t>余剰人件費発生</a:t>
                      </a:r>
                      <a:r>
                        <a:rPr kumimoji="1" lang="en-US" altLang="ja-JP" dirty="0"/>
                        <a:t>)</a:t>
                      </a:r>
                      <a:endParaRPr kumimoji="1" lang="ja-JP" altLang="en-US" dirty="0"/>
                    </a:p>
                  </a:txBody>
                  <a:tcPr/>
                </a:tc>
                <a:extLst>
                  <a:ext uri="{0D108BD9-81ED-4DB2-BD59-A6C34878D82A}">
                    <a16:rowId xmlns:a16="http://schemas.microsoft.com/office/drawing/2014/main" val="4196598478"/>
                  </a:ext>
                </a:extLst>
              </a:tr>
              <a:tr h="1731391">
                <a:tc>
                  <a:txBody>
                    <a:bodyPr/>
                    <a:lstStyle/>
                    <a:p>
                      <a:pPr algn="ctr"/>
                      <a:r>
                        <a:rPr kumimoji="1" lang="ja-JP" altLang="en-US" sz="2000" b="1" dirty="0"/>
                        <a:t>外的要因</a:t>
                      </a:r>
                    </a:p>
                  </a:txBody>
                  <a:tcPr/>
                </a:tc>
                <a:tc>
                  <a:txBody>
                    <a:bodyPr/>
                    <a:lstStyle/>
                    <a:p>
                      <a:r>
                        <a:rPr kumimoji="1" lang="en-US" altLang="ja-JP" dirty="0"/>
                        <a:t>&lt;</a:t>
                      </a:r>
                      <a:r>
                        <a:rPr kumimoji="1" lang="ja-JP" altLang="en-US" dirty="0"/>
                        <a:t>機会</a:t>
                      </a:r>
                      <a:r>
                        <a:rPr kumimoji="1" lang="en-US" altLang="ja-JP" dirty="0"/>
                        <a:t>&gt;</a:t>
                      </a:r>
                    </a:p>
                    <a:p>
                      <a:r>
                        <a:rPr kumimoji="1" lang="ja-JP" altLang="en-US" dirty="0"/>
                        <a:t>配送サービスの拡充により、店のキャパ</a:t>
                      </a:r>
                      <a:r>
                        <a:rPr kumimoji="1" lang="en-US" altLang="ja-JP" dirty="0"/>
                        <a:t>(</a:t>
                      </a:r>
                      <a:r>
                        <a:rPr kumimoji="1" lang="ja-JP" altLang="en-US" dirty="0"/>
                        <a:t>席</a:t>
                      </a:r>
                      <a:r>
                        <a:rPr kumimoji="1" lang="en-US" altLang="ja-JP" dirty="0"/>
                        <a:t>)</a:t>
                      </a:r>
                      <a:r>
                        <a:rPr kumimoji="1" lang="ja-JP" altLang="en-US" dirty="0"/>
                        <a:t>を超えた需要</a:t>
                      </a:r>
                      <a:endParaRPr kumimoji="1" lang="en-US" altLang="ja-JP" dirty="0"/>
                    </a:p>
                  </a:txBody>
                  <a:tcPr/>
                </a:tc>
                <a:tc>
                  <a:txBody>
                    <a:bodyPr/>
                    <a:lstStyle/>
                    <a:p>
                      <a:r>
                        <a:rPr kumimoji="1" lang="en-US" altLang="ja-JP" dirty="0"/>
                        <a:t>&lt;</a:t>
                      </a:r>
                      <a:r>
                        <a:rPr kumimoji="1" lang="ja-JP" altLang="en-US" dirty="0"/>
                        <a:t>脅威</a:t>
                      </a:r>
                      <a:r>
                        <a:rPr kumimoji="1" lang="en-US" altLang="ja-JP" dirty="0"/>
                        <a:t>&gt;</a:t>
                      </a:r>
                    </a:p>
                    <a:p>
                      <a:endParaRPr kumimoji="1" lang="en-US" altLang="ja-JP" dirty="0"/>
                    </a:p>
                    <a:p>
                      <a:r>
                        <a:rPr kumimoji="1" lang="en-US" altLang="ja-JP" dirty="0"/>
                        <a:t>1.</a:t>
                      </a:r>
                      <a:r>
                        <a:rPr kumimoji="1" lang="ja-JP" altLang="en-US" dirty="0"/>
                        <a:t>悪天候の場合、来店数が大きく減少する？</a:t>
                      </a:r>
                      <a:endParaRPr kumimoji="1" lang="en-US" altLang="ja-JP" dirty="0"/>
                    </a:p>
                    <a:p>
                      <a:r>
                        <a:rPr kumimoji="1" lang="ja-JP" altLang="en-US" sz="1600" dirty="0"/>
                        <a:t>他事例：天気情報が販売量に対して数</a:t>
                      </a:r>
                      <a:r>
                        <a:rPr kumimoji="1" lang="en-US" altLang="ja-JP" sz="1600" dirty="0"/>
                        <a:t>%</a:t>
                      </a:r>
                      <a:r>
                        <a:rPr kumimoji="1" lang="ja-JP" altLang="en-US" sz="1600" dirty="0"/>
                        <a:t>寄与</a:t>
                      </a:r>
                      <a:endParaRPr kumimoji="1" lang="en-US" altLang="ja-JP" sz="1600" dirty="0"/>
                    </a:p>
                    <a:p>
                      <a:r>
                        <a:rPr kumimoji="1" lang="en-US" altLang="ja-JP" sz="1600" dirty="0"/>
                        <a:t>https://diamond-rm.net/technology/57518/</a:t>
                      </a:r>
                    </a:p>
                    <a:p>
                      <a:endParaRPr kumimoji="1" lang="en-US" altLang="ja-JP" dirty="0"/>
                    </a:p>
                    <a:p>
                      <a:r>
                        <a:rPr kumimoji="1" lang="en-US" altLang="ja-JP" dirty="0"/>
                        <a:t>2.</a:t>
                      </a:r>
                      <a:r>
                        <a:rPr kumimoji="1" lang="ja-JP" altLang="en-US" dirty="0"/>
                        <a:t>コロナによる、外出・外食機械の減少</a:t>
                      </a:r>
                    </a:p>
                  </a:txBody>
                  <a:tcPr/>
                </a:tc>
                <a:extLst>
                  <a:ext uri="{0D108BD9-81ED-4DB2-BD59-A6C34878D82A}">
                    <a16:rowId xmlns:a16="http://schemas.microsoft.com/office/drawing/2014/main" val="4069349869"/>
                  </a:ext>
                </a:extLst>
              </a:tr>
            </a:tbl>
          </a:graphicData>
        </a:graphic>
      </p:graphicFrame>
      <p:sp>
        <p:nvSpPr>
          <p:cNvPr id="3" name="タイトル 1">
            <a:extLst>
              <a:ext uri="{FF2B5EF4-FFF2-40B4-BE49-F238E27FC236}">
                <a16:creationId xmlns:a16="http://schemas.microsoft.com/office/drawing/2014/main" id="{6A2D528A-F0E5-4B9E-A36A-93138CA68533}"/>
              </a:ext>
            </a:extLst>
          </p:cNvPr>
          <p:cNvSpPr txBox="1">
            <a:spLocks/>
          </p:cNvSpPr>
          <p:nvPr/>
        </p:nvSpPr>
        <p:spPr>
          <a:xfrm>
            <a:off x="362175" y="214885"/>
            <a:ext cx="10058400" cy="1040173"/>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en-US" altLang="ja-JP" dirty="0"/>
              <a:t>SWOT</a:t>
            </a:r>
            <a:r>
              <a:rPr lang="ja-JP" altLang="en-US" dirty="0"/>
              <a:t>分析</a:t>
            </a:r>
            <a:endParaRPr lang="en-US" altLang="ja-JP" dirty="0"/>
          </a:p>
          <a:p>
            <a:r>
              <a:rPr lang="ja-JP" altLang="en-US" sz="2400" dirty="0"/>
              <a:t>～導入先：店舗について～</a:t>
            </a:r>
          </a:p>
        </p:txBody>
      </p:sp>
      <p:sp>
        <p:nvSpPr>
          <p:cNvPr id="4" name="楕円 3">
            <a:extLst>
              <a:ext uri="{FF2B5EF4-FFF2-40B4-BE49-F238E27FC236}">
                <a16:creationId xmlns:a16="http://schemas.microsoft.com/office/drawing/2014/main" id="{B5568832-42DF-CA43-E520-92F6BF965CEE}"/>
              </a:ext>
            </a:extLst>
          </p:cNvPr>
          <p:cNvSpPr/>
          <p:nvPr/>
        </p:nvSpPr>
        <p:spPr>
          <a:xfrm>
            <a:off x="11211645" y="3538664"/>
            <a:ext cx="868295" cy="760719"/>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検証</a:t>
            </a:r>
            <a:endParaRPr kumimoji="1" lang="en-US" altLang="ja-JP" dirty="0">
              <a:solidFill>
                <a:schemeClr val="bg1"/>
              </a:solidFill>
            </a:endParaRPr>
          </a:p>
        </p:txBody>
      </p:sp>
    </p:spTree>
    <p:extLst>
      <p:ext uri="{BB962C8B-B14F-4D97-AF65-F5344CB8AC3E}">
        <p14:creationId xmlns:p14="http://schemas.microsoft.com/office/powerpoint/2010/main" val="2564509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2">
            <a:extLst>
              <a:ext uri="{FF2B5EF4-FFF2-40B4-BE49-F238E27FC236}">
                <a16:creationId xmlns:a16="http://schemas.microsoft.com/office/drawing/2014/main" id="{F5351E41-DB5A-45A1-B6A7-3E10C900CD09}"/>
              </a:ext>
            </a:extLst>
          </p:cNvPr>
          <p:cNvGraphicFramePr>
            <a:graphicFrameLocks noGrp="1"/>
          </p:cNvGraphicFramePr>
          <p:nvPr>
            <p:extLst>
              <p:ext uri="{D42A27DB-BD31-4B8C-83A1-F6EECF244321}">
                <p14:modId xmlns:p14="http://schemas.microsoft.com/office/powerpoint/2010/main" val="792343545"/>
              </p:ext>
            </p:extLst>
          </p:nvPr>
        </p:nvGraphicFramePr>
        <p:xfrm>
          <a:off x="112060" y="1149970"/>
          <a:ext cx="11967880" cy="3998176"/>
        </p:xfrm>
        <a:graphic>
          <a:graphicData uri="http://schemas.openxmlformats.org/drawingml/2006/table">
            <a:tbl>
              <a:tblPr firstRow="1" bandRow="1">
                <a:tableStyleId>{08FB837D-C827-4EFA-A057-4D05807E0F7C}</a:tableStyleId>
              </a:tblPr>
              <a:tblGrid>
                <a:gridCol w="1371600">
                  <a:extLst>
                    <a:ext uri="{9D8B030D-6E8A-4147-A177-3AD203B41FA5}">
                      <a16:colId xmlns:a16="http://schemas.microsoft.com/office/drawing/2014/main" val="829859379"/>
                    </a:ext>
                  </a:extLst>
                </a:gridCol>
                <a:gridCol w="5488808">
                  <a:extLst>
                    <a:ext uri="{9D8B030D-6E8A-4147-A177-3AD203B41FA5}">
                      <a16:colId xmlns:a16="http://schemas.microsoft.com/office/drawing/2014/main" val="3382573880"/>
                    </a:ext>
                  </a:extLst>
                </a:gridCol>
                <a:gridCol w="5107472">
                  <a:extLst>
                    <a:ext uri="{9D8B030D-6E8A-4147-A177-3AD203B41FA5}">
                      <a16:colId xmlns:a16="http://schemas.microsoft.com/office/drawing/2014/main" val="3104813131"/>
                    </a:ext>
                  </a:extLst>
                </a:gridCol>
              </a:tblGrid>
              <a:tr h="535394">
                <a:tc>
                  <a:txBody>
                    <a:bodyPr/>
                    <a:lstStyle/>
                    <a:p>
                      <a:endParaRPr kumimoji="1" lang="ja-JP" altLang="en-US" dirty="0"/>
                    </a:p>
                  </a:txBody>
                  <a:tcPr/>
                </a:tc>
                <a:tc>
                  <a:txBody>
                    <a:bodyPr/>
                    <a:lstStyle/>
                    <a:p>
                      <a:pPr algn="ctr"/>
                      <a:r>
                        <a:rPr kumimoji="1" lang="ja-JP" altLang="en-US" sz="2000" b="1" dirty="0"/>
                        <a:t>プラス要因</a:t>
                      </a:r>
                    </a:p>
                  </a:txBody>
                  <a:tcPr/>
                </a:tc>
                <a:tc>
                  <a:txBody>
                    <a:bodyPr/>
                    <a:lstStyle/>
                    <a:p>
                      <a:pPr algn="ctr"/>
                      <a:r>
                        <a:rPr kumimoji="1" lang="ja-JP" altLang="en-US" sz="2000" b="1" dirty="0"/>
                        <a:t>マイナス要因</a:t>
                      </a:r>
                    </a:p>
                  </a:txBody>
                  <a:tcPr/>
                </a:tc>
                <a:extLst>
                  <a:ext uri="{0D108BD9-81ED-4DB2-BD59-A6C34878D82A}">
                    <a16:rowId xmlns:a16="http://schemas.microsoft.com/office/drawing/2014/main" val="758486787"/>
                  </a:ext>
                </a:extLst>
              </a:tr>
              <a:tr h="1731391">
                <a:tc>
                  <a:txBody>
                    <a:bodyPr/>
                    <a:lstStyle/>
                    <a:p>
                      <a:pPr algn="ctr"/>
                      <a:r>
                        <a:rPr kumimoji="1" lang="ja-JP" altLang="en-US" sz="2000" b="1" dirty="0"/>
                        <a:t>内的要因</a:t>
                      </a:r>
                    </a:p>
                  </a:txBody>
                  <a:tcPr/>
                </a:tc>
                <a:tc>
                  <a:txBody>
                    <a:bodyPr/>
                    <a:lstStyle/>
                    <a:p>
                      <a:r>
                        <a:rPr kumimoji="1" lang="en-US" altLang="ja-JP" dirty="0"/>
                        <a:t>&lt;</a:t>
                      </a:r>
                      <a:r>
                        <a:rPr kumimoji="1" lang="ja-JP" altLang="en-US" dirty="0"/>
                        <a:t>強み</a:t>
                      </a:r>
                      <a:r>
                        <a:rPr kumimoji="1" lang="en-US" altLang="ja-JP" dirty="0"/>
                        <a:t>&gt;</a:t>
                      </a:r>
                    </a:p>
                    <a:p>
                      <a:r>
                        <a:rPr kumimoji="1" lang="en-US" altLang="ja-JP" dirty="0"/>
                        <a:t>1.</a:t>
                      </a:r>
                      <a:r>
                        <a:rPr kumimoji="1" lang="ja-JP" altLang="en-US" dirty="0"/>
                        <a:t>人件コストの削減</a:t>
                      </a:r>
                      <a:endParaRPr kumimoji="1" lang="en-US" altLang="ja-JP" dirty="0"/>
                    </a:p>
                    <a:p>
                      <a:endParaRPr kumimoji="1" lang="en-US" altLang="ja-JP" dirty="0"/>
                    </a:p>
                  </a:txBody>
                  <a:tcPr/>
                </a:tc>
                <a:tc>
                  <a:txBody>
                    <a:bodyPr/>
                    <a:lstStyle/>
                    <a:p>
                      <a:r>
                        <a:rPr kumimoji="1" lang="en-US" altLang="ja-JP" dirty="0"/>
                        <a:t>&lt;</a:t>
                      </a:r>
                      <a:r>
                        <a:rPr kumimoji="1" lang="ja-JP" altLang="en-US" dirty="0"/>
                        <a:t>弱み</a:t>
                      </a:r>
                      <a:r>
                        <a:rPr kumimoji="1" lang="en-US" altLang="ja-JP" dirty="0"/>
                        <a:t>&gt;</a:t>
                      </a:r>
                    </a:p>
                    <a:p>
                      <a:r>
                        <a:rPr kumimoji="1" lang="en-US" altLang="ja-JP" dirty="0"/>
                        <a:t>1.</a:t>
                      </a:r>
                      <a:r>
                        <a:rPr kumimoji="1" lang="ja-JP" altLang="en-US" dirty="0"/>
                        <a:t>予測が外れた場合、足りない人員で現場を回す必要があり、その場合、顧客満足度が低下する可能性がある</a:t>
                      </a:r>
                    </a:p>
                  </a:txBody>
                  <a:tcPr/>
                </a:tc>
                <a:extLst>
                  <a:ext uri="{0D108BD9-81ED-4DB2-BD59-A6C34878D82A}">
                    <a16:rowId xmlns:a16="http://schemas.microsoft.com/office/drawing/2014/main" val="4196598478"/>
                  </a:ext>
                </a:extLst>
              </a:tr>
              <a:tr h="1731391">
                <a:tc>
                  <a:txBody>
                    <a:bodyPr/>
                    <a:lstStyle/>
                    <a:p>
                      <a:pPr algn="ctr"/>
                      <a:r>
                        <a:rPr kumimoji="1" lang="ja-JP" altLang="en-US" sz="2000" b="1" dirty="0"/>
                        <a:t>外的要因</a:t>
                      </a:r>
                    </a:p>
                  </a:txBody>
                  <a:tcPr/>
                </a:tc>
                <a:tc>
                  <a:txBody>
                    <a:bodyPr/>
                    <a:lstStyle/>
                    <a:p>
                      <a:r>
                        <a:rPr kumimoji="1" lang="en-US" altLang="ja-JP" dirty="0"/>
                        <a:t>&lt;</a:t>
                      </a:r>
                      <a:r>
                        <a:rPr kumimoji="1" lang="ja-JP" altLang="en-US" dirty="0"/>
                        <a:t>機会</a:t>
                      </a:r>
                      <a:r>
                        <a:rPr kumimoji="1" lang="en-US" altLang="ja-JP" dirty="0"/>
                        <a:t>&gt;</a:t>
                      </a:r>
                    </a:p>
                    <a:p>
                      <a:r>
                        <a:rPr kumimoji="1" lang="en-US" altLang="ja-JP" dirty="0"/>
                        <a:t>1.</a:t>
                      </a:r>
                      <a:r>
                        <a:rPr kumimoji="1" lang="ja-JP" altLang="en-US" dirty="0"/>
                        <a:t>食材費の高騰により、コスト低下</a:t>
                      </a:r>
                      <a:r>
                        <a:rPr kumimoji="1" lang="en-US" altLang="ja-JP" dirty="0"/>
                        <a:t>(=</a:t>
                      </a:r>
                      <a:r>
                        <a:rPr kumimoji="1" lang="ja-JP" altLang="en-US" dirty="0"/>
                        <a:t>廃棄食材</a:t>
                      </a:r>
                      <a:r>
                        <a:rPr kumimoji="1" lang="en-US" altLang="ja-JP" dirty="0"/>
                        <a:t>)</a:t>
                      </a:r>
                      <a:r>
                        <a:rPr kumimoji="1" lang="ja-JP" altLang="en-US" dirty="0"/>
                        <a:t>の需要あり</a:t>
                      </a:r>
                    </a:p>
                  </a:txBody>
                  <a:tcPr/>
                </a:tc>
                <a:tc>
                  <a:txBody>
                    <a:bodyPr/>
                    <a:lstStyle/>
                    <a:p>
                      <a:r>
                        <a:rPr kumimoji="1" lang="en-US" altLang="ja-JP" dirty="0"/>
                        <a:t>&lt;</a:t>
                      </a:r>
                      <a:r>
                        <a:rPr kumimoji="1" lang="ja-JP" altLang="en-US" dirty="0"/>
                        <a:t>脅威</a:t>
                      </a:r>
                      <a:r>
                        <a:rPr kumimoji="1" lang="en-US" altLang="ja-JP" dirty="0"/>
                        <a:t>&gt;</a:t>
                      </a:r>
                    </a:p>
                    <a:p>
                      <a:r>
                        <a:rPr kumimoji="1" lang="en-US" altLang="ja-JP" dirty="0"/>
                        <a:t>1.</a:t>
                      </a:r>
                      <a:r>
                        <a:rPr kumimoji="1" lang="ja-JP" altLang="en-US" dirty="0"/>
                        <a:t>配膳ロボット導入による、人件費課題の、そもそもの解消</a:t>
                      </a:r>
                      <a:r>
                        <a:rPr kumimoji="1" lang="en-US" altLang="ja-JP" dirty="0"/>
                        <a:t>(=</a:t>
                      </a:r>
                      <a:r>
                        <a:rPr kumimoji="1" lang="ja-JP" altLang="en-US" dirty="0"/>
                        <a:t>来店予測の必要性がなくなる</a:t>
                      </a:r>
                      <a:r>
                        <a:rPr kumimoji="1" lang="en-US" altLang="ja-JP" dirty="0"/>
                        <a:t>)</a:t>
                      </a:r>
                      <a:endParaRPr kumimoji="1" lang="ja-JP" altLang="en-US" dirty="0"/>
                    </a:p>
                  </a:txBody>
                  <a:tcPr/>
                </a:tc>
                <a:extLst>
                  <a:ext uri="{0D108BD9-81ED-4DB2-BD59-A6C34878D82A}">
                    <a16:rowId xmlns:a16="http://schemas.microsoft.com/office/drawing/2014/main" val="4069349869"/>
                  </a:ext>
                </a:extLst>
              </a:tr>
            </a:tbl>
          </a:graphicData>
        </a:graphic>
      </p:graphicFrame>
      <p:sp>
        <p:nvSpPr>
          <p:cNvPr id="3" name="タイトル 1">
            <a:extLst>
              <a:ext uri="{FF2B5EF4-FFF2-40B4-BE49-F238E27FC236}">
                <a16:creationId xmlns:a16="http://schemas.microsoft.com/office/drawing/2014/main" id="{6A2D528A-F0E5-4B9E-A36A-93138CA68533}"/>
              </a:ext>
            </a:extLst>
          </p:cNvPr>
          <p:cNvSpPr txBox="1">
            <a:spLocks/>
          </p:cNvSpPr>
          <p:nvPr/>
        </p:nvSpPr>
        <p:spPr>
          <a:xfrm>
            <a:off x="362175" y="214885"/>
            <a:ext cx="11282978" cy="1040173"/>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en-US" altLang="ja-JP" dirty="0"/>
              <a:t>SWOT</a:t>
            </a:r>
            <a:r>
              <a:rPr lang="ja-JP" altLang="en-US" dirty="0"/>
              <a:t>分析</a:t>
            </a:r>
            <a:endParaRPr lang="en-US" altLang="ja-JP" dirty="0"/>
          </a:p>
          <a:p>
            <a:r>
              <a:rPr lang="ja-JP" altLang="en-US" sz="2400" dirty="0"/>
              <a:t>～導入元</a:t>
            </a:r>
            <a:r>
              <a:rPr lang="en-US" altLang="ja-JP" sz="2400" dirty="0"/>
              <a:t>(</a:t>
            </a:r>
            <a:r>
              <a:rPr lang="ja-JP" altLang="en-US" sz="2400" dirty="0"/>
              <a:t>我々</a:t>
            </a:r>
            <a:r>
              <a:rPr lang="en-US" altLang="ja-JP" sz="2400" dirty="0"/>
              <a:t>)</a:t>
            </a:r>
            <a:r>
              <a:rPr lang="ja-JP" altLang="en-US" sz="2400" dirty="0"/>
              <a:t>：</a:t>
            </a:r>
            <a:r>
              <a:rPr lang="en-US" altLang="ja-JP" sz="2400" dirty="0"/>
              <a:t>pos</a:t>
            </a:r>
            <a:r>
              <a:rPr lang="ja-JP" altLang="en-US" sz="2400" dirty="0"/>
              <a:t>レジサービスについて～</a:t>
            </a:r>
          </a:p>
        </p:txBody>
      </p:sp>
      <p:sp>
        <p:nvSpPr>
          <p:cNvPr id="5" name="楕円 4">
            <a:extLst>
              <a:ext uri="{FF2B5EF4-FFF2-40B4-BE49-F238E27FC236}">
                <a16:creationId xmlns:a16="http://schemas.microsoft.com/office/drawing/2014/main" id="{AAE98A69-F4B9-E83A-C9F0-B968C1E8F3FB}"/>
              </a:ext>
            </a:extLst>
          </p:cNvPr>
          <p:cNvSpPr/>
          <p:nvPr/>
        </p:nvSpPr>
        <p:spPr>
          <a:xfrm>
            <a:off x="3712028" y="1809783"/>
            <a:ext cx="868295" cy="760719"/>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需要</a:t>
            </a:r>
            <a:endParaRPr kumimoji="1" lang="en-US" altLang="ja-JP" dirty="0">
              <a:solidFill>
                <a:schemeClr val="bg1"/>
              </a:solidFill>
            </a:endParaRPr>
          </a:p>
        </p:txBody>
      </p:sp>
      <p:sp>
        <p:nvSpPr>
          <p:cNvPr id="7" name="楕円 6">
            <a:extLst>
              <a:ext uri="{FF2B5EF4-FFF2-40B4-BE49-F238E27FC236}">
                <a16:creationId xmlns:a16="http://schemas.microsoft.com/office/drawing/2014/main" id="{836896CB-61FE-F19E-611A-C000275F21C7}"/>
              </a:ext>
            </a:extLst>
          </p:cNvPr>
          <p:cNvSpPr/>
          <p:nvPr/>
        </p:nvSpPr>
        <p:spPr>
          <a:xfrm>
            <a:off x="2450566" y="4036872"/>
            <a:ext cx="868295" cy="760719"/>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需要</a:t>
            </a:r>
            <a:endParaRPr kumimoji="1" lang="en-US" altLang="ja-JP" dirty="0">
              <a:solidFill>
                <a:schemeClr val="bg1"/>
              </a:solidFill>
            </a:endParaRPr>
          </a:p>
        </p:txBody>
      </p:sp>
    </p:spTree>
    <p:extLst>
      <p:ext uri="{BB962C8B-B14F-4D97-AF65-F5344CB8AC3E}">
        <p14:creationId xmlns:p14="http://schemas.microsoft.com/office/powerpoint/2010/main" val="1086507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6A2D528A-F0E5-4B9E-A36A-93138CA68533}"/>
              </a:ext>
            </a:extLst>
          </p:cNvPr>
          <p:cNvSpPr txBox="1">
            <a:spLocks/>
          </p:cNvSpPr>
          <p:nvPr/>
        </p:nvSpPr>
        <p:spPr>
          <a:xfrm>
            <a:off x="362175" y="214885"/>
            <a:ext cx="11282978" cy="1040173"/>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dirty="0"/>
              <a:t>現状と検討方針総括</a:t>
            </a:r>
            <a:endParaRPr lang="en-US" altLang="ja-JP" dirty="0"/>
          </a:p>
        </p:txBody>
      </p:sp>
      <p:graphicFrame>
        <p:nvGraphicFramePr>
          <p:cNvPr id="6" name="表 7">
            <a:extLst>
              <a:ext uri="{FF2B5EF4-FFF2-40B4-BE49-F238E27FC236}">
                <a16:creationId xmlns:a16="http://schemas.microsoft.com/office/drawing/2014/main" id="{6ABE242E-2726-40E1-15FC-3F59F15A570C}"/>
              </a:ext>
            </a:extLst>
          </p:cNvPr>
          <p:cNvGraphicFramePr>
            <a:graphicFrameLocks noGrp="1"/>
          </p:cNvGraphicFramePr>
          <p:nvPr>
            <p:extLst>
              <p:ext uri="{D42A27DB-BD31-4B8C-83A1-F6EECF244321}">
                <p14:modId xmlns:p14="http://schemas.microsoft.com/office/powerpoint/2010/main" val="2513076025"/>
              </p:ext>
            </p:extLst>
          </p:nvPr>
        </p:nvGraphicFramePr>
        <p:xfrm>
          <a:off x="111489" y="749464"/>
          <a:ext cx="9992766" cy="5359071"/>
        </p:xfrm>
        <a:graphic>
          <a:graphicData uri="http://schemas.openxmlformats.org/drawingml/2006/table">
            <a:tbl>
              <a:tblPr firstRow="1" bandRow="1">
                <a:tableStyleId>{638B1855-1B75-4FBE-930C-398BA8C253C6}</a:tableStyleId>
              </a:tblPr>
              <a:tblGrid>
                <a:gridCol w="1508530">
                  <a:extLst>
                    <a:ext uri="{9D8B030D-6E8A-4147-A177-3AD203B41FA5}">
                      <a16:colId xmlns:a16="http://schemas.microsoft.com/office/drawing/2014/main" val="143840013"/>
                    </a:ext>
                  </a:extLst>
                </a:gridCol>
                <a:gridCol w="3455299">
                  <a:extLst>
                    <a:ext uri="{9D8B030D-6E8A-4147-A177-3AD203B41FA5}">
                      <a16:colId xmlns:a16="http://schemas.microsoft.com/office/drawing/2014/main" val="2068966890"/>
                    </a:ext>
                  </a:extLst>
                </a:gridCol>
                <a:gridCol w="5028937">
                  <a:extLst>
                    <a:ext uri="{9D8B030D-6E8A-4147-A177-3AD203B41FA5}">
                      <a16:colId xmlns:a16="http://schemas.microsoft.com/office/drawing/2014/main" val="2341566530"/>
                    </a:ext>
                  </a:extLst>
                </a:gridCol>
              </a:tblGrid>
              <a:tr h="421311">
                <a:tc>
                  <a:txBody>
                    <a:bodyPr/>
                    <a:lstStyle/>
                    <a:p>
                      <a:endParaRPr kumimoji="1" lang="ja-JP" altLang="en-US" sz="1600" dirty="0">
                        <a:solidFill>
                          <a:schemeClr val="bg1"/>
                        </a:solidFill>
                        <a:latin typeface="メイリオ 本文"/>
                      </a:endParaRPr>
                    </a:p>
                  </a:txBody>
                  <a:tcPr/>
                </a:tc>
                <a:tc>
                  <a:txBody>
                    <a:bodyPr/>
                    <a:lstStyle/>
                    <a:p>
                      <a:r>
                        <a:rPr kumimoji="1" lang="ja-JP" altLang="en-US" sz="1600" dirty="0">
                          <a:solidFill>
                            <a:schemeClr val="bg1"/>
                          </a:solidFill>
                          <a:latin typeface="メイリオ 本文"/>
                        </a:rPr>
                        <a:t>導入先</a:t>
                      </a:r>
                      <a:r>
                        <a:rPr kumimoji="1" lang="en-US" altLang="ja-JP" sz="1600" dirty="0">
                          <a:solidFill>
                            <a:schemeClr val="bg1"/>
                          </a:solidFill>
                          <a:latin typeface="メイリオ 本文"/>
                        </a:rPr>
                        <a:t>(</a:t>
                      </a:r>
                      <a:r>
                        <a:rPr kumimoji="1" lang="ja-JP" altLang="en-US" sz="1600" dirty="0">
                          <a:solidFill>
                            <a:schemeClr val="bg1"/>
                          </a:solidFill>
                          <a:latin typeface="メイリオ 本文"/>
                        </a:rPr>
                        <a:t>飲食店</a:t>
                      </a:r>
                      <a:r>
                        <a:rPr kumimoji="1" lang="en-US" altLang="ja-JP" sz="1600" dirty="0">
                          <a:solidFill>
                            <a:schemeClr val="bg1"/>
                          </a:solidFill>
                          <a:latin typeface="メイリオ 本文"/>
                        </a:rPr>
                        <a:t>)</a:t>
                      </a:r>
                      <a:endParaRPr kumimoji="1" lang="ja-JP" altLang="en-US" sz="1600" dirty="0">
                        <a:solidFill>
                          <a:schemeClr val="bg1"/>
                        </a:solidFill>
                        <a:latin typeface="メイリオ 本文"/>
                      </a:endParaRPr>
                    </a:p>
                  </a:txBody>
                  <a:tcPr/>
                </a:tc>
                <a:tc>
                  <a:txBody>
                    <a:bodyPr/>
                    <a:lstStyle/>
                    <a:p>
                      <a:r>
                        <a:rPr kumimoji="1" lang="ja-JP" altLang="en-US" sz="1600" dirty="0">
                          <a:solidFill>
                            <a:schemeClr val="bg1"/>
                          </a:solidFill>
                          <a:latin typeface="メイリオ 本文"/>
                        </a:rPr>
                        <a:t>導入元</a:t>
                      </a:r>
                      <a:r>
                        <a:rPr kumimoji="1" lang="en-US" altLang="ja-JP" sz="1600" dirty="0">
                          <a:solidFill>
                            <a:schemeClr val="bg1"/>
                          </a:solidFill>
                          <a:latin typeface="メイリオ 本文"/>
                        </a:rPr>
                        <a:t>(</a:t>
                      </a:r>
                      <a:r>
                        <a:rPr kumimoji="1" lang="ja-JP" altLang="en-US" sz="1600" dirty="0">
                          <a:solidFill>
                            <a:schemeClr val="bg1"/>
                          </a:solidFill>
                          <a:latin typeface="メイリオ 本文"/>
                        </a:rPr>
                        <a:t>我々</a:t>
                      </a:r>
                      <a:r>
                        <a:rPr kumimoji="1" lang="en-US" altLang="ja-JP" sz="1600" dirty="0">
                          <a:solidFill>
                            <a:schemeClr val="bg1"/>
                          </a:solidFill>
                          <a:latin typeface="メイリオ 本文"/>
                        </a:rPr>
                        <a:t>:Air</a:t>
                      </a:r>
                      <a:r>
                        <a:rPr kumimoji="1" lang="ja-JP" altLang="en-US" sz="1600" dirty="0">
                          <a:solidFill>
                            <a:schemeClr val="bg1"/>
                          </a:solidFill>
                          <a:latin typeface="メイリオ 本文"/>
                        </a:rPr>
                        <a:t>レジ</a:t>
                      </a:r>
                      <a:r>
                        <a:rPr kumimoji="1" lang="en-US" altLang="ja-JP" sz="1600" dirty="0">
                          <a:solidFill>
                            <a:schemeClr val="bg1"/>
                          </a:solidFill>
                          <a:latin typeface="メイリオ 本文"/>
                        </a:rPr>
                        <a:t>)</a:t>
                      </a:r>
                      <a:endParaRPr kumimoji="1" lang="ja-JP" altLang="en-US" sz="1600" dirty="0">
                        <a:solidFill>
                          <a:schemeClr val="bg1"/>
                        </a:solidFill>
                        <a:latin typeface="メイリオ 本文"/>
                      </a:endParaRPr>
                    </a:p>
                  </a:txBody>
                  <a:tcPr/>
                </a:tc>
                <a:extLst>
                  <a:ext uri="{0D108BD9-81ED-4DB2-BD59-A6C34878D82A}">
                    <a16:rowId xmlns:a16="http://schemas.microsoft.com/office/drawing/2014/main" val="2869289161"/>
                  </a:ext>
                </a:extLst>
              </a:tr>
              <a:tr h="770467">
                <a:tc>
                  <a:txBody>
                    <a:bodyPr/>
                    <a:lstStyle/>
                    <a:p>
                      <a:r>
                        <a:rPr kumimoji="1" lang="ja-JP" altLang="en-US" sz="1600" b="1" dirty="0">
                          <a:solidFill>
                            <a:schemeClr val="bg1"/>
                          </a:solidFill>
                          <a:latin typeface="メイリオ 本文"/>
                        </a:rPr>
                        <a:t>セグメンテーション</a:t>
                      </a:r>
                    </a:p>
                  </a:txBody>
                  <a:tcPr/>
                </a:tc>
                <a:tc>
                  <a:txBody>
                    <a:bodyPr/>
                    <a:lstStyle/>
                    <a:p>
                      <a:r>
                        <a:rPr kumimoji="1" lang="ja-JP" altLang="en-US" sz="1600" dirty="0">
                          <a:solidFill>
                            <a:schemeClr val="bg1"/>
                          </a:solidFill>
                          <a:latin typeface="メイリオ 本文"/>
                        </a:rPr>
                        <a:t>■現状</a:t>
                      </a:r>
                      <a:endParaRPr kumimoji="1" lang="en-US" altLang="ja-JP" sz="1600" dirty="0">
                        <a:solidFill>
                          <a:schemeClr val="bg1"/>
                        </a:solidFill>
                        <a:latin typeface="メイリオ 本文"/>
                      </a:endParaRPr>
                    </a:p>
                    <a:p>
                      <a:r>
                        <a:rPr kumimoji="1" lang="ja-JP" altLang="en-US" sz="1400" dirty="0">
                          <a:solidFill>
                            <a:schemeClr val="bg1"/>
                          </a:solidFill>
                          <a:latin typeface="メイリオ 本文"/>
                        </a:rPr>
                        <a:t> </a:t>
                      </a:r>
                      <a:r>
                        <a:rPr kumimoji="1" lang="en-US" altLang="ja-JP" sz="1400" dirty="0">
                          <a:solidFill>
                            <a:schemeClr val="bg1"/>
                          </a:solidFill>
                          <a:latin typeface="メイリオ 本文"/>
                        </a:rPr>
                        <a:t>※</a:t>
                      </a:r>
                      <a:r>
                        <a:rPr kumimoji="1" lang="ja-JP" altLang="en-US" sz="1400" dirty="0">
                          <a:solidFill>
                            <a:schemeClr val="bg1"/>
                          </a:solidFill>
                          <a:latin typeface="メイリオ 本文"/>
                        </a:rPr>
                        <a:t>仮定：</a:t>
                      </a:r>
                      <a:endParaRPr kumimoji="1" lang="en-US" altLang="ja-JP" sz="1400" dirty="0">
                        <a:solidFill>
                          <a:schemeClr val="bg1"/>
                        </a:solidFill>
                        <a:latin typeface="メイリオ 本文"/>
                      </a:endParaRPr>
                    </a:p>
                    <a:p>
                      <a:r>
                        <a:rPr kumimoji="1" lang="en-US" altLang="ja-JP" sz="1400" dirty="0">
                          <a:solidFill>
                            <a:schemeClr val="bg1"/>
                          </a:solidFill>
                          <a:latin typeface="メイリオ 本文"/>
                        </a:rPr>
                        <a:t> 1.</a:t>
                      </a:r>
                      <a:r>
                        <a:rPr kumimoji="1" lang="ja-JP" altLang="en-US" sz="1400" dirty="0">
                          <a:solidFill>
                            <a:schemeClr val="bg1"/>
                          </a:solidFill>
                          <a:latin typeface="メイリオ 本文"/>
                        </a:rPr>
                        <a:t>非労働世代</a:t>
                      </a:r>
                      <a:r>
                        <a:rPr kumimoji="1" lang="en-US" altLang="ja-JP" sz="1400" dirty="0">
                          <a:solidFill>
                            <a:schemeClr val="bg1"/>
                          </a:solidFill>
                          <a:latin typeface="メイリオ 本文"/>
                        </a:rPr>
                        <a:t>(0</a:t>
                      </a:r>
                      <a:r>
                        <a:rPr kumimoji="1" lang="ja-JP" altLang="en-US" sz="1400" dirty="0">
                          <a:solidFill>
                            <a:schemeClr val="bg1"/>
                          </a:solidFill>
                          <a:latin typeface="メイリオ 本文"/>
                        </a:rPr>
                        <a:t>～</a:t>
                      </a:r>
                      <a:r>
                        <a:rPr kumimoji="1" lang="en-US" altLang="ja-JP" sz="1400" dirty="0">
                          <a:solidFill>
                            <a:schemeClr val="bg1"/>
                          </a:solidFill>
                          <a:latin typeface="メイリオ 本文"/>
                        </a:rPr>
                        <a:t>15</a:t>
                      </a:r>
                      <a:r>
                        <a:rPr kumimoji="1" lang="ja-JP" altLang="en-US" sz="1400" dirty="0">
                          <a:solidFill>
                            <a:schemeClr val="bg1"/>
                          </a:solidFill>
                          <a:latin typeface="メイリオ 本文"/>
                        </a:rPr>
                        <a:t>歳</a:t>
                      </a:r>
                      <a:r>
                        <a:rPr kumimoji="1" lang="en-US" altLang="ja-JP" sz="1400" dirty="0">
                          <a:solidFill>
                            <a:schemeClr val="bg1"/>
                          </a:solidFill>
                          <a:latin typeface="メイリオ 本文"/>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bg1"/>
                          </a:solidFill>
                          <a:latin typeface="メイリオ 本文"/>
                        </a:rPr>
                        <a:t> 2.</a:t>
                      </a:r>
                      <a:r>
                        <a:rPr kumimoji="1" lang="ja-JP" altLang="en-US" sz="1400" dirty="0">
                          <a:solidFill>
                            <a:schemeClr val="bg1"/>
                          </a:solidFill>
                          <a:latin typeface="メイリオ 本文"/>
                        </a:rPr>
                        <a:t>労働世代</a:t>
                      </a:r>
                      <a:r>
                        <a:rPr kumimoji="1" lang="en-US" altLang="ja-JP" sz="1400" dirty="0">
                          <a:solidFill>
                            <a:schemeClr val="bg1"/>
                          </a:solidFill>
                          <a:latin typeface="メイリオ 本文"/>
                        </a:rPr>
                        <a:t>(16</a:t>
                      </a:r>
                      <a:r>
                        <a:rPr kumimoji="1" lang="ja-JP" altLang="en-US" sz="1400" dirty="0">
                          <a:solidFill>
                            <a:schemeClr val="bg1"/>
                          </a:solidFill>
                          <a:latin typeface="メイリオ 本文"/>
                        </a:rPr>
                        <a:t>～</a:t>
                      </a:r>
                      <a:r>
                        <a:rPr kumimoji="1" lang="en-US" altLang="ja-JP" sz="1400" dirty="0">
                          <a:solidFill>
                            <a:schemeClr val="bg1"/>
                          </a:solidFill>
                          <a:latin typeface="メイリオ 本文"/>
                        </a:rPr>
                        <a:t>60</a:t>
                      </a:r>
                      <a:r>
                        <a:rPr kumimoji="1" lang="ja-JP" altLang="en-US" sz="1400" dirty="0">
                          <a:solidFill>
                            <a:schemeClr val="bg1"/>
                          </a:solidFill>
                          <a:latin typeface="メイリオ 本文"/>
                        </a:rPr>
                        <a:t>代男女</a:t>
                      </a:r>
                      <a:r>
                        <a:rPr kumimoji="1" lang="en-US" altLang="ja-JP" sz="1400" dirty="0">
                          <a:solidFill>
                            <a:schemeClr val="bg1"/>
                          </a:solidFill>
                          <a:latin typeface="メイリオ 本文"/>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bg1"/>
                          </a:solidFill>
                          <a:latin typeface="メイリオ 本文"/>
                        </a:rPr>
                        <a:t> 3.</a:t>
                      </a:r>
                      <a:r>
                        <a:rPr kumimoji="1" lang="ja-JP" altLang="en-US" sz="1400" dirty="0">
                          <a:solidFill>
                            <a:schemeClr val="bg1"/>
                          </a:solidFill>
                          <a:latin typeface="メイリオ 本文"/>
                        </a:rPr>
                        <a:t>そのほか</a:t>
                      </a:r>
                      <a:r>
                        <a:rPr kumimoji="1" lang="en-US" altLang="ja-JP" sz="1400" dirty="0">
                          <a:solidFill>
                            <a:schemeClr val="bg1"/>
                          </a:solidFill>
                          <a:latin typeface="メイリオ 本文"/>
                        </a:rPr>
                        <a:t>(70</a:t>
                      </a:r>
                      <a:r>
                        <a:rPr kumimoji="1" lang="ja-JP" altLang="en-US" sz="1400" dirty="0">
                          <a:solidFill>
                            <a:schemeClr val="bg1"/>
                          </a:solidFill>
                          <a:latin typeface="メイリオ 本文"/>
                        </a:rPr>
                        <a:t>歳～</a:t>
                      </a:r>
                      <a:r>
                        <a:rPr kumimoji="1" lang="en-US" altLang="ja-JP" sz="1400" dirty="0">
                          <a:solidFill>
                            <a:schemeClr val="bg1"/>
                          </a:solidFill>
                          <a:latin typeface="メイリオ 本文"/>
                        </a:rPr>
                        <a:t>)</a:t>
                      </a:r>
                    </a:p>
                    <a:p>
                      <a:r>
                        <a:rPr kumimoji="1" lang="ja-JP" altLang="en-US" sz="1600" dirty="0">
                          <a:solidFill>
                            <a:schemeClr val="bg1"/>
                          </a:solidFill>
                          <a:latin typeface="メイリオ 本文"/>
                        </a:rPr>
                        <a:t>■今後</a:t>
                      </a:r>
                      <a:endParaRPr kumimoji="1" lang="en-US" altLang="ja-JP" sz="1600" dirty="0">
                        <a:solidFill>
                          <a:schemeClr val="bg1"/>
                        </a:solidFill>
                        <a:latin typeface="メイリオ 本文"/>
                      </a:endParaRPr>
                    </a:p>
                    <a:p>
                      <a:r>
                        <a:rPr kumimoji="1" lang="ja-JP" altLang="en-US" sz="1600" dirty="0">
                          <a:solidFill>
                            <a:schemeClr val="bg1"/>
                          </a:solidFill>
                          <a:latin typeface="メイリオ 本文"/>
                        </a:rPr>
                        <a:t> 大きな変化なし</a:t>
                      </a:r>
                    </a:p>
                  </a:txBody>
                  <a:tcPr/>
                </a:tc>
                <a:tc>
                  <a:txBody>
                    <a:bodyPr/>
                    <a:lstStyle/>
                    <a:p>
                      <a:r>
                        <a:rPr kumimoji="1" lang="ja-JP" altLang="en-US" sz="1600" dirty="0">
                          <a:solidFill>
                            <a:schemeClr val="bg1"/>
                          </a:solidFill>
                          <a:latin typeface="メイリオ 本文"/>
                        </a:rPr>
                        <a:t>■現状</a:t>
                      </a:r>
                      <a:r>
                        <a:rPr kumimoji="1" lang="en-US" altLang="ja-JP" sz="1600" dirty="0">
                          <a:solidFill>
                            <a:schemeClr val="bg1"/>
                          </a:solidFill>
                          <a:latin typeface="メイリオ 本文"/>
                        </a:rPr>
                        <a:t>(pos</a:t>
                      </a:r>
                      <a:r>
                        <a:rPr kumimoji="1" lang="ja-JP" altLang="en-US" sz="1600" dirty="0">
                          <a:solidFill>
                            <a:schemeClr val="bg1"/>
                          </a:solidFill>
                          <a:latin typeface="メイリオ 本文"/>
                        </a:rPr>
                        <a:t>レジサービス</a:t>
                      </a:r>
                      <a:r>
                        <a:rPr kumimoji="1" lang="en-US" altLang="ja-JP" sz="1600" dirty="0">
                          <a:solidFill>
                            <a:schemeClr val="bg1"/>
                          </a:solidFill>
                          <a:latin typeface="メイリオ 本文"/>
                        </a:rPr>
                        <a:t>)</a:t>
                      </a:r>
                    </a:p>
                    <a:p>
                      <a:r>
                        <a:rPr kumimoji="1" lang="en-US" altLang="ja-JP" sz="1400" dirty="0">
                          <a:solidFill>
                            <a:schemeClr val="bg1"/>
                          </a:solidFill>
                          <a:latin typeface="メイリオ 本文"/>
                        </a:rPr>
                        <a:t>※</a:t>
                      </a:r>
                      <a:r>
                        <a:rPr kumimoji="1" lang="ja-JP" altLang="en-US" sz="1400" dirty="0">
                          <a:solidFill>
                            <a:schemeClr val="bg1"/>
                          </a:solidFill>
                          <a:latin typeface="メイリオ 本文"/>
                        </a:rPr>
                        <a:t>仮定：</a:t>
                      </a:r>
                      <a:endParaRPr kumimoji="1" lang="en-US" altLang="ja-JP" sz="1600" dirty="0">
                        <a:solidFill>
                          <a:schemeClr val="bg1"/>
                        </a:solidFill>
                        <a:latin typeface="メイリオ 本文"/>
                      </a:endParaRPr>
                    </a:p>
                    <a:p>
                      <a:r>
                        <a:rPr kumimoji="1" lang="en-US" altLang="ja-JP" sz="1400" dirty="0">
                          <a:solidFill>
                            <a:schemeClr val="bg1"/>
                          </a:solidFill>
                          <a:latin typeface="メイリオ 本文"/>
                        </a:rPr>
                        <a:t> 1.</a:t>
                      </a:r>
                      <a:r>
                        <a:rPr kumimoji="1" lang="ja-JP" altLang="en-US" sz="1400" dirty="0">
                          <a:solidFill>
                            <a:schemeClr val="bg1"/>
                          </a:solidFill>
                          <a:latin typeface="メイリオ 本文"/>
                        </a:rPr>
                        <a:t>飲食店</a:t>
                      </a:r>
                      <a:endParaRPr kumimoji="1" lang="en-US" altLang="ja-JP" sz="1400" dirty="0">
                        <a:solidFill>
                          <a:schemeClr val="bg1"/>
                        </a:solidFill>
                        <a:latin typeface="メイリオ 本文"/>
                      </a:endParaRPr>
                    </a:p>
                    <a:p>
                      <a:r>
                        <a:rPr kumimoji="1" lang="en-US" altLang="ja-JP" sz="1400" dirty="0">
                          <a:solidFill>
                            <a:schemeClr val="bg1"/>
                          </a:solidFill>
                          <a:latin typeface="メイリオ 本文"/>
                        </a:rPr>
                        <a:t> 2.</a:t>
                      </a:r>
                      <a:r>
                        <a:rPr kumimoji="1" lang="ja-JP" altLang="en-US" sz="1400" dirty="0">
                          <a:solidFill>
                            <a:schemeClr val="bg1"/>
                          </a:solidFill>
                          <a:latin typeface="メイリオ 本文"/>
                        </a:rPr>
                        <a:t>飲食以外</a:t>
                      </a:r>
                      <a:r>
                        <a:rPr kumimoji="1" lang="en-US" altLang="ja-JP" sz="1400" dirty="0">
                          <a:solidFill>
                            <a:schemeClr val="bg1"/>
                          </a:solidFill>
                          <a:latin typeface="メイリオ 本文"/>
                        </a:rPr>
                        <a:t>-</a:t>
                      </a:r>
                      <a:r>
                        <a:rPr kumimoji="1" lang="ja-JP" altLang="en-US" sz="1400" dirty="0">
                          <a:solidFill>
                            <a:schemeClr val="bg1"/>
                          </a:solidFill>
                          <a:latin typeface="メイリオ 本文"/>
                        </a:rPr>
                        <a:t>小型</a:t>
                      </a:r>
                      <a:r>
                        <a:rPr kumimoji="1" lang="en-US" altLang="ja-JP" sz="1400" dirty="0">
                          <a:solidFill>
                            <a:schemeClr val="bg1"/>
                          </a:solidFill>
                          <a:latin typeface="メイリオ 本文"/>
                        </a:rPr>
                        <a:t>(</a:t>
                      </a:r>
                      <a:r>
                        <a:rPr kumimoji="1" lang="ja-JP" altLang="en-US" sz="1400" dirty="0">
                          <a:solidFill>
                            <a:schemeClr val="bg1"/>
                          </a:solidFill>
                          <a:latin typeface="メイリオ 本文"/>
                        </a:rPr>
                        <a:t>美容室等</a:t>
                      </a:r>
                      <a:r>
                        <a:rPr kumimoji="1" lang="en-US" altLang="ja-JP" sz="1400" dirty="0">
                          <a:solidFill>
                            <a:schemeClr val="bg1"/>
                          </a:solidFill>
                          <a:latin typeface="メイリオ 本文"/>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bg1"/>
                          </a:solidFill>
                          <a:latin typeface="メイリオ 本文"/>
                        </a:rPr>
                        <a:t> 3.</a:t>
                      </a:r>
                      <a:r>
                        <a:rPr kumimoji="1" lang="ja-JP" altLang="en-US" sz="1400" dirty="0">
                          <a:solidFill>
                            <a:schemeClr val="bg1"/>
                          </a:solidFill>
                          <a:latin typeface="メイリオ 本文"/>
                        </a:rPr>
                        <a:t>飲食以外</a:t>
                      </a:r>
                      <a:r>
                        <a:rPr kumimoji="1" lang="en-US" altLang="ja-JP" sz="1400" dirty="0">
                          <a:solidFill>
                            <a:schemeClr val="bg1"/>
                          </a:solidFill>
                          <a:latin typeface="メイリオ 本文"/>
                        </a:rPr>
                        <a:t>-</a:t>
                      </a:r>
                      <a:r>
                        <a:rPr kumimoji="1" lang="ja-JP" altLang="en-US" sz="1400" dirty="0">
                          <a:solidFill>
                            <a:schemeClr val="bg1"/>
                          </a:solidFill>
                          <a:latin typeface="メイリオ 本文"/>
                        </a:rPr>
                        <a:t>大型</a:t>
                      </a:r>
                      <a:r>
                        <a:rPr kumimoji="1" lang="en-US" altLang="ja-JP" sz="1400" dirty="0">
                          <a:solidFill>
                            <a:schemeClr val="bg1"/>
                          </a:solidFill>
                          <a:latin typeface="メイリオ 本文"/>
                        </a:rPr>
                        <a:t>(</a:t>
                      </a:r>
                      <a:r>
                        <a:rPr kumimoji="1" lang="ja-JP" altLang="en-US" sz="1400" dirty="0">
                          <a:solidFill>
                            <a:schemeClr val="bg1"/>
                          </a:solidFill>
                          <a:latin typeface="メイリオ 本文"/>
                        </a:rPr>
                        <a:t>百貨店等</a:t>
                      </a:r>
                      <a:r>
                        <a:rPr kumimoji="1" lang="en-US" altLang="ja-JP" sz="1400" dirty="0">
                          <a:solidFill>
                            <a:schemeClr val="bg1"/>
                          </a:solidFill>
                          <a:latin typeface="メイリオ 本文"/>
                        </a:rPr>
                        <a:t>)</a:t>
                      </a:r>
                    </a:p>
                    <a:p>
                      <a:r>
                        <a:rPr kumimoji="1" lang="ja-JP" altLang="en-US" sz="1600" dirty="0">
                          <a:solidFill>
                            <a:schemeClr val="bg1"/>
                          </a:solidFill>
                          <a:latin typeface="メイリオ 本文"/>
                        </a:rPr>
                        <a:t>■今後</a:t>
                      </a:r>
                      <a:endParaRPr kumimoji="1" lang="en-US" altLang="ja-JP" sz="1600" dirty="0">
                        <a:solidFill>
                          <a:schemeClr val="bg1"/>
                        </a:solidFill>
                        <a:latin typeface="メイリオ 本文"/>
                      </a:endParaRPr>
                    </a:p>
                    <a:p>
                      <a:r>
                        <a:rPr kumimoji="1" lang="ja-JP" altLang="en-US" sz="1600" dirty="0">
                          <a:solidFill>
                            <a:schemeClr val="bg1"/>
                          </a:solidFill>
                          <a:latin typeface="メイリオ 本文"/>
                        </a:rPr>
                        <a:t>大きな変化なし</a:t>
                      </a:r>
                    </a:p>
                  </a:txBody>
                  <a:tcPr/>
                </a:tc>
                <a:extLst>
                  <a:ext uri="{0D108BD9-81ED-4DB2-BD59-A6C34878D82A}">
                    <a16:rowId xmlns:a16="http://schemas.microsoft.com/office/drawing/2014/main" val="4279855482"/>
                  </a:ext>
                </a:extLst>
              </a:tr>
              <a:tr h="77046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600" b="1" dirty="0">
                          <a:solidFill>
                            <a:schemeClr val="bg1"/>
                          </a:solidFill>
                          <a:latin typeface="メイリオ 本文"/>
                        </a:rPr>
                        <a:t>ターゲティング</a:t>
                      </a:r>
                    </a:p>
                    <a:p>
                      <a:endParaRPr kumimoji="1" lang="ja-JP" altLang="en-US" sz="1600" dirty="0">
                        <a:solidFill>
                          <a:schemeClr val="bg1"/>
                        </a:solidFill>
                        <a:latin typeface="メイリオ 本文"/>
                      </a:endParaRPr>
                    </a:p>
                  </a:txBody>
                  <a:tcPr/>
                </a:tc>
                <a:tc>
                  <a:txBody>
                    <a:bodyPr/>
                    <a:lstStyle/>
                    <a:p>
                      <a:r>
                        <a:rPr kumimoji="1" lang="ja-JP" altLang="en-US" sz="1600" dirty="0">
                          <a:solidFill>
                            <a:schemeClr val="bg1"/>
                          </a:solidFill>
                          <a:latin typeface="メイリオ 本文"/>
                        </a:rPr>
                        <a:t>■現状</a:t>
                      </a:r>
                      <a:endParaRPr kumimoji="1" lang="en-US" altLang="ja-JP" sz="1600" dirty="0">
                        <a:solidFill>
                          <a:schemeClr val="bg1"/>
                        </a:solidFill>
                        <a:latin typeface="メイリオ 本文"/>
                      </a:endParaRPr>
                    </a:p>
                    <a:p>
                      <a:r>
                        <a:rPr kumimoji="1" lang="en-US" altLang="ja-JP" sz="1600" dirty="0">
                          <a:solidFill>
                            <a:schemeClr val="bg1"/>
                          </a:solidFill>
                          <a:latin typeface="メイリオ 本文"/>
                        </a:rPr>
                        <a:t>2.</a:t>
                      </a:r>
                      <a:r>
                        <a:rPr kumimoji="1" lang="ja-JP" altLang="en-US" sz="1600" dirty="0">
                          <a:solidFill>
                            <a:schemeClr val="bg1"/>
                          </a:solidFill>
                          <a:latin typeface="メイリオ 本文"/>
                        </a:rPr>
                        <a:t>労働世代</a:t>
                      </a:r>
                      <a:endParaRPr kumimoji="1" lang="en-US" altLang="ja-JP" sz="1600" dirty="0">
                        <a:solidFill>
                          <a:schemeClr val="bg1"/>
                        </a:solidFill>
                        <a:latin typeface="メイリオ 本文"/>
                      </a:endParaRPr>
                    </a:p>
                    <a:p>
                      <a:r>
                        <a:rPr kumimoji="1" lang="en-US" altLang="ja-JP" sz="1400" dirty="0">
                          <a:solidFill>
                            <a:schemeClr val="bg1"/>
                          </a:solidFill>
                          <a:latin typeface="メイリオ 本文"/>
                        </a:rPr>
                        <a:t> ※</a:t>
                      </a:r>
                      <a:r>
                        <a:rPr kumimoji="1" lang="ja-JP" altLang="en-US" sz="1400" dirty="0">
                          <a:solidFill>
                            <a:schemeClr val="bg1"/>
                          </a:solidFill>
                          <a:latin typeface="メイリオ 本文"/>
                        </a:rPr>
                        <a:t>集中型マーケティング</a:t>
                      </a:r>
                      <a:endParaRPr kumimoji="1" lang="en-US" altLang="ja-JP" sz="1400" dirty="0">
                        <a:solidFill>
                          <a:schemeClr val="bg1"/>
                        </a:solidFill>
                        <a:latin typeface="メイリオ 本文"/>
                      </a:endParaRPr>
                    </a:p>
                    <a:p>
                      <a:r>
                        <a:rPr kumimoji="1" lang="en-US" altLang="ja-JP" sz="1400" dirty="0">
                          <a:solidFill>
                            <a:schemeClr val="bg1"/>
                          </a:solidFill>
                          <a:latin typeface="メイリオ 本文"/>
                        </a:rPr>
                        <a:t> (</a:t>
                      </a:r>
                      <a:r>
                        <a:rPr kumimoji="1" lang="ja-JP" altLang="en-US" sz="1400" dirty="0">
                          <a:solidFill>
                            <a:schemeClr val="bg1"/>
                          </a:solidFill>
                          <a:latin typeface="メイリオ 本文"/>
                        </a:rPr>
                        <a:t>セグメントごとに投資内容を変えない</a:t>
                      </a:r>
                      <a:r>
                        <a:rPr kumimoji="1" lang="en-US" altLang="ja-JP" sz="1400" dirty="0">
                          <a:solidFill>
                            <a:schemeClr val="bg1"/>
                          </a:solidFill>
                          <a:latin typeface="メイリオ 本文"/>
                        </a:rPr>
                        <a:t>)</a:t>
                      </a:r>
                    </a:p>
                    <a:p>
                      <a:r>
                        <a:rPr kumimoji="1" lang="ja-JP" altLang="en-US" sz="1600" dirty="0">
                          <a:solidFill>
                            <a:schemeClr val="bg1"/>
                          </a:solidFill>
                          <a:latin typeface="メイリオ 本文"/>
                        </a:rPr>
                        <a:t>■今後</a:t>
                      </a:r>
                      <a:endParaRPr kumimoji="1" lang="en-US" altLang="ja-JP" sz="1600" dirty="0">
                        <a:solidFill>
                          <a:schemeClr val="bg1"/>
                        </a:solidFill>
                        <a:latin typeface="メイリオ 本文"/>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latin typeface="メイリオ 本文"/>
                        </a:rPr>
                        <a:t> 大きな変化なし</a:t>
                      </a:r>
                    </a:p>
                  </a:txBody>
                  <a:tcPr/>
                </a:tc>
                <a:tc>
                  <a:txBody>
                    <a:bodyPr/>
                    <a:lstStyle/>
                    <a:p>
                      <a:r>
                        <a:rPr kumimoji="1" lang="ja-JP" altLang="en-US" sz="1600" dirty="0">
                          <a:solidFill>
                            <a:schemeClr val="bg1"/>
                          </a:solidFill>
                          <a:latin typeface="メイリオ 本文"/>
                        </a:rPr>
                        <a:t>■現状</a:t>
                      </a:r>
                      <a:endParaRPr kumimoji="1" lang="en-US" altLang="ja-JP" sz="1600" dirty="0">
                        <a:solidFill>
                          <a:schemeClr val="bg1"/>
                        </a:solidFill>
                        <a:latin typeface="メイリオ 本文"/>
                      </a:endParaRPr>
                    </a:p>
                    <a:p>
                      <a:r>
                        <a:rPr kumimoji="1" lang="en-US" altLang="ja-JP" sz="1600" dirty="0">
                          <a:solidFill>
                            <a:schemeClr val="bg1"/>
                          </a:solidFill>
                          <a:latin typeface="メイリオ 本文"/>
                        </a:rPr>
                        <a:t>1.  , 2. </a:t>
                      </a:r>
                    </a:p>
                    <a:p>
                      <a:r>
                        <a:rPr kumimoji="1" lang="en-US" altLang="ja-JP" sz="1400" dirty="0">
                          <a:solidFill>
                            <a:schemeClr val="bg1"/>
                          </a:solidFill>
                          <a:latin typeface="メイリオ 本文"/>
                        </a:rPr>
                        <a:t> ※</a:t>
                      </a:r>
                      <a:r>
                        <a:rPr kumimoji="1" lang="ja-JP" altLang="en-US" sz="1400" dirty="0">
                          <a:solidFill>
                            <a:schemeClr val="bg1"/>
                          </a:solidFill>
                          <a:latin typeface="メイリオ 本文"/>
                        </a:rPr>
                        <a:t>集中型マーケティング </a:t>
                      </a:r>
                      <a:endParaRPr kumimoji="1" lang="en-US" altLang="ja-JP" sz="1400" dirty="0">
                        <a:solidFill>
                          <a:schemeClr val="bg1"/>
                        </a:solidFill>
                        <a:latin typeface="メイリオ 本文"/>
                      </a:endParaRPr>
                    </a:p>
                    <a:p>
                      <a:r>
                        <a:rPr kumimoji="1" lang="en-US" altLang="ja-JP" sz="1400" dirty="0">
                          <a:solidFill>
                            <a:schemeClr val="bg1"/>
                          </a:solidFill>
                          <a:latin typeface="メイリオ 本文"/>
                        </a:rPr>
                        <a:t> (</a:t>
                      </a:r>
                      <a:r>
                        <a:rPr kumimoji="1" lang="ja-JP" altLang="en-US" sz="1400" dirty="0">
                          <a:solidFill>
                            <a:schemeClr val="bg1"/>
                          </a:solidFill>
                          <a:latin typeface="メイリオ 本文"/>
                        </a:rPr>
                        <a:t>初期投資もままならない店舗向けに、初期投資</a:t>
                      </a:r>
                      <a:r>
                        <a:rPr kumimoji="1" lang="en-US" altLang="ja-JP" sz="1400" dirty="0">
                          <a:solidFill>
                            <a:schemeClr val="bg1"/>
                          </a:solidFill>
                          <a:latin typeface="メイリオ 本文"/>
                        </a:rPr>
                        <a:t>0</a:t>
                      </a:r>
                      <a:r>
                        <a:rPr kumimoji="1" lang="ja-JP" altLang="en-US" sz="1400" dirty="0">
                          <a:solidFill>
                            <a:schemeClr val="bg1"/>
                          </a:solidFill>
                          <a:latin typeface="メイリオ 本文"/>
                        </a:rPr>
                        <a:t>円を売りに差別化</a:t>
                      </a:r>
                      <a:r>
                        <a:rPr kumimoji="1" lang="en-US" altLang="ja-JP" sz="1400" dirty="0">
                          <a:solidFill>
                            <a:schemeClr val="bg1"/>
                          </a:solidFill>
                          <a:latin typeface="メイリオ 本文"/>
                        </a:rPr>
                        <a:t>)</a:t>
                      </a:r>
                    </a:p>
                    <a:p>
                      <a:r>
                        <a:rPr kumimoji="1" lang="ja-JP" altLang="en-US" sz="1600" dirty="0">
                          <a:solidFill>
                            <a:schemeClr val="bg1"/>
                          </a:solidFill>
                          <a:latin typeface="メイリオ 本文"/>
                        </a:rPr>
                        <a:t>■今後</a:t>
                      </a:r>
                      <a:endParaRPr kumimoji="1" lang="en-US" altLang="ja-JP" sz="1600" dirty="0">
                        <a:solidFill>
                          <a:schemeClr val="bg1"/>
                        </a:solidFill>
                        <a:latin typeface="メイリオ 本文"/>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latin typeface="メイリオ 本文"/>
                        </a:rPr>
                        <a:t> </a:t>
                      </a:r>
                      <a:r>
                        <a:rPr kumimoji="1" lang="en-US" altLang="ja-JP" sz="1600" dirty="0">
                          <a:solidFill>
                            <a:schemeClr val="bg1"/>
                          </a:solidFill>
                          <a:latin typeface="メイリオ 本文"/>
                        </a:rPr>
                        <a:t>3.</a:t>
                      </a:r>
                      <a:r>
                        <a:rPr kumimoji="1" lang="ja-JP" altLang="en-US" sz="1600" dirty="0">
                          <a:solidFill>
                            <a:schemeClr val="bg1"/>
                          </a:solidFill>
                          <a:latin typeface="メイリオ 本文"/>
                        </a:rPr>
                        <a:t>も今後拡大予定</a:t>
                      </a:r>
                    </a:p>
                  </a:txBody>
                  <a:tcPr/>
                </a:tc>
                <a:extLst>
                  <a:ext uri="{0D108BD9-81ED-4DB2-BD59-A6C34878D82A}">
                    <a16:rowId xmlns:a16="http://schemas.microsoft.com/office/drawing/2014/main" val="2844422846"/>
                  </a:ext>
                </a:extLst>
              </a:tr>
              <a:tr h="770467">
                <a:tc>
                  <a:txBody>
                    <a:bodyPr/>
                    <a:lstStyle/>
                    <a:p>
                      <a:r>
                        <a:rPr kumimoji="1" lang="ja-JP" altLang="en-US" sz="1600" b="1" dirty="0">
                          <a:solidFill>
                            <a:schemeClr val="bg1"/>
                          </a:solidFill>
                          <a:latin typeface="メイリオ 本文"/>
                        </a:rPr>
                        <a:t>ポジショニング</a:t>
                      </a:r>
                    </a:p>
                  </a:txBody>
                  <a:tcPr/>
                </a:tc>
                <a:tc>
                  <a:txBody>
                    <a:bodyPr/>
                    <a:lstStyle/>
                    <a:p>
                      <a:r>
                        <a:rPr kumimoji="1" lang="ja-JP" altLang="en-US" sz="1600" dirty="0">
                          <a:solidFill>
                            <a:schemeClr val="bg1"/>
                          </a:solidFill>
                          <a:latin typeface="メイリオ 本文"/>
                        </a:rPr>
                        <a:t>■現状</a:t>
                      </a:r>
                      <a:endParaRPr kumimoji="1" lang="en-US" altLang="ja-JP" sz="1600" dirty="0">
                        <a:solidFill>
                          <a:schemeClr val="bg1"/>
                        </a:solidFill>
                        <a:latin typeface="メイリオ 本文"/>
                      </a:endParaRPr>
                    </a:p>
                    <a:p>
                      <a:r>
                        <a:rPr kumimoji="1" lang="ja-JP" altLang="en-US" sz="1600" dirty="0">
                          <a:solidFill>
                            <a:schemeClr val="bg1"/>
                          </a:solidFill>
                          <a:latin typeface="メイリオ 本文"/>
                        </a:rPr>
                        <a:t> 巣ごもり需要により、飲食の場に自宅も有力な候補</a:t>
                      </a:r>
                      <a:endParaRPr kumimoji="1" lang="en-US" altLang="ja-JP" sz="1600" dirty="0">
                        <a:solidFill>
                          <a:schemeClr val="bg1"/>
                        </a:solidFill>
                        <a:latin typeface="メイリオ 本文"/>
                      </a:endParaRPr>
                    </a:p>
                    <a:p>
                      <a:r>
                        <a:rPr kumimoji="1" lang="ja-JP" altLang="en-US" sz="1600" dirty="0">
                          <a:solidFill>
                            <a:schemeClr val="bg1"/>
                          </a:solidFill>
                          <a:latin typeface="メイリオ 本文"/>
                        </a:rPr>
                        <a:t>■今後</a:t>
                      </a:r>
                      <a:endParaRPr kumimoji="1" lang="en-US" altLang="ja-JP" sz="1600" dirty="0">
                        <a:solidFill>
                          <a:schemeClr val="bg1"/>
                        </a:solidFill>
                        <a:latin typeface="メイリオ 本文"/>
                      </a:endParaRPr>
                    </a:p>
                    <a:p>
                      <a:r>
                        <a:rPr kumimoji="1" lang="ja-JP" altLang="en-US" sz="1600" dirty="0">
                          <a:solidFill>
                            <a:schemeClr val="bg1"/>
                          </a:solidFill>
                          <a:latin typeface="メイリオ 本文"/>
                        </a:rPr>
                        <a:t> 需要は戻るが、</a:t>
                      </a:r>
                      <a:r>
                        <a:rPr kumimoji="1" lang="en-US" altLang="ja-JP" sz="1600" dirty="0">
                          <a:solidFill>
                            <a:schemeClr val="bg1"/>
                          </a:solidFill>
                          <a:latin typeface="メイリオ 本文"/>
                        </a:rPr>
                        <a:t>”</a:t>
                      </a:r>
                      <a:r>
                        <a:rPr kumimoji="1" lang="ja-JP" altLang="en-US" sz="1600" dirty="0">
                          <a:solidFill>
                            <a:schemeClr val="bg1"/>
                          </a:solidFill>
                          <a:latin typeface="メイリオ 本文"/>
                        </a:rPr>
                        <a:t>配達</a:t>
                      </a:r>
                      <a:r>
                        <a:rPr kumimoji="1" lang="en-US" altLang="ja-JP" sz="1600" dirty="0">
                          <a:solidFill>
                            <a:schemeClr val="bg1"/>
                          </a:solidFill>
                          <a:latin typeface="メイリオ 本文"/>
                        </a:rPr>
                        <a:t>”</a:t>
                      </a:r>
                      <a:r>
                        <a:rPr kumimoji="1" lang="ja-JP" altLang="en-US" sz="1600" dirty="0">
                          <a:solidFill>
                            <a:schemeClr val="bg1"/>
                          </a:solidFill>
                          <a:latin typeface="メイリオ 本文"/>
                        </a:rPr>
                        <a:t>サービスのシェアがコロナ前より拡大</a:t>
                      </a:r>
                    </a:p>
                  </a:txBody>
                  <a:tcPr/>
                </a:tc>
                <a:tc>
                  <a:txBody>
                    <a:bodyPr/>
                    <a:lstStyle/>
                    <a:p>
                      <a:r>
                        <a:rPr kumimoji="1" lang="ja-JP" altLang="en-US" sz="1600" dirty="0">
                          <a:solidFill>
                            <a:schemeClr val="bg1"/>
                          </a:solidFill>
                          <a:latin typeface="メイリオ 本文"/>
                        </a:rPr>
                        <a:t>■現状</a:t>
                      </a:r>
                      <a:endParaRPr kumimoji="1" lang="en-US" altLang="ja-JP" sz="1600" dirty="0">
                        <a:solidFill>
                          <a:schemeClr val="bg1"/>
                        </a:solidFill>
                        <a:latin typeface="メイリオ 本文"/>
                      </a:endParaRPr>
                    </a:p>
                    <a:p>
                      <a:r>
                        <a:rPr kumimoji="1" lang="ja-JP" altLang="en-US" sz="1600" dirty="0">
                          <a:solidFill>
                            <a:schemeClr val="bg1"/>
                          </a:solidFill>
                          <a:latin typeface="メイリオ 本文"/>
                        </a:rPr>
                        <a:t> </a:t>
                      </a:r>
                      <a:r>
                        <a:rPr kumimoji="1" lang="en-US" altLang="ja-JP" sz="1600" dirty="0">
                          <a:solidFill>
                            <a:schemeClr val="bg1"/>
                          </a:solidFill>
                          <a:latin typeface="メイリオ 本文"/>
                        </a:rPr>
                        <a:t>1.,2.</a:t>
                      </a:r>
                      <a:r>
                        <a:rPr kumimoji="1" lang="ja-JP" altLang="en-US" sz="1600" dirty="0">
                          <a:solidFill>
                            <a:schemeClr val="bg1"/>
                          </a:solidFill>
                          <a:latin typeface="メイリオ 本文"/>
                        </a:rPr>
                        <a:t>のセグメントにおいてシェア</a:t>
                      </a:r>
                      <a:r>
                        <a:rPr kumimoji="1" lang="en-US" altLang="ja-JP" sz="1600" dirty="0">
                          <a:solidFill>
                            <a:schemeClr val="bg1"/>
                          </a:solidFill>
                          <a:latin typeface="メイリオ 本文"/>
                        </a:rPr>
                        <a:t>x% </a:t>
                      </a:r>
                    </a:p>
                    <a:p>
                      <a:r>
                        <a:rPr kumimoji="1" lang="en-US" altLang="ja-JP" sz="1600" b="1" dirty="0">
                          <a:solidFill>
                            <a:srgbClr val="FF0000"/>
                          </a:solidFill>
                          <a:latin typeface="メイリオ 本文"/>
                        </a:rPr>
                        <a:t>※80%</a:t>
                      </a:r>
                      <a:r>
                        <a:rPr kumimoji="1" lang="ja-JP" altLang="en-US" sz="1600" b="1" dirty="0">
                          <a:solidFill>
                            <a:srgbClr val="FF0000"/>
                          </a:solidFill>
                          <a:latin typeface="メイリオ 本文"/>
                        </a:rPr>
                        <a:t>以上と仮定</a:t>
                      </a:r>
                      <a:endParaRPr kumimoji="1" lang="en-US" altLang="ja-JP" sz="1600" b="1" dirty="0">
                        <a:solidFill>
                          <a:srgbClr val="FF0000"/>
                        </a:solidFill>
                        <a:latin typeface="メイリオ 本文"/>
                      </a:endParaRPr>
                    </a:p>
                    <a:p>
                      <a:r>
                        <a:rPr kumimoji="1" lang="ja-JP" altLang="en-US" sz="1600" dirty="0">
                          <a:solidFill>
                            <a:schemeClr val="bg1"/>
                          </a:solidFill>
                          <a:latin typeface="メイリオ 本文"/>
                        </a:rPr>
                        <a:t>■今後</a:t>
                      </a:r>
                      <a:endParaRPr kumimoji="1" lang="en-US" altLang="ja-JP" sz="1600" dirty="0">
                        <a:solidFill>
                          <a:schemeClr val="bg1"/>
                        </a:solidFill>
                        <a:latin typeface="メイリオ 本文"/>
                      </a:endParaRPr>
                    </a:p>
                    <a:p>
                      <a:r>
                        <a:rPr kumimoji="1" lang="ja-JP" altLang="en-US" sz="1600" dirty="0">
                          <a:solidFill>
                            <a:schemeClr val="bg1"/>
                          </a:solidFill>
                          <a:latin typeface="メイリオ 本文"/>
                        </a:rPr>
                        <a:t> コロナの影響もあり、ターゲティング対象の減少</a:t>
                      </a:r>
                    </a:p>
                  </a:txBody>
                  <a:tcPr/>
                </a:tc>
                <a:extLst>
                  <a:ext uri="{0D108BD9-81ED-4DB2-BD59-A6C34878D82A}">
                    <a16:rowId xmlns:a16="http://schemas.microsoft.com/office/drawing/2014/main" val="2736457345"/>
                  </a:ext>
                </a:extLst>
              </a:tr>
            </a:tbl>
          </a:graphicData>
        </a:graphic>
      </p:graphicFrame>
      <p:sp>
        <p:nvSpPr>
          <p:cNvPr id="4" name="四角形: 角を丸くする 3">
            <a:extLst>
              <a:ext uri="{FF2B5EF4-FFF2-40B4-BE49-F238E27FC236}">
                <a16:creationId xmlns:a16="http://schemas.microsoft.com/office/drawing/2014/main" id="{D40FD9AC-9262-A6A4-E779-C99E52569B04}"/>
              </a:ext>
            </a:extLst>
          </p:cNvPr>
          <p:cNvSpPr/>
          <p:nvPr/>
        </p:nvSpPr>
        <p:spPr>
          <a:xfrm>
            <a:off x="1144533" y="6036657"/>
            <a:ext cx="9718262" cy="760347"/>
          </a:xfrm>
          <a:prstGeom prst="roundRect">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b="1" dirty="0"/>
              <a:t>&lt;</a:t>
            </a:r>
            <a:r>
              <a:rPr kumimoji="1" lang="ja-JP" altLang="en-US" b="1" dirty="0"/>
              <a:t>結果</a:t>
            </a:r>
            <a:r>
              <a:rPr kumimoji="1" lang="en-US" altLang="ja-JP" b="1" dirty="0"/>
              <a:t>&gt;</a:t>
            </a:r>
            <a:r>
              <a:rPr kumimoji="1" lang="ja-JP" altLang="en-US" b="1" dirty="0"/>
              <a:t>導入元</a:t>
            </a:r>
            <a:r>
              <a:rPr kumimoji="1" lang="en-US" altLang="ja-JP" b="1" dirty="0"/>
              <a:t>/</a:t>
            </a:r>
            <a:r>
              <a:rPr kumimoji="1" lang="ja-JP" altLang="en-US" b="1" dirty="0"/>
              <a:t>先双方に利益が見込めるため、製品戦略として「需要予測機能」の導入と、</a:t>
            </a:r>
            <a:endParaRPr kumimoji="1" lang="en-US" altLang="ja-JP" b="1" dirty="0"/>
          </a:p>
          <a:p>
            <a:pPr algn="ctr"/>
            <a:r>
              <a:rPr kumimoji="1" lang="ja-JP" altLang="en-US" b="1" dirty="0"/>
              <a:t>ロイヤリティ・ブランド向上を見込んで「気候要素反映」効果を検討しました</a:t>
            </a:r>
            <a:endParaRPr kumimoji="1" lang="ja-JP" altLang="en-US" dirty="0"/>
          </a:p>
        </p:txBody>
      </p:sp>
      <p:sp>
        <p:nvSpPr>
          <p:cNvPr id="8" name="吹き出し: 角を丸めた四角形 7">
            <a:extLst>
              <a:ext uri="{FF2B5EF4-FFF2-40B4-BE49-F238E27FC236}">
                <a16:creationId xmlns:a16="http://schemas.microsoft.com/office/drawing/2014/main" id="{55851972-6F3B-B0A3-8101-6FA8F90F2D71}"/>
              </a:ext>
            </a:extLst>
          </p:cNvPr>
          <p:cNvSpPr/>
          <p:nvPr/>
        </p:nvSpPr>
        <p:spPr>
          <a:xfrm>
            <a:off x="10104255" y="3428999"/>
            <a:ext cx="2087745" cy="2414295"/>
          </a:xfrm>
          <a:prstGeom prst="wedgeRoundRectCallout">
            <a:avLst>
              <a:gd name="adj1" fmla="val -59436"/>
              <a:gd name="adj2" fmla="val 12662"/>
              <a:gd name="adj3" fmla="val 16667"/>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r>
              <a:rPr kumimoji="1" lang="ja-JP" altLang="en-US" sz="1400" dirty="0">
                <a:solidFill>
                  <a:schemeClr val="bg1"/>
                </a:solidFill>
              </a:rPr>
              <a:t>■戦略として</a:t>
            </a:r>
            <a:endParaRPr kumimoji="1" lang="en-US" altLang="ja-JP" sz="1400" dirty="0">
              <a:solidFill>
                <a:schemeClr val="bg1"/>
              </a:solidFill>
            </a:endParaRPr>
          </a:p>
          <a:p>
            <a:r>
              <a:rPr kumimoji="1" lang="ja-JP" altLang="en-US" sz="1400" dirty="0">
                <a:solidFill>
                  <a:schemeClr val="bg1"/>
                </a:solidFill>
              </a:rPr>
              <a:t>価格戦略：なし</a:t>
            </a:r>
            <a:endParaRPr kumimoji="1" lang="en-US" altLang="ja-JP" sz="1400" dirty="0">
              <a:solidFill>
                <a:schemeClr val="bg1"/>
              </a:solidFill>
            </a:endParaRPr>
          </a:p>
          <a:p>
            <a:r>
              <a:rPr kumimoji="1" lang="ja-JP" altLang="en-US" sz="1400" dirty="0">
                <a:solidFill>
                  <a:schemeClr val="bg1"/>
                </a:solidFill>
              </a:rPr>
              <a:t>製品戦略：あり</a:t>
            </a:r>
            <a:endParaRPr kumimoji="1" lang="en-US" altLang="ja-JP" sz="1400" dirty="0">
              <a:solidFill>
                <a:schemeClr val="bg1"/>
              </a:solidFill>
            </a:endParaRPr>
          </a:p>
          <a:p>
            <a:r>
              <a:rPr kumimoji="1" lang="ja-JP" altLang="en-US" sz="1400" dirty="0">
                <a:solidFill>
                  <a:schemeClr val="bg1"/>
                </a:solidFill>
              </a:rPr>
              <a:t>チャネル戦略：不要</a:t>
            </a:r>
          </a:p>
        </p:txBody>
      </p:sp>
    </p:spTree>
    <p:extLst>
      <p:ext uri="{BB962C8B-B14F-4D97-AF65-F5344CB8AC3E}">
        <p14:creationId xmlns:p14="http://schemas.microsoft.com/office/powerpoint/2010/main" val="2710731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CD6918-6C03-D4DF-D91E-8ED8090CFAAD}"/>
              </a:ext>
            </a:extLst>
          </p:cNvPr>
          <p:cNvSpPr>
            <a:spLocks noGrp="1"/>
          </p:cNvSpPr>
          <p:nvPr>
            <p:ph type="title"/>
          </p:nvPr>
        </p:nvSpPr>
        <p:spPr/>
        <p:txBody>
          <a:bodyPr/>
          <a:lstStyle/>
          <a:p>
            <a:r>
              <a:rPr lang="ja-JP" altLang="en-US" dirty="0"/>
              <a:t>分析企画・結果</a:t>
            </a:r>
            <a:endParaRPr kumimoji="1" lang="ja-JP" altLang="en-US" dirty="0"/>
          </a:p>
        </p:txBody>
      </p:sp>
      <p:sp>
        <p:nvSpPr>
          <p:cNvPr id="3" name="テキスト プレースホルダー 2">
            <a:extLst>
              <a:ext uri="{FF2B5EF4-FFF2-40B4-BE49-F238E27FC236}">
                <a16:creationId xmlns:a16="http://schemas.microsoft.com/office/drawing/2014/main" id="{4BD7DB5A-CD70-122A-304B-8A6DB2FFA98D}"/>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9883725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オン">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TM78884036_DIGITAL ION DESIGN_SL_V1.pptx" id="{AD58A1CE-E9E9-4C2E-83A0-65FD4522F93A}" vid="{1E9553B9-AA04-4A15-9836-1E066825781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デジタルのデザイン</Template>
  <TotalTime>0</TotalTime>
  <Words>1639</Words>
  <Application>Microsoft Office PowerPoint</Application>
  <PresentationFormat>ワイド画面</PresentationFormat>
  <Paragraphs>243</Paragraphs>
  <Slides>17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17</vt:i4>
      </vt:variant>
    </vt:vector>
  </HeadingPairs>
  <TitlesOfParts>
    <vt:vector size="23" baseType="lpstr">
      <vt:lpstr>Inter</vt:lpstr>
      <vt:lpstr>Meiryo UI</vt:lpstr>
      <vt:lpstr>メイリオ 本文</vt:lpstr>
      <vt:lpstr>Century Gothic</vt:lpstr>
      <vt:lpstr>Wingdings 3</vt:lpstr>
      <vt:lpstr>イオン</vt:lpstr>
      <vt:lpstr>分析提案書</vt:lpstr>
      <vt:lpstr>PowerPoint プレゼンテーション</vt:lpstr>
      <vt:lpstr>PowerPoint プレゼンテーション</vt:lpstr>
      <vt:lpstr>背景</vt:lpstr>
      <vt:lpstr>PowerPoint プレゼンテーション</vt:lpstr>
      <vt:lpstr>PowerPoint プレゼンテーション</vt:lpstr>
      <vt:lpstr>PowerPoint プレゼンテーション</vt:lpstr>
      <vt:lpstr>PowerPoint プレゼンテーション</vt:lpstr>
      <vt:lpstr>分析企画・結果</vt:lpstr>
      <vt:lpstr>PowerPoint プレゼンテーション</vt:lpstr>
      <vt:lpstr>分析詳細</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2022-08-22T11:03:26Z</dcterms:created>
  <dcterms:modified xsi:type="dcterms:W3CDTF">2022-08-22T13:51:58Z</dcterms:modified>
</cp:coreProperties>
</file>