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1" r:id="rId8"/>
    <p:sldId id="260" r:id="rId9"/>
    <p:sldId id="263" r:id="rId10"/>
    <p:sldId id="274" r:id="rId11"/>
    <p:sldId id="267" r:id="rId12"/>
    <p:sldId id="268" r:id="rId13"/>
    <p:sldId id="271" r:id="rId14"/>
    <p:sldId id="269" r:id="rId15"/>
    <p:sldId id="270" r:id="rId16"/>
    <p:sldId id="273" r:id="rId17"/>
    <p:sldId id="275" r:id="rId18"/>
    <p:sldId id="272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3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15E9A-024D-4EBA-9EAF-93758CCD8E43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</dgm:pt>
    <dgm:pt modelId="{C9BD3DA9-0EAB-47F2-B9D4-3247A1ACF0F8}">
      <dgm:prSet phldrT="[テキスト]" custT="1"/>
      <dgm:spPr/>
      <dgm:t>
        <a:bodyPr/>
        <a:lstStyle/>
        <a:p>
          <a:r>
            <a:rPr kumimoji="1" lang="en-US" altLang="ja-JP" sz="2800" dirty="0"/>
            <a:t>1.</a:t>
          </a:r>
          <a:r>
            <a:rPr kumimoji="1" lang="ja-JP" altLang="en-US" sz="2800" dirty="0"/>
            <a:t>課題</a:t>
          </a:r>
          <a:endParaRPr kumimoji="1" lang="en-US" altLang="ja-JP" sz="2800" dirty="0"/>
        </a:p>
        <a:p>
          <a:r>
            <a:rPr kumimoji="1" lang="ja-JP" altLang="en-US" sz="2800" dirty="0"/>
            <a:t>発見</a:t>
          </a:r>
        </a:p>
      </dgm:t>
    </dgm:pt>
    <dgm:pt modelId="{F48E0A24-8F53-4843-988A-9118BB815920}" type="parTrans" cxnId="{176CDEED-31E3-4810-9540-4ADB6B00CFFA}">
      <dgm:prSet/>
      <dgm:spPr/>
      <dgm:t>
        <a:bodyPr/>
        <a:lstStyle/>
        <a:p>
          <a:endParaRPr kumimoji="1" lang="ja-JP" altLang="en-US"/>
        </a:p>
      </dgm:t>
    </dgm:pt>
    <dgm:pt modelId="{E3702ED5-E2AC-4D0A-985C-2FA6B8B6BC3A}" type="sibTrans" cxnId="{176CDEED-31E3-4810-9540-4ADB6B00CFFA}">
      <dgm:prSet/>
      <dgm:spPr/>
      <dgm:t>
        <a:bodyPr/>
        <a:lstStyle/>
        <a:p>
          <a:endParaRPr kumimoji="1" lang="ja-JP" altLang="en-US"/>
        </a:p>
      </dgm:t>
    </dgm:pt>
    <dgm:pt modelId="{0D102C07-0110-4DB2-ACA7-2B0E1553D97B}">
      <dgm:prSet phldrT="[テキスト]" custT="1"/>
      <dgm:spPr/>
      <dgm:t>
        <a:bodyPr/>
        <a:lstStyle/>
        <a:p>
          <a:r>
            <a:rPr kumimoji="1" lang="en-US" altLang="ja-JP" sz="3000" dirty="0"/>
            <a:t>2.</a:t>
          </a:r>
          <a:r>
            <a:rPr kumimoji="1" lang="ja-JP" altLang="en-US" sz="3000" dirty="0"/>
            <a:t>アプローチ検証</a:t>
          </a:r>
          <a:endParaRPr kumimoji="1" lang="en-US" altLang="ja-JP" sz="3000" dirty="0"/>
        </a:p>
        <a:p>
          <a:r>
            <a:rPr kumimoji="1" lang="en-US" altLang="ja-JP" sz="3000" dirty="0"/>
            <a:t>(</a:t>
          </a:r>
          <a:r>
            <a:rPr kumimoji="1" lang="en-US" altLang="ja-JP" sz="3000" dirty="0" err="1"/>
            <a:t>Poc</a:t>
          </a:r>
          <a:r>
            <a:rPr kumimoji="1" lang="en-US" altLang="ja-JP" sz="3000" dirty="0"/>
            <a:t>, </a:t>
          </a:r>
          <a:r>
            <a:rPr kumimoji="1" lang="ja-JP" altLang="en-US" sz="3000" dirty="0"/>
            <a:t>スモールスタート</a:t>
          </a:r>
          <a:r>
            <a:rPr kumimoji="1" lang="en-US" altLang="ja-JP" sz="3000" dirty="0"/>
            <a:t>)</a:t>
          </a:r>
          <a:endParaRPr kumimoji="1" lang="ja-JP" altLang="en-US" sz="3000" dirty="0"/>
        </a:p>
      </dgm:t>
    </dgm:pt>
    <dgm:pt modelId="{8502FE29-4C07-4D81-B8A9-B05E2B318BBD}" type="parTrans" cxnId="{D5E50211-5F4D-425F-AB39-84AF965B1BBD}">
      <dgm:prSet/>
      <dgm:spPr/>
      <dgm:t>
        <a:bodyPr/>
        <a:lstStyle/>
        <a:p>
          <a:endParaRPr kumimoji="1" lang="ja-JP" altLang="en-US"/>
        </a:p>
      </dgm:t>
    </dgm:pt>
    <dgm:pt modelId="{A772FF0F-E497-4CA5-A0CB-B0538EDEFF4C}" type="sibTrans" cxnId="{D5E50211-5F4D-425F-AB39-84AF965B1BBD}">
      <dgm:prSet/>
      <dgm:spPr/>
      <dgm:t>
        <a:bodyPr/>
        <a:lstStyle/>
        <a:p>
          <a:endParaRPr kumimoji="1" lang="ja-JP" altLang="en-US"/>
        </a:p>
      </dgm:t>
    </dgm:pt>
    <dgm:pt modelId="{6DEE0570-8708-4560-B4A3-06D153FAC556}">
      <dgm:prSet phldrT="[テキスト]" custT="1"/>
      <dgm:spPr/>
      <dgm:t>
        <a:bodyPr/>
        <a:lstStyle/>
        <a:p>
          <a:r>
            <a:rPr kumimoji="1" lang="en-US" altLang="ja-JP" sz="3000" dirty="0"/>
            <a:t>3.</a:t>
          </a:r>
          <a:r>
            <a:rPr kumimoji="1" lang="ja-JP" altLang="en-US" sz="3000" dirty="0"/>
            <a:t>本運用</a:t>
          </a:r>
        </a:p>
      </dgm:t>
    </dgm:pt>
    <dgm:pt modelId="{405E3099-FCDE-4582-B810-C743CBB2F645}" type="parTrans" cxnId="{BC775C53-645D-4BE6-9C39-EAC2E37B3826}">
      <dgm:prSet/>
      <dgm:spPr/>
      <dgm:t>
        <a:bodyPr/>
        <a:lstStyle/>
        <a:p>
          <a:endParaRPr kumimoji="1" lang="ja-JP" altLang="en-US"/>
        </a:p>
      </dgm:t>
    </dgm:pt>
    <dgm:pt modelId="{DDFDF070-C3B8-499C-9397-C4746B3CC150}" type="sibTrans" cxnId="{BC775C53-645D-4BE6-9C39-EAC2E37B3826}">
      <dgm:prSet/>
      <dgm:spPr/>
      <dgm:t>
        <a:bodyPr/>
        <a:lstStyle/>
        <a:p>
          <a:endParaRPr kumimoji="1" lang="ja-JP" altLang="en-US"/>
        </a:p>
      </dgm:t>
    </dgm:pt>
    <dgm:pt modelId="{A1462B9B-66A6-47EB-8B30-442FCC037DD5}" type="pres">
      <dgm:prSet presAssocID="{55415E9A-024D-4EBA-9EAF-93758CCD8E43}" presName="Name0" presStyleCnt="0">
        <dgm:presLayoutVars>
          <dgm:dir/>
          <dgm:animLvl val="lvl"/>
          <dgm:resizeHandles val="exact"/>
        </dgm:presLayoutVars>
      </dgm:prSet>
      <dgm:spPr/>
    </dgm:pt>
    <dgm:pt modelId="{F0D26A46-5A1A-479A-884B-6BAA180CFAF9}" type="pres">
      <dgm:prSet presAssocID="{C9BD3DA9-0EAB-47F2-B9D4-3247A1ACF0F8}" presName="parTxOnly" presStyleLbl="node1" presStyleIdx="0" presStyleCnt="3" custScaleX="74965">
        <dgm:presLayoutVars>
          <dgm:chMax val="0"/>
          <dgm:chPref val="0"/>
          <dgm:bulletEnabled val="1"/>
        </dgm:presLayoutVars>
      </dgm:prSet>
      <dgm:spPr/>
    </dgm:pt>
    <dgm:pt modelId="{33E2DC25-5E3A-44A7-96DA-2A42B3278CC6}" type="pres">
      <dgm:prSet presAssocID="{E3702ED5-E2AC-4D0A-985C-2FA6B8B6BC3A}" presName="parTxOnlySpace" presStyleCnt="0"/>
      <dgm:spPr/>
    </dgm:pt>
    <dgm:pt modelId="{E611803A-8235-4380-A7A5-DCF8456BB3F7}" type="pres">
      <dgm:prSet presAssocID="{0D102C07-0110-4DB2-ACA7-2B0E1553D97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9935C57-E7CE-402F-93B8-265FFA013227}" type="pres">
      <dgm:prSet presAssocID="{A772FF0F-E497-4CA5-A0CB-B0538EDEFF4C}" presName="parTxOnlySpace" presStyleCnt="0"/>
      <dgm:spPr/>
    </dgm:pt>
    <dgm:pt modelId="{3E429882-BECD-4B97-A307-802D8954B310}" type="pres">
      <dgm:prSet presAssocID="{6DEE0570-8708-4560-B4A3-06D153FAC556}" presName="parTxOnly" presStyleLbl="node1" presStyleIdx="2" presStyleCnt="3" custScaleX="60325">
        <dgm:presLayoutVars>
          <dgm:chMax val="0"/>
          <dgm:chPref val="0"/>
          <dgm:bulletEnabled val="1"/>
        </dgm:presLayoutVars>
      </dgm:prSet>
      <dgm:spPr/>
    </dgm:pt>
  </dgm:ptLst>
  <dgm:cxnLst>
    <dgm:cxn modelId="{D5E50211-5F4D-425F-AB39-84AF965B1BBD}" srcId="{55415E9A-024D-4EBA-9EAF-93758CCD8E43}" destId="{0D102C07-0110-4DB2-ACA7-2B0E1553D97B}" srcOrd="1" destOrd="0" parTransId="{8502FE29-4C07-4D81-B8A9-B05E2B318BBD}" sibTransId="{A772FF0F-E497-4CA5-A0CB-B0538EDEFF4C}"/>
    <dgm:cxn modelId="{A36CE219-32C0-4050-BCE4-E08CD51924C5}" type="presOf" srcId="{0D102C07-0110-4DB2-ACA7-2B0E1553D97B}" destId="{E611803A-8235-4380-A7A5-DCF8456BB3F7}" srcOrd="0" destOrd="0" presId="urn:microsoft.com/office/officeart/2005/8/layout/chevron1"/>
    <dgm:cxn modelId="{EFCAF35E-BD17-4CFD-8DE7-E7F82F5EDB46}" type="presOf" srcId="{C9BD3DA9-0EAB-47F2-B9D4-3247A1ACF0F8}" destId="{F0D26A46-5A1A-479A-884B-6BAA180CFAF9}" srcOrd="0" destOrd="0" presId="urn:microsoft.com/office/officeart/2005/8/layout/chevron1"/>
    <dgm:cxn modelId="{E5B8814C-0E7B-4925-89A1-ED6628E64837}" type="presOf" srcId="{6DEE0570-8708-4560-B4A3-06D153FAC556}" destId="{3E429882-BECD-4B97-A307-802D8954B310}" srcOrd="0" destOrd="0" presId="urn:microsoft.com/office/officeart/2005/8/layout/chevron1"/>
    <dgm:cxn modelId="{BC775C53-645D-4BE6-9C39-EAC2E37B3826}" srcId="{55415E9A-024D-4EBA-9EAF-93758CCD8E43}" destId="{6DEE0570-8708-4560-B4A3-06D153FAC556}" srcOrd="2" destOrd="0" parTransId="{405E3099-FCDE-4582-B810-C743CBB2F645}" sibTransId="{DDFDF070-C3B8-499C-9397-C4746B3CC150}"/>
    <dgm:cxn modelId="{3BE31EB2-4517-433F-9F4A-582A4E4380D1}" type="presOf" srcId="{55415E9A-024D-4EBA-9EAF-93758CCD8E43}" destId="{A1462B9B-66A6-47EB-8B30-442FCC037DD5}" srcOrd="0" destOrd="0" presId="urn:microsoft.com/office/officeart/2005/8/layout/chevron1"/>
    <dgm:cxn modelId="{176CDEED-31E3-4810-9540-4ADB6B00CFFA}" srcId="{55415E9A-024D-4EBA-9EAF-93758CCD8E43}" destId="{C9BD3DA9-0EAB-47F2-B9D4-3247A1ACF0F8}" srcOrd="0" destOrd="0" parTransId="{F48E0A24-8F53-4843-988A-9118BB815920}" sibTransId="{E3702ED5-E2AC-4D0A-985C-2FA6B8B6BC3A}"/>
    <dgm:cxn modelId="{E263A5A9-4BA8-4FCB-A50C-F762A17DEB45}" type="presParOf" srcId="{A1462B9B-66A6-47EB-8B30-442FCC037DD5}" destId="{F0D26A46-5A1A-479A-884B-6BAA180CFAF9}" srcOrd="0" destOrd="0" presId="urn:microsoft.com/office/officeart/2005/8/layout/chevron1"/>
    <dgm:cxn modelId="{4DEF53B0-A3A6-44D4-B8A4-92CF7B78FE21}" type="presParOf" srcId="{A1462B9B-66A6-47EB-8B30-442FCC037DD5}" destId="{33E2DC25-5E3A-44A7-96DA-2A42B3278CC6}" srcOrd="1" destOrd="0" presId="urn:microsoft.com/office/officeart/2005/8/layout/chevron1"/>
    <dgm:cxn modelId="{CD534098-D82C-4202-8E1E-3F107B17343F}" type="presParOf" srcId="{A1462B9B-66A6-47EB-8B30-442FCC037DD5}" destId="{E611803A-8235-4380-A7A5-DCF8456BB3F7}" srcOrd="2" destOrd="0" presId="urn:microsoft.com/office/officeart/2005/8/layout/chevron1"/>
    <dgm:cxn modelId="{AD5959DD-5541-4C37-A11D-48FAB5B066DA}" type="presParOf" srcId="{A1462B9B-66A6-47EB-8B30-442FCC037DD5}" destId="{29935C57-E7CE-402F-93B8-265FFA013227}" srcOrd="3" destOrd="0" presId="urn:microsoft.com/office/officeart/2005/8/layout/chevron1"/>
    <dgm:cxn modelId="{BDC7FFB1-7547-40E5-84AB-7C80BF42A138}" type="presParOf" srcId="{A1462B9B-66A6-47EB-8B30-442FCC037DD5}" destId="{3E429882-BECD-4B97-A307-802D8954B31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26A46-5A1A-479A-884B-6BAA180CFAF9}">
      <dsp:nvSpPr>
        <dsp:cNvPr id="0" name=""/>
        <dsp:cNvSpPr/>
      </dsp:nvSpPr>
      <dsp:spPr>
        <a:xfrm>
          <a:off x="1636" y="303303"/>
          <a:ext cx="3940771" cy="210272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1.</a:t>
          </a:r>
          <a:r>
            <a:rPr kumimoji="1" lang="ja-JP" altLang="en-US" sz="2800" kern="1200" dirty="0"/>
            <a:t>課題</a:t>
          </a:r>
          <a:endParaRPr kumimoji="1" lang="en-US" altLang="ja-JP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発見</a:t>
          </a:r>
        </a:p>
      </dsp:txBody>
      <dsp:txXfrm>
        <a:off x="1052999" y="303303"/>
        <a:ext cx="1838045" cy="2102726"/>
      </dsp:txXfrm>
    </dsp:sp>
    <dsp:sp modelId="{E611803A-8235-4380-A7A5-DCF8456BB3F7}">
      <dsp:nvSpPr>
        <dsp:cNvPr id="0" name=""/>
        <dsp:cNvSpPr/>
      </dsp:nvSpPr>
      <dsp:spPr>
        <a:xfrm>
          <a:off x="3416726" y="303303"/>
          <a:ext cx="5256815" cy="210272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2.</a:t>
          </a:r>
          <a:r>
            <a:rPr kumimoji="1" lang="ja-JP" altLang="en-US" sz="3000" kern="1200" dirty="0"/>
            <a:t>アプローチ検証</a:t>
          </a:r>
          <a:endParaRPr kumimoji="1" lang="en-US" altLang="ja-JP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(</a:t>
          </a:r>
          <a:r>
            <a:rPr kumimoji="1" lang="en-US" altLang="ja-JP" sz="3000" kern="1200" dirty="0" err="1"/>
            <a:t>Poc</a:t>
          </a:r>
          <a:r>
            <a:rPr kumimoji="1" lang="en-US" altLang="ja-JP" sz="3000" kern="1200" dirty="0"/>
            <a:t>, </a:t>
          </a:r>
          <a:r>
            <a:rPr kumimoji="1" lang="ja-JP" altLang="en-US" sz="3000" kern="1200" dirty="0"/>
            <a:t>スモールスタート</a:t>
          </a:r>
          <a:r>
            <a:rPr kumimoji="1" lang="en-US" altLang="ja-JP" sz="3000" kern="1200" dirty="0"/>
            <a:t>)</a:t>
          </a:r>
          <a:endParaRPr kumimoji="1" lang="ja-JP" altLang="en-US" sz="3000" kern="1200" dirty="0"/>
        </a:p>
      </dsp:txBody>
      <dsp:txXfrm>
        <a:off x="4468089" y="303303"/>
        <a:ext cx="3154089" cy="2102726"/>
      </dsp:txXfrm>
    </dsp:sp>
    <dsp:sp modelId="{3E429882-BECD-4B97-A307-802D8954B310}">
      <dsp:nvSpPr>
        <dsp:cNvPr id="0" name=""/>
        <dsp:cNvSpPr/>
      </dsp:nvSpPr>
      <dsp:spPr>
        <a:xfrm>
          <a:off x="8147859" y="303303"/>
          <a:ext cx="3171173" cy="210272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3.</a:t>
          </a:r>
          <a:r>
            <a:rPr kumimoji="1" lang="ja-JP" altLang="en-US" sz="3000" kern="1200" dirty="0"/>
            <a:t>本運用</a:t>
          </a:r>
        </a:p>
      </dsp:txBody>
      <dsp:txXfrm>
        <a:off x="9199222" y="303303"/>
        <a:ext cx="1068447" cy="210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F250D-B3D1-7C8D-0485-D0F00CE0C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244272-8AF3-035B-67A1-45F679165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7849D5-AFCC-855A-2C35-4E9AD8F4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FD0C45-0996-8DF4-449D-51BF2F0B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FECED4-71E9-D870-8E34-73ADF466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3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D71CE-65C6-2FE9-AB77-B013EF8E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A88F43-F20C-67CC-DED5-9FF29E76C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28D-D780-B7DA-39DF-EBFE7565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F9F04-6798-37AF-4C90-6CEC11E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0D2A6-0082-11B4-4827-EDF5190E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AE0018-1C1A-F6D0-ED98-01A86257B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41F28A-9C05-530C-7876-3221E5079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CEA29-C254-93A6-1705-DC101F63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211C59-A5CE-0D45-C927-849C0201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2F9F-E563-DEA0-D684-3248F501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8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511F-2A40-712B-F39E-C2D77D32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705EF-BA8F-7FE1-770E-C3CE68D6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1FD336-33D7-1E49-8980-1D8D19A1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53612-3CBB-B7EA-89C7-8C06CDE8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92CD57-2AE0-BDD9-F8E7-6C65F19E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6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B00DAC-A468-E3AC-B1FC-F11C8B5C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1E606-38D0-A54D-6E06-0F7F55A2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FC7852-83C6-C71C-ED3D-D5F1A845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746321-F5BB-C93F-ABDB-F29E394A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285B0-3277-7063-DE21-D856EC86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88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5B7CD-FD3A-2966-D537-B4C186FB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D5354D-A86E-09B6-9484-2605C05F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F8C6F1-0D7A-243C-9F85-2AE4D6D6E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E1A3FA-81C4-55EE-01F0-B043C3B0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71E222-28AE-2792-92AB-A15A5A58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E3FFEE-24FA-B4E8-5566-21B43573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90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AAAB1-2503-70F0-310E-6149CBA9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B9914A-D3B4-FC26-6787-6FD70DC07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202963-C80F-C0D2-F68D-D900D19E2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026170-9C30-82D8-B693-1646E0CF4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7288D3-B046-3400-F741-B10C5F81E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42D6D0-7999-8C0C-DF15-3AE69D03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CE131A-0BFD-CD6F-83E8-D77B094B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06D158-AA2D-C3BC-CE8B-17B62D45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43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968381-71AB-FED1-CDCF-84C107BE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71460C-9668-A57C-D34D-E63218B8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EECE95-67C2-8518-A2C8-830D7A2A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C0FD75-7A46-3699-93B1-3B896CC4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1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230D8F-416A-BB3E-40BF-FC3EDE12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869B95-9BEA-898A-D135-6546AFA2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05FC7A-D372-11CF-DA35-AF74F7A9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28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AE64E-7F4C-C1C2-73D3-9E4DE858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1FE17-4AB2-B9F1-294C-2385E19E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C2F3A2-4129-4D21-E5AD-7AF804E1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05B04D-8882-3BE7-E826-6874A996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E2A4D4-20BE-CC73-6995-C7D13630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4E25E8-D084-3736-9D99-F2BFA63F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45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6DEBA-FF35-8C70-5394-58EEFD74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995A3B-506D-0FCE-3B09-1F8CB2684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01C357-B70B-F74D-21D9-A0F2EDED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0D4639-65A0-33CC-5DBB-7F2D92AE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E3C603-8925-BBBA-8FE5-21162C45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A2649E-8A04-8DAC-08DD-BBED3206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9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EEA45-1683-E6FE-D831-38962C9C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18ED86-D44F-F1A0-9D09-7FEDB2DE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ECACB3-ADF3-51EF-77DA-D5186157A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D99E2C-6AC8-B82D-C33C-2E45484FB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456931-994F-17FE-720D-F8585DBC1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71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tcoms.com/service/research/dataanalysis/decision-tre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2B3C1-BF4A-5B36-EFAC-69EB6CCE7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タイタニック号 初期分析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66E693-0481-5B29-C47E-4A2C4ED60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想定</a:t>
            </a:r>
            <a:r>
              <a:rPr kumimoji="1" lang="en-US" altLang="ja-JP" dirty="0"/>
              <a:t>&gt;</a:t>
            </a:r>
          </a:p>
          <a:p>
            <a:r>
              <a:rPr kumimoji="1" lang="ja-JP" altLang="en-US" dirty="0"/>
              <a:t>聞き手は「平均、相関が分かる程度」</a:t>
            </a:r>
          </a:p>
        </p:txBody>
      </p:sp>
    </p:spTree>
    <p:extLst>
      <p:ext uri="{BB962C8B-B14F-4D97-AF65-F5344CB8AC3E}">
        <p14:creationId xmlns:p14="http://schemas.microsoft.com/office/powerpoint/2010/main" val="39701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FD8AC-8F02-0A74-3145-9F116598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分析サマリ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1BF364-3A64-CD43-C314-2238EAEFB4B9}"/>
              </a:ext>
            </a:extLst>
          </p:cNvPr>
          <p:cNvSpPr txBox="1"/>
          <p:nvPr/>
        </p:nvSpPr>
        <p:spPr>
          <a:xfrm>
            <a:off x="682486" y="1436382"/>
            <a:ext cx="2862470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1.1 </a:t>
            </a:r>
            <a:r>
              <a:rPr kumimoji="1" lang="ja-JP" altLang="en-US" dirty="0"/>
              <a:t>背景</a:t>
            </a:r>
            <a:r>
              <a:rPr kumimoji="1" lang="en-US" altLang="ja-JP" dirty="0"/>
              <a:t>/</a:t>
            </a:r>
            <a:r>
              <a:rPr lang="ja-JP" altLang="en-US" dirty="0"/>
              <a:t>ゴール確認</a:t>
            </a:r>
            <a:endParaRPr kumimoji="1" lang="en-US" altLang="ja-JP" dirty="0"/>
          </a:p>
          <a:p>
            <a:r>
              <a:rPr kumimoji="1" lang="en-US" altLang="ja-JP" dirty="0"/>
              <a:t>1.2 </a:t>
            </a:r>
            <a:r>
              <a:rPr kumimoji="1" lang="ja-JP" altLang="en-US" dirty="0"/>
              <a:t>データ理解</a:t>
            </a:r>
            <a:endParaRPr kumimoji="1" lang="en-US" altLang="ja-JP" dirty="0"/>
          </a:p>
          <a:p>
            <a:r>
              <a:rPr lang="en-US" altLang="ja-JP" dirty="0"/>
              <a:t>1.3 </a:t>
            </a:r>
            <a:r>
              <a:rPr lang="ja-JP" altLang="en-US" dirty="0"/>
              <a:t>仮説検証</a:t>
            </a:r>
            <a:r>
              <a:rPr lang="en-US" altLang="ja-JP" dirty="0"/>
              <a:t>/</a:t>
            </a:r>
            <a:r>
              <a:rPr lang="ja-JP" altLang="en-US" dirty="0"/>
              <a:t>課題発見</a:t>
            </a:r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B321C2-8D4A-8BD4-14C4-C33EBC079417}"/>
              </a:ext>
            </a:extLst>
          </p:cNvPr>
          <p:cNvSpPr/>
          <p:nvPr/>
        </p:nvSpPr>
        <p:spPr>
          <a:xfrm>
            <a:off x="235225" y="1168887"/>
            <a:ext cx="3793435" cy="1458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本スコープ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5BE850-540D-2099-042E-2C2F28CEEA79}"/>
              </a:ext>
            </a:extLst>
          </p:cNvPr>
          <p:cNvSpPr txBox="1"/>
          <p:nvPr/>
        </p:nvSpPr>
        <p:spPr>
          <a:xfrm>
            <a:off x="1020416" y="2636711"/>
            <a:ext cx="20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 4</a:t>
            </a:r>
            <a:r>
              <a:rPr kumimoji="1" lang="ja-JP" altLang="en-US" dirty="0"/>
              <a:t>日間</a:t>
            </a:r>
            <a:r>
              <a:rPr kumimoji="1" lang="en-US" altLang="ja-JP" dirty="0"/>
              <a:t>(32h) </a:t>
            </a:r>
            <a:r>
              <a:rPr kumimoji="1" lang="ja-JP" altLang="en-US" dirty="0"/>
              <a:t>～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5EF9B68-7044-A465-9F51-C99FCA584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1" y="1435661"/>
            <a:ext cx="514082" cy="2893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D984641-A02A-63A6-67BA-9702E38DA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1" y="1725045"/>
            <a:ext cx="514082" cy="28938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7C96B91-3A37-6E85-E6A1-81E897C5B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5" y="2059383"/>
            <a:ext cx="514082" cy="289384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61FC6ED-EEC7-481F-E268-75077487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64" y="2915869"/>
            <a:ext cx="11599455" cy="3786589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成果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前処理やモデルなど、高難度ではなく一般的手法でも精度は</a:t>
            </a:r>
            <a:r>
              <a:rPr lang="en-US" altLang="ja-JP" dirty="0"/>
              <a:t>76%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ある程度、カラムの影響度が分かった</a:t>
            </a:r>
            <a:endParaRPr lang="en-US" altLang="ja-JP" dirty="0"/>
          </a:p>
          <a:p>
            <a:pPr marL="1371600" lvl="2" indent="-457200">
              <a:buFont typeface="+mj-lt"/>
              <a:buAutoNum type="arabicPeriod"/>
            </a:pPr>
            <a:r>
              <a:rPr kumimoji="1" lang="ja-JP" altLang="en-US" dirty="0"/>
              <a:t>「性別」「裕福さ</a:t>
            </a:r>
            <a:r>
              <a:rPr lang="ja-JP" altLang="en-US" dirty="0"/>
              <a:t>」が予測に影響している可能性が高い。</a:t>
            </a:r>
            <a:endParaRPr kumimoji="1" lang="en-US" altLang="ja-JP" dirty="0"/>
          </a:p>
          <a:p>
            <a:r>
              <a:rPr lang="ja-JP" altLang="en-US" dirty="0"/>
              <a:t>次のアクション</a:t>
            </a:r>
            <a:endParaRPr lang="en-US" altLang="ja-JP" dirty="0"/>
          </a:p>
          <a:p>
            <a:pPr lvl="1"/>
            <a:r>
              <a:rPr lang="ja-JP" altLang="en-US" dirty="0"/>
              <a:t>予測精度</a:t>
            </a:r>
            <a:r>
              <a:rPr lang="en-US" altLang="ja-JP" dirty="0"/>
              <a:t>UP</a:t>
            </a:r>
            <a:r>
              <a:rPr lang="ja-JP" altLang="en-US" dirty="0"/>
              <a:t>　</a:t>
            </a:r>
            <a:r>
              <a:rPr lang="en-US" altLang="ja-JP" dirty="0"/>
              <a:t>or  </a:t>
            </a:r>
            <a:r>
              <a:rPr lang="ja-JP" altLang="en-US" dirty="0"/>
              <a:t>要因深堀</a:t>
            </a:r>
            <a:r>
              <a:rPr lang="en-US" altLang="ja-JP" dirty="0"/>
              <a:t>?</a:t>
            </a:r>
          </a:p>
          <a:p>
            <a:pPr lvl="2"/>
            <a:r>
              <a:rPr lang="ja-JP" altLang="en-US" dirty="0"/>
              <a:t>予測精度</a:t>
            </a:r>
            <a:r>
              <a:rPr lang="en-US" altLang="ja-JP" dirty="0"/>
              <a:t>UP</a:t>
            </a:r>
          </a:p>
          <a:p>
            <a:pPr lvl="3"/>
            <a:r>
              <a:rPr kumimoji="1" lang="ja-JP" altLang="en-US" dirty="0"/>
              <a:t>今回のモデルにおいて、過学習対応をさらに行いつつ、前処理内容をより吟味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ニューラルネット等の別のモデルでの検証</a:t>
            </a:r>
            <a:endParaRPr kumimoji="1" lang="en-US" altLang="ja-JP" dirty="0"/>
          </a:p>
          <a:p>
            <a:pPr lvl="2"/>
            <a:r>
              <a:rPr lang="ja-JP" altLang="en-US" dirty="0"/>
              <a:t>要員深堀</a:t>
            </a:r>
            <a:endParaRPr lang="en-US" altLang="ja-JP" dirty="0"/>
          </a:p>
          <a:p>
            <a:pPr lvl="3"/>
            <a:r>
              <a:rPr kumimoji="1" lang="ja-JP" altLang="en-US" dirty="0"/>
              <a:t>今回のロジスティック回帰モデル検証をベースにしつつ、統計的な検証</a:t>
            </a:r>
            <a:r>
              <a:rPr lang="en-US" altLang="ja-JP" dirty="0"/>
              <a:t>(</a:t>
            </a:r>
            <a:r>
              <a:rPr lang="ja-JP" altLang="en-US" dirty="0"/>
              <a:t>検定</a:t>
            </a:r>
            <a:r>
              <a:rPr lang="en-US" altLang="ja-JP" dirty="0"/>
              <a:t>)</a:t>
            </a:r>
            <a:r>
              <a:rPr lang="ja-JP" altLang="en-US" dirty="0"/>
              <a:t>を行う</a:t>
            </a:r>
            <a:endParaRPr lang="en-US" altLang="ja-JP" dirty="0"/>
          </a:p>
          <a:p>
            <a:pPr lvl="3"/>
            <a:r>
              <a:rPr kumimoji="1" lang="ja-JP" altLang="en-US" dirty="0"/>
              <a:t>類似ケース</a:t>
            </a:r>
            <a:r>
              <a:rPr kumimoji="1" lang="en-US" altLang="ja-JP" dirty="0"/>
              <a:t>(ex.) </a:t>
            </a:r>
            <a:r>
              <a:rPr kumimoji="1" lang="ja-JP" altLang="en-US" dirty="0"/>
              <a:t>災害時の生存者傾向</a:t>
            </a:r>
            <a:r>
              <a:rPr kumimoji="1" lang="en-US" altLang="ja-JP" dirty="0"/>
              <a:t>)</a:t>
            </a:r>
            <a:r>
              <a:rPr kumimoji="1" lang="ja-JP" altLang="en-US" dirty="0"/>
              <a:t>等との比較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70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0E1B9-63FC-FC3A-C8F1-0AA078E4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ppendix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337312-36D5-287C-0368-213A557F1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07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D5CD7-8498-50F6-49C9-62335A43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データ分布</a:t>
            </a:r>
            <a:r>
              <a:rPr lang="en-US" altLang="ja-JP" dirty="0"/>
              <a:t>(1</a:t>
            </a:r>
            <a:r>
              <a:rPr lang="ja-JP" altLang="en-US" dirty="0"/>
              <a:t>変数</a:t>
            </a:r>
            <a:r>
              <a:rPr lang="en-US" altLang="ja-JP" dirty="0"/>
              <a:t>-</a:t>
            </a:r>
            <a:r>
              <a:rPr lang="ja-JP" altLang="en-US" dirty="0"/>
              <a:t>質的データ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42FF69-8C39-A8F2-B2AE-BD30F4658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6" y="1175885"/>
            <a:ext cx="5485714" cy="365714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6C03E30-5C8D-4FA1-9CBE-707E896A8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72" y="125208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6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D5CD7-8498-50F6-49C9-62335A43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"/>
            <a:ext cx="10515600" cy="1325563"/>
          </a:xfrm>
        </p:spPr>
        <p:txBody>
          <a:bodyPr/>
          <a:lstStyle/>
          <a:p>
            <a:r>
              <a:rPr lang="ja-JP" altLang="en-US" dirty="0"/>
              <a:t>データ分布</a:t>
            </a:r>
            <a:r>
              <a:rPr lang="en-US" altLang="ja-JP" dirty="0"/>
              <a:t>(1</a:t>
            </a:r>
            <a:r>
              <a:rPr lang="ja-JP" altLang="en-US" dirty="0"/>
              <a:t>変数</a:t>
            </a:r>
            <a:r>
              <a:rPr lang="en-US" altLang="ja-JP" dirty="0"/>
              <a:t>-</a:t>
            </a:r>
            <a:r>
              <a:rPr lang="ja-JP" altLang="en-US" dirty="0"/>
              <a:t>量的データ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E814C9B-A9D7-4ED6-A76D-CBF54BD4B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1" y="755764"/>
            <a:ext cx="5104714" cy="302520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78532A6-6762-83CB-061C-82E813C42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9" y="3951514"/>
            <a:ext cx="4957758" cy="31346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AF2213A-78BD-01FA-D774-5A295D60C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5" y="783009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0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D5CD7-8498-50F6-49C9-62335A43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データ分布</a:t>
            </a:r>
            <a:r>
              <a:rPr lang="en-US" altLang="ja-JP" dirty="0"/>
              <a:t>(1</a:t>
            </a:r>
            <a:r>
              <a:rPr lang="ja-JP" altLang="en-US" dirty="0"/>
              <a:t>変数</a:t>
            </a:r>
            <a:r>
              <a:rPr lang="en-US" altLang="ja-JP" dirty="0"/>
              <a:t>-</a:t>
            </a:r>
            <a:r>
              <a:rPr lang="ja-JP" altLang="en-US" dirty="0"/>
              <a:t>量的データ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4B07D1-C3FA-8A19-DF3B-122651EDC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0" y="1349829"/>
            <a:ext cx="8348322" cy="55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D5CD7-8498-50F6-49C9-62335A43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データ分布</a:t>
            </a:r>
            <a:r>
              <a:rPr lang="en-US" altLang="ja-JP" dirty="0"/>
              <a:t>(1</a:t>
            </a:r>
            <a:r>
              <a:rPr lang="ja-JP" altLang="en-US" dirty="0"/>
              <a:t>変数</a:t>
            </a:r>
            <a:r>
              <a:rPr lang="en-US" altLang="ja-JP" dirty="0"/>
              <a:t>-</a:t>
            </a:r>
            <a:r>
              <a:rPr lang="ja-JP" altLang="en-US" dirty="0"/>
              <a:t>量的データ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A827F68-E381-7129-8627-1C0787C4D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5" y="1027906"/>
            <a:ext cx="9546772" cy="56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D5CD7-8498-50F6-49C9-62335A43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58296"/>
            <a:ext cx="5007428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データ分布</a:t>
            </a:r>
            <a:br>
              <a:rPr lang="en-US" altLang="ja-JP" dirty="0"/>
            </a:br>
            <a:r>
              <a:rPr lang="en-US" altLang="ja-JP" dirty="0"/>
              <a:t>(2</a:t>
            </a:r>
            <a:r>
              <a:rPr lang="ja-JP" altLang="en-US" dirty="0"/>
              <a:t>変数</a:t>
            </a:r>
            <a:r>
              <a:rPr lang="en-US" altLang="ja-JP" dirty="0"/>
              <a:t>-</a:t>
            </a:r>
            <a:r>
              <a:rPr lang="ja-JP" altLang="en-US" dirty="0"/>
              <a:t>質的データ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C0A0C6-849B-37FE-CF37-8E8A51C22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6" y="1339171"/>
            <a:ext cx="3951174" cy="263411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74296B2-6827-02B7-7078-D0CCA31A6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6" y="4155620"/>
            <a:ext cx="4089625" cy="27264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6331409-B0BC-B177-A3B6-663134B40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9" y="1339171"/>
            <a:ext cx="4547157" cy="30314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72165BF-840F-0A44-045F-46AAB358C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27" y="4370609"/>
            <a:ext cx="3731087" cy="24873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EAF8F5F-D0EA-DE28-EA97-09E21063E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222" y="4155619"/>
            <a:ext cx="4089626" cy="27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5273AF4-AE2F-16A2-6B83-8B43DDC32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4" y="1620306"/>
            <a:ext cx="6812932" cy="4541955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183EF31D-EFC4-9BF3-6AA5-AF02BC8D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58296"/>
            <a:ext cx="5007428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相関</a:t>
            </a:r>
            <a:br>
              <a:rPr lang="en-US" altLang="ja-JP" dirty="0"/>
            </a:br>
            <a:r>
              <a:rPr lang="en-US" altLang="ja-JP" dirty="0"/>
              <a:t>(2</a:t>
            </a:r>
            <a:r>
              <a:rPr lang="ja-JP" altLang="en-US" dirty="0"/>
              <a:t>変数</a:t>
            </a:r>
            <a:r>
              <a:rPr lang="en-US" altLang="ja-JP" dirty="0"/>
              <a:t>-</a:t>
            </a:r>
            <a:r>
              <a:rPr lang="ja-JP" altLang="en-US" dirty="0"/>
              <a:t>質的データ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055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D5CD7-8498-50F6-49C9-62335A43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58296"/>
            <a:ext cx="4094661" cy="2780847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データ分布</a:t>
            </a:r>
            <a:br>
              <a:rPr lang="en-US" altLang="ja-JP" dirty="0"/>
            </a:br>
            <a:r>
              <a:rPr lang="en-US" altLang="ja-JP" dirty="0"/>
              <a:t>(2</a:t>
            </a:r>
            <a:r>
              <a:rPr lang="ja-JP" altLang="en-US" dirty="0"/>
              <a:t>変数</a:t>
            </a:r>
            <a:r>
              <a:rPr lang="en-US" altLang="ja-JP" dirty="0"/>
              <a:t>-</a:t>
            </a:r>
            <a:br>
              <a:rPr lang="en-US" altLang="ja-JP" dirty="0"/>
            </a:br>
            <a:r>
              <a:rPr lang="ja-JP" altLang="en-US" dirty="0"/>
              <a:t>量的データ</a:t>
            </a:r>
            <a:r>
              <a:rPr lang="en-US" altLang="ja-JP" dirty="0"/>
              <a:t>+</a:t>
            </a:r>
            <a:br>
              <a:rPr lang="en-US" altLang="ja-JP" dirty="0"/>
            </a:br>
            <a:r>
              <a:rPr lang="ja-JP" altLang="en-US" dirty="0"/>
              <a:t>目的変数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FA773D3-F6E5-D5BB-52A5-BB0E17ABA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04" y="0"/>
            <a:ext cx="7246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2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FD8AC-8F02-0A74-3145-9F116598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本分析の位置づけ</a:t>
            </a:r>
            <a:endParaRPr kumimoji="1" lang="ja-JP" altLang="en-US" sz="3600" dirty="0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5BDC0621-47C5-5218-B74B-9246B1753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109139"/>
              </p:ext>
            </p:extLst>
          </p:nvPr>
        </p:nvGraphicFramePr>
        <p:xfrm>
          <a:off x="228600" y="858100"/>
          <a:ext cx="1132067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1BF364-3A64-CD43-C314-2238EAEFB4B9}"/>
              </a:ext>
            </a:extLst>
          </p:cNvPr>
          <p:cNvSpPr txBox="1"/>
          <p:nvPr/>
        </p:nvSpPr>
        <p:spPr>
          <a:xfrm>
            <a:off x="447261" y="3577660"/>
            <a:ext cx="2862470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1.1 </a:t>
            </a:r>
            <a:r>
              <a:rPr kumimoji="1" lang="ja-JP" altLang="en-US" dirty="0"/>
              <a:t>背景</a:t>
            </a:r>
            <a:r>
              <a:rPr kumimoji="1" lang="en-US" altLang="ja-JP" dirty="0"/>
              <a:t>/</a:t>
            </a:r>
            <a:r>
              <a:rPr lang="ja-JP" altLang="en-US" dirty="0"/>
              <a:t>ゴール確認</a:t>
            </a:r>
            <a:endParaRPr kumimoji="1" lang="en-US" altLang="ja-JP" dirty="0"/>
          </a:p>
          <a:p>
            <a:r>
              <a:rPr kumimoji="1" lang="en-US" altLang="ja-JP" dirty="0"/>
              <a:t>1.2 </a:t>
            </a:r>
            <a:r>
              <a:rPr kumimoji="1" lang="ja-JP" altLang="en-US" dirty="0"/>
              <a:t>データ理解</a:t>
            </a:r>
            <a:endParaRPr kumimoji="1" lang="en-US" altLang="ja-JP" dirty="0"/>
          </a:p>
          <a:p>
            <a:r>
              <a:rPr lang="en-US" altLang="ja-JP" dirty="0"/>
              <a:t>1.3 </a:t>
            </a:r>
            <a:r>
              <a:rPr lang="ja-JP" altLang="en-US" dirty="0"/>
              <a:t>仮説検証</a:t>
            </a:r>
            <a:r>
              <a:rPr lang="en-US" altLang="ja-JP" dirty="0"/>
              <a:t>/</a:t>
            </a:r>
            <a:r>
              <a:rPr lang="ja-JP" altLang="en-US" dirty="0"/>
              <a:t>課題発見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15E3E5-E1F9-8B27-ECA2-D7BA5D7AE391}"/>
              </a:ext>
            </a:extLst>
          </p:cNvPr>
          <p:cNvSpPr txBox="1"/>
          <p:nvPr/>
        </p:nvSpPr>
        <p:spPr>
          <a:xfrm>
            <a:off x="4028660" y="3567433"/>
            <a:ext cx="3793435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.1 </a:t>
            </a:r>
            <a:r>
              <a:rPr kumimoji="1" lang="ja-JP" altLang="en-US" dirty="0"/>
              <a:t>モデル改善や業務運用検討</a:t>
            </a:r>
            <a:endParaRPr kumimoji="1" lang="en-US" altLang="ja-JP" dirty="0"/>
          </a:p>
          <a:p>
            <a:r>
              <a:rPr lang="en-US" altLang="ja-JP" dirty="0"/>
              <a:t>2.2 </a:t>
            </a:r>
            <a:r>
              <a:rPr lang="ja-JP" altLang="en-US" dirty="0"/>
              <a:t>手運用含めたスモールスタート</a:t>
            </a:r>
            <a:endParaRPr lang="en-US" altLang="ja-JP" dirty="0"/>
          </a:p>
          <a:p>
            <a:r>
              <a:rPr lang="en-US" altLang="ja-JP" dirty="0"/>
              <a:t>2.3 </a:t>
            </a:r>
            <a:r>
              <a:rPr lang="ja-JP" altLang="en-US" dirty="0"/>
              <a:t>費用対効果再検証</a:t>
            </a:r>
            <a:endParaRPr lang="en-US" altLang="ja-JP" dirty="0"/>
          </a:p>
          <a:p>
            <a:r>
              <a:rPr lang="en-US" altLang="ja-JP" dirty="0"/>
              <a:t>2.4 </a:t>
            </a:r>
            <a:r>
              <a:rPr lang="ja-JP" altLang="en-US" dirty="0"/>
              <a:t>本運用判断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88BE1F-A230-6F37-BB3E-204958F4955D}"/>
              </a:ext>
            </a:extLst>
          </p:cNvPr>
          <p:cNvSpPr txBox="1"/>
          <p:nvPr/>
        </p:nvSpPr>
        <p:spPr>
          <a:xfrm>
            <a:off x="8295860" y="3567433"/>
            <a:ext cx="3793435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3.1 </a:t>
            </a:r>
            <a:r>
              <a:rPr lang="ja-JP" altLang="en-US" dirty="0"/>
              <a:t>データ連携基盤構築</a:t>
            </a:r>
            <a:endParaRPr lang="en-US" altLang="ja-JP" dirty="0"/>
          </a:p>
          <a:p>
            <a:r>
              <a:rPr lang="en-US" altLang="ja-JP" dirty="0"/>
              <a:t>3.2 </a:t>
            </a:r>
            <a:r>
              <a:rPr lang="ja-JP" altLang="en-US" dirty="0"/>
              <a:t>モデル運用基盤構築</a:t>
            </a:r>
            <a:endParaRPr lang="en-US" altLang="ja-JP" dirty="0"/>
          </a:p>
          <a:p>
            <a:r>
              <a:rPr lang="en-US" altLang="ja-JP" dirty="0"/>
              <a:t>3.3 </a:t>
            </a:r>
            <a:r>
              <a:rPr lang="ja-JP" altLang="en-US" dirty="0"/>
              <a:t>運用スキーム構築</a:t>
            </a:r>
            <a:endParaRPr lang="en-US" altLang="ja-JP" dirty="0"/>
          </a:p>
          <a:p>
            <a:r>
              <a:rPr lang="en-US" altLang="ja-JP" dirty="0"/>
              <a:t>3.4 </a:t>
            </a:r>
            <a:r>
              <a:rPr lang="ja-JP" altLang="en-US" dirty="0"/>
              <a:t>運用開始</a:t>
            </a:r>
            <a:endParaRPr lang="en-US" altLang="ja-JP" dirty="0"/>
          </a:p>
          <a:p>
            <a:r>
              <a:rPr lang="en-US" altLang="ja-JP" dirty="0"/>
              <a:t>3.5 [</a:t>
            </a:r>
            <a:r>
              <a:rPr lang="ja-JP" altLang="en-US" dirty="0"/>
              <a:t>定期的</a:t>
            </a:r>
            <a:r>
              <a:rPr lang="en-US" altLang="ja-JP" dirty="0"/>
              <a:t>] </a:t>
            </a:r>
            <a:r>
              <a:rPr lang="ja-JP" altLang="en-US" dirty="0"/>
              <a:t>費用対効果検証</a:t>
            </a:r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B321C2-8D4A-8BD4-14C4-C33EBC079417}"/>
              </a:ext>
            </a:extLst>
          </p:cNvPr>
          <p:cNvSpPr/>
          <p:nvPr/>
        </p:nvSpPr>
        <p:spPr>
          <a:xfrm>
            <a:off x="0" y="3310165"/>
            <a:ext cx="3793435" cy="1458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本スコープ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2CD3042-4B29-5316-505B-016A911F0D27}"/>
              </a:ext>
            </a:extLst>
          </p:cNvPr>
          <p:cNvSpPr/>
          <p:nvPr/>
        </p:nvSpPr>
        <p:spPr>
          <a:xfrm>
            <a:off x="140804" y="5349898"/>
            <a:ext cx="11950147" cy="14773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目的：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lang="en-US" altLang="ja-JP" dirty="0"/>
              <a:t> 1.1 </a:t>
            </a:r>
            <a:r>
              <a:rPr lang="ja-JP" altLang="en-US" dirty="0"/>
              <a:t>ゴール確認：「</a:t>
            </a:r>
            <a:r>
              <a:rPr kumimoji="1" lang="en-US" altLang="ja-JP" dirty="0"/>
              <a:t> Python</a:t>
            </a:r>
            <a:r>
              <a:rPr kumimoji="1" lang="ja-JP" altLang="en-US" dirty="0"/>
              <a:t>を使ったデータ分析</a:t>
            </a:r>
            <a:r>
              <a:rPr kumimoji="1" lang="en-US" altLang="ja-JP" dirty="0"/>
              <a:t>(</a:t>
            </a:r>
            <a:r>
              <a:rPr lang="ja-JP" altLang="en-US" dirty="0"/>
              <a:t>前処理、手法選定</a:t>
            </a:r>
            <a:r>
              <a:rPr lang="en-US" altLang="ja-JP" dirty="0"/>
              <a:t> )</a:t>
            </a:r>
            <a:r>
              <a:rPr lang="ja-JP" altLang="en-US" dirty="0"/>
              <a:t>の実施経験」「</a:t>
            </a:r>
            <a:r>
              <a:rPr kumimoji="1" lang="ja-JP" altLang="en-US" dirty="0"/>
              <a:t>報告資料作成の作成経験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kumimoji="1" lang="en-US" altLang="ja-JP" dirty="0"/>
              <a:t> 1.2 </a:t>
            </a:r>
            <a:r>
              <a:rPr kumimoji="1" lang="ja-JP" altLang="en-US" dirty="0"/>
              <a:t>データ理解</a:t>
            </a:r>
            <a:endParaRPr kumimoji="1" lang="en-US" altLang="ja-JP" dirty="0"/>
          </a:p>
          <a:p>
            <a:r>
              <a:rPr lang="en-US" altLang="ja-JP" dirty="0"/>
              <a:t> 1.3 </a:t>
            </a:r>
            <a:r>
              <a:rPr lang="ja-JP" altLang="en-US" dirty="0"/>
              <a:t>仮説検証</a:t>
            </a:r>
            <a:r>
              <a:rPr lang="en-US" altLang="ja-JP" dirty="0"/>
              <a:t>/</a:t>
            </a:r>
            <a:r>
              <a:rPr lang="ja-JP" altLang="en-US" dirty="0"/>
              <a:t>課題発見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5BE850-540D-2099-042E-2C2F28CEEA79}"/>
              </a:ext>
            </a:extLst>
          </p:cNvPr>
          <p:cNvSpPr txBox="1"/>
          <p:nvPr/>
        </p:nvSpPr>
        <p:spPr>
          <a:xfrm>
            <a:off x="785191" y="4777989"/>
            <a:ext cx="20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 4</a:t>
            </a:r>
            <a:r>
              <a:rPr kumimoji="1" lang="ja-JP" altLang="en-US" dirty="0"/>
              <a:t>日間</a:t>
            </a:r>
            <a:r>
              <a:rPr kumimoji="1" lang="en-US" altLang="ja-JP" dirty="0"/>
              <a:t>(32h) </a:t>
            </a:r>
            <a:r>
              <a:rPr kumimoji="1" lang="ja-JP" altLang="en-US" dirty="0"/>
              <a:t>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190CD5-2978-7FD5-D54B-65A09E50FE24}"/>
              </a:ext>
            </a:extLst>
          </p:cNvPr>
          <p:cNvSpPr txBox="1"/>
          <p:nvPr/>
        </p:nvSpPr>
        <p:spPr>
          <a:xfrm>
            <a:off x="4028660" y="4811061"/>
            <a:ext cx="20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 ?</a:t>
            </a:r>
            <a:r>
              <a:rPr kumimoji="1" lang="ja-JP" altLang="en-US" dirty="0"/>
              <a:t>日</a:t>
            </a:r>
            <a:r>
              <a:rPr kumimoji="1" lang="en-US" altLang="ja-JP" dirty="0"/>
              <a:t> </a:t>
            </a:r>
            <a:r>
              <a:rPr kumimoji="1" lang="ja-JP" altLang="en-US" dirty="0"/>
              <a:t>～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108445-038B-43A8-F18D-30C72039BB90}"/>
              </a:ext>
            </a:extLst>
          </p:cNvPr>
          <p:cNvSpPr txBox="1"/>
          <p:nvPr/>
        </p:nvSpPr>
        <p:spPr>
          <a:xfrm>
            <a:off x="8295860" y="4998756"/>
            <a:ext cx="20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 ?</a:t>
            </a:r>
            <a:r>
              <a:rPr kumimoji="1" lang="ja-JP" altLang="en-US" dirty="0"/>
              <a:t>日</a:t>
            </a:r>
            <a:r>
              <a:rPr kumimoji="1" lang="en-US" altLang="ja-JP" dirty="0"/>
              <a:t> </a:t>
            </a:r>
            <a:r>
              <a:rPr kumimoji="1" lang="ja-JP" altLang="en-US" dirty="0"/>
              <a:t>～</a:t>
            </a:r>
          </a:p>
        </p:txBody>
      </p:sp>
    </p:spTree>
    <p:extLst>
      <p:ext uri="{BB962C8B-B14F-4D97-AF65-F5344CB8AC3E}">
        <p14:creationId xmlns:p14="http://schemas.microsoft.com/office/powerpoint/2010/main" val="428965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" y="18256"/>
            <a:ext cx="10515600" cy="841716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使用データ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サマリ</a:t>
            </a:r>
            <a:r>
              <a:rPr kumimoji="1" lang="en-US" altLang="ja-JP" sz="3600" dirty="0"/>
              <a:t>)</a:t>
            </a:r>
            <a:endParaRPr kumimoji="1" lang="ja-JP" altLang="en-US" sz="3600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0CD02F75-9E72-0EC8-8012-8C6F680D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24056"/>
              </p:ext>
            </p:extLst>
          </p:nvPr>
        </p:nvGraphicFramePr>
        <p:xfrm>
          <a:off x="250371" y="5184487"/>
          <a:ext cx="11825675" cy="154984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90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3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2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8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8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PassengerId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Survived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SibSp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Cabin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Embarked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0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Braund</a:t>
                      </a:r>
                      <a:r>
                        <a:rPr dirty="0"/>
                        <a:t>, Mr. Owen Harris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M</a:t>
                      </a:r>
                      <a:r>
                        <a:rPr dirty="0"/>
                        <a:t>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A/5 21171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Cumings</a:t>
                      </a:r>
                      <a:r>
                        <a:rPr dirty="0"/>
                        <a:t>, Mrs. John Bradley (Florence Briggs Thayer)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F</a:t>
                      </a:r>
                      <a:r>
                        <a:rPr dirty="0"/>
                        <a:t>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PC 17599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71.2833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0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Heikkinen, Miss. </a:t>
                      </a:r>
                      <a:r>
                        <a:rPr dirty="0" err="1"/>
                        <a:t>Laina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F</a:t>
                      </a:r>
                      <a:r>
                        <a:rPr dirty="0"/>
                        <a:t>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STON/O2. 3101282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7.925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85DB880-3D73-9D69-2FDD-CAE6BF44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6424"/>
              </p:ext>
            </p:extLst>
          </p:nvPr>
        </p:nvGraphicFramePr>
        <p:xfrm>
          <a:off x="250371" y="1077196"/>
          <a:ext cx="11825675" cy="377201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37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0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4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97159">
                  <a:extLst>
                    <a:ext uri="{9D8B030D-6E8A-4147-A177-3AD203B41FA5}">
                      <a16:colId xmlns:a16="http://schemas.microsoft.com/office/drawing/2014/main" val="927563979"/>
                    </a:ext>
                  </a:extLst>
                </a:gridCol>
              </a:tblGrid>
              <a:tr h="186622">
                <a:tc gridSpan="5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学習用データ</a:t>
                      </a:r>
                      <a:r>
                        <a:rPr lang="en-US" altLang="ja-JP" dirty="0"/>
                        <a:t>(891</a:t>
                      </a:r>
                      <a:r>
                        <a:rPr lang="ja-JP" altLang="en-US" dirty="0"/>
                        <a:t>件</a:t>
                      </a:r>
                      <a:r>
                        <a:rPr lang="en-US" altLang="ja-JP" dirty="0"/>
                        <a:t>)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検証用データ</a:t>
                      </a:r>
                      <a:r>
                        <a:rPr lang="en-US" altLang="ja-JP" dirty="0"/>
                        <a:t>(418</a:t>
                      </a:r>
                      <a:r>
                        <a:rPr lang="ja-JP" altLang="en-US" dirty="0"/>
                        <a:t>件</a:t>
                      </a:r>
                      <a:r>
                        <a:rPr lang="en-US" altLang="ja-JP" dirty="0"/>
                        <a:t>)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カラム名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カラム概要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ユニーク数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欠損</a:t>
                      </a:r>
                      <a:r>
                        <a:rPr dirty="0"/>
                        <a:t>(null)数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データ型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96771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乗客ID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乗客のユニークID</a:t>
                      </a:r>
                      <a:r>
                        <a:rPr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生死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>
                          <a:solidFill>
                            <a:srgbClr val="FF0000"/>
                          </a:solidFill>
                        </a:rPr>
                        <a:t>乗客の生死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. 0 = </a:t>
                      </a:r>
                      <a:r>
                        <a:rPr dirty="0" err="1">
                          <a:solidFill>
                            <a:srgbClr val="FF0000"/>
                          </a:solidFill>
                        </a:rPr>
                        <a:t>死亡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, 1 = </a:t>
                      </a:r>
                      <a:r>
                        <a:rPr dirty="0" err="1">
                          <a:solidFill>
                            <a:srgbClr val="FF0000"/>
                          </a:solidFill>
                        </a:rPr>
                        <a:t>生存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チケットクラス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チケットのクラス. 1等席~3等席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乗客名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乗客名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性別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性別.male or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年齢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>
                          <a:solidFill>
                            <a:srgbClr val="FF0000"/>
                          </a:solidFill>
                        </a:rP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学習データと同程度の欠損率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兄弟、配偶者の数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同乗の兄弟姉妹、配偶者の人数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親、子供の数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同乗の親、子供の人数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チケット番号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チケット番号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乗船料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乗船料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キャビン番号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キャビン番号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>
                          <a:solidFill>
                            <a:srgbClr val="FF0000"/>
                          </a:solidFill>
                        </a:rPr>
                        <a:t>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学習データと同程度の欠損率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乗船港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乗客が乗船した港</a:t>
                      </a:r>
                      <a:r>
                        <a:rPr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ユニーク数：</a:t>
                      </a:r>
                      <a:r>
                        <a:rPr lang="en-US" altLang="ja-JP" dirty="0"/>
                        <a:t>3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535999C-3957-8EEB-65DF-D29C5848030F}"/>
              </a:ext>
            </a:extLst>
          </p:cNvPr>
          <p:cNvSpPr/>
          <p:nvPr/>
        </p:nvSpPr>
        <p:spPr>
          <a:xfrm>
            <a:off x="195942" y="623079"/>
            <a:ext cx="10643474" cy="4639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ポイント</a:t>
            </a:r>
            <a:r>
              <a:rPr lang="en-US" altLang="ja-JP" dirty="0"/>
              <a:t> </a:t>
            </a:r>
            <a:r>
              <a:rPr lang="ja-JP" altLang="en-US" dirty="0"/>
              <a:t>「年齢</a:t>
            </a:r>
            <a:r>
              <a:rPr lang="en-US" altLang="ja-JP" dirty="0"/>
              <a:t>, </a:t>
            </a:r>
            <a:r>
              <a:rPr lang="ja-JP" altLang="en-US" dirty="0"/>
              <a:t>キャビン番号」カラムは欠損値が少なくない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BFC272-B331-9F86-FAA3-7EBCBB71076E}"/>
              </a:ext>
            </a:extLst>
          </p:cNvPr>
          <p:cNvSpPr txBox="1"/>
          <p:nvPr/>
        </p:nvSpPr>
        <p:spPr>
          <a:xfrm>
            <a:off x="250371" y="4849207"/>
            <a:ext cx="20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データサンプル</a:t>
            </a:r>
          </a:p>
        </p:txBody>
      </p:sp>
    </p:spTree>
    <p:extLst>
      <p:ext uri="{BB962C8B-B14F-4D97-AF65-F5344CB8AC3E}">
        <p14:creationId xmlns:p14="http://schemas.microsoft.com/office/powerpoint/2010/main" val="399873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2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データ理解</a:t>
            </a:r>
            <a:r>
              <a:rPr kumimoji="1" lang="en-US" altLang="ja-JP" sz="3600" dirty="0"/>
              <a:t>-</a:t>
            </a:r>
            <a:r>
              <a:rPr kumimoji="1" lang="ja-JP" altLang="en-US" sz="3600" dirty="0"/>
              <a:t>データ分布</a:t>
            </a:r>
            <a:r>
              <a:rPr kumimoji="1" lang="en-US" altLang="ja-JP" sz="3600" dirty="0"/>
              <a:t>(1</a:t>
            </a:r>
            <a:r>
              <a:rPr kumimoji="1" lang="ja-JP" altLang="en-US" sz="3600" dirty="0"/>
              <a:t>変数</a:t>
            </a:r>
            <a:r>
              <a:rPr kumimoji="1" lang="en-US" altLang="ja-JP" sz="3600" dirty="0"/>
              <a:t>)</a:t>
            </a:r>
            <a:endParaRPr kumimoji="1" lang="ja-JP" altLang="en-US" sz="3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17B51F-D9D9-8E65-95CD-E5E876E9B748}"/>
              </a:ext>
            </a:extLst>
          </p:cNvPr>
          <p:cNvSpPr txBox="1"/>
          <p:nvPr/>
        </p:nvSpPr>
        <p:spPr>
          <a:xfrm>
            <a:off x="3079526" y="3369837"/>
            <a:ext cx="264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目的変数以外について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8ECFAF0-9ABE-531D-F7FF-DC31431E6F89}"/>
              </a:ext>
            </a:extLst>
          </p:cNvPr>
          <p:cNvCxnSpPr>
            <a:cxnSpLocks/>
          </p:cNvCxnSpPr>
          <p:nvPr/>
        </p:nvCxnSpPr>
        <p:spPr>
          <a:xfrm>
            <a:off x="2881685" y="2290713"/>
            <a:ext cx="0" cy="4411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49E4534-A7FC-F8DF-759E-54DA9795EBDC}"/>
              </a:ext>
            </a:extLst>
          </p:cNvPr>
          <p:cNvSpPr/>
          <p:nvPr/>
        </p:nvSpPr>
        <p:spPr>
          <a:xfrm>
            <a:off x="194564" y="910871"/>
            <a:ext cx="11353271" cy="120814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ポイント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dirty="0"/>
              <a:t>1.</a:t>
            </a:r>
            <a:r>
              <a:rPr kumimoji="1" lang="ja-JP" altLang="en-US" dirty="0"/>
              <a:t>目的変数の分布に極端な偏りがないため、受領データをそのまま利用</a:t>
            </a:r>
            <a:endParaRPr kumimoji="1" lang="en-US" altLang="ja-JP" dirty="0"/>
          </a:p>
          <a:p>
            <a:r>
              <a:rPr lang="en-US" altLang="ja-JP" dirty="0"/>
              <a:t>2.</a:t>
            </a:r>
            <a:r>
              <a:rPr lang="en-US" altLang="ja-JP" b="1" dirty="0"/>
              <a:t>[</a:t>
            </a:r>
            <a:r>
              <a:rPr lang="ja-JP" altLang="en-US" b="1" dirty="0"/>
              <a:t>前処理</a:t>
            </a:r>
            <a:r>
              <a:rPr lang="en-US" altLang="ja-JP" b="1" dirty="0"/>
              <a:t>]</a:t>
            </a:r>
            <a:r>
              <a:rPr lang="ja-JP" altLang="en-US" dirty="0"/>
              <a:t>非線形対応のために、「乗船料」は対数処理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C28ED57-2668-62AE-02DB-6E8EAD259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684" y="4402485"/>
            <a:ext cx="3729258" cy="248617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6C562-CD79-1145-D599-992BCEB2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49" y="1977194"/>
            <a:ext cx="3845884" cy="256392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F7A02D5-B0DF-EE6E-9651-4C0985E91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63" y="3709742"/>
            <a:ext cx="4489074" cy="299271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10B2936-70E2-64B0-4A57-65E7FD451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243" y="3844415"/>
            <a:ext cx="3809506" cy="253967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34CF735-4EC9-A83B-0FD4-F08406D5EBE5}"/>
              </a:ext>
            </a:extLst>
          </p:cNvPr>
          <p:cNvSpPr txBox="1"/>
          <p:nvPr/>
        </p:nvSpPr>
        <p:spPr>
          <a:xfrm>
            <a:off x="558652" y="3400145"/>
            <a:ext cx="21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目的変数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28" name="矢印: 右カーブ 27">
            <a:extLst>
              <a:ext uri="{FF2B5EF4-FFF2-40B4-BE49-F238E27FC236}">
                <a16:creationId xmlns:a16="http://schemas.microsoft.com/office/drawing/2014/main" id="{D01002E3-B643-2148-2D9C-EB9D3568B1E0}"/>
              </a:ext>
            </a:extLst>
          </p:cNvPr>
          <p:cNvSpPr/>
          <p:nvPr/>
        </p:nvSpPr>
        <p:spPr>
          <a:xfrm>
            <a:off x="7381264" y="4097381"/>
            <a:ext cx="1395257" cy="1510060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BC1F46E-2592-F326-F9A6-775F95CED5B2}"/>
              </a:ext>
            </a:extLst>
          </p:cNvPr>
          <p:cNvSpPr txBox="1"/>
          <p:nvPr/>
        </p:nvSpPr>
        <p:spPr>
          <a:xfrm>
            <a:off x="7502337" y="5618008"/>
            <a:ext cx="13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対数変換</a:t>
            </a:r>
          </a:p>
        </p:txBody>
      </p:sp>
    </p:spTree>
    <p:extLst>
      <p:ext uri="{BB962C8B-B14F-4D97-AF65-F5344CB8AC3E}">
        <p14:creationId xmlns:p14="http://schemas.microsoft.com/office/powerpoint/2010/main" val="218098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96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データ理解</a:t>
            </a:r>
            <a:r>
              <a:rPr kumimoji="1" lang="en-US" altLang="ja-JP" sz="4000" dirty="0"/>
              <a:t>-</a:t>
            </a:r>
            <a:r>
              <a:rPr kumimoji="1" lang="ja-JP" altLang="en-US" sz="4000" dirty="0"/>
              <a:t>仮説</a:t>
            </a:r>
            <a:r>
              <a:rPr kumimoji="1" lang="en-US" altLang="ja-JP" sz="4000" dirty="0"/>
              <a:t>(2</a:t>
            </a:r>
            <a:r>
              <a:rPr kumimoji="1" lang="ja-JP" altLang="en-US" sz="4000" dirty="0"/>
              <a:t>変数等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68A0AB5-3607-EF76-39A2-F55A27DE4EDC}"/>
              </a:ext>
            </a:extLst>
          </p:cNvPr>
          <p:cNvSpPr/>
          <p:nvPr/>
        </p:nvSpPr>
        <p:spPr>
          <a:xfrm>
            <a:off x="997608" y="833766"/>
            <a:ext cx="10099518" cy="113899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ポイント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dirty="0"/>
              <a:t>1.[</a:t>
            </a:r>
            <a:r>
              <a:rPr lang="ja-JP" altLang="en-US" dirty="0"/>
              <a:t>仮説①</a:t>
            </a:r>
            <a:r>
              <a:rPr lang="en-US" altLang="ja-JP" dirty="0"/>
              <a:t>]</a:t>
            </a:r>
            <a:r>
              <a:rPr lang="ja-JP" altLang="en-US" dirty="0"/>
              <a:t>女性・子供が優先的に救出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2.[</a:t>
            </a:r>
            <a:r>
              <a:rPr lang="ja-JP" altLang="en-US" dirty="0"/>
              <a:t>仮説②</a:t>
            </a:r>
            <a:r>
              <a:rPr lang="en-US" altLang="ja-JP" dirty="0"/>
              <a:t>]</a:t>
            </a:r>
            <a:r>
              <a:rPr lang="ja-JP" altLang="en-US" sz="1800" dirty="0"/>
              <a:t>裕福</a:t>
            </a:r>
            <a:r>
              <a:rPr lang="en-US" altLang="ja-JP" sz="1800" dirty="0"/>
              <a:t>/</a:t>
            </a:r>
            <a:r>
              <a:rPr lang="ja-JP" altLang="en-US" sz="1800" dirty="0"/>
              <a:t>良い部屋を予約した人が優先的に救出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3.[</a:t>
            </a:r>
            <a:r>
              <a:rPr lang="ja-JP" altLang="en-US" dirty="0"/>
              <a:t>前処理</a:t>
            </a:r>
            <a:r>
              <a:rPr lang="en-US" altLang="ja-JP" dirty="0"/>
              <a:t>]</a:t>
            </a:r>
            <a:r>
              <a:rPr lang="ja-JP" altLang="en-US" dirty="0"/>
              <a:t>多重共線性への対応として、</a:t>
            </a:r>
            <a:r>
              <a:rPr lang="en-US" altLang="ja-JP" dirty="0"/>
              <a:t>Sib + Parch = Family Size</a:t>
            </a:r>
            <a:r>
              <a:rPr lang="ja-JP" altLang="en-US" dirty="0"/>
              <a:t>として次元圧縮 </a:t>
            </a:r>
            <a:r>
              <a:rPr lang="en-US" altLang="ja-JP" dirty="0"/>
              <a:t>※</a:t>
            </a:r>
            <a:r>
              <a:rPr lang="ja-JP" altLang="en-US" dirty="0"/>
              <a:t>過学習予防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8546E4-7E23-F5EA-1D08-CFA4CA405A78}"/>
              </a:ext>
            </a:extLst>
          </p:cNvPr>
          <p:cNvSpPr txBox="1"/>
          <p:nvPr/>
        </p:nvSpPr>
        <p:spPr>
          <a:xfrm>
            <a:off x="396048" y="2286056"/>
            <a:ext cx="308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目的変数</a:t>
            </a:r>
            <a:r>
              <a:rPr kumimoji="1" lang="en-US" altLang="ja-JP" dirty="0"/>
              <a:t>×</a:t>
            </a:r>
            <a:r>
              <a:rPr kumimoji="1" lang="ja-JP" altLang="en-US" dirty="0"/>
              <a:t>目的変数以外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B4422536-E541-5067-DE3B-5936B2AA7334}"/>
              </a:ext>
            </a:extLst>
          </p:cNvPr>
          <p:cNvSpPr/>
          <p:nvPr/>
        </p:nvSpPr>
        <p:spPr>
          <a:xfrm>
            <a:off x="409648" y="5647541"/>
            <a:ext cx="2295940" cy="1138994"/>
          </a:xfrm>
          <a:prstGeom prst="wedgeRoundRectCallout">
            <a:avLst>
              <a:gd name="adj1" fmla="val -18056"/>
              <a:gd name="adj2" fmla="val -6894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女性生存率：</a:t>
            </a:r>
            <a:r>
              <a:rPr kumimoji="1" lang="en-US" altLang="ja-JP" dirty="0"/>
              <a:t>74%</a:t>
            </a:r>
          </a:p>
          <a:p>
            <a:pPr algn="ctr"/>
            <a:r>
              <a:rPr lang="ja-JP" altLang="en-US" dirty="0"/>
              <a:t>男性生存率：</a:t>
            </a:r>
            <a:r>
              <a:rPr lang="en-US" altLang="ja-JP" dirty="0"/>
              <a:t>18%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820780-F418-7B57-826C-A74AFD5ED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5388"/>
            <a:ext cx="4067332" cy="27115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EA55A94-A02A-69D0-0374-A091C5A8B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86" y="2470722"/>
            <a:ext cx="4162423" cy="277494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6CF8AF6-C00D-FA7A-0743-AA135A6C5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15" y="1986680"/>
            <a:ext cx="2974400" cy="25740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D03A341-7C9D-A2E9-00DD-9388787FF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09" y="4360705"/>
            <a:ext cx="2974021" cy="2573672"/>
          </a:xfrm>
          <a:prstGeom prst="rect">
            <a:avLst/>
          </a:prstGeom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89170EC-F752-835F-1248-8707C2871E0B}"/>
              </a:ext>
            </a:extLst>
          </p:cNvPr>
          <p:cNvCxnSpPr>
            <a:cxnSpLocks/>
          </p:cNvCxnSpPr>
          <p:nvPr/>
        </p:nvCxnSpPr>
        <p:spPr>
          <a:xfrm>
            <a:off x="4041892" y="2231720"/>
            <a:ext cx="0" cy="4411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5002AD1-9EFA-2F62-6DF8-E34FBCEE3DE2}"/>
              </a:ext>
            </a:extLst>
          </p:cNvPr>
          <p:cNvSpPr txBox="1"/>
          <p:nvPr/>
        </p:nvSpPr>
        <p:spPr>
          <a:xfrm>
            <a:off x="4234623" y="2248448"/>
            <a:ext cx="356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目的変数以外</a:t>
            </a:r>
            <a:r>
              <a:rPr kumimoji="1" lang="en-US" altLang="ja-JP" dirty="0"/>
              <a:t>×</a:t>
            </a:r>
            <a:r>
              <a:rPr kumimoji="1" lang="ja-JP" altLang="en-US" dirty="0"/>
              <a:t>目的変数以外</a:t>
            </a:r>
          </a:p>
        </p:txBody>
      </p:sp>
    </p:spTree>
    <p:extLst>
      <p:ext uri="{BB962C8B-B14F-4D97-AF65-F5344CB8AC3E}">
        <p14:creationId xmlns:p14="http://schemas.microsoft.com/office/powerpoint/2010/main" val="68175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検証・予測モデルについて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40BDFD1-B36F-E4EE-790E-36F4F58AE50D}"/>
              </a:ext>
            </a:extLst>
          </p:cNvPr>
          <p:cNvSpPr/>
          <p:nvPr/>
        </p:nvSpPr>
        <p:spPr>
          <a:xfrm>
            <a:off x="193253" y="1111607"/>
            <a:ext cx="11998747" cy="138499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b="1" dirty="0"/>
              <a:t>初期分析フェーズという点を考慮し</a:t>
            </a:r>
            <a:r>
              <a:rPr lang="en-US" altLang="ja-JP" b="1" dirty="0"/>
              <a:t>…</a:t>
            </a:r>
          </a:p>
          <a:p>
            <a:r>
              <a:rPr lang="ja-JP" altLang="en-US" dirty="0"/>
              <a:t> ①アルゴリズムがシンプルゆえに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比較的幅広いデータに対応し、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データ特性の把握も可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：決定木アルゴリズム</a:t>
            </a:r>
            <a:endParaRPr lang="en-US" altLang="ja-JP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r>
              <a:rPr lang="ja-JP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     </a:t>
            </a:r>
            <a:r>
              <a:rPr lang="en-US" altLang="ja-JP" dirty="0">
                <a:solidFill>
                  <a:srgbClr val="FF0000"/>
                </a:solidFill>
                <a:latin typeface="Helvetica" panose="020B0604020202020204" pitchFamily="34" charset="0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Helvetica" panose="020B0604020202020204" pitchFamily="34" charset="0"/>
              </a:rPr>
              <a:t>欠損値の補完が不要</a:t>
            </a:r>
            <a:endParaRPr lang="en-US" altLang="ja-JP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r>
              <a:rPr lang="ja-JP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 ②①アルゴリズムの予測精度に対する対抗馬、線形回帰アルゴリズム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F54775F-6974-677A-BB7C-FE1567CD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97" y="3191697"/>
            <a:ext cx="4392886" cy="269090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DC2C23-0C13-444F-903C-8FDD6B7650B1}"/>
              </a:ext>
            </a:extLst>
          </p:cNvPr>
          <p:cNvSpPr txBox="1"/>
          <p:nvPr/>
        </p:nvSpPr>
        <p:spPr>
          <a:xfrm>
            <a:off x="556187" y="2722224"/>
            <a:ext cx="415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決定木アルゴリズムイメージ</a:t>
            </a:r>
            <a:endParaRPr lang="en-US" altLang="ja-JP" b="1" dirty="0"/>
          </a:p>
          <a:p>
            <a:r>
              <a:rPr kumimoji="1" lang="en-US" altLang="ja-JP" b="1" dirty="0"/>
              <a:t>(</a:t>
            </a:r>
            <a:r>
              <a:rPr kumimoji="1" lang="en-US" altLang="ja-JP" b="1" dirty="0" err="1"/>
              <a:t>Yes,No</a:t>
            </a:r>
            <a:r>
              <a:rPr kumimoji="1" lang="ja-JP" altLang="en-US" b="1" dirty="0"/>
              <a:t>の分岐のみでシンプルな予測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50864B-0473-D98E-4904-49FDA1DEA97E}"/>
              </a:ext>
            </a:extLst>
          </p:cNvPr>
          <p:cNvSpPr txBox="1"/>
          <p:nvPr/>
        </p:nvSpPr>
        <p:spPr>
          <a:xfrm>
            <a:off x="649110" y="5746682"/>
            <a:ext cx="11099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参考：</a:t>
            </a:r>
            <a:endParaRPr kumimoji="1" lang="en-US" altLang="ja-JP" sz="1200" dirty="0"/>
          </a:p>
          <a:p>
            <a:r>
              <a:rPr kumimoji="1" lang="en-US" altLang="ja-JP" sz="1200" dirty="0"/>
              <a:t>[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決定木分析の事例</a:t>
            </a:r>
            <a:r>
              <a:rPr lang="en-US" altLang="ja-JP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メリット</a:t>
            </a:r>
            <a:r>
              <a:rPr kumimoji="1" lang="en-US" altLang="ja-JP" sz="1200" dirty="0"/>
              <a:t>]</a:t>
            </a:r>
          </a:p>
          <a:p>
            <a:endParaRPr lang="en-US" altLang="ja-JP" sz="1200" dirty="0">
              <a:hlinkClick r:id="rId3"/>
            </a:endParaRPr>
          </a:p>
          <a:p>
            <a:r>
              <a:rPr kumimoji="1" lang="en-US" altLang="ja-JP" sz="1200" dirty="0">
                <a:hlinkClick r:id="rId3"/>
              </a:rPr>
              <a:t>https://www.nttcoms.com/service/research/dataanalysis/decision-tree/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ロジスティック回帰</a:t>
            </a:r>
            <a:r>
              <a:rPr kumimoji="1" lang="en-US" altLang="ja-JP" sz="1200" dirty="0"/>
              <a:t>]</a:t>
            </a:r>
          </a:p>
          <a:p>
            <a:r>
              <a:rPr kumimoji="1" lang="en-US" altLang="ja-JP" sz="1200" dirty="0"/>
              <a:t>https://datawokagaku.com/logistic_reg/</a:t>
            </a:r>
            <a:endParaRPr kumimoji="1" lang="ja-JP" altLang="en-US" sz="12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9B47C20-7303-536A-F688-3D1BE2A5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626" y="3568231"/>
            <a:ext cx="3187864" cy="217816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8CDEAF-89F8-AECC-41FA-76FB12C8985B}"/>
              </a:ext>
            </a:extLst>
          </p:cNvPr>
          <p:cNvSpPr txBox="1"/>
          <p:nvPr/>
        </p:nvSpPr>
        <p:spPr>
          <a:xfrm>
            <a:off x="6192626" y="2722224"/>
            <a:ext cx="569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線形回帰アルゴリズム</a:t>
            </a:r>
            <a:r>
              <a:rPr lang="ja-JP" altLang="en-US" b="1" dirty="0"/>
              <a:t>アルゴリズムイメージ</a:t>
            </a:r>
            <a:endParaRPr lang="en-US" altLang="ja-JP" b="1" dirty="0"/>
          </a:p>
          <a:p>
            <a:r>
              <a:rPr kumimoji="1" lang="en-US" altLang="ja-JP" b="1" dirty="0"/>
              <a:t>(y=a1x1+a2x2+  …+b)</a:t>
            </a:r>
            <a:endParaRPr kumimoji="1" lang="ja-JP" altLang="en-US" b="1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42554EB-85E8-F5C4-D06E-906CE6810C2B}"/>
              </a:ext>
            </a:extLst>
          </p:cNvPr>
          <p:cNvCxnSpPr/>
          <p:nvPr/>
        </p:nvCxnSpPr>
        <p:spPr>
          <a:xfrm>
            <a:off x="6023728" y="2809188"/>
            <a:ext cx="0" cy="37424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6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検証・予測モデル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1086E43-476F-AB7F-8160-6B5E4CF3C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2944"/>
              </p:ext>
            </p:extLst>
          </p:nvPr>
        </p:nvGraphicFramePr>
        <p:xfrm>
          <a:off x="315096" y="1560343"/>
          <a:ext cx="11722933" cy="428209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64792">
                  <a:extLst>
                    <a:ext uri="{9D8B030D-6E8A-4147-A177-3AD203B41FA5}">
                      <a16:colId xmlns:a16="http://schemas.microsoft.com/office/drawing/2014/main" val="1169924531"/>
                    </a:ext>
                  </a:extLst>
                </a:gridCol>
                <a:gridCol w="1076303">
                  <a:extLst>
                    <a:ext uri="{9D8B030D-6E8A-4147-A177-3AD203B41FA5}">
                      <a16:colId xmlns:a16="http://schemas.microsoft.com/office/drawing/2014/main" val="1668224305"/>
                    </a:ext>
                  </a:extLst>
                </a:gridCol>
                <a:gridCol w="1193527">
                  <a:extLst>
                    <a:ext uri="{9D8B030D-6E8A-4147-A177-3AD203B41FA5}">
                      <a16:colId xmlns:a16="http://schemas.microsoft.com/office/drawing/2014/main" val="3322298821"/>
                    </a:ext>
                  </a:extLst>
                </a:gridCol>
                <a:gridCol w="1604616">
                  <a:extLst>
                    <a:ext uri="{9D8B030D-6E8A-4147-A177-3AD203B41FA5}">
                      <a16:colId xmlns:a16="http://schemas.microsoft.com/office/drawing/2014/main" val="1692470387"/>
                    </a:ext>
                  </a:extLst>
                </a:gridCol>
                <a:gridCol w="2120992">
                  <a:extLst>
                    <a:ext uri="{9D8B030D-6E8A-4147-A177-3AD203B41FA5}">
                      <a16:colId xmlns:a16="http://schemas.microsoft.com/office/drawing/2014/main" val="2864748956"/>
                    </a:ext>
                  </a:extLst>
                </a:gridCol>
                <a:gridCol w="2098991">
                  <a:extLst>
                    <a:ext uri="{9D8B030D-6E8A-4147-A177-3AD203B41FA5}">
                      <a16:colId xmlns:a16="http://schemas.microsoft.com/office/drawing/2014/main" val="2301066642"/>
                    </a:ext>
                  </a:extLst>
                </a:gridCol>
                <a:gridCol w="3063712">
                  <a:extLst>
                    <a:ext uri="{9D8B030D-6E8A-4147-A177-3AD203B41FA5}">
                      <a16:colId xmlns:a16="http://schemas.microsoft.com/office/drawing/2014/main" val="3721411928"/>
                    </a:ext>
                  </a:extLst>
                </a:gridCol>
              </a:tblGrid>
              <a:tr h="441617"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目的変数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モデル名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dirty="0"/>
                        <a:t>前提条件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92427"/>
                  </a:ext>
                </a:extLst>
              </a:tr>
              <a:tr h="44161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検証方法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評価指標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各種パラメータ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54740"/>
                  </a:ext>
                </a:extLst>
              </a:tr>
              <a:tr h="88323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値分類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生死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(0 or 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XGBoost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(</a:t>
                      </a:r>
                      <a:r>
                        <a:rPr kumimoji="1" lang="ja-JP" altLang="en-US" dirty="0"/>
                        <a:t>決定木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予測確率に対して、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0.5</a:t>
                      </a:r>
                      <a:r>
                        <a:rPr kumimoji="1" lang="ja-JP" altLang="en-US" dirty="0"/>
                        <a:t>をしきい値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 &lt; 0.5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、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  0.5&gt; 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 1</a:t>
                      </a:r>
                      <a:r>
                        <a:rPr kumimoji="1" lang="ja-JP" altLang="en-US" dirty="0"/>
                        <a:t>とする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評価指標：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dirty="0" err="1">
                          <a:solidFill>
                            <a:srgbClr val="FF0000"/>
                          </a:solidFill>
                        </a:rPr>
                        <a:t>logloss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 Accuracy(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正解率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過学習予防：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 交差検証</a:t>
                      </a:r>
                      <a:r>
                        <a:rPr kumimoji="1" lang="en-US" altLang="ja-JP" dirty="0"/>
                        <a:t>(5fold)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max_depth:3</a:t>
                      </a:r>
                    </a:p>
                    <a:p>
                      <a:r>
                        <a:rPr kumimoji="1" lang="ja-JP" altLang="en-US" dirty="0"/>
                        <a:t>②学習率：</a:t>
                      </a:r>
                      <a:r>
                        <a:rPr kumimoji="1" lang="en-US" altLang="ja-JP" dirty="0"/>
                        <a:t>0.10</a:t>
                      </a:r>
                    </a:p>
                    <a:p>
                      <a:r>
                        <a:rPr kumimoji="1" lang="ja-JP" altLang="en-US" dirty="0"/>
                        <a:t>③評価関数：</a:t>
                      </a:r>
                      <a:r>
                        <a:rPr kumimoji="1" lang="en-US" altLang="ja-JP" dirty="0" err="1"/>
                        <a:t>logloss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④損失関数：</a:t>
                      </a:r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二項分類のロジスティック回帰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※</a:t>
                      </a:r>
                      <a:r>
                        <a:rPr kumimoji="1" lang="ja-JP" altLang="en-US" dirty="0"/>
                        <a:t>①、②パラメータについて自動チューニング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52236"/>
                  </a:ext>
                </a:extLst>
              </a:tr>
              <a:tr h="88323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ロジスティック回帰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線形回帰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評価指標：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dirty="0" err="1">
                          <a:solidFill>
                            <a:srgbClr val="FF0000"/>
                          </a:solidFill>
                        </a:rPr>
                        <a:t>logloss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 Accuracy(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正解率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デフォルト設定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36285"/>
                  </a:ext>
                </a:extLst>
              </a:tr>
            </a:tbl>
          </a:graphicData>
        </a:graphic>
      </p:graphicFrame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6762E42-EB30-67F2-38F2-1C706537966F}"/>
              </a:ext>
            </a:extLst>
          </p:cNvPr>
          <p:cNvSpPr/>
          <p:nvPr/>
        </p:nvSpPr>
        <p:spPr>
          <a:xfrm>
            <a:off x="315096" y="954994"/>
            <a:ext cx="10099518" cy="48795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2</a:t>
            </a:r>
            <a:r>
              <a:rPr lang="ja-JP" altLang="en-US" dirty="0"/>
              <a:t>つの指標で評価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B85908-3456-A221-626D-2331B153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82" y="5842440"/>
            <a:ext cx="2597283" cy="57788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666E1F-0681-8960-A7BC-8839EC45AAEB}"/>
              </a:ext>
            </a:extLst>
          </p:cNvPr>
          <p:cNvSpPr txBox="1"/>
          <p:nvPr/>
        </p:nvSpPr>
        <p:spPr>
          <a:xfrm>
            <a:off x="4034671" y="5885067"/>
            <a:ext cx="8157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b="0" i="0" dirty="0">
                <a:solidFill>
                  <a:srgbClr val="333333"/>
                </a:solidFill>
                <a:effectLst/>
                <a:latin typeface="YakuHanJPs"/>
              </a:rPr>
              <a:t>Accuracy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akuHanJPs"/>
              </a:rPr>
              <a:t>のみだと、正解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YakuHanJPs"/>
              </a:rPr>
              <a:t>/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akuHanJPs"/>
              </a:rPr>
              <a:t>不正解しかないので惜しかった、などが測れない</a:t>
            </a:r>
          </a:p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YakuHanJPs"/>
              </a:rPr>
              <a:t>　→実際のラベルからどのくらい違っていたのかを考慮できる「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YakuHanJPs"/>
              </a:rPr>
              <a:t>logloss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akuHanJPs"/>
              </a:rPr>
              <a:t>」と呼ばれる指標。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YakuHanJPs"/>
              </a:rPr>
              <a:t>(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akuHanJPs"/>
              </a:rPr>
              <a:t>完璧なモデル</a:t>
            </a:r>
            <a:r>
              <a:rPr lang="ja-JP" altLang="en-US" dirty="0">
                <a:solidFill>
                  <a:srgbClr val="333333"/>
                </a:solidFill>
                <a:latin typeface="YakuHanJPs"/>
              </a:rPr>
              <a:t>だと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YakuHanJPs"/>
              </a:rPr>
              <a:t>0,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akuHanJPs"/>
              </a:rPr>
              <a:t>差が大きいほど値は大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YakuHanJPs"/>
              </a:rPr>
              <a:t>)</a:t>
            </a:r>
            <a:endParaRPr lang="ja-JP" altLang="en-US" b="0" i="0" dirty="0">
              <a:solidFill>
                <a:srgbClr val="333333"/>
              </a:solidFill>
              <a:effectLst/>
              <a:latin typeface="YakuHanJPs"/>
            </a:endParaRPr>
          </a:p>
        </p:txBody>
      </p:sp>
    </p:spTree>
    <p:extLst>
      <p:ext uri="{BB962C8B-B14F-4D97-AF65-F5344CB8AC3E}">
        <p14:creationId xmlns:p14="http://schemas.microsoft.com/office/powerpoint/2010/main" val="174500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52"/>
            <a:ext cx="10515600" cy="706056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前処理</a:t>
            </a:r>
            <a:endParaRPr kumimoji="1" lang="ja-JP" altLang="en-US" sz="4000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8AFD96FF-CBB2-C2C4-3672-736568AE7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30215"/>
              </p:ext>
            </p:extLst>
          </p:nvPr>
        </p:nvGraphicFramePr>
        <p:xfrm>
          <a:off x="232271" y="1335885"/>
          <a:ext cx="11727458" cy="537709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14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297">
                  <a:extLst>
                    <a:ext uri="{9D8B030D-6E8A-4147-A177-3AD203B41FA5}">
                      <a16:colId xmlns:a16="http://schemas.microsoft.com/office/drawing/2014/main" val="4044292391"/>
                    </a:ext>
                  </a:extLst>
                </a:gridCol>
                <a:gridCol w="1680330">
                  <a:extLst>
                    <a:ext uri="{9D8B030D-6E8A-4147-A177-3AD203B41FA5}">
                      <a16:colId xmlns:a16="http://schemas.microsoft.com/office/drawing/2014/main" val="3601631169"/>
                    </a:ext>
                  </a:extLst>
                </a:gridCol>
                <a:gridCol w="1334331">
                  <a:extLst>
                    <a:ext uri="{9D8B030D-6E8A-4147-A177-3AD203B41FA5}">
                      <a16:colId xmlns:a16="http://schemas.microsoft.com/office/drawing/2014/main" val="250146138"/>
                    </a:ext>
                  </a:extLst>
                </a:gridCol>
                <a:gridCol w="1980971">
                  <a:extLst>
                    <a:ext uri="{9D8B030D-6E8A-4147-A177-3AD203B41FA5}">
                      <a16:colId xmlns:a16="http://schemas.microsoft.com/office/drawing/2014/main" val="1910792152"/>
                    </a:ext>
                  </a:extLst>
                </a:gridCol>
              </a:tblGrid>
              <a:tr h="31509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カラム名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欠損値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外れ値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表記ゆれ</a:t>
                      </a:r>
                      <a:endParaRPr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意味変換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/>
                      </a:pPr>
                      <a:r>
                        <a:rPr lang="ja-JP" altLang="en-US" dirty="0"/>
                        <a:t>特徴量作成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/>
                      </a:pPr>
                      <a:r>
                        <a:rPr lang="ja-JP" altLang="en-US"/>
                        <a:t>特徴量作成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/>
                      </a:pPr>
                      <a:r>
                        <a:rPr lang="ja-JP" altLang="en-US" dirty="0"/>
                        <a:t>非線形性対応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/>
                      </a:pPr>
                      <a:r>
                        <a:rPr lang="ja-JP" altLang="en-US" dirty="0"/>
                        <a:t>最終カラム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/>
                      </a:pPr>
                      <a:r>
                        <a:rPr lang="ja-JP" altLang="en-US" dirty="0"/>
                        <a:t>乗客</a:t>
                      </a:r>
                      <a:r>
                        <a:rPr lang="en-US" altLang="ja-JP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89913"/>
                  </a:ext>
                </a:extLst>
              </a:tr>
              <a:tr h="35153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生死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目的変数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3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チケットクラス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乗客名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敬称のみ算出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Ex.)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Mrs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/>
                        <a:t>-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/>
                        <a:t>-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〇：敬称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925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性別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■モデルが取り扱えるよう</a:t>
                      </a:r>
                      <a:endParaRPr lang="en-US" dirty="0"/>
                    </a:p>
                    <a:p>
                      <a:pPr>
                        <a:defRPr sz="1100"/>
                      </a:pPr>
                      <a:r>
                        <a:rPr lang="en-US" dirty="0"/>
                        <a:t>male:</a:t>
                      </a:r>
                      <a:r>
                        <a:rPr lang="ja-JP" altLang="en-US" dirty="0"/>
                        <a:t>→</a:t>
                      </a:r>
                      <a:r>
                        <a:rPr lang="en-US" altLang="ja-JP" dirty="0"/>
                        <a:t>0</a:t>
                      </a:r>
                    </a:p>
                    <a:p>
                      <a:pPr>
                        <a:defRPr sz="1100"/>
                      </a:pPr>
                      <a:r>
                        <a:rPr lang="en-US" dirty="0"/>
                        <a:t>Female</a:t>
                      </a:r>
                      <a:r>
                        <a:rPr lang="ja-JP" altLang="en-US" dirty="0"/>
                        <a:t>→</a:t>
                      </a:r>
                      <a:r>
                        <a:rPr lang="en-US" altLang="ja-JP" dirty="0"/>
                        <a:t>1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/>
                        <a:t>-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/>
                        <a:t>-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39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年齢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■</a:t>
                      </a:r>
                      <a:r>
                        <a:rPr lang="en-US" altLang="ja-JP" dirty="0" err="1">
                          <a:solidFill>
                            <a:srgbClr val="0070C0"/>
                          </a:solidFill>
                        </a:rPr>
                        <a:t>Xgboost</a:t>
                      </a:r>
                      <a:endParaRPr lang="en-US" altLang="ja-JP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対応なし</a:t>
                      </a:r>
                      <a:endParaRPr lang="en-US" altLang="ja-JP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■ロジスティック回帰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defRPr sz="1100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埋め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なし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53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兄弟、配偶者の数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・家族の数という意味で同じである</a:t>
                      </a:r>
                      <a:endParaRPr lang="en-US" altLang="ja-JP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defRPr sz="1100"/>
                      </a:pP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多重共線性対応</a:t>
                      </a: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defRPr sz="1100"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Sib + Parch = Family Size</a:t>
                      </a: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という変数として利用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>
                        <a:defRPr sz="1100"/>
                      </a:pP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〇：家族数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親、子供の数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チケット番号</a:t>
                      </a: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/>
                      </a:pP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×</a:t>
                      </a: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：不要のため、</a:t>
                      </a: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drop</a:t>
                      </a:r>
                      <a:endParaRPr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乗船料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[Box-Cox</a:t>
                      </a: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変換</a:t>
                      </a: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]</a:t>
                      </a:r>
                    </a:p>
                    <a:p>
                      <a:pPr>
                        <a:defRPr sz="1100"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Log(Fare+1)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〇：乗船料</a:t>
                      </a:r>
                      <a:r>
                        <a:rPr lang="en-US" altLang="ja-JP" dirty="0"/>
                        <a:t>_log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32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キャビン番号</a:t>
                      </a: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80%</a:t>
                      </a:r>
                    </a:p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rPr lang="ja-JP" altLang="en-US" dirty="0"/>
                        <a:t>規則性なし</a:t>
                      </a: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defRPr sz="1100"/>
                      </a:pP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/>
                      </a:pP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×</a:t>
                      </a: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：不要のため、</a:t>
                      </a: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drop</a:t>
                      </a:r>
                      <a:endParaRPr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乗船港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1%</a:t>
                      </a:r>
                      <a:r>
                        <a:rPr lang="ja-JP" altLang="en-US" dirty="0"/>
                        <a:t>未満</a:t>
                      </a:r>
                      <a:endParaRPr lang="en-US" altLang="ja-JP" dirty="0"/>
                    </a:p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規則性あり：先頭</a:t>
                      </a: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文字のみ </a:t>
                      </a: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[S, Q, C]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〇：デッキ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50EFEF-F3D6-AB14-185A-863F988FBEA6}"/>
              </a:ext>
            </a:extLst>
          </p:cNvPr>
          <p:cNvSpPr txBox="1"/>
          <p:nvPr/>
        </p:nvSpPr>
        <p:spPr>
          <a:xfrm>
            <a:off x="4671392" y="284833"/>
            <a:ext cx="72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赤字：これまでのスライド未出</a:t>
            </a:r>
            <a:r>
              <a:rPr kumimoji="1" lang="en-US" altLang="ja-JP" dirty="0"/>
              <a:t> 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0070C0"/>
                </a:solidFill>
              </a:rPr>
              <a:t>青字：</a:t>
            </a:r>
            <a:r>
              <a:rPr kumimoji="1" lang="ja-JP" altLang="en-US" dirty="0">
                <a:solidFill>
                  <a:srgbClr val="0070C0"/>
                </a:solidFill>
              </a:rPr>
              <a:t>これまでのスライド既出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5FA5EBF-9E09-9539-AD7E-A9F8413C1CB0}"/>
              </a:ext>
            </a:extLst>
          </p:cNvPr>
          <p:cNvSpPr/>
          <p:nvPr/>
        </p:nvSpPr>
        <p:spPr>
          <a:xfrm>
            <a:off x="416082" y="655817"/>
            <a:ext cx="10698120" cy="52865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ロジスティック回帰については、単位の違うカラム同士を平等に扱うために、標準化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2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検証</a:t>
            </a:r>
            <a:r>
              <a:rPr kumimoji="1" lang="ja-JP" altLang="en-US" sz="3600" dirty="0"/>
              <a:t>結果</a:t>
            </a: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CA4F191F-7E43-EE8B-F245-76799DDB4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00128"/>
              </p:ext>
            </p:extLst>
          </p:nvPr>
        </p:nvGraphicFramePr>
        <p:xfrm>
          <a:off x="336227" y="1510210"/>
          <a:ext cx="11772583" cy="2701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1776">
                  <a:extLst>
                    <a:ext uri="{9D8B030D-6E8A-4147-A177-3AD203B41FA5}">
                      <a16:colId xmlns:a16="http://schemas.microsoft.com/office/drawing/2014/main" val="1383551514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4001787499"/>
                    </a:ext>
                  </a:extLst>
                </a:gridCol>
                <a:gridCol w="1951348">
                  <a:extLst>
                    <a:ext uri="{9D8B030D-6E8A-4147-A177-3AD203B41FA5}">
                      <a16:colId xmlns:a16="http://schemas.microsoft.com/office/drawing/2014/main" val="1507935437"/>
                    </a:ext>
                  </a:extLst>
                </a:gridCol>
                <a:gridCol w="2026763">
                  <a:extLst>
                    <a:ext uri="{9D8B030D-6E8A-4147-A177-3AD203B41FA5}">
                      <a16:colId xmlns:a16="http://schemas.microsoft.com/office/drawing/2014/main" val="3144466746"/>
                    </a:ext>
                  </a:extLst>
                </a:gridCol>
                <a:gridCol w="2168164">
                  <a:extLst>
                    <a:ext uri="{9D8B030D-6E8A-4147-A177-3AD203B41FA5}">
                      <a16:colId xmlns:a16="http://schemas.microsoft.com/office/drawing/2014/main" val="2579079260"/>
                    </a:ext>
                  </a:extLst>
                </a:gridCol>
              </a:tblGrid>
              <a:tr h="556313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モデル名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学習環境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/ </a:t>
                      </a:r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精度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学習データ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最終スコア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検証</a:t>
                      </a:r>
                      <a:r>
                        <a:rPr kumimoji="1" lang="en-US" altLang="ja-JP" dirty="0"/>
                        <a:t>418</a:t>
                      </a:r>
                      <a:r>
                        <a:rPr kumimoji="1" lang="ja-JP" altLang="en-US" dirty="0"/>
                        <a:t>件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77516"/>
                  </a:ext>
                </a:extLst>
              </a:tr>
              <a:tr h="32016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logloss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Accuracy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Accuracy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11322"/>
                  </a:ext>
                </a:extLst>
              </a:tr>
              <a:tr h="794733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XGBoost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※</a:t>
                      </a:r>
                      <a:r>
                        <a:rPr kumimoji="1" lang="ja-JP" altLang="en-US" dirty="0"/>
                        <a:t>学習データにおいては</a:t>
                      </a:r>
                      <a:r>
                        <a:rPr kumimoji="1" lang="en-US" altLang="ja-JP" dirty="0"/>
                        <a:t>5fold</a:t>
                      </a:r>
                      <a:r>
                        <a:rPr kumimoji="1" lang="ja-JP" altLang="en-US" dirty="0"/>
                        <a:t>検証のため、</a:t>
                      </a:r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回の平均値</a:t>
                      </a:r>
                      <a:endParaRPr kumimoji="1" lang="en-US" altLang="ja-JP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Kaggle</a:t>
                      </a:r>
                    </a:p>
                    <a:p>
                      <a:r>
                        <a:rPr kumimoji="1" lang="en-US" altLang="ja-JP" dirty="0"/>
                        <a:t>(Not GPU)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0.82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0.73</a:t>
                      </a:r>
                      <a:endParaRPr kumimoji="1" lang="ja-JP" altLang="en-US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8627"/>
                  </a:ext>
                </a:extLst>
              </a:tr>
              <a:tr h="78086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ロジスティック回帰</a:t>
                      </a:r>
                      <a:endParaRPr kumimoji="1" lang="en-US" altLang="ja-JP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42450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AA3341F5-6396-6BA9-0850-DE89281B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142" y="4230366"/>
            <a:ext cx="3911801" cy="215911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7429427-5277-B27B-B7C6-B7F88232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7" y="4230366"/>
            <a:ext cx="3638737" cy="214006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C65B88-C71A-76A6-2E9B-510978EC06FE}"/>
              </a:ext>
            </a:extLst>
          </p:cNvPr>
          <p:cNvSpPr txBox="1"/>
          <p:nvPr/>
        </p:nvSpPr>
        <p:spPr>
          <a:xfrm>
            <a:off x="909282" y="6441402"/>
            <a:ext cx="306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XGBoost</a:t>
            </a:r>
            <a:r>
              <a:rPr kumimoji="1" lang="en-US" altLang="ja-JP" dirty="0"/>
              <a:t>:</a:t>
            </a:r>
            <a:r>
              <a:rPr kumimoji="1" lang="ja-JP" altLang="en-US" dirty="0"/>
              <a:t>カラム重要度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7765F0-8E01-19FF-ED24-DC2E666D2A23}"/>
              </a:ext>
            </a:extLst>
          </p:cNvPr>
          <p:cNvSpPr txBox="1"/>
          <p:nvPr/>
        </p:nvSpPr>
        <p:spPr>
          <a:xfrm>
            <a:off x="4607350" y="6488668"/>
            <a:ext cx="454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ロジスティック</a:t>
            </a:r>
            <a:r>
              <a:rPr kumimoji="1" lang="en-US" altLang="ja-JP" dirty="0"/>
              <a:t>:</a:t>
            </a:r>
            <a:r>
              <a:rPr kumimoji="1" lang="ja-JP" altLang="en-US" dirty="0"/>
              <a:t>各カラムの回帰係数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7282C41-8E7B-6219-CB4F-575394801ACE}"/>
              </a:ext>
            </a:extLst>
          </p:cNvPr>
          <p:cNvSpPr/>
          <p:nvPr/>
        </p:nvSpPr>
        <p:spPr>
          <a:xfrm>
            <a:off x="2051906" y="229616"/>
            <a:ext cx="9986123" cy="1280593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</a:rPr>
              <a:t>1.</a:t>
            </a:r>
            <a:r>
              <a:rPr lang="ja-JP" altLang="en-US" sz="2000" dirty="0">
                <a:solidFill>
                  <a:schemeClr val="tx1"/>
                </a:solidFill>
              </a:rPr>
              <a:t>最大予測精度は</a:t>
            </a:r>
            <a:r>
              <a:rPr lang="en-US" altLang="ja-JP" sz="2000" dirty="0">
                <a:solidFill>
                  <a:schemeClr val="tx1"/>
                </a:solidFill>
              </a:rPr>
              <a:t>76%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2.</a:t>
            </a:r>
            <a:r>
              <a:rPr lang="en-US" altLang="ja-JP" sz="2000" dirty="0"/>
              <a:t>[</a:t>
            </a:r>
            <a:r>
              <a:rPr lang="ja-JP" altLang="en-US" sz="2000" dirty="0"/>
              <a:t>仮説①</a:t>
            </a:r>
            <a:r>
              <a:rPr lang="en-US" altLang="ja-JP" sz="2000" dirty="0"/>
              <a:t>]</a:t>
            </a:r>
            <a:r>
              <a:rPr lang="ja-JP" altLang="en-US" sz="2000" dirty="0"/>
              <a:t>女性・子供が優先的に救出</a:t>
            </a:r>
            <a:r>
              <a:rPr lang="en-US" altLang="ja-JP" sz="2000" dirty="0"/>
              <a:t>? </a:t>
            </a:r>
            <a:r>
              <a:rPr lang="ja-JP" altLang="en-US" sz="2000" dirty="0"/>
              <a:t>→生死の予測に「性別」情報が</a:t>
            </a:r>
            <a:r>
              <a:rPr lang="en-US" altLang="ja-JP" sz="2000" dirty="0"/>
              <a:t>1</a:t>
            </a:r>
            <a:r>
              <a:rPr lang="ja-JP" altLang="en-US" sz="2000" dirty="0"/>
              <a:t>番重要</a:t>
            </a:r>
            <a:endParaRPr lang="en-US" altLang="ja-JP" sz="2000" dirty="0"/>
          </a:p>
          <a:p>
            <a:r>
              <a:rPr lang="en-US" altLang="ja-JP" sz="2000" dirty="0"/>
              <a:t>3.[</a:t>
            </a:r>
            <a:r>
              <a:rPr lang="ja-JP" altLang="en-US" sz="2000" dirty="0"/>
              <a:t>仮説②</a:t>
            </a:r>
            <a:r>
              <a:rPr lang="en-US" altLang="ja-JP" sz="2000" dirty="0"/>
              <a:t>] </a:t>
            </a:r>
            <a:r>
              <a:rPr lang="ja-JP" altLang="en-US" sz="2000" dirty="0"/>
              <a:t>裕福</a:t>
            </a:r>
            <a:r>
              <a:rPr lang="en-US" altLang="ja-JP" sz="2000" dirty="0"/>
              <a:t>/</a:t>
            </a:r>
            <a:r>
              <a:rPr lang="ja-JP" altLang="en-US" sz="2000" dirty="0"/>
              <a:t>良い部屋を予約した人が優先的に救出</a:t>
            </a:r>
            <a:r>
              <a:rPr lang="en-US" altLang="ja-JP" sz="2000" dirty="0"/>
              <a:t>?</a:t>
            </a:r>
            <a:r>
              <a:rPr lang="ja-JP" altLang="en-US" sz="2000" dirty="0"/>
              <a:t> → 影響は少なからずある</a:t>
            </a:r>
            <a:endParaRPr lang="en-US" altLang="ja-JP" sz="2000" dirty="0"/>
          </a:p>
        </p:txBody>
      </p:sp>
      <p:sp>
        <p:nvSpPr>
          <p:cNvPr id="15" name="矢印: 左右 14">
            <a:extLst>
              <a:ext uri="{FF2B5EF4-FFF2-40B4-BE49-F238E27FC236}">
                <a16:creationId xmlns:a16="http://schemas.microsoft.com/office/drawing/2014/main" id="{95002292-DF75-45FD-0A1C-4671E91424CF}"/>
              </a:ext>
            </a:extLst>
          </p:cNvPr>
          <p:cNvSpPr/>
          <p:nvPr/>
        </p:nvSpPr>
        <p:spPr>
          <a:xfrm>
            <a:off x="8880049" y="2809187"/>
            <a:ext cx="1357459" cy="619813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差が大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DFF611B-949A-ED47-E23E-BC5887DE488F}"/>
              </a:ext>
            </a:extLst>
          </p:cNvPr>
          <p:cNvSpPr/>
          <p:nvPr/>
        </p:nvSpPr>
        <p:spPr>
          <a:xfrm>
            <a:off x="122548" y="4159390"/>
            <a:ext cx="3101419" cy="6105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FE07E04-9DF1-53DE-5AB0-B4D9BD04B762}"/>
              </a:ext>
            </a:extLst>
          </p:cNvPr>
          <p:cNvSpPr/>
          <p:nvPr/>
        </p:nvSpPr>
        <p:spPr>
          <a:xfrm>
            <a:off x="4696206" y="4189440"/>
            <a:ext cx="3638737" cy="32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65AE76A-B576-3869-4611-584D3382EFCB}"/>
              </a:ext>
            </a:extLst>
          </p:cNvPr>
          <p:cNvSpPr/>
          <p:nvPr/>
        </p:nvSpPr>
        <p:spPr>
          <a:xfrm>
            <a:off x="4423142" y="5491909"/>
            <a:ext cx="3911801" cy="6453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79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10898</TotalTime>
  <Words>1407</Words>
  <Application>Microsoft Office PowerPoint</Application>
  <PresentationFormat>ワイド画面</PresentationFormat>
  <Paragraphs>374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YakuHanJPs</vt:lpstr>
      <vt:lpstr>游ゴシック</vt:lpstr>
      <vt:lpstr>游ゴシック Light</vt:lpstr>
      <vt:lpstr>Arial</vt:lpstr>
      <vt:lpstr>Helvetica</vt:lpstr>
      <vt:lpstr>Office テーマ</vt:lpstr>
      <vt:lpstr>タイタニック号 初期分析</vt:lpstr>
      <vt:lpstr>本分析の位置づけ</vt:lpstr>
      <vt:lpstr>使用データ(サマリ)</vt:lpstr>
      <vt:lpstr>データ理解-データ分布(1変数)</vt:lpstr>
      <vt:lpstr>データ理解-仮説(2変数等)</vt:lpstr>
      <vt:lpstr>検証・予測モデルについて</vt:lpstr>
      <vt:lpstr>検証・予測モデル</vt:lpstr>
      <vt:lpstr>前処理</vt:lpstr>
      <vt:lpstr>検証結果</vt:lpstr>
      <vt:lpstr>分析サマリ</vt:lpstr>
      <vt:lpstr>Appendix</vt:lpstr>
      <vt:lpstr>データ分布(1変数-質的データ)</vt:lpstr>
      <vt:lpstr>データ分布(1変数-量的データ)</vt:lpstr>
      <vt:lpstr>データ分布(1変数-量的データ)</vt:lpstr>
      <vt:lpstr>データ分布(1変数-量的データ)</vt:lpstr>
      <vt:lpstr>データ分布 (2変数-質的データ)</vt:lpstr>
      <vt:lpstr>相関 (2変数-質的データ)</vt:lpstr>
      <vt:lpstr>データ分布 (2変数- 量的データ+ 目的変数)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澤田 祐樹</dc:creator>
  <cp:lastModifiedBy>澤田 祐樹</cp:lastModifiedBy>
  <cp:revision>45</cp:revision>
  <dcterms:created xsi:type="dcterms:W3CDTF">2022-11-22T08:50:07Z</dcterms:created>
  <dcterms:modified xsi:type="dcterms:W3CDTF">2022-11-29T22:31:52Z</dcterms:modified>
</cp:coreProperties>
</file>