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9"/>
  </p:notesMasterIdLst>
  <p:handoutMasterIdLst>
    <p:handoutMasterId r:id="rId20"/>
  </p:handoutMasterIdLst>
  <p:sldIdLst>
    <p:sldId id="270" r:id="rId2"/>
    <p:sldId id="271" r:id="rId3"/>
    <p:sldId id="287" r:id="rId4"/>
    <p:sldId id="288" r:id="rId5"/>
    <p:sldId id="290" r:id="rId6"/>
    <p:sldId id="265" r:id="rId7"/>
    <p:sldId id="283" r:id="rId8"/>
    <p:sldId id="295" r:id="rId9"/>
    <p:sldId id="291" r:id="rId10"/>
    <p:sldId id="285" r:id="rId11"/>
    <p:sldId id="292" r:id="rId12"/>
    <p:sldId id="258" r:id="rId13"/>
    <p:sldId id="261" r:id="rId14"/>
    <p:sldId id="293" r:id="rId15"/>
    <p:sldId id="263" r:id="rId16"/>
    <p:sldId id="266" r:id="rId17"/>
    <p:sldId id="294" r:id="rId18"/>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41" autoAdjust="0"/>
  </p:normalViewPr>
  <p:slideViewPr>
    <p:cSldViewPr snapToGrid="0">
      <p:cViewPr varScale="1">
        <p:scale>
          <a:sx n="69" d="100"/>
          <a:sy n="69" d="100"/>
        </p:scale>
        <p:origin x="64" y="160"/>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5CC3E1-AEF3-4E91-A50B-F3E8468BAE9D}" type="datetime1">
              <a:rPr lang="en-US" altLang="ja-JP" smtClean="0">
                <a:latin typeface="Meiryo UI" panose="020B0604030504040204" pitchFamily="50" charset="-128"/>
                <a:ea typeface="Meiryo UI" panose="020B0604030504040204" pitchFamily="50" charset="-128"/>
              </a:rPr>
              <a:t>10/31/2023</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505966C-69D9-4E9D-91A1-DD233DE231F9}" type="datetime1">
              <a:rPr lang="en-US" altLang="ja-JP" noProof="0" smtClean="0"/>
              <a:pPr/>
              <a:t>10/31/2023</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EE000EEB-8338-48D7-8EE8-EE0082EF7602}"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5" y="1447800"/>
            <a:ext cx="8825658" cy="3329581"/>
          </a:xfrm>
        </p:spPr>
        <p:txBody>
          <a:bodyPr rtlCol="0" anchor="b"/>
          <a:lstStyle>
            <a:lvl1pPr>
              <a:defRPr sz="7200"/>
            </a:lvl1pPr>
          </a:lstStyle>
          <a:p>
            <a:pPr rtl="0"/>
            <a:r>
              <a:rPr lang="ja-JP" altLang="en-US" noProof="0"/>
              <a:t>マスター タイトルの書式設定</a:t>
            </a:r>
          </a:p>
        </p:txBody>
      </p:sp>
      <p:sp>
        <p:nvSpPr>
          <p:cNvPr id="3" name="サブタイトル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1A90E23C-0002-4BEC-9EFA-A69F0EC9AC86}"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キャプション付きパノラマ画像">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日付プレースホルダー 4"/>
          <p:cNvSpPr>
            <a:spLocks noGrp="1"/>
          </p:cNvSpPr>
          <p:nvPr>
            <p:ph type="dt" sz="half" idx="10"/>
          </p:nvPr>
        </p:nvSpPr>
        <p:spPr/>
        <p:txBody>
          <a:bodyPr rtlCol="0"/>
          <a:lstStyle/>
          <a:p>
            <a:pPr rtl="0"/>
            <a:fld id="{9FD82D29-A0CC-40AF-A635-9762D52E9461}" type="datetime1">
              <a:rPr lang="en-US" altLang="ja-JP" noProof="0" smtClean="0"/>
              <a:t>10/31/2023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8825659" cy="1981200"/>
          </a:xfrm>
        </p:spPr>
        <p:txBody>
          <a:bodyPr rtlCol="0"/>
          <a:lstStyle>
            <a:lvl1pPr>
              <a:defRPr sz="4800"/>
            </a:lvl1pPr>
          </a:lstStyle>
          <a:p>
            <a:pPr rtl="0"/>
            <a:r>
              <a:rPr lang="ja-JP" altLang="en-US" noProof="0"/>
              <a:t>マスター タイトルの書式設定</a:t>
            </a:r>
          </a:p>
        </p:txBody>
      </p:sp>
      <p:sp>
        <p:nvSpPr>
          <p:cNvPr id="8" name="テキスト プレースホルダー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F851BED3-2873-4EF8-8FAF-1D064D05DFEE}"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574801" y="1447800"/>
            <a:ext cx="7999315" cy="2323374"/>
          </a:xfrm>
        </p:spPr>
        <p:txBody>
          <a:bodyPr rtlCol="0"/>
          <a:lstStyle>
            <a:lvl1pPr>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4" name="テキスト プレースホルダー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eiryo UI" panose="020B0604030504040204" pitchFamily="50" charset="-128"/>
                <a:ea typeface="Meiryo UI" panose="020B0604030504040204" pitchFamily="50" charset="-128"/>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0" name="テキスト プレースホルダー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3FE2B40-BA8A-4595-94BD-6813102A1B8F}" type="datetime1">
              <a:rPr lang="en-US" altLang="ja-JP" noProof="0" smtClean="0"/>
              <a:pPr/>
              <a:t>10/31/2023</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p>
        </p:txBody>
      </p:sp>
      <p:sp>
        <p:nvSpPr>
          <p:cNvPr id="9" name="テキスト ボックス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dirty="0">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3124201"/>
            <a:ext cx="8825660" cy="1653180"/>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E3CA0AA7-B412-47A1-B550-4E4B2E2540F9}"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6" name="テキスト プレースホルダー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9" name="テキスト プレースホルダー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0" name="テキスト プレースホルダー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40ECA8B8-CEAA-400A-A645-76881BF00C3C}" type="datetime1">
              <a:rPr lang="en-US" altLang="ja-JP" noProof="0" smtClean="0"/>
              <a:t>10/31/2023</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9" name="図プレースホルダー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2" name="テキスト プレースホルダー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0" name="図プレースホルダー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3" name="テキスト プレースホルダー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1" name="図プレースホルダー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4" name="テキスト プレースホルダー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8C3442F2-E7E6-4CF3-82AE-E9A70ED713FB}" type="datetime1">
              <a:rPr lang="en-US" altLang="ja-JP" noProof="0" smtClean="0"/>
              <a:t>10/31/2023</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nchor="t" anchorCtr="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409CC6B6-237B-4CC3-984F-3B9F6A201F00}"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304212" y="430213"/>
            <a:ext cx="1752601" cy="5826125"/>
          </a:xfrm>
        </p:spPr>
        <p:txBody>
          <a:bodyPr vert="eaVert" rtlCol="0" anchor="b" anchorCtr="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652463" y="887414"/>
            <a:ext cx="7423149" cy="5368924"/>
          </a:xfrm>
        </p:spPr>
        <p:txBody>
          <a:bodyPr vert="eaVert" rtlCol="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C2D4C76C-6AAE-4752-BA9A-B4295301C582}"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2B64725D-4966-486C-B506-F39D26306227}"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2861733"/>
            <a:ext cx="8825657" cy="1915647"/>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CF12EA2D-DC08-4321-AC31-DB8F03FC8E1D}" type="datetime1">
              <a:rPr lang="en-US" altLang="ja-JP" noProof="0" smtClean="0"/>
              <a:t>10/31/2023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ABB86B0D-F4F5-470E-BFA9-6CD160D0BE78}" type="datetime1">
              <a:rPr lang="en-US" altLang="ja-JP" noProof="0" smtClean="0"/>
              <a:t>10/31/2023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1"/>
              <a:t>マスター タイトルの書式設定</a:t>
            </a:r>
          </a:p>
        </p:txBody>
      </p:sp>
      <p:sp>
        <p:nvSpPr>
          <p:cNvPr id="3" name="テキスト プレースホルダー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4" name="コンテンツ プレースホルダー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テキスト プレースホルダー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6" name="コンテンツ プレースホルダー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7" name="日付プレースホルダー 6"/>
          <p:cNvSpPr>
            <a:spLocks noGrp="1"/>
          </p:cNvSpPr>
          <p:nvPr>
            <p:ph type="dt" sz="half" idx="10"/>
          </p:nvPr>
        </p:nvSpPr>
        <p:spPr/>
        <p:txBody>
          <a:bodyPr rtlCol="0"/>
          <a:lstStyle/>
          <a:p>
            <a:pPr rtl="0"/>
            <a:fld id="{CB676026-ECDB-4BB5-8F0F-4A786736E592}" type="datetime1">
              <a:rPr lang="en-US" altLang="ja-JP" noProof="1" smtClean="0"/>
              <a:t>10/31/2023</a:t>
            </a:fld>
            <a:endParaRPr lang="ja-JP" altLang="en-US" noProof="1"/>
          </a:p>
        </p:txBody>
      </p:sp>
      <p:sp>
        <p:nvSpPr>
          <p:cNvPr id="8" name="フッター プレースホルダー 7"/>
          <p:cNvSpPr>
            <a:spLocks noGrp="1"/>
          </p:cNvSpPr>
          <p:nvPr>
            <p:ph type="ftr" sz="quarter" idx="11"/>
          </p:nvPr>
        </p:nvSpPr>
        <p:spPr/>
        <p:txBody>
          <a:bodyPr rtlCol="0"/>
          <a:lstStyle/>
          <a:p>
            <a:pPr rtl="0"/>
            <a:endParaRPr lang="ja-JP" altLang="en-US" noProof="1"/>
          </a:p>
        </p:txBody>
      </p:sp>
      <p:sp>
        <p:nvSpPr>
          <p:cNvPr id="9" name="スライド番号プレースホルダー 8"/>
          <p:cNvSpPr>
            <a:spLocks noGrp="1"/>
          </p:cNvSpPr>
          <p:nvPr>
            <p:ph type="sldNum" sz="quarter" idx="12"/>
          </p:nvPr>
        </p:nvSpPr>
        <p:spPr/>
        <p:txBody>
          <a:bodyPr rtlCol="0"/>
          <a:lstStyle/>
          <a:p>
            <a:pPr rtl="0"/>
            <a:fld id="{D57F1E4F-1CFF-5643-939E-02111984F565}" type="slidenum">
              <a:rPr lang="en-US" altLang="ja-JP" noProof="1" smtClean="0"/>
              <a:t>‹#›</a:t>
            </a:fld>
            <a:endParaRPr lang="ja-JP"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7" name="日付プレースホルダー 2"/>
          <p:cNvSpPr>
            <a:spLocks noGrp="1"/>
          </p:cNvSpPr>
          <p:nvPr>
            <p:ph type="dt" sz="half" idx="10"/>
          </p:nvPr>
        </p:nvSpPr>
        <p:spPr/>
        <p:txBody>
          <a:bodyPr rtlCol="0"/>
          <a:lstStyle/>
          <a:p>
            <a:pPr rtl="0"/>
            <a:fld id="{D5A7F64B-498B-4BD0-8D35-F30C950004C6}" type="datetime1">
              <a:rPr lang="en-US" altLang="ja-JP" noProof="0" smtClean="0"/>
              <a:t>10/31/2023</a:t>
            </a:fld>
            <a:endParaRPr lang="ja-JP" altLang="en-US" noProof="0"/>
          </a:p>
        </p:txBody>
      </p:sp>
      <p:sp>
        <p:nvSpPr>
          <p:cNvPr id="5" name="フッター プレースホルダー 3"/>
          <p:cNvSpPr>
            <a:spLocks noGrp="1"/>
          </p:cNvSpPr>
          <p:nvPr>
            <p:ph type="ftr" sz="quarter" idx="11"/>
          </p:nvPr>
        </p:nvSpPr>
        <p:spPr/>
        <p:txBody>
          <a:bodyPr rtlCol="0"/>
          <a:lstStyle/>
          <a:p>
            <a:pPr rtl="0"/>
            <a:endParaRPr lang="ja-JP" altLang="en-US" noProof="0"/>
          </a:p>
        </p:txBody>
      </p:sp>
      <p:sp>
        <p:nvSpPr>
          <p:cNvPr id="6" name="スライド番号プレースホルダー 4"/>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付プレースホルダー 1"/>
          <p:cNvSpPr>
            <a:spLocks noGrp="1"/>
          </p:cNvSpPr>
          <p:nvPr>
            <p:ph type="dt" sz="half" idx="10"/>
          </p:nvPr>
        </p:nvSpPr>
        <p:spPr/>
        <p:txBody>
          <a:bodyPr rtlCol="0"/>
          <a:lstStyle/>
          <a:p>
            <a:pPr rtl="0"/>
            <a:fld id="{BFA66F22-829D-467F-943F-1B2D79C9F9F9}" type="datetime1">
              <a:rPr lang="en-US" altLang="ja-JP" noProof="0" smtClean="0"/>
              <a:t>10/31/2023</a:t>
            </a:fld>
            <a:endParaRPr lang="ja-JP" altLang="en-US" noProof="0"/>
          </a:p>
        </p:txBody>
      </p:sp>
      <p:sp>
        <p:nvSpPr>
          <p:cNvPr id="5" name="フッター プレースホルダー 2"/>
          <p:cNvSpPr>
            <a:spLocks noGrp="1"/>
          </p:cNvSpPr>
          <p:nvPr>
            <p:ph type="ftr" sz="quarter" idx="11"/>
          </p:nvPr>
        </p:nvSpPr>
        <p:spPr/>
        <p:txBody>
          <a:bodyPr rtlCol="0"/>
          <a:lstStyle/>
          <a:p>
            <a:pPr rtl="0"/>
            <a:endParaRPr lang="ja-JP" altLang="en-US" noProof="0"/>
          </a:p>
        </p:txBody>
      </p:sp>
      <p:sp>
        <p:nvSpPr>
          <p:cNvPr id="6" name="スライド番号プレースホルダー 3"/>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3401064" cy="1447800"/>
          </a:xfrm>
        </p:spPr>
        <p:txBody>
          <a:bodyPr rtlCol="0" anchor="b"/>
          <a:lstStyle>
            <a:lvl1pPr algn="l">
              <a:defRPr sz="2400" b="0"/>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7" name="日付プレースホルダー 4"/>
          <p:cNvSpPr>
            <a:spLocks noGrp="1"/>
          </p:cNvSpPr>
          <p:nvPr>
            <p:ph type="dt" sz="half" idx="10"/>
          </p:nvPr>
        </p:nvSpPr>
        <p:spPr/>
        <p:txBody>
          <a:bodyPr rtlCol="0"/>
          <a:lstStyle/>
          <a:p>
            <a:pPr rtl="0"/>
            <a:fld id="{A314D3EB-18FD-4C67-B6A7-2EA495241622}" type="datetime1">
              <a:rPr lang="en-US" altLang="ja-JP" noProof="0" smtClean="0"/>
              <a:t>10/31/2023</a:t>
            </a:fld>
            <a:endParaRPr lang="ja-JP" altLang="en-US" noProof="0"/>
          </a:p>
        </p:txBody>
      </p:sp>
      <p:sp>
        <p:nvSpPr>
          <p:cNvPr id="5" name="フッター プレースホルダー 5"/>
          <p:cNvSpPr>
            <a:spLocks noGrp="1"/>
          </p:cNvSpPr>
          <p:nvPr>
            <p:ph type="ftr" sz="quarter" idx="11"/>
          </p:nvPr>
        </p:nvSpPr>
        <p:spPr/>
        <p:txBody>
          <a:bodyPr rtlCol="0"/>
          <a:lstStyle/>
          <a:p>
            <a:pPr rtl="0"/>
            <a:endParaRPr lang="ja-JP" altLang="en-US" noProof="0"/>
          </a:p>
        </p:txBody>
      </p:sp>
      <p:sp>
        <p:nvSpPr>
          <p:cNvPr id="6"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43B2293-2768-468E-B504-98F39FCE1FB0}" type="datetime1">
              <a:rPr lang="en-US" altLang="ja-JP" noProof="0" smtClean="0"/>
              <a:t>10/31/2023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画像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画像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円/楕円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画像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画像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長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タイトル プレースホルダー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fld id="{7927A684-A810-4093-8051-5ED179360D23}" type="datetime1">
              <a:rPr lang="en-US" altLang="ja-JP" noProof="0" smtClean="0"/>
              <a:pPr/>
              <a:t>10/31/2023</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eiryo UI" panose="020B0604030504040204" pitchFamily="50" charset="-128"/>
          <a:ea typeface="Meiryo UI" panose="020B0604030504040204" pitchFamily="50" charset="-128"/>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eiryo UI" panose="020B0604030504040204" pitchFamily="50" charset="-128"/>
          <a:ea typeface="Meiryo UI" panose="020B0604030504040204" pitchFamily="50" charset="-128"/>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eiryo UI" panose="020B0604030504040204" pitchFamily="50" charset="-128"/>
          <a:ea typeface="Meiryo UI" panose="020B0604030504040204" pitchFamily="50" charset="-128"/>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AA28D-52DE-40B7-315E-115591708F95}"/>
              </a:ext>
            </a:extLst>
          </p:cNvPr>
          <p:cNvSpPr>
            <a:spLocks noGrp="1"/>
          </p:cNvSpPr>
          <p:nvPr>
            <p:ph type="ctrTitle"/>
          </p:nvPr>
        </p:nvSpPr>
        <p:spPr/>
        <p:txBody>
          <a:bodyPr/>
          <a:lstStyle/>
          <a:p>
            <a:r>
              <a:rPr kumimoji="1" lang="ja-JP" altLang="en-US" dirty="0"/>
              <a:t>分析提案書</a:t>
            </a:r>
          </a:p>
        </p:txBody>
      </p:sp>
      <p:sp>
        <p:nvSpPr>
          <p:cNvPr id="3" name="字幕 2">
            <a:extLst>
              <a:ext uri="{FF2B5EF4-FFF2-40B4-BE49-F238E27FC236}">
                <a16:creationId xmlns:a16="http://schemas.microsoft.com/office/drawing/2014/main" id="{2AA06151-AED4-03CD-1C75-6923A9F5BBB2}"/>
              </a:ext>
            </a:extLst>
          </p:cNvPr>
          <p:cNvSpPr>
            <a:spLocks noGrp="1"/>
          </p:cNvSpPr>
          <p:nvPr>
            <p:ph type="subTitle" idx="1"/>
          </p:nvPr>
        </p:nvSpPr>
        <p:spPr/>
        <p:txBody>
          <a:bodyPr/>
          <a:lstStyle/>
          <a:p>
            <a:r>
              <a:rPr kumimoji="1" lang="ja-JP" altLang="en-US" sz="2000" dirty="0"/>
              <a:t>需要予測における天気情報の有効性に関する報告</a:t>
            </a:r>
            <a:endParaRPr kumimoji="1" lang="ja-JP" altLang="en-US" dirty="0"/>
          </a:p>
        </p:txBody>
      </p:sp>
      <p:sp>
        <p:nvSpPr>
          <p:cNvPr id="4" name="四角形: 角を丸くする 3">
            <a:extLst>
              <a:ext uri="{FF2B5EF4-FFF2-40B4-BE49-F238E27FC236}">
                <a16:creationId xmlns:a16="http://schemas.microsoft.com/office/drawing/2014/main" id="{0B5A7EDE-4D1E-5BC3-1286-9AB823D3E1B8}"/>
              </a:ext>
            </a:extLst>
          </p:cNvPr>
          <p:cNvSpPr/>
          <p:nvPr/>
        </p:nvSpPr>
        <p:spPr>
          <a:xfrm>
            <a:off x="161841" y="355374"/>
            <a:ext cx="7784537" cy="23790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600" b="1" dirty="0"/>
              <a:t>本資料は、某</a:t>
            </a:r>
            <a:r>
              <a:rPr kumimoji="1" lang="en-US" altLang="ja-JP" sz="1600" b="1" dirty="0"/>
              <a:t>AI</a:t>
            </a:r>
            <a:r>
              <a:rPr kumimoji="1" lang="ja-JP" altLang="en-US" sz="1600" b="1" dirty="0"/>
              <a:t>企業の講座課題向けに作成した成果物である</a:t>
            </a:r>
            <a:endParaRPr kumimoji="1" lang="en-US" altLang="ja-JP" sz="1600" b="1" dirty="0"/>
          </a:p>
          <a:p>
            <a:endParaRPr kumimoji="1" lang="en-US" altLang="ja-JP" sz="1600" b="1" dirty="0"/>
          </a:p>
          <a:p>
            <a:r>
              <a:rPr kumimoji="1" lang="en-US" altLang="ja-JP" sz="1600" b="1" dirty="0"/>
              <a:t>&lt;</a:t>
            </a:r>
            <a:r>
              <a:rPr kumimoji="1" lang="ja-JP" altLang="en-US" sz="1600" b="1" dirty="0"/>
              <a:t>課題</a:t>
            </a:r>
            <a:r>
              <a:rPr kumimoji="1" lang="en-US" altLang="ja-JP" sz="1600" b="1" dirty="0"/>
              <a:t>&gt;</a:t>
            </a:r>
          </a:p>
          <a:p>
            <a:r>
              <a:rPr kumimoji="1" lang="ja-JP" altLang="en-US" sz="1600" b="1" dirty="0"/>
              <a:t>気候データに関する業務課題を自分で設定し、分析提案書を作成せよ</a:t>
            </a:r>
            <a:endParaRPr kumimoji="1" lang="en-US" altLang="ja-JP" sz="1600" b="1" dirty="0"/>
          </a:p>
          <a:p>
            <a:r>
              <a:rPr kumimoji="1" lang="ja-JP" altLang="en-US" sz="1600" b="1" dirty="0"/>
              <a:t>課題設定は自由であるが、現実的かつ社会的意義のある課題を設定すること</a:t>
            </a:r>
          </a:p>
        </p:txBody>
      </p:sp>
    </p:spTree>
    <p:extLst>
      <p:ext uri="{BB962C8B-B14F-4D97-AF65-F5344CB8AC3E}">
        <p14:creationId xmlns:p14="http://schemas.microsoft.com/office/powerpoint/2010/main" val="176237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A63C59EC-CC67-47E3-BD08-1ADF24020FAB}"/>
              </a:ext>
            </a:extLst>
          </p:cNvPr>
          <p:cNvGraphicFramePr>
            <a:graphicFrameLocks noGrp="1"/>
          </p:cNvGraphicFramePr>
          <p:nvPr>
            <p:extLst>
              <p:ext uri="{D42A27DB-BD31-4B8C-83A1-F6EECF244321}">
                <p14:modId xmlns:p14="http://schemas.microsoft.com/office/powerpoint/2010/main" val="980277843"/>
              </p:ext>
            </p:extLst>
          </p:nvPr>
        </p:nvGraphicFramePr>
        <p:xfrm>
          <a:off x="239406" y="929117"/>
          <a:ext cx="11713187" cy="4999766"/>
        </p:xfrm>
        <a:graphic>
          <a:graphicData uri="http://schemas.openxmlformats.org/drawingml/2006/table">
            <a:tbl>
              <a:tblPr firstRow="1" bandRow="1">
                <a:tableStyleId>{638B1855-1B75-4FBE-930C-398BA8C253C6}</a:tableStyleId>
              </a:tblPr>
              <a:tblGrid>
                <a:gridCol w="2729745">
                  <a:extLst>
                    <a:ext uri="{9D8B030D-6E8A-4147-A177-3AD203B41FA5}">
                      <a16:colId xmlns:a16="http://schemas.microsoft.com/office/drawing/2014/main" val="3830409214"/>
                    </a:ext>
                  </a:extLst>
                </a:gridCol>
                <a:gridCol w="8983442">
                  <a:extLst>
                    <a:ext uri="{9D8B030D-6E8A-4147-A177-3AD203B41FA5}">
                      <a16:colId xmlns:a16="http://schemas.microsoft.com/office/drawing/2014/main" val="2152645026"/>
                    </a:ext>
                  </a:extLst>
                </a:gridCol>
              </a:tblGrid>
              <a:tr h="469565">
                <a:tc>
                  <a:txBody>
                    <a:bodyPr/>
                    <a:lstStyle/>
                    <a:p>
                      <a:r>
                        <a:rPr kumimoji="1" lang="ja-JP" altLang="en-US" dirty="0">
                          <a:solidFill>
                            <a:schemeClr val="bg1"/>
                          </a:solidFill>
                        </a:rPr>
                        <a:t>問題の設定</a:t>
                      </a:r>
                    </a:p>
                  </a:txBody>
                  <a:tcPr/>
                </a:tc>
                <a:tc>
                  <a:txBody>
                    <a:bodyPr/>
                    <a:lstStyle/>
                    <a:p>
                      <a:r>
                        <a:rPr kumimoji="1" lang="ja-JP" altLang="en-US" dirty="0">
                          <a:solidFill>
                            <a:schemeClr val="bg1"/>
                          </a:solidFill>
                        </a:rPr>
                        <a:t>・需要予測</a:t>
                      </a:r>
                      <a:r>
                        <a:rPr kumimoji="1" lang="en-US" altLang="ja-JP" dirty="0">
                          <a:solidFill>
                            <a:schemeClr val="bg1"/>
                          </a:solidFill>
                        </a:rPr>
                        <a:t>(+</a:t>
                      </a:r>
                      <a:r>
                        <a:rPr kumimoji="1" lang="ja-JP" altLang="en-US" dirty="0">
                          <a:solidFill>
                            <a:schemeClr val="bg1"/>
                          </a:solidFill>
                        </a:rPr>
                        <a:t>気候情報</a:t>
                      </a:r>
                      <a:r>
                        <a:rPr kumimoji="1" lang="en-US" altLang="ja-JP" dirty="0">
                          <a:solidFill>
                            <a:schemeClr val="bg1"/>
                          </a:solidFill>
                        </a:rPr>
                        <a:t>)</a:t>
                      </a:r>
                      <a:r>
                        <a:rPr kumimoji="1" lang="ja-JP" altLang="en-US" dirty="0">
                          <a:solidFill>
                            <a:schemeClr val="bg1"/>
                          </a:solidFill>
                        </a:rPr>
                        <a:t>による業務改善の有効性検証</a:t>
                      </a:r>
                    </a:p>
                  </a:txBody>
                  <a:tcPr/>
                </a:tc>
                <a:extLst>
                  <a:ext uri="{0D108BD9-81ED-4DB2-BD59-A6C34878D82A}">
                    <a16:rowId xmlns:a16="http://schemas.microsoft.com/office/drawing/2014/main" val="1333727035"/>
                  </a:ext>
                </a:extLst>
              </a:tr>
              <a:tr h="1122688">
                <a:tc>
                  <a:txBody>
                    <a:bodyPr/>
                    <a:lstStyle/>
                    <a:p>
                      <a:r>
                        <a:rPr kumimoji="1" lang="ja-JP" altLang="en-US" dirty="0">
                          <a:solidFill>
                            <a:schemeClr val="bg1"/>
                          </a:solidFill>
                        </a:rPr>
                        <a:t>リサーチ・デザイン</a:t>
                      </a:r>
                      <a:endParaRPr kumimoji="1" lang="en-US" altLang="ja-JP" dirty="0">
                        <a:solidFill>
                          <a:schemeClr val="bg1"/>
                        </a:solidFill>
                      </a:endParaRPr>
                    </a:p>
                    <a:p>
                      <a:r>
                        <a:rPr kumimoji="1" lang="ja-JP" altLang="en-US" dirty="0">
                          <a:solidFill>
                            <a:schemeClr val="bg1"/>
                          </a:solidFill>
                        </a:rPr>
                        <a:t>の決定</a:t>
                      </a:r>
                    </a:p>
                  </a:txBody>
                  <a:tcPr/>
                </a:tc>
                <a:tc>
                  <a:txBody>
                    <a:bodyPr/>
                    <a:lstStyle/>
                    <a:p>
                      <a:r>
                        <a:rPr kumimoji="1" lang="en-US" altLang="ja-JP" dirty="0">
                          <a:solidFill>
                            <a:srgbClr val="FF0000"/>
                          </a:solidFill>
                        </a:rPr>
                        <a:t>(</a:t>
                      </a:r>
                      <a:r>
                        <a:rPr kumimoji="1" lang="ja-JP" altLang="en-US" dirty="0">
                          <a:solidFill>
                            <a:srgbClr val="FF0000"/>
                          </a:solidFill>
                        </a:rPr>
                        <a:t>探索型リサーチ</a:t>
                      </a:r>
                      <a:r>
                        <a:rPr kumimoji="1" lang="en-US" altLang="ja-JP" dirty="0">
                          <a:solidFill>
                            <a:srgbClr val="FF0000"/>
                          </a:solidFill>
                        </a:rPr>
                        <a:t>…※</a:t>
                      </a:r>
                      <a:r>
                        <a:rPr kumimoji="1" lang="ja-JP" altLang="en-US" dirty="0">
                          <a:solidFill>
                            <a:srgbClr val="FF0000"/>
                          </a:solidFill>
                        </a:rPr>
                        <a:t>お題が気候という縛りがあるため、気候の影響力を調査</a:t>
                      </a:r>
                      <a:r>
                        <a:rPr kumimoji="1" lang="en-US" altLang="ja-JP" dirty="0">
                          <a:solidFill>
                            <a:srgbClr val="FF0000"/>
                          </a:solidFill>
                        </a:rPr>
                        <a:t>)</a:t>
                      </a:r>
                    </a:p>
                    <a:p>
                      <a:endParaRPr kumimoji="1" lang="en-US" altLang="ja-JP" dirty="0">
                        <a:solidFill>
                          <a:schemeClr val="bg1"/>
                        </a:solidFill>
                      </a:endParaRPr>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en-US" altLang="ja-JP" dirty="0">
                          <a:solidFill>
                            <a:schemeClr val="bg1"/>
                          </a:solidFill>
                        </a:rPr>
                        <a:t>(</a:t>
                      </a:r>
                      <a:r>
                        <a:rPr kumimoji="1" lang="ja-JP" altLang="en-US" dirty="0">
                          <a:solidFill>
                            <a:schemeClr val="bg1"/>
                          </a:solidFill>
                        </a:rPr>
                        <a:t>因果型リサーチ</a:t>
                      </a:r>
                      <a:r>
                        <a:rPr kumimoji="1" lang="en-US" altLang="ja-JP" dirty="0">
                          <a:solidFill>
                            <a:schemeClr val="bg1"/>
                          </a:solidFill>
                        </a:rPr>
                        <a:t>…</a:t>
                      </a:r>
                      <a:r>
                        <a:rPr kumimoji="1" lang="ja-JP" altLang="en-US" dirty="0">
                          <a:solidFill>
                            <a:schemeClr val="bg1"/>
                          </a:solidFill>
                        </a:rPr>
                        <a:t>他事例から因果関係はあるとし、今回は割愛する</a:t>
                      </a:r>
                      <a:r>
                        <a:rPr kumimoji="1" lang="en-US" altLang="ja-JP" dirty="0">
                          <a:solidFill>
                            <a:schemeClr val="bg1"/>
                          </a:solidFill>
                        </a:rPr>
                        <a:t>)</a:t>
                      </a:r>
                      <a:endParaRPr kumimoji="1" lang="en-US" altLang="ja-JP" b="0" dirty="0">
                        <a:solidFill>
                          <a:schemeClr val="bg1"/>
                        </a:solidFill>
                      </a:endParaRPr>
                    </a:p>
                  </a:txBody>
                  <a:tcPr/>
                </a:tc>
                <a:extLst>
                  <a:ext uri="{0D108BD9-81ED-4DB2-BD59-A6C34878D82A}">
                    <a16:rowId xmlns:a16="http://schemas.microsoft.com/office/drawing/2014/main" val="115576726"/>
                  </a:ext>
                </a:extLst>
              </a:tr>
              <a:tr h="826881">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ja-JP" altLang="en-US" dirty="0">
                          <a:solidFill>
                            <a:schemeClr val="bg1"/>
                          </a:solidFill>
                        </a:rPr>
                        <a:t>形式のデザイン</a:t>
                      </a:r>
                    </a:p>
                  </a:txBody>
                  <a:tcPr/>
                </a:tc>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en-US" altLang="ja-JP" dirty="0">
                          <a:solidFill>
                            <a:schemeClr val="bg1"/>
                          </a:solidFill>
                        </a:rPr>
                        <a:t>Kaggle(2</a:t>
                      </a:r>
                      <a:r>
                        <a:rPr kumimoji="1" lang="ja-JP" altLang="en-US" dirty="0">
                          <a:solidFill>
                            <a:schemeClr val="bg1"/>
                          </a:solidFill>
                        </a:rPr>
                        <a:t>次データ：特定の目的で集めたデータではない</a:t>
                      </a:r>
                      <a:r>
                        <a:rPr kumimoji="1" lang="en-US" altLang="ja-JP" dirty="0">
                          <a:solidFill>
                            <a:schemeClr val="bg1"/>
                          </a:solidFill>
                        </a:rPr>
                        <a:t>)</a:t>
                      </a:r>
                    </a:p>
                  </a:txBody>
                  <a:tcPr/>
                </a:tc>
                <a:extLst>
                  <a:ext uri="{0D108BD9-81ED-4DB2-BD59-A6C34878D82A}">
                    <a16:rowId xmlns:a16="http://schemas.microsoft.com/office/drawing/2014/main" val="965294598"/>
                  </a:ext>
                </a:extLst>
              </a:tr>
              <a:tr h="611867">
                <a:tc>
                  <a:txBody>
                    <a:bodyPr/>
                    <a:lstStyle/>
                    <a:p>
                      <a:r>
                        <a:rPr kumimoji="1" lang="ja-JP" altLang="en-US" dirty="0">
                          <a:solidFill>
                            <a:schemeClr val="bg1"/>
                          </a:solidFill>
                        </a:rPr>
                        <a:t>測定尺度とデータ分析</a:t>
                      </a:r>
                    </a:p>
                  </a:txBody>
                  <a:tcPr/>
                </a:tc>
                <a:tc>
                  <a:txBody>
                    <a:bodyPr/>
                    <a:lstStyle/>
                    <a:p>
                      <a:r>
                        <a:rPr kumimoji="1" lang="ja-JP" altLang="en-US" dirty="0">
                          <a:solidFill>
                            <a:schemeClr val="bg1"/>
                          </a:solidFill>
                        </a:rPr>
                        <a:t>■測定尺度</a:t>
                      </a:r>
                      <a:endParaRPr kumimoji="1" lang="en-US" altLang="ja-JP" dirty="0">
                        <a:solidFill>
                          <a:schemeClr val="bg1"/>
                        </a:solidFill>
                      </a:endParaRPr>
                    </a:p>
                    <a:p>
                      <a:r>
                        <a:rPr kumimoji="1" lang="ja-JP" altLang="en-US" dirty="0">
                          <a:solidFill>
                            <a:schemeClr val="bg1"/>
                          </a:solidFill>
                        </a:rPr>
                        <a:t>来客数</a:t>
                      </a:r>
                      <a:r>
                        <a:rPr kumimoji="1" lang="en-US" altLang="ja-JP" dirty="0">
                          <a:solidFill>
                            <a:schemeClr val="bg1"/>
                          </a:solidFill>
                        </a:rPr>
                        <a:t>(</a:t>
                      </a:r>
                      <a:r>
                        <a:rPr kumimoji="1" lang="ja-JP" altLang="en-US" dirty="0">
                          <a:solidFill>
                            <a:schemeClr val="bg1"/>
                          </a:solidFill>
                        </a:rPr>
                        <a:t>比尺度</a:t>
                      </a:r>
                      <a:r>
                        <a:rPr kumimoji="1" lang="en-US" altLang="ja-JP" dirty="0">
                          <a:solidFill>
                            <a:schemeClr val="bg1"/>
                          </a:solidFill>
                        </a:rPr>
                        <a:t>)</a:t>
                      </a:r>
                      <a:endParaRPr kumimoji="1" lang="ja-JP" altLang="en-US" dirty="0">
                        <a:solidFill>
                          <a:schemeClr val="bg1"/>
                        </a:solidFill>
                      </a:endParaRPr>
                    </a:p>
                  </a:txBody>
                  <a:tcPr/>
                </a:tc>
                <a:extLst>
                  <a:ext uri="{0D108BD9-81ED-4DB2-BD59-A6C34878D82A}">
                    <a16:rowId xmlns:a16="http://schemas.microsoft.com/office/drawing/2014/main" val="809921767"/>
                  </a:ext>
                </a:extLst>
              </a:tr>
              <a:tr h="912184">
                <a:tc>
                  <a:txBody>
                    <a:bodyPr/>
                    <a:lstStyle/>
                    <a:p>
                      <a:r>
                        <a:rPr kumimoji="1" lang="ja-JP" altLang="en-US" dirty="0">
                          <a:solidFill>
                            <a:schemeClr val="bg1"/>
                          </a:solidFill>
                        </a:rPr>
                        <a:t>調査報告</a:t>
                      </a:r>
                    </a:p>
                  </a:txBody>
                  <a:tcPr/>
                </a:tc>
                <a:tc>
                  <a:txBody>
                    <a:bodyPr/>
                    <a:lstStyle/>
                    <a:p>
                      <a:r>
                        <a:rPr kumimoji="1" lang="en-US" altLang="ja-JP" dirty="0">
                          <a:solidFill>
                            <a:srgbClr val="FF0000"/>
                          </a:solidFill>
                        </a:rPr>
                        <a:t>※</a:t>
                      </a:r>
                      <a:r>
                        <a:rPr kumimoji="1" lang="ja-JP" altLang="en-US" dirty="0">
                          <a:solidFill>
                            <a:srgbClr val="FF0000"/>
                          </a:solidFill>
                        </a:rPr>
                        <a:t>本来なら、「探索型リサーチにより、</a:t>
                      </a:r>
                      <a:r>
                        <a:rPr kumimoji="1" lang="en-US" altLang="ja-JP" dirty="0">
                          <a:solidFill>
                            <a:srgbClr val="FF0000"/>
                          </a:solidFill>
                        </a:rPr>
                        <a:t>xxx</a:t>
                      </a:r>
                      <a:r>
                        <a:rPr kumimoji="1" lang="ja-JP" altLang="en-US" dirty="0">
                          <a:solidFill>
                            <a:srgbClr val="FF0000"/>
                          </a:solidFill>
                        </a:rPr>
                        <a:t>要素と、</a:t>
                      </a:r>
                      <a:r>
                        <a:rPr kumimoji="1" lang="en-US" altLang="ja-JP" dirty="0" err="1">
                          <a:solidFill>
                            <a:srgbClr val="FF0000"/>
                          </a:solidFill>
                        </a:rPr>
                        <a:t>yyyy</a:t>
                      </a:r>
                      <a:r>
                        <a:rPr kumimoji="1" lang="ja-JP" altLang="en-US" dirty="0">
                          <a:solidFill>
                            <a:srgbClr val="FF0000"/>
                          </a:solidFill>
                        </a:rPr>
                        <a:t>要素が候補であり、因果型リサーチの結果、</a:t>
                      </a:r>
                      <a:r>
                        <a:rPr kumimoji="1" lang="en-US" altLang="ja-JP" dirty="0">
                          <a:solidFill>
                            <a:srgbClr val="FF0000"/>
                          </a:solidFill>
                        </a:rPr>
                        <a:t>xxx</a:t>
                      </a:r>
                      <a:r>
                        <a:rPr kumimoji="1" lang="ja-JP" altLang="en-US" dirty="0">
                          <a:solidFill>
                            <a:srgbClr val="FF0000"/>
                          </a:solidFill>
                        </a:rPr>
                        <a:t>要素が因子の可能性が高く、記述型リサーチをしたところ、高精度で予測可能なことを示した」といった報告が理想</a:t>
                      </a:r>
                      <a:endParaRPr kumimoji="1" lang="en-US" altLang="ja-JP" dirty="0">
                        <a:solidFill>
                          <a:srgbClr val="FF0000"/>
                        </a:solidFill>
                      </a:endParaRPr>
                    </a:p>
                    <a:p>
                      <a:endParaRPr kumimoji="1" lang="en-US" altLang="ja-JP" sz="900" dirty="0"/>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ja-JP" altLang="en-US" sz="1800" b="0" kern="1200" dirty="0">
                          <a:solidFill>
                            <a:schemeClr val="bg1"/>
                          </a:solidFill>
                          <a:effectLst/>
                        </a:rPr>
                        <a:t>  →</a:t>
                      </a:r>
                      <a:r>
                        <a:rPr kumimoji="1" lang="en-US" altLang="ja-JP" sz="1800" b="0" kern="1200" dirty="0" err="1">
                          <a:solidFill>
                            <a:schemeClr val="bg1"/>
                          </a:solidFill>
                          <a:effectLst/>
                        </a:rPr>
                        <a:t>XGBoost</a:t>
                      </a:r>
                      <a:r>
                        <a:rPr kumimoji="1" lang="ja-JP" altLang="en-US" sz="1800" b="0" kern="1200" dirty="0">
                          <a:solidFill>
                            <a:schemeClr val="bg1"/>
                          </a:solidFill>
                          <a:effectLst/>
                        </a:rPr>
                        <a:t>アルゴリズムで予測したところ、 </a:t>
                      </a:r>
                      <a:r>
                        <a:rPr kumimoji="1" lang="en-US" altLang="ja-JP" sz="1800" b="0" kern="1200" dirty="0">
                          <a:solidFill>
                            <a:schemeClr val="bg1"/>
                          </a:solidFill>
                          <a:effectLst/>
                        </a:rPr>
                        <a:t>RMSE:10</a:t>
                      </a:r>
                      <a:r>
                        <a:rPr kumimoji="1" lang="ja-JP" altLang="en-US" sz="1800" b="0" kern="1200" dirty="0">
                          <a:solidFill>
                            <a:schemeClr val="bg1"/>
                          </a:solidFill>
                          <a:effectLst/>
                        </a:rPr>
                        <a:t>人</a:t>
                      </a:r>
                      <a:r>
                        <a:rPr kumimoji="1" lang="en-US" altLang="ja-JP" sz="1800" b="0" kern="1200" dirty="0">
                          <a:solidFill>
                            <a:schemeClr val="bg1"/>
                          </a:solidFill>
                          <a:effectLst/>
                        </a:rPr>
                        <a:t>/</a:t>
                      </a:r>
                      <a:r>
                        <a:rPr kumimoji="1" lang="ja-JP" altLang="en-US" sz="1800" b="0" kern="1200" dirty="0">
                          <a:solidFill>
                            <a:schemeClr val="bg1"/>
                          </a:solidFill>
                          <a:effectLst/>
                        </a:rPr>
                        <a:t>日で予測可能</a:t>
                      </a:r>
                      <a:endParaRPr kumimoji="1" lang="en-US" altLang="ja-JP" sz="1800" b="0" kern="1200" dirty="0">
                        <a:solidFill>
                          <a:schemeClr val="bg1"/>
                        </a:solidFill>
                        <a:effectLst/>
                      </a:endParaRPr>
                    </a:p>
                    <a:p>
                      <a:endParaRPr kumimoji="1" lang="ja-JP" altLang="en-US" dirty="0"/>
                    </a:p>
                  </a:txBody>
                  <a:tcPr/>
                </a:tc>
                <a:extLst>
                  <a:ext uri="{0D108BD9-81ED-4DB2-BD59-A6C34878D82A}">
                    <a16:rowId xmlns:a16="http://schemas.microsoft.com/office/drawing/2014/main" val="297155763"/>
                  </a:ext>
                </a:extLst>
              </a:tr>
            </a:tbl>
          </a:graphicData>
        </a:graphic>
      </p:graphicFrame>
      <p:sp>
        <p:nvSpPr>
          <p:cNvPr id="4" name="タイトル 1">
            <a:extLst>
              <a:ext uri="{FF2B5EF4-FFF2-40B4-BE49-F238E27FC236}">
                <a16:creationId xmlns:a16="http://schemas.microsoft.com/office/drawing/2014/main" id="{84BA2DE3-DF44-1495-B6B4-BBA51C71A465}"/>
              </a:ext>
            </a:extLst>
          </p:cNvPr>
          <p:cNvSpPr txBox="1">
            <a:spLocks/>
          </p:cNvSpPr>
          <p:nvPr/>
        </p:nvSpPr>
        <p:spPr>
          <a:xfrm>
            <a:off x="346152" y="169223"/>
            <a:ext cx="10058400" cy="57820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リサーチ設計・結果サマリ</a:t>
            </a:r>
          </a:p>
        </p:txBody>
      </p:sp>
      <p:sp>
        <p:nvSpPr>
          <p:cNvPr id="2" name="四角形: 角を丸くする 1">
            <a:extLst>
              <a:ext uri="{FF2B5EF4-FFF2-40B4-BE49-F238E27FC236}">
                <a16:creationId xmlns:a16="http://schemas.microsoft.com/office/drawing/2014/main" id="{FF40539F-4F8E-FB39-93E5-36FBD1D34023}"/>
              </a:ext>
            </a:extLst>
          </p:cNvPr>
          <p:cNvSpPr/>
          <p:nvPr/>
        </p:nvSpPr>
        <p:spPr>
          <a:xfrm>
            <a:off x="1160029" y="5735067"/>
            <a:ext cx="9718262" cy="953710"/>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solidFill>
                  <a:srgbClr val="FF0000"/>
                </a:solidFill>
              </a:rPr>
              <a:t>※</a:t>
            </a:r>
            <a:r>
              <a:rPr kumimoji="1" lang="ja-JP" altLang="en-US" b="1" dirty="0">
                <a:solidFill>
                  <a:srgbClr val="FF0000"/>
                </a:solidFill>
              </a:rPr>
              <a:t>実際の現場では、予測誤差</a:t>
            </a:r>
            <a:r>
              <a:rPr kumimoji="1" lang="en-US" altLang="ja-JP" b="1" dirty="0">
                <a:solidFill>
                  <a:srgbClr val="FF0000"/>
                </a:solidFill>
              </a:rPr>
              <a:t>x</a:t>
            </a:r>
            <a:r>
              <a:rPr kumimoji="1" lang="ja-JP" altLang="en-US" b="1" dirty="0">
                <a:solidFill>
                  <a:srgbClr val="FF0000"/>
                </a:solidFill>
              </a:rPr>
              <a:t>人なら利益が出るか計算の上、調査結果と比較して、「有効</a:t>
            </a:r>
            <a:r>
              <a:rPr kumimoji="1" lang="en-US" altLang="ja-JP" b="1" dirty="0">
                <a:solidFill>
                  <a:srgbClr val="FF0000"/>
                </a:solidFill>
              </a:rPr>
              <a:t>/</a:t>
            </a:r>
            <a:r>
              <a:rPr kumimoji="1" lang="ja-JP" altLang="en-US" b="1" dirty="0">
                <a:solidFill>
                  <a:srgbClr val="FF0000"/>
                </a:solidFill>
              </a:rPr>
              <a:t>無効」を判断するが、</a:t>
            </a:r>
            <a:r>
              <a:rPr kumimoji="1" lang="en-US" altLang="ja-JP" b="1" dirty="0">
                <a:solidFill>
                  <a:srgbClr val="FF0000"/>
                </a:solidFill>
              </a:rPr>
              <a:t>10</a:t>
            </a:r>
            <a:r>
              <a:rPr kumimoji="1" lang="ja-JP" altLang="en-US" b="1" dirty="0">
                <a:solidFill>
                  <a:srgbClr val="FF0000"/>
                </a:solidFill>
              </a:rPr>
              <a:t>名</a:t>
            </a:r>
            <a:r>
              <a:rPr kumimoji="1" lang="en-US" altLang="ja-JP" b="1" dirty="0">
                <a:solidFill>
                  <a:srgbClr val="FF0000"/>
                </a:solidFill>
              </a:rPr>
              <a:t>(=4,5</a:t>
            </a:r>
            <a:r>
              <a:rPr kumimoji="1" lang="ja-JP" altLang="en-US" b="1" dirty="0">
                <a:solidFill>
                  <a:srgbClr val="FF0000"/>
                </a:solidFill>
              </a:rPr>
              <a:t>組</a:t>
            </a:r>
            <a:r>
              <a:rPr kumimoji="1" lang="en-US" altLang="ja-JP" b="1" dirty="0">
                <a:solidFill>
                  <a:srgbClr val="FF0000"/>
                </a:solidFill>
              </a:rPr>
              <a:t>)</a:t>
            </a:r>
            <a:r>
              <a:rPr kumimoji="1" lang="ja-JP" altLang="en-US" b="1" dirty="0">
                <a:solidFill>
                  <a:srgbClr val="FF0000"/>
                </a:solidFill>
              </a:rPr>
              <a:t>予測が外れると、廃棄率やシフト調整がそこまで最適化されない </a:t>
            </a:r>
            <a:r>
              <a:rPr kumimoji="1" lang="en-US" altLang="ja-JP" b="1" dirty="0">
                <a:solidFill>
                  <a:srgbClr val="FF0000"/>
                </a:solidFill>
              </a:rPr>
              <a:t>= </a:t>
            </a:r>
            <a:r>
              <a:rPr kumimoji="1" lang="ja-JP" altLang="en-US" b="1" dirty="0">
                <a:solidFill>
                  <a:srgbClr val="FF0000"/>
                </a:solidFill>
              </a:rPr>
              <a:t>業務改善につながらないと判断し、ここでは無効と結論づける</a:t>
            </a:r>
            <a:endParaRPr kumimoji="1" lang="ja-JP" altLang="en-US" dirty="0">
              <a:solidFill>
                <a:srgbClr val="FF0000"/>
              </a:solidFill>
            </a:endParaRPr>
          </a:p>
        </p:txBody>
      </p:sp>
    </p:spTree>
    <p:extLst>
      <p:ext uri="{BB962C8B-B14F-4D97-AF65-F5344CB8AC3E}">
        <p14:creationId xmlns:p14="http://schemas.microsoft.com/office/powerpoint/2010/main" val="11579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分析詳細</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8106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80A986B9-85C6-480C-B2A1-5DE367724D4D}"/>
              </a:ext>
            </a:extLst>
          </p:cNvPr>
          <p:cNvCxnSpPr>
            <a:cxnSpLocks/>
          </p:cNvCxnSpPr>
          <p:nvPr/>
        </p:nvCxnSpPr>
        <p:spPr>
          <a:xfrm flipV="1">
            <a:off x="457200" y="3067709"/>
            <a:ext cx="10632141" cy="62753"/>
          </a:xfrm>
          <a:prstGeom prst="line">
            <a:avLst/>
          </a:prstGeom>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BA3DA571-58B0-450E-9B85-414AF79F4D3A}"/>
              </a:ext>
            </a:extLst>
          </p:cNvPr>
          <p:cNvSpPr txBox="1"/>
          <p:nvPr/>
        </p:nvSpPr>
        <p:spPr>
          <a:xfrm>
            <a:off x="331694" y="1550895"/>
            <a:ext cx="1586753" cy="369332"/>
          </a:xfrm>
          <a:prstGeom prst="rect">
            <a:avLst/>
          </a:prstGeom>
          <a:noFill/>
        </p:spPr>
        <p:txBody>
          <a:bodyPr wrap="square" rtlCol="0">
            <a:spAutoFit/>
          </a:bodyPr>
          <a:lstStyle/>
          <a:p>
            <a:r>
              <a:rPr kumimoji="1" lang="ja-JP" altLang="en-US" dirty="0"/>
              <a:t>コンシューマ</a:t>
            </a:r>
          </a:p>
        </p:txBody>
      </p:sp>
      <p:sp>
        <p:nvSpPr>
          <p:cNvPr id="6" name="テキスト ボックス 5">
            <a:extLst>
              <a:ext uri="{FF2B5EF4-FFF2-40B4-BE49-F238E27FC236}">
                <a16:creationId xmlns:a16="http://schemas.microsoft.com/office/drawing/2014/main" id="{99604C53-B18F-4AD7-AEC0-9ED28F13C4F7}"/>
              </a:ext>
            </a:extLst>
          </p:cNvPr>
          <p:cNvSpPr txBox="1"/>
          <p:nvPr/>
        </p:nvSpPr>
        <p:spPr>
          <a:xfrm>
            <a:off x="331694" y="3711389"/>
            <a:ext cx="1586753" cy="369332"/>
          </a:xfrm>
          <a:prstGeom prst="rect">
            <a:avLst/>
          </a:prstGeom>
          <a:noFill/>
        </p:spPr>
        <p:txBody>
          <a:bodyPr wrap="square" rtlCol="0">
            <a:spAutoFit/>
          </a:bodyPr>
          <a:lstStyle/>
          <a:p>
            <a:r>
              <a:rPr kumimoji="1" lang="ja-JP" altLang="en-US" dirty="0"/>
              <a:t>従業員</a:t>
            </a:r>
          </a:p>
        </p:txBody>
      </p:sp>
      <p:sp>
        <p:nvSpPr>
          <p:cNvPr id="7" name="四角形: 角を丸くする 6">
            <a:extLst>
              <a:ext uri="{FF2B5EF4-FFF2-40B4-BE49-F238E27FC236}">
                <a16:creationId xmlns:a16="http://schemas.microsoft.com/office/drawing/2014/main" id="{5FF5128D-A92C-4F71-A113-032F712142BA}"/>
              </a:ext>
            </a:extLst>
          </p:cNvPr>
          <p:cNvSpPr/>
          <p:nvPr/>
        </p:nvSpPr>
        <p:spPr>
          <a:xfrm>
            <a:off x="2660276" y="1575317"/>
            <a:ext cx="2066363"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8" name="フローチャート: 磁気ディスク 7">
            <a:extLst>
              <a:ext uri="{FF2B5EF4-FFF2-40B4-BE49-F238E27FC236}">
                <a16:creationId xmlns:a16="http://schemas.microsoft.com/office/drawing/2014/main" id="{69FC3B5E-7512-44C2-844E-B0A7F099851C}"/>
              </a:ext>
            </a:extLst>
          </p:cNvPr>
          <p:cNvSpPr/>
          <p:nvPr/>
        </p:nvSpPr>
        <p:spPr>
          <a:xfrm>
            <a:off x="2384611" y="4876801"/>
            <a:ext cx="2617694" cy="118334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予約情報管理</a:t>
            </a:r>
            <a:r>
              <a:rPr kumimoji="1" lang="en-US" altLang="ja-JP" dirty="0"/>
              <a:t>DB</a:t>
            </a:r>
            <a:endParaRPr kumimoji="1" lang="ja-JP" altLang="en-US" dirty="0"/>
          </a:p>
        </p:txBody>
      </p:sp>
      <p:cxnSp>
        <p:nvCxnSpPr>
          <p:cNvPr id="10" name="直線矢印コネクタ 9">
            <a:extLst>
              <a:ext uri="{FF2B5EF4-FFF2-40B4-BE49-F238E27FC236}">
                <a16:creationId xmlns:a16="http://schemas.microsoft.com/office/drawing/2014/main" id="{493340DB-396B-4950-A908-6E6407A70ACB}"/>
              </a:ext>
            </a:extLst>
          </p:cNvPr>
          <p:cNvCxnSpPr>
            <a:cxnSpLocks/>
            <a:stCxn id="7" idx="2"/>
            <a:endCxn id="8" idx="1"/>
          </p:cNvCxnSpPr>
          <p:nvPr/>
        </p:nvCxnSpPr>
        <p:spPr>
          <a:xfrm>
            <a:off x="3693458" y="2418000"/>
            <a:ext cx="0" cy="245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複数書類 10">
            <a:extLst>
              <a:ext uri="{FF2B5EF4-FFF2-40B4-BE49-F238E27FC236}">
                <a16:creationId xmlns:a16="http://schemas.microsoft.com/office/drawing/2014/main" id="{B88CC519-FE24-4231-94F7-0408409A6ED3}"/>
              </a:ext>
            </a:extLst>
          </p:cNvPr>
          <p:cNvSpPr/>
          <p:nvPr/>
        </p:nvSpPr>
        <p:spPr>
          <a:xfrm>
            <a:off x="2384611" y="2939532"/>
            <a:ext cx="2326344"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hpg_reserve.csv</a:t>
            </a:r>
            <a:endParaRPr kumimoji="1" lang="ja-JP" altLang="en-US" dirty="0"/>
          </a:p>
        </p:txBody>
      </p:sp>
      <p:sp>
        <p:nvSpPr>
          <p:cNvPr id="13" name="四角形: 角を丸くする 12">
            <a:extLst>
              <a:ext uri="{FF2B5EF4-FFF2-40B4-BE49-F238E27FC236}">
                <a16:creationId xmlns:a16="http://schemas.microsoft.com/office/drawing/2014/main" id="{73110864-B042-436B-BFB3-C67B6001F023}"/>
              </a:ext>
            </a:extLst>
          </p:cNvPr>
          <p:cNvSpPr/>
          <p:nvPr/>
        </p:nvSpPr>
        <p:spPr>
          <a:xfrm>
            <a:off x="5679143"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4CC50486-D8A6-467B-8D52-4EB70C608CFF}"/>
              </a:ext>
            </a:extLst>
          </p:cNvPr>
          <p:cNvSpPr/>
          <p:nvPr/>
        </p:nvSpPr>
        <p:spPr>
          <a:xfrm>
            <a:off x="5360893" y="3238038"/>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(Air</a:t>
            </a:r>
            <a:r>
              <a:rPr kumimoji="1" lang="ja-JP" altLang="en-US" dirty="0"/>
              <a:t>レジ</a:t>
            </a:r>
            <a:r>
              <a:rPr kumimoji="1" lang="en-US" altLang="ja-JP" dirty="0"/>
              <a:t>)</a:t>
            </a:r>
            <a:endParaRPr kumimoji="1" lang="ja-JP" altLang="en-US" dirty="0"/>
          </a:p>
        </p:txBody>
      </p:sp>
      <p:cxnSp>
        <p:nvCxnSpPr>
          <p:cNvPr id="16" name="直線矢印コネクタ 15">
            <a:extLst>
              <a:ext uri="{FF2B5EF4-FFF2-40B4-BE49-F238E27FC236}">
                <a16:creationId xmlns:a16="http://schemas.microsoft.com/office/drawing/2014/main" id="{47AF8A32-C524-4190-9D6C-390622145804}"/>
              </a:ext>
            </a:extLst>
          </p:cNvPr>
          <p:cNvCxnSpPr>
            <a:cxnSpLocks/>
            <a:stCxn id="13" idx="2"/>
            <a:endCxn id="15" idx="0"/>
          </p:cNvCxnSpPr>
          <p:nvPr/>
        </p:nvCxnSpPr>
        <p:spPr>
          <a:xfrm flipH="1">
            <a:off x="6329082" y="2407750"/>
            <a:ext cx="318250" cy="8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D800A8B-DA72-4B26-9D8E-E9ED4622B25D}"/>
              </a:ext>
            </a:extLst>
          </p:cNvPr>
          <p:cNvCxnSpPr>
            <a:cxnSpLocks/>
            <a:endCxn id="22" idx="0"/>
          </p:cNvCxnSpPr>
          <p:nvPr/>
        </p:nvCxnSpPr>
        <p:spPr>
          <a:xfrm flipH="1">
            <a:off x="5270258" y="4049344"/>
            <a:ext cx="1058824" cy="32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複数書類 21">
            <a:extLst>
              <a:ext uri="{FF2B5EF4-FFF2-40B4-BE49-F238E27FC236}">
                <a16:creationId xmlns:a16="http://schemas.microsoft.com/office/drawing/2014/main" id="{D7E229DA-5368-4279-98FE-77A32A9F4445}"/>
              </a:ext>
            </a:extLst>
          </p:cNvPr>
          <p:cNvSpPr/>
          <p:nvPr/>
        </p:nvSpPr>
        <p:spPr>
          <a:xfrm>
            <a:off x="3981341" y="437073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air_reserve.csv</a:t>
            </a:r>
            <a:endParaRPr kumimoji="1" lang="ja-JP" altLang="en-US" dirty="0"/>
          </a:p>
        </p:txBody>
      </p:sp>
      <p:sp>
        <p:nvSpPr>
          <p:cNvPr id="23" name="四角形: 角を丸くする 22">
            <a:extLst>
              <a:ext uri="{FF2B5EF4-FFF2-40B4-BE49-F238E27FC236}">
                <a16:creationId xmlns:a16="http://schemas.microsoft.com/office/drawing/2014/main" id="{F2DB1764-C53C-42F6-B5B2-504063B5ACAC}"/>
              </a:ext>
            </a:extLst>
          </p:cNvPr>
          <p:cNvSpPr/>
          <p:nvPr/>
        </p:nvSpPr>
        <p:spPr>
          <a:xfrm>
            <a:off x="8059271"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cxnSp>
        <p:nvCxnSpPr>
          <p:cNvPr id="25" name="コネクタ: カギ線 24">
            <a:extLst>
              <a:ext uri="{FF2B5EF4-FFF2-40B4-BE49-F238E27FC236}">
                <a16:creationId xmlns:a16="http://schemas.microsoft.com/office/drawing/2014/main" id="{DF603DCF-C77D-4FE0-B5B1-F00F7ED462BD}"/>
              </a:ext>
            </a:extLst>
          </p:cNvPr>
          <p:cNvCxnSpPr>
            <a:cxnSpLocks/>
            <a:stCxn id="23" idx="2"/>
            <a:endCxn id="26" idx="3"/>
          </p:cNvCxnSpPr>
          <p:nvPr/>
        </p:nvCxnSpPr>
        <p:spPr>
          <a:xfrm rot="5400000">
            <a:off x="5815283" y="2921549"/>
            <a:ext cx="3725976" cy="2698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複数書類 25">
            <a:extLst>
              <a:ext uri="{FF2B5EF4-FFF2-40B4-BE49-F238E27FC236}">
                <a16:creationId xmlns:a16="http://schemas.microsoft.com/office/drawing/2014/main" id="{AE9A86ED-036F-4266-9C69-8419817588D8}"/>
              </a:ext>
            </a:extLst>
          </p:cNvPr>
          <p:cNvSpPr/>
          <p:nvPr/>
        </p:nvSpPr>
        <p:spPr>
          <a:xfrm>
            <a:off x="4063038" y="559450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air_visit.csv</a:t>
            </a:r>
            <a:endParaRPr kumimoji="1" lang="ja-JP" altLang="en-US" dirty="0"/>
          </a:p>
        </p:txBody>
      </p:sp>
      <p:sp>
        <p:nvSpPr>
          <p:cNvPr id="27" name="四角形: 角を丸くする 26">
            <a:extLst>
              <a:ext uri="{FF2B5EF4-FFF2-40B4-BE49-F238E27FC236}">
                <a16:creationId xmlns:a16="http://schemas.microsoft.com/office/drawing/2014/main" id="{FD7CF64E-18EB-419C-AC4F-50D117FAF1FB}"/>
              </a:ext>
            </a:extLst>
          </p:cNvPr>
          <p:cNvSpPr/>
          <p:nvPr/>
        </p:nvSpPr>
        <p:spPr>
          <a:xfrm>
            <a:off x="10192870"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(Air</a:t>
            </a:r>
            <a:r>
              <a:rPr kumimoji="1" lang="ja-JP" altLang="en-US" dirty="0"/>
              <a:t>レジ軽油</a:t>
            </a:r>
            <a:r>
              <a:rPr kumimoji="1" lang="en-US" altLang="ja-JP" dirty="0"/>
              <a:t>)</a:t>
            </a:r>
            <a:endParaRPr kumimoji="1" lang="ja-JP" altLang="en-US" dirty="0"/>
          </a:p>
        </p:txBody>
      </p:sp>
      <p:cxnSp>
        <p:nvCxnSpPr>
          <p:cNvPr id="12" name="コネクタ: カギ線 11">
            <a:extLst>
              <a:ext uri="{FF2B5EF4-FFF2-40B4-BE49-F238E27FC236}">
                <a16:creationId xmlns:a16="http://schemas.microsoft.com/office/drawing/2014/main" id="{DF9F54EE-2309-F477-AD3B-0DA2FDC122A4}"/>
              </a:ext>
            </a:extLst>
          </p:cNvPr>
          <p:cNvCxnSpPr>
            <a:cxnSpLocks/>
            <a:stCxn id="27" idx="2"/>
          </p:cNvCxnSpPr>
          <p:nvPr/>
        </p:nvCxnSpPr>
        <p:spPr>
          <a:xfrm rot="5400000">
            <a:off x="6932960" y="2072811"/>
            <a:ext cx="3893161" cy="4563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DDBD7310-E045-E886-6B4A-118CA5E0C49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業務フロー</a:t>
            </a:r>
          </a:p>
        </p:txBody>
      </p:sp>
    </p:spTree>
    <p:extLst>
      <p:ext uri="{BB962C8B-B14F-4D97-AF65-F5344CB8AC3E}">
        <p14:creationId xmlns:p14="http://schemas.microsoft.com/office/powerpoint/2010/main" val="308360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9EB31A2-DA21-42C6-9C5D-FD00FE28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41" y="1896364"/>
            <a:ext cx="4646019" cy="1938217"/>
          </a:xfrm>
          <a:prstGeom prst="rect">
            <a:avLst/>
          </a:prstGeom>
        </p:spPr>
      </p:pic>
      <p:pic>
        <p:nvPicPr>
          <p:cNvPr id="5" name="図 4">
            <a:extLst>
              <a:ext uri="{FF2B5EF4-FFF2-40B4-BE49-F238E27FC236}">
                <a16:creationId xmlns:a16="http://schemas.microsoft.com/office/drawing/2014/main" id="{B93C5AD3-E71D-41F4-9BF4-02D71DF55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26" y="1896364"/>
            <a:ext cx="4090153" cy="1938217"/>
          </a:xfrm>
          <a:prstGeom prst="rect">
            <a:avLst/>
          </a:prstGeom>
        </p:spPr>
      </p:pic>
      <p:pic>
        <p:nvPicPr>
          <p:cNvPr id="7" name="図 6">
            <a:extLst>
              <a:ext uri="{FF2B5EF4-FFF2-40B4-BE49-F238E27FC236}">
                <a16:creationId xmlns:a16="http://schemas.microsoft.com/office/drawing/2014/main" id="{A1FCE773-2025-4B73-BC0C-A0FB0D8E7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917" y="3993585"/>
            <a:ext cx="4532266" cy="1551809"/>
          </a:xfrm>
          <a:prstGeom prst="rect">
            <a:avLst/>
          </a:prstGeom>
        </p:spPr>
      </p:pic>
      <p:sp>
        <p:nvSpPr>
          <p:cNvPr id="3" name="タイトル 1">
            <a:extLst>
              <a:ext uri="{FF2B5EF4-FFF2-40B4-BE49-F238E27FC236}">
                <a16:creationId xmlns:a16="http://schemas.microsoft.com/office/drawing/2014/main" id="{B6CF3494-B812-1C6D-432A-36D540FB774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Air</a:t>
            </a:r>
            <a:r>
              <a:rPr lang="ja-JP" altLang="en-US" sz="4000" dirty="0"/>
              <a:t>レジ</a:t>
            </a:r>
            <a:endParaRPr lang="ja-JP" altLang="en-US" sz="4400" dirty="0"/>
          </a:p>
        </p:txBody>
      </p:sp>
    </p:spTree>
    <p:extLst>
      <p:ext uri="{BB962C8B-B14F-4D97-AF65-F5344CB8AC3E}">
        <p14:creationId xmlns:p14="http://schemas.microsoft.com/office/powerpoint/2010/main" val="251709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ED83F45F-B240-F20B-0223-D9ED51519873}"/>
              </a:ext>
            </a:extLst>
          </p:cNvPr>
          <p:cNvSpPr/>
          <p:nvPr/>
        </p:nvSpPr>
        <p:spPr>
          <a:xfrm>
            <a:off x="733081" y="1371703"/>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本来、データに関する説明が必要だが、ここでは割愛する</a:t>
            </a:r>
            <a:endParaRPr kumimoji="1" lang="en-US" altLang="ja-JP" dirty="0">
              <a:solidFill>
                <a:srgbClr val="FF0000"/>
              </a:solidFill>
            </a:endParaRPr>
          </a:p>
          <a:p>
            <a:endParaRPr kumimoji="1" lang="en-US" altLang="ja-JP" dirty="0">
              <a:solidFill>
                <a:srgbClr val="FF0000"/>
              </a:solidFill>
            </a:endParaRPr>
          </a:p>
        </p:txBody>
      </p:sp>
      <p:sp>
        <p:nvSpPr>
          <p:cNvPr id="6" name="タイトル 1">
            <a:extLst>
              <a:ext uri="{FF2B5EF4-FFF2-40B4-BE49-F238E27FC236}">
                <a16:creationId xmlns:a16="http://schemas.microsoft.com/office/drawing/2014/main" id="{5CE400FB-3DA9-FE30-D8DB-3B80E27819D5}"/>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xxx</a:t>
            </a:r>
            <a:endParaRPr lang="ja-JP" altLang="en-US" sz="4400" dirty="0"/>
          </a:p>
        </p:txBody>
      </p:sp>
    </p:spTree>
    <p:extLst>
      <p:ext uri="{BB962C8B-B14F-4D97-AF65-F5344CB8AC3E}">
        <p14:creationId xmlns:p14="http://schemas.microsoft.com/office/powerpoint/2010/main" val="1922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0DA613-D004-42CE-A027-4CC6C7243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05" y="1017132"/>
            <a:ext cx="9959787" cy="5383669"/>
          </a:xfrm>
          <a:prstGeom prst="rect">
            <a:avLst/>
          </a:prstGeom>
        </p:spPr>
      </p:pic>
      <p:sp>
        <p:nvSpPr>
          <p:cNvPr id="5" name="タイトル 1">
            <a:extLst>
              <a:ext uri="{FF2B5EF4-FFF2-40B4-BE49-F238E27FC236}">
                <a16:creationId xmlns:a16="http://schemas.microsoft.com/office/drawing/2014/main" id="{56A86656-C22A-674B-604A-350035986B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a:t>探索型リサーチ</a:t>
            </a:r>
            <a:r>
              <a:rPr lang="en-US" altLang="ja-JP" sz="3600" dirty="0"/>
              <a:t>- </a:t>
            </a:r>
            <a:r>
              <a:rPr kumimoji="1" lang="ja-JP" altLang="en-US" sz="3600" dirty="0"/>
              <a:t>予約と来店実績傾向</a:t>
            </a:r>
            <a:endParaRPr lang="ja-JP" altLang="en-US" sz="4400" dirty="0"/>
          </a:p>
        </p:txBody>
      </p:sp>
    </p:spTree>
    <p:extLst>
      <p:ext uri="{BB962C8B-B14F-4D97-AF65-F5344CB8AC3E}">
        <p14:creationId xmlns:p14="http://schemas.microsoft.com/office/powerpoint/2010/main" val="278348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0F195F-8F77-8F67-0FAD-95E68EE1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1301828"/>
            <a:ext cx="8421541" cy="5321233"/>
          </a:xfrm>
          <a:prstGeom prst="rect">
            <a:avLst/>
          </a:prstGeom>
        </p:spPr>
      </p:pic>
      <p:sp>
        <p:nvSpPr>
          <p:cNvPr id="7" name="吹き出し: 角を丸めた四角形 6">
            <a:extLst>
              <a:ext uri="{FF2B5EF4-FFF2-40B4-BE49-F238E27FC236}">
                <a16:creationId xmlns:a16="http://schemas.microsoft.com/office/drawing/2014/main" id="{BC490221-5166-9387-264A-F408D9337D31}"/>
              </a:ext>
            </a:extLst>
          </p:cNvPr>
          <p:cNvSpPr/>
          <p:nvPr/>
        </p:nvSpPr>
        <p:spPr>
          <a:xfrm>
            <a:off x="145656" y="1301828"/>
            <a:ext cx="2428567" cy="4189121"/>
          </a:xfrm>
          <a:prstGeom prst="wedgeRoundRectCallout">
            <a:avLst>
              <a:gd name="adj1" fmla="val 63657"/>
              <a:gd name="adj2" fmla="val 293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降水量</a:t>
            </a:r>
            <a:r>
              <a:rPr kumimoji="1" lang="en-US" altLang="ja-JP" dirty="0"/>
              <a:t>(</a:t>
            </a:r>
            <a:r>
              <a:rPr kumimoji="1" lang="ja-JP" altLang="en-US" dirty="0"/>
              <a:t>下段</a:t>
            </a:r>
            <a:r>
              <a:rPr kumimoji="1" lang="en-US" altLang="ja-JP" dirty="0"/>
              <a:t>)</a:t>
            </a:r>
            <a:r>
              <a:rPr kumimoji="1" lang="ja-JP" altLang="en-US" dirty="0"/>
              <a:t>が</a:t>
            </a:r>
            <a:r>
              <a:rPr kumimoji="1" lang="en-US" altLang="ja-JP" dirty="0"/>
              <a:t>100mm</a:t>
            </a:r>
            <a:r>
              <a:rPr kumimoji="1" lang="ja-JP" altLang="en-US" dirty="0"/>
              <a:t>となると、来店人数</a:t>
            </a:r>
            <a:r>
              <a:rPr kumimoji="1" lang="en-US" altLang="ja-JP" dirty="0"/>
              <a:t>(</a:t>
            </a:r>
            <a:r>
              <a:rPr kumimoji="1" lang="ja-JP" altLang="en-US" dirty="0"/>
              <a:t>上段</a:t>
            </a:r>
            <a:r>
              <a:rPr kumimoji="1" lang="en-US" altLang="ja-JP" dirty="0"/>
              <a:t>)</a:t>
            </a:r>
            <a:r>
              <a:rPr kumimoji="1" lang="ja-JP" altLang="en-US" dirty="0"/>
              <a:t>に影響が出ている可能性がある</a:t>
            </a:r>
            <a:endParaRPr kumimoji="1" lang="en-US" altLang="ja-JP" dirty="0"/>
          </a:p>
          <a:p>
            <a:pPr algn="ctr"/>
            <a:endParaRPr kumimoji="1" lang="en-US" altLang="ja-JP" dirty="0"/>
          </a:p>
          <a:p>
            <a:pPr algn="ctr"/>
            <a:r>
              <a:rPr kumimoji="1" lang="ja-JP" altLang="en-US" dirty="0"/>
              <a:t>また、降水量</a:t>
            </a:r>
            <a:r>
              <a:rPr kumimoji="1" lang="en-US" altLang="ja-JP" dirty="0"/>
              <a:t>10mm</a:t>
            </a:r>
            <a:r>
              <a:rPr kumimoji="1" lang="ja-JP" altLang="en-US" dirty="0"/>
              <a:t>以下、雲割合</a:t>
            </a:r>
            <a:r>
              <a:rPr kumimoji="1" lang="en-US" altLang="ja-JP" dirty="0"/>
              <a:t>(</a:t>
            </a:r>
            <a:r>
              <a:rPr kumimoji="1" lang="ja-JP" altLang="en-US" dirty="0"/>
              <a:t>中段</a:t>
            </a:r>
            <a:r>
              <a:rPr kumimoji="1" lang="en-US" altLang="ja-JP" dirty="0"/>
              <a:t>)</a:t>
            </a:r>
            <a:r>
              <a:rPr kumimoji="1" lang="ja-JP" altLang="en-US" dirty="0"/>
              <a:t>が</a:t>
            </a:r>
            <a:r>
              <a:rPr kumimoji="1" lang="en-US" altLang="ja-JP" dirty="0"/>
              <a:t>20%</a:t>
            </a:r>
            <a:r>
              <a:rPr kumimoji="1" lang="ja-JP" altLang="en-US" dirty="0"/>
              <a:t>程度であればあまり来店に影響を与えてはいないのではないかと思われる</a:t>
            </a:r>
          </a:p>
        </p:txBody>
      </p:sp>
      <p:sp>
        <p:nvSpPr>
          <p:cNvPr id="2" name="タイトル 1">
            <a:extLst>
              <a:ext uri="{FF2B5EF4-FFF2-40B4-BE49-F238E27FC236}">
                <a16:creationId xmlns:a16="http://schemas.microsoft.com/office/drawing/2014/main" id="{68D636A8-CA9B-CFB0-FE0E-E0EB530312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a:t>探索型リサーチ</a:t>
            </a:r>
            <a:r>
              <a:rPr lang="en-US" altLang="ja-JP" sz="3200" dirty="0"/>
              <a:t>- </a:t>
            </a:r>
            <a:r>
              <a:rPr kumimoji="1" lang="ja-JP" altLang="en-US" sz="3200" dirty="0"/>
              <a:t>実績と気候要素</a:t>
            </a:r>
            <a:endParaRPr lang="ja-JP" altLang="en-US" sz="4400" dirty="0"/>
          </a:p>
        </p:txBody>
      </p:sp>
    </p:spTree>
    <p:extLst>
      <p:ext uri="{BB962C8B-B14F-4D97-AF65-F5344CB8AC3E}">
        <p14:creationId xmlns:p14="http://schemas.microsoft.com/office/powerpoint/2010/main" val="49547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2031325"/>
          </a:xfrm>
          <a:prstGeom prst="rect">
            <a:avLst/>
          </a:prstGeom>
          <a:noFill/>
        </p:spPr>
        <p:txBody>
          <a:bodyPr wrap="square" rtlCol="0">
            <a:spAutoFit/>
          </a:bodyPr>
          <a:lstStyle/>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lang="en-US" altLang="ja-JP" b="0" i="0" dirty="0">
                <a:solidFill>
                  <a:srgbClr val="000000"/>
                </a:solidFill>
                <a:effectLst/>
                <a:latin typeface="Inter"/>
              </a:rPr>
              <a:t>  </a:t>
            </a:r>
            <a:r>
              <a:rPr lang="en-US" altLang="ja-JP" b="0" i="0" dirty="0">
                <a:solidFill>
                  <a:srgbClr val="FF0000"/>
                </a:solidFill>
                <a:effectLst/>
                <a:latin typeface="Inter"/>
              </a:rPr>
              <a:t>https://www.kaggle.com/code/</a:t>
            </a:r>
            <a:r>
              <a:rPr lang="en-US" altLang="ja-JP" b="0" i="0">
                <a:solidFill>
                  <a:srgbClr val="FF0000"/>
                </a:solidFill>
                <a:effectLst/>
                <a:latin typeface="Inter"/>
              </a:rPr>
              <a:t>castle451/weather-recruit-forecast-work-r2</a:t>
            </a:r>
            <a:endParaRPr kumimoji="1" lang="en-US" altLang="ja-JP" dirty="0">
              <a:solidFill>
                <a:srgbClr val="FF0000"/>
              </a:solidFill>
            </a:endParaRPr>
          </a:p>
          <a:p>
            <a:endParaRPr kumimoji="1" lang="en-US" altLang="ja-JP" dirty="0"/>
          </a:p>
          <a:p>
            <a:r>
              <a:rPr kumimoji="1" lang="en-US" altLang="ja-JP" b="1" dirty="0"/>
              <a:t>&lt;</a:t>
            </a:r>
            <a:r>
              <a:rPr kumimoji="1" lang="ja-JP" altLang="en-US" b="1" dirty="0"/>
              <a:t>結果</a:t>
            </a:r>
            <a:r>
              <a:rPr kumimoji="1" lang="en-US" altLang="ja-JP" b="1" dirty="0"/>
              <a:t>&gt;</a:t>
            </a:r>
          </a:p>
          <a:p>
            <a:r>
              <a:rPr kumimoji="1" lang="en-US" altLang="ja-JP" sz="1800" b="0" i="0" kern="1200" dirty="0">
                <a:solidFill>
                  <a:schemeClr val="tx1"/>
                </a:solidFill>
                <a:effectLst/>
                <a:latin typeface="+mn-lt"/>
                <a:ea typeface="+mn-ea"/>
                <a:cs typeface="+mn-cs"/>
              </a:rPr>
              <a:t> (</a:t>
            </a:r>
            <a:r>
              <a:rPr kumimoji="1" lang="ja-JP" altLang="en-US" dirty="0"/>
              <a:t>気候情報なしの場合の需要予測</a:t>
            </a:r>
            <a:r>
              <a:rPr kumimoji="1" lang="en-US" altLang="ja-JP" sz="1800" b="0" i="0" kern="1200" dirty="0">
                <a:solidFill>
                  <a:schemeClr val="tx1"/>
                </a:solidFill>
                <a:effectLst/>
                <a:latin typeface="+mn-lt"/>
                <a:ea typeface="+mn-ea"/>
                <a:cs typeface="+mn-cs"/>
              </a:rPr>
              <a:t>) RMSE:10.75</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a:p>
            <a:r>
              <a:rPr kumimoji="1" lang="en-US" altLang="ja-JP" sz="1800" b="0" i="0" kern="1200" dirty="0">
                <a:solidFill>
                  <a:schemeClr val="tx1"/>
                </a:solidFill>
                <a:effectLst/>
                <a:latin typeface="+mn-lt"/>
                <a:ea typeface="+mn-ea"/>
                <a:cs typeface="+mn-cs"/>
              </a:rPr>
              <a:t> (</a:t>
            </a:r>
            <a:r>
              <a:rPr kumimoji="1" lang="ja-JP" altLang="en-US" dirty="0"/>
              <a:t>気候情報ありの場合の需要予測</a:t>
            </a:r>
            <a:r>
              <a:rPr kumimoji="1" lang="en-US" altLang="ja-JP" sz="1800" b="0" i="0" kern="1200" dirty="0">
                <a:solidFill>
                  <a:schemeClr val="tx1"/>
                </a:solidFill>
                <a:effectLst/>
                <a:latin typeface="+mn-lt"/>
                <a:ea typeface="+mn-ea"/>
                <a:cs typeface="+mn-cs"/>
              </a:rPr>
              <a:t>) RMSE:10.67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p:txBody>
      </p:sp>
      <p:sp>
        <p:nvSpPr>
          <p:cNvPr id="4" name="タイトル 1">
            <a:extLst>
              <a:ext uri="{FF2B5EF4-FFF2-40B4-BE49-F238E27FC236}">
                <a16:creationId xmlns:a16="http://schemas.microsoft.com/office/drawing/2014/main" id="{0768723F-DCFA-D31F-AE27-12512DF6A5B2}"/>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2800" dirty="0"/>
              <a:t>記述型リサーチ</a:t>
            </a:r>
            <a:r>
              <a:rPr lang="en-US" altLang="ja-JP" sz="2800" dirty="0"/>
              <a:t>-</a:t>
            </a:r>
            <a:r>
              <a:rPr lang="ja-JP" altLang="en-US" sz="2800" dirty="0"/>
              <a:t>モデル検証</a:t>
            </a:r>
            <a:endParaRPr lang="ja-JP" altLang="en-US" sz="4400" dirty="0"/>
          </a:p>
        </p:txBody>
      </p:sp>
      <p:pic>
        <p:nvPicPr>
          <p:cNvPr id="10" name="図 9">
            <a:extLst>
              <a:ext uri="{FF2B5EF4-FFF2-40B4-BE49-F238E27FC236}">
                <a16:creationId xmlns:a16="http://schemas.microsoft.com/office/drawing/2014/main" id="{2C7EA72A-CD46-96E3-3875-345D5379CF21}"/>
              </a:ext>
            </a:extLst>
          </p:cNvPr>
          <p:cNvPicPr>
            <a:picLocks noChangeAspect="1"/>
          </p:cNvPicPr>
          <p:nvPr/>
        </p:nvPicPr>
        <p:blipFill>
          <a:blip r:embed="rId2"/>
          <a:stretch>
            <a:fillRect/>
          </a:stretch>
        </p:blipFill>
        <p:spPr>
          <a:xfrm>
            <a:off x="818175" y="3905777"/>
            <a:ext cx="5277825" cy="2726149"/>
          </a:xfrm>
          <a:prstGeom prst="rect">
            <a:avLst/>
          </a:prstGeom>
        </p:spPr>
      </p:pic>
      <p:sp>
        <p:nvSpPr>
          <p:cNvPr id="11" name="吹き出し: 角を丸めた四角形 10">
            <a:extLst>
              <a:ext uri="{FF2B5EF4-FFF2-40B4-BE49-F238E27FC236}">
                <a16:creationId xmlns:a16="http://schemas.microsoft.com/office/drawing/2014/main" id="{5C117FA8-EAA8-FC71-9EE4-AE50B7EC3232}"/>
              </a:ext>
            </a:extLst>
          </p:cNvPr>
          <p:cNvSpPr/>
          <p:nvPr/>
        </p:nvSpPr>
        <p:spPr>
          <a:xfrm>
            <a:off x="6773033" y="3180170"/>
            <a:ext cx="3924638" cy="3451756"/>
          </a:xfrm>
          <a:prstGeom prst="wedgeRoundRectCallout">
            <a:avLst>
              <a:gd name="adj1" fmla="val -59436"/>
              <a:gd name="adj2" fmla="val 12662"/>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a:solidFill>
                  <a:schemeClr val="bg1"/>
                </a:solidFill>
              </a:rPr>
              <a:t>&lt;</a:t>
            </a:r>
            <a:r>
              <a:rPr kumimoji="1" lang="ja-JP" altLang="en-US" b="1" dirty="0">
                <a:solidFill>
                  <a:schemeClr val="bg1"/>
                </a:solidFill>
              </a:rPr>
              <a:t>結論</a:t>
            </a:r>
            <a:r>
              <a:rPr kumimoji="1" lang="en-US" altLang="ja-JP" b="1" dirty="0">
                <a:solidFill>
                  <a:schemeClr val="bg1"/>
                </a:solidFill>
              </a:rPr>
              <a:t>&gt;</a:t>
            </a:r>
          </a:p>
          <a:p>
            <a:pPr algn="ctr"/>
            <a:r>
              <a:rPr kumimoji="1" lang="ja-JP" altLang="en-US" b="1" dirty="0">
                <a:solidFill>
                  <a:schemeClr val="bg1"/>
                </a:solidFill>
              </a:rPr>
              <a:t>気候情報は予測にある程度は寄与しているとはいえ、業務インパクト</a:t>
            </a:r>
            <a:r>
              <a:rPr kumimoji="1" lang="en-US" altLang="ja-JP" b="1" dirty="0">
                <a:solidFill>
                  <a:schemeClr val="bg1"/>
                </a:solidFill>
              </a:rPr>
              <a:t>(</a:t>
            </a:r>
            <a:r>
              <a:rPr kumimoji="1" lang="ja-JP" altLang="en-US" b="1" dirty="0">
                <a:solidFill>
                  <a:schemeClr val="bg1"/>
                </a:solidFill>
              </a:rPr>
              <a:t>予測誤差：人数</a:t>
            </a:r>
            <a:r>
              <a:rPr kumimoji="1" lang="en-US" altLang="ja-JP" b="1" dirty="0">
                <a:solidFill>
                  <a:schemeClr val="bg1"/>
                </a:solidFill>
              </a:rPr>
              <a:t>)</a:t>
            </a:r>
            <a:r>
              <a:rPr kumimoji="1" lang="ja-JP" altLang="en-US" b="1" dirty="0">
                <a:solidFill>
                  <a:schemeClr val="bg1"/>
                </a:solidFill>
              </a:rPr>
              <a:t>を大幅に改善するほどではない</a:t>
            </a:r>
          </a:p>
        </p:txBody>
      </p:sp>
    </p:spTree>
    <p:extLst>
      <p:ext uri="{BB962C8B-B14F-4D97-AF65-F5344CB8AC3E}">
        <p14:creationId xmlns:p14="http://schemas.microsoft.com/office/powerpoint/2010/main" val="6156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531F9F-5A22-C0FD-FA42-7847EA8BAB78}"/>
              </a:ext>
            </a:extLst>
          </p:cNvPr>
          <p:cNvSpPr txBox="1"/>
          <p:nvPr/>
        </p:nvSpPr>
        <p:spPr>
          <a:xfrm>
            <a:off x="3571964" y="147402"/>
            <a:ext cx="5891916" cy="861774"/>
          </a:xfrm>
          <a:prstGeom prst="rect">
            <a:avLst/>
          </a:prstGeom>
          <a:noFill/>
        </p:spPr>
        <p:txBody>
          <a:bodyPr wrap="square" rtlCol="0">
            <a:spAutoFit/>
          </a:bodyPr>
          <a:lstStyle/>
          <a:p>
            <a:r>
              <a:rPr kumimoji="1" lang="en-US" altLang="ja-JP" sz="1600" b="1" dirty="0">
                <a:solidFill>
                  <a:srgbClr val="FF0000"/>
                </a:solidFill>
              </a:rPr>
              <a:t>※</a:t>
            </a:r>
            <a:r>
              <a:rPr kumimoji="1" lang="ja-JP" altLang="en-US" sz="1600" b="1" dirty="0">
                <a:solidFill>
                  <a:srgbClr val="FF0000"/>
                </a:solidFill>
              </a:rPr>
              <a:t>仮定：</a:t>
            </a:r>
            <a:endParaRPr kumimoji="1" lang="en-US" altLang="ja-JP" sz="1600" b="1" dirty="0">
              <a:solidFill>
                <a:srgbClr val="FF0000"/>
              </a:solidFill>
            </a:endParaRPr>
          </a:p>
          <a:p>
            <a:r>
              <a:rPr kumimoji="1" lang="en-US" altLang="ja-JP" sz="1600" b="1" dirty="0">
                <a:solidFill>
                  <a:srgbClr val="FF0000"/>
                </a:solidFill>
              </a:rPr>
              <a:t>Air</a:t>
            </a:r>
            <a:r>
              <a:rPr kumimoji="1" lang="ja-JP" altLang="en-US" sz="1600" b="1" dirty="0">
                <a:solidFill>
                  <a:srgbClr val="FF0000"/>
                </a:solidFill>
              </a:rPr>
              <a:t>レジ開発会社内のエンジニアとして、</a:t>
            </a:r>
            <a:endParaRPr kumimoji="1" lang="en-US" altLang="ja-JP" sz="1600" b="1" dirty="0">
              <a:solidFill>
                <a:srgbClr val="FF0000"/>
              </a:solidFill>
            </a:endParaRPr>
          </a:p>
          <a:p>
            <a:r>
              <a:rPr kumimoji="1" lang="ja-JP" altLang="en-US" sz="1600" b="1" dirty="0">
                <a:solidFill>
                  <a:srgbClr val="FF0000"/>
                </a:solidFill>
              </a:rPr>
              <a:t>上長向けの提案</a:t>
            </a:r>
          </a:p>
        </p:txBody>
      </p:sp>
      <p:graphicFrame>
        <p:nvGraphicFramePr>
          <p:cNvPr id="5" name="表 3">
            <a:extLst>
              <a:ext uri="{FF2B5EF4-FFF2-40B4-BE49-F238E27FC236}">
                <a16:creationId xmlns:a16="http://schemas.microsoft.com/office/drawing/2014/main" id="{164BF39D-1E19-C13A-F9F4-D681B7B9769A}"/>
              </a:ext>
            </a:extLst>
          </p:cNvPr>
          <p:cNvGraphicFramePr>
            <a:graphicFrameLocks noGrp="1"/>
          </p:cNvGraphicFramePr>
          <p:nvPr>
            <p:extLst>
              <p:ext uri="{D42A27DB-BD31-4B8C-83A1-F6EECF244321}">
                <p14:modId xmlns:p14="http://schemas.microsoft.com/office/powerpoint/2010/main" val="2384949901"/>
              </p:ext>
            </p:extLst>
          </p:nvPr>
        </p:nvGraphicFramePr>
        <p:xfrm>
          <a:off x="770729" y="895731"/>
          <a:ext cx="9155485" cy="5175880"/>
        </p:xfrm>
        <a:graphic>
          <a:graphicData uri="http://schemas.openxmlformats.org/drawingml/2006/table">
            <a:tbl>
              <a:tblPr firstRow="1" bandRow="1">
                <a:tableStyleId>{638B1855-1B75-4FBE-930C-398BA8C253C6}</a:tableStyleId>
              </a:tblPr>
              <a:tblGrid>
                <a:gridCol w="2372218">
                  <a:extLst>
                    <a:ext uri="{9D8B030D-6E8A-4147-A177-3AD203B41FA5}">
                      <a16:colId xmlns:a16="http://schemas.microsoft.com/office/drawing/2014/main" val="362047843"/>
                    </a:ext>
                  </a:extLst>
                </a:gridCol>
                <a:gridCol w="6783267">
                  <a:extLst>
                    <a:ext uri="{9D8B030D-6E8A-4147-A177-3AD203B41FA5}">
                      <a16:colId xmlns:a16="http://schemas.microsoft.com/office/drawing/2014/main" val="2591034626"/>
                    </a:ext>
                  </a:extLst>
                </a:gridCol>
              </a:tblGrid>
              <a:tr h="439148">
                <a:tc>
                  <a:txBody>
                    <a:bodyPr/>
                    <a:lstStyle/>
                    <a:p>
                      <a:r>
                        <a:rPr kumimoji="1" lang="ja-JP" altLang="en-US" b="0" dirty="0">
                          <a:solidFill>
                            <a:schemeClr val="bg1"/>
                          </a:solidFill>
                        </a:rPr>
                        <a:t>課題</a:t>
                      </a:r>
                    </a:p>
                  </a:txBody>
                  <a:tcPr/>
                </a:tc>
                <a:tc>
                  <a:txBody>
                    <a:bodyPr/>
                    <a:lstStyle/>
                    <a:p>
                      <a:r>
                        <a:rPr kumimoji="1" lang="en-US" altLang="ja-JP" b="0" dirty="0">
                          <a:solidFill>
                            <a:schemeClr val="bg1"/>
                          </a:solidFill>
                        </a:rPr>
                        <a:t>Air</a:t>
                      </a:r>
                      <a:r>
                        <a:rPr kumimoji="1" lang="ja-JP" altLang="en-US" b="0" dirty="0">
                          <a:solidFill>
                            <a:schemeClr val="bg1"/>
                          </a:solidFill>
                        </a:rPr>
                        <a:t>レジの機能拡張による、顧客満足度・販路拡大</a:t>
                      </a:r>
                    </a:p>
                  </a:txBody>
                  <a:tcPr/>
                </a:tc>
                <a:extLst>
                  <a:ext uri="{0D108BD9-81ED-4DB2-BD59-A6C34878D82A}">
                    <a16:rowId xmlns:a16="http://schemas.microsoft.com/office/drawing/2014/main" val="108681915"/>
                  </a:ext>
                </a:extLst>
              </a:tr>
              <a:tr h="658706">
                <a:tc>
                  <a:txBody>
                    <a:bodyPr/>
                    <a:lstStyle/>
                    <a:p>
                      <a:r>
                        <a:rPr kumimoji="1" lang="ja-JP" altLang="en-US" dirty="0">
                          <a:solidFill>
                            <a:schemeClr val="bg1"/>
                          </a:solidFill>
                        </a:rPr>
                        <a:t>分析目的</a:t>
                      </a:r>
                    </a:p>
                  </a:txBody>
                  <a:tcPr/>
                </a:tc>
                <a:tc>
                  <a:txBody>
                    <a:bodyPr/>
                    <a:lstStyle/>
                    <a:p>
                      <a:r>
                        <a:rPr kumimoji="1" lang="en-US" altLang="ja-JP" dirty="0">
                          <a:solidFill>
                            <a:schemeClr val="bg1"/>
                          </a:solidFill>
                        </a:rPr>
                        <a:t>Air</a:t>
                      </a:r>
                      <a:r>
                        <a:rPr kumimoji="1" lang="ja-JP" altLang="en-US" dirty="0">
                          <a:solidFill>
                            <a:schemeClr val="bg1"/>
                          </a:solidFill>
                        </a:rPr>
                        <a:t>レジの追加機能として、</a:t>
                      </a:r>
                      <a:endParaRPr kumimoji="1" lang="en-US" altLang="ja-JP" dirty="0">
                        <a:solidFill>
                          <a:schemeClr val="bg1"/>
                        </a:solidFill>
                      </a:endParaRPr>
                    </a:p>
                    <a:p>
                      <a:r>
                        <a:rPr kumimoji="1" lang="ja-JP" altLang="en-US" dirty="0">
                          <a:solidFill>
                            <a:schemeClr val="bg1"/>
                          </a:solidFill>
                        </a:rPr>
                        <a:t>需要予測機能の有用性と天気情報の有効性の検証</a:t>
                      </a:r>
                    </a:p>
                    <a:p>
                      <a:r>
                        <a:rPr kumimoji="1" lang="en-US" altLang="ja-JP" sz="1400" b="1" dirty="0">
                          <a:solidFill>
                            <a:srgbClr val="FF0000"/>
                          </a:solidFill>
                        </a:rPr>
                        <a:t>※</a:t>
                      </a:r>
                      <a:r>
                        <a:rPr kumimoji="1" lang="ja-JP" altLang="en-US" sz="1400" b="1" dirty="0">
                          <a:solidFill>
                            <a:srgbClr val="FF0000"/>
                          </a:solidFill>
                        </a:rPr>
                        <a:t>仮定：天気情報を使うことが前提条件のため</a:t>
                      </a:r>
                      <a:endParaRPr kumimoji="1" lang="en-US" altLang="ja-JP" sz="1400" b="1" dirty="0">
                        <a:solidFill>
                          <a:srgbClr val="FF0000"/>
                        </a:solidFill>
                      </a:endParaRPr>
                    </a:p>
                    <a:p>
                      <a:r>
                        <a:rPr kumimoji="1" lang="ja-JP" altLang="en-US" sz="1400" b="1" dirty="0">
                          <a:solidFill>
                            <a:srgbClr val="FF0000"/>
                          </a:solidFill>
                        </a:rPr>
                        <a:t>本来は、このステップの前に、探索的データ分析による仮説発掘フェーズがある</a:t>
                      </a:r>
                    </a:p>
                  </a:txBody>
                  <a:tcPr/>
                </a:tc>
                <a:extLst>
                  <a:ext uri="{0D108BD9-81ED-4DB2-BD59-A6C34878D82A}">
                    <a16:rowId xmlns:a16="http://schemas.microsoft.com/office/drawing/2014/main" val="2155886694"/>
                  </a:ext>
                </a:extLst>
              </a:tr>
              <a:tr h="376403">
                <a:tc>
                  <a:txBody>
                    <a:bodyPr/>
                    <a:lstStyle/>
                    <a:p>
                      <a:r>
                        <a:rPr kumimoji="1" lang="ja-JP" altLang="en-US" dirty="0">
                          <a:solidFill>
                            <a:schemeClr val="bg1"/>
                          </a:solidFill>
                        </a:rPr>
                        <a:t>分析手法</a:t>
                      </a:r>
                    </a:p>
                  </a:txBody>
                  <a:tcPr/>
                </a:tc>
                <a:tc>
                  <a:txBody>
                    <a:bodyPr/>
                    <a:lstStyle/>
                    <a:p>
                      <a:r>
                        <a:rPr kumimoji="1" lang="en-US" altLang="ja-JP" dirty="0" err="1">
                          <a:solidFill>
                            <a:schemeClr val="bg1"/>
                          </a:solidFill>
                        </a:rPr>
                        <a:t>XGBoost</a:t>
                      </a:r>
                      <a:endParaRPr kumimoji="1" lang="ja-JP" altLang="en-US" dirty="0">
                        <a:solidFill>
                          <a:schemeClr val="bg1"/>
                        </a:solidFill>
                      </a:endParaRPr>
                    </a:p>
                  </a:txBody>
                  <a:tcPr/>
                </a:tc>
                <a:extLst>
                  <a:ext uri="{0D108BD9-81ED-4DB2-BD59-A6C34878D82A}">
                    <a16:rowId xmlns:a16="http://schemas.microsoft.com/office/drawing/2014/main" val="4232792954"/>
                  </a:ext>
                </a:extLst>
              </a:tr>
              <a:tr h="1223311">
                <a:tc>
                  <a:txBody>
                    <a:bodyPr/>
                    <a:lstStyle/>
                    <a:p>
                      <a:r>
                        <a:rPr kumimoji="1" lang="ja-JP" altLang="en-US" dirty="0">
                          <a:solidFill>
                            <a:schemeClr val="bg1"/>
                          </a:solidFill>
                        </a:rPr>
                        <a:t>データの種類</a:t>
                      </a:r>
                    </a:p>
                  </a:txBody>
                  <a:tcPr/>
                </a:tc>
                <a:tc>
                  <a:txBody>
                    <a:bodyPr/>
                    <a:lstStyle/>
                    <a:p>
                      <a:r>
                        <a:rPr kumimoji="1" lang="ja-JP" altLang="en-US" dirty="0">
                          <a:solidFill>
                            <a:schemeClr val="bg1"/>
                          </a:solidFill>
                        </a:rPr>
                        <a:t>・</a:t>
                      </a:r>
                      <a:r>
                        <a:rPr kumimoji="1" lang="en-US" altLang="ja-JP" dirty="0">
                          <a:solidFill>
                            <a:schemeClr val="bg1"/>
                          </a:solidFill>
                        </a:rPr>
                        <a:t>air</a:t>
                      </a:r>
                      <a:r>
                        <a:rPr kumimoji="1" lang="ja-JP" altLang="en-US" dirty="0">
                          <a:solidFill>
                            <a:schemeClr val="bg1"/>
                          </a:solidFill>
                        </a:rPr>
                        <a:t>レジ日次実績</a:t>
                      </a:r>
                      <a:r>
                        <a:rPr kumimoji="1" lang="en-US" altLang="ja-JP" dirty="0">
                          <a:solidFill>
                            <a:schemeClr val="bg1"/>
                          </a:solidFill>
                        </a:rPr>
                        <a:t>(※</a:t>
                      </a:r>
                      <a:r>
                        <a:rPr kumimoji="1" lang="ja-JP" altLang="en-US" dirty="0">
                          <a:solidFill>
                            <a:schemeClr val="bg1"/>
                          </a:solidFill>
                        </a:rPr>
                        <a:t>範囲：東京都内のみ</a:t>
                      </a:r>
                      <a:r>
                        <a:rPr kumimoji="1" lang="en-US" altLang="ja-JP"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・各種</a:t>
                      </a:r>
                      <a:r>
                        <a:rPr kumimoji="1" lang="en-US" altLang="ja-JP" dirty="0">
                          <a:solidFill>
                            <a:schemeClr val="bg1"/>
                          </a:solidFill>
                        </a:rPr>
                        <a:t>air</a:t>
                      </a:r>
                      <a:r>
                        <a:rPr kumimoji="1" lang="ja-JP" altLang="en-US" dirty="0">
                          <a:solidFill>
                            <a:schemeClr val="bg1"/>
                          </a:solidFill>
                        </a:rPr>
                        <a:t>レジ関連マスタデータ</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・気候データ</a:t>
                      </a:r>
                      <a:r>
                        <a:rPr kumimoji="1" lang="en-US" altLang="ja-JP" dirty="0">
                          <a:solidFill>
                            <a:schemeClr val="bg1"/>
                          </a:solidFill>
                        </a:rPr>
                        <a:t>(※</a:t>
                      </a:r>
                      <a:r>
                        <a:rPr kumimoji="1" lang="ja-JP" altLang="en-US" dirty="0">
                          <a:solidFill>
                            <a:schemeClr val="bg1"/>
                          </a:solidFill>
                        </a:rPr>
                        <a:t>東京都内のみ</a:t>
                      </a:r>
                      <a:r>
                        <a:rPr kumimoji="1" lang="en-US" altLang="ja-JP" dirty="0">
                          <a:solidFill>
                            <a:schemeClr val="bg1"/>
                          </a:solidFill>
                        </a:rPr>
                        <a:t>)</a:t>
                      </a:r>
                    </a:p>
                    <a:p>
                      <a:endParaRPr kumimoji="1" lang="ja-JP" altLang="en-US" dirty="0">
                        <a:solidFill>
                          <a:schemeClr val="bg1"/>
                        </a:solidFill>
                      </a:endParaRPr>
                    </a:p>
                  </a:txBody>
                  <a:tcPr/>
                </a:tc>
                <a:extLst>
                  <a:ext uri="{0D108BD9-81ED-4DB2-BD59-A6C34878D82A}">
                    <a16:rowId xmlns:a16="http://schemas.microsoft.com/office/drawing/2014/main" val="1930027954"/>
                  </a:ext>
                </a:extLst>
              </a:tr>
              <a:tr h="376403">
                <a:tc>
                  <a:txBody>
                    <a:bodyPr/>
                    <a:lstStyle/>
                    <a:p>
                      <a:r>
                        <a:rPr kumimoji="1" lang="ja-JP" altLang="en-US" dirty="0">
                          <a:solidFill>
                            <a:schemeClr val="bg1"/>
                          </a:solidFill>
                        </a:rPr>
                        <a:t>データの期間</a:t>
                      </a:r>
                    </a:p>
                  </a:txBody>
                  <a:tcPr/>
                </a:tc>
                <a:tc>
                  <a:txBody>
                    <a:bodyPr/>
                    <a:lstStyle/>
                    <a:p>
                      <a:r>
                        <a:rPr kumimoji="1" lang="en-US" altLang="ja-JP" dirty="0">
                          <a:solidFill>
                            <a:schemeClr val="bg1"/>
                          </a:solidFill>
                        </a:rPr>
                        <a:t>air</a:t>
                      </a:r>
                      <a:r>
                        <a:rPr kumimoji="1" lang="ja-JP" altLang="en-US" dirty="0">
                          <a:solidFill>
                            <a:schemeClr val="bg1"/>
                          </a:solidFill>
                        </a:rPr>
                        <a:t>ポス実績：</a:t>
                      </a:r>
                      <a:r>
                        <a:rPr kumimoji="1" lang="en-US" altLang="ja-JP" dirty="0">
                          <a:solidFill>
                            <a:schemeClr val="bg1"/>
                          </a:solidFill>
                        </a:rPr>
                        <a:t>2016/1/1</a:t>
                      </a:r>
                      <a:r>
                        <a:rPr kumimoji="1" lang="ja-JP" altLang="en-US" dirty="0">
                          <a:solidFill>
                            <a:schemeClr val="bg1"/>
                          </a:solidFill>
                        </a:rPr>
                        <a:t>～</a:t>
                      </a:r>
                      <a:r>
                        <a:rPr kumimoji="1" lang="en-US" altLang="ja-JP" dirty="0">
                          <a:solidFill>
                            <a:schemeClr val="bg1"/>
                          </a:solidFill>
                        </a:rPr>
                        <a:t>2017/4/21 </a:t>
                      </a:r>
                      <a:endParaRPr kumimoji="1" lang="ja-JP" altLang="en-US" dirty="0">
                        <a:solidFill>
                          <a:schemeClr val="bg1"/>
                        </a:solidFill>
                      </a:endParaRPr>
                    </a:p>
                  </a:txBody>
                  <a:tcPr/>
                </a:tc>
                <a:extLst>
                  <a:ext uri="{0D108BD9-81ED-4DB2-BD59-A6C34878D82A}">
                    <a16:rowId xmlns:a16="http://schemas.microsoft.com/office/drawing/2014/main" val="987542789"/>
                  </a:ext>
                </a:extLst>
              </a:tr>
              <a:tr h="941009">
                <a:tc>
                  <a:txBody>
                    <a:bodyPr/>
                    <a:lstStyle/>
                    <a:p>
                      <a:r>
                        <a:rPr kumimoji="1" lang="ja-JP" altLang="en-US" dirty="0">
                          <a:solidFill>
                            <a:schemeClr val="bg1"/>
                          </a:solidFill>
                        </a:rPr>
                        <a:t>データ補足情報</a:t>
                      </a:r>
                    </a:p>
                  </a:txBody>
                  <a:tcPr/>
                </a:tc>
                <a:tc>
                  <a:txBody>
                    <a:bodyPr/>
                    <a:lstStyle/>
                    <a:p>
                      <a:r>
                        <a:rPr kumimoji="1" lang="ja-JP" altLang="en-US" dirty="0">
                          <a:solidFill>
                            <a:schemeClr val="bg1"/>
                          </a:solidFill>
                        </a:rPr>
                        <a:t>■第三者データ</a:t>
                      </a:r>
                      <a:endParaRPr kumimoji="1" lang="en-US" altLang="ja-JP" dirty="0">
                        <a:solidFill>
                          <a:schemeClr val="bg1"/>
                        </a:solidFill>
                      </a:endParaRPr>
                    </a:p>
                    <a:p>
                      <a:r>
                        <a:rPr kumimoji="1" lang="ja-JP" altLang="en-US" dirty="0">
                          <a:solidFill>
                            <a:schemeClr val="bg1"/>
                          </a:solidFill>
                        </a:rPr>
                        <a:t>・日本の気象観測所の気候データ</a:t>
                      </a:r>
                      <a:r>
                        <a:rPr kumimoji="1" lang="en-US" altLang="ja-JP" dirty="0">
                          <a:solidFill>
                            <a:schemeClr val="bg1"/>
                          </a:solidFill>
                        </a:rPr>
                        <a:t>(https://www.data.jma.go.jp/gmd/risk/obsdl/index.php#)</a:t>
                      </a:r>
                      <a:endParaRPr kumimoji="1" lang="ja-JP" altLang="en-US" dirty="0">
                        <a:solidFill>
                          <a:schemeClr val="bg1"/>
                        </a:solidFill>
                      </a:endParaRPr>
                    </a:p>
                  </a:txBody>
                  <a:tcPr/>
                </a:tc>
                <a:extLst>
                  <a:ext uri="{0D108BD9-81ED-4DB2-BD59-A6C34878D82A}">
                    <a16:rowId xmlns:a16="http://schemas.microsoft.com/office/drawing/2014/main" val="4103729499"/>
                  </a:ext>
                </a:extLst>
              </a:tr>
              <a:tr h="376403">
                <a:tc>
                  <a:txBody>
                    <a:bodyPr/>
                    <a:lstStyle/>
                    <a:p>
                      <a:r>
                        <a:rPr kumimoji="1" lang="ja-JP" altLang="en-US" dirty="0">
                          <a:solidFill>
                            <a:schemeClr val="bg1"/>
                          </a:solidFill>
                        </a:rPr>
                        <a:t>スケジュール</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74362334"/>
                  </a:ext>
                </a:extLst>
              </a:tr>
              <a:tr h="376403">
                <a:tc>
                  <a:txBody>
                    <a:bodyPr/>
                    <a:lstStyle/>
                    <a:p>
                      <a:r>
                        <a:rPr kumimoji="1" lang="ja-JP" altLang="en-US" dirty="0">
                          <a:solidFill>
                            <a:schemeClr val="bg1"/>
                          </a:solidFill>
                        </a:rPr>
                        <a:t>コスト</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1400802167"/>
                  </a:ext>
                </a:extLst>
              </a:tr>
            </a:tbl>
          </a:graphicData>
        </a:graphic>
      </p:graphicFrame>
      <p:sp>
        <p:nvSpPr>
          <p:cNvPr id="6" name="四角形: 角を丸くする 5">
            <a:extLst>
              <a:ext uri="{FF2B5EF4-FFF2-40B4-BE49-F238E27FC236}">
                <a16:creationId xmlns:a16="http://schemas.microsoft.com/office/drawing/2014/main" id="{CD630F17-2E95-C903-D346-A1771837BA3C}"/>
              </a:ext>
            </a:extLst>
          </p:cNvPr>
          <p:cNvSpPr/>
          <p:nvPr/>
        </p:nvSpPr>
        <p:spPr>
          <a:xfrm>
            <a:off x="699899" y="5962269"/>
            <a:ext cx="9718262" cy="80381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dirty="0"/>
              <a:t>気候情報は、業務インパクトを与えるほとの効果はなく、</a:t>
            </a:r>
            <a:endParaRPr kumimoji="1" lang="en-US" altLang="ja-JP" dirty="0"/>
          </a:p>
          <a:p>
            <a:pPr algn="ctr"/>
            <a:r>
              <a:rPr kumimoji="1" lang="ja-JP" altLang="en-US" dirty="0"/>
              <a:t>費用対効果</a:t>
            </a:r>
            <a:r>
              <a:rPr kumimoji="1" lang="en-US" altLang="ja-JP" dirty="0"/>
              <a:t>(</a:t>
            </a:r>
            <a:r>
              <a:rPr kumimoji="1" lang="ja-JP" altLang="en-US" dirty="0"/>
              <a:t>データ連携等</a:t>
            </a:r>
            <a:r>
              <a:rPr kumimoji="1" lang="en-US" altLang="ja-JP" dirty="0"/>
              <a:t>)</a:t>
            </a:r>
            <a:r>
              <a:rPr kumimoji="1" lang="ja-JP" altLang="en-US" dirty="0"/>
              <a:t>の観点から導入は見送るべきだと考える</a:t>
            </a:r>
          </a:p>
        </p:txBody>
      </p:sp>
      <p:sp>
        <p:nvSpPr>
          <p:cNvPr id="7" name="タイトル 1">
            <a:extLst>
              <a:ext uri="{FF2B5EF4-FFF2-40B4-BE49-F238E27FC236}">
                <a16:creationId xmlns:a16="http://schemas.microsoft.com/office/drawing/2014/main" id="{C27B1B4A-B870-E8D6-3B7E-522728A0CA06}"/>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p>
        </p:txBody>
      </p:sp>
    </p:spTree>
    <p:extLst>
      <p:ext uri="{BB962C8B-B14F-4D97-AF65-F5344CB8AC3E}">
        <p14:creationId xmlns:p14="http://schemas.microsoft.com/office/powerpoint/2010/main" val="310806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C94355C-0C50-E3C7-F9F9-CB22032E30A9}"/>
              </a:ext>
            </a:extLst>
          </p:cNvPr>
          <p:cNvSpPr/>
          <p:nvPr/>
        </p:nvSpPr>
        <p:spPr>
          <a:xfrm>
            <a:off x="401307" y="1120850"/>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需要予測に重要な要素を発見し、高精度のモデルを作成できたと仮定する</a:t>
            </a:r>
            <a:endParaRPr kumimoji="1" lang="en-US" altLang="ja-JP" dirty="0">
              <a:solidFill>
                <a:srgbClr val="FF0000"/>
              </a:solidFill>
            </a:endParaRPr>
          </a:p>
          <a:p>
            <a:r>
              <a:rPr kumimoji="1" lang="ja-JP" altLang="en-US" dirty="0"/>
              <a:t>実際には業務利益が出るか計算の上、導入可否を提案する</a:t>
            </a:r>
            <a:endParaRPr kumimoji="1" lang="en-US" altLang="ja-JP" dirty="0"/>
          </a:p>
          <a:p>
            <a:endParaRPr kumimoji="1" lang="en-US" altLang="ja-JP" dirty="0"/>
          </a:p>
          <a:p>
            <a:r>
              <a:rPr kumimoji="1" lang="ja-JP" altLang="en-US" dirty="0"/>
              <a:t>■ビジネスインパクト</a:t>
            </a:r>
            <a:endParaRPr kumimoji="1" lang="en-US" altLang="ja-JP" dirty="0"/>
          </a:p>
          <a:p>
            <a:r>
              <a:rPr kumimoji="1" lang="ja-JP" altLang="en-US" dirty="0"/>
              <a:t>・分析手法</a:t>
            </a:r>
            <a:r>
              <a:rPr kumimoji="1" lang="en-US" altLang="ja-JP" dirty="0"/>
              <a:t>/</a:t>
            </a:r>
            <a:r>
              <a:rPr kumimoji="1" lang="ja-JP" altLang="en-US" dirty="0"/>
              <a:t>モデル</a:t>
            </a:r>
            <a:r>
              <a:rPr kumimoji="1" lang="en-US" altLang="ja-JP" dirty="0"/>
              <a:t>: </a:t>
            </a:r>
            <a:r>
              <a:rPr kumimoji="1" lang="en-US" altLang="ja-JP" dirty="0" err="1"/>
              <a:t>xxxx</a:t>
            </a:r>
            <a:endParaRPr kumimoji="1" lang="en-US" altLang="ja-JP" dirty="0"/>
          </a:p>
          <a:p>
            <a:r>
              <a:rPr kumimoji="1" lang="ja-JP" altLang="en-US" dirty="0"/>
              <a:t>・前提条件</a:t>
            </a:r>
            <a:r>
              <a:rPr kumimoji="1" lang="en-US" altLang="ja-JP" dirty="0"/>
              <a:t>:</a:t>
            </a:r>
          </a:p>
          <a:p>
            <a:r>
              <a:rPr kumimoji="1" lang="en-US" altLang="ja-JP" dirty="0"/>
              <a:t>   </a:t>
            </a:r>
            <a:r>
              <a:rPr kumimoji="1" lang="ja-JP" altLang="en-US" dirty="0"/>
              <a:t>対象店舗数 </a:t>
            </a:r>
            <a:r>
              <a:rPr kumimoji="1" lang="en-US" altLang="ja-JP" dirty="0"/>
              <a:t>xxx</a:t>
            </a:r>
          </a:p>
          <a:p>
            <a:endParaRPr kumimoji="1" lang="en-US" altLang="ja-JP" dirty="0"/>
          </a:p>
          <a:p>
            <a:r>
              <a:rPr kumimoji="1" lang="ja-JP" altLang="en-US" dirty="0"/>
              <a:t>・コスト</a:t>
            </a:r>
            <a:endParaRPr kumimoji="1" lang="en-US" altLang="ja-JP" dirty="0"/>
          </a:p>
          <a:p>
            <a:r>
              <a:rPr kumimoji="1" lang="en-US" altLang="ja-JP" dirty="0"/>
              <a:t>  1</a:t>
            </a:r>
            <a:r>
              <a:rPr kumimoji="1" lang="ja-JP" altLang="en-US" dirty="0"/>
              <a:t>店舗契約あたり</a:t>
            </a:r>
            <a:r>
              <a:rPr kumimoji="1" lang="en-US" altLang="ja-JP" dirty="0"/>
              <a:t>xxx</a:t>
            </a:r>
            <a:r>
              <a:rPr kumimoji="1" lang="ja-JP" altLang="en-US" dirty="0"/>
              <a:t>円、うち利益</a:t>
            </a:r>
            <a:r>
              <a:rPr kumimoji="1" lang="en-US" altLang="ja-JP" dirty="0"/>
              <a:t>xxx</a:t>
            </a:r>
            <a:r>
              <a:rPr kumimoji="1" lang="ja-JP" altLang="en-US" dirty="0"/>
              <a:t>円、運用費を</a:t>
            </a:r>
            <a:r>
              <a:rPr kumimoji="1" lang="en-US" altLang="ja-JP" dirty="0"/>
              <a:t>xxx</a:t>
            </a:r>
            <a:r>
              <a:rPr kumimoji="1" lang="ja-JP" altLang="en-US" dirty="0"/>
              <a:t>と仮定すると、</a:t>
            </a:r>
            <a:endParaRPr kumimoji="1" lang="en-US" altLang="ja-JP" dirty="0"/>
          </a:p>
          <a:p>
            <a:r>
              <a:rPr kumimoji="1" lang="en-US" altLang="ja-JP" dirty="0"/>
              <a:t>  </a:t>
            </a:r>
            <a:r>
              <a:rPr kumimoji="1" lang="ja-JP" altLang="en-US" dirty="0"/>
              <a:t>想定利益 </a:t>
            </a:r>
            <a:r>
              <a:rPr kumimoji="1" lang="en-US" altLang="ja-JP" dirty="0"/>
              <a:t>….. xxx </a:t>
            </a:r>
            <a:r>
              <a:rPr kumimoji="1" lang="ja-JP" altLang="en-US" dirty="0"/>
              <a:t>円 </a:t>
            </a:r>
            <a:r>
              <a:rPr kumimoji="1" lang="en-US" altLang="ja-JP" dirty="0"/>
              <a:t>(</a:t>
            </a:r>
            <a:r>
              <a:rPr kumimoji="1" lang="ja-JP" altLang="en-US" dirty="0"/>
              <a:t>黒字</a:t>
            </a:r>
            <a:r>
              <a:rPr kumimoji="1" lang="en-US" altLang="ja-JP" dirty="0"/>
              <a:t>)</a:t>
            </a:r>
          </a:p>
          <a:p>
            <a:endParaRPr kumimoji="1" lang="en-US" altLang="ja-JP" dirty="0"/>
          </a:p>
          <a:p>
            <a:endParaRPr kumimoji="1" lang="en-US" altLang="ja-JP" dirty="0"/>
          </a:p>
        </p:txBody>
      </p:sp>
      <p:sp>
        <p:nvSpPr>
          <p:cNvPr id="7" name="タイトル 1">
            <a:extLst>
              <a:ext uri="{FF2B5EF4-FFF2-40B4-BE49-F238E27FC236}">
                <a16:creationId xmlns:a16="http://schemas.microsoft.com/office/drawing/2014/main" id="{5F1AA19C-98B9-C1C6-63F1-B97C4BE2B9C7}"/>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r>
              <a:rPr lang="en-US" altLang="ja-JP" sz="4400" dirty="0"/>
              <a:t>-</a:t>
            </a:r>
            <a:r>
              <a:rPr lang="ja-JP" altLang="en-US" sz="4400" dirty="0"/>
              <a:t>詳細</a:t>
            </a:r>
            <a:r>
              <a:rPr lang="en-US" altLang="ja-JP" sz="4400" dirty="0"/>
              <a:t>(</a:t>
            </a:r>
            <a:r>
              <a:rPr lang="ja-JP" altLang="en-US" sz="4400" dirty="0"/>
              <a:t>業務インパクト</a:t>
            </a:r>
            <a:r>
              <a:rPr lang="en-US" altLang="ja-JP" sz="4400" dirty="0"/>
              <a:t>)</a:t>
            </a:r>
          </a:p>
        </p:txBody>
      </p:sp>
    </p:spTree>
    <p:extLst>
      <p:ext uri="{BB962C8B-B14F-4D97-AF65-F5344CB8AC3E}">
        <p14:creationId xmlns:p14="http://schemas.microsoft.com/office/powerpoint/2010/main" val="10872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背景</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9357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AD8F3C3-91FB-4716-8276-5AEC44E0528D}"/>
              </a:ext>
            </a:extLst>
          </p:cNvPr>
          <p:cNvSpPr/>
          <p:nvPr/>
        </p:nvSpPr>
        <p:spPr>
          <a:xfrm>
            <a:off x="309549" y="567890"/>
            <a:ext cx="1882773" cy="44471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partners)</a:t>
            </a:r>
          </a:p>
          <a:p>
            <a:pPr algn="ctr"/>
            <a:r>
              <a:rPr kumimoji="1" lang="ja-JP" altLang="en-US" sz="1600" dirty="0"/>
              <a:t>・食材仕入れ先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・融資先</a:t>
            </a:r>
            <a:r>
              <a:rPr kumimoji="1" lang="en-US" altLang="ja-JP" sz="1600" dirty="0"/>
              <a:t>(</a:t>
            </a:r>
            <a:r>
              <a:rPr kumimoji="1" lang="ja-JP" altLang="en-US" sz="1600" dirty="0"/>
              <a:t>銀行</a:t>
            </a:r>
            <a:r>
              <a:rPr kumimoji="1" lang="en-US" altLang="ja-JP" sz="1600" dirty="0"/>
              <a:t>)</a:t>
            </a:r>
          </a:p>
        </p:txBody>
      </p:sp>
      <p:sp>
        <p:nvSpPr>
          <p:cNvPr id="3" name="正方形/長方形 2">
            <a:extLst>
              <a:ext uri="{FF2B5EF4-FFF2-40B4-BE49-F238E27FC236}">
                <a16:creationId xmlns:a16="http://schemas.microsoft.com/office/drawing/2014/main" id="{D086903C-377A-462D-83DC-ACB42D398554}"/>
              </a:ext>
            </a:extLst>
          </p:cNvPr>
          <p:cNvSpPr/>
          <p:nvPr/>
        </p:nvSpPr>
        <p:spPr>
          <a:xfrm>
            <a:off x="2322726" y="567890"/>
            <a:ext cx="2084896" cy="1562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Activities)</a:t>
            </a:r>
          </a:p>
          <a:p>
            <a:pPr algn="ctr"/>
            <a:r>
              <a:rPr kumimoji="1" lang="ja-JP" altLang="en-US" sz="1600" dirty="0"/>
              <a:t>・飲食の提供</a:t>
            </a:r>
            <a:endParaRPr kumimoji="1" lang="en-US" altLang="ja-JP" sz="1600" dirty="0"/>
          </a:p>
        </p:txBody>
      </p:sp>
      <p:sp>
        <p:nvSpPr>
          <p:cNvPr id="4" name="正方形/長方形 3">
            <a:extLst>
              <a:ext uri="{FF2B5EF4-FFF2-40B4-BE49-F238E27FC236}">
                <a16:creationId xmlns:a16="http://schemas.microsoft.com/office/drawing/2014/main" id="{AF44C334-CC45-417E-8EE2-CE7C63C3ABE7}"/>
              </a:ext>
            </a:extLst>
          </p:cNvPr>
          <p:cNvSpPr/>
          <p:nvPr/>
        </p:nvSpPr>
        <p:spPr>
          <a:xfrm>
            <a:off x="4527026" y="567890"/>
            <a:ext cx="2897172" cy="444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VP</a:t>
            </a:r>
          </a:p>
          <a:p>
            <a:pPr algn="ctr"/>
            <a:r>
              <a:rPr kumimoji="1" lang="en-US" altLang="ja-JP" b="1" dirty="0"/>
              <a:t>(Value Propositions:</a:t>
            </a:r>
          </a:p>
          <a:p>
            <a:pPr algn="ctr"/>
            <a:r>
              <a:rPr kumimoji="1" lang="ja-JP" altLang="en-US" b="1" dirty="0"/>
              <a:t>価値提案</a:t>
            </a:r>
            <a:r>
              <a:rPr kumimoji="1" lang="en-US" altLang="ja-JP" b="1" dirty="0"/>
              <a:t>)</a:t>
            </a:r>
          </a:p>
          <a:p>
            <a:pPr algn="ctr"/>
            <a:r>
              <a:rPr kumimoji="1" lang="ja-JP" altLang="en-US" sz="1600" dirty="0"/>
              <a:t>・コミュニケーション提供環境の</a:t>
            </a:r>
            <a:r>
              <a:rPr kumimoji="1" lang="en-US" altLang="ja-JP" sz="1600" dirty="0"/>
              <a:t>1</a:t>
            </a:r>
            <a:r>
              <a:rPr kumimoji="1" lang="ja-JP" altLang="en-US" sz="1600" dirty="0"/>
              <a:t>つ</a:t>
            </a:r>
            <a:endParaRPr kumimoji="1" lang="en-US" altLang="ja-JP" sz="1600" dirty="0"/>
          </a:p>
          <a:p>
            <a:pPr algn="ctr"/>
            <a:r>
              <a:rPr kumimoji="1" lang="ja-JP" altLang="en-US" sz="1600" dirty="0"/>
              <a:t>・美味しい飲食によるストレス解消</a:t>
            </a:r>
            <a:endParaRPr kumimoji="1" lang="en-US" altLang="ja-JP" sz="1600" dirty="0"/>
          </a:p>
          <a:p>
            <a:pPr algn="ctr"/>
            <a:r>
              <a:rPr kumimoji="1" lang="ja-JP" altLang="en-US" sz="1600" dirty="0">
                <a:solidFill>
                  <a:schemeClr val="bg1"/>
                </a:solidFill>
              </a:rPr>
              <a:t>・顧客が納得する価格帯での提供</a:t>
            </a:r>
            <a:endParaRPr kumimoji="1" lang="en-US" altLang="ja-JP" sz="1600" dirty="0">
              <a:solidFill>
                <a:schemeClr val="bg1"/>
              </a:solidFill>
            </a:endParaRPr>
          </a:p>
        </p:txBody>
      </p:sp>
      <p:sp>
        <p:nvSpPr>
          <p:cNvPr id="5" name="正方形/長方形 4">
            <a:extLst>
              <a:ext uri="{FF2B5EF4-FFF2-40B4-BE49-F238E27FC236}">
                <a16:creationId xmlns:a16="http://schemas.microsoft.com/office/drawing/2014/main" id="{60B7E22A-3DAD-4786-B8E6-922268DFB1D8}"/>
              </a:ext>
            </a:extLst>
          </p:cNvPr>
          <p:cNvSpPr/>
          <p:nvPr/>
        </p:nvSpPr>
        <p:spPr>
          <a:xfrm>
            <a:off x="7493129" y="567889"/>
            <a:ext cx="2337847" cy="2028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CR</a:t>
            </a:r>
          </a:p>
          <a:p>
            <a:pPr algn="ctr"/>
            <a:r>
              <a:rPr kumimoji="1" lang="en-US" altLang="ja-JP" b="1" dirty="0"/>
              <a:t>(Customer Relationships:</a:t>
            </a:r>
          </a:p>
          <a:p>
            <a:pPr algn="ctr"/>
            <a:r>
              <a:rPr kumimoji="1" lang="ja-JP" altLang="en-US" b="1" dirty="0"/>
              <a:t>顧客との関係</a:t>
            </a:r>
            <a:r>
              <a:rPr kumimoji="1" lang="en-US" altLang="ja-JP" b="1" dirty="0"/>
              <a:t>)</a:t>
            </a:r>
          </a:p>
          <a:p>
            <a:pPr algn="ctr"/>
            <a:r>
              <a:rPr kumimoji="1" lang="ja-JP" altLang="en-US" sz="1600" dirty="0"/>
              <a:t>・サービスの売り切り</a:t>
            </a:r>
            <a:endParaRPr kumimoji="1" lang="en-US" altLang="ja-JP" sz="1600" dirty="0"/>
          </a:p>
          <a:p>
            <a:pPr algn="ctr"/>
            <a:r>
              <a:rPr kumimoji="1" lang="ja-JP" altLang="en-US" sz="1600" dirty="0"/>
              <a:t>・リピート訪問の希望</a:t>
            </a:r>
            <a:endParaRPr kumimoji="1" lang="en-US" altLang="ja-JP" sz="1600" dirty="0"/>
          </a:p>
        </p:txBody>
      </p:sp>
      <p:sp>
        <p:nvSpPr>
          <p:cNvPr id="6" name="正方形/長方形 5">
            <a:extLst>
              <a:ext uri="{FF2B5EF4-FFF2-40B4-BE49-F238E27FC236}">
                <a16:creationId xmlns:a16="http://schemas.microsoft.com/office/drawing/2014/main" id="{3AA3EEE7-B073-4717-8E8E-BF7065F85E53}"/>
              </a:ext>
            </a:extLst>
          </p:cNvPr>
          <p:cNvSpPr/>
          <p:nvPr/>
        </p:nvSpPr>
        <p:spPr>
          <a:xfrm>
            <a:off x="9904426" y="567888"/>
            <a:ext cx="2096450" cy="44471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a:t>
            </a:r>
          </a:p>
          <a:p>
            <a:pPr algn="ctr"/>
            <a:r>
              <a:rPr kumimoji="1" lang="en-US" altLang="ja-JP" b="1" dirty="0"/>
              <a:t>(Customer Segments:</a:t>
            </a:r>
          </a:p>
          <a:p>
            <a:pPr algn="ctr"/>
            <a:r>
              <a:rPr kumimoji="1" lang="ja-JP" altLang="en-US" b="1" dirty="0"/>
              <a:t>顧客セグメント</a:t>
            </a:r>
            <a:r>
              <a:rPr kumimoji="1" lang="en-US" altLang="ja-JP" b="1" dirty="0"/>
              <a:t>)</a:t>
            </a:r>
          </a:p>
          <a:p>
            <a:pPr algn="ctr"/>
            <a:r>
              <a:rPr kumimoji="1" lang="ja-JP" altLang="en-US" sz="1600" dirty="0"/>
              <a:t>・高校生～家族、友人、ご年配の方</a:t>
            </a:r>
            <a:endParaRPr kumimoji="1" lang="en-US" altLang="ja-JP" sz="1600" dirty="0"/>
          </a:p>
          <a:p>
            <a:pPr algn="ctr"/>
            <a:r>
              <a:rPr kumimoji="1" lang="en-US" altLang="ja-JP" sz="1600" dirty="0"/>
              <a:t>(=</a:t>
            </a:r>
            <a:r>
              <a:rPr kumimoji="1" lang="ja-JP" altLang="en-US" sz="1600" dirty="0"/>
              <a:t>一般消費者</a:t>
            </a:r>
            <a:r>
              <a:rPr kumimoji="1" lang="en-US" altLang="ja-JP" sz="1600" dirty="0"/>
              <a:t>)</a:t>
            </a:r>
          </a:p>
        </p:txBody>
      </p:sp>
      <p:sp>
        <p:nvSpPr>
          <p:cNvPr id="7" name="正方形/長方形 6">
            <a:extLst>
              <a:ext uri="{FF2B5EF4-FFF2-40B4-BE49-F238E27FC236}">
                <a16:creationId xmlns:a16="http://schemas.microsoft.com/office/drawing/2014/main" id="{922E24A6-7F3F-4B76-A597-DAE7C5977521}"/>
              </a:ext>
            </a:extLst>
          </p:cNvPr>
          <p:cNvSpPr/>
          <p:nvPr/>
        </p:nvSpPr>
        <p:spPr>
          <a:xfrm>
            <a:off x="7493129" y="2730631"/>
            <a:ext cx="2337847" cy="22844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CH</a:t>
            </a:r>
          </a:p>
          <a:p>
            <a:pPr algn="ctr"/>
            <a:r>
              <a:rPr kumimoji="1" lang="en-US" altLang="ja-JP" b="1" dirty="0"/>
              <a:t>(Channels,</a:t>
            </a:r>
            <a:r>
              <a:rPr kumimoji="1" lang="ja-JP" altLang="en-US" b="1" dirty="0"/>
              <a:t>チャネル</a:t>
            </a:r>
            <a:r>
              <a:rPr kumimoji="1" lang="en-US" altLang="ja-JP" b="1" dirty="0"/>
              <a:t>)</a:t>
            </a:r>
          </a:p>
          <a:p>
            <a:pPr algn="ctr"/>
            <a:r>
              <a:rPr kumimoji="1" lang="ja-JP" altLang="en-US" sz="1600" dirty="0"/>
              <a:t>・口コミ</a:t>
            </a:r>
            <a:endParaRPr kumimoji="1" lang="en-US" altLang="ja-JP" sz="1600" dirty="0"/>
          </a:p>
          <a:p>
            <a:pPr algn="ctr"/>
            <a:r>
              <a:rPr kumimoji="1" lang="ja-JP" altLang="en-US" sz="1600" dirty="0"/>
              <a:t>・予約サービス</a:t>
            </a:r>
            <a:endParaRPr kumimoji="1" lang="en-US" altLang="ja-JP" sz="1600" dirty="0"/>
          </a:p>
          <a:p>
            <a:pPr algn="ctr"/>
            <a:r>
              <a:rPr kumimoji="1" lang="en-US" altLang="ja-JP" sz="1600" dirty="0"/>
              <a:t>(</a:t>
            </a:r>
            <a:r>
              <a:rPr kumimoji="1" lang="ja-JP" altLang="en-US" sz="1600" dirty="0"/>
              <a:t>ホットペッパー</a:t>
            </a:r>
            <a:r>
              <a:rPr kumimoji="1" lang="en-US" altLang="ja-JP" sz="1600" dirty="0"/>
              <a:t>)</a:t>
            </a:r>
          </a:p>
          <a:p>
            <a:pPr algn="ctr"/>
            <a:r>
              <a:rPr kumimoji="1" lang="ja-JP" altLang="en-US" sz="1600" dirty="0"/>
              <a:t>・場所</a:t>
            </a:r>
            <a:r>
              <a:rPr kumimoji="1" lang="en-US" altLang="ja-JP" sz="1600" dirty="0"/>
              <a:t>/</a:t>
            </a:r>
            <a:r>
              <a:rPr kumimoji="1" lang="ja-JP" altLang="en-US" sz="1600" dirty="0"/>
              <a:t>立地</a:t>
            </a:r>
            <a:r>
              <a:rPr kumimoji="1" lang="en-US" altLang="ja-JP" sz="1600" dirty="0"/>
              <a:t>(</a:t>
            </a:r>
            <a:r>
              <a:rPr kumimoji="1" lang="ja-JP" altLang="en-US" sz="1600" dirty="0"/>
              <a:t>看板</a:t>
            </a:r>
            <a:r>
              <a:rPr kumimoji="1" lang="en-US" altLang="ja-JP" sz="1600" dirty="0"/>
              <a:t>)</a:t>
            </a:r>
          </a:p>
        </p:txBody>
      </p:sp>
      <p:sp>
        <p:nvSpPr>
          <p:cNvPr id="8" name="正方形/長方形 7">
            <a:extLst>
              <a:ext uri="{FF2B5EF4-FFF2-40B4-BE49-F238E27FC236}">
                <a16:creationId xmlns:a16="http://schemas.microsoft.com/office/drawing/2014/main" id="{9850C7E4-85EF-43D4-A8CB-347B53C76895}"/>
              </a:ext>
            </a:extLst>
          </p:cNvPr>
          <p:cNvSpPr/>
          <p:nvPr/>
        </p:nvSpPr>
        <p:spPr>
          <a:xfrm>
            <a:off x="2322726" y="2212711"/>
            <a:ext cx="2084896" cy="2802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KR</a:t>
            </a:r>
          </a:p>
          <a:p>
            <a:pPr algn="ctr"/>
            <a:r>
              <a:rPr kumimoji="1" lang="en-US" altLang="ja-JP" b="1" dirty="0"/>
              <a:t>(key </a:t>
            </a:r>
            <a:r>
              <a:rPr kumimoji="1" lang="en-US" altLang="ja-JP" b="1" dirty="0" err="1"/>
              <a:t>Resorce</a:t>
            </a:r>
            <a:r>
              <a:rPr kumimoji="1" lang="en-US" altLang="ja-JP" b="1" dirty="0"/>
              <a:t>)</a:t>
            </a:r>
          </a:p>
          <a:p>
            <a:pPr algn="ctr"/>
            <a:r>
              <a:rPr kumimoji="1" lang="ja-JP" altLang="en-US" sz="1600" dirty="0"/>
              <a:t>・食材</a:t>
            </a:r>
            <a:endParaRPr kumimoji="1" lang="en-US" altLang="ja-JP" sz="1600" dirty="0"/>
          </a:p>
          <a:p>
            <a:pPr algn="ctr"/>
            <a:r>
              <a:rPr kumimoji="1" lang="ja-JP" altLang="en-US" sz="1600" dirty="0"/>
              <a:t>・アルバイト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・予約管理システム</a:t>
            </a:r>
            <a:r>
              <a:rPr kumimoji="1" lang="en-US" altLang="ja-JP" sz="1600" dirty="0"/>
              <a:t>(Air</a:t>
            </a:r>
            <a:r>
              <a:rPr kumimoji="1" lang="ja-JP" altLang="en-US" sz="1600" dirty="0"/>
              <a:t>レジ</a:t>
            </a:r>
            <a:r>
              <a:rPr kumimoji="1" lang="en-US" altLang="ja-JP" sz="1600" dirty="0"/>
              <a:t>)</a:t>
            </a:r>
          </a:p>
          <a:p>
            <a:pPr algn="ctr"/>
            <a:r>
              <a:rPr kumimoji="1" lang="ja-JP" altLang="en-US" sz="1600" dirty="0"/>
              <a:t>・予約受付システム</a:t>
            </a:r>
            <a:r>
              <a:rPr kumimoji="1" lang="en-US" altLang="ja-JP" sz="1600" dirty="0"/>
              <a:t>(</a:t>
            </a:r>
            <a:r>
              <a:rPr kumimoji="1" lang="ja-JP" altLang="en-US" sz="1600" dirty="0"/>
              <a:t>ホットペッパー</a:t>
            </a:r>
            <a:r>
              <a:rPr kumimoji="1" lang="en-US" altLang="ja-JP" sz="1600" dirty="0"/>
              <a:t>)</a:t>
            </a:r>
          </a:p>
        </p:txBody>
      </p:sp>
      <p:sp>
        <p:nvSpPr>
          <p:cNvPr id="9" name="正方形/長方形 8">
            <a:extLst>
              <a:ext uri="{FF2B5EF4-FFF2-40B4-BE49-F238E27FC236}">
                <a16:creationId xmlns:a16="http://schemas.microsoft.com/office/drawing/2014/main" id="{FC279A8E-3057-4D2D-BA46-2BD3027673A1}"/>
              </a:ext>
            </a:extLst>
          </p:cNvPr>
          <p:cNvSpPr/>
          <p:nvPr/>
        </p:nvSpPr>
        <p:spPr>
          <a:xfrm>
            <a:off x="191124" y="5165889"/>
            <a:ext cx="6235566"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 (Cost Structure</a:t>
            </a:r>
            <a:r>
              <a:rPr kumimoji="1" lang="ja-JP" altLang="en-US" sz="2000" b="1" dirty="0"/>
              <a:t>・コスト構造 </a:t>
            </a:r>
            <a:r>
              <a:rPr kumimoji="1" lang="ja-JP" altLang="en-US" sz="1400" b="1" dirty="0"/>
              <a:t>価値提供にかかるコスト</a:t>
            </a:r>
            <a:r>
              <a:rPr kumimoji="1" lang="en-US" altLang="ja-JP" sz="2000" b="1" dirty="0"/>
              <a:t>)</a:t>
            </a:r>
          </a:p>
          <a:p>
            <a:pPr algn="ctr"/>
            <a:r>
              <a:rPr kumimoji="1" lang="ja-JP" altLang="en-US" sz="1600" dirty="0"/>
              <a:t>・食材</a:t>
            </a:r>
            <a:r>
              <a:rPr kumimoji="1" lang="en-US" altLang="ja-JP" sz="1600" dirty="0"/>
              <a:t>/</a:t>
            </a:r>
            <a:r>
              <a:rPr kumimoji="1" lang="ja-JP" altLang="en-US" sz="1600" dirty="0"/>
              <a:t>材料費</a:t>
            </a:r>
            <a:endParaRPr kumimoji="1" lang="en-US" altLang="ja-JP" sz="1600" dirty="0"/>
          </a:p>
          <a:p>
            <a:pPr algn="ctr"/>
            <a:r>
              <a:rPr kumimoji="1" lang="ja-JP" altLang="en-US" sz="1600" dirty="0"/>
              <a:t>・人件費</a:t>
            </a:r>
            <a:endParaRPr kumimoji="1" lang="en-US" altLang="ja-JP" sz="1600" dirty="0"/>
          </a:p>
          <a:p>
            <a:pPr algn="ctr"/>
            <a:r>
              <a:rPr kumimoji="1" lang="ja-JP" altLang="en-US" sz="1600" dirty="0"/>
              <a:t>・固定費</a:t>
            </a:r>
            <a:r>
              <a:rPr kumimoji="1" lang="en-US" altLang="ja-JP" sz="1600" dirty="0"/>
              <a:t>(</a:t>
            </a:r>
            <a:r>
              <a:rPr kumimoji="1" lang="ja-JP" altLang="en-US" sz="1600" dirty="0"/>
              <a:t>賃料、水道光熱費 等</a:t>
            </a:r>
            <a:r>
              <a:rPr kumimoji="1" lang="en-US" altLang="ja-JP" sz="1600" dirty="0"/>
              <a:t>)</a:t>
            </a:r>
          </a:p>
          <a:p>
            <a:pPr algn="ctr"/>
            <a:r>
              <a:rPr kumimoji="1" lang="ja-JP" altLang="en-US" sz="1600" dirty="0"/>
              <a:t>・</a:t>
            </a:r>
            <a:r>
              <a:rPr kumimoji="1" lang="en-US" altLang="ja-JP" sz="1600" dirty="0"/>
              <a:t>Air</a:t>
            </a:r>
            <a:r>
              <a:rPr kumimoji="1" lang="ja-JP" altLang="en-US" sz="1600" dirty="0"/>
              <a:t>レジ等、</a:t>
            </a:r>
            <a:r>
              <a:rPr kumimoji="1" lang="en-US" altLang="ja-JP" sz="1600" dirty="0"/>
              <a:t>IT</a:t>
            </a:r>
            <a:r>
              <a:rPr kumimoji="1" lang="ja-JP" altLang="en-US" sz="1600" dirty="0"/>
              <a:t>機器 ランニング費</a:t>
            </a:r>
            <a:endParaRPr kumimoji="1" lang="en-US" altLang="ja-JP" sz="1600" dirty="0"/>
          </a:p>
        </p:txBody>
      </p:sp>
      <p:sp>
        <p:nvSpPr>
          <p:cNvPr id="10" name="正方形/長方形 9">
            <a:extLst>
              <a:ext uri="{FF2B5EF4-FFF2-40B4-BE49-F238E27FC236}">
                <a16:creationId xmlns:a16="http://schemas.microsoft.com/office/drawing/2014/main" id="{83982300-048F-4EFB-A1A9-E839C10E5F6F}"/>
              </a:ext>
            </a:extLst>
          </p:cNvPr>
          <p:cNvSpPr/>
          <p:nvPr/>
        </p:nvSpPr>
        <p:spPr>
          <a:xfrm>
            <a:off x="6638446" y="5165889"/>
            <a:ext cx="5441259"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RS(Revenue Stream:</a:t>
            </a:r>
            <a:r>
              <a:rPr kumimoji="1" lang="ja-JP" altLang="en-US" sz="2000" b="1" dirty="0"/>
              <a:t>収益の流れ</a:t>
            </a:r>
            <a:r>
              <a:rPr kumimoji="1" lang="en-US" altLang="ja-JP" sz="2000" b="1" dirty="0"/>
              <a:t>)</a:t>
            </a:r>
          </a:p>
          <a:p>
            <a:pPr algn="ctr"/>
            <a:r>
              <a:rPr kumimoji="1" lang="ja-JP" altLang="en-US" sz="1600" dirty="0"/>
              <a:t>・食事代またはホットペッパー経由のポイント支払い</a:t>
            </a:r>
            <a:endParaRPr kumimoji="1" lang="en-US" altLang="ja-JP" sz="1600" dirty="0"/>
          </a:p>
        </p:txBody>
      </p:sp>
      <p:sp>
        <p:nvSpPr>
          <p:cNvPr id="11" name="タイトル 1">
            <a:extLst>
              <a:ext uri="{FF2B5EF4-FFF2-40B4-BE49-F238E27FC236}">
                <a16:creationId xmlns:a16="http://schemas.microsoft.com/office/drawing/2014/main" id="{3A888B69-EC62-4FDC-A2B7-CFD14FB78948}"/>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ビジネスモデルキャンパス</a:t>
            </a:r>
            <a:r>
              <a:rPr lang="en-US" altLang="ja-JP" sz="4400" dirty="0"/>
              <a:t>-</a:t>
            </a:r>
            <a:r>
              <a:rPr lang="ja-JP" altLang="en-US" sz="4400" dirty="0"/>
              <a:t>現状</a:t>
            </a:r>
          </a:p>
        </p:txBody>
      </p:sp>
      <p:sp>
        <p:nvSpPr>
          <p:cNvPr id="12" name="四角形: 角を丸くする 11">
            <a:extLst>
              <a:ext uri="{FF2B5EF4-FFF2-40B4-BE49-F238E27FC236}">
                <a16:creationId xmlns:a16="http://schemas.microsoft.com/office/drawing/2014/main" id="{3D9795F7-A50D-FF43-F196-0EA98A5C9149}"/>
              </a:ext>
            </a:extLst>
          </p:cNvPr>
          <p:cNvSpPr/>
          <p:nvPr/>
        </p:nvSpPr>
        <p:spPr>
          <a:xfrm>
            <a:off x="2782957" y="5844209"/>
            <a:ext cx="1137036" cy="294198"/>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線 12">
            <a:extLst>
              <a:ext uri="{FF2B5EF4-FFF2-40B4-BE49-F238E27FC236}">
                <a16:creationId xmlns:a16="http://schemas.microsoft.com/office/drawing/2014/main" id="{95E61211-C4EE-E488-A86C-2F8ADAF2EBA4}"/>
              </a:ext>
            </a:extLst>
          </p:cNvPr>
          <p:cNvSpPr/>
          <p:nvPr/>
        </p:nvSpPr>
        <p:spPr>
          <a:xfrm>
            <a:off x="4755825" y="4055165"/>
            <a:ext cx="2680351" cy="1240405"/>
          </a:xfrm>
          <a:prstGeom prst="borderCallout1">
            <a:avLst>
              <a:gd name="adj1" fmla="val 18750"/>
              <a:gd name="adj2" fmla="val -8333"/>
              <a:gd name="adj3" fmla="val 127340"/>
              <a:gd name="adj4" fmla="val -429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b="1" dirty="0">
                <a:solidFill>
                  <a:srgbClr val="FF0000"/>
                </a:solidFill>
              </a:rPr>
              <a:t>調査の結果、</a:t>
            </a:r>
            <a:endParaRPr kumimoji="1" lang="en-US" altLang="ja-JP" sz="1600" b="1" dirty="0">
              <a:solidFill>
                <a:srgbClr val="FF0000"/>
              </a:solidFill>
            </a:endParaRPr>
          </a:p>
          <a:p>
            <a:pPr algn="ctr"/>
            <a:r>
              <a:rPr kumimoji="1" lang="ja-JP" altLang="en-US" sz="1600" b="1" dirty="0">
                <a:solidFill>
                  <a:srgbClr val="FF0000"/>
                </a:solidFill>
              </a:rPr>
              <a:t>「需要予測」による人件費最低化により、平均</a:t>
            </a:r>
            <a:r>
              <a:rPr kumimoji="1" lang="en-US" altLang="ja-JP" sz="1600" b="1" dirty="0">
                <a:solidFill>
                  <a:srgbClr val="FF0000"/>
                </a:solidFill>
              </a:rPr>
              <a:t>x%</a:t>
            </a:r>
            <a:r>
              <a:rPr kumimoji="1" lang="ja-JP" altLang="en-US" sz="1600" b="1" dirty="0">
                <a:solidFill>
                  <a:srgbClr val="FF0000"/>
                </a:solidFill>
              </a:rPr>
              <a:t>のコスト削減が見込めると仮定する</a:t>
            </a:r>
          </a:p>
        </p:txBody>
      </p:sp>
    </p:spTree>
    <p:extLst>
      <p:ext uri="{BB962C8B-B14F-4D97-AF65-F5344CB8AC3E}">
        <p14:creationId xmlns:p14="http://schemas.microsoft.com/office/powerpoint/2010/main" val="3404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3670443954"/>
              </p:ext>
            </p:extLst>
          </p:nvPr>
        </p:nvGraphicFramePr>
        <p:xfrm>
          <a:off x="112060" y="1429912"/>
          <a:ext cx="11967880" cy="4217505"/>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リアルな対面によるコミュニケーション空間の提供</a:t>
                      </a:r>
                      <a:endParaRPr kumimoji="1" lang="en-US" altLang="ja-JP" dirty="0"/>
                    </a:p>
                    <a:p>
                      <a:endParaRPr kumimoji="1" lang="en-US" altLang="ja-JP" dirty="0"/>
                    </a:p>
                    <a:p>
                      <a:r>
                        <a:rPr kumimoji="1" lang="en-US" altLang="ja-JP" dirty="0"/>
                        <a:t>2.</a:t>
                      </a:r>
                      <a:r>
                        <a:rPr kumimoji="1" lang="ja-JP" altLang="en-US" dirty="0"/>
                        <a:t>日常の食事とは違ったプレミアム感の体験</a:t>
                      </a:r>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バッファ込みの人員・従業員確保にせざるをえない</a:t>
                      </a:r>
                      <a:endParaRPr kumimoji="1" lang="en-US" altLang="ja-JP" dirty="0"/>
                    </a:p>
                    <a:p>
                      <a:r>
                        <a:rPr kumimoji="1" lang="en-US" altLang="ja-JP" dirty="0"/>
                        <a:t>(=</a:t>
                      </a:r>
                      <a:r>
                        <a:rPr kumimoji="1" lang="ja-JP" altLang="en-US" dirty="0"/>
                        <a:t>余剰人件費発生</a:t>
                      </a:r>
                      <a:r>
                        <a:rPr kumimoji="1" lang="en-US" altLang="ja-JP" dirty="0"/>
                        <a:t>)</a:t>
                      </a:r>
                      <a:endParaRPr kumimoji="1" lang="ja-JP" altLang="en-US" dirty="0"/>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ja-JP" altLang="en-US" dirty="0"/>
                        <a:t>配送サービスの拡充により、店のキャパ</a:t>
                      </a:r>
                      <a:r>
                        <a:rPr kumimoji="1" lang="en-US" altLang="ja-JP" dirty="0"/>
                        <a:t>(</a:t>
                      </a:r>
                      <a:r>
                        <a:rPr kumimoji="1" lang="ja-JP" altLang="en-US" dirty="0"/>
                        <a:t>席</a:t>
                      </a:r>
                      <a:r>
                        <a:rPr kumimoji="1" lang="en-US" altLang="ja-JP" dirty="0"/>
                        <a:t>)</a:t>
                      </a:r>
                      <a:r>
                        <a:rPr kumimoji="1" lang="ja-JP" altLang="en-US" dirty="0"/>
                        <a:t>を超えた需要</a:t>
                      </a:r>
                      <a:endParaRPr kumimoji="1" lang="en-US" altLang="ja-JP" dirty="0"/>
                    </a:p>
                  </a:txBody>
                  <a:tcPr/>
                </a:tc>
                <a:tc>
                  <a:txBody>
                    <a:bodyPr/>
                    <a:lstStyle/>
                    <a:p>
                      <a:r>
                        <a:rPr kumimoji="1" lang="en-US" altLang="ja-JP" dirty="0"/>
                        <a:t>&lt;</a:t>
                      </a:r>
                      <a:r>
                        <a:rPr kumimoji="1" lang="ja-JP" altLang="en-US" dirty="0"/>
                        <a:t>脅威</a:t>
                      </a:r>
                      <a:r>
                        <a:rPr kumimoji="1" lang="en-US" altLang="ja-JP" dirty="0"/>
                        <a:t>&gt;</a:t>
                      </a:r>
                    </a:p>
                    <a:p>
                      <a:endParaRPr kumimoji="1" lang="en-US" altLang="ja-JP" dirty="0"/>
                    </a:p>
                    <a:p>
                      <a:r>
                        <a:rPr kumimoji="1" lang="en-US" altLang="ja-JP" dirty="0"/>
                        <a:t>1.</a:t>
                      </a:r>
                      <a:r>
                        <a:rPr kumimoji="1" lang="ja-JP" altLang="en-US" dirty="0"/>
                        <a:t>悪天候の場合、来店数が大きく減少する？</a:t>
                      </a:r>
                      <a:endParaRPr kumimoji="1" lang="en-US" altLang="ja-JP" dirty="0"/>
                    </a:p>
                    <a:p>
                      <a:r>
                        <a:rPr kumimoji="1" lang="ja-JP" altLang="en-US" sz="1600" dirty="0"/>
                        <a:t>他事例：天気情報が販売量に対して数</a:t>
                      </a:r>
                      <a:r>
                        <a:rPr kumimoji="1" lang="en-US" altLang="ja-JP" sz="1600" dirty="0"/>
                        <a:t>%</a:t>
                      </a:r>
                      <a:r>
                        <a:rPr kumimoji="1" lang="ja-JP" altLang="en-US" sz="1600" dirty="0"/>
                        <a:t>寄与</a:t>
                      </a:r>
                      <a:endParaRPr kumimoji="1" lang="en-US" altLang="ja-JP" sz="1600" dirty="0"/>
                    </a:p>
                    <a:p>
                      <a:r>
                        <a:rPr kumimoji="1" lang="en-US" altLang="ja-JP" sz="1600" dirty="0"/>
                        <a:t>https://diamond-rm.net/technology/57518/</a:t>
                      </a:r>
                    </a:p>
                    <a:p>
                      <a:endParaRPr kumimoji="1" lang="en-US" altLang="ja-JP" dirty="0"/>
                    </a:p>
                    <a:p>
                      <a:r>
                        <a:rPr kumimoji="1" lang="en-US" altLang="ja-JP" dirty="0"/>
                        <a:t>2.</a:t>
                      </a:r>
                      <a:r>
                        <a:rPr kumimoji="1" lang="ja-JP" altLang="en-US" dirty="0"/>
                        <a:t>コロナによる、外出・外食機械の減少</a:t>
                      </a:r>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0058400"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～導入先：店舗について～</a:t>
            </a:r>
          </a:p>
        </p:txBody>
      </p:sp>
      <p:sp>
        <p:nvSpPr>
          <p:cNvPr id="4" name="楕円 3">
            <a:extLst>
              <a:ext uri="{FF2B5EF4-FFF2-40B4-BE49-F238E27FC236}">
                <a16:creationId xmlns:a16="http://schemas.microsoft.com/office/drawing/2014/main" id="{B5568832-42DF-CA43-E520-92F6BF965CEE}"/>
              </a:ext>
            </a:extLst>
          </p:cNvPr>
          <p:cNvSpPr/>
          <p:nvPr/>
        </p:nvSpPr>
        <p:spPr>
          <a:xfrm>
            <a:off x="11211645" y="3538664"/>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a:t>
            </a:r>
            <a:endParaRPr kumimoji="1" lang="en-US" altLang="ja-JP" dirty="0">
              <a:solidFill>
                <a:schemeClr val="bg1"/>
              </a:solidFill>
            </a:endParaRPr>
          </a:p>
        </p:txBody>
      </p:sp>
    </p:spTree>
    <p:extLst>
      <p:ext uri="{BB962C8B-B14F-4D97-AF65-F5344CB8AC3E}">
        <p14:creationId xmlns:p14="http://schemas.microsoft.com/office/powerpoint/2010/main" val="25645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792343545"/>
              </p:ext>
            </p:extLst>
          </p:nvPr>
        </p:nvGraphicFramePr>
        <p:xfrm>
          <a:off x="112060" y="1149970"/>
          <a:ext cx="11967880" cy="3998176"/>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人件コストの削減</a:t>
                      </a:r>
                      <a:endParaRPr kumimoji="1" lang="en-US" altLang="ja-JP" dirty="0"/>
                    </a:p>
                    <a:p>
                      <a:endParaRPr kumimoji="1" lang="en-US" altLang="ja-JP" dirty="0"/>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予測が外れた場合、足りない人員で現場を回す必要があり、その場合、顧客満足度が低下する可能性がある</a:t>
                      </a:r>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en-US" altLang="ja-JP" dirty="0"/>
                        <a:t>1.</a:t>
                      </a:r>
                      <a:r>
                        <a:rPr kumimoji="1" lang="ja-JP" altLang="en-US" dirty="0"/>
                        <a:t>食材費の高騰により、コスト低下</a:t>
                      </a:r>
                      <a:r>
                        <a:rPr kumimoji="1" lang="en-US" altLang="ja-JP" dirty="0"/>
                        <a:t>(=</a:t>
                      </a:r>
                      <a:r>
                        <a:rPr kumimoji="1" lang="ja-JP" altLang="en-US" dirty="0"/>
                        <a:t>廃棄食材</a:t>
                      </a:r>
                      <a:r>
                        <a:rPr kumimoji="1" lang="en-US" altLang="ja-JP" dirty="0"/>
                        <a:t>)</a:t>
                      </a:r>
                      <a:r>
                        <a:rPr kumimoji="1" lang="ja-JP" altLang="en-US" dirty="0"/>
                        <a:t>の需要あり</a:t>
                      </a:r>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配膳ロボット導入による、人件費課題の、そもそもの解消</a:t>
                      </a:r>
                      <a:r>
                        <a:rPr kumimoji="1" lang="en-US" altLang="ja-JP" dirty="0"/>
                        <a:t>(=</a:t>
                      </a:r>
                      <a:r>
                        <a:rPr kumimoji="1" lang="ja-JP" altLang="en-US" dirty="0"/>
                        <a:t>来店予測の必要性がなくなる</a:t>
                      </a:r>
                      <a:r>
                        <a:rPr kumimoji="1" lang="en-US" altLang="ja-JP" dirty="0"/>
                        <a:t>)</a:t>
                      </a:r>
                      <a:endParaRPr kumimoji="1" lang="ja-JP" altLang="en-US" dirty="0"/>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～導入元</a:t>
            </a:r>
            <a:r>
              <a:rPr lang="en-US" altLang="ja-JP" sz="2400" dirty="0"/>
              <a:t>(</a:t>
            </a:r>
            <a:r>
              <a:rPr lang="ja-JP" altLang="en-US" sz="2400" dirty="0"/>
              <a:t>我々</a:t>
            </a:r>
            <a:r>
              <a:rPr lang="en-US" altLang="ja-JP" sz="2400" dirty="0"/>
              <a:t>)</a:t>
            </a:r>
            <a:r>
              <a:rPr lang="ja-JP" altLang="en-US" sz="2400" dirty="0"/>
              <a:t>：</a:t>
            </a:r>
            <a:r>
              <a:rPr lang="en-US" altLang="ja-JP" sz="2400" dirty="0"/>
              <a:t>pos</a:t>
            </a:r>
            <a:r>
              <a:rPr lang="ja-JP" altLang="en-US" sz="2400" dirty="0"/>
              <a:t>レジサービスについて～</a:t>
            </a:r>
          </a:p>
        </p:txBody>
      </p:sp>
      <p:sp>
        <p:nvSpPr>
          <p:cNvPr id="5" name="楕円 4">
            <a:extLst>
              <a:ext uri="{FF2B5EF4-FFF2-40B4-BE49-F238E27FC236}">
                <a16:creationId xmlns:a16="http://schemas.microsoft.com/office/drawing/2014/main" id="{AAE98A69-F4B9-E83A-C9F0-B968C1E8F3FB}"/>
              </a:ext>
            </a:extLst>
          </p:cNvPr>
          <p:cNvSpPr/>
          <p:nvPr/>
        </p:nvSpPr>
        <p:spPr>
          <a:xfrm>
            <a:off x="3712028" y="1809783"/>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
        <p:nvSpPr>
          <p:cNvPr id="7" name="楕円 6">
            <a:extLst>
              <a:ext uri="{FF2B5EF4-FFF2-40B4-BE49-F238E27FC236}">
                <a16:creationId xmlns:a16="http://schemas.microsoft.com/office/drawing/2014/main" id="{836896CB-61FE-F19E-611A-C000275F21C7}"/>
              </a:ext>
            </a:extLst>
          </p:cNvPr>
          <p:cNvSpPr/>
          <p:nvPr/>
        </p:nvSpPr>
        <p:spPr>
          <a:xfrm>
            <a:off x="2450566" y="4036872"/>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Tree>
    <p:extLst>
      <p:ext uri="{BB962C8B-B14F-4D97-AF65-F5344CB8AC3E}">
        <p14:creationId xmlns:p14="http://schemas.microsoft.com/office/powerpoint/2010/main" val="108650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現状と検討方針総括</a:t>
            </a:r>
            <a:endParaRPr lang="en-US" altLang="ja-JP" dirty="0"/>
          </a:p>
        </p:txBody>
      </p:sp>
      <p:graphicFrame>
        <p:nvGraphicFramePr>
          <p:cNvPr id="6" name="表 7">
            <a:extLst>
              <a:ext uri="{FF2B5EF4-FFF2-40B4-BE49-F238E27FC236}">
                <a16:creationId xmlns:a16="http://schemas.microsoft.com/office/drawing/2014/main" id="{6ABE242E-2726-40E1-15FC-3F59F15A570C}"/>
              </a:ext>
            </a:extLst>
          </p:cNvPr>
          <p:cNvGraphicFramePr>
            <a:graphicFrameLocks noGrp="1"/>
          </p:cNvGraphicFramePr>
          <p:nvPr>
            <p:extLst>
              <p:ext uri="{D42A27DB-BD31-4B8C-83A1-F6EECF244321}">
                <p14:modId xmlns:p14="http://schemas.microsoft.com/office/powerpoint/2010/main" val="2513076025"/>
              </p:ext>
            </p:extLst>
          </p:nvPr>
        </p:nvGraphicFramePr>
        <p:xfrm>
          <a:off x="111489" y="749464"/>
          <a:ext cx="9992766" cy="5359071"/>
        </p:xfrm>
        <a:graphic>
          <a:graphicData uri="http://schemas.openxmlformats.org/drawingml/2006/table">
            <a:tbl>
              <a:tblPr firstRow="1" bandRow="1">
                <a:tableStyleId>{638B1855-1B75-4FBE-930C-398BA8C253C6}</a:tableStyleId>
              </a:tblPr>
              <a:tblGrid>
                <a:gridCol w="1508530">
                  <a:extLst>
                    <a:ext uri="{9D8B030D-6E8A-4147-A177-3AD203B41FA5}">
                      <a16:colId xmlns:a16="http://schemas.microsoft.com/office/drawing/2014/main" val="143840013"/>
                    </a:ext>
                  </a:extLst>
                </a:gridCol>
                <a:gridCol w="3455299">
                  <a:extLst>
                    <a:ext uri="{9D8B030D-6E8A-4147-A177-3AD203B41FA5}">
                      <a16:colId xmlns:a16="http://schemas.microsoft.com/office/drawing/2014/main" val="2068966890"/>
                    </a:ext>
                  </a:extLst>
                </a:gridCol>
                <a:gridCol w="5028937">
                  <a:extLst>
                    <a:ext uri="{9D8B030D-6E8A-4147-A177-3AD203B41FA5}">
                      <a16:colId xmlns:a16="http://schemas.microsoft.com/office/drawing/2014/main" val="2341566530"/>
                    </a:ext>
                  </a:extLst>
                </a:gridCol>
              </a:tblGrid>
              <a:tr h="421311">
                <a:tc>
                  <a:txBody>
                    <a:bodyPr/>
                    <a:lstStyle/>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導入先</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飲食店</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導入元</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我々</a:t>
                      </a:r>
                      <a:r>
                        <a:rPr kumimoji="1" lang="en-US" altLang="ja-JP" sz="1600" dirty="0">
                          <a:solidFill>
                            <a:schemeClr val="bg1"/>
                          </a:solidFill>
                          <a:latin typeface="メイリオ 本文"/>
                        </a:rPr>
                        <a:t>:Air</a:t>
                      </a:r>
                      <a:r>
                        <a:rPr kumimoji="1" lang="ja-JP" altLang="en-US" sz="1600" dirty="0">
                          <a:solidFill>
                            <a:schemeClr val="bg1"/>
                          </a:solidFill>
                          <a:latin typeface="メイリオ 本文"/>
                        </a:rPr>
                        <a:t>レジ</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extLst>
                  <a:ext uri="{0D108BD9-81ED-4DB2-BD59-A6C34878D82A}">
                    <a16:rowId xmlns:a16="http://schemas.microsoft.com/office/drawing/2014/main" val="2869289161"/>
                  </a:ext>
                </a:extLst>
              </a:tr>
              <a:tr h="770467">
                <a:tc>
                  <a:txBody>
                    <a:bodyPr/>
                    <a:lstStyle/>
                    <a:p>
                      <a:r>
                        <a:rPr kumimoji="1" lang="ja-JP" altLang="en-US" sz="1600" b="1" dirty="0">
                          <a:solidFill>
                            <a:schemeClr val="bg1"/>
                          </a:solidFill>
                          <a:latin typeface="メイリオ 本文"/>
                        </a:rPr>
                        <a:t>セグメンテーション</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400" dirty="0">
                          <a:solidFill>
                            <a:schemeClr val="bg1"/>
                          </a:solidFill>
                          <a:latin typeface="メイリオ 本文"/>
                        </a:rPr>
                        <a:t> </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非労働世代</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15</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2.</a:t>
                      </a:r>
                      <a:r>
                        <a:rPr kumimoji="1" lang="ja-JP" altLang="en-US" sz="1400" dirty="0">
                          <a:solidFill>
                            <a:schemeClr val="bg1"/>
                          </a:solidFill>
                          <a:latin typeface="メイリオ 本文"/>
                        </a:rPr>
                        <a:t>労働世代</a:t>
                      </a:r>
                      <a:r>
                        <a:rPr kumimoji="1" lang="en-US" altLang="ja-JP" sz="1400" dirty="0">
                          <a:solidFill>
                            <a:schemeClr val="bg1"/>
                          </a:solidFill>
                          <a:latin typeface="メイリオ 本文"/>
                        </a:rPr>
                        <a:t>(16</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60</a:t>
                      </a:r>
                      <a:r>
                        <a:rPr kumimoji="1" lang="ja-JP" altLang="en-US" sz="1400" dirty="0">
                          <a:solidFill>
                            <a:schemeClr val="bg1"/>
                          </a:solidFill>
                          <a:latin typeface="メイリオ 本文"/>
                        </a:rPr>
                        <a:t>代男女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そのほか</a:t>
                      </a:r>
                      <a:r>
                        <a:rPr kumimoji="1" lang="en-US" altLang="ja-JP" sz="1400" dirty="0">
                          <a:solidFill>
                            <a:schemeClr val="bg1"/>
                          </a:solidFill>
                          <a:latin typeface="メイリオ 本文"/>
                        </a:rPr>
                        <a:t>(70</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r>
                        <a:rPr kumimoji="1" lang="en-US" altLang="ja-JP" sz="1600" dirty="0">
                          <a:solidFill>
                            <a:schemeClr val="bg1"/>
                          </a:solidFill>
                          <a:latin typeface="メイリオ 本文"/>
                        </a:rPr>
                        <a:t>(pos</a:t>
                      </a:r>
                      <a:r>
                        <a:rPr kumimoji="1" lang="ja-JP" altLang="en-US" sz="1600" dirty="0">
                          <a:solidFill>
                            <a:schemeClr val="bg1"/>
                          </a:solidFill>
                          <a:latin typeface="メイリオ 本文"/>
                        </a:rPr>
                        <a:t>レジサービス</a:t>
                      </a:r>
                      <a:r>
                        <a:rPr kumimoji="1" lang="en-US" altLang="ja-JP" sz="1600" dirty="0">
                          <a:solidFill>
                            <a:schemeClr val="bg1"/>
                          </a:solidFill>
                          <a:latin typeface="メイリオ 本文"/>
                        </a:rPr>
                        <a:t>)</a:t>
                      </a:r>
                    </a:p>
                    <a:p>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飲食店</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2.</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小型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美容室等</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大型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百貨店等</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大きな変化なし</a:t>
                      </a:r>
                    </a:p>
                  </a:txBody>
                  <a:tcPr/>
                </a:tc>
                <a:extLst>
                  <a:ext uri="{0D108BD9-81ED-4DB2-BD59-A6C34878D82A}">
                    <a16:rowId xmlns:a16="http://schemas.microsoft.com/office/drawing/2014/main" val="4279855482"/>
                  </a:ext>
                </a:extLst>
              </a:tr>
              <a:tr h="7704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メイリオ 本文"/>
                        </a:rPr>
                        <a:t>ターゲティング</a:t>
                      </a:r>
                    </a:p>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2.</a:t>
                      </a:r>
                      <a:r>
                        <a:rPr kumimoji="1" lang="ja-JP" altLang="en-US" sz="1600" dirty="0">
                          <a:solidFill>
                            <a:schemeClr val="bg1"/>
                          </a:solidFill>
                          <a:latin typeface="メイリオ 本文"/>
                        </a:rPr>
                        <a:t>労働世代</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セグメントごとに投資内容を変えない</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1.  , 2. </a:t>
                      </a: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 </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初期投資もままならない店舗向けに、初期投資</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円を売りに差別化</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a:t>
                      </a:r>
                      <a:r>
                        <a:rPr kumimoji="1" lang="en-US" altLang="ja-JP" sz="1600" dirty="0">
                          <a:solidFill>
                            <a:schemeClr val="bg1"/>
                          </a:solidFill>
                          <a:latin typeface="メイリオ 本文"/>
                        </a:rPr>
                        <a:t>3.</a:t>
                      </a:r>
                      <a:r>
                        <a:rPr kumimoji="1" lang="ja-JP" altLang="en-US" sz="1600" dirty="0">
                          <a:solidFill>
                            <a:schemeClr val="bg1"/>
                          </a:solidFill>
                          <a:latin typeface="メイリオ 本文"/>
                        </a:rPr>
                        <a:t>も今後拡大予定</a:t>
                      </a:r>
                    </a:p>
                  </a:txBody>
                  <a:tcPr/>
                </a:tc>
                <a:extLst>
                  <a:ext uri="{0D108BD9-81ED-4DB2-BD59-A6C34878D82A}">
                    <a16:rowId xmlns:a16="http://schemas.microsoft.com/office/drawing/2014/main" val="2844422846"/>
                  </a:ext>
                </a:extLst>
              </a:tr>
              <a:tr h="770467">
                <a:tc>
                  <a:txBody>
                    <a:bodyPr/>
                    <a:lstStyle/>
                    <a:p>
                      <a:r>
                        <a:rPr kumimoji="1" lang="ja-JP" altLang="en-US" sz="1600" b="1" dirty="0">
                          <a:solidFill>
                            <a:schemeClr val="bg1"/>
                          </a:solidFill>
                          <a:latin typeface="メイリオ 本文"/>
                        </a:rPr>
                        <a:t>ポジショニング</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巣ごもり需要により、飲食の場に自宅も有力な候補</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需要は戻るが、</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配達</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サービスのシェアがコロナ前より拡大</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a:t>
                      </a:r>
                      <a:r>
                        <a:rPr kumimoji="1" lang="en-US" altLang="ja-JP" sz="1600" dirty="0">
                          <a:solidFill>
                            <a:schemeClr val="bg1"/>
                          </a:solidFill>
                          <a:latin typeface="メイリオ 本文"/>
                        </a:rPr>
                        <a:t>1.,2.</a:t>
                      </a:r>
                      <a:r>
                        <a:rPr kumimoji="1" lang="ja-JP" altLang="en-US" sz="1600" dirty="0">
                          <a:solidFill>
                            <a:schemeClr val="bg1"/>
                          </a:solidFill>
                          <a:latin typeface="メイリオ 本文"/>
                        </a:rPr>
                        <a:t>のセグメントにおいてシェア</a:t>
                      </a:r>
                      <a:r>
                        <a:rPr kumimoji="1" lang="en-US" altLang="ja-JP" sz="1600" dirty="0">
                          <a:solidFill>
                            <a:schemeClr val="bg1"/>
                          </a:solidFill>
                          <a:latin typeface="メイリオ 本文"/>
                        </a:rPr>
                        <a:t>x% </a:t>
                      </a:r>
                    </a:p>
                    <a:p>
                      <a:r>
                        <a:rPr kumimoji="1" lang="en-US" altLang="ja-JP" sz="1600" b="1" dirty="0">
                          <a:solidFill>
                            <a:srgbClr val="FF0000"/>
                          </a:solidFill>
                          <a:latin typeface="メイリオ 本文"/>
                        </a:rPr>
                        <a:t>※80%</a:t>
                      </a:r>
                      <a:r>
                        <a:rPr kumimoji="1" lang="ja-JP" altLang="en-US" sz="1600" b="1" dirty="0">
                          <a:solidFill>
                            <a:srgbClr val="FF0000"/>
                          </a:solidFill>
                          <a:latin typeface="メイリオ 本文"/>
                        </a:rPr>
                        <a:t>以上と仮定</a:t>
                      </a:r>
                      <a:endParaRPr kumimoji="1" lang="en-US" altLang="ja-JP" sz="1600" b="1" dirty="0">
                        <a:solidFill>
                          <a:srgbClr val="FF0000"/>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コロナの影響もあり、ターゲティング対象の減少</a:t>
                      </a:r>
                    </a:p>
                  </a:txBody>
                  <a:tcPr/>
                </a:tc>
                <a:extLst>
                  <a:ext uri="{0D108BD9-81ED-4DB2-BD59-A6C34878D82A}">
                    <a16:rowId xmlns:a16="http://schemas.microsoft.com/office/drawing/2014/main" val="2736457345"/>
                  </a:ext>
                </a:extLst>
              </a:tr>
            </a:tbl>
          </a:graphicData>
        </a:graphic>
      </p:graphicFrame>
      <p:sp>
        <p:nvSpPr>
          <p:cNvPr id="4" name="四角形: 角を丸くする 3">
            <a:extLst>
              <a:ext uri="{FF2B5EF4-FFF2-40B4-BE49-F238E27FC236}">
                <a16:creationId xmlns:a16="http://schemas.microsoft.com/office/drawing/2014/main" id="{D40FD9AC-9262-A6A4-E779-C99E52569B04}"/>
              </a:ext>
            </a:extLst>
          </p:cNvPr>
          <p:cNvSpPr/>
          <p:nvPr/>
        </p:nvSpPr>
        <p:spPr>
          <a:xfrm>
            <a:off x="1144533" y="6036657"/>
            <a:ext cx="9718262" cy="76034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b="1" dirty="0"/>
              <a:t>導入元</a:t>
            </a:r>
            <a:r>
              <a:rPr kumimoji="1" lang="en-US" altLang="ja-JP" b="1" dirty="0"/>
              <a:t>/</a:t>
            </a:r>
            <a:r>
              <a:rPr kumimoji="1" lang="ja-JP" altLang="en-US" b="1" dirty="0"/>
              <a:t>先双方に利益が見込めるため、製品戦略として「需要予測機能」の導入と、</a:t>
            </a:r>
            <a:endParaRPr kumimoji="1" lang="en-US" altLang="ja-JP" b="1" dirty="0"/>
          </a:p>
          <a:p>
            <a:pPr algn="ctr"/>
            <a:r>
              <a:rPr kumimoji="1" lang="ja-JP" altLang="en-US" b="1" dirty="0"/>
              <a:t>ロイヤリティ・ブランド向上を見込んで「気候要素反映」効果を検討しました</a:t>
            </a:r>
            <a:endParaRPr kumimoji="1" lang="ja-JP" altLang="en-US" dirty="0"/>
          </a:p>
        </p:txBody>
      </p:sp>
      <p:sp>
        <p:nvSpPr>
          <p:cNvPr id="8" name="吹き出し: 角を丸めた四角形 7">
            <a:extLst>
              <a:ext uri="{FF2B5EF4-FFF2-40B4-BE49-F238E27FC236}">
                <a16:creationId xmlns:a16="http://schemas.microsoft.com/office/drawing/2014/main" id="{55851972-6F3B-B0A3-8101-6FA8F90F2D71}"/>
              </a:ext>
            </a:extLst>
          </p:cNvPr>
          <p:cNvSpPr/>
          <p:nvPr/>
        </p:nvSpPr>
        <p:spPr>
          <a:xfrm>
            <a:off x="10104255" y="3428999"/>
            <a:ext cx="2087745" cy="2414295"/>
          </a:xfrm>
          <a:prstGeom prst="wedgeRoundRectCallout">
            <a:avLst>
              <a:gd name="adj1" fmla="val -59436"/>
              <a:gd name="adj2" fmla="val 12662"/>
              <a:gd name="adj3" fmla="val 16667"/>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solidFill>
                  <a:schemeClr val="bg1"/>
                </a:solidFill>
              </a:rPr>
              <a:t>■戦略として</a:t>
            </a:r>
            <a:endParaRPr kumimoji="1" lang="en-US" altLang="ja-JP" sz="1400" dirty="0">
              <a:solidFill>
                <a:schemeClr val="bg1"/>
              </a:solidFill>
            </a:endParaRPr>
          </a:p>
          <a:p>
            <a:r>
              <a:rPr kumimoji="1" lang="ja-JP" altLang="en-US" sz="1400" dirty="0">
                <a:solidFill>
                  <a:schemeClr val="bg1"/>
                </a:solidFill>
              </a:rPr>
              <a:t>価格戦略：なし</a:t>
            </a:r>
            <a:endParaRPr kumimoji="1" lang="en-US" altLang="ja-JP" sz="1400" dirty="0">
              <a:solidFill>
                <a:schemeClr val="bg1"/>
              </a:solidFill>
            </a:endParaRPr>
          </a:p>
          <a:p>
            <a:r>
              <a:rPr kumimoji="1" lang="ja-JP" altLang="en-US" sz="1400" dirty="0">
                <a:solidFill>
                  <a:schemeClr val="bg1"/>
                </a:solidFill>
              </a:rPr>
              <a:t>製品戦略：あり</a:t>
            </a:r>
            <a:endParaRPr kumimoji="1" lang="en-US" altLang="ja-JP" sz="1400" dirty="0">
              <a:solidFill>
                <a:schemeClr val="bg1"/>
              </a:solidFill>
            </a:endParaRPr>
          </a:p>
          <a:p>
            <a:r>
              <a:rPr kumimoji="1" lang="ja-JP" altLang="en-US" sz="1400" dirty="0">
                <a:solidFill>
                  <a:schemeClr val="bg1"/>
                </a:solidFill>
              </a:rPr>
              <a:t>チャネル戦略：不要</a:t>
            </a:r>
          </a:p>
        </p:txBody>
      </p:sp>
    </p:spTree>
    <p:extLst>
      <p:ext uri="{BB962C8B-B14F-4D97-AF65-F5344CB8AC3E}">
        <p14:creationId xmlns:p14="http://schemas.microsoft.com/office/powerpoint/2010/main" val="27107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分析企画・結果</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8837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デジタルのデザイン</Template>
  <TotalTime>0</TotalTime>
  <Words>1639</Words>
  <Application>Microsoft Office PowerPoint</Application>
  <PresentationFormat>ワイド画面</PresentationFormat>
  <Paragraphs>243</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Inter</vt:lpstr>
      <vt:lpstr>Meiryo UI</vt:lpstr>
      <vt:lpstr>メイリオ 本文</vt:lpstr>
      <vt:lpstr>Century Gothic</vt:lpstr>
      <vt:lpstr>Wingdings 3</vt:lpstr>
      <vt:lpstr>イオン</vt:lpstr>
      <vt:lpstr>分析提案書</vt:lpstr>
      <vt:lpstr>PowerPoint プレゼンテーション</vt:lpstr>
      <vt:lpstr>PowerPoint プレゼンテーション</vt:lpstr>
      <vt:lpstr>背景</vt:lpstr>
      <vt:lpstr>PowerPoint プレゼンテーション</vt:lpstr>
      <vt:lpstr>PowerPoint プレゼンテーション</vt:lpstr>
      <vt:lpstr>PowerPoint プレゼンテーション</vt:lpstr>
      <vt:lpstr>PowerPoint プレゼンテーション</vt:lpstr>
      <vt:lpstr>分析企画・結果</vt:lpstr>
      <vt:lpstr>PowerPoint プレゼンテーション</vt:lpstr>
      <vt:lpstr>分析詳細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2022-08-22T11:03:26Z</dcterms:created>
  <dcterms:modified xsi:type="dcterms:W3CDTF">2023-10-31T06:07:46Z</dcterms:modified>
</cp:coreProperties>
</file>