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</c:numCache>
            </c:numRef>
          </c:xVal>
          <c:yVal>
            <c:numRef>
              <c:f>Tabelle1!$B$2:$B$32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0.55000000000000004</c:v>
                </c:pt>
                <c:pt idx="6">
                  <c:v>0.7</c:v>
                </c:pt>
                <c:pt idx="7">
                  <c:v>0.9</c:v>
                </c:pt>
                <c:pt idx="8">
                  <c:v>1.2</c:v>
                </c:pt>
                <c:pt idx="9">
                  <c:v>1.7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1.45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1.8</c:v>
                </c:pt>
                <c:pt idx="18">
                  <c:v>2</c:v>
                </c:pt>
                <c:pt idx="19">
                  <c:v>2.2000000000000002</c:v>
                </c:pt>
                <c:pt idx="20">
                  <c:v>2.5</c:v>
                </c:pt>
                <c:pt idx="21">
                  <c:v>2.9</c:v>
                </c:pt>
                <c:pt idx="22">
                  <c:v>3.4</c:v>
                </c:pt>
                <c:pt idx="23">
                  <c:v>4</c:v>
                </c:pt>
                <c:pt idx="24">
                  <c:v>3.3</c:v>
                </c:pt>
                <c:pt idx="25">
                  <c:v>2.8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2.65</c:v>
                </c:pt>
                <c:pt idx="30">
                  <c:v>2.4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896056"/>
        <c:axId val="289896448"/>
      </c:scatterChart>
      <c:valAx>
        <c:axId val="2898960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9896448"/>
        <c:crosses val="autoZero"/>
        <c:crossBetween val="midCat"/>
      </c:valAx>
      <c:valAx>
        <c:axId val="2898964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9896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Tabelle1!$B$2:$B$22</c:f>
              <c:numCache>
                <c:formatCode>General</c:formatCode>
                <c:ptCount val="21"/>
                <c:pt idx="0">
                  <c:v>1.8158323094408235E-4</c:v>
                </c:pt>
                <c:pt idx="1">
                  <c:v>4.9351739905922898E-4</c:v>
                </c:pt>
                <c:pt idx="2">
                  <c:v>1.3409506830260876E-3</c:v>
                </c:pt>
                <c:pt idx="3">
                  <c:v>3.6408847204874029E-3</c:v>
                </c:pt>
                <c:pt idx="4">
                  <c:v>9.8660371654399892E-3</c:v>
                </c:pt>
                <c:pt idx="5">
                  <c:v>2.6592226683160303E-2</c:v>
                </c:pt>
                <c:pt idx="6">
                  <c:v>7.0650824853164207E-2</c:v>
                </c:pt>
                <c:pt idx="7">
                  <c:v>0.18070663892364858</c:v>
                </c:pt>
                <c:pt idx="8">
                  <c:v>0.41997434161402614</c:v>
                </c:pt>
                <c:pt idx="9">
                  <c:v>0.7864477329659274</c:v>
                </c:pt>
                <c:pt idx="10">
                  <c:v>1</c:v>
                </c:pt>
                <c:pt idx="11">
                  <c:v>0.7864477329659274</c:v>
                </c:pt>
                <c:pt idx="12">
                  <c:v>0.41997434161402614</c:v>
                </c:pt>
                <c:pt idx="13">
                  <c:v>0.18070663892364858</c:v>
                </c:pt>
                <c:pt idx="14">
                  <c:v>7.0650824853164207E-2</c:v>
                </c:pt>
                <c:pt idx="15">
                  <c:v>2.6592226683160303E-2</c:v>
                </c:pt>
                <c:pt idx="16">
                  <c:v>9.8660371654399892E-3</c:v>
                </c:pt>
                <c:pt idx="17">
                  <c:v>3.6408847204874029E-3</c:v>
                </c:pt>
                <c:pt idx="18">
                  <c:v>1.3409506830260876E-3</c:v>
                </c:pt>
                <c:pt idx="19">
                  <c:v>4.9351739905922898E-4</c:v>
                </c:pt>
                <c:pt idx="20">
                  <c:v>1.8158323094408235E-4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897624"/>
        <c:axId val="289898016"/>
      </c:scatterChart>
      <c:valAx>
        <c:axId val="289897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98016"/>
        <c:crosses val="autoZero"/>
        <c:crossBetween val="midCat"/>
      </c:valAx>
      <c:valAx>
        <c:axId val="2898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897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d/dx ReLU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d/dx PReLU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Tabelle1!$A$2:$A$5</c:f>
              <c:numCache>
                <c:formatCode>General</c:formatCode>
                <c:ptCount val="4"/>
                <c:pt idx="0">
                  <c:v>-1</c:v>
                </c:pt>
                <c:pt idx="1">
                  <c:v>-9.9999999999999995E-7</c:v>
                </c:pt>
                <c:pt idx="2">
                  <c:v>0</c:v>
                </c:pt>
                <c:pt idx="3">
                  <c:v>1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727240"/>
        <c:axId val="362727632"/>
      </c:scatterChart>
      <c:valAx>
        <c:axId val="362727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27632"/>
        <c:crosses val="autoZero"/>
        <c:crossBetween val="midCat"/>
      </c:valAx>
      <c:valAx>
        <c:axId val="362727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27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0.62963</cdr:x>
      <cdr:y>0.18898</cdr:y>
    </cdr:from>
    <cdr:to>
      <cdr:x>0.66576</cdr:x>
      <cdr:y>0.22942</cdr:y>
    </cdr:to>
    <cdr:cxnSp macro="">
      <cdr:nvCxnSpPr>
        <cdr:cNvPr id="2" name="Gerade Verbindung mit Pfeil 1"/>
        <cdr:cNvCxnSpPr/>
      </cdr:nvCxnSpPr>
      <cdr:spPr>
        <a:xfrm xmlns:a="http://schemas.openxmlformats.org/drawingml/2006/main" flipV="1">
          <a:off x="6620933" y="822326"/>
          <a:ext cx="379942" cy="17596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0.65231</cdr:x>
      <cdr:y>0.13864</cdr:y>
    </cdr:from>
    <cdr:to>
      <cdr:x>0.66609</cdr:x>
      <cdr:y>0.18821</cdr:y>
    </cdr:to>
    <cdr:cxnSp macro="">
      <cdr:nvCxnSpPr>
        <cdr:cNvPr id="5" name="Gerade Verbindung mit Pfeil 4"/>
        <cdr:cNvCxnSpPr/>
      </cdr:nvCxnSpPr>
      <cdr:spPr>
        <a:xfrm xmlns:a="http://schemas.openxmlformats.org/drawingml/2006/main" flipH="1" flipV="1">
          <a:off x="6859411" y="603250"/>
          <a:ext cx="144938" cy="215723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5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8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0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B3DD-A8C7-42E4-BD13-C5A94ED02CDA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DC67-57D2-4A80-A398-B7C2A2BABC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I: Techniques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</a:t>
            </a:r>
            <a:r>
              <a:rPr lang="en-US" dirty="0" err="1" smtClean="0"/>
              <a:t>SYChienIsGod</a:t>
            </a:r>
            <a:r>
              <a:rPr lang="en-US" dirty="0" smtClean="0"/>
              <a:t>”: </a:t>
            </a:r>
            <a:r>
              <a:rPr lang="zh-TW" altLang="en-US" dirty="0" smtClean="0"/>
              <a:t>洪培恒 曾泓諭 柯揚 李啟為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04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 lot of simple classifiers can be very strong if they are combined</a:t>
            </a:r>
          </a:p>
          <a:p>
            <a:r>
              <a:rPr lang="en-US" dirty="0" smtClean="0"/>
              <a:t>Presumption: their errors are not correlated</a:t>
            </a:r>
            <a:endParaRPr lang="en-GB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121664" y="5251844"/>
            <a:ext cx="1060704" cy="1112379"/>
            <a:chOff x="6254496" y="2800382"/>
            <a:chExt cx="2851880" cy="2990818"/>
          </a:xfrm>
        </p:grpSpPr>
        <p:sp>
          <p:nvSpPr>
            <p:cNvPr id="4" name="Ellipse 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Gerade Verbindung mit Pfeil 9"/>
            <p:cNvCxnSpPr>
              <a:stCxn id="4" idx="6"/>
              <a:endCxn id="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4" idx="6"/>
              <a:endCxn id="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4" idx="6"/>
              <a:endCxn id="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5" idx="6"/>
              <a:endCxn id="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stCxn id="5" idx="6"/>
              <a:endCxn id="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5" idx="6"/>
              <a:endCxn id="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6" idx="6"/>
              <a:endCxn id="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6"/>
              <a:endCxn id="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6"/>
              <a:endCxn id="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2700834" y="5249798"/>
            <a:ext cx="1060704" cy="1112379"/>
            <a:chOff x="6254496" y="2800382"/>
            <a:chExt cx="2851880" cy="2990818"/>
          </a:xfrm>
        </p:grpSpPr>
        <p:sp>
          <p:nvSpPr>
            <p:cNvPr id="36" name="Ellipse 35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2" name="Gerade Verbindung mit Pfeil 41"/>
            <p:cNvCxnSpPr>
              <a:stCxn id="36" idx="6"/>
              <a:endCxn id="40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stCxn id="36" idx="6"/>
              <a:endCxn id="39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36" idx="6"/>
              <a:endCxn id="41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>
              <a:stCxn id="37" idx="6"/>
              <a:endCxn id="40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7" idx="6"/>
              <a:endCxn id="39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stCxn id="37" idx="6"/>
              <a:endCxn id="41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38" idx="6"/>
              <a:endCxn id="41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8" idx="6"/>
              <a:endCxn id="40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8" idx="6"/>
              <a:endCxn id="39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319709" y="5249798"/>
            <a:ext cx="1060704" cy="1112379"/>
            <a:chOff x="6254496" y="2800382"/>
            <a:chExt cx="2851880" cy="2990818"/>
          </a:xfrm>
        </p:grpSpPr>
        <p:sp>
          <p:nvSpPr>
            <p:cNvPr id="52" name="Ellipse 51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Ellipse 54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" name="Gerade Verbindung mit Pfeil 57"/>
            <p:cNvCxnSpPr>
              <a:stCxn id="52" idx="6"/>
              <a:endCxn id="56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52" idx="6"/>
              <a:endCxn id="55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52" idx="6"/>
              <a:endCxn id="57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53" idx="6"/>
              <a:endCxn id="56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53" idx="6"/>
              <a:endCxn id="55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/>
            <p:cNvCxnSpPr>
              <a:stCxn id="53" idx="6"/>
              <a:endCxn id="57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54" idx="6"/>
              <a:endCxn id="57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54" idx="6"/>
              <a:endCxn id="56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4" idx="6"/>
              <a:endCxn id="55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5898879" y="5250018"/>
            <a:ext cx="1060704" cy="1112379"/>
            <a:chOff x="6254496" y="2800382"/>
            <a:chExt cx="2851880" cy="2990818"/>
          </a:xfrm>
        </p:grpSpPr>
        <p:sp>
          <p:nvSpPr>
            <p:cNvPr id="68" name="Ellipse 67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4" name="Gerade Verbindung mit Pfeil 73"/>
            <p:cNvCxnSpPr>
              <a:stCxn id="68" idx="6"/>
              <a:endCxn id="72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stCxn id="68" idx="6"/>
              <a:endCxn id="71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68" idx="6"/>
              <a:endCxn id="73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69" idx="6"/>
              <a:endCxn id="72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69" idx="6"/>
              <a:endCxn id="71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stCxn id="69" idx="6"/>
              <a:endCxn id="73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70" idx="6"/>
              <a:endCxn id="73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>
              <a:stCxn id="70" idx="6"/>
              <a:endCxn id="72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70" idx="6"/>
              <a:endCxn id="71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7473518" y="5247752"/>
            <a:ext cx="1060704" cy="1112379"/>
            <a:chOff x="6254496" y="2800382"/>
            <a:chExt cx="2851880" cy="2990818"/>
          </a:xfrm>
        </p:grpSpPr>
        <p:sp>
          <p:nvSpPr>
            <p:cNvPr id="84" name="Ellipse 83"/>
            <p:cNvSpPr/>
            <p:nvPr/>
          </p:nvSpPr>
          <p:spPr>
            <a:xfrm>
              <a:off x="6254496" y="280038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254496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254496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Ellipse 86"/>
            <p:cNvSpPr/>
            <p:nvPr/>
          </p:nvSpPr>
          <p:spPr>
            <a:xfrm>
              <a:off x="8377428" y="2808066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8377428" y="3925817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8377428" y="5062252"/>
              <a:ext cx="728948" cy="728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0" name="Gerade Verbindung mit Pfeil 89"/>
            <p:cNvCxnSpPr>
              <a:stCxn id="84" idx="6"/>
              <a:endCxn id="88" idx="1"/>
            </p:cNvCxnSpPr>
            <p:nvPr/>
          </p:nvCxnSpPr>
          <p:spPr>
            <a:xfrm>
              <a:off x="6983444" y="3164856"/>
              <a:ext cx="1500736" cy="867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84" idx="6"/>
              <a:endCxn id="87" idx="2"/>
            </p:cNvCxnSpPr>
            <p:nvPr/>
          </p:nvCxnSpPr>
          <p:spPr>
            <a:xfrm>
              <a:off x="6983444" y="3164856"/>
              <a:ext cx="1393984" cy="76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84" idx="6"/>
              <a:endCxn id="89" idx="1"/>
            </p:cNvCxnSpPr>
            <p:nvPr/>
          </p:nvCxnSpPr>
          <p:spPr>
            <a:xfrm>
              <a:off x="6983444" y="3164856"/>
              <a:ext cx="1500736" cy="2004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>
              <a:stCxn id="85" idx="6"/>
              <a:endCxn id="88" idx="2"/>
            </p:cNvCxnSpPr>
            <p:nvPr/>
          </p:nvCxnSpPr>
          <p:spPr>
            <a:xfrm>
              <a:off x="6983444" y="4290291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85" idx="6"/>
              <a:endCxn id="87" idx="3"/>
            </p:cNvCxnSpPr>
            <p:nvPr/>
          </p:nvCxnSpPr>
          <p:spPr>
            <a:xfrm flipV="1">
              <a:off x="6983444" y="3430262"/>
              <a:ext cx="1500736" cy="8600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>
              <a:stCxn id="85" idx="6"/>
              <a:endCxn id="89" idx="1"/>
            </p:cNvCxnSpPr>
            <p:nvPr/>
          </p:nvCxnSpPr>
          <p:spPr>
            <a:xfrm>
              <a:off x="6983444" y="4290291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86" idx="6"/>
              <a:endCxn id="89" idx="2"/>
            </p:cNvCxnSpPr>
            <p:nvPr/>
          </p:nvCxnSpPr>
          <p:spPr>
            <a:xfrm>
              <a:off x="6983444" y="5426726"/>
              <a:ext cx="139398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86" idx="6"/>
              <a:endCxn id="88" idx="3"/>
            </p:cNvCxnSpPr>
            <p:nvPr/>
          </p:nvCxnSpPr>
          <p:spPr>
            <a:xfrm flipV="1">
              <a:off x="6983444" y="4548013"/>
              <a:ext cx="1500736" cy="8787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>
              <a:stCxn id="86" idx="6"/>
              <a:endCxn id="87" idx="3"/>
            </p:cNvCxnSpPr>
            <p:nvPr/>
          </p:nvCxnSpPr>
          <p:spPr>
            <a:xfrm flipV="1">
              <a:off x="6983444" y="3430262"/>
              <a:ext cx="1500736" cy="1996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/>
          <p:cNvSpPr txBox="1"/>
          <p:nvPr/>
        </p:nvSpPr>
        <p:spPr>
          <a:xfrm>
            <a:off x="1493158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GB" dirty="0"/>
          </a:p>
        </p:txBody>
      </p:sp>
      <p:sp>
        <p:nvSpPr>
          <p:cNvPr id="116" name="Textfeld 115"/>
          <p:cNvSpPr txBox="1"/>
          <p:nvPr/>
        </p:nvSpPr>
        <p:spPr>
          <a:xfrm>
            <a:off x="3081322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117" name="Textfeld 116"/>
          <p:cNvSpPr txBox="1"/>
          <p:nvPr/>
        </p:nvSpPr>
        <p:spPr>
          <a:xfrm>
            <a:off x="4669486" y="6450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118" name="Textfeld 117"/>
          <p:cNvSpPr txBox="1"/>
          <p:nvPr/>
        </p:nvSpPr>
        <p:spPr>
          <a:xfrm>
            <a:off x="6257650" y="64509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GB" dirty="0"/>
          </a:p>
        </p:txBody>
      </p:sp>
      <p:sp>
        <p:nvSpPr>
          <p:cNvPr id="119" name="Textfeld 118"/>
          <p:cNvSpPr txBox="1"/>
          <p:nvPr/>
        </p:nvSpPr>
        <p:spPr>
          <a:xfrm>
            <a:off x="7855432" y="64509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GB" dirty="0"/>
          </a:p>
        </p:txBody>
      </p:sp>
      <p:graphicFrame>
        <p:nvGraphicFramePr>
          <p:cNvPr id="120" name="Tabel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41634"/>
              </p:ext>
            </p:extLst>
          </p:nvPr>
        </p:nvGraphicFramePr>
        <p:xfrm>
          <a:off x="202175" y="2915605"/>
          <a:ext cx="89346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286"/>
                <a:gridCol w="1354667"/>
                <a:gridCol w="1354667"/>
                <a:gridCol w="1354667"/>
                <a:gridCol w="1354667"/>
                <a:gridCol w="1354667"/>
              </a:tblGrid>
              <a:tr h="297237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Accuracy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GB" dirty="0"/>
                    </a:p>
                  </a:txBody>
                  <a:tcPr/>
                </a:tc>
              </a:tr>
              <a:tr h="301365">
                <a:tc>
                  <a:txBody>
                    <a:bodyPr/>
                    <a:lstStyle/>
                    <a:p>
                      <a:r>
                        <a:rPr lang="en-US" dirty="0" smtClean="0"/>
                        <a:t>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3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Bagging: Make every classifier a little different by letting him look at different data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Randomly select XX% of the data as training data for the classifier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989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all…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1% inspiration (</a:t>
            </a:r>
            <a:r>
              <a:rPr lang="zh-CN" altLang="en-US" dirty="0" smtClean="0"/>
              <a:t>灵感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99% perspiration (</a:t>
            </a:r>
            <a:r>
              <a:rPr lang="zh-CN" altLang="en-US" dirty="0" smtClean="0"/>
              <a:t>流汗</a:t>
            </a:r>
            <a:r>
              <a:rPr lang="en-US" altLang="zh-CN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Framework: </a:t>
            </a:r>
            <a:r>
              <a:rPr lang="en-US" dirty="0" err="1" smtClean="0"/>
              <a:t>Theano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Both allow for quick prototyping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Network Architecture: Fully connected layers and multiple frames as input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Employed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Preprocessing: Data </a:t>
            </a:r>
            <a:r>
              <a:rPr lang="en-US" dirty="0" err="1" smtClean="0"/>
              <a:t>standardisation</a:t>
            </a:r>
            <a:r>
              <a:rPr lang="en-US" dirty="0" smtClean="0"/>
              <a:t>/</a:t>
            </a:r>
            <a:r>
              <a:rPr lang="en-US" dirty="0" err="1" smtClean="0"/>
              <a:t>normalisation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Gradient descent: momentum + learning rate decay</a:t>
            </a:r>
          </a:p>
          <a:p>
            <a:endParaRPr lang="en-US" dirty="0" smtClean="0"/>
          </a:p>
          <a:p>
            <a:r>
              <a:rPr lang="en-US" dirty="0" smtClean="0"/>
              <a:t>Nonlinearities: </a:t>
            </a:r>
            <a:r>
              <a:rPr lang="en-US" dirty="0" err="1" smtClean="0"/>
              <a:t>ReLU</a:t>
            </a:r>
            <a:r>
              <a:rPr lang="en-US" dirty="0" smtClean="0"/>
              <a:t> + </a:t>
            </a:r>
            <a:r>
              <a:rPr lang="en-US" dirty="0" err="1" smtClean="0"/>
              <a:t>PReLU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O</a:t>
            </a:r>
            <a:r>
              <a:rPr lang="en-US" dirty="0" err="1" smtClean="0"/>
              <a:t>ut</a:t>
            </a:r>
            <a:r>
              <a:rPr lang="en-US" dirty="0" smtClean="0"/>
              <a:t>/</a:t>
            </a:r>
            <a:r>
              <a:rPr lang="en-US" dirty="0" err="1" smtClean="0"/>
              <a:t>Drop</a:t>
            </a:r>
            <a:r>
              <a:rPr lang="en-US" altLang="zh-CN" dirty="0" err="1" smtClean="0"/>
              <a:t>C</a:t>
            </a:r>
            <a:r>
              <a:rPr lang="en-US" dirty="0" err="1" smtClean="0"/>
              <a:t>onnect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Ensemble: Bagging + Blending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6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GB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580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V="1">
            <a:off x="3093156" y="4715554"/>
            <a:ext cx="1738489" cy="440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872090" y="4916311"/>
            <a:ext cx="511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Momentum keeps you going on at early local optima</a:t>
            </a:r>
            <a:endParaRPr lang="en-GB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609645" y="3539066"/>
            <a:ext cx="1698977" cy="423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029749" y="3539066"/>
            <a:ext cx="1222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7029749" y="3276600"/>
            <a:ext cx="1053095" cy="248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7270044" y="3129088"/>
            <a:ext cx="812800" cy="144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270044" y="2903261"/>
            <a:ext cx="666045" cy="21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7459133" y="2823911"/>
            <a:ext cx="476956" cy="72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052327" y="3845167"/>
            <a:ext cx="546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rate decay lets you walk deep into the optimum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hyperbolic tangent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8848991"/>
              </p:ext>
            </p:extLst>
          </p:nvPr>
        </p:nvGraphicFramePr>
        <p:xfrm>
          <a:off x="838200" y="2720870"/>
          <a:ext cx="6660896" cy="345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Gerade Verbindung mit Pfeil 9"/>
          <p:cNvCxnSpPr/>
          <p:nvPr/>
        </p:nvCxnSpPr>
        <p:spPr>
          <a:xfrm flipH="1">
            <a:off x="5888736" y="3499104"/>
            <a:ext cx="1938528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2362200" y="3499104"/>
            <a:ext cx="5465064" cy="2304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827264" y="3129772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gradient </a:t>
            </a:r>
            <a:r>
              <a:rPr lang="en-US" dirty="0" smtClean="0">
                <a:sym typeface="Wingdings" panose="05000000000000000000" pitchFamily="2" charset="2"/>
              </a:rPr>
              <a:t> No learning!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5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Nonlinearities: Rectified Linear Unit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730300628"/>
              </p:ext>
            </p:extLst>
          </p:nvPr>
        </p:nvGraphicFramePr>
        <p:xfrm>
          <a:off x="5681472" y="1825625"/>
          <a:ext cx="5880608" cy="456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8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Regularisation</a:t>
            </a:r>
            <a:r>
              <a:rPr lang="en-US" dirty="0" smtClean="0"/>
              <a:t>: </a:t>
            </a:r>
            <a:r>
              <a:rPr lang="en-US" dirty="0" err="1" smtClean="0"/>
              <a:t>DropOut</a:t>
            </a:r>
            <a:r>
              <a:rPr lang="en-US" dirty="0" smtClean="0"/>
              <a:t>/</a:t>
            </a:r>
            <a:r>
              <a:rPr lang="en-US" dirty="0" err="1" smtClean="0"/>
              <a:t>DropConnect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80032"/>
            <a:ext cx="5196840" cy="4428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Prevent co-evolution of nodes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If a node (nearly) behaves like another node, it hasn’t learned anything!</a:t>
            </a:r>
          </a:p>
          <a:p>
            <a:endParaRPr lang="en-US" dirty="0"/>
          </a:p>
          <a:p>
            <a:r>
              <a:rPr lang="en-US" dirty="0" err="1" smtClean="0"/>
              <a:t>DropOut</a:t>
            </a:r>
            <a:r>
              <a:rPr lang="en-US" dirty="0" smtClean="0"/>
              <a:t>: Deactivate random nodes at training time</a:t>
            </a:r>
          </a:p>
          <a:p>
            <a:r>
              <a:rPr lang="en-US" dirty="0" err="1" smtClean="0"/>
              <a:t>DropConnect</a:t>
            </a:r>
            <a:r>
              <a:rPr lang="en-US" dirty="0" smtClean="0"/>
              <a:t>: Deactivate random connections at training time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6254496" y="280038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GB" dirty="0"/>
          </a:p>
        </p:txBody>
      </p:sp>
      <p:sp>
        <p:nvSpPr>
          <p:cNvPr id="5" name="Ellipse 4"/>
          <p:cNvSpPr/>
          <p:nvPr/>
        </p:nvSpPr>
        <p:spPr>
          <a:xfrm>
            <a:off x="6254496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GB" dirty="0"/>
          </a:p>
        </p:txBody>
      </p:sp>
      <p:sp>
        <p:nvSpPr>
          <p:cNvPr id="6" name="Ellipse 5"/>
          <p:cNvSpPr/>
          <p:nvPr/>
        </p:nvSpPr>
        <p:spPr>
          <a:xfrm>
            <a:off x="6254496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8377428" y="2808066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GB" dirty="0"/>
          </a:p>
        </p:txBody>
      </p:sp>
      <p:sp>
        <p:nvSpPr>
          <p:cNvPr id="8" name="Ellipse 7"/>
          <p:cNvSpPr/>
          <p:nvPr/>
        </p:nvSpPr>
        <p:spPr>
          <a:xfrm>
            <a:off x="8377428" y="3925817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8377428" y="5062252"/>
            <a:ext cx="728948" cy="728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GB" dirty="0"/>
          </a:p>
        </p:txBody>
      </p:sp>
      <p:cxnSp>
        <p:nvCxnSpPr>
          <p:cNvPr id="11" name="Gerade Verbindung mit Pfeil 10"/>
          <p:cNvCxnSpPr>
            <a:stCxn id="4" idx="6"/>
            <a:endCxn id="8" idx="1"/>
          </p:cNvCxnSpPr>
          <p:nvPr/>
        </p:nvCxnSpPr>
        <p:spPr>
          <a:xfrm>
            <a:off x="6983444" y="3164856"/>
            <a:ext cx="1500736" cy="867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6"/>
            <a:endCxn id="7" idx="2"/>
          </p:cNvCxnSpPr>
          <p:nvPr/>
        </p:nvCxnSpPr>
        <p:spPr>
          <a:xfrm>
            <a:off x="6983444" y="3164856"/>
            <a:ext cx="1393984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6"/>
            <a:endCxn id="9" idx="1"/>
          </p:cNvCxnSpPr>
          <p:nvPr/>
        </p:nvCxnSpPr>
        <p:spPr>
          <a:xfrm>
            <a:off x="6983444" y="3164856"/>
            <a:ext cx="1500736" cy="2004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>
            <a:off x="6983444" y="4290291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6"/>
            <a:endCxn id="7" idx="3"/>
          </p:cNvCxnSpPr>
          <p:nvPr/>
        </p:nvCxnSpPr>
        <p:spPr>
          <a:xfrm flipV="1">
            <a:off x="6983444" y="3430262"/>
            <a:ext cx="1500736" cy="860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5" idx="6"/>
            <a:endCxn id="9" idx="1"/>
          </p:cNvCxnSpPr>
          <p:nvPr/>
        </p:nvCxnSpPr>
        <p:spPr>
          <a:xfrm>
            <a:off x="6983444" y="4290291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6" idx="6"/>
            <a:endCxn id="9" idx="2"/>
          </p:cNvCxnSpPr>
          <p:nvPr/>
        </p:nvCxnSpPr>
        <p:spPr>
          <a:xfrm>
            <a:off x="6983444" y="5426726"/>
            <a:ext cx="1393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6"/>
            <a:endCxn id="8" idx="3"/>
          </p:cNvCxnSpPr>
          <p:nvPr/>
        </p:nvCxnSpPr>
        <p:spPr>
          <a:xfrm flipV="1">
            <a:off x="6983444" y="4548013"/>
            <a:ext cx="1500736" cy="878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6" idx="6"/>
            <a:endCxn id="7" idx="3"/>
          </p:cNvCxnSpPr>
          <p:nvPr/>
        </p:nvCxnSpPr>
        <p:spPr>
          <a:xfrm flipV="1">
            <a:off x="6983444" y="3430262"/>
            <a:ext cx="1500736" cy="1996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e Legende 71"/>
          <p:cNvSpPr/>
          <p:nvPr/>
        </p:nvSpPr>
        <p:spPr>
          <a:xfrm>
            <a:off x="9432584" y="2562558"/>
            <a:ext cx="2313836" cy="966772"/>
          </a:xfrm>
          <a:prstGeom prst="wedgeEllipseCallout">
            <a:avLst>
              <a:gd name="adj1" fmla="val -64540"/>
              <a:gd name="adj2" fmla="val 1076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dirty="0" smtClean="0"/>
              <a:t>我很懶，我就做跟A2一樣！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66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r>
              <a:rPr lang="en-US" dirty="0" smtClean="0"/>
              <a:t>London, England in 1907: People were bored…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Game at markets: guess the weight of a cow!</a:t>
            </a:r>
            <a:endParaRPr lang="en-GB" dirty="0"/>
          </a:p>
        </p:txBody>
      </p:sp>
      <p:pic>
        <p:nvPicPr>
          <p:cNvPr id="1026" name="Picture 2" descr="http://farm8.staticflickr.com/7063/7141494779_5f05414e3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4" y="1834261"/>
            <a:ext cx="5892296" cy="44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4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Ensemble: Bagging &amp; Blending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Sir Francis Galton took a closer look at the statistics: the individual error is large but the mean…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72" y="2207474"/>
            <a:ext cx="6213728" cy="4650526"/>
          </a:xfrm>
          <a:prstGeom prst="rect">
            <a:avLst/>
          </a:prstGeom>
        </p:spPr>
      </p:pic>
      <p:pic>
        <p:nvPicPr>
          <p:cNvPr id="2050" name="Picture 2" descr="http://1.bp.blogspot.com/_iSagC8HPtNA/Szvv1eNOoeI/AAAAAAAAAQ8/InZm8_X-Xwc/s1600/Galto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7" y="3108102"/>
            <a:ext cx="5631470" cy="37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5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104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Theme</vt:lpstr>
      <vt:lpstr>Homework I: Techniques</vt:lpstr>
      <vt:lpstr>Basics</vt:lpstr>
      <vt:lpstr>Techniques Employed</vt:lpstr>
      <vt:lpstr>Gradient descent</vt:lpstr>
      <vt:lpstr>Nonlinearities: hyperbolic tangent</vt:lpstr>
      <vt:lpstr>Nonlinearities: Rectified Linear Unit</vt:lpstr>
      <vt:lpstr>Regularisation: DropOut/DropConnect</vt:lpstr>
      <vt:lpstr>Ensemble: Bagging &amp; Blending</vt:lpstr>
      <vt:lpstr>Ensemble: Bagging &amp; Blending</vt:lpstr>
      <vt:lpstr>Ensemble: Bagging &amp; Blending</vt:lpstr>
      <vt:lpstr>Ensemble: Bagging &amp; Blending</vt:lpstr>
      <vt:lpstr>After all…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 Deep Learning Techniques</dc:title>
  <dc:creator>Jason</dc:creator>
  <cp:lastModifiedBy>Jason</cp:lastModifiedBy>
  <cp:revision>13</cp:revision>
  <dcterms:created xsi:type="dcterms:W3CDTF">2015-04-14T10:10:33Z</dcterms:created>
  <dcterms:modified xsi:type="dcterms:W3CDTF">2015-04-15T01:34:25Z</dcterms:modified>
</cp:coreProperties>
</file>