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Y-Werte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Tabelle1!$A$2:$A$32</c:f>
              <c:numCache>
                <c:formatCode>General</c:formatCode>
                <c:ptCount val="3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</c:numCache>
            </c:numRef>
          </c:xVal>
          <c:yVal>
            <c:numRef>
              <c:f>Tabelle1!$B$2:$B$32</c:f>
              <c:numCache>
                <c:formatCode>General</c:formatCode>
                <c:ptCount val="3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0.55000000000000004</c:v>
                </c:pt>
                <c:pt idx="6">
                  <c:v>0.7</c:v>
                </c:pt>
                <c:pt idx="7">
                  <c:v>0.9</c:v>
                </c:pt>
                <c:pt idx="8">
                  <c:v>1.2</c:v>
                </c:pt>
                <c:pt idx="9">
                  <c:v>1.7</c:v>
                </c:pt>
                <c:pt idx="10">
                  <c:v>2</c:v>
                </c:pt>
                <c:pt idx="11">
                  <c:v>1.8</c:v>
                </c:pt>
                <c:pt idx="12">
                  <c:v>1.6</c:v>
                </c:pt>
                <c:pt idx="13">
                  <c:v>1.45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1.8</c:v>
                </c:pt>
                <c:pt idx="18">
                  <c:v>2</c:v>
                </c:pt>
                <c:pt idx="19">
                  <c:v>2.2000000000000002</c:v>
                </c:pt>
                <c:pt idx="20">
                  <c:v>2.5</c:v>
                </c:pt>
                <c:pt idx="21">
                  <c:v>2.9</c:v>
                </c:pt>
                <c:pt idx="22">
                  <c:v>3.4</c:v>
                </c:pt>
                <c:pt idx="23">
                  <c:v>4</c:v>
                </c:pt>
                <c:pt idx="24">
                  <c:v>3.3</c:v>
                </c:pt>
                <c:pt idx="25">
                  <c:v>2.8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2.65</c:v>
                </c:pt>
                <c:pt idx="30">
                  <c:v>2.4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1083960"/>
        <c:axId val="281084352"/>
      </c:scatterChart>
      <c:valAx>
        <c:axId val="28108396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81084352"/>
        <c:crosses val="autoZero"/>
        <c:crossBetween val="midCat"/>
      </c:valAx>
      <c:valAx>
        <c:axId val="281084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81083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Y-Werte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Tabelle1!$A$2:$A$22</c:f>
              <c:numCache>
                <c:formatCode>General</c:formatCode>
                <c:ptCount val="21"/>
                <c:pt idx="0">
                  <c:v>-5</c:v>
                </c:pt>
                <c:pt idx="1">
                  <c:v>-4.5</c:v>
                </c:pt>
                <c:pt idx="2">
                  <c:v>-4</c:v>
                </c:pt>
                <c:pt idx="3">
                  <c:v>-3.5</c:v>
                </c:pt>
                <c:pt idx="4">
                  <c:v>-3</c:v>
                </c:pt>
                <c:pt idx="5">
                  <c:v>-2.5</c:v>
                </c:pt>
                <c:pt idx="6">
                  <c:v>-2</c:v>
                </c:pt>
                <c:pt idx="7">
                  <c:v>-1.5</c:v>
                </c:pt>
                <c:pt idx="8">
                  <c:v>-1</c:v>
                </c:pt>
                <c:pt idx="9">
                  <c:v>-0.5</c:v>
                </c:pt>
                <c:pt idx="10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1.5</c:v>
                </c:pt>
                <c:pt idx="14">
                  <c:v>2</c:v>
                </c:pt>
                <c:pt idx="15">
                  <c:v>2.5</c:v>
                </c:pt>
                <c:pt idx="16">
                  <c:v>3</c:v>
                </c:pt>
                <c:pt idx="17">
                  <c:v>3.5</c:v>
                </c:pt>
                <c:pt idx="18">
                  <c:v>4</c:v>
                </c:pt>
                <c:pt idx="19">
                  <c:v>4.5</c:v>
                </c:pt>
                <c:pt idx="20">
                  <c:v>5</c:v>
                </c:pt>
              </c:numCache>
            </c:numRef>
          </c:xVal>
          <c:yVal>
            <c:numRef>
              <c:f>Tabelle1!$B$2:$B$22</c:f>
              <c:numCache>
                <c:formatCode>General</c:formatCode>
                <c:ptCount val="21"/>
                <c:pt idx="0">
                  <c:v>1.8158323094408235E-4</c:v>
                </c:pt>
                <c:pt idx="1">
                  <c:v>4.9351739905922898E-4</c:v>
                </c:pt>
                <c:pt idx="2">
                  <c:v>1.3409506830260876E-3</c:v>
                </c:pt>
                <c:pt idx="3">
                  <c:v>3.6408847204874029E-3</c:v>
                </c:pt>
                <c:pt idx="4">
                  <c:v>9.8660371654399892E-3</c:v>
                </c:pt>
                <c:pt idx="5">
                  <c:v>2.6592226683160303E-2</c:v>
                </c:pt>
                <c:pt idx="6">
                  <c:v>7.0650824853164207E-2</c:v>
                </c:pt>
                <c:pt idx="7">
                  <c:v>0.18070663892364858</c:v>
                </c:pt>
                <c:pt idx="8">
                  <c:v>0.41997434161402614</c:v>
                </c:pt>
                <c:pt idx="9">
                  <c:v>0.7864477329659274</c:v>
                </c:pt>
                <c:pt idx="10">
                  <c:v>1</c:v>
                </c:pt>
                <c:pt idx="11">
                  <c:v>0.7864477329659274</c:v>
                </c:pt>
                <c:pt idx="12">
                  <c:v>0.41997434161402614</c:v>
                </c:pt>
                <c:pt idx="13">
                  <c:v>0.18070663892364858</c:v>
                </c:pt>
                <c:pt idx="14">
                  <c:v>7.0650824853164207E-2</c:v>
                </c:pt>
                <c:pt idx="15">
                  <c:v>2.6592226683160303E-2</c:v>
                </c:pt>
                <c:pt idx="16">
                  <c:v>9.8660371654399892E-3</c:v>
                </c:pt>
                <c:pt idx="17">
                  <c:v>3.6408847204874029E-3</c:v>
                </c:pt>
                <c:pt idx="18">
                  <c:v>1.3409506830260876E-3</c:v>
                </c:pt>
                <c:pt idx="19">
                  <c:v>4.9351739905922898E-4</c:v>
                </c:pt>
                <c:pt idx="20">
                  <c:v>1.8158323094408235E-4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1085704"/>
        <c:axId val="281086096"/>
      </c:scatterChart>
      <c:valAx>
        <c:axId val="281085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086096"/>
        <c:crosses val="autoZero"/>
        <c:crossBetween val="midCat"/>
      </c:valAx>
      <c:valAx>
        <c:axId val="28108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085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d/dx ReLU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Tabelle1!$A$2:$A$5</c:f>
              <c:numCache>
                <c:formatCode>General</c:formatCode>
                <c:ptCount val="4"/>
                <c:pt idx="0">
                  <c:v>-1</c:v>
                </c:pt>
                <c:pt idx="1">
                  <c:v>-9.9999999999999995E-7</c:v>
                </c:pt>
                <c:pt idx="2">
                  <c:v>0</c:v>
                </c:pt>
                <c:pt idx="3">
                  <c:v>1</c:v>
                </c:pt>
              </c:numCache>
            </c:numRef>
          </c:xVal>
          <c:yVal>
            <c:numRef>
              <c:f>Tabelle1!$B$2:$B$5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d/dx PReLU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Tabelle1!$A$2:$A$5</c:f>
              <c:numCache>
                <c:formatCode>General</c:formatCode>
                <c:ptCount val="4"/>
                <c:pt idx="0">
                  <c:v>-1</c:v>
                </c:pt>
                <c:pt idx="1">
                  <c:v>-9.9999999999999995E-7</c:v>
                </c:pt>
                <c:pt idx="2">
                  <c:v>0</c:v>
                </c:pt>
                <c:pt idx="3">
                  <c:v>1</c:v>
                </c:pt>
              </c:numCache>
            </c:numRef>
          </c:xVal>
          <c:yVal>
            <c:numRef>
              <c:f>Tabelle1!$C$2:$C$5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1</c:v>
                </c:pt>
                <c:pt idx="3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1086880"/>
        <c:axId val="281087272"/>
      </c:scatterChart>
      <c:valAx>
        <c:axId val="281086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087272"/>
        <c:crosses val="autoZero"/>
        <c:crossBetween val="midCat"/>
      </c:valAx>
      <c:valAx>
        <c:axId val="2810872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0868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0.62963</cdr:x>
      <cdr:y>0.18898</cdr:y>
    </cdr:from>
    <cdr:to>
      <cdr:x>0.66576</cdr:x>
      <cdr:y>0.22942</cdr:y>
    </cdr:to>
    <cdr:cxnSp macro="">
      <cdr:nvCxnSpPr>
        <cdr:cNvPr id="2" name="Gerade Verbindung mit Pfeil 1"/>
        <cdr:cNvCxnSpPr/>
      </cdr:nvCxnSpPr>
      <cdr:spPr>
        <a:xfrm xmlns:a="http://schemas.openxmlformats.org/drawingml/2006/main" flipV="1">
          <a:off x="6620933" y="822326"/>
          <a:ext cx="379942" cy="175960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0.65231</cdr:x>
      <cdr:y>0.13864</cdr:y>
    </cdr:from>
    <cdr:to>
      <cdr:x>0.66609</cdr:x>
      <cdr:y>0.18821</cdr:y>
    </cdr:to>
    <cdr:cxnSp macro="">
      <cdr:nvCxnSpPr>
        <cdr:cNvPr id="5" name="Gerade Verbindung mit Pfeil 4"/>
        <cdr:cNvCxnSpPr/>
      </cdr:nvCxnSpPr>
      <cdr:spPr>
        <a:xfrm xmlns:a="http://schemas.openxmlformats.org/drawingml/2006/main" flipH="1" flipV="1">
          <a:off x="6859411" y="603250"/>
          <a:ext cx="144938" cy="215723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B3DD-A8C7-42E4-BD13-C5A94ED02CDA}" type="datetimeFigureOut">
              <a:rPr lang="en-GB" smtClean="0"/>
              <a:t>17/04/2015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DC67-57D2-4A80-A398-B7C2A2BAB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55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B3DD-A8C7-42E4-BD13-C5A94ED02CDA}" type="datetimeFigureOut">
              <a:rPr lang="en-GB" smtClean="0"/>
              <a:t>17/04/2015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DC67-57D2-4A80-A398-B7C2A2BAB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87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B3DD-A8C7-42E4-BD13-C5A94ED02CDA}" type="datetimeFigureOut">
              <a:rPr lang="en-GB" smtClean="0"/>
              <a:t>17/04/2015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DC67-57D2-4A80-A398-B7C2A2BAB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51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B3DD-A8C7-42E4-BD13-C5A94ED02CDA}" type="datetimeFigureOut">
              <a:rPr lang="en-GB" smtClean="0"/>
              <a:t>17/04/2015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DC67-57D2-4A80-A398-B7C2A2BAB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88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B3DD-A8C7-42E4-BD13-C5A94ED02CDA}" type="datetimeFigureOut">
              <a:rPr lang="en-GB" smtClean="0"/>
              <a:t>17/04/2015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DC67-57D2-4A80-A398-B7C2A2BAB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70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B3DD-A8C7-42E4-BD13-C5A94ED02CDA}" type="datetimeFigureOut">
              <a:rPr lang="en-GB" smtClean="0"/>
              <a:t>17/04/2015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DC67-57D2-4A80-A398-B7C2A2BAB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3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B3DD-A8C7-42E4-BD13-C5A94ED02CDA}" type="datetimeFigureOut">
              <a:rPr lang="en-GB" smtClean="0"/>
              <a:t>17/04/2015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DC67-57D2-4A80-A398-B7C2A2BAB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47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B3DD-A8C7-42E4-BD13-C5A94ED02CDA}" type="datetimeFigureOut">
              <a:rPr lang="en-GB" smtClean="0"/>
              <a:t>17/04/2015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DC67-57D2-4A80-A398-B7C2A2BAB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75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B3DD-A8C7-42E4-BD13-C5A94ED02CDA}" type="datetimeFigureOut">
              <a:rPr lang="en-GB" smtClean="0"/>
              <a:t>17/04/2015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DC67-57D2-4A80-A398-B7C2A2BAB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69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B3DD-A8C7-42E4-BD13-C5A94ED02CDA}" type="datetimeFigureOut">
              <a:rPr lang="en-GB" smtClean="0"/>
              <a:t>17/04/2015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DC67-57D2-4A80-A398-B7C2A2BAB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89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B3DD-A8C7-42E4-BD13-C5A94ED02CDA}" type="datetimeFigureOut">
              <a:rPr lang="en-GB" smtClean="0"/>
              <a:t>17/04/2015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DC67-57D2-4A80-A398-B7C2A2BAB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89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BB3DD-A8C7-42E4-BD13-C5A94ED02CDA}" type="datetimeFigureOut">
              <a:rPr lang="en-GB" smtClean="0"/>
              <a:t>17/04/2015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BDC67-57D2-4A80-A398-B7C2A2BAB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14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Homework I: Techniques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“</a:t>
            </a:r>
            <a:r>
              <a:rPr lang="en-US" dirty="0" err="1" smtClean="0"/>
              <a:t>SYChienIsGod</a:t>
            </a:r>
            <a:r>
              <a:rPr lang="en-US" dirty="0" smtClean="0"/>
              <a:t>”: </a:t>
            </a:r>
            <a:r>
              <a:rPr lang="zh-TW" altLang="en-US" dirty="0" smtClean="0"/>
              <a:t>洪培恒 曾泓諭 柯揚 李啟為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1048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Ensemble: Bagging &amp; Blending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Sir Francis Galton took a closer look at the statistics: the individual error is large but the mean…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272" y="2207474"/>
            <a:ext cx="6213728" cy="4650526"/>
          </a:xfrm>
          <a:prstGeom prst="rect">
            <a:avLst/>
          </a:prstGeom>
        </p:spPr>
      </p:pic>
      <p:pic>
        <p:nvPicPr>
          <p:cNvPr id="2050" name="Picture 2" descr="http://1.bp.blogspot.com/_iSagC8HPtNA/Szvv1eNOoeI/AAAAAAAAAQ8/InZm8_X-Xwc/s1600/Galton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67" y="3108102"/>
            <a:ext cx="5631470" cy="374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452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Ensemble: Bagging &amp; Blending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a lot of simple classifiers can be very strong if they are combined</a:t>
            </a:r>
          </a:p>
          <a:p>
            <a:r>
              <a:rPr lang="en-US" dirty="0" smtClean="0"/>
              <a:t>Presumption: their errors are not correlated</a:t>
            </a:r>
            <a:endParaRPr lang="en-GB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1121664" y="5251844"/>
            <a:ext cx="1060704" cy="1112379"/>
            <a:chOff x="6254496" y="2800382"/>
            <a:chExt cx="2851880" cy="2990818"/>
          </a:xfrm>
        </p:grpSpPr>
        <p:sp>
          <p:nvSpPr>
            <p:cNvPr id="4" name="Ellipse 3"/>
            <p:cNvSpPr/>
            <p:nvPr/>
          </p:nvSpPr>
          <p:spPr>
            <a:xfrm>
              <a:off x="6254496" y="280038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6254496" y="3925817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6254496" y="506225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Ellipse 6"/>
            <p:cNvSpPr/>
            <p:nvPr/>
          </p:nvSpPr>
          <p:spPr>
            <a:xfrm>
              <a:off x="8377428" y="2808066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8377428" y="3925817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8377428" y="506225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Gerade Verbindung mit Pfeil 9"/>
            <p:cNvCxnSpPr>
              <a:stCxn id="4" idx="6"/>
              <a:endCxn id="8" idx="1"/>
            </p:cNvCxnSpPr>
            <p:nvPr/>
          </p:nvCxnSpPr>
          <p:spPr>
            <a:xfrm>
              <a:off x="6983444" y="3164856"/>
              <a:ext cx="1500736" cy="867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4" idx="6"/>
              <a:endCxn id="7" idx="2"/>
            </p:cNvCxnSpPr>
            <p:nvPr/>
          </p:nvCxnSpPr>
          <p:spPr>
            <a:xfrm>
              <a:off x="6983444" y="3164856"/>
              <a:ext cx="1393984" cy="76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stCxn id="4" idx="6"/>
              <a:endCxn id="9" idx="1"/>
            </p:cNvCxnSpPr>
            <p:nvPr/>
          </p:nvCxnSpPr>
          <p:spPr>
            <a:xfrm>
              <a:off x="6983444" y="3164856"/>
              <a:ext cx="1500736" cy="20041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5" idx="6"/>
              <a:endCxn id="8" idx="2"/>
            </p:cNvCxnSpPr>
            <p:nvPr/>
          </p:nvCxnSpPr>
          <p:spPr>
            <a:xfrm>
              <a:off x="6983444" y="4290291"/>
              <a:ext cx="139398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stCxn id="5" idx="6"/>
              <a:endCxn id="7" idx="3"/>
            </p:cNvCxnSpPr>
            <p:nvPr/>
          </p:nvCxnSpPr>
          <p:spPr>
            <a:xfrm flipV="1">
              <a:off x="6983444" y="3430262"/>
              <a:ext cx="1500736" cy="8600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5" idx="6"/>
              <a:endCxn id="9" idx="1"/>
            </p:cNvCxnSpPr>
            <p:nvPr/>
          </p:nvCxnSpPr>
          <p:spPr>
            <a:xfrm>
              <a:off x="6983444" y="4290291"/>
              <a:ext cx="1500736" cy="878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>
              <a:stCxn id="6" idx="6"/>
              <a:endCxn id="9" idx="2"/>
            </p:cNvCxnSpPr>
            <p:nvPr/>
          </p:nvCxnSpPr>
          <p:spPr>
            <a:xfrm>
              <a:off x="6983444" y="5426726"/>
              <a:ext cx="139398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6" idx="6"/>
              <a:endCxn id="8" idx="3"/>
            </p:cNvCxnSpPr>
            <p:nvPr/>
          </p:nvCxnSpPr>
          <p:spPr>
            <a:xfrm flipV="1">
              <a:off x="6983444" y="4548013"/>
              <a:ext cx="1500736" cy="878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>
              <a:stCxn id="6" idx="6"/>
              <a:endCxn id="7" idx="3"/>
            </p:cNvCxnSpPr>
            <p:nvPr/>
          </p:nvCxnSpPr>
          <p:spPr>
            <a:xfrm flipV="1">
              <a:off x="6983444" y="3430262"/>
              <a:ext cx="1500736" cy="19964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ieren 34"/>
          <p:cNvGrpSpPr/>
          <p:nvPr/>
        </p:nvGrpSpPr>
        <p:grpSpPr>
          <a:xfrm>
            <a:off x="2700834" y="5249798"/>
            <a:ext cx="1060704" cy="1112379"/>
            <a:chOff x="6254496" y="2800382"/>
            <a:chExt cx="2851880" cy="2990818"/>
          </a:xfrm>
        </p:grpSpPr>
        <p:sp>
          <p:nvSpPr>
            <p:cNvPr id="36" name="Ellipse 35"/>
            <p:cNvSpPr/>
            <p:nvPr/>
          </p:nvSpPr>
          <p:spPr>
            <a:xfrm>
              <a:off x="6254496" y="280038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Ellipse 36"/>
            <p:cNvSpPr/>
            <p:nvPr/>
          </p:nvSpPr>
          <p:spPr>
            <a:xfrm>
              <a:off x="6254496" y="3925817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Ellipse 37"/>
            <p:cNvSpPr/>
            <p:nvPr/>
          </p:nvSpPr>
          <p:spPr>
            <a:xfrm>
              <a:off x="6254496" y="506225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Ellipse 38"/>
            <p:cNvSpPr/>
            <p:nvPr/>
          </p:nvSpPr>
          <p:spPr>
            <a:xfrm>
              <a:off x="8377428" y="2808066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Ellipse 39"/>
            <p:cNvSpPr/>
            <p:nvPr/>
          </p:nvSpPr>
          <p:spPr>
            <a:xfrm>
              <a:off x="8377428" y="3925817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Ellipse 40"/>
            <p:cNvSpPr/>
            <p:nvPr/>
          </p:nvSpPr>
          <p:spPr>
            <a:xfrm>
              <a:off x="8377428" y="506225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2" name="Gerade Verbindung mit Pfeil 41"/>
            <p:cNvCxnSpPr>
              <a:stCxn id="36" idx="6"/>
              <a:endCxn id="40" idx="1"/>
            </p:cNvCxnSpPr>
            <p:nvPr/>
          </p:nvCxnSpPr>
          <p:spPr>
            <a:xfrm>
              <a:off x="6983444" y="3164856"/>
              <a:ext cx="1500736" cy="867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>
              <a:stCxn id="36" idx="6"/>
              <a:endCxn id="39" idx="2"/>
            </p:cNvCxnSpPr>
            <p:nvPr/>
          </p:nvCxnSpPr>
          <p:spPr>
            <a:xfrm>
              <a:off x="6983444" y="3164856"/>
              <a:ext cx="1393984" cy="76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>
              <a:stCxn id="36" idx="6"/>
              <a:endCxn id="41" idx="1"/>
            </p:cNvCxnSpPr>
            <p:nvPr/>
          </p:nvCxnSpPr>
          <p:spPr>
            <a:xfrm>
              <a:off x="6983444" y="3164856"/>
              <a:ext cx="1500736" cy="20041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/>
            <p:cNvCxnSpPr>
              <a:stCxn id="37" idx="6"/>
              <a:endCxn id="40" idx="2"/>
            </p:cNvCxnSpPr>
            <p:nvPr/>
          </p:nvCxnSpPr>
          <p:spPr>
            <a:xfrm>
              <a:off x="6983444" y="4290291"/>
              <a:ext cx="139398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/>
            <p:cNvCxnSpPr>
              <a:stCxn id="37" idx="6"/>
              <a:endCxn id="39" idx="3"/>
            </p:cNvCxnSpPr>
            <p:nvPr/>
          </p:nvCxnSpPr>
          <p:spPr>
            <a:xfrm flipV="1">
              <a:off x="6983444" y="3430262"/>
              <a:ext cx="1500736" cy="8600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>
              <a:stCxn id="37" idx="6"/>
              <a:endCxn id="41" idx="1"/>
            </p:cNvCxnSpPr>
            <p:nvPr/>
          </p:nvCxnSpPr>
          <p:spPr>
            <a:xfrm>
              <a:off x="6983444" y="4290291"/>
              <a:ext cx="1500736" cy="878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stCxn id="38" idx="6"/>
              <a:endCxn id="41" idx="2"/>
            </p:cNvCxnSpPr>
            <p:nvPr/>
          </p:nvCxnSpPr>
          <p:spPr>
            <a:xfrm>
              <a:off x="6983444" y="5426726"/>
              <a:ext cx="139398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>
              <a:stCxn id="38" idx="6"/>
              <a:endCxn id="40" idx="3"/>
            </p:cNvCxnSpPr>
            <p:nvPr/>
          </p:nvCxnSpPr>
          <p:spPr>
            <a:xfrm flipV="1">
              <a:off x="6983444" y="4548013"/>
              <a:ext cx="1500736" cy="878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/>
            <p:cNvCxnSpPr>
              <a:stCxn id="38" idx="6"/>
              <a:endCxn id="39" idx="3"/>
            </p:cNvCxnSpPr>
            <p:nvPr/>
          </p:nvCxnSpPr>
          <p:spPr>
            <a:xfrm flipV="1">
              <a:off x="6983444" y="3430262"/>
              <a:ext cx="1500736" cy="19964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ieren 50"/>
          <p:cNvGrpSpPr/>
          <p:nvPr/>
        </p:nvGrpSpPr>
        <p:grpSpPr>
          <a:xfrm>
            <a:off x="4319709" y="5249798"/>
            <a:ext cx="1060704" cy="1112379"/>
            <a:chOff x="6254496" y="2800382"/>
            <a:chExt cx="2851880" cy="2990818"/>
          </a:xfrm>
        </p:grpSpPr>
        <p:sp>
          <p:nvSpPr>
            <p:cNvPr id="52" name="Ellipse 51"/>
            <p:cNvSpPr/>
            <p:nvPr/>
          </p:nvSpPr>
          <p:spPr>
            <a:xfrm>
              <a:off x="6254496" y="280038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Ellipse 52"/>
            <p:cNvSpPr/>
            <p:nvPr/>
          </p:nvSpPr>
          <p:spPr>
            <a:xfrm>
              <a:off x="6254496" y="3925817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Ellipse 53"/>
            <p:cNvSpPr/>
            <p:nvPr/>
          </p:nvSpPr>
          <p:spPr>
            <a:xfrm>
              <a:off x="6254496" y="506225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Ellipse 54"/>
            <p:cNvSpPr/>
            <p:nvPr/>
          </p:nvSpPr>
          <p:spPr>
            <a:xfrm>
              <a:off x="8377428" y="2808066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Ellipse 55"/>
            <p:cNvSpPr/>
            <p:nvPr/>
          </p:nvSpPr>
          <p:spPr>
            <a:xfrm>
              <a:off x="8377428" y="3925817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Ellipse 56"/>
            <p:cNvSpPr/>
            <p:nvPr/>
          </p:nvSpPr>
          <p:spPr>
            <a:xfrm>
              <a:off x="8377428" y="506225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8" name="Gerade Verbindung mit Pfeil 57"/>
            <p:cNvCxnSpPr>
              <a:stCxn id="52" idx="6"/>
              <a:endCxn id="56" idx="1"/>
            </p:cNvCxnSpPr>
            <p:nvPr/>
          </p:nvCxnSpPr>
          <p:spPr>
            <a:xfrm>
              <a:off x="6983444" y="3164856"/>
              <a:ext cx="1500736" cy="867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>
              <a:stCxn id="52" idx="6"/>
              <a:endCxn id="55" idx="2"/>
            </p:cNvCxnSpPr>
            <p:nvPr/>
          </p:nvCxnSpPr>
          <p:spPr>
            <a:xfrm>
              <a:off x="6983444" y="3164856"/>
              <a:ext cx="1393984" cy="76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>
              <a:stCxn id="52" idx="6"/>
              <a:endCxn id="57" idx="1"/>
            </p:cNvCxnSpPr>
            <p:nvPr/>
          </p:nvCxnSpPr>
          <p:spPr>
            <a:xfrm>
              <a:off x="6983444" y="3164856"/>
              <a:ext cx="1500736" cy="20041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/>
            <p:cNvCxnSpPr>
              <a:stCxn id="53" idx="6"/>
              <a:endCxn id="56" idx="2"/>
            </p:cNvCxnSpPr>
            <p:nvPr/>
          </p:nvCxnSpPr>
          <p:spPr>
            <a:xfrm>
              <a:off x="6983444" y="4290291"/>
              <a:ext cx="139398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mit Pfeil 61"/>
            <p:cNvCxnSpPr>
              <a:stCxn id="53" idx="6"/>
              <a:endCxn id="55" idx="3"/>
            </p:cNvCxnSpPr>
            <p:nvPr/>
          </p:nvCxnSpPr>
          <p:spPr>
            <a:xfrm flipV="1">
              <a:off x="6983444" y="3430262"/>
              <a:ext cx="1500736" cy="8600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/>
            <p:cNvCxnSpPr>
              <a:stCxn id="53" idx="6"/>
              <a:endCxn id="57" idx="1"/>
            </p:cNvCxnSpPr>
            <p:nvPr/>
          </p:nvCxnSpPr>
          <p:spPr>
            <a:xfrm>
              <a:off x="6983444" y="4290291"/>
              <a:ext cx="1500736" cy="878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/>
            <p:cNvCxnSpPr>
              <a:stCxn id="54" idx="6"/>
              <a:endCxn id="57" idx="2"/>
            </p:cNvCxnSpPr>
            <p:nvPr/>
          </p:nvCxnSpPr>
          <p:spPr>
            <a:xfrm>
              <a:off x="6983444" y="5426726"/>
              <a:ext cx="139398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/>
            <p:cNvCxnSpPr>
              <a:stCxn id="54" idx="6"/>
              <a:endCxn id="56" idx="3"/>
            </p:cNvCxnSpPr>
            <p:nvPr/>
          </p:nvCxnSpPr>
          <p:spPr>
            <a:xfrm flipV="1">
              <a:off x="6983444" y="4548013"/>
              <a:ext cx="1500736" cy="878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/>
            <p:cNvCxnSpPr>
              <a:stCxn id="54" idx="6"/>
              <a:endCxn id="55" idx="3"/>
            </p:cNvCxnSpPr>
            <p:nvPr/>
          </p:nvCxnSpPr>
          <p:spPr>
            <a:xfrm flipV="1">
              <a:off x="6983444" y="3430262"/>
              <a:ext cx="1500736" cy="19964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pieren 66"/>
          <p:cNvGrpSpPr/>
          <p:nvPr/>
        </p:nvGrpSpPr>
        <p:grpSpPr>
          <a:xfrm>
            <a:off x="5898879" y="5250018"/>
            <a:ext cx="1060704" cy="1112379"/>
            <a:chOff x="6254496" y="2800382"/>
            <a:chExt cx="2851880" cy="2990818"/>
          </a:xfrm>
        </p:grpSpPr>
        <p:sp>
          <p:nvSpPr>
            <p:cNvPr id="68" name="Ellipse 67"/>
            <p:cNvSpPr/>
            <p:nvPr/>
          </p:nvSpPr>
          <p:spPr>
            <a:xfrm>
              <a:off x="6254496" y="280038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Ellipse 68"/>
            <p:cNvSpPr/>
            <p:nvPr/>
          </p:nvSpPr>
          <p:spPr>
            <a:xfrm>
              <a:off x="6254496" y="3925817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" name="Ellipse 69"/>
            <p:cNvSpPr/>
            <p:nvPr/>
          </p:nvSpPr>
          <p:spPr>
            <a:xfrm>
              <a:off x="6254496" y="506225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Ellipse 70"/>
            <p:cNvSpPr/>
            <p:nvPr/>
          </p:nvSpPr>
          <p:spPr>
            <a:xfrm>
              <a:off x="8377428" y="2808066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Ellipse 71"/>
            <p:cNvSpPr/>
            <p:nvPr/>
          </p:nvSpPr>
          <p:spPr>
            <a:xfrm>
              <a:off x="8377428" y="3925817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3" name="Ellipse 72"/>
            <p:cNvSpPr/>
            <p:nvPr/>
          </p:nvSpPr>
          <p:spPr>
            <a:xfrm>
              <a:off x="8377428" y="506225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4" name="Gerade Verbindung mit Pfeil 73"/>
            <p:cNvCxnSpPr>
              <a:stCxn id="68" idx="6"/>
              <a:endCxn id="72" idx="1"/>
            </p:cNvCxnSpPr>
            <p:nvPr/>
          </p:nvCxnSpPr>
          <p:spPr>
            <a:xfrm>
              <a:off x="6983444" y="3164856"/>
              <a:ext cx="1500736" cy="867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/>
            <p:cNvCxnSpPr>
              <a:stCxn id="68" idx="6"/>
              <a:endCxn id="71" idx="2"/>
            </p:cNvCxnSpPr>
            <p:nvPr/>
          </p:nvCxnSpPr>
          <p:spPr>
            <a:xfrm>
              <a:off x="6983444" y="3164856"/>
              <a:ext cx="1393984" cy="76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/>
            <p:cNvCxnSpPr>
              <a:stCxn id="68" idx="6"/>
              <a:endCxn id="73" idx="1"/>
            </p:cNvCxnSpPr>
            <p:nvPr/>
          </p:nvCxnSpPr>
          <p:spPr>
            <a:xfrm>
              <a:off x="6983444" y="3164856"/>
              <a:ext cx="1500736" cy="20041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/>
            <p:cNvCxnSpPr>
              <a:stCxn id="69" idx="6"/>
              <a:endCxn id="72" idx="2"/>
            </p:cNvCxnSpPr>
            <p:nvPr/>
          </p:nvCxnSpPr>
          <p:spPr>
            <a:xfrm>
              <a:off x="6983444" y="4290291"/>
              <a:ext cx="139398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mit Pfeil 77"/>
            <p:cNvCxnSpPr>
              <a:stCxn id="69" idx="6"/>
              <a:endCxn id="71" idx="3"/>
            </p:cNvCxnSpPr>
            <p:nvPr/>
          </p:nvCxnSpPr>
          <p:spPr>
            <a:xfrm flipV="1">
              <a:off x="6983444" y="3430262"/>
              <a:ext cx="1500736" cy="8600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mit Pfeil 78"/>
            <p:cNvCxnSpPr>
              <a:stCxn id="69" idx="6"/>
              <a:endCxn id="73" idx="1"/>
            </p:cNvCxnSpPr>
            <p:nvPr/>
          </p:nvCxnSpPr>
          <p:spPr>
            <a:xfrm>
              <a:off x="6983444" y="4290291"/>
              <a:ext cx="1500736" cy="878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mit Pfeil 79"/>
            <p:cNvCxnSpPr>
              <a:stCxn id="70" idx="6"/>
              <a:endCxn id="73" idx="2"/>
            </p:cNvCxnSpPr>
            <p:nvPr/>
          </p:nvCxnSpPr>
          <p:spPr>
            <a:xfrm>
              <a:off x="6983444" y="5426726"/>
              <a:ext cx="139398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80"/>
            <p:cNvCxnSpPr>
              <a:stCxn id="70" idx="6"/>
              <a:endCxn id="72" idx="3"/>
            </p:cNvCxnSpPr>
            <p:nvPr/>
          </p:nvCxnSpPr>
          <p:spPr>
            <a:xfrm flipV="1">
              <a:off x="6983444" y="4548013"/>
              <a:ext cx="1500736" cy="878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mit Pfeil 81"/>
            <p:cNvCxnSpPr>
              <a:stCxn id="70" idx="6"/>
              <a:endCxn id="71" idx="3"/>
            </p:cNvCxnSpPr>
            <p:nvPr/>
          </p:nvCxnSpPr>
          <p:spPr>
            <a:xfrm flipV="1">
              <a:off x="6983444" y="3430262"/>
              <a:ext cx="1500736" cy="19964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uppieren 82"/>
          <p:cNvGrpSpPr/>
          <p:nvPr/>
        </p:nvGrpSpPr>
        <p:grpSpPr>
          <a:xfrm>
            <a:off x="7473518" y="5247752"/>
            <a:ext cx="1060704" cy="1112379"/>
            <a:chOff x="6254496" y="2800382"/>
            <a:chExt cx="2851880" cy="2990818"/>
          </a:xfrm>
        </p:grpSpPr>
        <p:sp>
          <p:nvSpPr>
            <p:cNvPr id="84" name="Ellipse 83"/>
            <p:cNvSpPr/>
            <p:nvPr/>
          </p:nvSpPr>
          <p:spPr>
            <a:xfrm>
              <a:off x="6254496" y="280038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5" name="Ellipse 84"/>
            <p:cNvSpPr/>
            <p:nvPr/>
          </p:nvSpPr>
          <p:spPr>
            <a:xfrm>
              <a:off x="6254496" y="3925817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Ellipse 85"/>
            <p:cNvSpPr/>
            <p:nvPr/>
          </p:nvSpPr>
          <p:spPr>
            <a:xfrm>
              <a:off x="6254496" y="506225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Ellipse 86"/>
            <p:cNvSpPr/>
            <p:nvPr/>
          </p:nvSpPr>
          <p:spPr>
            <a:xfrm>
              <a:off x="8377428" y="2808066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8" name="Ellipse 87"/>
            <p:cNvSpPr/>
            <p:nvPr/>
          </p:nvSpPr>
          <p:spPr>
            <a:xfrm>
              <a:off x="8377428" y="3925817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9" name="Ellipse 88"/>
            <p:cNvSpPr/>
            <p:nvPr/>
          </p:nvSpPr>
          <p:spPr>
            <a:xfrm>
              <a:off x="8377428" y="506225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0" name="Gerade Verbindung mit Pfeil 89"/>
            <p:cNvCxnSpPr>
              <a:stCxn id="84" idx="6"/>
              <a:endCxn id="88" idx="1"/>
            </p:cNvCxnSpPr>
            <p:nvPr/>
          </p:nvCxnSpPr>
          <p:spPr>
            <a:xfrm>
              <a:off x="6983444" y="3164856"/>
              <a:ext cx="1500736" cy="867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/>
            <p:cNvCxnSpPr>
              <a:stCxn id="84" idx="6"/>
              <a:endCxn id="87" idx="2"/>
            </p:cNvCxnSpPr>
            <p:nvPr/>
          </p:nvCxnSpPr>
          <p:spPr>
            <a:xfrm>
              <a:off x="6983444" y="3164856"/>
              <a:ext cx="1393984" cy="76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/>
            <p:cNvCxnSpPr>
              <a:stCxn id="84" idx="6"/>
              <a:endCxn id="89" idx="1"/>
            </p:cNvCxnSpPr>
            <p:nvPr/>
          </p:nvCxnSpPr>
          <p:spPr>
            <a:xfrm>
              <a:off x="6983444" y="3164856"/>
              <a:ext cx="1500736" cy="20041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mit Pfeil 92"/>
            <p:cNvCxnSpPr>
              <a:stCxn id="85" idx="6"/>
              <a:endCxn id="88" idx="2"/>
            </p:cNvCxnSpPr>
            <p:nvPr/>
          </p:nvCxnSpPr>
          <p:spPr>
            <a:xfrm>
              <a:off x="6983444" y="4290291"/>
              <a:ext cx="139398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>
              <a:stCxn id="85" idx="6"/>
              <a:endCxn id="87" idx="3"/>
            </p:cNvCxnSpPr>
            <p:nvPr/>
          </p:nvCxnSpPr>
          <p:spPr>
            <a:xfrm flipV="1">
              <a:off x="6983444" y="3430262"/>
              <a:ext cx="1500736" cy="8600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mit Pfeil 94"/>
            <p:cNvCxnSpPr>
              <a:stCxn id="85" idx="6"/>
              <a:endCxn id="89" idx="1"/>
            </p:cNvCxnSpPr>
            <p:nvPr/>
          </p:nvCxnSpPr>
          <p:spPr>
            <a:xfrm>
              <a:off x="6983444" y="4290291"/>
              <a:ext cx="1500736" cy="878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/>
            <p:cNvCxnSpPr>
              <a:stCxn id="86" idx="6"/>
              <a:endCxn id="89" idx="2"/>
            </p:cNvCxnSpPr>
            <p:nvPr/>
          </p:nvCxnSpPr>
          <p:spPr>
            <a:xfrm>
              <a:off x="6983444" y="5426726"/>
              <a:ext cx="139398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/>
            <p:cNvCxnSpPr>
              <a:stCxn id="86" idx="6"/>
              <a:endCxn id="88" idx="3"/>
            </p:cNvCxnSpPr>
            <p:nvPr/>
          </p:nvCxnSpPr>
          <p:spPr>
            <a:xfrm flipV="1">
              <a:off x="6983444" y="4548013"/>
              <a:ext cx="1500736" cy="878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mit Pfeil 97"/>
            <p:cNvCxnSpPr>
              <a:stCxn id="86" idx="6"/>
              <a:endCxn id="87" idx="3"/>
            </p:cNvCxnSpPr>
            <p:nvPr/>
          </p:nvCxnSpPr>
          <p:spPr>
            <a:xfrm flipV="1">
              <a:off x="6983444" y="3430262"/>
              <a:ext cx="1500736" cy="19964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feld 98"/>
          <p:cNvSpPr txBox="1"/>
          <p:nvPr/>
        </p:nvSpPr>
        <p:spPr>
          <a:xfrm>
            <a:off x="1493158" y="645097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GB" dirty="0"/>
          </a:p>
        </p:txBody>
      </p:sp>
      <p:sp>
        <p:nvSpPr>
          <p:cNvPr id="116" name="Textfeld 115"/>
          <p:cNvSpPr txBox="1"/>
          <p:nvPr/>
        </p:nvSpPr>
        <p:spPr>
          <a:xfrm>
            <a:off x="3081322" y="645097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GB" dirty="0"/>
          </a:p>
        </p:txBody>
      </p:sp>
      <p:sp>
        <p:nvSpPr>
          <p:cNvPr id="117" name="Textfeld 116"/>
          <p:cNvSpPr txBox="1"/>
          <p:nvPr/>
        </p:nvSpPr>
        <p:spPr>
          <a:xfrm>
            <a:off x="4669486" y="645097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GB" dirty="0"/>
          </a:p>
        </p:txBody>
      </p:sp>
      <p:sp>
        <p:nvSpPr>
          <p:cNvPr id="118" name="Textfeld 117"/>
          <p:cNvSpPr txBox="1"/>
          <p:nvPr/>
        </p:nvSpPr>
        <p:spPr>
          <a:xfrm>
            <a:off x="6257650" y="645097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GB" dirty="0"/>
          </a:p>
        </p:txBody>
      </p:sp>
      <p:sp>
        <p:nvSpPr>
          <p:cNvPr id="119" name="Textfeld 118"/>
          <p:cNvSpPr txBox="1"/>
          <p:nvPr/>
        </p:nvSpPr>
        <p:spPr>
          <a:xfrm>
            <a:off x="7855432" y="645097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GB" dirty="0"/>
          </a:p>
        </p:txBody>
      </p:sp>
      <p:graphicFrame>
        <p:nvGraphicFramePr>
          <p:cNvPr id="120" name="Tabel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441634"/>
              </p:ext>
            </p:extLst>
          </p:nvPr>
        </p:nvGraphicFramePr>
        <p:xfrm>
          <a:off x="202175" y="2915605"/>
          <a:ext cx="893462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286"/>
                <a:gridCol w="1354667"/>
                <a:gridCol w="1354667"/>
                <a:gridCol w="1354667"/>
                <a:gridCol w="1354667"/>
                <a:gridCol w="1354667"/>
              </a:tblGrid>
              <a:tr h="297237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 Accuracy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</a:tr>
              <a:tr h="301365">
                <a:tc>
                  <a:txBody>
                    <a:bodyPr/>
                    <a:lstStyle/>
                    <a:p>
                      <a:r>
                        <a:rPr lang="en-US" dirty="0" smtClean="0"/>
                        <a:t>aa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GB" dirty="0"/>
                    </a:p>
                  </a:txBody>
                  <a:tcPr/>
                </a:tc>
              </a:tr>
              <a:tr h="301365">
                <a:tc>
                  <a:txBody>
                    <a:bodyPr/>
                    <a:lstStyle/>
                    <a:p>
                      <a:r>
                        <a:rPr lang="en-US" dirty="0" smtClean="0"/>
                        <a:t>ae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01365">
                <a:tc>
                  <a:txBody>
                    <a:bodyPr/>
                    <a:lstStyle/>
                    <a:p>
                      <a:r>
                        <a:rPr lang="en-US" dirty="0" smtClean="0"/>
                        <a:t>ah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GB" dirty="0"/>
                    </a:p>
                  </a:txBody>
                  <a:tcPr/>
                </a:tc>
              </a:tr>
              <a:tr h="30136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GB" dirty="0"/>
                    </a:p>
                  </a:txBody>
                  <a:tcPr/>
                </a:tc>
              </a:tr>
              <a:tr h="301365">
                <a:tc>
                  <a:txBody>
                    <a:bodyPr/>
                    <a:lstStyle/>
                    <a:p>
                      <a:r>
                        <a:rPr lang="en-US" dirty="0" smtClean="0"/>
                        <a:t>aw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333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Ensemble: Bagging &amp; Blending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Bagging: Make every classifier a little different by letting him look at different data</a:t>
            </a:r>
            <a:endParaRPr lang="en-GB" dirty="0"/>
          </a:p>
          <a:p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 Randomly select XX% of the data as training data for the classifier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9894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all…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1% inspiration (</a:t>
            </a:r>
            <a:r>
              <a:rPr lang="zh-CN" altLang="en-US" dirty="0" smtClean="0"/>
              <a:t>灵感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99% perspiration (</a:t>
            </a:r>
            <a:r>
              <a:rPr lang="zh-CN" altLang="en-US" dirty="0" smtClean="0"/>
              <a:t>流汗</a:t>
            </a:r>
            <a:r>
              <a:rPr lang="en-US" altLang="zh-CN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03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Language: Python</a:t>
            </a:r>
          </a:p>
          <a:p>
            <a:r>
              <a:rPr lang="en-US" dirty="0" smtClean="0"/>
              <a:t>Framework: </a:t>
            </a:r>
            <a:r>
              <a:rPr lang="en-US" dirty="0" err="1" smtClean="0"/>
              <a:t>Theano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Both allow for quick prototyping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Network Architecture: Fully connected layers and multiple frames as input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34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Employed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Preprocessing: Data </a:t>
            </a:r>
            <a:r>
              <a:rPr lang="en-US" dirty="0" err="1" smtClean="0"/>
              <a:t>standardisation</a:t>
            </a:r>
            <a:r>
              <a:rPr lang="en-US" dirty="0" smtClean="0"/>
              <a:t>/</a:t>
            </a:r>
            <a:r>
              <a:rPr lang="en-US" dirty="0" err="1" smtClean="0"/>
              <a:t>normalisation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Gradient descent: momentum + learning rate decay</a:t>
            </a:r>
          </a:p>
          <a:p>
            <a:endParaRPr lang="en-US" dirty="0" smtClean="0"/>
          </a:p>
          <a:p>
            <a:r>
              <a:rPr lang="en-US" dirty="0" smtClean="0"/>
              <a:t>Nonlinearities: </a:t>
            </a:r>
            <a:r>
              <a:rPr lang="en-US" dirty="0" err="1" smtClean="0"/>
              <a:t>ReLU</a:t>
            </a:r>
            <a:r>
              <a:rPr lang="en-US" dirty="0" smtClean="0"/>
              <a:t> + </a:t>
            </a:r>
            <a:r>
              <a:rPr lang="en-US" dirty="0" err="1" smtClean="0"/>
              <a:t>PReLU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Regularisation</a:t>
            </a:r>
            <a:r>
              <a:rPr lang="en-US" dirty="0" smtClean="0"/>
              <a:t>: </a:t>
            </a:r>
            <a:r>
              <a:rPr lang="en-US" dirty="0" err="1" smtClean="0"/>
              <a:t>Drop</a:t>
            </a:r>
            <a:r>
              <a:rPr lang="en-US" altLang="zh-CN" dirty="0" err="1" smtClean="0"/>
              <a:t>O</a:t>
            </a:r>
            <a:r>
              <a:rPr lang="en-US" dirty="0" err="1" smtClean="0"/>
              <a:t>ut</a:t>
            </a:r>
            <a:r>
              <a:rPr lang="en-US" dirty="0" smtClean="0"/>
              <a:t>/</a:t>
            </a:r>
            <a:r>
              <a:rPr lang="en-US" dirty="0" err="1" smtClean="0"/>
              <a:t>Drop</a:t>
            </a:r>
            <a:r>
              <a:rPr lang="en-US" altLang="zh-CN" dirty="0" err="1" smtClean="0"/>
              <a:t>C</a:t>
            </a:r>
            <a:r>
              <a:rPr lang="en-US" dirty="0" err="1" smtClean="0"/>
              <a:t>onnect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Ensemble: Bagging + Blending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660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Backpropagation requires the derivative of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GB" dirty="0" smtClean="0"/>
                  <a:t> with respect to the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endParaRPr lang="en-GB" dirty="0" smtClean="0"/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endParaRPr lang="en-US" dirty="0" smtClean="0"/>
              </a:p>
              <a:p>
                <a:r>
                  <a:rPr lang="en-US" i="1" dirty="0" smtClean="0"/>
                  <a:t>Variance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Mean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 smtClean="0"/>
                  <a:t> are likely </a:t>
                </a:r>
                <a:r>
                  <a:rPr lang="en-GB" smtClean="0"/>
                  <a:t>to unexpectedly </a:t>
                </a:r>
                <a:r>
                  <a:rPr lang="en-GB" dirty="0" smtClean="0"/>
                  <a:t>influence the gradient and thereby the </a:t>
                </a:r>
                <a:r>
                  <a:rPr lang="en-GB" smtClean="0"/>
                  <a:t>learning process!</a:t>
                </a:r>
                <a:endParaRPr lang="en-GB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7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07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GB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2580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Gerade Verbindung mit Pfeil 10"/>
          <p:cNvCxnSpPr/>
          <p:nvPr/>
        </p:nvCxnSpPr>
        <p:spPr>
          <a:xfrm flipV="1">
            <a:off x="3093156" y="4715554"/>
            <a:ext cx="1738489" cy="4402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872090" y="4916311"/>
            <a:ext cx="511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Momentum keeps you going on at early local optima</a:t>
            </a:r>
            <a:endParaRPr lang="en-GB" dirty="0"/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6609645" y="3539066"/>
            <a:ext cx="1698977" cy="4233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>
            <a:off x="7029749" y="3539066"/>
            <a:ext cx="122242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7029749" y="3276600"/>
            <a:ext cx="1053095" cy="2483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7270044" y="3129088"/>
            <a:ext cx="812800" cy="1445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V="1">
            <a:off x="7270044" y="2903261"/>
            <a:ext cx="666045" cy="21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H="1" flipV="1">
            <a:off x="7459133" y="2823911"/>
            <a:ext cx="476956" cy="726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7052327" y="3845167"/>
            <a:ext cx="546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Learning rate decay lets you walk deep into the optimum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73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Nonlinearities: hyperbolic tangent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928848991"/>
              </p:ext>
            </p:extLst>
          </p:nvPr>
        </p:nvGraphicFramePr>
        <p:xfrm>
          <a:off x="838200" y="2720870"/>
          <a:ext cx="6660896" cy="3456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Gerade Verbindung mit Pfeil 9"/>
          <p:cNvCxnSpPr/>
          <p:nvPr/>
        </p:nvCxnSpPr>
        <p:spPr>
          <a:xfrm flipH="1">
            <a:off x="5888736" y="3499104"/>
            <a:ext cx="1938528" cy="23042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2362200" y="3499104"/>
            <a:ext cx="5465064" cy="23042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7827264" y="3129772"/>
            <a:ext cx="2785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gradient </a:t>
            </a:r>
            <a:r>
              <a:rPr lang="en-US" dirty="0" smtClean="0">
                <a:sym typeface="Wingdings" panose="05000000000000000000" pitchFamily="2" charset="2"/>
              </a:rPr>
              <a:t> No learning!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85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Nonlinearities: Rectified Linear Unit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𝑅𝑒𝐿𝑈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𝑅𝑒𝐿𝑈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𝑃𝑅𝑒𝐿𝑈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𝑅𝑒𝐿𝑈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1730300628"/>
              </p:ext>
            </p:extLst>
          </p:nvPr>
        </p:nvGraphicFramePr>
        <p:xfrm>
          <a:off x="5681472" y="1825625"/>
          <a:ext cx="5880608" cy="4562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38897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Regularisation</a:t>
            </a:r>
            <a:r>
              <a:rPr lang="en-US" dirty="0" smtClean="0"/>
              <a:t>: </a:t>
            </a:r>
            <a:r>
              <a:rPr lang="en-US" dirty="0" err="1" smtClean="0"/>
              <a:t>DropOut</a:t>
            </a:r>
            <a:r>
              <a:rPr lang="en-US" dirty="0" smtClean="0"/>
              <a:t>/</a:t>
            </a:r>
            <a:r>
              <a:rPr lang="en-US" dirty="0" err="1" smtClean="0"/>
              <a:t>DropConnect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780032"/>
            <a:ext cx="5196840" cy="44282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Prevent co-evolution of nodes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dirty="0" smtClean="0"/>
              <a:t>If a node (nearly) behaves like another node, it hasn’t learned anything!</a:t>
            </a:r>
          </a:p>
          <a:p>
            <a:endParaRPr lang="en-US" dirty="0"/>
          </a:p>
          <a:p>
            <a:r>
              <a:rPr lang="en-US" dirty="0" err="1" smtClean="0"/>
              <a:t>DropOut</a:t>
            </a:r>
            <a:r>
              <a:rPr lang="en-US" dirty="0" smtClean="0"/>
              <a:t>: Deactivate random nodes at training time</a:t>
            </a:r>
          </a:p>
          <a:p>
            <a:r>
              <a:rPr lang="en-US" dirty="0" err="1" smtClean="0"/>
              <a:t>DropConnect</a:t>
            </a:r>
            <a:r>
              <a:rPr lang="en-US" dirty="0" smtClean="0"/>
              <a:t>: Deactivate random connections at training time</a:t>
            </a:r>
            <a:endParaRPr lang="en-GB" dirty="0"/>
          </a:p>
        </p:txBody>
      </p:sp>
      <p:sp>
        <p:nvSpPr>
          <p:cNvPr id="4" name="Ellipse 3"/>
          <p:cNvSpPr/>
          <p:nvPr/>
        </p:nvSpPr>
        <p:spPr>
          <a:xfrm>
            <a:off x="6254496" y="2800382"/>
            <a:ext cx="728948" cy="728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GB" dirty="0"/>
          </a:p>
        </p:txBody>
      </p:sp>
      <p:sp>
        <p:nvSpPr>
          <p:cNvPr id="5" name="Ellipse 4"/>
          <p:cNvSpPr/>
          <p:nvPr/>
        </p:nvSpPr>
        <p:spPr>
          <a:xfrm>
            <a:off x="6254496" y="3925817"/>
            <a:ext cx="728948" cy="728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GB" dirty="0"/>
          </a:p>
        </p:txBody>
      </p:sp>
      <p:sp>
        <p:nvSpPr>
          <p:cNvPr id="6" name="Ellipse 5"/>
          <p:cNvSpPr/>
          <p:nvPr/>
        </p:nvSpPr>
        <p:spPr>
          <a:xfrm>
            <a:off x="6254496" y="5062252"/>
            <a:ext cx="728948" cy="728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GB" dirty="0"/>
          </a:p>
        </p:txBody>
      </p:sp>
      <p:sp>
        <p:nvSpPr>
          <p:cNvPr id="7" name="Ellipse 6"/>
          <p:cNvSpPr/>
          <p:nvPr/>
        </p:nvSpPr>
        <p:spPr>
          <a:xfrm>
            <a:off x="8377428" y="2808066"/>
            <a:ext cx="728948" cy="728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GB" dirty="0"/>
          </a:p>
        </p:txBody>
      </p:sp>
      <p:sp>
        <p:nvSpPr>
          <p:cNvPr id="8" name="Ellipse 7"/>
          <p:cNvSpPr/>
          <p:nvPr/>
        </p:nvSpPr>
        <p:spPr>
          <a:xfrm>
            <a:off x="8377428" y="3925817"/>
            <a:ext cx="728948" cy="728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GB" dirty="0"/>
          </a:p>
        </p:txBody>
      </p:sp>
      <p:sp>
        <p:nvSpPr>
          <p:cNvPr id="9" name="Ellipse 8"/>
          <p:cNvSpPr/>
          <p:nvPr/>
        </p:nvSpPr>
        <p:spPr>
          <a:xfrm>
            <a:off x="8377428" y="5062252"/>
            <a:ext cx="728948" cy="728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GB" dirty="0"/>
          </a:p>
        </p:txBody>
      </p:sp>
      <p:cxnSp>
        <p:nvCxnSpPr>
          <p:cNvPr id="11" name="Gerade Verbindung mit Pfeil 10"/>
          <p:cNvCxnSpPr>
            <a:stCxn id="4" idx="6"/>
            <a:endCxn id="8" idx="1"/>
          </p:cNvCxnSpPr>
          <p:nvPr/>
        </p:nvCxnSpPr>
        <p:spPr>
          <a:xfrm>
            <a:off x="6983444" y="3164856"/>
            <a:ext cx="1500736" cy="8677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4" idx="6"/>
            <a:endCxn id="7" idx="2"/>
          </p:cNvCxnSpPr>
          <p:nvPr/>
        </p:nvCxnSpPr>
        <p:spPr>
          <a:xfrm>
            <a:off x="6983444" y="3164856"/>
            <a:ext cx="1393984" cy="76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4" idx="6"/>
            <a:endCxn id="9" idx="1"/>
          </p:cNvCxnSpPr>
          <p:nvPr/>
        </p:nvCxnSpPr>
        <p:spPr>
          <a:xfrm>
            <a:off x="6983444" y="3164856"/>
            <a:ext cx="1500736" cy="20041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5" idx="6"/>
            <a:endCxn id="8" idx="2"/>
          </p:cNvCxnSpPr>
          <p:nvPr/>
        </p:nvCxnSpPr>
        <p:spPr>
          <a:xfrm>
            <a:off x="6983444" y="4290291"/>
            <a:ext cx="13939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5" idx="6"/>
            <a:endCxn id="7" idx="3"/>
          </p:cNvCxnSpPr>
          <p:nvPr/>
        </p:nvCxnSpPr>
        <p:spPr>
          <a:xfrm flipV="1">
            <a:off x="6983444" y="3430262"/>
            <a:ext cx="1500736" cy="8600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5" idx="6"/>
            <a:endCxn id="9" idx="1"/>
          </p:cNvCxnSpPr>
          <p:nvPr/>
        </p:nvCxnSpPr>
        <p:spPr>
          <a:xfrm>
            <a:off x="6983444" y="4290291"/>
            <a:ext cx="1500736" cy="8787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6" idx="6"/>
            <a:endCxn id="9" idx="2"/>
          </p:cNvCxnSpPr>
          <p:nvPr/>
        </p:nvCxnSpPr>
        <p:spPr>
          <a:xfrm>
            <a:off x="6983444" y="5426726"/>
            <a:ext cx="13939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6" idx="6"/>
            <a:endCxn id="8" idx="3"/>
          </p:cNvCxnSpPr>
          <p:nvPr/>
        </p:nvCxnSpPr>
        <p:spPr>
          <a:xfrm flipV="1">
            <a:off x="6983444" y="4548013"/>
            <a:ext cx="1500736" cy="8787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6" idx="6"/>
            <a:endCxn id="7" idx="3"/>
          </p:cNvCxnSpPr>
          <p:nvPr/>
        </p:nvCxnSpPr>
        <p:spPr>
          <a:xfrm flipV="1">
            <a:off x="6983444" y="3430262"/>
            <a:ext cx="1500736" cy="19964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e Legende 71"/>
          <p:cNvSpPr/>
          <p:nvPr/>
        </p:nvSpPr>
        <p:spPr>
          <a:xfrm>
            <a:off x="9432584" y="2562558"/>
            <a:ext cx="2313836" cy="966772"/>
          </a:xfrm>
          <a:prstGeom prst="wedgeEllipseCallout">
            <a:avLst>
              <a:gd name="adj1" fmla="val -64540"/>
              <a:gd name="adj2" fmla="val 1076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dirty="0" smtClean="0"/>
              <a:t>我很懶，我就做跟A2一樣！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266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Ensemble: Bagging &amp; Blending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72328" cy="4351338"/>
          </a:xfrm>
        </p:spPr>
        <p:txBody>
          <a:bodyPr/>
          <a:lstStyle/>
          <a:p>
            <a:r>
              <a:rPr lang="en-US" dirty="0" smtClean="0"/>
              <a:t>London, England in 1907: People were bored…</a:t>
            </a:r>
          </a:p>
          <a:p>
            <a:endParaRPr lang="en-US" dirty="0"/>
          </a:p>
          <a:p>
            <a:r>
              <a:rPr lang="en-US" dirty="0" smtClean="0">
                <a:sym typeface="Wingdings" panose="05000000000000000000" pitchFamily="2" charset="2"/>
              </a:rPr>
              <a:t>Game at markets: guess the weight of a cow!</a:t>
            </a:r>
            <a:endParaRPr lang="en-GB" dirty="0"/>
          </a:p>
        </p:txBody>
      </p:sp>
      <p:pic>
        <p:nvPicPr>
          <p:cNvPr id="1026" name="Picture 2" descr="http://farm8.staticflickr.com/7063/7141494779_5f05414e3d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704" y="1834261"/>
            <a:ext cx="5892296" cy="447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94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Microsoft Office PowerPoint</Application>
  <PresentationFormat>Breitbild</PresentationFormat>
  <Paragraphs>110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新細明體</vt:lpstr>
      <vt:lpstr>宋体</vt:lpstr>
      <vt:lpstr>Arial</vt:lpstr>
      <vt:lpstr>Calibri</vt:lpstr>
      <vt:lpstr>Calibri Light</vt:lpstr>
      <vt:lpstr>Cambria Math</vt:lpstr>
      <vt:lpstr>Wingdings</vt:lpstr>
      <vt:lpstr>Office Theme</vt:lpstr>
      <vt:lpstr>Homework I: Techniques</vt:lpstr>
      <vt:lpstr>Basics</vt:lpstr>
      <vt:lpstr>Techniques Employed</vt:lpstr>
      <vt:lpstr>Data Preprocessing</vt:lpstr>
      <vt:lpstr>Gradient descent</vt:lpstr>
      <vt:lpstr>Nonlinearities: hyperbolic tangent</vt:lpstr>
      <vt:lpstr>Nonlinearities: Rectified Linear Unit</vt:lpstr>
      <vt:lpstr>Regularisation: DropOut/DropConnect</vt:lpstr>
      <vt:lpstr>Ensemble: Bagging &amp; Blending</vt:lpstr>
      <vt:lpstr>Ensemble: Bagging &amp; Blending</vt:lpstr>
      <vt:lpstr>Ensemble: Bagging &amp; Blending</vt:lpstr>
      <vt:lpstr>Ensemble: Bagging &amp; Blending</vt:lpstr>
      <vt:lpstr>After all…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I Deep Learning Techniques</dc:title>
  <dc:creator>Jason</dc:creator>
  <cp:lastModifiedBy>Jason</cp:lastModifiedBy>
  <cp:revision>16</cp:revision>
  <dcterms:created xsi:type="dcterms:W3CDTF">2015-04-14T10:10:33Z</dcterms:created>
  <dcterms:modified xsi:type="dcterms:W3CDTF">2015-04-17T05:09:20Z</dcterms:modified>
</cp:coreProperties>
</file>