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Poppins Light"/>
      <p:regular r:id="rId16"/>
    </p:embeddedFont>
    <p:embeddedFont>
      <p:font typeface="Poppins Light"/>
      <p:regular r:id="rId17"/>
    </p:embeddedFont>
    <p:embeddedFont>
      <p:font typeface="Poppins Light"/>
      <p:regular r:id="rId18"/>
    </p:embeddedFont>
    <p:embeddedFont>
      <p:font typeface="Poppins Light"/>
      <p:regular r:id="rId19"/>
    </p:embeddedFont>
    <p:embeddedFont>
      <p:font typeface="Roboto Light"/>
      <p:regular r:id="rId20"/>
    </p:embeddedFont>
    <p:embeddedFont>
      <p:font typeface="Roboto Light"/>
      <p:regular r:id="rId21"/>
    </p:embeddedFont>
    <p:embeddedFont>
      <p:font typeface="Roboto Light"/>
      <p:regular r:id="rId22"/>
    </p:embeddedFont>
    <p:embeddedFont>
      <p:font typeface="Roboto Light"/>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Deep Learning Model Evaluation: A Comparative Study</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presentation examines the performance of deep learning models across different datasets and tasks, showcasing the strengths and limitations of Artificial Neural Networks (ANNs) and Convolutional Neural Networks (CNNs).</a:t>
            </a:r>
            <a:endParaRPr lang="en-US" sz="1750" dirty="0"/>
          </a:p>
        </p:txBody>
      </p:sp>
      <p:sp>
        <p:nvSpPr>
          <p:cNvPr id="5" name="Shape 2"/>
          <p:cNvSpPr/>
          <p:nvPr/>
        </p:nvSpPr>
        <p:spPr>
          <a:xfrm>
            <a:off x="6280190" y="6019919"/>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027539"/>
            <a:ext cx="347663" cy="347663"/>
          </a:xfrm>
          <a:prstGeom prst="rect">
            <a:avLst/>
          </a:prstGeom>
        </p:spPr>
      </p:pic>
      <p:sp>
        <p:nvSpPr>
          <p:cNvPr id="7" name="Text 3"/>
          <p:cNvSpPr/>
          <p:nvPr/>
        </p:nvSpPr>
        <p:spPr>
          <a:xfrm>
            <a:off x="6756440" y="6003012"/>
            <a:ext cx="2648069" cy="396835"/>
          </a:xfrm>
          <a:prstGeom prst="rect">
            <a:avLst/>
          </a:prstGeom>
          <a:noFill/>
          <a:ln/>
        </p:spPr>
        <p:txBody>
          <a:bodyPr wrap="none" lIns="0" tIns="0" rIns="0" bIns="0" rtlCol="0" anchor="t"/>
          <a:lstStyle/>
          <a:p>
            <a:pPr algn="l" indent="0" marL="0">
              <a:lnSpc>
                <a:spcPts val="3100"/>
              </a:lnSpc>
              <a:buNone/>
            </a:pPr>
            <a:r>
              <a:rPr lang="en-US" sz="2200" b="1" dirty="0">
                <a:solidFill>
                  <a:srgbClr val="E5E0DF"/>
                </a:solidFill>
                <a:latin typeface="Roboto Bold" pitchFamily="34" charset="0"/>
                <a:ea typeface="Roboto Bold" pitchFamily="34" charset="-122"/>
                <a:cs typeface="Roboto Bold" pitchFamily="34" charset="-120"/>
              </a:rPr>
              <a:t>by SYED AHMAD ALI</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2542163" cy="708779"/>
          </a:xfrm>
          <a:prstGeom prst="rect">
            <a:avLst/>
          </a:prstGeom>
          <a:noFill/>
          <a:ln/>
        </p:spPr>
        <p:txBody>
          <a:bodyPr wrap="non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MNIST Dataset: Handwritten Digit Recognition</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MNIST dataset comprises grayscale images of handwritten digits from 0 to 9, each image consisting of 784 pixels (28x28). The dataset includes 60,000 training samples and 10,000 testing samples, commonly used for evaluating classification models.</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A PyTorch ANN was designed for classifying MNIST digits. The model consists of an input layer with 784 nodes, two hidden layers with 128 and 64 neurons (ReLU activation), and an output layer with 10 nodes (Softmax activation). The model was trained with the Adam optimizer and CrossEntropyLoss.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41158"/>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California Housing Dataset: Median House Value Prediction</a:t>
            </a:r>
            <a:endParaRPr lang="en-US" sz="4450" dirty="0"/>
          </a:p>
        </p:txBody>
      </p:sp>
      <p:sp>
        <p:nvSpPr>
          <p:cNvPr id="3" name="Text 1"/>
          <p:cNvSpPr/>
          <p:nvPr/>
        </p:nvSpPr>
        <p:spPr>
          <a:xfrm>
            <a:off x="793790" y="362569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4206835"/>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California Housing dataset contains numerical features related to housing metrics, including population, median income, and latitude/longitude, for various California districts. The dataset consists of 20,000 samples split into 80% training and 20% testing.</a:t>
            </a:r>
            <a:endParaRPr lang="en-US" sz="1750" dirty="0"/>
          </a:p>
        </p:txBody>
      </p:sp>
      <p:sp>
        <p:nvSpPr>
          <p:cNvPr id="5" name="Text 3"/>
          <p:cNvSpPr/>
          <p:nvPr/>
        </p:nvSpPr>
        <p:spPr>
          <a:xfrm>
            <a:off x="7599521" y="362569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PyTorch ANN Model</a:t>
            </a:r>
            <a:endParaRPr lang="en-US" sz="2200" dirty="0"/>
          </a:p>
        </p:txBody>
      </p:sp>
      <p:sp>
        <p:nvSpPr>
          <p:cNvPr id="6" name="Text 4"/>
          <p:cNvSpPr/>
          <p:nvPr/>
        </p:nvSpPr>
        <p:spPr>
          <a:xfrm>
            <a:off x="7599521" y="4206835"/>
            <a:ext cx="6244709" cy="2177415"/>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A PyTorch ANN was implemented for predicting the median house value in a district. The model utilizes 8 input nodes corresponding to the features, two hidden layers with 64 and 32 neurons (ReLU activation), and an output layer with one node (linear activation). Training was performed using the SGD optimizer and MSE loss.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14155"/>
            <a:ext cx="10724436" cy="708779"/>
          </a:xfrm>
          <a:prstGeom prst="rect">
            <a:avLst/>
          </a:prstGeom>
          <a:noFill/>
          <a:ln/>
        </p:spPr>
        <p:txBody>
          <a:bodyPr wrap="non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CIFAR-10 Dataset: Image Classification</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Dataset Description</a:t>
            </a:r>
            <a:endParaRPr lang="en-US" sz="2200" dirty="0"/>
          </a:p>
        </p:txBody>
      </p:sp>
      <p:sp>
        <p:nvSpPr>
          <p:cNvPr id="4" name="Text 2"/>
          <p:cNvSpPr/>
          <p:nvPr/>
        </p:nvSpPr>
        <p:spPr>
          <a:xfrm>
            <a:off x="793790" y="3671054"/>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CIFAR-10 dataset consists of 32x32 pixel color images belonging to 10 distinct object categories, with 50,000 training samples and 10,000 testing samples. This dataset is ideal for evaluating image classification models, especially those involving spatial feature extraction.</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Keras CNN Model</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A Keras CNN model was built for classifying images in the CIFAR-10 dataset. The model includes two convolutional layers with 32 and 64 filters (3x3 kernel size, ReLU activation), each followed by max pooling. A fully connected layer with 128 neurons (ReLU activation) precedes the output layer with 10 nodes (Softmax activation). The Adam optimizer and categorical crossentropy loss were used for training.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4502" y="786408"/>
            <a:ext cx="13081397" cy="1383030"/>
          </a:xfrm>
          <a:prstGeom prst="rect">
            <a:avLst/>
          </a:prstGeom>
          <a:noFill/>
          <a:ln/>
        </p:spPr>
        <p:txBody>
          <a:bodyPr wrap="square" lIns="0" tIns="0" rIns="0" bIns="0" rtlCol="0" anchor="t"/>
          <a:lstStyle/>
          <a:p>
            <a:pPr indent="0" marL="0">
              <a:lnSpc>
                <a:spcPts val="5400"/>
              </a:lnSpc>
              <a:buNone/>
            </a:pPr>
            <a:r>
              <a:rPr lang="en-US" sz="4350" dirty="0">
                <a:solidFill>
                  <a:srgbClr val="F2F2F3"/>
                </a:solidFill>
                <a:latin typeface="Poppins Light" pitchFamily="34" charset="0"/>
                <a:ea typeface="Poppins Light" pitchFamily="34" charset="-122"/>
                <a:cs typeface="Poppins Light" pitchFamily="34" charset="-120"/>
              </a:rPr>
              <a:t>Performance Analysis: Metrics and Visualizations</a:t>
            </a:r>
            <a:endParaRPr lang="en-US" sz="4350" dirty="0"/>
          </a:p>
        </p:txBody>
      </p:sp>
      <p:sp>
        <p:nvSpPr>
          <p:cNvPr id="3" name="Shape 1"/>
          <p:cNvSpPr/>
          <p:nvPr/>
        </p:nvSpPr>
        <p:spPr>
          <a:xfrm>
            <a:off x="774502" y="2611993"/>
            <a:ext cx="4213027" cy="4831080"/>
          </a:xfrm>
          <a:prstGeom prst="roundRect">
            <a:avLst>
              <a:gd name="adj" fmla="val 2206"/>
            </a:avLst>
          </a:prstGeom>
          <a:solidFill>
            <a:srgbClr val="3D3D42"/>
          </a:solidFill>
          <a:ln w="7620">
            <a:solidFill>
              <a:srgbClr val="56565B"/>
            </a:solidFill>
            <a:prstDash val="solid"/>
          </a:ln>
        </p:spPr>
      </p:sp>
      <p:sp>
        <p:nvSpPr>
          <p:cNvPr id="4" name="Text 2"/>
          <p:cNvSpPr/>
          <p:nvPr/>
        </p:nvSpPr>
        <p:spPr>
          <a:xfrm>
            <a:off x="1003340" y="2840831"/>
            <a:ext cx="2766179" cy="345638"/>
          </a:xfrm>
          <a:prstGeom prst="rect">
            <a:avLst/>
          </a:prstGeom>
          <a:noFill/>
          <a:ln/>
        </p:spPr>
        <p:txBody>
          <a:bodyPr wrap="none" lIns="0" tIns="0" rIns="0" bIns="0" rtlCol="0" anchor="t"/>
          <a:lstStyle/>
          <a:p>
            <a:pPr indent="0" marL="0">
              <a:lnSpc>
                <a:spcPts val="2700"/>
              </a:lnSpc>
              <a:buNone/>
            </a:pPr>
            <a:r>
              <a:rPr lang="en-US" sz="2150" dirty="0">
                <a:solidFill>
                  <a:srgbClr val="E5E0DF"/>
                </a:solidFill>
                <a:latin typeface="Poppins Light" pitchFamily="34" charset="0"/>
                <a:ea typeface="Poppins Light" pitchFamily="34" charset="-122"/>
                <a:cs typeface="Poppins Light" pitchFamily="34" charset="-120"/>
              </a:rPr>
              <a:t>MNIST PyTorch ANN</a:t>
            </a:r>
            <a:endParaRPr lang="en-US" sz="2150" dirty="0"/>
          </a:p>
        </p:txBody>
      </p:sp>
      <p:sp>
        <p:nvSpPr>
          <p:cNvPr id="5" name="Text 3"/>
          <p:cNvSpPr/>
          <p:nvPr/>
        </p:nvSpPr>
        <p:spPr>
          <a:xfrm>
            <a:off x="1003340" y="3319224"/>
            <a:ext cx="3755350" cy="2478643"/>
          </a:xfrm>
          <a:prstGeom prst="rect">
            <a:avLst/>
          </a:prstGeom>
          <a:noFill/>
          <a:ln/>
        </p:spPr>
        <p:txBody>
          <a:bodyPr wrap="square" lIns="0" tIns="0" rIns="0" bIns="0" rtlCol="0" anchor="t"/>
          <a:lstStyle/>
          <a:p>
            <a:pPr indent="0" marL="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an accuracy of 98.1% on the MNIST dataset, demonstrating its effectiveness in recognizing handwritten digits. This model was trained for 20 epochs with a learning rate of 0.001 and a batch size of 64.</a:t>
            </a:r>
            <a:endParaRPr lang="en-US" sz="1700" dirty="0"/>
          </a:p>
        </p:txBody>
      </p:sp>
      <p:sp>
        <p:nvSpPr>
          <p:cNvPr id="6" name="Shape 4"/>
          <p:cNvSpPr/>
          <p:nvPr/>
        </p:nvSpPr>
        <p:spPr>
          <a:xfrm>
            <a:off x="5208746" y="2611993"/>
            <a:ext cx="4213027" cy="4831080"/>
          </a:xfrm>
          <a:prstGeom prst="roundRect">
            <a:avLst>
              <a:gd name="adj" fmla="val 2206"/>
            </a:avLst>
          </a:prstGeom>
          <a:solidFill>
            <a:srgbClr val="3D3D42"/>
          </a:solidFill>
          <a:ln w="7620">
            <a:solidFill>
              <a:srgbClr val="56565B"/>
            </a:solidFill>
            <a:prstDash val="solid"/>
          </a:ln>
        </p:spPr>
      </p:sp>
      <p:sp>
        <p:nvSpPr>
          <p:cNvPr id="7" name="Text 5"/>
          <p:cNvSpPr/>
          <p:nvPr/>
        </p:nvSpPr>
        <p:spPr>
          <a:xfrm>
            <a:off x="5437584" y="2840831"/>
            <a:ext cx="3755350" cy="691277"/>
          </a:xfrm>
          <a:prstGeom prst="rect">
            <a:avLst/>
          </a:prstGeom>
          <a:noFill/>
          <a:ln/>
        </p:spPr>
        <p:txBody>
          <a:bodyPr wrap="square" lIns="0" tIns="0" rIns="0" bIns="0" rtlCol="0" anchor="t"/>
          <a:lstStyle/>
          <a:p>
            <a:pPr indent="0" marL="0">
              <a:lnSpc>
                <a:spcPts val="2700"/>
              </a:lnSpc>
              <a:buNone/>
            </a:pPr>
            <a:r>
              <a:rPr lang="en-US" sz="2150" dirty="0">
                <a:solidFill>
                  <a:srgbClr val="E5E0DF"/>
                </a:solidFill>
                <a:latin typeface="Poppins Light" pitchFamily="34" charset="0"/>
                <a:ea typeface="Poppins Light" pitchFamily="34" charset="-122"/>
                <a:cs typeface="Poppins Light" pitchFamily="34" charset="-120"/>
              </a:rPr>
              <a:t>California Housing PyTorch ANN</a:t>
            </a:r>
            <a:endParaRPr lang="en-US" sz="2150" dirty="0"/>
          </a:p>
        </p:txBody>
      </p:sp>
      <p:sp>
        <p:nvSpPr>
          <p:cNvPr id="8" name="Text 6"/>
          <p:cNvSpPr/>
          <p:nvPr/>
        </p:nvSpPr>
        <p:spPr>
          <a:xfrm>
            <a:off x="5437584" y="3664863"/>
            <a:ext cx="3755350" cy="3540919"/>
          </a:xfrm>
          <a:prstGeom prst="rect">
            <a:avLst/>
          </a:prstGeom>
          <a:noFill/>
          <a:ln/>
        </p:spPr>
        <p:txBody>
          <a:bodyPr wrap="square" lIns="0" tIns="0" rIns="0" bIns="0" rtlCol="0" anchor="t"/>
          <a:lstStyle/>
          <a:p>
            <a:pPr indent="0" marL="0">
              <a:lnSpc>
                <a:spcPts val="2750"/>
              </a:lnSpc>
              <a:buNone/>
            </a:pPr>
            <a:r>
              <a:rPr lang="en-US" sz="1700" dirty="0">
                <a:solidFill>
                  <a:srgbClr val="E5E0DF"/>
                </a:solidFill>
                <a:latin typeface="Roboto Light" pitchFamily="34" charset="0"/>
                <a:ea typeface="Roboto Light" pitchFamily="34" charset="-122"/>
                <a:cs typeface="Roboto Light" pitchFamily="34" charset="-120"/>
              </a:rPr>
              <a:t>The PyTorch ANN achieved a Mean Squared Error (MSE) of 22.5 and a Mean Absolute Error (MAE) of 3.4 on the California Housing dataset. This indicates that the model can predict median house values with reasonable accuracy, considering the complexity of the task. The model was trained for 20 epochs with a learning rate of 0.001 and a batch size of 64.</a:t>
            </a:r>
            <a:endParaRPr lang="en-US" sz="1700" dirty="0"/>
          </a:p>
        </p:txBody>
      </p:sp>
      <p:sp>
        <p:nvSpPr>
          <p:cNvPr id="9" name="Shape 7"/>
          <p:cNvSpPr/>
          <p:nvPr/>
        </p:nvSpPr>
        <p:spPr>
          <a:xfrm>
            <a:off x="9642991" y="2611993"/>
            <a:ext cx="4213027" cy="4831080"/>
          </a:xfrm>
          <a:prstGeom prst="roundRect">
            <a:avLst>
              <a:gd name="adj" fmla="val 2206"/>
            </a:avLst>
          </a:prstGeom>
          <a:solidFill>
            <a:srgbClr val="3D3D42"/>
          </a:solidFill>
          <a:ln w="7620">
            <a:solidFill>
              <a:srgbClr val="56565B"/>
            </a:solidFill>
            <a:prstDash val="solid"/>
          </a:ln>
        </p:spPr>
      </p:sp>
      <p:sp>
        <p:nvSpPr>
          <p:cNvPr id="10" name="Text 8"/>
          <p:cNvSpPr/>
          <p:nvPr/>
        </p:nvSpPr>
        <p:spPr>
          <a:xfrm>
            <a:off x="9871829" y="2840831"/>
            <a:ext cx="2766179" cy="345638"/>
          </a:xfrm>
          <a:prstGeom prst="rect">
            <a:avLst/>
          </a:prstGeom>
          <a:noFill/>
          <a:ln/>
        </p:spPr>
        <p:txBody>
          <a:bodyPr wrap="none" lIns="0" tIns="0" rIns="0" bIns="0" rtlCol="0" anchor="t"/>
          <a:lstStyle/>
          <a:p>
            <a:pPr indent="0" marL="0">
              <a:lnSpc>
                <a:spcPts val="2700"/>
              </a:lnSpc>
              <a:buNone/>
            </a:pPr>
            <a:r>
              <a:rPr lang="en-US" sz="2150" dirty="0">
                <a:solidFill>
                  <a:srgbClr val="E5E0DF"/>
                </a:solidFill>
                <a:latin typeface="Poppins Light" pitchFamily="34" charset="0"/>
                <a:ea typeface="Poppins Light" pitchFamily="34" charset="-122"/>
                <a:cs typeface="Poppins Light" pitchFamily="34" charset="-120"/>
              </a:rPr>
              <a:t>CIFAR-10 Keras CNN</a:t>
            </a:r>
            <a:endParaRPr lang="en-US" sz="2150" dirty="0"/>
          </a:p>
        </p:txBody>
      </p:sp>
      <p:sp>
        <p:nvSpPr>
          <p:cNvPr id="11" name="Text 9"/>
          <p:cNvSpPr/>
          <p:nvPr/>
        </p:nvSpPr>
        <p:spPr>
          <a:xfrm>
            <a:off x="9871829" y="3319224"/>
            <a:ext cx="3755350" cy="3895011"/>
          </a:xfrm>
          <a:prstGeom prst="rect">
            <a:avLst/>
          </a:prstGeom>
          <a:noFill/>
          <a:ln/>
        </p:spPr>
        <p:txBody>
          <a:bodyPr wrap="square" lIns="0" tIns="0" rIns="0" bIns="0" rtlCol="0" anchor="t"/>
          <a:lstStyle/>
          <a:p>
            <a:pPr indent="0" marL="0">
              <a:lnSpc>
                <a:spcPts val="2750"/>
              </a:lnSpc>
              <a:buNone/>
            </a:pPr>
            <a:r>
              <a:rPr lang="en-US" sz="1700" dirty="0">
                <a:solidFill>
                  <a:srgbClr val="E5E0DF"/>
                </a:solidFill>
                <a:latin typeface="Roboto Light" pitchFamily="34" charset="0"/>
                <a:ea typeface="Roboto Light" pitchFamily="34" charset="-122"/>
                <a:cs typeface="Roboto Light" pitchFamily="34" charset="-120"/>
              </a:rPr>
              <a:t>The Keras CNN model achieved an accuracy of 88.7% on the CIFAR-10 dataset, indicating its capability in image classification. Training was performed for 25 epochs with a learning rate of 0.001 and a batch size of 32. The confusion matrix reveals that the model experiences moderate confusion between similar categories, such as cats and dogs, suggesting areas for further improvement.</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54393"/>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Learning Curves: Model Training Progress</a:t>
            </a:r>
            <a:endParaRPr lang="en-US" sz="4450" dirty="0"/>
          </a:p>
        </p:txBody>
      </p:sp>
      <p:sp>
        <p:nvSpPr>
          <p:cNvPr id="4" name="Shape 1"/>
          <p:cNvSpPr/>
          <p:nvPr/>
        </p:nvSpPr>
        <p:spPr>
          <a:xfrm>
            <a:off x="6605111" y="2612112"/>
            <a:ext cx="30480" cy="4763095"/>
          </a:xfrm>
          <a:prstGeom prst="roundRect">
            <a:avLst>
              <a:gd name="adj" fmla="val 312558"/>
            </a:avLst>
          </a:prstGeom>
          <a:solidFill>
            <a:srgbClr val="56565B"/>
          </a:solidFill>
          <a:ln/>
        </p:spPr>
      </p:sp>
      <p:sp>
        <p:nvSpPr>
          <p:cNvPr id="5" name="Shape 2"/>
          <p:cNvSpPr/>
          <p:nvPr/>
        </p:nvSpPr>
        <p:spPr>
          <a:xfrm>
            <a:off x="6845022" y="3107174"/>
            <a:ext cx="793790" cy="30480"/>
          </a:xfrm>
          <a:prstGeom prst="roundRect">
            <a:avLst>
              <a:gd name="adj" fmla="val 312558"/>
            </a:avLst>
          </a:prstGeom>
          <a:solidFill>
            <a:srgbClr val="56565B"/>
          </a:solidFill>
          <a:ln/>
        </p:spPr>
      </p:sp>
      <p:sp>
        <p:nvSpPr>
          <p:cNvPr id="6" name="Shape 3"/>
          <p:cNvSpPr/>
          <p:nvPr/>
        </p:nvSpPr>
        <p:spPr>
          <a:xfrm>
            <a:off x="6365200" y="2867263"/>
            <a:ext cx="510302" cy="510302"/>
          </a:xfrm>
          <a:prstGeom prst="roundRect">
            <a:avLst>
              <a:gd name="adj" fmla="val 18669"/>
            </a:avLst>
          </a:prstGeom>
          <a:solidFill>
            <a:srgbClr val="3D3D42"/>
          </a:solidFill>
          <a:ln w="7620">
            <a:solidFill>
              <a:srgbClr val="56565B"/>
            </a:solidFill>
            <a:prstDash val="solid"/>
          </a:ln>
        </p:spPr>
      </p:sp>
      <p:sp>
        <p:nvSpPr>
          <p:cNvPr id="7" name="Text 4"/>
          <p:cNvSpPr/>
          <p:nvPr/>
        </p:nvSpPr>
        <p:spPr>
          <a:xfrm>
            <a:off x="6570583" y="2952274"/>
            <a:ext cx="99417" cy="340281"/>
          </a:xfrm>
          <a:prstGeom prst="rect">
            <a:avLst/>
          </a:prstGeom>
          <a:noFill/>
          <a:ln/>
        </p:spPr>
        <p:txBody>
          <a:bodyPr wrap="none" lIns="0" tIns="0" rIns="0" bIns="0" rtlCol="0" anchor="t"/>
          <a:lstStyle/>
          <a:p>
            <a:pPr algn="ctr" indent="0" marL="0">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8" name="Text 5"/>
          <p:cNvSpPr/>
          <p:nvPr/>
        </p:nvSpPr>
        <p:spPr>
          <a:xfrm>
            <a:off x="7867888" y="2838926"/>
            <a:ext cx="5968722" cy="1451610"/>
          </a:xfrm>
          <a:prstGeom prst="rect">
            <a:avLst/>
          </a:prstGeom>
          <a:noFill/>
          <a:ln/>
        </p:spPr>
        <p:txBody>
          <a:bodyPr wrap="square" lIns="0" tIns="0" rIns="0" bIns="0" rtlCol="0" anchor="t"/>
          <a:lstStyle/>
          <a:p>
            <a:pPr algn="l"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PyTorch ANN on MNIST show a steep learning rate in the initial epochs, followed by stabilization as the model reaches convergence. This behavior indicates efficient learning and a well-tuned model.</a:t>
            </a:r>
            <a:endParaRPr lang="en-US" sz="1750" dirty="0"/>
          </a:p>
        </p:txBody>
      </p:sp>
      <p:sp>
        <p:nvSpPr>
          <p:cNvPr id="9" name="Shape 6"/>
          <p:cNvSpPr/>
          <p:nvPr/>
        </p:nvSpPr>
        <p:spPr>
          <a:xfrm>
            <a:off x="6845022" y="5239226"/>
            <a:ext cx="793790" cy="30480"/>
          </a:xfrm>
          <a:prstGeom prst="roundRect">
            <a:avLst>
              <a:gd name="adj" fmla="val 312558"/>
            </a:avLst>
          </a:prstGeom>
          <a:solidFill>
            <a:srgbClr val="56565B"/>
          </a:solidFill>
          <a:ln/>
        </p:spPr>
      </p:sp>
      <p:sp>
        <p:nvSpPr>
          <p:cNvPr id="10" name="Shape 7"/>
          <p:cNvSpPr/>
          <p:nvPr/>
        </p:nvSpPr>
        <p:spPr>
          <a:xfrm>
            <a:off x="6365200" y="4999315"/>
            <a:ext cx="510302" cy="510302"/>
          </a:xfrm>
          <a:prstGeom prst="roundRect">
            <a:avLst>
              <a:gd name="adj" fmla="val 18669"/>
            </a:avLst>
          </a:prstGeom>
          <a:solidFill>
            <a:srgbClr val="3D3D42"/>
          </a:solidFill>
          <a:ln w="7620">
            <a:solidFill>
              <a:srgbClr val="56565B"/>
            </a:solidFill>
            <a:prstDash val="solid"/>
          </a:ln>
        </p:spPr>
      </p:sp>
      <p:sp>
        <p:nvSpPr>
          <p:cNvPr id="11" name="Text 8"/>
          <p:cNvSpPr/>
          <p:nvPr/>
        </p:nvSpPr>
        <p:spPr>
          <a:xfrm>
            <a:off x="6522958" y="5084326"/>
            <a:ext cx="194667" cy="340281"/>
          </a:xfrm>
          <a:prstGeom prst="rect">
            <a:avLst/>
          </a:prstGeom>
          <a:noFill/>
          <a:ln/>
        </p:spPr>
        <p:txBody>
          <a:bodyPr wrap="none" lIns="0" tIns="0" rIns="0" bIns="0" rtlCol="0" anchor="t"/>
          <a:lstStyle/>
          <a:p>
            <a:pPr algn="ctr" indent="0" marL="0">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2" name="Text 9"/>
          <p:cNvSpPr/>
          <p:nvPr/>
        </p:nvSpPr>
        <p:spPr>
          <a:xfrm>
            <a:off x="7867888" y="4970978"/>
            <a:ext cx="5968722" cy="2177415"/>
          </a:xfrm>
          <a:prstGeom prst="rect">
            <a:avLst/>
          </a:prstGeom>
          <a:noFill/>
          <a:ln/>
        </p:spPr>
        <p:txBody>
          <a:bodyPr wrap="square" lIns="0" tIns="0" rIns="0" bIns="0" rtlCol="0" anchor="t"/>
          <a:lstStyle/>
          <a:p>
            <a:pPr algn="l"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learning curves for the Keras CNN on CIFAR-10 exhibit a gradual improvement in validation accuracy throughout the training process, indicating that the model is learning effectively without overfitting. The slower convergence compared to MNIST is likely due to the higher complexity of the image classification task.</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Model Comparison: Strengths and Weaknesses</a:t>
            </a:r>
            <a:endParaRPr lang="en-US" sz="4450" dirty="0"/>
          </a:p>
        </p:txBody>
      </p:sp>
      <p:sp>
        <p:nvSpPr>
          <p:cNvPr id="3" name="Text 1"/>
          <p:cNvSpPr/>
          <p:nvPr/>
        </p:nvSpPr>
        <p:spPr>
          <a:xfrm>
            <a:off x="793790" y="380714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Strengths</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exhibits flexibility for experimentation and achieved high accuracy on the simpler MNIST dataset. Keras CNN, on the other hand, offers a user-friendly and efficient approach, particularly suitable for image-based data like CIFAR-10.</a:t>
            </a:r>
            <a:endParaRPr lang="en-US" sz="1750" dirty="0"/>
          </a:p>
        </p:txBody>
      </p:sp>
      <p:sp>
        <p:nvSpPr>
          <p:cNvPr id="5" name="Text 3"/>
          <p:cNvSpPr/>
          <p:nvPr/>
        </p:nvSpPr>
        <p:spPr>
          <a:xfrm>
            <a:off x="7599521" y="380714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2F2F3"/>
                </a:solidFill>
                <a:latin typeface="Poppins Light" pitchFamily="34" charset="0"/>
                <a:ea typeface="Poppins Light" pitchFamily="34" charset="-122"/>
                <a:cs typeface="Poppins Light" pitchFamily="34" charset="-120"/>
              </a:rPr>
              <a:t>Weaknesses</a:t>
            </a:r>
            <a:endParaRPr lang="en-US" sz="2200" dirty="0"/>
          </a:p>
        </p:txBody>
      </p:sp>
      <p:sp>
        <p:nvSpPr>
          <p:cNvPr id="6" name="Text 4"/>
          <p:cNvSpPr/>
          <p:nvPr/>
        </p:nvSpPr>
        <p:spPr>
          <a:xfrm>
            <a:off x="7599521" y="4388287"/>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The PyTorch ANN might be less suitable for complex image data due to its lack of feature extraction layers. While the Keras CNN performs well, it generally demands more computational resources compared to a simple ANN.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052870"/>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Notable Findings: Model Suitability</a:t>
            </a:r>
            <a:endParaRPr lang="en-US" sz="4450" dirty="0"/>
          </a:p>
        </p:txBody>
      </p:sp>
      <p:sp>
        <p:nvSpPr>
          <p:cNvPr id="4" name="Shape 1"/>
          <p:cNvSpPr/>
          <p:nvPr/>
        </p:nvSpPr>
        <p:spPr>
          <a:xfrm>
            <a:off x="6280190" y="3065740"/>
            <a:ext cx="510302" cy="510302"/>
          </a:xfrm>
          <a:prstGeom prst="roundRect">
            <a:avLst>
              <a:gd name="adj" fmla="val 18669"/>
            </a:avLst>
          </a:prstGeom>
          <a:solidFill>
            <a:srgbClr val="3D3D42"/>
          </a:solidFill>
          <a:ln w="7620">
            <a:solidFill>
              <a:srgbClr val="56565B"/>
            </a:solidFill>
            <a:prstDash val="solid"/>
          </a:ln>
        </p:spPr>
      </p:sp>
      <p:sp>
        <p:nvSpPr>
          <p:cNvPr id="5" name="Text 2"/>
          <p:cNvSpPr/>
          <p:nvPr/>
        </p:nvSpPr>
        <p:spPr>
          <a:xfrm>
            <a:off x="6485573" y="3150751"/>
            <a:ext cx="99417" cy="340281"/>
          </a:xfrm>
          <a:prstGeom prst="rect">
            <a:avLst/>
          </a:prstGeom>
          <a:noFill/>
          <a:ln/>
        </p:spPr>
        <p:txBody>
          <a:bodyPr wrap="none" lIns="0" tIns="0" rIns="0" bIns="0" rtlCol="0" anchor="t"/>
          <a:lstStyle/>
          <a:p>
            <a:pPr algn="ctr" indent="0" marL="0">
              <a:lnSpc>
                <a:spcPts val="26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6" name="Text 3"/>
          <p:cNvSpPr/>
          <p:nvPr/>
        </p:nvSpPr>
        <p:spPr>
          <a:xfrm>
            <a:off x="7017306" y="3065740"/>
            <a:ext cx="2927747" cy="708660"/>
          </a:xfrm>
          <a:prstGeom prst="rect">
            <a:avLst/>
          </a:prstGeom>
          <a:noFill/>
          <a:ln/>
        </p:spPr>
        <p:txBody>
          <a:bodyPr wrap="square" lIns="0" tIns="0" rIns="0" bIns="0" rtlCol="0" anchor="t"/>
          <a:lstStyle/>
          <a:p>
            <a:pPr indent="0" marL="0">
              <a:lnSpc>
                <a:spcPts val="2750"/>
              </a:lnSpc>
              <a:buNone/>
            </a:pPr>
            <a:r>
              <a:rPr lang="en-US" sz="2200" dirty="0">
                <a:solidFill>
                  <a:srgbClr val="E5E0DF"/>
                </a:solidFill>
                <a:latin typeface="Poppins Light" pitchFamily="34" charset="0"/>
                <a:ea typeface="Poppins Light" pitchFamily="34" charset="-122"/>
                <a:cs typeface="Poppins Light" pitchFamily="34" charset="-120"/>
              </a:rPr>
              <a:t>Simplicity vs. Complexity</a:t>
            </a:r>
            <a:endParaRPr lang="en-US" sz="2200" dirty="0"/>
          </a:p>
        </p:txBody>
      </p:sp>
      <p:sp>
        <p:nvSpPr>
          <p:cNvPr id="7" name="Text 4"/>
          <p:cNvSpPr/>
          <p:nvPr/>
        </p:nvSpPr>
        <p:spPr>
          <a:xfrm>
            <a:off x="7017306" y="3910489"/>
            <a:ext cx="2927747" cy="2903220"/>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Artificial Neural Networks (ANNs) are well-suited for simpler tasks, such as handwritten digit recognition (MNIST), but they may struggle with more complex tasks involving spatial feature extraction.</a:t>
            </a:r>
            <a:endParaRPr lang="en-US" sz="1750" dirty="0"/>
          </a:p>
        </p:txBody>
      </p:sp>
      <p:sp>
        <p:nvSpPr>
          <p:cNvPr id="8" name="Shape 5"/>
          <p:cNvSpPr/>
          <p:nvPr/>
        </p:nvSpPr>
        <p:spPr>
          <a:xfrm>
            <a:off x="10171867" y="3065740"/>
            <a:ext cx="510302" cy="510302"/>
          </a:xfrm>
          <a:prstGeom prst="roundRect">
            <a:avLst>
              <a:gd name="adj" fmla="val 18669"/>
            </a:avLst>
          </a:prstGeom>
          <a:solidFill>
            <a:srgbClr val="3D3D42"/>
          </a:solidFill>
          <a:ln w="7620">
            <a:solidFill>
              <a:srgbClr val="56565B"/>
            </a:solidFill>
            <a:prstDash val="solid"/>
          </a:ln>
        </p:spPr>
      </p:sp>
      <p:sp>
        <p:nvSpPr>
          <p:cNvPr id="9" name="Text 6"/>
          <p:cNvSpPr/>
          <p:nvPr/>
        </p:nvSpPr>
        <p:spPr>
          <a:xfrm>
            <a:off x="10329624" y="3150751"/>
            <a:ext cx="194667" cy="340281"/>
          </a:xfrm>
          <a:prstGeom prst="rect">
            <a:avLst/>
          </a:prstGeom>
          <a:noFill/>
          <a:ln/>
        </p:spPr>
        <p:txBody>
          <a:bodyPr wrap="none" lIns="0" tIns="0" rIns="0" bIns="0" rtlCol="0" anchor="t"/>
          <a:lstStyle/>
          <a:p>
            <a:pPr algn="ctr" indent="0" marL="0">
              <a:lnSpc>
                <a:spcPts val="26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0" name="Text 7"/>
          <p:cNvSpPr/>
          <p:nvPr/>
        </p:nvSpPr>
        <p:spPr>
          <a:xfrm>
            <a:off x="10908983" y="3065740"/>
            <a:ext cx="2927747" cy="708660"/>
          </a:xfrm>
          <a:prstGeom prst="rect">
            <a:avLst/>
          </a:prstGeom>
          <a:noFill/>
          <a:ln/>
        </p:spPr>
        <p:txBody>
          <a:bodyPr wrap="square" lIns="0" tIns="0" rIns="0" bIns="0" rtlCol="0" anchor="t"/>
          <a:lstStyle/>
          <a:p>
            <a:pPr indent="0" marL="0">
              <a:lnSpc>
                <a:spcPts val="2750"/>
              </a:lnSpc>
              <a:buNone/>
            </a:pPr>
            <a:r>
              <a:rPr lang="en-US" sz="2200" dirty="0">
                <a:solidFill>
                  <a:srgbClr val="E5E0DF"/>
                </a:solidFill>
                <a:latin typeface="Poppins Light" pitchFamily="34" charset="0"/>
                <a:ea typeface="Poppins Light" pitchFamily="34" charset="-122"/>
                <a:cs typeface="Poppins Light" pitchFamily="34" charset="-120"/>
              </a:rPr>
              <a:t>Spatial Feature Extraction</a:t>
            </a:r>
            <a:endParaRPr lang="en-US" sz="2200" dirty="0"/>
          </a:p>
        </p:txBody>
      </p:sp>
      <p:sp>
        <p:nvSpPr>
          <p:cNvPr id="11" name="Text 8"/>
          <p:cNvSpPr/>
          <p:nvPr/>
        </p:nvSpPr>
        <p:spPr>
          <a:xfrm>
            <a:off x="10908983" y="3910489"/>
            <a:ext cx="2927747" cy="3266123"/>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Convolutional Neural Networks (CNNs) excel in tasks requiring spatial feature extraction, such as image classification (CIFAR-10). Their inherent architecture allows them to learn and exploit spatial patterns within data.</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784271"/>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Conclusion: Key Takeaways and Next Steps</a:t>
            </a:r>
            <a:endParaRPr lang="en-US" sz="4450" dirty="0"/>
          </a:p>
        </p:txBody>
      </p:sp>
      <p:sp>
        <p:nvSpPr>
          <p:cNvPr id="4" name="Text 1"/>
          <p:cNvSpPr/>
          <p:nvPr/>
        </p:nvSpPr>
        <p:spPr>
          <a:xfrm>
            <a:off x="6280190" y="3541990"/>
            <a:ext cx="7556421" cy="2903220"/>
          </a:xfrm>
          <a:prstGeom prst="rect">
            <a:avLst/>
          </a:prstGeom>
          <a:noFill/>
          <a:ln/>
        </p:spPr>
        <p:txBody>
          <a:bodyPr wrap="square" lIns="0" tIns="0" rIns="0" bIns="0" rtlCol="0" anchor="t"/>
          <a:lstStyle/>
          <a:p>
            <a:pPr indent="0" marL="0">
              <a:lnSpc>
                <a:spcPts val="2850"/>
              </a:lnSpc>
              <a:buNone/>
            </a:pPr>
            <a:r>
              <a:rPr lang="en-US" sz="1750" dirty="0">
                <a:solidFill>
                  <a:srgbClr val="E5E0DF"/>
                </a:solidFill>
                <a:latin typeface="Roboto Light" pitchFamily="34" charset="0"/>
                <a:ea typeface="Roboto Light" pitchFamily="34" charset="-122"/>
                <a:cs typeface="Roboto Light" pitchFamily="34" charset="-120"/>
              </a:rPr>
              <a:t>This comparative analysis reveals that both ANNs and CNNs are valuable tools in deep learning, each with its strengths and weaknesses. ANNs offer flexibility and effectiveness for simpler tasks, while CNNs excel in image-based tasks requiring spatial feature extraction. Further research is needed to explore hybrid architectures that leverage the strengths of both approaches. Moreover, investigating the performance of these models on more challenging datasets, such as ImageNet, would provide a comprehensive understanding of their capabilities and limitations.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2024-12-28T09:03:56Z</dcterms:created>
  <dcterms:modified xsi:type="dcterms:W3CDTF">2024-12-28T09:03:56Z</dcterms:modified>
</cp:coreProperties>
</file>