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4630400" cy="8229600"/>
  <p:notesSz cx="8229600" cy="14630400"/>
  <p:embeddedFontLst>
    <p:embeddedFont>
      <p:font typeface="Poppins Light" panose="020B0604020202020204" pitchFamily="34" charset="0"/>
      <p:regular r:id="rId13"/>
      <p:italic r:id="rId14"/>
    </p:embeddedFont>
    <p:embeddedFont>
      <p:font typeface="Roboto Light" panose="020F0302020204030204" pitchFamily="34" charset="0"/>
      <p:regular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79"/>
    <p:restoredTop sz="94610"/>
  </p:normalViewPr>
  <p:slideViewPr>
    <p:cSldViewPr snapToGrid="0" snapToObjects="1">
      <p:cViewPr varScale="1">
        <p:scale>
          <a:sx n="121" d="100"/>
          <a:sy n="121"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1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75448-098C-E1C3-1C80-E5ADD7DD6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3F247-8415-B500-3BB2-58F59B536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E9725F-DE82-2857-2493-A9F24A842A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43EC2F-BA51-A485-0BBE-905C87B12A4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63095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Deep Learning Model Evaluation: A Comparative Study</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presentation examines the performance of deep learning models across different datasets and tasks, showcasing the strengths and limitations of Artificial Neural Networks (ANNs) and Convolutional Neural Networks (CNNs).</a:t>
            </a:r>
            <a:endParaRPr lang="en-US" sz="1750" dirty="0"/>
          </a:p>
        </p:txBody>
      </p:sp>
      <p:sp>
        <p:nvSpPr>
          <p:cNvPr id="7" name="Text 3"/>
          <p:cNvSpPr/>
          <p:nvPr/>
        </p:nvSpPr>
        <p:spPr>
          <a:xfrm>
            <a:off x="6546235" y="6003012"/>
            <a:ext cx="7080171" cy="1249126"/>
          </a:xfrm>
          <a:prstGeom prst="rect">
            <a:avLst/>
          </a:prstGeom>
          <a:noFill/>
          <a:ln/>
        </p:spPr>
        <p:txBody>
          <a:bodyPr wrap="none" lIns="0" tIns="0" rIns="0" bIns="0" rtlCol="0" anchor="t"/>
          <a:lstStyle/>
          <a:p>
            <a:pPr marL="0" indent="0">
              <a:lnSpc>
                <a:spcPts val="3100"/>
              </a:lnSpc>
              <a:buNone/>
            </a:pPr>
            <a:r>
              <a:rPr lang="en-US" sz="2200" b="1" dirty="0">
                <a:solidFill>
                  <a:srgbClr val="E5E0DF"/>
                </a:solidFill>
                <a:latin typeface="Roboto Bold" pitchFamily="34" charset="0"/>
                <a:ea typeface="Roboto Bold" pitchFamily="34" charset="-122"/>
              </a:rPr>
              <a:t>ABDUL HASEEB CHAUDHARY                  (SP23-BAI-001)</a:t>
            </a:r>
          </a:p>
          <a:p>
            <a:pPr marL="0" indent="0" algn="ctr">
              <a:lnSpc>
                <a:spcPts val="3100"/>
              </a:lnSpc>
              <a:buNone/>
            </a:pPr>
            <a:r>
              <a:rPr lang="en-US" sz="2200" b="1" dirty="0">
                <a:solidFill>
                  <a:srgbClr val="E5E0DF"/>
                </a:solidFill>
                <a:latin typeface="Roboto Bold" pitchFamily="34" charset="0"/>
                <a:ea typeface="Roboto Bold" pitchFamily="34" charset="-122"/>
              </a:rPr>
              <a:t>HAMZA AHMAD                                          (SP23-BAI-018)</a:t>
            </a:r>
          </a:p>
          <a:p>
            <a:pPr algn="ctr">
              <a:lnSpc>
                <a:spcPts val="3100"/>
              </a:lnSpc>
            </a:pPr>
            <a:r>
              <a:rPr lang="en-US" sz="2200" b="1" dirty="0">
                <a:solidFill>
                  <a:srgbClr val="E5E0DF"/>
                </a:solidFill>
                <a:latin typeface="Roboto Bold" pitchFamily="34" charset="0"/>
                <a:ea typeface="Roboto Bold" pitchFamily="34" charset="-122"/>
                <a:cs typeface="Roboto Bold" pitchFamily="34" charset="-120"/>
              </a:rPr>
              <a:t>SYED AHMAD ALI</a:t>
            </a:r>
            <a:r>
              <a:rPr lang="en-US" sz="2200" b="1" dirty="0">
                <a:solidFill>
                  <a:srgbClr val="E5E0DF"/>
                </a:solidFill>
                <a:latin typeface="Roboto Bold" pitchFamily="34" charset="0"/>
                <a:ea typeface="Roboto Bold" pitchFamily="34" charset="-122"/>
              </a:rPr>
              <a:t>                                        (SP23-BAI-050)</a:t>
            </a:r>
            <a:endParaRPr lang="en-US" sz="2200" b="1" dirty="0">
              <a:solidFill>
                <a:srgbClr val="E5E0DF"/>
              </a:solidFill>
              <a:latin typeface="Roboto Bold" pitchFamily="34" charset="0"/>
              <a:ea typeface="Roboto Bold" pitchFamily="34" charset="-122"/>
              <a:cs typeface="Roboto Bold" pitchFamily="34" charset="-120"/>
            </a:endParaRPr>
          </a:p>
          <a:p>
            <a:pPr marL="0" indent="0" algn="ctr">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84271"/>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Conclusion: Key Takeaways and Next Steps</a:t>
            </a:r>
            <a:endParaRPr lang="en-US" sz="4450" dirty="0"/>
          </a:p>
        </p:txBody>
      </p:sp>
      <p:sp>
        <p:nvSpPr>
          <p:cNvPr id="4" name="Text 1"/>
          <p:cNvSpPr/>
          <p:nvPr/>
        </p:nvSpPr>
        <p:spPr>
          <a:xfrm>
            <a:off x="6280190" y="3541990"/>
            <a:ext cx="7556421" cy="290322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comparative analysis reveals that both ANNs and CNNs are valuable tools in deep learning, each with its strengths and weaknesses. ANNs offer flexibility and effectiveness for simpler tasks, while CNNs excel in image-based tasks requiring spatial feature extraction. Further research is needed to explore hybrid architectures that leverage the strengths of both approaches. Moreover, investigating the performance of these models on more challenging datasets, such as ImageNet, would provide a comprehensive understanding of their capabilities and limitations.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2542163"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MNIST Dataset: Handwritten Digit Recognition</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MNIST dataset comprises grayscale images of handwritten digits from 0 to 9, each image consisting of 784 pixels (28x28). The dataset includes 60,000 training samples and 10,000 testing samples, commonly used for evaluating classification models.</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033957"/>
            <a:ext cx="6244709" cy="3345038"/>
          </a:xfrm>
          <a:prstGeom prst="rect">
            <a:avLst/>
          </a:prstGeom>
          <a:noFill/>
          <a:ln/>
        </p:spPr>
        <p:txBody>
          <a:bodyPr wrap="square" lIns="0" tIns="0" rIns="0" bIns="0" rtlCol="0" anchor="t"/>
          <a:lstStyle/>
          <a:p>
            <a:pPr marL="0" indent="0">
              <a:lnSpc>
                <a:spcPts val="2850"/>
              </a:lnSpc>
              <a:buNone/>
            </a:pPr>
            <a:r>
              <a:rPr lang="en-US" sz="1600" dirty="0">
                <a:solidFill>
                  <a:schemeClr val="bg1"/>
                </a:solidFill>
              </a:rPr>
              <a:t>A </a:t>
            </a:r>
            <a:r>
              <a:rPr lang="en-US" sz="1600" b="1" dirty="0">
                <a:solidFill>
                  <a:schemeClr val="bg1"/>
                </a:solidFill>
              </a:rPr>
              <a:t>PyTorch ANN</a:t>
            </a:r>
            <a:r>
              <a:rPr lang="en-US" sz="1600" dirty="0">
                <a:solidFill>
                  <a:schemeClr val="bg1"/>
                </a:solidFill>
              </a:rPr>
              <a:t> was designed for classifying </a:t>
            </a:r>
            <a:r>
              <a:rPr lang="en-US" sz="1600" b="1" dirty="0">
                <a:solidFill>
                  <a:schemeClr val="bg1"/>
                </a:solidFill>
              </a:rPr>
              <a:t>MNIST digits</a:t>
            </a:r>
            <a:r>
              <a:rPr lang="en-US" sz="1600" dirty="0">
                <a:solidFill>
                  <a:schemeClr val="bg1"/>
                </a:solidFill>
              </a:rPr>
              <a:t>. The model consists of an </a:t>
            </a:r>
            <a:r>
              <a:rPr lang="en-US" sz="1600" b="1" dirty="0">
                <a:solidFill>
                  <a:schemeClr val="bg1"/>
                </a:solidFill>
              </a:rPr>
              <a:t>input layer</a:t>
            </a:r>
            <a:r>
              <a:rPr lang="en-US" sz="1600" dirty="0">
                <a:solidFill>
                  <a:schemeClr val="bg1"/>
                </a:solidFill>
              </a:rPr>
              <a:t> with 784 nodes, followed by </a:t>
            </a:r>
            <a:r>
              <a:rPr lang="en-US" sz="1600" b="1" dirty="0">
                <a:solidFill>
                  <a:schemeClr val="bg1"/>
                </a:solidFill>
              </a:rPr>
              <a:t>five hidden layers</a:t>
            </a:r>
            <a:r>
              <a:rPr lang="en-US" sz="1600" dirty="0">
                <a:solidFill>
                  <a:schemeClr val="bg1"/>
                </a:solidFill>
              </a:rPr>
              <a:t> with sizes 200, 170, 140, 90, and 50 neurons respectively, each using the </a:t>
            </a:r>
            <a:r>
              <a:rPr lang="en-US" sz="1600" b="1" dirty="0">
                <a:solidFill>
                  <a:schemeClr val="bg1"/>
                </a:solidFill>
              </a:rPr>
              <a:t>ReLU activation function</a:t>
            </a:r>
            <a:r>
              <a:rPr lang="en-US" sz="1600" dirty="0">
                <a:solidFill>
                  <a:schemeClr val="bg1"/>
                </a:solidFill>
              </a:rPr>
              <a:t>. The final </a:t>
            </a:r>
            <a:r>
              <a:rPr lang="en-US" sz="1600" b="1" dirty="0">
                <a:solidFill>
                  <a:schemeClr val="bg1"/>
                </a:solidFill>
              </a:rPr>
              <a:t>output layer</a:t>
            </a:r>
            <a:r>
              <a:rPr lang="en-US" sz="1600" dirty="0">
                <a:solidFill>
                  <a:schemeClr val="bg1"/>
                </a:solidFill>
              </a:rPr>
              <a:t> consists of 10 nodes representing the 10-digit classes. The weights of the layers are initialized using </a:t>
            </a:r>
            <a:r>
              <a:rPr lang="en-US" sz="1600" b="1" dirty="0">
                <a:solidFill>
                  <a:schemeClr val="bg1"/>
                </a:solidFill>
              </a:rPr>
              <a:t>Xavier Normal Initialization</a:t>
            </a:r>
            <a:r>
              <a:rPr lang="en-US" sz="1600" dirty="0">
                <a:solidFill>
                  <a:schemeClr val="bg1"/>
                </a:solidFill>
              </a:rPr>
              <a:t> to ensure proper scaling of gradients. The model was trained using the </a:t>
            </a:r>
            <a:r>
              <a:rPr lang="en-US" sz="1600" b="1" dirty="0">
                <a:solidFill>
                  <a:schemeClr val="bg1"/>
                </a:solidFill>
              </a:rPr>
              <a:t>SGD optimizer</a:t>
            </a:r>
            <a:r>
              <a:rPr lang="en-US" sz="1600" dirty="0">
                <a:solidFill>
                  <a:schemeClr val="bg1"/>
                </a:solidFill>
              </a:rPr>
              <a:t> and </a:t>
            </a:r>
            <a:r>
              <a:rPr lang="en-US" sz="1600" b="1" dirty="0">
                <a:solidFill>
                  <a:schemeClr val="bg1"/>
                </a:solidFill>
              </a:rPr>
              <a:t>CrossEntropyLoss</a:t>
            </a:r>
            <a:r>
              <a:rPr lang="en-US" sz="1600" dirty="0">
                <a:solidFill>
                  <a:schemeClr val="bg1"/>
                </a:solidFill>
              </a:rPr>
              <a:t>, which includes the application of the softmax function internally during the loss computation.</a:t>
            </a:r>
            <a:endParaRPr lang="en-US" sz="175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41158"/>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California Housing Dataset: Median House Value Prediction</a:t>
            </a:r>
            <a:endParaRPr lang="en-US" sz="4450" dirty="0"/>
          </a:p>
        </p:txBody>
      </p:sp>
      <p:sp>
        <p:nvSpPr>
          <p:cNvPr id="3" name="Text 1"/>
          <p:cNvSpPr/>
          <p:nvPr/>
        </p:nvSpPr>
        <p:spPr>
          <a:xfrm>
            <a:off x="793790"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206835"/>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California Housing dataset contains numerical features related to housing metrics, including population, median income, and latitude/longitude, for various California districts. The dataset consists of 20,000 samples split into 80% training and 20% testing.</a:t>
            </a:r>
            <a:endParaRPr lang="en-US" sz="1750" dirty="0"/>
          </a:p>
        </p:txBody>
      </p:sp>
      <p:sp>
        <p:nvSpPr>
          <p:cNvPr id="5" name="Text 3"/>
          <p:cNvSpPr/>
          <p:nvPr/>
        </p:nvSpPr>
        <p:spPr>
          <a:xfrm>
            <a:off x="7599521" y="36256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206835"/>
            <a:ext cx="6244709" cy="2629900"/>
          </a:xfrm>
          <a:prstGeom prst="rect">
            <a:avLst/>
          </a:prstGeom>
          <a:noFill/>
          <a:ln/>
        </p:spPr>
        <p:txBody>
          <a:bodyPr wrap="square" lIns="0" tIns="0" rIns="0" bIns="0" rtlCol="0" anchor="t"/>
          <a:lstStyle/>
          <a:p>
            <a:pPr marL="0" indent="0">
              <a:lnSpc>
                <a:spcPts val="2850"/>
              </a:lnSpc>
              <a:buNone/>
            </a:pPr>
            <a:r>
              <a:rPr lang="en-US" sz="1600" dirty="0">
                <a:solidFill>
                  <a:schemeClr val="bg1"/>
                </a:solidFill>
              </a:rPr>
              <a:t>A </a:t>
            </a:r>
            <a:r>
              <a:rPr lang="en-US" sz="1600" b="1" dirty="0">
                <a:solidFill>
                  <a:schemeClr val="bg1"/>
                </a:solidFill>
              </a:rPr>
              <a:t>PyTorch ANN</a:t>
            </a:r>
            <a:r>
              <a:rPr lang="en-US" sz="1600" dirty="0">
                <a:solidFill>
                  <a:schemeClr val="bg1"/>
                </a:solidFill>
              </a:rPr>
              <a:t> was implemented for predicting the </a:t>
            </a:r>
            <a:r>
              <a:rPr lang="en-US" sz="1600" b="1" dirty="0">
                <a:solidFill>
                  <a:schemeClr val="bg1"/>
                </a:solidFill>
              </a:rPr>
              <a:t>median house value in a district</a:t>
            </a:r>
            <a:r>
              <a:rPr lang="en-US" sz="1600" dirty="0">
                <a:solidFill>
                  <a:schemeClr val="bg1"/>
                </a:solidFill>
              </a:rPr>
              <a:t>. The model consists of </a:t>
            </a:r>
            <a:r>
              <a:rPr lang="en-US" sz="1600" b="1" dirty="0">
                <a:solidFill>
                  <a:schemeClr val="bg1"/>
                </a:solidFill>
              </a:rPr>
              <a:t>8 input nodes</a:t>
            </a:r>
            <a:r>
              <a:rPr lang="en-US" sz="1600" dirty="0">
                <a:solidFill>
                  <a:schemeClr val="bg1"/>
                </a:solidFill>
              </a:rPr>
              <a:t> corresponding to the features, followed by a </a:t>
            </a:r>
            <a:r>
              <a:rPr lang="en-US" sz="1600" b="1" dirty="0">
                <a:solidFill>
                  <a:schemeClr val="bg1"/>
                </a:solidFill>
              </a:rPr>
              <a:t>hidden layer</a:t>
            </a:r>
            <a:r>
              <a:rPr lang="en-US" sz="1600" dirty="0">
                <a:solidFill>
                  <a:schemeClr val="bg1"/>
                </a:solidFill>
              </a:rPr>
              <a:t> with </a:t>
            </a:r>
            <a:r>
              <a:rPr lang="en-US" sz="1600" b="1" dirty="0">
                <a:solidFill>
                  <a:schemeClr val="bg1"/>
                </a:solidFill>
              </a:rPr>
              <a:t>16 neurons</a:t>
            </a:r>
            <a:r>
              <a:rPr lang="en-US" sz="1600" dirty="0">
                <a:solidFill>
                  <a:schemeClr val="bg1"/>
                </a:solidFill>
              </a:rPr>
              <a:t> using the </a:t>
            </a:r>
            <a:r>
              <a:rPr lang="en-US" sz="1600" b="1" dirty="0">
                <a:solidFill>
                  <a:schemeClr val="bg1"/>
                </a:solidFill>
              </a:rPr>
              <a:t>ReLU activation function</a:t>
            </a:r>
            <a:r>
              <a:rPr lang="en-US" sz="1600" dirty="0">
                <a:solidFill>
                  <a:schemeClr val="bg1"/>
                </a:solidFill>
              </a:rPr>
              <a:t> and an </a:t>
            </a:r>
            <a:r>
              <a:rPr lang="en-US" sz="1600" b="1" dirty="0">
                <a:solidFill>
                  <a:schemeClr val="bg1"/>
                </a:solidFill>
              </a:rPr>
              <a:t>output layer</a:t>
            </a:r>
            <a:r>
              <a:rPr lang="en-US" sz="1600" dirty="0">
                <a:solidFill>
                  <a:schemeClr val="bg1"/>
                </a:solidFill>
              </a:rPr>
              <a:t> with </a:t>
            </a:r>
            <a:r>
              <a:rPr lang="en-US" sz="1600" b="1" dirty="0">
                <a:solidFill>
                  <a:schemeClr val="bg1"/>
                </a:solidFill>
              </a:rPr>
              <a:t>one node</a:t>
            </a:r>
            <a:r>
              <a:rPr lang="en-US" sz="1600" dirty="0">
                <a:solidFill>
                  <a:schemeClr val="bg1"/>
                </a:solidFill>
              </a:rPr>
              <a:t> for continuous value prediction (no activation). The model's weights were initialized with </a:t>
            </a:r>
            <a:r>
              <a:rPr lang="en-US" sz="1600" b="1" dirty="0">
                <a:solidFill>
                  <a:schemeClr val="bg1"/>
                </a:solidFill>
              </a:rPr>
              <a:t>random normal initialization</a:t>
            </a:r>
            <a:r>
              <a:rPr lang="en-US" sz="1600" dirty="0">
                <a:solidFill>
                  <a:schemeClr val="bg1"/>
                </a:solidFill>
              </a:rPr>
              <a:t>. The training process was carried out using the </a:t>
            </a:r>
            <a:r>
              <a:rPr lang="en-US" sz="1600" b="1" dirty="0">
                <a:solidFill>
                  <a:schemeClr val="bg1"/>
                </a:solidFill>
              </a:rPr>
              <a:t>SGD optimizer</a:t>
            </a:r>
            <a:r>
              <a:rPr lang="en-US" sz="1600" dirty="0">
                <a:solidFill>
                  <a:schemeClr val="bg1"/>
                </a:solidFill>
              </a:rPr>
              <a:t> and the </a:t>
            </a:r>
            <a:r>
              <a:rPr lang="en-US" sz="1600" b="1" dirty="0">
                <a:solidFill>
                  <a:schemeClr val="bg1"/>
                </a:solidFill>
              </a:rPr>
              <a:t>Mean Squared Error (MSE) loss function</a:t>
            </a:r>
            <a:r>
              <a:rPr lang="en-US" sz="1600" dirty="0">
                <a:solidFill>
                  <a:schemeClr val="bg1"/>
                </a:solidFill>
              </a:rPr>
              <a:t>.</a:t>
            </a:r>
            <a:endParaRPr lang="en-US" sz="175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14155"/>
            <a:ext cx="10724436"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ASL Dataset: Image Classification</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3671054"/>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CIFAR-10 dataset consists of 32x32 pixel color images belonging to 10 distinct object categories, with 50,000 training samples and 10,000 testing samples. This dataset is ideal for evaluating image classification models, especially those involving spatial feature extraction.</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Keras CNN Model</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 Keras CNN model was built for classifying images in the ASL dataset. The model includes two convolutional layers with 32 and 64 filters (3x3 kernel size, ReLU activation), each followed by max pooling. A fully connected layer with 128 neurons (ReLU activation) precedes the output layer with 10 nodes (Softmax activation). The Adam optimizer and categorical crossentropy loss were used for training.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DB4009-3312-0E77-0340-4BDF051C4DB2}"/>
            </a:ext>
          </a:extLst>
        </p:cNvPr>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60120" y="1789612"/>
            <a:ext cx="4000499" cy="4198924"/>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15C15588-87DB-C42C-E5C1-F72F0F1F879E}"/>
              </a:ext>
            </a:extLst>
          </p:cNvPr>
          <p:cNvSpPr/>
          <p:nvPr/>
        </p:nvSpPr>
        <p:spPr>
          <a:xfrm>
            <a:off x="1234440" y="2360719"/>
            <a:ext cx="3154680" cy="3056708"/>
          </a:xfrm>
          <a:prstGeom prst="rect">
            <a:avLst/>
          </a:prstGeom>
          <a:noFill/>
        </p:spPr>
        <p:txBody>
          <a:bodyPr vert="horz" lIns="91440" tIns="45720" rIns="91440" bIns="45720" rtlCol="0" anchor="ctr">
            <a:normAutofit/>
          </a:bodyPr>
          <a:lstStyle/>
          <a:p>
            <a:pPr marL="0" indent="0" algn="ctr">
              <a:lnSpc>
                <a:spcPct val="90000"/>
              </a:lnSpc>
              <a:spcBef>
                <a:spcPct val="0"/>
              </a:spcBef>
              <a:spcAft>
                <a:spcPts val="600"/>
              </a:spcAft>
            </a:pPr>
            <a:r>
              <a:rPr lang="en-US" sz="3600" b="1" dirty="0">
                <a:solidFill>
                  <a:schemeClr val="bg1"/>
                </a:solidFill>
                <a:effectLst/>
                <a:latin typeface="Aptos" panose="020B0004020202020204" pitchFamily="34" charset="0"/>
                <a:ea typeface="Aptos" panose="020B0004020202020204" pitchFamily="34" charset="0"/>
                <a:cs typeface="Arial" panose="020B0604020202020204" pitchFamily="34" charset="0"/>
              </a:rPr>
              <a:t>Comparative Table</a:t>
            </a:r>
            <a:endParaRPr lang="en-US" sz="4300" kern="1200" dirty="0">
              <a:solidFill>
                <a:schemeClr val="bg1"/>
              </a:solidFill>
              <a:latin typeface="+mj-lt"/>
              <a:ea typeface="+mj-ea"/>
              <a:cs typeface="+mj-cs"/>
            </a:endParaRPr>
          </a:p>
        </p:txBody>
      </p:sp>
      <p:graphicFrame>
        <p:nvGraphicFramePr>
          <p:cNvPr id="7" name="Table 6">
            <a:extLst>
              <a:ext uri="{FF2B5EF4-FFF2-40B4-BE49-F238E27FC236}">
                <a16:creationId xmlns:a16="http://schemas.microsoft.com/office/drawing/2014/main" id="{7F4E0AB8-A3E1-0888-92D2-398C37D9EA0C}"/>
              </a:ext>
            </a:extLst>
          </p:cNvPr>
          <p:cNvGraphicFramePr>
            <a:graphicFrameLocks noGrp="1"/>
          </p:cNvGraphicFramePr>
          <p:nvPr>
            <p:extLst>
              <p:ext uri="{D42A27DB-BD31-4B8C-83A1-F6EECF244321}">
                <p14:modId xmlns:p14="http://schemas.microsoft.com/office/powerpoint/2010/main" val="590569863"/>
              </p:ext>
            </p:extLst>
          </p:nvPr>
        </p:nvGraphicFramePr>
        <p:xfrm>
          <a:off x="5732779" y="2345568"/>
          <a:ext cx="8136842" cy="4083416"/>
        </p:xfrm>
        <a:graphic>
          <a:graphicData uri="http://schemas.openxmlformats.org/drawingml/2006/table">
            <a:tbl>
              <a:tblPr firstRow="1" firstCol="1" bandRow="1">
                <a:solidFill>
                  <a:srgbClr val="F2F2F2">
                    <a:alpha val="45098"/>
                  </a:srgbClr>
                </a:solidFill>
                <a:tableStyleId>{5C22544A-7EE6-4342-B048-85BDC9FD1C3A}</a:tableStyleId>
              </a:tblPr>
              <a:tblGrid>
                <a:gridCol w="1803351">
                  <a:extLst>
                    <a:ext uri="{9D8B030D-6E8A-4147-A177-3AD203B41FA5}">
                      <a16:colId xmlns:a16="http://schemas.microsoft.com/office/drawing/2014/main" val="4113384009"/>
                    </a:ext>
                  </a:extLst>
                </a:gridCol>
                <a:gridCol w="1394517">
                  <a:extLst>
                    <a:ext uri="{9D8B030D-6E8A-4147-A177-3AD203B41FA5}">
                      <a16:colId xmlns:a16="http://schemas.microsoft.com/office/drawing/2014/main" val="4276367239"/>
                    </a:ext>
                  </a:extLst>
                </a:gridCol>
                <a:gridCol w="1956822">
                  <a:extLst>
                    <a:ext uri="{9D8B030D-6E8A-4147-A177-3AD203B41FA5}">
                      <a16:colId xmlns:a16="http://schemas.microsoft.com/office/drawing/2014/main" val="1408447654"/>
                    </a:ext>
                  </a:extLst>
                </a:gridCol>
                <a:gridCol w="1713592">
                  <a:extLst>
                    <a:ext uri="{9D8B030D-6E8A-4147-A177-3AD203B41FA5}">
                      <a16:colId xmlns:a16="http://schemas.microsoft.com/office/drawing/2014/main" val="2879898563"/>
                    </a:ext>
                  </a:extLst>
                </a:gridCol>
                <a:gridCol w="1268560">
                  <a:extLst>
                    <a:ext uri="{9D8B030D-6E8A-4147-A177-3AD203B41FA5}">
                      <a16:colId xmlns:a16="http://schemas.microsoft.com/office/drawing/2014/main" val="3755572181"/>
                    </a:ext>
                  </a:extLst>
                </a:gridCol>
              </a:tblGrid>
              <a:tr h="962772">
                <a:tc>
                  <a:txBody>
                    <a:bodyPr/>
                    <a:lstStyle/>
                    <a:p>
                      <a:pPr marL="0" marR="0" algn="ctr">
                        <a:lnSpc>
                          <a:spcPct val="107000"/>
                        </a:lnSpc>
                        <a:spcBef>
                          <a:spcPts val="0"/>
                        </a:spcBef>
                        <a:spcAft>
                          <a:spcPts val="800"/>
                        </a:spcAft>
                      </a:pPr>
                      <a:r>
                        <a:rPr lang="en-US" sz="2300" b="0" kern="100" cap="none" spc="0" dirty="0">
                          <a:solidFill>
                            <a:schemeClr val="bg1"/>
                          </a:solidFill>
                          <a:effectLst/>
                        </a:rPr>
                        <a:t>Model</a:t>
                      </a:r>
                      <a:endParaRPr lang="en-US" sz="2300" b="0" kern="100" cap="none" spc="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Dataset / Task</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dirty="0">
                          <a:solidFill>
                            <a:schemeClr val="bg1"/>
                          </a:solidFill>
                          <a:effectLst/>
                        </a:rPr>
                        <a:t>Key </a:t>
                      </a:r>
                      <a:r>
                        <a:rPr lang="en-US" sz="2300" b="0" kern="100" cap="none" spc="0" dirty="0" err="1">
                          <a:solidFill>
                            <a:schemeClr val="bg1"/>
                          </a:solidFill>
                          <a:effectLst/>
                        </a:rPr>
                        <a:t>Hyperparams</a:t>
                      </a:r>
                      <a:endParaRPr lang="en-US" sz="2300" b="0" kern="100" cap="none" spc="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Final Metric</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ctr">
                        <a:lnSpc>
                          <a:spcPct val="107000"/>
                        </a:lnSpc>
                        <a:spcBef>
                          <a:spcPts val="0"/>
                        </a:spcBef>
                        <a:spcAft>
                          <a:spcPts val="800"/>
                        </a:spcAft>
                      </a:pPr>
                      <a:r>
                        <a:rPr lang="en-US" sz="2300" b="0" kern="100" cap="none" spc="0">
                          <a:solidFill>
                            <a:schemeClr val="bg1"/>
                          </a:solidFill>
                          <a:effectLst/>
                        </a:rPr>
                        <a:t>Training Time</a:t>
                      </a:r>
                      <a:endParaRPr lang="en-US" sz="2300" b="0" kern="100" cap="none" spc="0">
                        <a:solidFill>
                          <a:schemeClr val="bg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346741998"/>
                  </a:ext>
                </a:extLst>
              </a:tr>
              <a:tr h="857633">
                <a:tc>
                  <a:txBody>
                    <a:bodyPr/>
                    <a:lstStyle/>
                    <a:p>
                      <a:pPr marL="0" marR="0" algn="ctr">
                        <a:lnSpc>
                          <a:spcPct val="107000"/>
                        </a:lnSpc>
                        <a:spcBef>
                          <a:spcPts val="0"/>
                        </a:spcBef>
                        <a:spcAft>
                          <a:spcPts val="800"/>
                        </a:spcAft>
                      </a:pPr>
                      <a:r>
                        <a:rPr lang="en-US" sz="2000" b="1" kern="100" cap="none" spc="0" dirty="0">
                          <a:solidFill>
                            <a:schemeClr val="tx1"/>
                          </a:solidFill>
                          <a:effectLst/>
                        </a:rPr>
                        <a:t>PyTorch ANN (Reg)</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California Housing</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LR=0.01, </a:t>
                      </a:r>
                      <a:r>
                        <a:rPr lang="en-US" sz="2000" kern="100" cap="none" spc="0" dirty="0" err="1">
                          <a:solidFill>
                            <a:schemeClr val="tx1"/>
                          </a:solidFill>
                          <a:effectLst/>
                        </a:rPr>
                        <a:t>batch_size</a:t>
                      </a:r>
                      <a:r>
                        <a:rPr lang="en-US" sz="2000" kern="100" cap="none" spc="0" dirty="0">
                          <a:solidFill>
                            <a:schemeClr val="tx1"/>
                          </a:solidFill>
                          <a:effectLst/>
                        </a:rPr>
                        <a:t> = 64, Epoch=100</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MSE = 0.39, MAE = 0.44,    R</a:t>
                      </a:r>
                      <a:r>
                        <a:rPr lang="en-US" sz="2000" kern="100" cap="none" spc="0" baseline="30000" dirty="0">
                          <a:solidFill>
                            <a:schemeClr val="tx1"/>
                          </a:solidFill>
                          <a:effectLst/>
                        </a:rPr>
                        <a:t>2 </a:t>
                      </a:r>
                      <a:r>
                        <a:rPr lang="en-US" sz="2000" kern="100" cap="none" spc="0" baseline="0" dirty="0">
                          <a:solidFill>
                            <a:schemeClr val="tx1"/>
                          </a:solidFill>
                          <a:effectLst/>
                        </a:rPr>
                        <a:t>= 0.70</a:t>
                      </a:r>
                      <a:endParaRPr lang="en-US" sz="2000" kern="100" cap="none" spc="0" baseline="300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~0.5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81103750"/>
                  </a:ext>
                </a:extLst>
              </a:tr>
              <a:tr h="857633">
                <a:tc>
                  <a:txBody>
                    <a:bodyPr/>
                    <a:lstStyle/>
                    <a:p>
                      <a:pPr marL="0" marR="0" algn="ctr">
                        <a:lnSpc>
                          <a:spcPct val="107000"/>
                        </a:lnSpc>
                        <a:spcBef>
                          <a:spcPts val="0"/>
                        </a:spcBef>
                        <a:spcAft>
                          <a:spcPts val="800"/>
                        </a:spcAft>
                      </a:pPr>
                      <a:r>
                        <a:rPr lang="en-US" sz="2000" b="1" kern="100" cap="none" spc="0" dirty="0">
                          <a:solidFill>
                            <a:schemeClr val="tx1"/>
                          </a:solidFill>
                          <a:effectLst/>
                        </a:rPr>
                        <a:t>PyTorch ANN (Class)</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rPr>
                        <a:t>MNIST</a:t>
                      </a: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kern="100" cap="none" spc="0" dirty="0">
                          <a:solidFill>
                            <a:schemeClr val="tx1"/>
                          </a:solidFill>
                          <a:effectLst/>
                        </a:rPr>
                        <a:t>LR=0.01, Epoch=20,     </a:t>
                      </a:r>
                      <a:r>
                        <a:rPr lang="en-US" sz="2000" b="0" kern="1200" cap="none" spc="0" dirty="0">
                          <a:solidFill>
                            <a:schemeClr val="dk1"/>
                          </a:solidFill>
                          <a:effectLst/>
                          <a:latin typeface="+mn-lt"/>
                          <a:ea typeface="+mn-ea"/>
                          <a:cs typeface="+mn-cs"/>
                        </a:rPr>
                        <a:t>B</a:t>
                      </a:r>
                      <a:r>
                        <a:rPr lang="en-US" sz="2000" b="0" kern="1200" dirty="0">
                          <a:solidFill>
                            <a:schemeClr val="dk1"/>
                          </a:solidFill>
                          <a:effectLst/>
                          <a:latin typeface="+mn-lt"/>
                          <a:ea typeface="+mn-ea"/>
                          <a:cs typeface="+mn-cs"/>
                        </a:rPr>
                        <a:t>atch Size = 50</a:t>
                      </a: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Accuracy = 97.17%</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~1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19841333"/>
                  </a:ext>
                </a:extLst>
              </a:tr>
              <a:tr h="857633">
                <a:tc>
                  <a:txBody>
                    <a:bodyPr/>
                    <a:lstStyle/>
                    <a:p>
                      <a:pPr marL="0" marR="0" algn="ctr">
                        <a:lnSpc>
                          <a:spcPct val="107000"/>
                        </a:lnSpc>
                        <a:spcBef>
                          <a:spcPts val="0"/>
                        </a:spcBef>
                        <a:spcAft>
                          <a:spcPts val="800"/>
                        </a:spcAft>
                      </a:pPr>
                      <a:r>
                        <a:rPr lang="en-US" sz="2000" b="1" kern="100" cap="none" spc="0" dirty="0" err="1">
                          <a:solidFill>
                            <a:schemeClr val="tx1"/>
                          </a:solidFill>
                          <a:effectLst/>
                        </a:rPr>
                        <a:t>Keras</a:t>
                      </a:r>
                      <a:r>
                        <a:rPr lang="en-US" sz="2000" b="1" kern="100" cap="none" spc="0" dirty="0">
                          <a:solidFill>
                            <a:schemeClr val="tx1"/>
                          </a:solidFill>
                          <a:effectLst/>
                        </a:rPr>
                        <a:t> CNN (Class)</a:t>
                      </a:r>
                      <a:endParaRPr lang="en-US" sz="2000" b="1"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rPr>
                        <a:t>ASL</a:t>
                      </a: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LR=0.0001, Epoch=20</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a:solidFill>
                            <a:schemeClr val="tx1"/>
                          </a:solidFill>
                          <a:effectLst/>
                        </a:rPr>
                        <a:t>Accuracy = 88.7%</a:t>
                      </a:r>
                      <a:endParaRPr lang="en-US" sz="2000" kern="100" cap="none" spc="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ctr">
                        <a:lnSpc>
                          <a:spcPct val="107000"/>
                        </a:lnSpc>
                        <a:spcBef>
                          <a:spcPts val="0"/>
                        </a:spcBef>
                        <a:spcAft>
                          <a:spcPts val="800"/>
                        </a:spcAft>
                      </a:pPr>
                      <a:r>
                        <a:rPr lang="en-US" sz="2000" kern="100" cap="none" spc="0" dirty="0">
                          <a:solidFill>
                            <a:schemeClr val="tx1"/>
                          </a:solidFill>
                          <a:effectLst/>
                        </a:rPr>
                        <a:t>~8 min </a:t>
                      </a:r>
                      <a:endParaRPr lang="en-US" sz="2000" kern="100" cap="none" spc="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txBody>
                  <a:tcPr marL="15692" marR="15692" marT="150645" marB="1569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074205752"/>
                  </a:ext>
                </a:extLst>
              </a:tr>
            </a:tbl>
          </a:graphicData>
        </a:graphic>
      </p:graphicFrame>
    </p:spTree>
    <p:extLst>
      <p:ext uri="{BB962C8B-B14F-4D97-AF65-F5344CB8AC3E}">
        <p14:creationId xmlns:p14="http://schemas.microsoft.com/office/powerpoint/2010/main" val="78310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4502" y="786408"/>
            <a:ext cx="13081397" cy="1383030"/>
          </a:xfrm>
          <a:prstGeom prst="rect">
            <a:avLst/>
          </a:prstGeom>
          <a:noFill/>
          <a:ln/>
        </p:spPr>
        <p:txBody>
          <a:bodyPr wrap="square" lIns="0" tIns="0" rIns="0" bIns="0" rtlCol="0" anchor="t"/>
          <a:lstStyle/>
          <a:p>
            <a:pPr marL="0" indent="0">
              <a:lnSpc>
                <a:spcPts val="5400"/>
              </a:lnSpc>
              <a:buNone/>
            </a:pPr>
            <a:r>
              <a:rPr lang="en-US" sz="4350" dirty="0">
                <a:solidFill>
                  <a:srgbClr val="F2F2F3"/>
                </a:solidFill>
                <a:latin typeface="Poppins Light" pitchFamily="34" charset="0"/>
                <a:ea typeface="Poppins Light" pitchFamily="34" charset="-122"/>
                <a:cs typeface="Poppins Light" pitchFamily="34" charset="-120"/>
              </a:rPr>
              <a:t>Performance Analysis: Metrics and Visualizations</a:t>
            </a:r>
            <a:endParaRPr lang="en-US" sz="4350" dirty="0"/>
          </a:p>
        </p:txBody>
      </p:sp>
      <p:sp>
        <p:nvSpPr>
          <p:cNvPr id="3" name="Shape 1"/>
          <p:cNvSpPr/>
          <p:nvPr/>
        </p:nvSpPr>
        <p:spPr>
          <a:xfrm>
            <a:off x="774502"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4" name="Text 2"/>
          <p:cNvSpPr/>
          <p:nvPr/>
        </p:nvSpPr>
        <p:spPr>
          <a:xfrm>
            <a:off x="1003340" y="2840831"/>
            <a:ext cx="2766179" cy="34563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MNIST PyTorch ANN</a:t>
            </a:r>
            <a:endParaRPr lang="en-US" sz="2150" dirty="0"/>
          </a:p>
        </p:txBody>
      </p:sp>
      <p:sp>
        <p:nvSpPr>
          <p:cNvPr id="5" name="Text 3"/>
          <p:cNvSpPr/>
          <p:nvPr/>
        </p:nvSpPr>
        <p:spPr>
          <a:xfrm>
            <a:off x="1003340" y="3319224"/>
            <a:ext cx="3755350" cy="2478643"/>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an accuracy of 97.17% on the MNIST dataset, demonstrating its effectiveness in recognizing handwritten digits. This model was trained for 20 epochs with a learning rate of 0.01 and a batch size of 620.</a:t>
            </a:r>
            <a:endParaRPr lang="en-US" sz="1700" dirty="0"/>
          </a:p>
        </p:txBody>
      </p:sp>
      <p:sp>
        <p:nvSpPr>
          <p:cNvPr id="6" name="Shape 4"/>
          <p:cNvSpPr/>
          <p:nvPr/>
        </p:nvSpPr>
        <p:spPr>
          <a:xfrm>
            <a:off x="5208746"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7" name="Text 5"/>
          <p:cNvSpPr/>
          <p:nvPr/>
        </p:nvSpPr>
        <p:spPr>
          <a:xfrm>
            <a:off x="5437584" y="2840831"/>
            <a:ext cx="3755350" cy="691277"/>
          </a:xfrm>
          <a:prstGeom prst="rect">
            <a:avLst/>
          </a:prstGeom>
          <a:noFill/>
          <a:ln/>
        </p:spPr>
        <p:txBody>
          <a:bodyPr wrap="squar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California Housing PyTorch ANN</a:t>
            </a:r>
            <a:endParaRPr lang="en-US" sz="2150" dirty="0"/>
          </a:p>
        </p:txBody>
      </p:sp>
      <p:sp>
        <p:nvSpPr>
          <p:cNvPr id="8" name="Text 6"/>
          <p:cNvSpPr/>
          <p:nvPr/>
        </p:nvSpPr>
        <p:spPr>
          <a:xfrm>
            <a:off x="5437584" y="3664863"/>
            <a:ext cx="3755350" cy="3540919"/>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 Mean Squared Error (MSE) of 0.39 and a Mean Absolute Error (MAE) of 0.44 on the California Housing dataset. This indicates that the model can predict median house values with reasonable accuracy, considering the complexity of the task. The model was trained for 100 epochs with a learning rate of 0.01 and a batch size of 64.</a:t>
            </a:r>
            <a:endParaRPr lang="en-US" sz="1700" dirty="0"/>
          </a:p>
        </p:txBody>
      </p:sp>
      <p:sp>
        <p:nvSpPr>
          <p:cNvPr id="9" name="Shape 7"/>
          <p:cNvSpPr/>
          <p:nvPr/>
        </p:nvSpPr>
        <p:spPr>
          <a:xfrm>
            <a:off x="9642991" y="2611993"/>
            <a:ext cx="4213027" cy="4831080"/>
          </a:xfrm>
          <a:prstGeom prst="roundRect">
            <a:avLst>
              <a:gd name="adj" fmla="val 2206"/>
            </a:avLst>
          </a:prstGeom>
          <a:solidFill>
            <a:srgbClr val="3D3D42"/>
          </a:solidFill>
          <a:ln w="7620">
            <a:solidFill>
              <a:srgbClr val="56565B"/>
            </a:solidFill>
            <a:prstDash val="solid"/>
          </a:ln>
        </p:spPr>
        <p:txBody>
          <a:bodyPr/>
          <a:lstStyle/>
          <a:p>
            <a:endParaRPr lang="en-US"/>
          </a:p>
        </p:txBody>
      </p:sp>
      <p:sp>
        <p:nvSpPr>
          <p:cNvPr id="10" name="Text 8"/>
          <p:cNvSpPr/>
          <p:nvPr/>
        </p:nvSpPr>
        <p:spPr>
          <a:xfrm>
            <a:off x="9871829" y="2840831"/>
            <a:ext cx="2766179" cy="345638"/>
          </a:xfrm>
          <a:prstGeom prst="rect">
            <a:avLst/>
          </a:prstGeom>
          <a:noFill/>
          <a:ln/>
        </p:spPr>
        <p:txBody>
          <a:bodyPr wrap="none" lIns="0" tIns="0" rIns="0" bIns="0" rtlCol="0" anchor="t"/>
          <a:lstStyle/>
          <a:p>
            <a:pPr marL="0" indent="0">
              <a:lnSpc>
                <a:spcPts val="2700"/>
              </a:lnSpc>
              <a:buNone/>
            </a:pPr>
            <a:r>
              <a:rPr lang="en-US" sz="2150" dirty="0">
                <a:solidFill>
                  <a:srgbClr val="E5E0DF"/>
                </a:solidFill>
                <a:latin typeface="Poppins Light" pitchFamily="34" charset="0"/>
                <a:ea typeface="Poppins Light" pitchFamily="34" charset="-122"/>
                <a:cs typeface="Poppins Light" pitchFamily="34" charset="-120"/>
              </a:rPr>
              <a:t>ASL Keras CNN</a:t>
            </a:r>
            <a:endParaRPr lang="en-US" sz="2150" dirty="0"/>
          </a:p>
        </p:txBody>
      </p:sp>
      <p:sp>
        <p:nvSpPr>
          <p:cNvPr id="11" name="Text 9"/>
          <p:cNvSpPr/>
          <p:nvPr/>
        </p:nvSpPr>
        <p:spPr>
          <a:xfrm>
            <a:off x="9871829" y="3319224"/>
            <a:ext cx="3755350" cy="3895011"/>
          </a:xfrm>
          <a:prstGeom prst="rect">
            <a:avLst/>
          </a:prstGeom>
          <a:noFill/>
          <a:ln/>
        </p:spPr>
        <p:txBody>
          <a:bodyPr wrap="square" lIns="0" tIns="0" rIns="0" bIns="0" rtlCol="0" anchor="t"/>
          <a:lstStyle/>
          <a:p>
            <a:pPr marL="0" indent="0">
              <a:lnSpc>
                <a:spcPts val="2750"/>
              </a:lnSpc>
              <a:buNone/>
            </a:pPr>
            <a:r>
              <a:rPr lang="en-US" sz="1700" dirty="0">
                <a:solidFill>
                  <a:srgbClr val="E5E0DF"/>
                </a:solidFill>
                <a:latin typeface="Roboto Light" pitchFamily="34" charset="0"/>
                <a:ea typeface="Roboto Light" pitchFamily="34" charset="-122"/>
                <a:cs typeface="Roboto Light" pitchFamily="34" charset="-120"/>
              </a:rPr>
              <a:t>The Keras CNN model achieved an accuracy of 88.7% on the CIFAR-10 dataset, indicating its capability in image classification. Training was performed for 25 epochs with a learning rate of 0.001 and a batch size of 32. The confusion matrix reveals that the model experiences moderate confusion between similar categories, such as cats and dogs, suggesting areas for further improvement.</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5439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Learning Curves: Model Training Progress</a:t>
            </a:r>
            <a:endParaRPr lang="en-US" sz="4450" dirty="0"/>
          </a:p>
        </p:txBody>
      </p:sp>
      <p:sp>
        <p:nvSpPr>
          <p:cNvPr id="4" name="Shape 1"/>
          <p:cNvSpPr/>
          <p:nvPr/>
        </p:nvSpPr>
        <p:spPr>
          <a:xfrm>
            <a:off x="6605111" y="2612112"/>
            <a:ext cx="30480" cy="4763095"/>
          </a:xfrm>
          <a:prstGeom prst="roundRect">
            <a:avLst>
              <a:gd name="adj" fmla="val 312558"/>
            </a:avLst>
          </a:prstGeom>
          <a:solidFill>
            <a:srgbClr val="56565B"/>
          </a:solidFill>
          <a:ln/>
        </p:spPr>
        <p:txBody>
          <a:bodyPr/>
          <a:lstStyle/>
          <a:p>
            <a:endParaRPr lang="en-US"/>
          </a:p>
        </p:txBody>
      </p:sp>
      <p:sp>
        <p:nvSpPr>
          <p:cNvPr id="5" name="Shape 2"/>
          <p:cNvSpPr/>
          <p:nvPr/>
        </p:nvSpPr>
        <p:spPr>
          <a:xfrm>
            <a:off x="6845022" y="3107174"/>
            <a:ext cx="793790" cy="30480"/>
          </a:xfrm>
          <a:prstGeom prst="roundRect">
            <a:avLst>
              <a:gd name="adj" fmla="val 312558"/>
            </a:avLst>
          </a:prstGeom>
          <a:solidFill>
            <a:srgbClr val="56565B"/>
          </a:solidFill>
          <a:ln/>
        </p:spPr>
        <p:txBody>
          <a:bodyPr/>
          <a:lstStyle/>
          <a:p>
            <a:endParaRPr lang="en-US"/>
          </a:p>
        </p:txBody>
      </p:sp>
      <p:sp>
        <p:nvSpPr>
          <p:cNvPr id="6" name="Shape 3"/>
          <p:cNvSpPr/>
          <p:nvPr/>
        </p:nvSpPr>
        <p:spPr>
          <a:xfrm>
            <a:off x="6365200" y="2867263"/>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7" name="Text 4"/>
          <p:cNvSpPr/>
          <p:nvPr/>
        </p:nvSpPr>
        <p:spPr>
          <a:xfrm>
            <a:off x="6570583" y="2952274"/>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8" name="Text 5"/>
          <p:cNvSpPr/>
          <p:nvPr/>
        </p:nvSpPr>
        <p:spPr>
          <a:xfrm>
            <a:off x="7867888" y="2838926"/>
            <a:ext cx="5968722" cy="1451610"/>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PyTorch ANN on MNIST show a steep learning rate in the initial epochs, followed by stabilization as the model reaches convergence. This behavior indicates efficient learning and a well-tuned model.</a:t>
            </a:r>
            <a:endParaRPr lang="en-US" sz="1750" dirty="0"/>
          </a:p>
        </p:txBody>
      </p:sp>
      <p:sp>
        <p:nvSpPr>
          <p:cNvPr id="9" name="Shape 6"/>
          <p:cNvSpPr/>
          <p:nvPr/>
        </p:nvSpPr>
        <p:spPr>
          <a:xfrm>
            <a:off x="6845022" y="5239226"/>
            <a:ext cx="793790" cy="30480"/>
          </a:xfrm>
          <a:prstGeom prst="roundRect">
            <a:avLst>
              <a:gd name="adj" fmla="val 312558"/>
            </a:avLst>
          </a:prstGeom>
          <a:solidFill>
            <a:srgbClr val="56565B"/>
          </a:solidFill>
          <a:ln/>
        </p:spPr>
        <p:txBody>
          <a:bodyPr/>
          <a:lstStyle/>
          <a:p>
            <a:endParaRPr lang="en-US"/>
          </a:p>
        </p:txBody>
      </p:sp>
      <p:sp>
        <p:nvSpPr>
          <p:cNvPr id="10" name="Shape 7"/>
          <p:cNvSpPr/>
          <p:nvPr/>
        </p:nvSpPr>
        <p:spPr>
          <a:xfrm>
            <a:off x="6365200" y="4999315"/>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11" name="Text 8"/>
          <p:cNvSpPr/>
          <p:nvPr/>
        </p:nvSpPr>
        <p:spPr>
          <a:xfrm>
            <a:off x="6522958" y="5084326"/>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2" name="Text 9"/>
          <p:cNvSpPr/>
          <p:nvPr/>
        </p:nvSpPr>
        <p:spPr>
          <a:xfrm>
            <a:off x="7867888" y="4970978"/>
            <a:ext cx="5968722" cy="217741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Keras CNN on ASL exhibit a gradual improvement in validation accuracy throughout the training process, indicating that the model is learning effectively without overfitting. The slower convergence compared to MNIST is likely due to the higher complexity of the image classification task.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Model Comparison: Strengths and Weaknesses</a:t>
            </a:r>
            <a:endParaRPr lang="en-US" sz="4450" dirty="0"/>
          </a:p>
        </p:txBody>
      </p:sp>
      <p:sp>
        <p:nvSpPr>
          <p:cNvPr id="3" name="Text 1"/>
          <p:cNvSpPr/>
          <p:nvPr/>
        </p:nvSpPr>
        <p:spPr>
          <a:xfrm>
            <a:off x="793790" y="380714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Strengths</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exhibits flexibility for experimentation and achieved high accuracy on the simpler MNIST dataset. Keras CNN, on the other hand, offers a user-friendly and efficient approach, particularly suitable for image-based data like ASL</a:t>
            </a:r>
            <a:endParaRPr lang="en-US" sz="1750" dirty="0"/>
          </a:p>
        </p:txBody>
      </p:sp>
      <p:sp>
        <p:nvSpPr>
          <p:cNvPr id="5" name="Text 3"/>
          <p:cNvSpPr/>
          <p:nvPr/>
        </p:nvSpPr>
        <p:spPr>
          <a:xfrm>
            <a:off x="7599521" y="380714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F2F3"/>
                </a:solidFill>
                <a:latin typeface="Poppins Light" pitchFamily="34" charset="0"/>
                <a:ea typeface="Poppins Light" pitchFamily="34" charset="-122"/>
                <a:cs typeface="Poppins Light" pitchFamily="34" charset="-120"/>
              </a:rPr>
              <a:t>Weaknesses</a:t>
            </a:r>
            <a:endParaRPr lang="en-US" sz="2200" dirty="0"/>
          </a:p>
        </p:txBody>
      </p:sp>
      <p:sp>
        <p:nvSpPr>
          <p:cNvPr id="6" name="Text 4"/>
          <p:cNvSpPr/>
          <p:nvPr/>
        </p:nvSpPr>
        <p:spPr>
          <a:xfrm>
            <a:off x="7599521" y="438828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might be less suitable for complex image data due to its lack of feature extraction layers. While the Keras CNN performs well, it generally demands more computational resources compared to a simple ANN.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5287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Notable Findings: Model Suitability</a:t>
            </a:r>
            <a:endParaRPr lang="en-US" sz="4450" dirty="0"/>
          </a:p>
        </p:txBody>
      </p:sp>
      <p:sp>
        <p:nvSpPr>
          <p:cNvPr id="4" name="Shape 1"/>
          <p:cNvSpPr/>
          <p:nvPr/>
        </p:nvSpPr>
        <p:spPr>
          <a:xfrm>
            <a:off x="6280190" y="3065740"/>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5" name="Text 2"/>
          <p:cNvSpPr/>
          <p:nvPr/>
        </p:nvSpPr>
        <p:spPr>
          <a:xfrm>
            <a:off x="6485573" y="3150751"/>
            <a:ext cx="9941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6" name="Text 3"/>
          <p:cNvSpPr/>
          <p:nvPr/>
        </p:nvSpPr>
        <p:spPr>
          <a:xfrm>
            <a:off x="7017306" y="3065740"/>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Simplicity vs. Complexity</a:t>
            </a:r>
            <a:endParaRPr lang="en-US" sz="2200" dirty="0"/>
          </a:p>
        </p:txBody>
      </p:sp>
      <p:sp>
        <p:nvSpPr>
          <p:cNvPr id="7" name="Text 4"/>
          <p:cNvSpPr/>
          <p:nvPr/>
        </p:nvSpPr>
        <p:spPr>
          <a:xfrm>
            <a:off x="7017306" y="3910489"/>
            <a:ext cx="2927747" cy="290322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Artificial Neural Networks (ANNs) are well-suited for simpler tasks, such as handwritten digit recognition (MNIST), but they may struggle with more complex tasks involving spatial feature extraction.</a:t>
            </a:r>
            <a:endParaRPr lang="en-US" sz="1750" dirty="0"/>
          </a:p>
        </p:txBody>
      </p:sp>
      <p:sp>
        <p:nvSpPr>
          <p:cNvPr id="8" name="Shape 5"/>
          <p:cNvSpPr/>
          <p:nvPr/>
        </p:nvSpPr>
        <p:spPr>
          <a:xfrm>
            <a:off x="10171867" y="3065740"/>
            <a:ext cx="510302" cy="510302"/>
          </a:xfrm>
          <a:prstGeom prst="roundRect">
            <a:avLst>
              <a:gd name="adj" fmla="val 18669"/>
            </a:avLst>
          </a:prstGeom>
          <a:solidFill>
            <a:srgbClr val="3D3D42"/>
          </a:solidFill>
          <a:ln w="7620">
            <a:solidFill>
              <a:srgbClr val="56565B"/>
            </a:solidFill>
            <a:prstDash val="solid"/>
          </a:ln>
        </p:spPr>
        <p:txBody>
          <a:bodyPr/>
          <a:lstStyle/>
          <a:p>
            <a:endParaRPr lang="en-US"/>
          </a:p>
        </p:txBody>
      </p:sp>
      <p:sp>
        <p:nvSpPr>
          <p:cNvPr id="9" name="Text 6"/>
          <p:cNvSpPr/>
          <p:nvPr/>
        </p:nvSpPr>
        <p:spPr>
          <a:xfrm>
            <a:off x="10329624" y="3150751"/>
            <a:ext cx="194667"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0" name="Text 7"/>
          <p:cNvSpPr/>
          <p:nvPr/>
        </p:nvSpPr>
        <p:spPr>
          <a:xfrm>
            <a:off x="10908983" y="3065740"/>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Poppins Light" pitchFamily="34" charset="0"/>
                <a:ea typeface="Poppins Light" pitchFamily="34" charset="-122"/>
                <a:cs typeface="Poppins Light" pitchFamily="34" charset="-120"/>
              </a:rPr>
              <a:t>Spatial Feature Extraction</a:t>
            </a:r>
            <a:endParaRPr lang="en-US" sz="2200" dirty="0"/>
          </a:p>
        </p:txBody>
      </p:sp>
      <p:sp>
        <p:nvSpPr>
          <p:cNvPr id="11" name="Text 8"/>
          <p:cNvSpPr/>
          <p:nvPr/>
        </p:nvSpPr>
        <p:spPr>
          <a:xfrm>
            <a:off x="10908983" y="3910489"/>
            <a:ext cx="2927747" cy="326612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Convolutional Neural Networks (CNNs) excel in tasks requiring spatial feature extraction, such as image classification (ASL). Their inherent architecture allows them to learn and exploit spatial patterns within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1137</Words>
  <Application>Microsoft Macintosh PowerPoint</Application>
  <PresentationFormat>Custom</PresentationFormat>
  <Paragraphs>77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Bold</vt:lpstr>
      <vt:lpstr>Aptos</vt:lpstr>
      <vt:lpstr>Roboto Light</vt:lpstr>
      <vt:lpstr>Arial</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SP23-BAI-050 (SYED AHMAD ALI)</cp:lastModifiedBy>
  <cp:revision>11</cp:revision>
  <dcterms:created xsi:type="dcterms:W3CDTF">2024-12-28T09:03:56Z</dcterms:created>
  <dcterms:modified xsi:type="dcterms:W3CDTF">2024-12-29T14:46:39Z</dcterms:modified>
</cp:coreProperties>
</file>