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Lst>
  <p:notesMasterIdLst>
    <p:notesMasterId r:id="rId14"/>
  </p:notesMasterIdLst>
  <p:sldIdLst>
    <p:sldId id="256" r:id="rId2"/>
    <p:sldId id="275" r:id="rId3"/>
    <p:sldId id="258" r:id="rId4"/>
    <p:sldId id="259" r:id="rId5"/>
    <p:sldId id="261" r:id="rId6"/>
    <p:sldId id="274" r:id="rId7"/>
    <p:sldId id="267" r:id="rId8"/>
    <p:sldId id="271" r:id="rId9"/>
    <p:sldId id="272" r:id="rId10"/>
    <p:sldId id="273" r:id="rId11"/>
    <p:sldId id="266" r:id="rId12"/>
    <p:sldId id="260"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Century Gothic" panose="020B0502020202020204" pitchFamily="34" charset="0"/>
      <p:regular r:id="rId19"/>
      <p:bold r:id="rId20"/>
      <p:italic r:id="rId21"/>
      <p:boldItalic r:id="rId22"/>
    </p:embeddedFont>
    <p:embeddedFont>
      <p:font typeface="Consolas" panose="020B0609020204030204" pitchFamily="49" charset="0"/>
      <p:regular r:id="rId23"/>
      <p:bold r:id="rId24"/>
      <p:italic r:id="rId25"/>
      <p:boldItalic r:id="rId26"/>
    </p:embeddedFont>
    <p:embeddedFont>
      <p:font typeface="Lato Black" panose="020F0502020204030203" pitchFamily="34" charset="0"/>
      <p:bold r:id="rId27"/>
      <p:boldItalic r:id="rId28"/>
    </p:embeddedFont>
    <p:embeddedFont>
      <p:font typeface="Libre Baskerville" panose="020B0604020202020204" charset="0"/>
      <p:regular r:id="rId29"/>
      <p:bold r:id="rId30"/>
      <p:italic r:id="rId31"/>
    </p:embeddedFont>
    <p:embeddedFont>
      <p:font typeface="Wingdings 3" panose="05040102010807070707" pitchFamily="18" charset="2"/>
      <p:regular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8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21" Type="http://schemas.openxmlformats.org/officeDocument/2006/relationships/font" Target="fonts/font7.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BFB491BB-E6AA-7BC1-6871-760576136E5E}"/>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5ED48787-6B36-AD15-8B0F-AFD8854D1DC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D3968283-8C1B-67AA-422F-FE0B999BB8C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92973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5CE3422C-B41C-FEA3-4E0A-1150B4BEF7A5}"/>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7D1FD7A2-9D6B-8E9C-0FDB-CEED0CB40E0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ED33ADD4-4839-A1F0-C53C-944B2C87DAE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45524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4520332C-C149-7BF9-A7F1-89691D08FA1C}"/>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384E8D57-C698-47FF-C999-B6F6DC5B848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FEB2B503-E968-3A12-A3FF-D99B5B114BE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9038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0C9EF31D-F729-8511-C695-AB1DB176D354}"/>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1B5E6F3E-4911-511F-E5C1-B65CCBD4BA0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AA4B5E0C-50CC-AA14-B3D0-84A7CB8E91E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29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E38C30E8-EFC4-F2CC-B3E7-FFA5FB6E6DF0}"/>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9E8F8E53-9E78-AEE4-B32D-101287B9D93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9AFA64CB-5BE7-2EC0-3FDA-724F5A6BE20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82481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EB3EC3CF-A11E-4F73-FF4B-5185AF464550}"/>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1A47B8F3-0EDD-06FD-36F0-66272C54CDF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A26A3B03-9BC1-77EF-8D5E-6AEFDD2BCDB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06699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BA37F817-A6D1-7127-6D6C-E45466AA0513}"/>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B5E43734-72C4-29AC-2802-5E27A5E0EA8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CE279F39-B038-BF55-3BEB-D75BF8ABCD3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40864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540E17CB-0C6E-1BE2-B748-CED8FE1DC796}"/>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2F030856-5A28-1786-DF3C-8967B8A08B7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770642CF-3359-A188-D204-537DDD81512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11118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815549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03031679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9170944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6240061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8465401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54191819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61301915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063088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828203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508966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298055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67123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30698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167148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630778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961015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94636718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643910444"/>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linkedin.com/in/mohammad-ahad1"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github.com/SYED-MOHAMMED-AHA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1567835" y="3708655"/>
            <a:ext cx="9283667"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dirty="0">
                <a:solidFill>
                  <a:srgbClr val="FF0000"/>
                </a:solidFill>
                <a:latin typeface="Calibri"/>
                <a:ea typeface="Calibri"/>
                <a:cs typeface="Calibri"/>
                <a:sym typeface="Calibri"/>
              </a:rPr>
              <a:t>CODE REFACTORING AND BUG FIXING</a:t>
            </a:r>
            <a:endParaRPr lang="en-US" sz="28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5F87153A-2599-ABFE-AFD5-3FC56C48B51C}"/>
            </a:ext>
          </a:extLst>
        </p:cNvPr>
        <p:cNvGrpSpPr/>
        <p:nvPr/>
      </p:nvGrpSpPr>
      <p:grpSpPr>
        <a:xfrm>
          <a:off x="0" y="0"/>
          <a:ext cx="0" cy="0"/>
          <a:chOff x="0" y="0"/>
          <a:chExt cx="0" cy="0"/>
        </a:xfrm>
      </p:grpSpPr>
      <p:sp>
        <p:nvSpPr>
          <p:cNvPr id="3" name="Google Shape;110;p4">
            <a:extLst>
              <a:ext uri="{FF2B5EF4-FFF2-40B4-BE49-F238E27FC236}">
                <a16:creationId xmlns:a16="http://schemas.microsoft.com/office/drawing/2014/main" id="{ED0F85AF-506B-3A68-1BB2-6FCB2E79B9D8}"/>
              </a:ext>
            </a:extLst>
          </p:cNvPr>
          <p:cNvSpPr txBox="1">
            <a:spLocks/>
          </p:cNvSpPr>
          <p:nvPr/>
        </p:nvSpPr>
        <p:spPr>
          <a:xfrm>
            <a:off x="391885" y="270587"/>
            <a:ext cx="8966719" cy="71866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pPr>
            <a:r>
              <a:rPr lang="en-IN" sz="3200" b="1" dirty="0">
                <a:solidFill>
                  <a:srgbClr val="FF0000"/>
                </a:solidFill>
                <a:latin typeface="Times New Roman" panose="02020603050405020304" pitchFamily="18" charset="0"/>
                <a:cs typeface="Times New Roman" panose="02020603050405020304" pitchFamily="18" charset="0"/>
              </a:rPr>
              <a:t>Final Output:</a:t>
            </a:r>
          </a:p>
        </p:txBody>
      </p:sp>
      <p:sp>
        <p:nvSpPr>
          <p:cNvPr id="11" name="TextBox 10">
            <a:extLst>
              <a:ext uri="{FF2B5EF4-FFF2-40B4-BE49-F238E27FC236}">
                <a16:creationId xmlns:a16="http://schemas.microsoft.com/office/drawing/2014/main" id="{2AAEAD10-3F8E-87B4-C485-CED1E35ED8FC}"/>
              </a:ext>
            </a:extLst>
          </p:cNvPr>
          <p:cNvSpPr txBox="1"/>
          <p:nvPr/>
        </p:nvSpPr>
        <p:spPr>
          <a:xfrm>
            <a:off x="7912359" y="989254"/>
            <a:ext cx="3278371"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Beautification after using CSS for the file.</a:t>
            </a:r>
            <a:endParaRPr lang="en-IN" sz="2000" dirty="0"/>
          </a:p>
        </p:txBody>
      </p:sp>
      <p:pic>
        <p:nvPicPr>
          <p:cNvPr id="7" name="Picture 6">
            <a:extLst>
              <a:ext uri="{FF2B5EF4-FFF2-40B4-BE49-F238E27FC236}">
                <a16:creationId xmlns:a16="http://schemas.microsoft.com/office/drawing/2014/main" id="{5BD127FF-4741-4069-90D9-55F736DA70C3}"/>
              </a:ext>
            </a:extLst>
          </p:cNvPr>
          <p:cNvPicPr>
            <a:picLocks noChangeAspect="1"/>
          </p:cNvPicPr>
          <p:nvPr/>
        </p:nvPicPr>
        <p:blipFill>
          <a:blip r:embed="rId3"/>
          <a:stretch>
            <a:fillRect/>
          </a:stretch>
        </p:blipFill>
        <p:spPr>
          <a:xfrm>
            <a:off x="245328" y="989254"/>
            <a:ext cx="7667032" cy="5705836"/>
          </a:xfrm>
          <a:prstGeom prst="rect">
            <a:avLst/>
          </a:prstGeom>
        </p:spPr>
      </p:pic>
    </p:spTree>
    <p:extLst>
      <p:ext uri="{BB962C8B-B14F-4D97-AF65-F5344CB8AC3E}">
        <p14:creationId xmlns:p14="http://schemas.microsoft.com/office/powerpoint/2010/main" val="2637636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4969584A-5AA4-A01B-2108-44E49AD69FAF}"/>
            </a:ext>
          </a:extLst>
        </p:cNvPr>
        <p:cNvGrpSpPr/>
        <p:nvPr/>
      </p:nvGrpSpPr>
      <p:grpSpPr>
        <a:xfrm>
          <a:off x="0" y="0"/>
          <a:ext cx="0" cy="0"/>
          <a:chOff x="0" y="0"/>
          <a:chExt cx="0" cy="0"/>
        </a:xfrm>
      </p:grpSpPr>
      <p:sp>
        <p:nvSpPr>
          <p:cNvPr id="2" name="Google Shape;110;p4">
            <a:extLst>
              <a:ext uri="{FF2B5EF4-FFF2-40B4-BE49-F238E27FC236}">
                <a16:creationId xmlns:a16="http://schemas.microsoft.com/office/drawing/2014/main" id="{01ECF88C-A1D2-1070-6619-7548C1E3511B}"/>
              </a:ext>
            </a:extLst>
          </p:cNvPr>
          <p:cNvSpPr txBox="1">
            <a:spLocks/>
          </p:cNvSpPr>
          <p:nvPr/>
        </p:nvSpPr>
        <p:spPr>
          <a:xfrm>
            <a:off x="391886" y="270587"/>
            <a:ext cx="10332186" cy="71866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3200" b="1" dirty="0">
                <a:solidFill>
                  <a:srgbClr val="FF0000"/>
                </a:solidFill>
              </a:rPr>
              <a:t>Conclusion : </a:t>
            </a:r>
          </a:p>
        </p:txBody>
      </p:sp>
      <p:sp>
        <p:nvSpPr>
          <p:cNvPr id="4" name="TextBox 3">
            <a:extLst>
              <a:ext uri="{FF2B5EF4-FFF2-40B4-BE49-F238E27FC236}">
                <a16:creationId xmlns:a16="http://schemas.microsoft.com/office/drawing/2014/main" id="{C3CBA1B8-49D0-ECBE-6752-38F3F31963D9}"/>
              </a:ext>
            </a:extLst>
          </p:cNvPr>
          <p:cNvSpPr txBox="1"/>
          <p:nvPr/>
        </p:nvSpPr>
        <p:spPr>
          <a:xfrm>
            <a:off x="391886" y="989254"/>
            <a:ext cx="10627568" cy="4708981"/>
          </a:xfrm>
          <a:prstGeom prst="rect">
            <a:avLst/>
          </a:prstGeom>
          <a:noFill/>
        </p:spPr>
        <p:txBody>
          <a:bodyPr wrap="square" rtlCol="0">
            <a:spAutoFit/>
          </a:bodyPr>
          <a:lstStyle/>
          <a:p>
            <a:r>
              <a:rPr lang="en-US" sz="2000" dirty="0"/>
              <a:t>The note-taking app had some problems(bugs) that stopped it from working the way we expected it to. So we have fixed those issues by refactoring and fixing the code and making it better.</a:t>
            </a:r>
          </a:p>
          <a:p>
            <a:endParaRPr lang="en-US" sz="2000" dirty="0"/>
          </a:p>
          <a:p>
            <a:r>
              <a:rPr lang="en-US" sz="2000" dirty="0"/>
              <a:t>Here are the key things to conclude:</a:t>
            </a:r>
          </a:p>
          <a:p>
            <a:pPr marL="342900" indent="-342900">
              <a:buFont typeface="Arial" panose="020B0604020202020204" pitchFamily="34" charset="0"/>
              <a:buChar char="•"/>
            </a:pPr>
            <a:r>
              <a:rPr lang="en-US" sz="2000" dirty="0"/>
              <a:t>We found and fixed three main problems: getting the data from wrong source, missing details in the attributes like action, methods, etc. and adding notes when we didn't need to.</a:t>
            </a:r>
          </a:p>
          <a:p>
            <a:pPr marL="342900" indent="-342900">
              <a:buFont typeface="Arial" panose="020B0604020202020204" pitchFamily="34" charset="0"/>
              <a:buChar char="•"/>
            </a:pPr>
            <a:r>
              <a:rPr lang="en-US" sz="2000" dirty="0"/>
              <a:t>We have fixed the issue of generic content and behavior by leveraging sessions to maintain individual user states.</a:t>
            </a:r>
          </a:p>
          <a:p>
            <a:pPr marL="342900" indent="-342900">
              <a:buFont typeface="Arial" panose="020B0604020202020204" pitchFamily="34" charset="0"/>
              <a:buChar char="•"/>
            </a:pPr>
            <a:r>
              <a:rPr lang="en-US" sz="2000" dirty="0"/>
              <a:t>We have fixed the issue of duplicates upon refresh by using if statement and redirect.</a:t>
            </a:r>
          </a:p>
          <a:p>
            <a:pPr marL="342900" indent="-342900">
              <a:buFont typeface="Arial" panose="020B0604020202020204" pitchFamily="34" charset="0"/>
              <a:buChar char="•"/>
            </a:pPr>
            <a:r>
              <a:rPr lang="en-US" sz="2000" dirty="0"/>
              <a:t>We have made changes to both the Flask code and the HTML code to resolve these issues.</a:t>
            </a:r>
          </a:p>
          <a:p>
            <a:pPr marL="342900" indent="-342900">
              <a:buFont typeface="Arial" panose="020B0604020202020204" pitchFamily="34" charset="0"/>
              <a:buChar char="•"/>
            </a:pPr>
            <a:r>
              <a:rPr lang="en-US" sz="2000" dirty="0"/>
              <a:t>Now, the app works well. It can take notes from users and show them on the page correctly.</a:t>
            </a:r>
            <a:endParaRPr lang="en-IN" sz="2000" dirty="0"/>
          </a:p>
        </p:txBody>
      </p:sp>
    </p:spTree>
    <p:extLst>
      <p:ext uri="{BB962C8B-B14F-4D97-AF65-F5344CB8AC3E}">
        <p14:creationId xmlns:p14="http://schemas.microsoft.com/office/powerpoint/2010/main" val="2416935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8AB64976-4C57-ED66-2CBD-71415333AD7E}"/>
            </a:ext>
          </a:extLst>
        </p:cNvPr>
        <p:cNvGrpSpPr/>
        <p:nvPr/>
      </p:nvGrpSpPr>
      <p:grpSpPr>
        <a:xfrm>
          <a:off x="0" y="0"/>
          <a:ext cx="0" cy="0"/>
          <a:chOff x="0" y="0"/>
          <a:chExt cx="0" cy="0"/>
        </a:xfrm>
      </p:grpSpPr>
      <p:pic>
        <p:nvPicPr>
          <p:cNvPr id="116" name="Google Shape;116;p5">
            <a:extLst>
              <a:ext uri="{FF2B5EF4-FFF2-40B4-BE49-F238E27FC236}">
                <a16:creationId xmlns:a16="http://schemas.microsoft.com/office/drawing/2014/main" id="{A0A8FAFE-40F1-4AFF-DA1D-82A9B7D6C1A9}"/>
              </a:ext>
            </a:extLst>
          </p:cNvPr>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a:extLst>
              <a:ext uri="{FF2B5EF4-FFF2-40B4-BE49-F238E27FC236}">
                <a16:creationId xmlns:a16="http://schemas.microsoft.com/office/drawing/2014/main" id="{6B7933FC-54B4-7695-FCEF-331824DFB21F}"/>
              </a:ext>
            </a:extLst>
          </p:cNvPr>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51821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9625388" cy="193895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Wingdings" panose="05000000000000000000" pitchFamily="2" charset="2"/>
              <a:buChar char="Ø"/>
            </a:pPr>
            <a:r>
              <a:rPr lang="en-IN" sz="2400" dirty="0">
                <a:latin typeface="Times New Roman" panose="02020603050405020304" pitchFamily="18" charset="0"/>
                <a:ea typeface="Calibri"/>
                <a:cs typeface="Times New Roman" panose="02020603050405020304" pitchFamily="18" charset="0"/>
                <a:sym typeface="Calibri"/>
              </a:rPr>
              <a:t>MOHD AHAD</a:t>
            </a:r>
            <a:endParaRPr lang="en-IN" sz="2400" i="0" u="none" strike="noStrike" cap="none" dirty="0">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Wingdings" panose="05000000000000000000" pitchFamily="2" charset="2"/>
              <a:buChar char="Ø"/>
            </a:pPr>
            <a:r>
              <a:rPr lang="en-US" sz="2400" i="0" u="none" strike="noStrike" cap="none" dirty="0">
                <a:latin typeface="Times New Roman" panose="02020603050405020304" pitchFamily="18" charset="0"/>
                <a:ea typeface="Calibri"/>
                <a:cs typeface="Times New Roman" panose="02020603050405020304" pitchFamily="18" charset="0"/>
                <a:sym typeface="Calibri"/>
              </a:rPr>
              <a:t>BA &amp; DIPLOMA ENGINEERING IN INFORMAION TECHNOLOGY.</a:t>
            </a:r>
            <a:endParaRPr lang="en-US" sz="2400" dirty="0">
              <a:latin typeface="Times New Roman" panose="02020603050405020304" pitchFamily="18" charset="0"/>
              <a:cs typeface="Times New Roman" panose="02020603050405020304" pitchFamily="18" charset="0"/>
            </a:endParaRPr>
          </a:p>
          <a:p>
            <a:pPr marL="285750" marR="0" lvl="0" indent="-285750" algn="l" rtl="0">
              <a:spcBef>
                <a:spcPts val="0"/>
              </a:spcBef>
              <a:spcAft>
                <a:spcPts val="0"/>
              </a:spcAft>
              <a:buClr>
                <a:schemeClr val="dk1"/>
              </a:buClr>
              <a:buSzPts val="1800"/>
              <a:buFont typeface="Wingdings" panose="05000000000000000000" pitchFamily="2" charset="2"/>
              <a:buChar char="Ø"/>
            </a:pPr>
            <a:r>
              <a:rPr lang="en-US" sz="2400" i="0" u="none" strike="noStrike" cap="none" dirty="0">
                <a:latin typeface="Times New Roman" panose="02020603050405020304" pitchFamily="18" charset="0"/>
                <a:ea typeface="Calibri"/>
                <a:cs typeface="Times New Roman" panose="02020603050405020304" pitchFamily="18" charset="0"/>
                <a:sym typeface="Calibri"/>
              </a:rPr>
              <a:t>Fresher</a:t>
            </a:r>
          </a:p>
          <a:p>
            <a:pPr marL="285750" marR="0" lvl="0" indent="-285750" algn="l" rtl="0">
              <a:spcBef>
                <a:spcPts val="0"/>
              </a:spcBef>
              <a:spcAft>
                <a:spcPts val="0"/>
              </a:spcAft>
              <a:buClr>
                <a:schemeClr val="dk1"/>
              </a:buClr>
              <a:buSzPts val="1800"/>
              <a:buFont typeface="Wingdings" panose="05000000000000000000" pitchFamily="2" charset="2"/>
              <a:buChar char="Ø"/>
            </a:pPr>
            <a:r>
              <a:rPr lang="en-US" sz="2400" i="0" u="none" strike="noStrike" cap="none" dirty="0">
                <a:latin typeface="Times New Roman" panose="02020603050405020304" pitchFamily="18" charset="0"/>
                <a:ea typeface="Calibri"/>
                <a:cs typeface="Times New Roman" panose="02020603050405020304" pitchFamily="18" charset="0"/>
                <a:sym typeface="Calibri"/>
              </a:rPr>
              <a:t>LinkedIn</a:t>
            </a:r>
            <a:r>
              <a:rPr lang="en-US" sz="24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 </a:t>
            </a:r>
            <a:r>
              <a:rPr lang="en-US" sz="24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hlinkClick r:id="rId3"/>
              </a:rPr>
              <a:t>https://linkedin.com/in/mohammad-ahad1</a:t>
            </a:r>
            <a:endParaRPr lang="en-US" sz="24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Wingdings" panose="05000000000000000000" pitchFamily="2" charset="2"/>
              <a:buChar char="Ø"/>
            </a:pPr>
            <a:r>
              <a:rPr lang="en-US" sz="2400" dirty="0">
                <a:latin typeface="Times New Roman" panose="02020603050405020304" pitchFamily="18" charset="0"/>
                <a:ea typeface="Calibri"/>
                <a:cs typeface="Times New Roman" panose="02020603050405020304" pitchFamily="18" charset="0"/>
                <a:sym typeface="Calibri"/>
              </a:rPr>
              <a:t>GitHub</a:t>
            </a: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 - </a:t>
            </a:r>
            <a:r>
              <a:rPr lang="en-US" sz="24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hlinkClick r:id="rId4"/>
              </a:rPr>
              <a:t>https://github.com/SYED-MOHAMMED-AHAD</a:t>
            </a:r>
            <a:endParaRPr lang="en-US" sz="24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399664" y="463208"/>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i="0" u="none" strike="noStrike" cap="none" dirty="0">
                <a:solidFill>
                  <a:srgbClr val="00B050"/>
                </a:solidFill>
                <a:latin typeface="Times New Roman" panose="02020603050405020304" pitchFamily="18" charset="0"/>
                <a:ea typeface="Lato Black"/>
                <a:cs typeface="Times New Roman" panose="02020603050405020304" pitchFamily="18" charset="0"/>
                <a:sym typeface="Lato Black"/>
              </a:rPr>
              <a:t>About me</a:t>
            </a:r>
            <a:endParaRPr sz="1800" b="1" i="0" u="none" strike="noStrike" cap="none" dirty="0">
              <a:solidFill>
                <a:srgbClr val="00B050"/>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395084" y="3213296"/>
            <a:ext cx="10515600" cy="53487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latin typeface="Times New Roman" panose="02020603050405020304" pitchFamily="18" charset="0"/>
                <a:cs typeface="Times New Roman" panose="02020603050405020304" pitchFamily="18" charset="0"/>
              </a:rPr>
              <a:t>Agenda  </a:t>
            </a:r>
            <a:endParaRPr b="1" dirty="0">
              <a:solidFill>
                <a:srgbClr val="FF0000"/>
              </a:solidFill>
              <a:latin typeface="Times New Roman" panose="02020603050405020304" pitchFamily="18" charset="0"/>
              <a:cs typeface="Times New Roman" panose="02020603050405020304" pitchFamily="18" charset="0"/>
            </a:endParaRPr>
          </a:p>
        </p:txBody>
      </p:sp>
      <p:sp>
        <p:nvSpPr>
          <p:cNvPr id="111" name="Google Shape;111;p4"/>
          <p:cNvSpPr txBox="1">
            <a:spLocks noGrp="1"/>
          </p:cNvSpPr>
          <p:nvPr>
            <p:ph idx="1"/>
          </p:nvPr>
        </p:nvSpPr>
        <p:spPr>
          <a:xfrm>
            <a:off x="591027" y="3837992"/>
            <a:ext cx="11016254" cy="2351396"/>
          </a:xfrm>
          <a:prstGeom prst="rect">
            <a:avLst/>
          </a:prstGeom>
          <a:noFill/>
          <a:ln>
            <a:noFill/>
          </a:ln>
        </p:spPr>
        <p:txBody>
          <a:bodyPr spcFirstLastPara="1" wrap="square" lIns="91425" tIns="45700" rIns="91425" bIns="45700" anchor="t" anchorCtr="0">
            <a:normAutofit/>
          </a:bodyPr>
          <a:lstStyle/>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Identifying The Bugs</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Debug And Document Bugs</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Refactor The Code</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Summarize</a:t>
            </a:r>
          </a:p>
        </p:txBody>
      </p:sp>
      <p:sp>
        <p:nvSpPr>
          <p:cNvPr id="2" name="Google Shape;110;p4">
            <a:extLst>
              <a:ext uri="{FF2B5EF4-FFF2-40B4-BE49-F238E27FC236}">
                <a16:creationId xmlns:a16="http://schemas.microsoft.com/office/drawing/2014/main" id="{A97138A3-0BAC-1DAF-6DD5-A4B2B6204899}"/>
              </a:ext>
            </a:extLst>
          </p:cNvPr>
          <p:cNvSpPr txBox="1">
            <a:spLocks/>
          </p:cNvSpPr>
          <p:nvPr/>
        </p:nvSpPr>
        <p:spPr>
          <a:xfrm>
            <a:off x="395084" y="469642"/>
            <a:ext cx="10515600" cy="46674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IN" sz="4000" b="1" dirty="0">
                <a:solidFill>
                  <a:srgbClr val="FF0000"/>
                </a:solidFill>
                <a:latin typeface="Times New Roman" panose="02020603050405020304" pitchFamily="18" charset="0"/>
                <a:cs typeface="Times New Roman" panose="02020603050405020304" pitchFamily="18" charset="0"/>
              </a:rPr>
              <a:t>Aim : </a:t>
            </a:r>
          </a:p>
        </p:txBody>
      </p:sp>
      <p:sp>
        <p:nvSpPr>
          <p:cNvPr id="3" name="Google Shape;111;p4">
            <a:extLst>
              <a:ext uri="{FF2B5EF4-FFF2-40B4-BE49-F238E27FC236}">
                <a16:creationId xmlns:a16="http://schemas.microsoft.com/office/drawing/2014/main" id="{12DFF156-FB25-BB75-FC68-F7C27B2B8A41}"/>
              </a:ext>
            </a:extLst>
          </p:cNvPr>
          <p:cNvSpPr txBox="1">
            <a:spLocks/>
          </p:cNvSpPr>
          <p:nvPr/>
        </p:nvSpPr>
        <p:spPr>
          <a:xfrm>
            <a:off x="591026" y="992285"/>
            <a:ext cx="11016255" cy="58177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To Develop A Note Taking Application Using Python, Flask, And HTML.</a:t>
            </a:r>
          </a:p>
        </p:txBody>
      </p:sp>
      <p:sp>
        <p:nvSpPr>
          <p:cNvPr id="4" name="Google Shape;110;p4">
            <a:extLst>
              <a:ext uri="{FF2B5EF4-FFF2-40B4-BE49-F238E27FC236}">
                <a16:creationId xmlns:a16="http://schemas.microsoft.com/office/drawing/2014/main" id="{39BA273F-C731-929C-AA28-6B95E348244B}"/>
              </a:ext>
            </a:extLst>
          </p:cNvPr>
          <p:cNvSpPr txBox="1">
            <a:spLocks/>
          </p:cNvSpPr>
          <p:nvPr/>
        </p:nvSpPr>
        <p:spPr>
          <a:xfrm>
            <a:off x="395084" y="1807402"/>
            <a:ext cx="10515600" cy="53487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IN" sz="4000" b="1" dirty="0">
                <a:solidFill>
                  <a:srgbClr val="FF0000"/>
                </a:solidFill>
                <a:latin typeface="Times New Roman" panose="02020603050405020304" pitchFamily="18" charset="0"/>
                <a:cs typeface="Times New Roman" panose="02020603050405020304" pitchFamily="18" charset="0"/>
              </a:rPr>
              <a:t>Objective : </a:t>
            </a:r>
          </a:p>
        </p:txBody>
      </p:sp>
      <p:sp>
        <p:nvSpPr>
          <p:cNvPr id="5" name="Google Shape;111;p4">
            <a:extLst>
              <a:ext uri="{FF2B5EF4-FFF2-40B4-BE49-F238E27FC236}">
                <a16:creationId xmlns:a16="http://schemas.microsoft.com/office/drawing/2014/main" id="{3C8670EC-2190-8635-F4B1-9629C3193997}"/>
              </a:ext>
            </a:extLst>
          </p:cNvPr>
          <p:cNvSpPr txBox="1">
            <a:spLocks/>
          </p:cNvSpPr>
          <p:nvPr/>
        </p:nvSpPr>
        <p:spPr>
          <a:xfrm>
            <a:off x="591027" y="2401183"/>
            <a:ext cx="11016254" cy="58177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To Fix The Existing Codebase And Make The Application Work As Intended.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2" name="Google Shape;110;p4">
            <a:extLst>
              <a:ext uri="{FF2B5EF4-FFF2-40B4-BE49-F238E27FC236}">
                <a16:creationId xmlns:a16="http://schemas.microsoft.com/office/drawing/2014/main" id="{C351F8F5-80EA-A10E-EC5F-3C0EC227B6F1}"/>
              </a:ext>
            </a:extLst>
          </p:cNvPr>
          <p:cNvSpPr txBox="1">
            <a:spLocks/>
          </p:cNvSpPr>
          <p:nvPr/>
        </p:nvSpPr>
        <p:spPr>
          <a:xfrm>
            <a:off x="391886" y="270587"/>
            <a:ext cx="10332186" cy="71866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3200" b="1" dirty="0">
                <a:solidFill>
                  <a:srgbClr val="FF0000"/>
                </a:solidFill>
                <a:latin typeface="Times New Roman" panose="02020603050405020304" pitchFamily="18" charset="0"/>
                <a:cs typeface="Times New Roman" panose="02020603050405020304" pitchFamily="18" charset="0"/>
              </a:rPr>
              <a:t>Initial Code Snippets</a:t>
            </a:r>
          </a:p>
        </p:txBody>
      </p:sp>
      <p:pic>
        <p:nvPicPr>
          <p:cNvPr id="4" name="Picture 3">
            <a:extLst>
              <a:ext uri="{FF2B5EF4-FFF2-40B4-BE49-F238E27FC236}">
                <a16:creationId xmlns:a16="http://schemas.microsoft.com/office/drawing/2014/main" id="{7EAF77C5-EB49-D8B1-2323-3DEC3099E8C2}"/>
              </a:ext>
            </a:extLst>
          </p:cNvPr>
          <p:cNvPicPr>
            <a:picLocks noChangeAspect="1"/>
          </p:cNvPicPr>
          <p:nvPr/>
        </p:nvPicPr>
        <p:blipFill>
          <a:blip r:embed="rId3"/>
          <a:stretch>
            <a:fillRect/>
          </a:stretch>
        </p:blipFill>
        <p:spPr>
          <a:xfrm>
            <a:off x="697302" y="1492898"/>
            <a:ext cx="4160881" cy="4671465"/>
          </a:xfrm>
          <a:prstGeom prst="rect">
            <a:avLst/>
          </a:prstGeom>
        </p:spPr>
      </p:pic>
      <p:pic>
        <p:nvPicPr>
          <p:cNvPr id="6" name="Picture 5">
            <a:extLst>
              <a:ext uri="{FF2B5EF4-FFF2-40B4-BE49-F238E27FC236}">
                <a16:creationId xmlns:a16="http://schemas.microsoft.com/office/drawing/2014/main" id="{F69113AD-004E-9F6C-1327-2B7CA9397146}"/>
              </a:ext>
            </a:extLst>
          </p:cNvPr>
          <p:cNvPicPr>
            <a:picLocks noChangeAspect="1"/>
          </p:cNvPicPr>
          <p:nvPr/>
        </p:nvPicPr>
        <p:blipFill>
          <a:blip r:embed="rId4"/>
          <a:stretch>
            <a:fillRect/>
          </a:stretch>
        </p:blipFill>
        <p:spPr>
          <a:xfrm>
            <a:off x="6096000" y="1492898"/>
            <a:ext cx="5654530" cy="4694327"/>
          </a:xfrm>
          <a:prstGeom prst="rect">
            <a:avLst/>
          </a:prstGeom>
        </p:spPr>
      </p:pic>
      <p:sp>
        <p:nvSpPr>
          <p:cNvPr id="7" name="Google Shape;110;p4">
            <a:extLst>
              <a:ext uri="{FF2B5EF4-FFF2-40B4-BE49-F238E27FC236}">
                <a16:creationId xmlns:a16="http://schemas.microsoft.com/office/drawing/2014/main" id="{B3A3FDC6-8242-D5C2-7916-57E7B9A0B5C4}"/>
              </a:ext>
            </a:extLst>
          </p:cNvPr>
          <p:cNvSpPr txBox="1">
            <a:spLocks/>
          </p:cNvSpPr>
          <p:nvPr/>
        </p:nvSpPr>
        <p:spPr>
          <a:xfrm>
            <a:off x="697301" y="989254"/>
            <a:ext cx="4160882" cy="51764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Flask Code :</a:t>
            </a:r>
          </a:p>
        </p:txBody>
      </p:sp>
      <p:sp>
        <p:nvSpPr>
          <p:cNvPr id="8" name="Google Shape;110;p4">
            <a:extLst>
              <a:ext uri="{FF2B5EF4-FFF2-40B4-BE49-F238E27FC236}">
                <a16:creationId xmlns:a16="http://schemas.microsoft.com/office/drawing/2014/main" id="{5EBA3979-A26D-9404-2CF4-67E9C0E58022}"/>
              </a:ext>
            </a:extLst>
          </p:cNvPr>
          <p:cNvSpPr txBox="1">
            <a:spLocks/>
          </p:cNvSpPr>
          <p:nvPr/>
        </p:nvSpPr>
        <p:spPr>
          <a:xfrm>
            <a:off x="6096000" y="975258"/>
            <a:ext cx="4160882" cy="51764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HTML Code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B7D3D2E4-CEF3-2018-F1AE-F7185653D041}"/>
            </a:ext>
          </a:extLst>
        </p:cNvPr>
        <p:cNvGrpSpPr/>
        <p:nvPr/>
      </p:nvGrpSpPr>
      <p:grpSpPr>
        <a:xfrm>
          <a:off x="0" y="0"/>
          <a:ext cx="0" cy="0"/>
          <a:chOff x="0" y="0"/>
          <a:chExt cx="0" cy="0"/>
        </a:xfrm>
      </p:grpSpPr>
      <p:sp>
        <p:nvSpPr>
          <p:cNvPr id="2" name="Google Shape;110;p4">
            <a:extLst>
              <a:ext uri="{FF2B5EF4-FFF2-40B4-BE49-F238E27FC236}">
                <a16:creationId xmlns:a16="http://schemas.microsoft.com/office/drawing/2014/main" id="{F3D0F5C0-A7A0-E4C7-A8C5-C97928CCF81D}"/>
              </a:ext>
            </a:extLst>
          </p:cNvPr>
          <p:cNvSpPr txBox="1">
            <a:spLocks/>
          </p:cNvSpPr>
          <p:nvPr/>
        </p:nvSpPr>
        <p:spPr>
          <a:xfrm>
            <a:off x="391886" y="270587"/>
            <a:ext cx="4329404" cy="71866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3200" b="1" dirty="0">
                <a:solidFill>
                  <a:srgbClr val="FF0000"/>
                </a:solidFill>
                <a:latin typeface="Times New Roman" panose="02020603050405020304" pitchFamily="18" charset="0"/>
                <a:cs typeface="Times New Roman" panose="02020603050405020304" pitchFamily="18" charset="0"/>
              </a:rPr>
              <a:t>Identifying The Bugs</a:t>
            </a:r>
          </a:p>
        </p:txBody>
      </p:sp>
      <p:pic>
        <p:nvPicPr>
          <p:cNvPr id="5" name="Picture 4">
            <a:extLst>
              <a:ext uri="{FF2B5EF4-FFF2-40B4-BE49-F238E27FC236}">
                <a16:creationId xmlns:a16="http://schemas.microsoft.com/office/drawing/2014/main" id="{70C21AAD-9B13-66C9-96CC-4F53732812D4}"/>
              </a:ext>
            </a:extLst>
          </p:cNvPr>
          <p:cNvPicPr>
            <a:picLocks noChangeAspect="1"/>
          </p:cNvPicPr>
          <p:nvPr/>
        </p:nvPicPr>
        <p:blipFill>
          <a:blip r:embed="rId3"/>
          <a:stretch>
            <a:fillRect/>
          </a:stretch>
        </p:blipFill>
        <p:spPr>
          <a:xfrm>
            <a:off x="5633515" y="1143104"/>
            <a:ext cx="5861184" cy="4956523"/>
          </a:xfrm>
          <a:prstGeom prst="rect">
            <a:avLst/>
          </a:prstGeom>
        </p:spPr>
      </p:pic>
      <p:sp>
        <p:nvSpPr>
          <p:cNvPr id="7" name="Google Shape;110;p4">
            <a:extLst>
              <a:ext uri="{FF2B5EF4-FFF2-40B4-BE49-F238E27FC236}">
                <a16:creationId xmlns:a16="http://schemas.microsoft.com/office/drawing/2014/main" id="{38507F87-949E-DC10-4429-B73B4643060B}"/>
              </a:ext>
            </a:extLst>
          </p:cNvPr>
          <p:cNvSpPr txBox="1">
            <a:spLocks/>
          </p:cNvSpPr>
          <p:nvPr/>
        </p:nvSpPr>
        <p:spPr>
          <a:xfrm>
            <a:off x="697301" y="1567952"/>
            <a:ext cx="4160882" cy="144603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Observed Error 1 :</a:t>
            </a:r>
          </a:p>
          <a:p>
            <a:pPr>
              <a:lnSpc>
                <a:spcPct val="90000"/>
              </a:lnSpc>
              <a:buClr>
                <a:srgbClr val="FF0000"/>
              </a:buClr>
              <a:buSzPts val="4400"/>
              <a:buFont typeface="Calibri"/>
              <a:buNone/>
            </a:pPr>
            <a:endParaRPr lang="en-IN" sz="2000" b="1" dirty="0">
              <a:solidFill>
                <a:schemeClr val="tx1"/>
              </a:solidFill>
              <a:latin typeface="Times New Roman" panose="02020603050405020304" pitchFamily="18" charset="0"/>
              <a:cs typeface="Times New Roman" panose="02020603050405020304" pitchFamily="18" charset="0"/>
            </a:endParaRPr>
          </a:p>
          <a:p>
            <a:pPr>
              <a:lnSpc>
                <a:spcPct val="90000"/>
              </a:lnSpc>
              <a:buClr>
                <a:srgbClr val="FF0000"/>
              </a:buClr>
              <a:buSzPts val="4400"/>
            </a:pPr>
            <a:r>
              <a:rPr lang="en-IN" sz="1600" dirty="0">
                <a:solidFill>
                  <a:schemeClr val="tx1"/>
                </a:solidFill>
                <a:latin typeface="Times New Roman" panose="02020603050405020304" pitchFamily="18" charset="0"/>
                <a:cs typeface="Times New Roman" panose="02020603050405020304" pitchFamily="18" charset="0"/>
              </a:rPr>
              <a:t>We got the `</a:t>
            </a:r>
            <a:r>
              <a:rPr lang="en-IN" sz="1600" b="1" u="sng" dirty="0">
                <a:solidFill>
                  <a:schemeClr val="tx1"/>
                </a:solidFill>
                <a:latin typeface="Times New Roman" panose="02020603050405020304" pitchFamily="18" charset="0"/>
                <a:cs typeface="Times New Roman" panose="02020603050405020304" pitchFamily="18" charset="0"/>
              </a:rPr>
              <a:t>Method Not Allowed</a:t>
            </a:r>
            <a:r>
              <a:rPr lang="en-IN" sz="1600" dirty="0">
                <a:solidFill>
                  <a:schemeClr val="tx1"/>
                </a:solidFill>
                <a:latin typeface="Times New Roman" panose="02020603050405020304" pitchFamily="18" charset="0"/>
                <a:cs typeface="Times New Roman" panose="02020603050405020304" pitchFamily="18" charset="0"/>
              </a:rPr>
              <a:t>` message because of the methods declared is only “POST” </a:t>
            </a:r>
          </a:p>
        </p:txBody>
      </p:sp>
      <p:sp>
        <p:nvSpPr>
          <p:cNvPr id="10" name="Google Shape;110;p4">
            <a:extLst>
              <a:ext uri="{FF2B5EF4-FFF2-40B4-BE49-F238E27FC236}">
                <a16:creationId xmlns:a16="http://schemas.microsoft.com/office/drawing/2014/main" id="{16CEF6BE-A35E-DD76-2D8A-427258E24591}"/>
              </a:ext>
            </a:extLst>
          </p:cNvPr>
          <p:cNvSpPr txBox="1">
            <a:spLocks/>
          </p:cNvSpPr>
          <p:nvPr/>
        </p:nvSpPr>
        <p:spPr>
          <a:xfrm>
            <a:off x="697301" y="3253929"/>
            <a:ext cx="4160882" cy="144603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Resolution :</a:t>
            </a:r>
          </a:p>
          <a:p>
            <a:pPr>
              <a:lnSpc>
                <a:spcPct val="90000"/>
              </a:lnSpc>
              <a:buClr>
                <a:srgbClr val="FF0000"/>
              </a:buClr>
              <a:buSzPts val="4400"/>
              <a:buFont typeface="Calibri"/>
              <a:buNone/>
            </a:pPr>
            <a:endParaRPr lang="en-IN" sz="2000" b="1" dirty="0">
              <a:solidFill>
                <a:schemeClr val="tx1"/>
              </a:solidFill>
              <a:latin typeface="Times New Roman" panose="02020603050405020304" pitchFamily="18" charset="0"/>
              <a:cs typeface="Times New Roman" panose="02020603050405020304" pitchFamily="18" charset="0"/>
            </a:endParaRPr>
          </a:p>
          <a:p>
            <a:pPr>
              <a:lnSpc>
                <a:spcPct val="90000"/>
              </a:lnSpc>
              <a:buClr>
                <a:srgbClr val="FF0000"/>
              </a:buClr>
              <a:buSzPts val="4400"/>
            </a:pPr>
            <a:r>
              <a:rPr lang="en-IN" sz="1600" dirty="0">
                <a:solidFill>
                  <a:schemeClr val="tx1"/>
                </a:solidFill>
                <a:latin typeface="Times New Roman" panose="02020603050405020304" pitchFamily="18" charset="0"/>
                <a:cs typeface="Times New Roman" panose="02020603050405020304" pitchFamily="18" charset="0"/>
              </a:rPr>
              <a:t>We can fix this by adding the ”GET” statement inside the methods attribute.</a:t>
            </a:r>
          </a:p>
        </p:txBody>
      </p:sp>
      <p:sp>
        <p:nvSpPr>
          <p:cNvPr id="12" name="TextBox 11">
            <a:extLst>
              <a:ext uri="{FF2B5EF4-FFF2-40B4-BE49-F238E27FC236}">
                <a16:creationId xmlns:a16="http://schemas.microsoft.com/office/drawing/2014/main" id="{5CDF198B-8A1A-9739-5629-5F80AE380D9F}"/>
              </a:ext>
            </a:extLst>
          </p:cNvPr>
          <p:cNvSpPr txBox="1"/>
          <p:nvPr/>
        </p:nvSpPr>
        <p:spPr>
          <a:xfrm>
            <a:off x="697301" y="4767803"/>
            <a:ext cx="6097554" cy="307777"/>
          </a:xfrm>
          <a:prstGeom prst="rect">
            <a:avLst/>
          </a:prstGeom>
          <a:noFill/>
        </p:spPr>
        <p:txBody>
          <a:bodyPr wrap="square">
            <a:spAutoFit/>
          </a:bodyPr>
          <a:lstStyle/>
          <a:p>
            <a:r>
              <a:rPr lang="en-US" b="0" dirty="0">
                <a:solidFill>
                  <a:srgbClr val="DCDCAA"/>
                </a:solidFill>
                <a:effectLst/>
                <a:highlight>
                  <a:srgbClr val="000000"/>
                </a:highlight>
                <a:latin typeface="Consolas" panose="020B0609020204030204" pitchFamily="49" charset="0"/>
              </a:rPr>
              <a:t>@</a:t>
            </a:r>
            <a:r>
              <a:rPr lang="en-US" b="0" dirty="0">
                <a:solidFill>
                  <a:srgbClr val="9CDCFE"/>
                </a:solidFill>
                <a:effectLst/>
                <a:highlight>
                  <a:srgbClr val="000000"/>
                </a:highlight>
                <a:latin typeface="Consolas" panose="020B0609020204030204" pitchFamily="49" charset="0"/>
              </a:rPr>
              <a:t>app</a:t>
            </a:r>
            <a:r>
              <a:rPr lang="en-US" b="0" dirty="0">
                <a:solidFill>
                  <a:srgbClr val="DCDCAA"/>
                </a:solidFill>
                <a:effectLst/>
                <a:highlight>
                  <a:srgbClr val="000000"/>
                </a:highlight>
                <a:latin typeface="Consolas" panose="020B0609020204030204" pitchFamily="49" charset="0"/>
              </a:rPr>
              <a:t>.route</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methods</a:t>
            </a:r>
            <a:r>
              <a:rPr lang="en-US" b="0" dirty="0">
                <a:solidFill>
                  <a:srgbClr val="D4D4D4"/>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"POST"</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'GET'</a:t>
            </a:r>
            <a:r>
              <a:rPr lang="en-US" b="0" dirty="0">
                <a:solidFill>
                  <a:srgbClr val="CCCCCC"/>
                </a:solidFill>
                <a:effectLst/>
                <a:highlight>
                  <a:srgbClr val="000000"/>
                </a:highlight>
                <a:latin typeface="Consolas" panose="020B0609020204030204" pitchFamily="49" charset="0"/>
              </a:rPr>
              <a:t>])</a:t>
            </a:r>
          </a:p>
        </p:txBody>
      </p:sp>
      <p:sp>
        <p:nvSpPr>
          <p:cNvPr id="14" name="TextBox 13">
            <a:extLst>
              <a:ext uri="{FF2B5EF4-FFF2-40B4-BE49-F238E27FC236}">
                <a16:creationId xmlns:a16="http://schemas.microsoft.com/office/drawing/2014/main" id="{E1FB09B0-9D5F-B548-5565-2D120497E496}"/>
              </a:ext>
            </a:extLst>
          </p:cNvPr>
          <p:cNvSpPr txBox="1"/>
          <p:nvPr/>
        </p:nvSpPr>
        <p:spPr>
          <a:xfrm>
            <a:off x="697301" y="3013989"/>
            <a:ext cx="6097554" cy="307777"/>
          </a:xfrm>
          <a:prstGeom prst="rect">
            <a:avLst/>
          </a:prstGeom>
          <a:noFill/>
        </p:spPr>
        <p:txBody>
          <a:bodyPr wrap="square">
            <a:spAutoFit/>
          </a:bodyPr>
          <a:lstStyle/>
          <a:p>
            <a:r>
              <a:rPr lang="en-IN" b="0" dirty="0">
                <a:solidFill>
                  <a:srgbClr val="DCDCAA"/>
                </a:solidFill>
                <a:effectLst/>
                <a:highlight>
                  <a:srgbClr val="000000"/>
                </a:highlight>
                <a:latin typeface="Consolas" panose="020B0609020204030204" pitchFamily="49" charset="0"/>
              </a:rPr>
              <a:t>@</a:t>
            </a:r>
            <a:r>
              <a:rPr lang="en-IN" b="0" dirty="0">
                <a:solidFill>
                  <a:srgbClr val="9CDCFE"/>
                </a:solidFill>
                <a:effectLst/>
                <a:highlight>
                  <a:srgbClr val="000000"/>
                </a:highlight>
                <a:latin typeface="Consolas" panose="020B0609020204030204" pitchFamily="49" charset="0"/>
              </a:rPr>
              <a:t>app</a:t>
            </a:r>
            <a:r>
              <a:rPr lang="en-IN" b="0" dirty="0">
                <a:solidFill>
                  <a:srgbClr val="DCDCAA"/>
                </a:solidFill>
                <a:effectLst/>
                <a:highlight>
                  <a:srgbClr val="000000"/>
                </a:highlight>
                <a:latin typeface="Consolas" panose="020B0609020204030204" pitchFamily="49" charset="0"/>
              </a:rPr>
              <a:t>.route</a:t>
            </a:r>
            <a:r>
              <a:rPr lang="en-IN" b="0" dirty="0">
                <a:solidFill>
                  <a:srgbClr val="CCCCCC"/>
                </a:solidFill>
                <a:effectLst/>
                <a:highlight>
                  <a:srgbClr val="000000"/>
                </a:highlight>
                <a:latin typeface="Consolas" panose="020B0609020204030204" pitchFamily="49" charset="0"/>
              </a:rPr>
              <a:t>(</a:t>
            </a:r>
            <a:r>
              <a:rPr lang="en-IN" b="0" dirty="0">
                <a:solidFill>
                  <a:srgbClr val="CE9178"/>
                </a:solidFill>
                <a:effectLst/>
                <a:highlight>
                  <a:srgbClr val="000000"/>
                </a:highlight>
                <a:latin typeface="Consolas" panose="020B0609020204030204" pitchFamily="49" charset="0"/>
              </a:rPr>
              <a:t>'/'</a:t>
            </a:r>
            <a:r>
              <a:rPr lang="en-IN" b="0" dirty="0">
                <a:solidFill>
                  <a:srgbClr val="CCCCCC"/>
                </a:solidFill>
                <a:effectLst/>
                <a:highlight>
                  <a:srgbClr val="000000"/>
                </a:highlight>
                <a:latin typeface="Consolas" panose="020B0609020204030204" pitchFamily="49" charset="0"/>
              </a:rPr>
              <a:t>, </a:t>
            </a:r>
            <a:r>
              <a:rPr lang="en-IN" b="0" dirty="0">
                <a:solidFill>
                  <a:srgbClr val="9CDCFE"/>
                </a:solidFill>
                <a:effectLst/>
                <a:highlight>
                  <a:srgbClr val="000000"/>
                </a:highlight>
                <a:latin typeface="Consolas" panose="020B0609020204030204" pitchFamily="49" charset="0"/>
              </a:rPr>
              <a:t>methods</a:t>
            </a:r>
            <a:r>
              <a:rPr lang="en-IN" b="0" dirty="0">
                <a:solidFill>
                  <a:srgbClr val="D4D4D4"/>
                </a:solidFill>
                <a:effectLst/>
                <a:highlight>
                  <a:srgbClr val="000000"/>
                </a:highlight>
                <a:latin typeface="Consolas" panose="020B0609020204030204" pitchFamily="49" charset="0"/>
              </a:rPr>
              <a:t>=</a:t>
            </a:r>
            <a:r>
              <a:rPr lang="en-IN" b="0" dirty="0">
                <a:solidFill>
                  <a:srgbClr val="CCCCCC"/>
                </a:solidFill>
                <a:effectLst/>
                <a:highlight>
                  <a:srgbClr val="000000"/>
                </a:highlight>
                <a:latin typeface="Consolas" panose="020B0609020204030204" pitchFamily="49" charset="0"/>
              </a:rPr>
              <a:t>[</a:t>
            </a:r>
            <a:r>
              <a:rPr lang="en-IN" b="0" dirty="0">
                <a:solidFill>
                  <a:srgbClr val="CE9178"/>
                </a:solidFill>
                <a:effectLst/>
                <a:highlight>
                  <a:srgbClr val="000000"/>
                </a:highlight>
                <a:latin typeface="Consolas" panose="020B0609020204030204" pitchFamily="49" charset="0"/>
              </a:rPr>
              <a:t>"POST"</a:t>
            </a:r>
            <a:r>
              <a:rPr lang="en-IN" b="0" dirty="0">
                <a:solidFill>
                  <a:srgbClr val="CCCCCC"/>
                </a:solidFill>
                <a:effectLst/>
                <a:highlight>
                  <a:srgbClr val="000000"/>
                </a:highlight>
                <a:latin typeface="Consolas" panose="020B0609020204030204" pitchFamily="49" charset="0"/>
              </a:rPr>
              <a:t>])</a:t>
            </a:r>
          </a:p>
        </p:txBody>
      </p:sp>
      <p:sp>
        <p:nvSpPr>
          <p:cNvPr id="15" name="Google Shape;110;p4">
            <a:extLst>
              <a:ext uri="{FF2B5EF4-FFF2-40B4-BE49-F238E27FC236}">
                <a16:creationId xmlns:a16="http://schemas.microsoft.com/office/drawing/2014/main" id="{605A5E09-BE24-1742-6E9D-F17AA9D23BDD}"/>
              </a:ext>
            </a:extLst>
          </p:cNvPr>
          <p:cNvSpPr txBox="1">
            <a:spLocks/>
          </p:cNvSpPr>
          <p:nvPr/>
        </p:nvSpPr>
        <p:spPr>
          <a:xfrm>
            <a:off x="5633515" y="671803"/>
            <a:ext cx="4160882" cy="47130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Error Snippet :</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1618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D7ADA05C-15CD-E055-0756-A68EBE536641}"/>
            </a:ext>
          </a:extLst>
        </p:cNvPr>
        <p:cNvGrpSpPr/>
        <p:nvPr/>
      </p:nvGrpSpPr>
      <p:grpSpPr>
        <a:xfrm>
          <a:off x="0" y="0"/>
          <a:ext cx="0" cy="0"/>
          <a:chOff x="0" y="0"/>
          <a:chExt cx="0" cy="0"/>
        </a:xfrm>
      </p:grpSpPr>
      <p:sp>
        <p:nvSpPr>
          <p:cNvPr id="2" name="Google Shape;110;p4">
            <a:extLst>
              <a:ext uri="{FF2B5EF4-FFF2-40B4-BE49-F238E27FC236}">
                <a16:creationId xmlns:a16="http://schemas.microsoft.com/office/drawing/2014/main" id="{2D98BCBB-5DB7-C501-F5B1-C4C45B8FE359}"/>
              </a:ext>
            </a:extLst>
          </p:cNvPr>
          <p:cNvSpPr txBox="1">
            <a:spLocks/>
          </p:cNvSpPr>
          <p:nvPr/>
        </p:nvSpPr>
        <p:spPr>
          <a:xfrm>
            <a:off x="391886" y="270587"/>
            <a:ext cx="4329404" cy="71866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3200" b="1" dirty="0">
                <a:solidFill>
                  <a:srgbClr val="FF0000"/>
                </a:solidFill>
                <a:latin typeface="Times New Roman" panose="02020603050405020304" pitchFamily="18" charset="0"/>
                <a:cs typeface="Times New Roman" panose="02020603050405020304" pitchFamily="18" charset="0"/>
              </a:rPr>
              <a:t>Identifying The Bugs</a:t>
            </a:r>
          </a:p>
        </p:txBody>
      </p:sp>
      <p:sp>
        <p:nvSpPr>
          <p:cNvPr id="7" name="Google Shape;110;p4">
            <a:extLst>
              <a:ext uri="{FF2B5EF4-FFF2-40B4-BE49-F238E27FC236}">
                <a16:creationId xmlns:a16="http://schemas.microsoft.com/office/drawing/2014/main" id="{6084875D-0547-89B0-29FA-972390447FFB}"/>
              </a:ext>
            </a:extLst>
          </p:cNvPr>
          <p:cNvSpPr txBox="1">
            <a:spLocks/>
          </p:cNvSpPr>
          <p:nvPr/>
        </p:nvSpPr>
        <p:spPr>
          <a:xfrm>
            <a:off x="697299" y="989254"/>
            <a:ext cx="10340813" cy="148335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Observed Error 2 :</a:t>
            </a:r>
          </a:p>
          <a:p>
            <a:pPr>
              <a:lnSpc>
                <a:spcPct val="90000"/>
              </a:lnSpc>
              <a:buClr>
                <a:srgbClr val="FF0000"/>
              </a:buClr>
              <a:buSzPts val="4400"/>
              <a:buFont typeface="Calibri"/>
              <a:buNone/>
            </a:pPr>
            <a:endParaRPr lang="en-IN" sz="2000" b="1" dirty="0">
              <a:solidFill>
                <a:schemeClr val="tx1"/>
              </a:solidFill>
              <a:latin typeface="Times New Roman" panose="02020603050405020304" pitchFamily="18" charset="0"/>
              <a:cs typeface="Times New Roman" panose="02020603050405020304" pitchFamily="18" charset="0"/>
            </a:endParaRPr>
          </a:p>
          <a:p>
            <a:pPr>
              <a:lnSpc>
                <a:spcPct val="90000"/>
              </a:lnSpc>
              <a:buClr>
                <a:srgbClr val="FF0000"/>
              </a:buClr>
              <a:buSzPts val="4400"/>
            </a:pPr>
            <a:r>
              <a:rPr lang="en-IN" sz="1600" dirty="0">
                <a:solidFill>
                  <a:schemeClr val="tx1"/>
                </a:solidFill>
                <a:latin typeface="Times New Roman" panose="02020603050405020304" pitchFamily="18" charset="0"/>
                <a:cs typeface="Times New Roman" panose="02020603050405020304" pitchFamily="18" charset="0"/>
              </a:rPr>
              <a:t>There is an issue with the code which make different users access the same content and make changes to it. But that’s not an valid operation because of which the users data isn’t protected. This is something that needs to be fixed.</a:t>
            </a:r>
          </a:p>
        </p:txBody>
      </p:sp>
      <p:sp>
        <p:nvSpPr>
          <p:cNvPr id="10" name="Google Shape;110;p4">
            <a:extLst>
              <a:ext uri="{FF2B5EF4-FFF2-40B4-BE49-F238E27FC236}">
                <a16:creationId xmlns:a16="http://schemas.microsoft.com/office/drawing/2014/main" id="{EC6C04F4-800A-2FA3-DF7B-4B6F5E88E696}"/>
              </a:ext>
            </a:extLst>
          </p:cNvPr>
          <p:cNvSpPr txBox="1">
            <a:spLocks/>
          </p:cNvSpPr>
          <p:nvPr/>
        </p:nvSpPr>
        <p:spPr>
          <a:xfrm>
            <a:off x="697298" y="2472611"/>
            <a:ext cx="10340814" cy="169343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Resolution :</a:t>
            </a:r>
          </a:p>
          <a:p>
            <a:pPr>
              <a:lnSpc>
                <a:spcPct val="90000"/>
              </a:lnSpc>
              <a:buClr>
                <a:srgbClr val="FF0000"/>
              </a:buClr>
              <a:buSzPts val="4400"/>
              <a:buFont typeface="Calibri"/>
              <a:buNone/>
            </a:pPr>
            <a:endParaRPr lang="en-IN" sz="1600" dirty="0">
              <a:solidFill>
                <a:schemeClr val="tx1"/>
              </a:solidFill>
              <a:latin typeface="Times New Roman" panose="02020603050405020304" pitchFamily="18" charset="0"/>
              <a:cs typeface="Times New Roman" panose="02020603050405020304" pitchFamily="18" charset="0"/>
            </a:endParaRPr>
          </a:p>
          <a:p>
            <a:pPr>
              <a:lnSpc>
                <a:spcPct val="90000"/>
              </a:lnSpc>
              <a:buClr>
                <a:srgbClr val="FF0000"/>
              </a:buClr>
              <a:buSzPts val="4400"/>
              <a:buFont typeface="Calibri"/>
              <a:buNone/>
            </a:pPr>
            <a:r>
              <a:rPr lang="en-IN" sz="1600"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Utilizing sessions in Flask empowers you to maintain state information for individual users as they navigate through your web application.</a:t>
            </a:r>
            <a:endParaRPr lang="en-IN" sz="1600" dirty="0">
              <a:solidFill>
                <a:schemeClr val="tx1"/>
              </a:solidFill>
              <a:latin typeface="Times New Roman" panose="02020603050405020304" pitchFamily="18" charset="0"/>
              <a:cs typeface="Times New Roman" panose="02020603050405020304" pitchFamily="18" charset="0"/>
            </a:endParaRPr>
          </a:p>
          <a:p>
            <a:pPr>
              <a:lnSpc>
                <a:spcPct val="90000"/>
              </a:lnSpc>
              <a:buClr>
                <a:srgbClr val="FF0000"/>
              </a:buClr>
              <a:buSzPts val="4400"/>
            </a:pPr>
            <a:r>
              <a:rPr lang="en-US" sz="1600" dirty="0">
                <a:solidFill>
                  <a:schemeClr val="tx1"/>
                </a:solidFill>
                <a:latin typeface="Times New Roman" panose="02020603050405020304" pitchFamily="18" charset="0"/>
                <a:cs typeface="Times New Roman" panose="02020603050405020304" pitchFamily="18" charset="0"/>
              </a:rPr>
              <a:t>- Sessions provide a seamless way to differentiate between users, ensuring that each user's interactions with the application remain independent and secure.</a:t>
            </a:r>
          </a:p>
          <a:p>
            <a:pPr>
              <a:lnSpc>
                <a:spcPct val="90000"/>
              </a:lnSpc>
              <a:buClr>
                <a:srgbClr val="FF0000"/>
              </a:buClr>
              <a:buSzPts val="4400"/>
            </a:pP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C61C521-0415-04A7-5904-336F1C4CBE93}"/>
              </a:ext>
            </a:extLst>
          </p:cNvPr>
          <p:cNvSpPr txBox="1"/>
          <p:nvPr/>
        </p:nvSpPr>
        <p:spPr>
          <a:xfrm>
            <a:off x="2556589" y="2472611"/>
            <a:ext cx="7653597" cy="307777"/>
          </a:xfrm>
          <a:prstGeom prst="rect">
            <a:avLst/>
          </a:prstGeom>
          <a:noFill/>
        </p:spPr>
        <p:txBody>
          <a:bodyPr wrap="square">
            <a:spAutoFit/>
          </a:bodyPr>
          <a:lstStyle/>
          <a:p>
            <a:r>
              <a:rPr lang="en-US" b="0" dirty="0" err="1">
                <a:solidFill>
                  <a:srgbClr val="9CDCFE"/>
                </a:solidFill>
                <a:effectLst/>
                <a:highlight>
                  <a:srgbClr val="000000"/>
                </a:highlight>
                <a:latin typeface="Consolas" panose="020B0609020204030204" pitchFamily="49" charset="0"/>
              </a:rPr>
              <a:t>app</a:t>
            </a:r>
            <a:r>
              <a:rPr lang="en-US" b="0" dirty="0" err="1">
                <a:solidFill>
                  <a:srgbClr val="CCCCCC"/>
                </a:solidFill>
                <a:effectLst/>
                <a:highlight>
                  <a:srgbClr val="000000"/>
                </a:highlight>
                <a:latin typeface="Consolas" panose="020B0609020204030204" pitchFamily="49" charset="0"/>
              </a:rPr>
              <a:t>.</a:t>
            </a:r>
            <a:r>
              <a:rPr lang="en-US" b="0" dirty="0" err="1">
                <a:solidFill>
                  <a:srgbClr val="9CDCFE"/>
                </a:solidFill>
                <a:effectLst/>
                <a:highlight>
                  <a:srgbClr val="000000"/>
                </a:highlight>
                <a:latin typeface="Consolas" panose="020B0609020204030204" pitchFamily="49" charset="0"/>
              </a:rPr>
              <a:t>secret_key</a:t>
            </a:r>
            <a:r>
              <a:rPr lang="en-US" b="0" dirty="0">
                <a:solidFill>
                  <a:srgbClr val="CCCCCC"/>
                </a:solidFill>
                <a:effectLst/>
                <a:highlight>
                  <a:srgbClr val="000000"/>
                </a:highlight>
                <a:latin typeface="Consolas" panose="020B0609020204030204" pitchFamily="49" charset="0"/>
              </a:rPr>
              <a:t> </a:t>
            </a:r>
            <a:r>
              <a:rPr lang="en-US" b="0" dirty="0">
                <a:solidFill>
                  <a:srgbClr val="D4D4D4"/>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 </a:t>
            </a:r>
            <a:r>
              <a:rPr lang="en-US" b="0" dirty="0" err="1">
                <a:solidFill>
                  <a:srgbClr val="4EC9B0"/>
                </a:solidFill>
                <a:effectLst/>
                <a:highlight>
                  <a:srgbClr val="000000"/>
                </a:highlight>
                <a:latin typeface="Consolas" panose="020B0609020204030204" pitchFamily="49" charset="0"/>
              </a:rPr>
              <a:t>secrets</a:t>
            </a:r>
            <a:r>
              <a:rPr lang="en-US" b="0" dirty="0" err="1">
                <a:solidFill>
                  <a:srgbClr val="CCCCCC"/>
                </a:solidFill>
                <a:effectLst/>
                <a:highlight>
                  <a:srgbClr val="000000"/>
                </a:highlight>
                <a:latin typeface="Consolas" panose="020B0609020204030204" pitchFamily="49" charset="0"/>
              </a:rPr>
              <a:t>.</a:t>
            </a:r>
            <a:r>
              <a:rPr lang="en-US" b="0" dirty="0" err="1">
                <a:solidFill>
                  <a:srgbClr val="DCDCAA"/>
                </a:solidFill>
                <a:effectLst/>
                <a:highlight>
                  <a:srgbClr val="000000"/>
                </a:highlight>
                <a:latin typeface="Consolas" panose="020B0609020204030204" pitchFamily="49" charset="0"/>
              </a:rPr>
              <a:t>token_bytes</a:t>
            </a:r>
            <a:r>
              <a:rPr lang="en-US" b="0" dirty="0">
                <a:solidFill>
                  <a:srgbClr val="CCCCCC"/>
                </a:solidFill>
                <a:effectLst/>
                <a:highlight>
                  <a:srgbClr val="000000"/>
                </a:highlight>
                <a:latin typeface="Consolas" panose="020B0609020204030204" pitchFamily="49" charset="0"/>
              </a:rPr>
              <a:t>(</a:t>
            </a:r>
            <a:r>
              <a:rPr lang="en-US" b="0" dirty="0">
                <a:solidFill>
                  <a:srgbClr val="B5CEA8"/>
                </a:solidFill>
                <a:effectLst/>
                <a:highlight>
                  <a:srgbClr val="000000"/>
                </a:highlight>
                <a:latin typeface="Consolas" panose="020B0609020204030204" pitchFamily="49" charset="0"/>
              </a:rPr>
              <a:t>32</a:t>
            </a:r>
            <a:r>
              <a:rPr lang="en-US" b="0" dirty="0">
                <a:solidFill>
                  <a:srgbClr val="CCCCCC"/>
                </a:solidFill>
                <a:effectLst/>
                <a:highlight>
                  <a:srgbClr val="000000"/>
                </a:highlight>
                <a:latin typeface="Consolas" panose="020B0609020204030204" pitchFamily="49" charset="0"/>
              </a:rPr>
              <a:t>)  </a:t>
            </a:r>
          </a:p>
        </p:txBody>
      </p:sp>
    </p:spTree>
    <p:extLst>
      <p:ext uri="{BB962C8B-B14F-4D97-AF65-F5344CB8AC3E}">
        <p14:creationId xmlns:p14="http://schemas.microsoft.com/office/powerpoint/2010/main" val="1478730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2C752F63-585D-64C5-896F-ACC878966252}"/>
            </a:ext>
          </a:extLst>
        </p:cNvPr>
        <p:cNvGrpSpPr/>
        <p:nvPr/>
      </p:nvGrpSpPr>
      <p:grpSpPr>
        <a:xfrm>
          <a:off x="0" y="0"/>
          <a:ext cx="0" cy="0"/>
          <a:chOff x="0" y="0"/>
          <a:chExt cx="0" cy="0"/>
        </a:xfrm>
      </p:grpSpPr>
      <p:sp>
        <p:nvSpPr>
          <p:cNvPr id="2" name="Google Shape;110;p4">
            <a:extLst>
              <a:ext uri="{FF2B5EF4-FFF2-40B4-BE49-F238E27FC236}">
                <a16:creationId xmlns:a16="http://schemas.microsoft.com/office/drawing/2014/main" id="{A86F541D-0DD2-E31F-A416-B1A9987637A1}"/>
              </a:ext>
            </a:extLst>
          </p:cNvPr>
          <p:cNvSpPr txBox="1">
            <a:spLocks/>
          </p:cNvSpPr>
          <p:nvPr/>
        </p:nvSpPr>
        <p:spPr>
          <a:xfrm>
            <a:off x="391886" y="270587"/>
            <a:ext cx="4329404" cy="71866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3200" b="1" dirty="0">
                <a:solidFill>
                  <a:srgbClr val="FF0000"/>
                </a:solidFill>
                <a:latin typeface="Times New Roman" panose="02020603050405020304" pitchFamily="18" charset="0"/>
                <a:cs typeface="Times New Roman" panose="02020603050405020304" pitchFamily="18" charset="0"/>
              </a:rPr>
              <a:t>Identifying The Bugs</a:t>
            </a:r>
          </a:p>
        </p:txBody>
      </p:sp>
      <p:sp>
        <p:nvSpPr>
          <p:cNvPr id="7" name="Google Shape;110;p4">
            <a:extLst>
              <a:ext uri="{FF2B5EF4-FFF2-40B4-BE49-F238E27FC236}">
                <a16:creationId xmlns:a16="http://schemas.microsoft.com/office/drawing/2014/main" id="{C131DF7D-6C5C-363D-91A6-4CF2EBAB696E}"/>
              </a:ext>
            </a:extLst>
          </p:cNvPr>
          <p:cNvSpPr txBox="1">
            <a:spLocks/>
          </p:cNvSpPr>
          <p:nvPr/>
        </p:nvSpPr>
        <p:spPr>
          <a:xfrm>
            <a:off x="697299" y="989256"/>
            <a:ext cx="10340813" cy="111162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Observed Error 3 :</a:t>
            </a:r>
          </a:p>
          <a:p>
            <a:pPr>
              <a:lnSpc>
                <a:spcPct val="90000"/>
              </a:lnSpc>
              <a:buClr>
                <a:srgbClr val="FF0000"/>
              </a:buClr>
              <a:buSzPts val="4400"/>
              <a:buFont typeface="Calibri"/>
              <a:buNone/>
            </a:pPr>
            <a:endParaRPr lang="en-IN" sz="2000" b="1" dirty="0">
              <a:solidFill>
                <a:schemeClr val="tx1"/>
              </a:solidFill>
              <a:latin typeface="Times New Roman" panose="02020603050405020304" pitchFamily="18" charset="0"/>
              <a:cs typeface="Times New Roman" panose="02020603050405020304" pitchFamily="18" charset="0"/>
            </a:endParaRPr>
          </a:p>
          <a:p>
            <a:pPr>
              <a:lnSpc>
                <a:spcPct val="90000"/>
              </a:lnSpc>
              <a:buClr>
                <a:srgbClr val="FF0000"/>
              </a:buClr>
              <a:buSzPts val="4400"/>
            </a:pPr>
            <a:r>
              <a:rPr lang="en-IN" sz="1600" dirty="0">
                <a:solidFill>
                  <a:schemeClr val="tx1"/>
                </a:solidFill>
                <a:latin typeface="Times New Roman" panose="02020603050405020304" pitchFamily="18" charset="0"/>
                <a:cs typeface="Times New Roman" panose="02020603050405020304" pitchFamily="18" charset="0"/>
              </a:rPr>
              <a:t>As there are multiple methods declared in the same route. When the “GET” method is requested the input gets appended to notes which is an unintended behaviour as we don’t want that to happen. </a:t>
            </a:r>
          </a:p>
        </p:txBody>
      </p:sp>
      <p:sp>
        <p:nvSpPr>
          <p:cNvPr id="10" name="Google Shape;110;p4">
            <a:extLst>
              <a:ext uri="{FF2B5EF4-FFF2-40B4-BE49-F238E27FC236}">
                <a16:creationId xmlns:a16="http://schemas.microsoft.com/office/drawing/2014/main" id="{AA0F7ADB-BD38-66BE-F35A-5C57E3466BB5}"/>
              </a:ext>
            </a:extLst>
          </p:cNvPr>
          <p:cNvSpPr txBox="1">
            <a:spLocks/>
          </p:cNvSpPr>
          <p:nvPr/>
        </p:nvSpPr>
        <p:spPr>
          <a:xfrm>
            <a:off x="697299" y="3188501"/>
            <a:ext cx="10340814" cy="116955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Resolution :</a:t>
            </a:r>
          </a:p>
          <a:p>
            <a:pPr>
              <a:lnSpc>
                <a:spcPct val="90000"/>
              </a:lnSpc>
              <a:buClr>
                <a:srgbClr val="FF0000"/>
              </a:buClr>
              <a:buSzPts val="4400"/>
              <a:buFont typeface="Calibri"/>
              <a:buNone/>
            </a:pPr>
            <a:endParaRPr lang="en-IN" sz="2000" b="1" dirty="0">
              <a:solidFill>
                <a:schemeClr val="tx1"/>
              </a:solidFill>
              <a:latin typeface="Times New Roman" panose="02020603050405020304" pitchFamily="18" charset="0"/>
              <a:cs typeface="Times New Roman" panose="02020603050405020304" pitchFamily="18" charset="0"/>
            </a:endParaRPr>
          </a:p>
          <a:p>
            <a:pPr>
              <a:lnSpc>
                <a:spcPct val="90000"/>
              </a:lnSpc>
              <a:buClr>
                <a:srgbClr val="FF0000"/>
              </a:buClr>
              <a:buSzPts val="4400"/>
            </a:pPr>
            <a:r>
              <a:rPr lang="en-IN" sz="1600" dirty="0">
                <a:solidFill>
                  <a:schemeClr val="tx1"/>
                </a:solidFill>
                <a:latin typeface="Times New Roman" panose="02020603050405020304" pitchFamily="18" charset="0"/>
                <a:cs typeface="Times New Roman" panose="02020603050405020304" pitchFamily="18" charset="0"/>
              </a:rPr>
              <a:t>So we can improve the code by adding the if clause with the condition of checking if method = “POST” to perform the required set of action. And as we want to get the data from the “</a:t>
            </a:r>
            <a:r>
              <a:rPr lang="en-IN" sz="1600" b="1" dirty="0">
                <a:solidFill>
                  <a:schemeClr val="tx1"/>
                </a:solidFill>
                <a:latin typeface="Times New Roman" panose="02020603050405020304" pitchFamily="18" charset="0"/>
                <a:cs typeface="Times New Roman" panose="02020603050405020304" pitchFamily="18" charset="0"/>
              </a:rPr>
              <a:t>form</a:t>
            </a:r>
            <a:r>
              <a:rPr lang="en-IN" sz="1600" dirty="0">
                <a:solidFill>
                  <a:schemeClr val="tx1"/>
                </a:solidFill>
                <a:latin typeface="Times New Roman" panose="02020603050405020304" pitchFamily="18" charset="0"/>
                <a:cs typeface="Times New Roman" panose="02020603050405020304" pitchFamily="18" charset="0"/>
              </a:rPr>
              <a:t>” tag in HTML we need to change the request.</a:t>
            </a:r>
          </a:p>
        </p:txBody>
      </p:sp>
      <p:sp>
        <p:nvSpPr>
          <p:cNvPr id="12" name="TextBox 11">
            <a:extLst>
              <a:ext uri="{FF2B5EF4-FFF2-40B4-BE49-F238E27FC236}">
                <a16:creationId xmlns:a16="http://schemas.microsoft.com/office/drawing/2014/main" id="{E74BD451-F809-1831-6863-54F2BBED0125}"/>
              </a:ext>
            </a:extLst>
          </p:cNvPr>
          <p:cNvSpPr txBox="1"/>
          <p:nvPr/>
        </p:nvSpPr>
        <p:spPr>
          <a:xfrm>
            <a:off x="697301" y="4391305"/>
            <a:ext cx="7653597" cy="1384995"/>
          </a:xfrm>
          <a:prstGeom prst="rect">
            <a:avLst/>
          </a:prstGeom>
          <a:noFill/>
        </p:spPr>
        <p:txBody>
          <a:bodyPr wrap="square">
            <a:spAutoFit/>
          </a:bodyPr>
          <a:lstStyle/>
          <a:p>
            <a:r>
              <a:rPr lang="en-US" b="0" dirty="0">
                <a:solidFill>
                  <a:srgbClr val="C586C0"/>
                </a:solidFill>
                <a:effectLst/>
                <a:highlight>
                  <a:srgbClr val="000000"/>
                </a:highlight>
                <a:latin typeface="Consolas" panose="020B0609020204030204" pitchFamily="49" charset="0"/>
              </a:rPr>
              <a:t>if</a:t>
            </a:r>
            <a:r>
              <a:rPr lang="en-US" b="0" dirty="0">
                <a:solidFill>
                  <a:srgbClr val="CCCCCC"/>
                </a:solidFill>
                <a:effectLst/>
                <a:highlight>
                  <a:srgbClr val="000000"/>
                </a:highlight>
                <a:latin typeface="Consolas" panose="020B0609020204030204" pitchFamily="49" charset="0"/>
              </a:rPr>
              <a:t> </a:t>
            </a:r>
            <a:r>
              <a:rPr lang="en-US" b="0" dirty="0" err="1">
                <a:solidFill>
                  <a:srgbClr val="9CDCFE"/>
                </a:solidFill>
                <a:effectLst/>
                <a:highlight>
                  <a:srgbClr val="000000"/>
                </a:highlight>
                <a:latin typeface="Consolas" panose="020B0609020204030204" pitchFamily="49" charset="0"/>
              </a:rPr>
              <a:t>request</a:t>
            </a:r>
            <a:r>
              <a:rPr lang="en-US" b="0" dirty="0" err="1">
                <a:solidFill>
                  <a:srgbClr val="CCCCCC"/>
                </a:solidFill>
                <a:effectLst/>
                <a:highlight>
                  <a:srgbClr val="000000"/>
                </a:highlight>
                <a:latin typeface="Consolas" panose="020B0609020204030204" pitchFamily="49" charset="0"/>
              </a:rPr>
              <a:t>.</a:t>
            </a:r>
            <a:r>
              <a:rPr lang="en-US" b="0" dirty="0" err="1">
                <a:solidFill>
                  <a:srgbClr val="9CDCFE"/>
                </a:solidFill>
                <a:effectLst/>
                <a:highlight>
                  <a:srgbClr val="000000"/>
                </a:highlight>
                <a:latin typeface="Consolas" panose="020B0609020204030204" pitchFamily="49" charset="0"/>
              </a:rPr>
              <a:t>method</a:t>
            </a:r>
            <a:r>
              <a:rPr lang="en-US" b="0" dirty="0">
                <a:solidFill>
                  <a:srgbClr val="CCCCCC"/>
                </a:solidFill>
                <a:effectLst/>
                <a:highlight>
                  <a:srgbClr val="000000"/>
                </a:highlight>
                <a:latin typeface="Consolas" panose="020B0609020204030204" pitchFamily="49" charset="0"/>
              </a:rPr>
              <a:t> </a:t>
            </a:r>
            <a:r>
              <a:rPr lang="en-US" b="0" dirty="0">
                <a:solidFill>
                  <a:srgbClr val="D4D4D4"/>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 </a:t>
            </a:r>
            <a:r>
              <a:rPr lang="en-US" b="0" dirty="0">
                <a:solidFill>
                  <a:srgbClr val="CE9178"/>
                </a:solidFill>
                <a:effectLst/>
                <a:highlight>
                  <a:srgbClr val="000000"/>
                </a:highlight>
                <a:latin typeface="Consolas" panose="020B0609020204030204" pitchFamily="49" charset="0"/>
              </a:rPr>
              <a:t>"POST"</a:t>
            </a:r>
            <a:r>
              <a:rPr lang="en-US" b="0" dirty="0">
                <a:solidFill>
                  <a:srgbClr val="CCCCCC"/>
                </a:solidFill>
                <a:effectLst/>
                <a:highlight>
                  <a:srgbClr val="000000"/>
                </a:highlight>
                <a:latin typeface="Consolas" panose="020B0609020204030204" pitchFamily="49" charset="0"/>
              </a:rPr>
              <a:t>:</a:t>
            </a:r>
          </a:p>
          <a:p>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note</a:t>
            </a:r>
            <a:r>
              <a:rPr lang="en-US" b="0" dirty="0">
                <a:solidFill>
                  <a:srgbClr val="CCCCCC"/>
                </a:solidFill>
                <a:effectLst/>
                <a:highlight>
                  <a:srgbClr val="000000"/>
                </a:highlight>
                <a:latin typeface="Consolas" panose="020B0609020204030204" pitchFamily="49" charset="0"/>
              </a:rPr>
              <a:t> </a:t>
            </a:r>
            <a:r>
              <a:rPr lang="en-US" b="0" dirty="0">
                <a:solidFill>
                  <a:srgbClr val="D4D4D4"/>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 </a:t>
            </a:r>
            <a:r>
              <a:rPr lang="en-US" b="0" dirty="0" err="1">
                <a:solidFill>
                  <a:srgbClr val="9CDCFE"/>
                </a:solidFill>
                <a:effectLst/>
                <a:highlight>
                  <a:srgbClr val="000000"/>
                </a:highlight>
                <a:latin typeface="Consolas" panose="020B0609020204030204" pitchFamily="49" charset="0"/>
              </a:rPr>
              <a:t>request</a:t>
            </a:r>
            <a:r>
              <a:rPr lang="en-US" b="0" dirty="0" err="1">
                <a:solidFill>
                  <a:srgbClr val="CCCCCC"/>
                </a:solidFill>
                <a:effectLst/>
                <a:highlight>
                  <a:srgbClr val="000000"/>
                </a:highlight>
                <a:latin typeface="Consolas" panose="020B0609020204030204" pitchFamily="49" charset="0"/>
              </a:rPr>
              <a:t>.</a:t>
            </a:r>
            <a:r>
              <a:rPr lang="en-US" b="0" dirty="0" err="1">
                <a:solidFill>
                  <a:srgbClr val="9CDCFE"/>
                </a:solidFill>
                <a:effectLst/>
                <a:highlight>
                  <a:srgbClr val="000000"/>
                </a:highlight>
                <a:latin typeface="Consolas" panose="020B0609020204030204" pitchFamily="49" charset="0"/>
              </a:rPr>
              <a:t>form</a:t>
            </a:r>
            <a:r>
              <a:rPr lang="en-US" b="0" dirty="0" err="1">
                <a:solidFill>
                  <a:srgbClr val="CCCCCC"/>
                </a:solidFill>
                <a:effectLst/>
                <a:highlight>
                  <a:srgbClr val="000000"/>
                </a:highlight>
                <a:latin typeface="Consolas" panose="020B0609020204030204" pitchFamily="49" charset="0"/>
              </a:rPr>
              <a:t>.</a:t>
            </a:r>
            <a:r>
              <a:rPr lang="en-US" b="0" dirty="0" err="1">
                <a:solidFill>
                  <a:srgbClr val="DCDCAA"/>
                </a:solidFill>
                <a:effectLst/>
                <a:highlight>
                  <a:srgbClr val="000000"/>
                </a:highlight>
                <a:latin typeface="Consolas" panose="020B0609020204030204" pitchFamily="49" charset="0"/>
              </a:rPr>
              <a:t>get</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"note"</a:t>
            </a:r>
            <a:r>
              <a:rPr lang="en-US" b="0" dirty="0">
                <a:solidFill>
                  <a:srgbClr val="CCCCCC"/>
                </a:solidFill>
                <a:effectLst/>
                <a:highlight>
                  <a:srgbClr val="000000"/>
                </a:highlight>
                <a:latin typeface="Consolas" panose="020B0609020204030204" pitchFamily="49" charset="0"/>
              </a:rPr>
              <a:t>)</a:t>
            </a:r>
          </a:p>
          <a:p>
            <a:r>
              <a:rPr lang="en-US" b="0" dirty="0">
                <a:solidFill>
                  <a:srgbClr val="CCCCCC"/>
                </a:solidFill>
                <a:effectLst/>
                <a:highlight>
                  <a:srgbClr val="000000"/>
                </a:highlight>
                <a:latin typeface="Consolas" panose="020B0609020204030204" pitchFamily="49" charset="0"/>
              </a:rPr>
              <a:t>        </a:t>
            </a:r>
            <a:r>
              <a:rPr lang="en-US" b="0" dirty="0">
                <a:solidFill>
                  <a:srgbClr val="C586C0"/>
                </a:solidFill>
                <a:effectLst/>
                <a:highlight>
                  <a:srgbClr val="000000"/>
                </a:highlight>
                <a:latin typeface="Consolas" panose="020B0609020204030204" pitchFamily="49" charset="0"/>
              </a:rPr>
              <a:t>if</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note</a:t>
            </a:r>
            <a:r>
              <a:rPr lang="en-US" b="0" dirty="0">
                <a:solidFill>
                  <a:srgbClr val="CCCCCC"/>
                </a:solidFill>
                <a:effectLst/>
                <a:highlight>
                  <a:srgbClr val="000000"/>
                </a:highlight>
                <a:latin typeface="Consolas" panose="020B0609020204030204" pitchFamily="49" charset="0"/>
              </a:rPr>
              <a:t>: </a:t>
            </a:r>
          </a:p>
          <a:p>
            <a:r>
              <a:rPr lang="en-US" b="0" dirty="0">
                <a:solidFill>
                  <a:srgbClr val="CCCCCC"/>
                </a:solidFill>
                <a:effectLst/>
                <a:highlight>
                  <a:srgbClr val="000000"/>
                </a:highlight>
                <a:latin typeface="Consolas" panose="020B0609020204030204" pitchFamily="49" charset="0"/>
              </a:rPr>
              <a:t>            </a:t>
            </a:r>
            <a:r>
              <a:rPr lang="en-US" b="0" dirty="0" err="1">
                <a:solidFill>
                  <a:srgbClr val="9CDCFE"/>
                </a:solidFill>
                <a:effectLst/>
                <a:highlight>
                  <a:srgbClr val="000000"/>
                </a:highlight>
                <a:latin typeface="Consolas" panose="020B0609020204030204" pitchFamily="49" charset="0"/>
              </a:rPr>
              <a:t>notes</a:t>
            </a:r>
            <a:r>
              <a:rPr lang="en-US" b="0" dirty="0" err="1">
                <a:solidFill>
                  <a:srgbClr val="CCCCCC"/>
                </a:solidFill>
                <a:effectLst/>
                <a:highlight>
                  <a:srgbClr val="000000"/>
                </a:highlight>
                <a:latin typeface="Consolas" panose="020B0609020204030204" pitchFamily="49" charset="0"/>
              </a:rPr>
              <a:t>.</a:t>
            </a:r>
            <a:r>
              <a:rPr lang="en-US" b="0" dirty="0" err="1">
                <a:solidFill>
                  <a:srgbClr val="DCDCAA"/>
                </a:solidFill>
                <a:effectLst/>
                <a:highlight>
                  <a:srgbClr val="000000"/>
                </a:highlight>
                <a:latin typeface="Consolas" panose="020B0609020204030204" pitchFamily="49" charset="0"/>
              </a:rPr>
              <a:t>append</a:t>
            </a:r>
            <a:r>
              <a:rPr lang="en-US" b="0" dirty="0">
                <a:solidFill>
                  <a:srgbClr val="CCCCCC"/>
                </a:solidFill>
                <a:effectLst/>
                <a:highlight>
                  <a:srgbClr val="000000"/>
                </a:highlight>
                <a:latin typeface="Consolas" panose="020B0609020204030204" pitchFamily="49" charset="0"/>
              </a:rPr>
              <a:t>(</a:t>
            </a:r>
            <a:r>
              <a:rPr lang="en-US" b="0" dirty="0">
                <a:solidFill>
                  <a:srgbClr val="9CDCFE"/>
                </a:solidFill>
                <a:effectLst/>
                <a:highlight>
                  <a:srgbClr val="000000"/>
                </a:highlight>
                <a:latin typeface="Consolas" panose="020B0609020204030204" pitchFamily="49" charset="0"/>
              </a:rPr>
              <a:t>note</a:t>
            </a:r>
            <a:r>
              <a:rPr lang="en-US" b="0" dirty="0">
                <a:solidFill>
                  <a:srgbClr val="CCCCCC"/>
                </a:solidFill>
                <a:effectLst/>
                <a:highlight>
                  <a:srgbClr val="000000"/>
                </a:highlight>
                <a:latin typeface="Consolas" panose="020B0609020204030204" pitchFamily="49" charset="0"/>
              </a:rPr>
              <a:t>)</a:t>
            </a:r>
          </a:p>
          <a:p>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session</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'notes'</a:t>
            </a:r>
            <a:r>
              <a:rPr lang="en-US" b="0" dirty="0">
                <a:solidFill>
                  <a:srgbClr val="CCCCCC"/>
                </a:solidFill>
                <a:effectLst/>
                <a:highlight>
                  <a:srgbClr val="000000"/>
                </a:highlight>
                <a:latin typeface="Consolas" panose="020B0609020204030204" pitchFamily="49" charset="0"/>
              </a:rPr>
              <a:t>] </a:t>
            </a:r>
            <a:r>
              <a:rPr lang="en-US" b="0" dirty="0">
                <a:solidFill>
                  <a:srgbClr val="D4D4D4"/>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notes</a:t>
            </a:r>
            <a:r>
              <a:rPr lang="en-US" b="0" dirty="0">
                <a:solidFill>
                  <a:srgbClr val="CCCCCC"/>
                </a:solidFill>
                <a:effectLst/>
                <a:highlight>
                  <a:srgbClr val="000000"/>
                </a:highlight>
                <a:latin typeface="Consolas" panose="020B0609020204030204" pitchFamily="49" charset="0"/>
              </a:rPr>
              <a:t> </a:t>
            </a:r>
          </a:p>
          <a:p>
            <a:r>
              <a:rPr lang="en-US" b="0" dirty="0">
                <a:solidFill>
                  <a:srgbClr val="CCCCCC"/>
                </a:solidFill>
                <a:effectLst/>
                <a:highlight>
                  <a:srgbClr val="000000"/>
                </a:highlight>
                <a:latin typeface="Consolas" panose="020B0609020204030204" pitchFamily="49" charset="0"/>
              </a:rPr>
              <a:t>        </a:t>
            </a:r>
            <a:r>
              <a:rPr lang="en-US" b="0" dirty="0">
                <a:solidFill>
                  <a:srgbClr val="C586C0"/>
                </a:solidFill>
                <a:effectLst/>
                <a:highlight>
                  <a:srgbClr val="000000"/>
                </a:highlight>
                <a:latin typeface="Consolas" panose="020B0609020204030204" pitchFamily="49" charset="0"/>
              </a:rPr>
              <a:t>return</a:t>
            </a:r>
            <a:r>
              <a:rPr lang="en-US" b="0" dirty="0">
                <a:solidFill>
                  <a:srgbClr val="CCCCCC"/>
                </a:solidFill>
                <a:effectLst/>
                <a:highlight>
                  <a:srgbClr val="000000"/>
                </a:highlight>
                <a:latin typeface="Consolas" panose="020B0609020204030204" pitchFamily="49" charset="0"/>
              </a:rPr>
              <a:t> </a:t>
            </a:r>
            <a:r>
              <a:rPr lang="en-US" b="0" dirty="0">
                <a:solidFill>
                  <a:srgbClr val="DCDCAA"/>
                </a:solidFill>
                <a:effectLst/>
                <a:highlight>
                  <a:srgbClr val="000000"/>
                </a:highlight>
                <a:latin typeface="Consolas" panose="020B0609020204030204" pitchFamily="49" charset="0"/>
              </a:rPr>
              <a:t>redirect</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  </a:t>
            </a:r>
          </a:p>
        </p:txBody>
      </p:sp>
      <p:sp>
        <p:nvSpPr>
          <p:cNvPr id="14" name="TextBox 13">
            <a:extLst>
              <a:ext uri="{FF2B5EF4-FFF2-40B4-BE49-F238E27FC236}">
                <a16:creationId xmlns:a16="http://schemas.microsoft.com/office/drawing/2014/main" id="{909589CD-4A94-1BC9-4468-43F4A25F2B41}"/>
              </a:ext>
            </a:extLst>
          </p:cNvPr>
          <p:cNvSpPr txBox="1"/>
          <p:nvPr/>
        </p:nvSpPr>
        <p:spPr>
          <a:xfrm>
            <a:off x="697301" y="2134135"/>
            <a:ext cx="7653597" cy="954107"/>
          </a:xfrm>
          <a:prstGeom prst="rect">
            <a:avLst/>
          </a:prstGeom>
          <a:noFill/>
        </p:spPr>
        <p:txBody>
          <a:bodyPr wrap="square">
            <a:spAutoFit/>
          </a:bodyPr>
          <a:lstStyle/>
          <a:p>
            <a:r>
              <a:rPr lang="en-IN" b="0" dirty="0">
                <a:solidFill>
                  <a:srgbClr val="569CD6"/>
                </a:solidFill>
                <a:effectLst/>
                <a:highlight>
                  <a:srgbClr val="000000"/>
                </a:highlight>
                <a:latin typeface="Consolas" panose="020B0609020204030204" pitchFamily="49" charset="0"/>
              </a:rPr>
              <a:t>def</a:t>
            </a:r>
            <a:r>
              <a:rPr lang="en-IN" b="0" dirty="0">
                <a:solidFill>
                  <a:srgbClr val="CCCCCC"/>
                </a:solidFill>
                <a:effectLst/>
                <a:highlight>
                  <a:srgbClr val="000000"/>
                </a:highlight>
                <a:latin typeface="Consolas" panose="020B0609020204030204" pitchFamily="49" charset="0"/>
              </a:rPr>
              <a:t> </a:t>
            </a:r>
            <a:r>
              <a:rPr lang="en-IN" b="0" dirty="0">
                <a:solidFill>
                  <a:srgbClr val="DCDCAA"/>
                </a:solidFill>
                <a:effectLst/>
                <a:highlight>
                  <a:srgbClr val="000000"/>
                </a:highlight>
                <a:latin typeface="Consolas" panose="020B0609020204030204" pitchFamily="49" charset="0"/>
              </a:rPr>
              <a:t>index</a:t>
            </a:r>
            <a:r>
              <a:rPr lang="en-IN" b="0" dirty="0">
                <a:solidFill>
                  <a:srgbClr val="CCCCCC"/>
                </a:solidFill>
                <a:effectLst/>
                <a:highlight>
                  <a:srgbClr val="000000"/>
                </a:highlight>
                <a:latin typeface="Consolas" panose="020B0609020204030204" pitchFamily="49" charset="0"/>
              </a:rPr>
              <a:t>():</a:t>
            </a:r>
          </a:p>
          <a:p>
            <a:r>
              <a:rPr lang="en-IN" b="0" dirty="0">
                <a:solidFill>
                  <a:srgbClr val="CCCCCC"/>
                </a:solidFill>
                <a:effectLst/>
                <a:highlight>
                  <a:srgbClr val="000000"/>
                </a:highlight>
                <a:latin typeface="Consolas" panose="020B0609020204030204" pitchFamily="49" charset="0"/>
              </a:rPr>
              <a:t>    </a:t>
            </a:r>
            <a:r>
              <a:rPr lang="en-IN" b="0" dirty="0">
                <a:solidFill>
                  <a:srgbClr val="9CDCFE"/>
                </a:solidFill>
                <a:effectLst/>
                <a:highlight>
                  <a:srgbClr val="000000"/>
                </a:highlight>
                <a:latin typeface="Consolas" panose="020B0609020204030204" pitchFamily="49" charset="0"/>
              </a:rPr>
              <a:t>note</a:t>
            </a:r>
            <a:r>
              <a:rPr lang="en-IN" b="0" dirty="0">
                <a:solidFill>
                  <a:srgbClr val="CCCCCC"/>
                </a:solidFill>
                <a:effectLst/>
                <a:highlight>
                  <a:srgbClr val="000000"/>
                </a:highlight>
                <a:latin typeface="Consolas" panose="020B0609020204030204" pitchFamily="49" charset="0"/>
              </a:rPr>
              <a:t> </a:t>
            </a:r>
            <a:r>
              <a:rPr lang="en-IN" b="0" dirty="0">
                <a:solidFill>
                  <a:srgbClr val="D4D4D4"/>
                </a:solidFill>
                <a:effectLst/>
                <a:highlight>
                  <a:srgbClr val="000000"/>
                </a:highlight>
                <a:latin typeface="Consolas" panose="020B0609020204030204" pitchFamily="49" charset="0"/>
              </a:rPr>
              <a:t>=</a:t>
            </a:r>
            <a:r>
              <a:rPr lang="en-IN" b="0" dirty="0">
                <a:solidFill>
                  <a:srgbClr val="CCCCCC"/>
                </a:solidFill>
                <a:effectLst/>
                <a:highlight>
                  <a:srgbClr val="000000"/>
                </a:highlight>
                <a:latin typeface="Consolas" panose="020B0609020204030204" pitchFamily="49" charset="0"/>
              </a:rPr>
              <a:t> </a:t>
            </a:r>
            <a:r>
              <a:rPr lang="en-IN" b="0" dirty="0" err="1">
                <a:solidFill>
                  <a:srgbClr val="CCCCCC"/>
                </a:solidFill>
                <a:effectLst/>
                <a:highlight>
                  <a:srgbClr val="000000"/>
                </a:highlight>
                <a:latin typeface="Consolas" panose="020B0609020204030204" pitchFamily="49" charset="0"/>
              </a:rPr>
              <a:t>request.args.get</a:t>
            </a:r>
            <a:r>
              <a:rPr lang="en-IN" b="0" dirty="0">
                <a:solidFill>
                  <a:srgbClr val="CCCCCC"/>
                </a:solidFill>
                <a:effectLst/>
                <a:highlight>
                  <a:srgbClr val="000000"/>
                </a:highlight>
                <a:latin typeface="Consolas" panose="020B0609020204030204" pitchFamily="49" charset="0"/>
              </a:rPr>
              <a:t>(</a:t>
            </a:r>
            <a:r>
              <a:rPr lang="en-IN" b="0" dirty="0">
                <a:solidFill>
                  <a:srgbClr val="CE9178"/>
                </a:solidFill>
                <a:effectLst/>
                <a:highlight>
                  <a:srgbClr val="000000"/>
                </a:highlight>
                <a:latin typeface="Consolas" panose="020B0609020204030204" pitchFamily="49" charset="0"/>
              </a:rPr>
              <a:t>"note"</a:t>
            </a:r>
            <a:r>
              <a:rPr lang="en-IN" b="0" dirty="0">
                <a:solidFill>
                  <a:srgbClr val="CCCCCC"/>
                </a:solidFill>
                <a:effectLst/>
                <a:highlight>
                  <a:srgbClr val="000000"/>
                </a:highlight>
                <a:latin typeface="Consolas" panose="020B0609020204030204" pitchFamily="49" charset="0"/>
              </a:rPr>
              <a:t>)</a:t>
            </a:r>
          </a:p>
          <a:p>
            <a:r>
              <a:rPr lang="en-IN" b="0" dirty="0">
                <a:solidFill>
                  <a:srgbClr val="CCCCCC"/>
                </a:solidFill>
                <a:effectLst/>
                <a:highlight>
                  <a:srgbClr val="000000"/>
                </a:highlight>
                <a:latin typeface="Consolas" panose="020B0609020204030204" pitchFamily="49" charset="0"/>
              </a:rPr>
              <a:t>    </a:t>
            </a:r>
            <a:r>
              <a:rPr lang="en-IN" b="0" dirty="0" err="1">
                <a:solidFill>
                  <a:srgbClr val="9CDCFE"/>
                </a:solidFill>
                <a:effectLst/>
                <a:highlight>
                  <a:srgbClr val="000000"/>
                </a:highlight>
                <a:latin typeface="Consolas" panose="020B0609020204030204" pitchFamily="49" charset="0"/>
              </a:rPr>
              <a:t>notes</a:t>
            </a:r>
            <a:r>
              <a:rPr lang="en-IN" b="0" dirty="0" err="1">
                <a:solidFill>
                  <a:srgbClr val="CCCCCC"/>
                </a:solidFill>
                <a:effectLst/>
                <a:highlight>
                  <a:srgbClr val="000000"/>
                </a:highlight>
                <a:latin typeface="Consolas" panose="020B0609020204030204" pitchFamily="49" charset="0"/>
              </a:rPr>
              <a:t>.</a:t>
            </a:r>
            <a:r>
              <a:rPr lang="en-IN" b="0" dirty="0" err="1">
                <a:solidFill>
                  <a:srgbClr val="DCDCAA"/>
                </a:solidFill>
                <a:effectLst/>
                <a:highlight>
                  <a:srgbClr val="000000"/>
                </a:highlight>
                <a:latin typeface="Consolas" panose="020B0609020204030204" pitchFamily="49" charset="0"/>
              </a:rPr>
              <a:t>append</a:t>
            </a:r>
            <a:r>
              <a:rPr lang="en-IN" b="0" dirty="0">
                <a:solidFill>
                  <a:srgbClr val="CCCCCC"/>
                </a:solidFill>
                <a:effectLst/>
                <a:highlight>
                  <a:srgbClr val="000000"/>
                </a:highlight>
                <a:latin typeface="Consolas" panose="020B0609020204030204" pitchFamily="49" charset="0"/>
              </a:rPr>
              <a:t>(</a:t>
            </a:r>
            <a:r>
              <a:rPr lang="en-IN" b="0" dirty="0">
                <a:solidFill>
                  <a:srgbClr val="9CDCFE"/>
                </a:solidFill>
                <a:effectLst/>
                <a:highlight>
                  <a:srgbClr val="000000"/>
                </a:highlight>
                <a:latin typeface="Consolas" panose="020B0609020204030204" pitchFamily="49" charset="0"/>
              </a:rPr>
              <a:t>note</a:t>
            </a:r>
            <a:r>
              <a:rPr lang="en-IN" b="0" dirty="0">
                <a:solidFill>
                  <a:srgbClr val="CCCCCC"/>
                </a:solidFill>
                <a:effectLst/>
                <a:highlight>
                  <a:srgbClr val="000000"/>
                </a:highlight>
                <a:latin typeface="Consolas" panose="020B0609020204030204" pitchFamily="49" charset="0"/>
              </a:rPr>
              <a:t>)</a:t>
            </a:r>
          </a:p>
          <a:p>
            <a:r>
              <a:rPr lang="en-IN" b="0" dirty="0">
                <a:solidFill>
                  <a:srgbClr val="CCCCCC"/>
                </a:solidFill>
                <a:effectLst/>
                <a:highlight>
                  <a:srgbClr val="000000"/>
                </a:highlight>
                <a:latin typeface="Consolas" panose="020B0609020204030204" pitchFamily="49" charset="0"/>
              </a:rPr>
              <a:t>    </a:t>
            </a:r>
            <a:r>
              <a:rPr lang="en-IN" b="0" dirty="0">
                <a:solidFill>
                  <a:srgbClr val="C586C0"/>
                </a:solidFill>
                <a:effectLst/>
                <a:highlight>
                  <a:srgbClr val="000000"/>
                </a:highlight>
                <a:latin typeface="Consolas" panose="020B0609020204030204" pitchFamily="49" charset="0"/>
              </a:rPr>
              <a:t>return</a:t>
            </a:r>
            <a:r>
              <a:rPr lang="en-IN" b="0" dirty="0">
                <a:solidFill>
                  <a:srgbClr val="CCCCCC"/>
                </a:solidFill>
                <a:effectLst/>
                <a:highlight>
                  <a:srgbClr val="000000"/>
                </a:highlight>
                <a:latin typeface="Consolas" panose="020B0609020204030204" pitchFamily="49" charset="0"/>
              </a:rPr>
              <a:t> </a:t>
            </a:r>
            <a:r>
              <a:rPr lang="en-IN" b="0" dirty="0" err="1">
                <a:solidFill>
                  <a:srgbClr val="CCCCCC"/>
                </a:solidFill>
                <a:effectLst/>
                <a:highlight>
                  <a:srgbClr val="000000"/>
                </a:highlight>
                <a:latin typeface="Consolas" panose="020B0609020204030204" pitchFamily="49" charset="0"/>
              </a:rPr>
              <a:t>render_template</a:t>
            </a:r>
            <a:r>
              <a:rPr lang="en-IN" b="0" dirty="0">
                <a:solidFill>
                  <a:srgbClr val="CCCCCC"/>
                </a:solidFill>
                <a:effectLst/>
                <a:highlight>
                  <a:srgbClr val="000000"/>
                </a:highlight>
                <a:latin typeface="Consolas" panose="020B0609020204030204" pitchFamily="49" charset="0"/>
              </a:rPr>
              <a:t>(</a:t>
            </a:r>
            <a:r>
              <a:rPr lang="en-IN" b="0" dirty="0">
                <a:solidFill>
                  <a:srgbClr val="CE9178"/>
                </a:solidFill>
                <a:effectLst/>
                <a:highlight>
                  <a:srgbClr val="000000"/>
                </a:highlight>
                <a:latin typeface="Consolas" panose="020B0609020204030204" pitchFamily="49" charset="0"/>
              </a:rPr>
              <a:t>"home.html"</a:t>
            </a:r>
            <a:r>
              <a:rPr lang="en-IN" b="0" dirty="0">
                <a:solidFill>
                  <a:srgbClr val="CCCCCC"/>
                </a:solidFill>
                <a:effectLst/>
                <a:highlight>
                  <a:srgbClr val="000000"/>
                </a:highlight>
                <a:latin typeface="Consolas" panose="020B0609020204030204" pitchFamily="49" charset="0"/>
              </a:rPr>
              <a:t>, </a:t>
            </a:r>
            <a:r>
              <a:rPr lang="en-IN" b="0" dirty="0">
                <a:solidFill>
                  <a:srgbClr val="9CDCFE"/>
                </a:solidFill>
                <a:effectLst/>
                <a:highlight>
                  <a:srgbClr val="000000"/>
                </a:highlight>
                <a:latin typeface="Consolas" panose="020B0609020204030204" pitchFamily="49" charset="0"/>
              </a:rPr>
              <a:t>notes</a:t>
            </a:r>
            <a:r>
              <a:rPr lang="en-IN" b="0" dirty="0">
                <a:solidFill>
                  <a:srgbClr val="D4D4D4"/>
                </a:solidFill>
                <a:effectLst/>
                <a:highlight>
                  <a:srgbClr val="000000"/>
                </a:highlight>
                <a:latin typeface="Consolas" panose="020B0609020204030204" pitchFamily="49" charset="0"/>
              </a:rPr>
              <a:t>=</a:t>
            </a:r>
            <a:r>
              <a:rPr lang="en-IN" b="0" dirty="0">
                <a:solidFill>
                  <a:srgbClr val="9CDCFE"/>
                </a:solidFill>
                <a:effectLst/>
                <a:highlight>
                  <a:srgbClr val="000000"/>
                </a:highlight>
                <a:latin typeface="Consolas" panose="020B0609020204030204" pitchFamily="49" charset="0"/>
              </a:rPr>
              <a:t>notes</a:t>
            </a:r>
            <a:r>
              <a:rPr lang="en-IN" b="0" dirty="0">
                <a:solidFill>
                  <a:srgbClr val="CCCCCC"/>
                </a:solidFill>
                <a:effectLst/>
                <a:highlight>
                  <a:srgbClr val="000000"/>
                </a:highlight>
                <a:latin typeface="Consolas" panose="020B0609020204030204" pitchFamily="49" charset="0"/>
              </a:rPr>
              <a:t>)</a:t>
            </a:r>
          </a:p>
        </p:txBody>
      </p:sp>
    </p:spTree>
    <p:extLst>
      <p:ext uri="{BB962C8B-B14F-4D97-AF65-F5344CB8AC3E}">
        <p14:creationId xmlns:p14="http://schemas.microsoft.com/office/powerpoint/2010/main" val="3175917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C16A2608-2868-CAC0-0E66-9ECF3619119B}"/>
            </a:ext>
          </a:extLst>
        </p:cNvPr>
        <p:cNvGrpSpPr/>
        <p:nvPr/>
      </p:nvGrpSpPr>
      <p:grpSpPr>
        <a:xfrm>
          <a:off x="0" y="0"/>
          <a:ext cx="0" cy="0"/>
          <a:chOff x="0" y="0"/>
          <a:chExt cx="0" cy="0"/>
        </a:xfrm>
      </p:grpSpPr>
      <p:sp>
        <p:nvSpPr>
          <p:cNvPr id="2" name="Google Shape;110;p4">
            <a:extLst>
              <a:ext uri="{FF2B5EF4-FFF2-40B4-BE49-F238E27FC236}">
                <a16:creationId xmlns:a16="http://schemas.microsoft.com/office/drawing/2014/main" id="{02DE813F-46B1-B59B-A807-5C84EB26F052}"/>
              </a:ext>
            </a:extLst>
          </p:cNvPr>
          <p:cNvSpPr txBox="1">
            <a:spLocks/>
          </p:cNvSpPr>
          <p:nvPr/>
        </p:nvSpPr>
        <p:spPr>
          <a:xfrm>
            <a:off x="391886" y="270587"/>
            <a:ext cx="4329404" cy="71866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3200" b="1" dirty="0">
                <a:solidFill>
                  <a:srgbClr val="FF0000"/>
                </a:solidFill>
                <a:latin typeface="Times New Roman" panose="02020603050405020304" pitchFamily="18" charset="0"/>
                <a:cs typeface="Times New Roman" panose="02020603050405020304" pitchFamily="18" charset="0"/>
              </a:rPr>
              <a:t>Identifying The Bugs</a:t>
            </a:r>
          </a:p>
        </p:txBody>
      </p:sp>
      <p:sp>
        <p:nvSpPr>
          <p:cNvPr id="7" name="Google Shape;110;p4">
            <a:extLst>
              <a:ext uri="{FF2B5EF4-FFF2-40B4-BE49-F238E27FC236}">
                <a16:creationId xmlns:a16="http://schemas.microsoft.com/office/drawing/2014/main" id="{E82D15B6-739B-FC6D-8F78-F04D61177FF2}"/>
              </a:ext>
            </a:extLst>
          </p:cNvPr>
          <p:cNvSpPr txBox="1">
            <a:spLocks/>
          </p:cNvSpPr>
          <p:nvPr/>
        </p:nvSpPr>
        <p:spPr>
          <a:xfrm>
            <a:off x="697299" y="989255"/>
            <a:ext cx="10340813" cy="92352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Observed Error 4 :</a:t>
            </a:r>
          </a:p>
          <a:p>
            <a:pPr>
              <a:lnSpc>
                <a:spcPct val="90000"/>
              </a:lnSpc>
              <a:buClr>
                <a:srgbClr val="FF0000"/>
              </a:buClr>
              <a:buSzPts val="4400"/>
              <a:buFont typeface="Calibri"/>
              <a:buNone/>
            </a:pPr>
            <a:endParaRPr lang="en-IN" sz="2000" b="1" dirty="0">
              <a:solidFill>
                <a:schemeClr val="tx1"/>
              </a:solidFill>
              <a:latin typeface="Times New Roman" panose="02020603050405020304" pitchFamily="18" charset="0"/>
              <a:cs typeface="Times New Roman" panose="02020603050405020304" pitchFamily="18" charset="0"/>
            </a:endParaRPr>
          </a:p>
          <a:p>
            <a:pPr>
              <a:lnSpc>
                <a:spcPct val="90000"/>
              </a:lnSpc>
              <a:buClr>
                <a:srgbClr val="FF0000"/>
              </a:buClr>
              <a:buSzPts val="4400"/>
            </a:pPr>
            <a:r>
              <a:rPr lang="en-IN" sz="1600" dirty="0">
                <a:solidFill>
                  <a:schemeClr val="tx1"/>
                </a:solidFill>
                <a:latin typeface="Times New Roman" panose="02020603050405020304" pitchFamily="18" charset="0"/>
                <a:cs typeface="Times New Roman" panose="02020603050405020304" pitchFamily="18" charset="0"/>
              </a:rPr>
              <a:t>There are some missing parts in the HTML file which defines the functionality of the form tag in the file.</a:t>
            </a:r>
          </a:p>
        </p:txBody>
      </p:sp>
      <p:sp>
        <p:nvSpPr>
          <p:cNvPr id="10" name="Google Shape;110;p4">
            <a:extLst>
              <a:ext uri="{FF2B5EF4-FFF2-40B4-BE49-F238E27FC236}">
                <a16:creationId xmlns:a16="http://schemas.microsoft.com/office/drawing/2014/main" id="{9886E787-5882-D1D7-898E-B4804658F9AA}"/>
              </a:ext>
            </a:extLst>
          </p:cNvPr>
          <p:cNvSpPr txBox="1">
            <a:spLocks/>
          </p:cNvSpPr>
          <p:nvPr/>
        </p:nvSpPr>
        <p:spPr>
          <a:xfrm>
            <a:off x="697299" y="2960194"/>
            <a:ext cx="10340814" cy="144603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Resolution :</a:t>
            </a:r>
          </a:p>
          <a:p>
            <a:pPr>
              <a:lnSpc>
                <a:spcPct val="90000"/>
              </a:lnSpc>
              <a:buClr>
                <a:srgbClr val="FF0000"/>
              </a:buClr>
              <a:buSzPts val="4400"/>
              <a:buFont typeface="Calibri"/>
              <a:buNone/>
            </a:pPr>
            <a:endParaRPr lang="en-IN" sz="2000" b="1" dirty="0">
              <a:solidFill>
                <a:schemeClr val="tx1"/>
              </a:solidFill>
              <a:latin typeface="Times New Roman" panose="02020603050405020304" pitchFamily="18" charset="0"/>
              <a:cs typeface="Times New Roman" panose="02020603050405020304" pitchFamily="18" charset="0"/>
            </a:endParaRPr>
          </a:p>
          <a:p>
            <a:pPr>
              <a:lnSpc>
                <a:spcPct val="90000"/>
              </a:lnSpc>
              <a:buClr>
                <a:srgbClr val="FF0000"/>
              </a:buClr>
              <a:buSzPts val="4400"/>
            </a:pPr>
            <a:r>
              <a:rPr lang="en-IN" sz="1600" dirty="0">
                <a:solidFill>
                  <a:schemeClr val="tx1"/>
                </a:solidFill>
                <a:latin typeface="Times New Roman" panose="02020603050405020304" pitchFamily="18" charset="0"/>
                <a:cs typeface="Times New Roman" panose="02020603050405020304" pitchFamily="18" charset="0"/>
              </a:rPr>
              <a:t>We can fix this by adding the ”/” statement inside the </a:t>
            </a:r>
            <a:r>
              <a:rPr lang="en-IN" sz="1600" b="1" dirty="0">
                <a:solidFill>
                  <a:schemeClr val="tx1"/>
                </a:solidFill>
                <a:latin typeface="Times New Roman" panose="02020603050405020304" pitchFamily="18" charset="0"/>
                <a:cs typeface="Times New Roman" panose="02020603050405020304" pitchFamily="18" charset="0"/>
              </a:rPr>
              <a:t>action</a:t>
            </a:r>
            <a:r>
              <a:rPr lang="en-IN" sz="1600" dirty="0">
                <a:solidFill>
                  <a:schemeClr val="tx1"/>
                </a:solidFill>
                <a:latin typeface="Times New Roman" panose="02020603050405020304" pitchFamily="18" charset="0"/>
                <a:cs typeface="Times New Roman" panose="02020603050405020304" pitchFamily="18" charset="0"/>
              </a:rPr>
              <a:t> attribute of the form and “POST” in the </a:t>
            </a:r>
            <a:r>
              <a:rPr lang="en-IN" sz="1600" b="1" dirty="0">
                <a:solidFill>
                  <a:schemeClr val="tx1"/>
                </a:solidFill>
                <a:latin typeface="Times New Roman" panose="02020603050405020304" pitchFamily="18" charset="0"/>
                <a:cs typeface="Times New Roman" panose="02020603050405020304" pitchFamily="18" charset="0"/>
              </a:rPr>
              <a:t>method</a:t>
            </a:r>
            <a:r>
              <a:rPr lang="en-IN" sz="1600" dirty="0">
                <a:solidFill>
                  <a:schemeClr val="tx1"/>
                </a:solidFill>
                <a:latin typeface="Times New Roman" panose="02020603050405020304" pitchFamily="18" charset="0"/>
                <a:cs typeface="Times New Roman" panose="02020603050405020304" pitchFamily="18" charset="0"/>
              </a:rPr>
              <a:t> attribute and “submit” in </a:t>
            </a:r>
            <a:r>
              <a:rPr lang="en-IN" sz="1600" b="1" dirty="0">
                <a:solidFill>
                  <a:schemeClr val="tx1"/>
                </a:solidFill>
                <a:latin typeface="Times New Roman" panose="02020603050405020304" pitchFamily="18" charset="0"/>
                <a:cs typeface="Times New Roman" panose="02020603050405020304" pitchFamily="18" charset="0"/>
              </a:rPr>
              <a:t>button type</a:t>
            </a:r>
            <a:r>
              <a:rPr lang="en-IN" sz="1600" dirty="0">
                <a:solidFill>
                  <a:schemeClr val="tx1"/>
                </a:solidFill>
                <a:latin typeface="Times New Roman" panose="02020603050405020304" pitchFamily="18" charset="0"/>
                <a:cs typeface="Times New Roman" panose="02020603050405020304" pitchFamily="18" charset="0"/>
              </a:rPr>
              <a:t> tag.</a:t>
            </a:r>
          </a:p>
        </p:txBody>
      </p:sp>
      <p:sp>
        <p:nvSpPr>
          <p:cNvPr id="12" name="TextBox 11">
            <a:extLst>
              <a:ext uri="{FF2B5EF4-FFF2-40B4-BE49-F238E27FC236}">
                <a16:creationId xmlns:a16="http://schemas.microsoft.com/office/drawing/2014/main" id="{CB05BBCB-1136-53D9-C9FE-EF0BFDAD4427}"/>
              </a:ext>
            </a:extLst>
          </p:cNvPr>
          <p:cNvSpPr txBox="1"/>
          <p:nvPr/>
        </p:nvSpPr>
        <p:spPr>
          <a:xfrm>
            <a:off x="697301" y="4391305"/>
            <a:ext cx="7653597" cy="954107"/>
          </a:xfrm>
          <a:prstGeom prst="rect">
            <a:avLst/>
          </a:prstGeom>
          <a:noFill/>
        </p:spPr>
        <p:txBody>
          <a:bodyPr wrap="square">
            <a:spAutoFit/>
          </a:bodyPr>
          <a:lstStyle/>
          <a:p>
            <a:r>
              <a:rPr lang="en-US" b="0" dirty="0">
                <a:solidFill>
                  <a:srgbClr val="808080"/>
                </a:solidFill>
                <a:effectLst/>
                <a:highlight>
                  <a:srgbClr val="000000"/>
                </a:highlight>
                <a:latin typeface="Consolas" panose="020B0609020204030204" pitchFamily="49" charset="0"/>
              </a:rPr>
              <a:t>&lt;</a:t>
            </a:r>
            <a:r>
              <a:rPr lang="en-US" b="0" dirty="0">
                <a:solidFill>
                  <a:srgbClr val="569CD6"/>
                </a:solidFill>
                <a:effectLst/>
                <a:highlight>
                  <a:srgbClr val="000000"/>
                </a:highlight>
                <a:latin typeface="Consolas" panose="020B0609020204030204" pitchFamily="49" charset="0"/>
              </a:rPr>
              <a:t>form</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action</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method</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"POST"</a:t>
            </a:r>
            <a:r>
              <a:rPr lang="en-US" b="0" dirty="0">
                <a:solidFill>
                  <a:srgbClr val="808080"/>
                </a:solidFill>
                <a:effectLst/>
                <a:highlight>
                  <a:srgbClr val="000000"/>
                </a:highlight>
                <a:latin typeface="Consolas" panose="020B0609020204030204" pitchFamily="49" charset="0"/>
              </a:rPr>
              <a:t>&gt;</a:t>
            </a:r>
            <a:endParaRPr lang="en-US" b="0" dirty="0">
              <a:solidFill>
                <a:srgbClr val="CCCCCC"/>
              </a:solidFill>
              <a:effectLst/>
              <a:highlight>
                <a:srgbClr val="000000"/>
              </a:highlight>
              <a:latin typeface="Consolas" panose="020B0609020204030204" pitchFamily="49" charset="0"/>
            </a:endParaRPr>
          </a:p>
          <a:p>
            <a:r>
              <a:rPr lang="en-US" b="0" dirty="0">
                <a:solidFill>
                  <a:srgbClr val="CCCCCC"/>
                </a:solidFill>
                <a:effectLst/>
                <a:highlight>
                  <a:srgbClr val="000000"/>
                </a:highlight>
                <a:latin typeface="Consolas" panose="020B0609020204030204" pitchFamily="49" charset="0"/>
              </a:rPr>
              <a:t>        </a:t>
            </a:r>
            <a:r>
              <a:rPr lang="en-US" b="0" dirty="0">
                <a:solidFill>
                  <a:srgbClr val="808080"/>
                </a:solidFill>
                <a:effectLst/>
                <a:highlight>
                  <a:srgbClr val="000000"/>
                </a:highlight>
                <a:latin typeface="Consolas" panose="020B0609020204030204" pitchFamily="49" charset="0"/>
              </a:rPr>
              <a:t>&lt;</a:t>
            </a:r>
            <a:r>
              <a:rPr lang="en-US" b="0" dirty="0">
                <a:solidFill>
                  <a:srgbClr val="569CD6"/>
                </a:solidFill>
                <a:effectLst/>
                <a:highlight>
                  <a:srgbClr val="000000"/>
                </a:highlight>
                <a:latin typeface="Consolas" panose="020B0609020204030204" pitchFamily="49" charset="0"/>
              </a:rPr>
              <a:t>input</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type</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"text"</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name</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"note"</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placeholder</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"Enter a note"</a:t>
            </a:r>
            <a:r>
              <a:rPr lang="en-US" b="0" dirty="0">
                <a:solidFill>
                  <a:srgbClr val="808080"/>
                </a:solidFill>
                <a:effectLst/>
                <a:highlight>
                  <a:srgbClr val="000000"/>
                </a:highlight>
                <a:latin typeface="Consolas" panose="020B0609020204030204" pitchFamily="49" charset="0"/>
              </a:rPr>
              <a:t>&gt;</a:t>
            </a:r>
            <a:endParaRPr lang="en-US" b="0" dirty="0">
              <a:solidFill>
                <a:srgbClr val="CCCCCC"/>
              </a:solidFill>
              <a:effectLst/>
              <a:highlight>
                <a:srgbClr val="000000"/>
              </a:highlight>
              <a:latin typeface="Consolas" panose="020B0609020204030204" pitchFamily="49" charset="0"/>
            </a:endParaRPr>
          </a:p>
          <a:p>
            <a:r>
              <a:rPr lang="en-US" b="0" dirty="0">
                <a:solidFill>
                  <a:srgbClr val="CCCCCC"/>
                </a:solidFill>
                <a:effectLst/>
                <a:highlight>
                  <a:srgbClr val="000000"/>
                </a:highlight>
                <a:latin typeface="Consolas" panose="020B0609020204030204" pitchFamily="49" charset="0"/>
              </a:rPr>
              <a:t>        </a:t>
            </a:r>
            <a:r>
              <a:rPr lang="en-US" b="0" dirty="0">
                <a:solidFill>
                  <a:srgbClr val="808080"/>
                </a:solidFill>
                <a:effectLst/>
                <a:highlight>
                  <a:srgbClr val="000000"/>
                </a:highlight>
                <a:latin typeface="Consolas" panose="020B0609020204030204" pitchFamily="49" charset="0"/>
              </a:rPr>
              <a:t>&lt;</a:t>
            </a:r>
            <a:r>
              <a:rPr lang="en-US" b="0" dirty="0">
                <a:solidFill>
                  <a:srgbClr val="569CD6"/>
                </a:solidFill>
                <a:effectLst/>
                <a:highlight>
                  <a:srgbClr val="000000"/>
                </a:highlight>
                <a:latin typeface="Consolas" panose="020B0609020204030204" pitchFamily="49" charset="0"/>
              </a:rPr>
              <a:t>button</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type</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"submit"</a:t>
            </a:r>
            <a:r>
              <a:rPr lang="en-US" b="0" dirty="0">
                <a:solidFill>
                  <a:srgbClr val="808080"/>
                </a:solidFill>
                <a:effectLst/>
                <a:highlight>
                  <a:srgbClr val="000000"/>
                </a:highlight>
                <a:latin typeface="Consolas" panose="020B0609020204030204" pitchFamily="49" charset="0"/>
              </a:rPr>
              <a:t>&gt;</a:t>
            </a:r>
            <a:r>
              <a:rPr lang="en-US" b="0" dirty="0">
                <a:solidFill>
                  <a:srgbClr val="CCCCCC"/>
                </a:solidFill>
                <a:effectLst/>
                <a:highlight>
                  <a:srgbClr val="000000"/>
                </a:highlight>
                <a:latin typeface="Consolas" panose="020B0609020204030204" pitchFamily="49" charset="0"/>
              </a:rPr>
              <a:t>Add Your Note</a:t>
            </a:r>
            <a:r>
              <a:rPr lang="en-US" b="0" dirty="0">
                <a:solidFill>
                  <a:srgbClr val="808080"/>
                </a:solidFill>
                <a:effectLst/>
                <a:highlight>
                  <a:srgbClr val="000000"/>
                </a:highlight>
                <a:latin typeface="Consolas" panose="020B0609020204030204" pitchFamily="49" charset="0"/>
              </a:rPr>
              <a:t>&lt;/</a:t>
            </a:r>
            <a:r>
              <a:rPr lang="en-US" b="0" dirty="0">
                <a:solidFill>
                  <a:srgbClr val="569CD6"/>
                </a:solidFill>
                <a:effectLst/>
                <a:highlight>
                  <a:srgbClr val="000000"/>
                </a:highlight>
                <a:latin typeface="Consolas" panose="020B0609020204030204" pitchFamily="49" charset="0"/>
              </a:rPr>
              <a:t>button</a:t>
            </a:r>
            <a:r>
              <a:rPr lang="en-US" b="0" dirty="0">
                <a:solidFill>
                  <a:srgbClr val="808080"/>
                </a:solidFill>
                <a:effectLst/>
                <a:highlight>
                  <a:srgbClr val="000000"/>
                </a:highlight>
                <a:latin typeface="Consolas" panose="020B0609020204030204" pitchFamily="49" charset="0"/>
              </a:rPr>
              <a:t>&gt;</a:t>
            </a:r>
            <a:endParaRPr lang="en-US" b="0" dirty="0">
              <a:solidFill>
                <a:srgbClr val="CCCCCC"/>
              </a:solidFill>
              <a:effectLst/>
              <a:highlight>
                <a:srgbClr val="000000"/>
              </a:highlight>
              <a:latin typeface="Consolas" panose="020B0609020204030204" pitchFamily="49" charset="0"/>
            </a:endParaRPr>
          </a:p>
          <a:p>
            <a:r>
              <a:rPr lang="en-US" b="0" dirty="0">
                <a:solidFill>
                  <a:srgbClr val="CCCCCC"/>
                </a:solidFill>
                <a:effectLst/>
                <a:highlight>
                  <a:srgbClr val="000000"/>
                </a:highlight>
                <a:latin typeface="Consolas" panose="020B0609020204030204" pitchFamily="49" charset="0"/>
              </a:rPr>
              <a:t>    </a:t>
            </a:r>
            <a:r>
              <a:rPr lang="en-US" b="0" dirty="0">
                <a:solidFill>
                  <a:srgbClr val="808080"/>
                </a:solidFill>
                <a:effectLst/>
                <a:highlight>
                  <a:srgbClr val="000000"/>
                </a:highlight>
                <a:latin typeface="Consolas" panose="020B0609020204030204" pitchFamily="49" charset="0"/>
              </a:rPr>
              <a:t>&lt;/</a:t>
            </a:r>
            <a:r>
              <a:rPr lang="en-US" b="0" dirty="0">
                <a:solidFill>
                  <a:srgbClr val="569CD6"/>
                </a:solidFill>
                <a:effectLst/>
                <a:highlight>
                  <a:srgbClr val="000000"/>
                </a:highlight>
                <a:latin typeface="Consolas" panose="020B0609020204030204" pitchFamily="49" charset="0"/>
              </a:rPr>
              <a:t>form</a:t>
            </a:r>
            <a:r>
              <a:rPr lang="en-US" b="0" dirty="0">
                <a:solidFill>
                  <a:srgbClr val="808080"/>
                </a:solidFill>
                <a:effectLst/>
                <a:highlight>
                  <a:srgbClr val="000000"/>
                </a:highlight>
                <a:latin typeface="Consolas" panose="020B0609020204030204" pitchFamily="49" charset="0"/>
              </a:rPr>
              <a:t>&gt;</a:t>
            </a:r>
            <a:endParaRPr lang="en-US" b="0" dirty="0">
              <a:solidFill>
                <a:srgbClr val="CCCCCC"/>
              </a:solidFill>
              <a:effectLst/>
              <a:highlight>
                <a:srgbClr val="000000"/>
              </a:highlight>
              <a:latin typeface="Consolas" panose="020B0609020204030204" pitchFamily="49" charset="0"/>
            </a:endParaRPr>
          </a:p>
        </p:txBody>
      </p:sp>
      <p:sp>
        <p:nvSpPr>
          <p:cNvPr id="14" name="TextBox 13">
            <a:extLst>
              <a:ext uri="{FF2B5EF4-FFF2-40B4-BE49-F238E27FC236}">
                <a16:creationId xmlns:a16="http://schemas.microsoft.com/office/drawing/2014/main" id="{9E86E545-854D-9B1D-7EC9-FA481568A2D5}"/>
              </a:ext>
            </a:extLst>
          </p:cNvPr>
          <p:cNvSpPr txBox="1"/>
          <p:nvPr/>
        </p:nvSpPr>
        <p:spPr>
          <a:xfrm>
            <a:off x="697299" y="1959432"/>
            <a:ext cx="7653597" cy="954107"/>
          </a:xfrm>
          <a:prstGeom prst="rect">
            <a:avLst/>
          </a:prstGeom>
          <a:noFill/>
        </p:spPr>
        <p:txBody>
          <a:bodyPr wrap="square">
            <a:spAutoFit/>
          </a:bodyPr>
          <a:lstStyle/>
          <a:p>
            <a:r>
              <a:rPr lang="en-US" b="0" dirty="0">
                <a:solidFill>
                  <a:srgbClr val="808080"/>
                </a:solidFill>
                <a:effectLst/>
                <a:highlight>
                  <a:srgbClr val="000000"/>
                </a:highlight>
                <a:latin typeface="Consolas" panose="020B0609020204030204" pitchFamily="49" charset="0"/>
              </a:rPr>
              <a:t>&lt;</a:t>
            </a:r>
            <a:r>
              <a:rPr lang="en-US" b="0" dirty="0">
                <a:solidFill>
                  <a:srgbClr val="569CD6"/>
                </a:solidFill>
                <a:effectLst/>
                <a:highlight>
                  <a:srgbClr val="000000"/>
                </a:highlight>
                <a:latin typeface="Consolas" panose="020B0609020204030204" pitchFamily="49" charset="0"/>
              </a:rPr>
              <a:t>form</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action</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a:t>
            </a:r>
            <a:r>
              <a:rPr lang="en-US" b="0" dirty="0">
                <a:solidFill>
                  <a:srgbClr val="808080"/>
                </a:solidFill>
                <a:effectLst/>
                <a:highlight>
                  <a:srgbClr val="000000"/>
                </a:highlight>
                <a:latin typeface="Consolas" panose="020B0609020204030204" pitchFamily="49" charset="0"/>
              </a:rPr>
              <a:t>&gt;</a:t>
            </a:r>
            <a:endParaRPr lang="en-US" b="0" dirty="0">
              <a:solidFill>
                <a:srgbClr val="CCCCCC"/>
              </a:solidFill>
              <a:effectLst/>
              <a:highlight>
                <a:srgbClr val="000000"/>
              </a:highlight>
              <a:latin typeface="Consolas" panose="020B0609020204030204" pitchFamily="49" charset="0"/>
            </a:endParaRPr>
          </a:p>
          <a:p>
            <a:r>
              <a:rPr lang="en-US" b="0" dirty="0">
                <a:solidFill>
                  <a:srgbClr val="CCCCCC"/>
                </a:solidFill>
                <a:effectLst/>
                <a:highlight>
                  <a:srgbClr val="000000"/>
                </a:highlight>
                <a:latin typeface="Consolas" panose="020B0609020204030204" pitchFamily="49" charset="0"/>
              </a:rPr>
              <a:t>        </a:t>
            </a:r>
            <a:r>
              <a:rPr lang="en-US" b="0" dirty="0">
                <a:solidFill>
                  <a:srgbClr val="808080"/>
                </a:solidFill>
                <a:effectLst/>
                <a:highlight>
                  <a:srgbClr val="000000"/>
                </a:highlight>
                <a:latin typeface="Consolas" panose="020B0609020204030204" pitchFamily="49" charset="0"/>
              </a:rPr>
              <a:t>&lt;</a:t>
            </a:r>
            <a:r>
              <a:rPr lang="en-US" b="0" dirty="0">
                <a:solidFill>
                  <a:srgbClr val="569CD6"/>
                </a:solidFill>
                <a:effectLst/>
                <a:highlight>
                  <a:srgbClr val="000000"/>
                </a:highlight>
                <a:latin typeface="Consolas" panose="020B0609020204030204" pitchFamily="49" charset="0"/>
              </a:rPr>
              <a:t>input</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type</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"text"</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name</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"note"</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placeholder</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"Enter a note"</a:t>
            </a:r>
            <a:r>
              <a:rPr lang="en-US" b="0" dirty="0">
                <a:solidFill>
                  <a:srgbClr val="808080"/>
                </a:solidFill>
                <a:effectLst/>
                <a:highlight>
                  <a:srgbClr val="000000"/>
                </a:highlight>
                <a:latin typeface="Consolas" panose="020B0609020204030204" pitchFamily="49" charset="0"/>
              </a:rPr>
              <a:t>&gt;</a:t>
            </a:r>
            <a:endParaRPr lang="en-US" b="0" dirty="0">
              <a:solidFill>
                <a:srgbClr val="CCCCCC"/>
              </a:solidFill>
              <a:effectLst/>
              <a:highlight>
                <a:srgbClr val="000000"/>
              </a:highlight>
              <a:latin typeface="Consolas" panose="020B0609020204030204" pitchFamily="49" charset="0"/>
            </a:endParaRPr>
          </a:p>
          <a:p>
            <a:r>
              <a:rPr lang="en-US" b="0" dirty="0">
                <a:solidFill>
                  <a:srgbClr val="CCCCCC"/>
                </a:solidFill>
                <a:effectLst/>
                <a:highlight>
                  <a:srgbClr val="000000"/>
                </a:highlight>
                <a:latin typeface="Consolas" panose="020B0609020204030204" pitchFamily="49" charset="0"/>
              </a:rPr>
              <a:t>        </a:t>
            </a:r>
            <a:r>
              <a:rPr lang="en-US" b="0" dirty="0">
                <a:solidFill>
                  <a:srgbClr val="808080"/>
                </a:solidFill>
                <a:effectLst/>
                <a:highlight>
                  <a:srgbClr val="000000"/>
                </a:highlight>
                <a:latin typeface="Consolas" panose="020B0609020204030204" pitchFamily="49" charset="0"/>
              </a:rPr>
              <a:t>&lt;</a:t>
            </a:r>
            <a:r>
              <a:rPr lang="en-US" b="0" dirty="0">
                <a:solidFill>
                  <a:srgbClr val="569CD6"/>
                </a:solidFill>
                <a:effectLst/>
                <a:highlight>
                  <a:srgbClr val="000000"/>
                </a:highlight>
                <a:latin typeface="Consolas" panose="020B0609020204030204" pitchFamily="49" charset="0"/>
              </a:rPr>
              <a:t>button</a:t>
            </a:r>
            <a:r>
              <a:rPr lang="en-US" b="0" dirty="0">
                <a:solidFill>
                  <a:srgbClr val="808080"/>
                </a:solidFill>
                <a:effectLst/>
                <a:highlight>
                  <a:srgbClr val="000000"/>
                </a:highlight>
                <a:latin typeface="Consolas" panose="020B0609020204030204" pitchFamily="49" charset="0"/>
              </a:rPr>
              <a:t>&gt;</a:t>
            </a:r>
            <a:r>
              <a:rPr lang="en-US" b="0" dirty="0">
                <a:solidFill>
                  <a:srgbClr val="CCCCCC"/>
                </a:solidFill>
                <a:effectLst/>
                <a:highlight>
                  <a:srgbClr val="000000"/>
                </a:highlight>
                <a:latin typeface="Consolas" panose="020B0609020204030204" pitchFamily="49" charset="0"/>
              </a:rPr>
              <a:t>Add Your Note</a:t>
            </a:r>
            <a:r>
              <a:rPr lang="en-US" b="0" dirty="0">
                <a:solidFill>
                  <a:srgbClr val="808080"/>
                </a:solidFill>
                <a:effectLst/>
                <a:highlight>
                  <a:srgbClr val="000000"/>
                </a:highlight>
                <a:latin typeface="Consolas" panose="020B0609020204030204" pitchFamily="49" charset="0"/>
              </a:rPr>
              <a:t>&lt;/</a:t>
            </a:r>
            <a:r>
              <a:rPr lang="en-US" b="0" dirty="0">
                <a:solidFill>
                  <a:srgbClr val="569CD6"/>
                </a:solidFill>
                <a:effectLst/>
                <a:highlight>
                  <a:srgbClr val="000000"/>
                </a:highlight>
                <a:latin typeface="Consolas" panose="020B0609020204030204" pitchFamily="49" charset="0"/>
              </a:rPr>
              <a:t>button</a:t>
            </a:r>
            <a:r>
              <a:rPr lang="en-US" b="0" dirty="0">
                <a:solidFill>
                  <a:srgbClr val="808080"/>
                </a:solidFill>
                <a:effectLst/>
                <a:highlight>
                  <a:srgbClr val="000000"/>
                </a:highlight>
                <a:latin typeface="Consolas" panose="020B0609020204030204" pitchFamily="49" charset="0"/>
              </a:rPr>
              <a:t>&gt;</a:t>
            </a:r>
            <a:endParaRPr lang="en-US" b="0" dirty="0">
              <a:solidFill>
                <a:srgbClr val="CCCCCC"/>
              </a:solidFill>
              <a:effectLst/>
              <a:highlight>
                <a:srgbClr val="000000"/>
              </a:highlight>
              <a:latin typeface="Consolas" panose="020B0609020204030204" pitchFamily="49" charset="0"/>
            </a:endParaRPr>
          </a:p>
          <a:p>
            <a:r>
              <a:rPr lang="en-US" b="0" dirty="0">
                <a:solidFill>
                  <a:srgbClr val="CCCCCC"/>
                </a:solidFill>
                <a:effectLst/>
                <a:highlight>
                  <a:srgbClr val="000000"/>
                </a:highlight>
                <a:latin typeface="Consolas" panose="020B0609020204030204" pitchFamily="49" charset="0"/>
              </a:rPr>
              <a:t>    </a:t>
            </a:r>
            <a:r>
              <a:rPr lang="en-US" b="0" dirty="0">
                <a:solidFill>
                  <a:srgbClr val="808080"/>
                </a:solidFill>
                <a:effectLst/>
                <a:highlight>
                  <a:srgbClr val="000000"/>
                </a:highlight>
                <a:latin typeface="Consolas" panose="020B0609020204030204" pitchFamily="49" charset="0"/>
              </a:rPr>
              <a:t>&lt;/</a:t>
            </a:r>
            <a:r>
              <a:rPr lang="en-US" b="0" dirty="0">
                <a:solidFill>
                  <a:srgbClr val="569CD6"/>
                </a:solidFill>
                <a:effectLst/>
                <a:highlight>
                  <a:srgbClr val="000000"/>
                </a:highlight>
                <a:latin typeface="Consolas" panose="020B0609020204030204" pitchFamily="49" charset="0"/>
              </a:rPr>
              <a:t>form</a:t>
            </a:r>
            <a:r>
              <a:rPr lang="en-US" b="0" dirty="0">
                <a:solidFill>
                  <a:srgbClr val="808080"/>
                </a:solidFill>
                <a:effectLst/>
                <a:highlight>
                  <a:srgbClr val="000000"/>
                </a:highlight>
                <a:latin typeface="Consolas" panose="020B0609020204030204" pitchFamily="49" charset="0"/>
              </a:rPr>
              <a:t>&gt;</a:t>
            </a:r>
            <a:endParaRPr lang="en-US" b="0" dirty="0">
              <a:solidFill>
                <a:srgbClr val="CCCCCC"/>
              </a:solidFill>
              <a:effectLst/>
              <a:highlight>
                <a:srgbClr val="000000"/>
              </a:highlight>
              <a:latin typeface="Consolas" panose="020B0609020204030204" pitchFamily="49" charset="0"/>
            </a:endParaRPr>
          </a:p>
        </p:txBody>
      </p:sp>
    </p:spTree>
    <p:extLst>
      <p:ext uri="{BB962C8B-B14F-4D97-AF65-F5344CB8AC3E}">
        <p14:creationId xmlns:p14="http://schemas.microsoft.com/office/powerpoint/2010/main" val="3156628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40BC0982-38D9-AD1D-7817-18A40DFAA627}"/>
            </a:ext>
          </a:extLst>
        </p:cNvPr>
        <p:cNvGrpSpPr/>
        <p:nvPr/>
      </p:nvGrpSpPr>
      <p:grpSpPr>
        <a:xfrm>
          <a:off x="0" y="0"/>
          <a:ext cx="0" cy="0"/>
          <a:chOff x="0" y="0"/>
          <a:chExt cx="0" cy="0"/>
        </a:xfrm>
      </p:grpSpPr>
      <p:sp>
        <p:nvSpPr>
          <p:cNvPr id="2" name="Google Shape;110;p4">
            <a:extLst>
              <a:ext uri="{FF2B5EF4-FFF2-40B4-BE49-F238E27FC236}">
                <a16:creationId xmlns:a16="http://schemas.microsoft.com/office/drawing/2014/main" id="{C8E14F39-7562-35C5-AD12-9087ADBD726B}"/>
              </a:ext>
            </a:extLst>
          </p:cNvPr>
          <p:cNvSpPr txBox="1">
            <a:spLocks/>
          </p:cNvSpPr>
          <p:nvPr/>
        </p:nvSpPr>
        <p:spPr>
          <a:xfrm>
            <a:off x="391886" y="270587"/>
            <a:ext cx="10332186" cy="71866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3200" b="1" dirty="0">
                <a:solidFill>
                  <a:srgbClr val="FF0000"/>
                </a:solidFill>
                <a:latin typeface="Times New Roman" panose="02020603050405020304" pitchFamily="18" charset="0"/>
                <a:cs typeface="Times New Roman" panose="02020603050405020304" pitchFamily="18" charset="0"/>
              </a:rPr>
              <a:t>Refactored Code Snippet</a:t>
            </a:r>
          </a:p>
        </p:txBody>
      </p:sp>
      <p:sp>
        <p:nvSpPr>
          <p:cNvPr id="7" name="Google Shape;110;p4">
            <a:extLst>
              <a:ext uri="{FF2B5EF4-FFF2-40B4-BE49-F238E27FC236}">
                <a16:creationId xmlns:a16="http://schemas.microsoft.com/office/drawing/2014/main" id="{08B45A60-2582-37A1-434A-8CDA08DEEEB4}"/>
              </a:ext>
            </a:extLst>
          </p:cNvPr>
          <p:cNvSpPr txBox="1">
            <a:spLocks/>
          </p:cNvSpPr>
          <p:nvPr/>
        </p:nvSpPr>
        <p:spPr>
          <a:xfrm>
            <a:off x="391886" y="972511"/>
            <a:ext cx="4160882" cy="51764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Flask Code :</a:t>
            </a:r>
          </a:p>
        </p:txBody>
      </p:sp>
      <p:sp>
        <p:nvSpPr>
          <p:cNvPr id="8" name="Google Shape;110;p4">
            <a:extLst>
              <a:ext uri="{FF2B5EF4-FFF2-40B4-BE49-F238E27FC236}">
                <a16:creationId xmlns:a16="http://schemas.microsoft.com/office/drawing/2014/main" id="{C86FFC65-011A-7C8F-04F4-7D44F0C6FAEC}"/>
              </a:ext>
            </a:extLst>
          </p:cNvPr>
          <p:cNvSpPr txBox="1">
            <a:spLocks/>
          </p:cNvSpPr>
          <p:nvPr/>
        </p:nvSpPr>
        <p:spPr>
          <a:xfrm>
            <a:off x="5163598" y="967637"/>
            <a:ext cx="4160882" cy="51764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HTML Code :</a:t>
            </a:r>
          </a:p>
        </p:txBody>
      </p:sp>
      <p:pic>
        <p:nvPicPr>
          <p:cNvPr id="13" name="Picture 12">
            <a:extLst>
              <a:ext uri="{FF2B5EF4-FFF2-40B4-BE49-F238E27FC236}">
                <a16:creationId xmlns:a16="http://schemas.microsoft.com/office/drawing/2014/main" id="{D22FB4DD-47BA-7CE1-9F1C-2F69B19897A7}"/>
              </a:ext>
            </a:extLst>
          </p:cNvPr>
          <p:cNvPicPr>
            <a:picLocks noChangeAspect="1"/>
          </p:cNvPicPr>
          <p:nvPr/>
        </p:nvPicPr>
        <p:blipFill>
          <a:blip r:embed="rId3"/>
          <a:stretch>
            <a:fillRect/>
          </a:stretch>
        </p:blipFill>
        <p:spPr>
          <a:xfrm>
            <a:off x="5210400" y="1485277"/>
            <a:ext cx="6636517" cy="4701947"/>
          </a:xfrm>
          <a:prstGeom prst="rect">
            <a:avLst/>
          </a:prstGeom>
        </p:spPr>
      </p:pic>
      <p:pic>
        <p:nvPicPr>
          <p:cNvPr id="5" name="Picture 4">
            <a:extLst>
              <a:ext uri="{FF2B5EF4-FFF2-40B4-BE49-F238E27FC236}">
                <a16:creationId xmlns:a16="http://schemas.microsoft.com/office/drawing/2014/main" id="{79F8FA3F-FF18-87F3-7D19-00848275FEB8}"/>
              </a:ext>
            </a:extLst>
          </p:cNvPr>
          <p:cNvPicPr>
            <a:picLocks noChangeAspect="1"/>
          </p:cNvPicPr>
          <p:nvPr/>
        </p:nvPicPr>
        <p:blipFill>
          <a:blip r:embed="rId4"/>
          <a:stretch>
            <a:fillRect/>
          </a:stretch>
        </p:blipFill>
        <p:spPr>
          <a:xfrm>
            <a:off x="415486" y="1485277"/>
            <a:ext cx="4688530" cy="4701272"/>
          </a:xfrm>
          <a:prstGeom prst="rect">
            <a:avLst/>
          </a:prstGeom>
        </p:spPr>
      </p:pic>
    </p:spTree>
    <p:extLst>
      <p:ext uri="{BB962C8B-B14F-4D97-AF65-F5344CB8AC3E}">
        <p14:creationId xmlns:p14="http://schemas.microsoft.com/office/powerpoint/2010/main" val="958103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260</TotalTime>
  <Words>853</Words>
  <Application>Microsoft Office PowerPoint</Application>
  <PresentationFormat>Widescreen</PresentationFormat>
  <Paragraphs>85</Paragraphs>
  <Slides>12</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Times New Roman</vt:lpstr>
      <vt:lpstr>Consolas</vt:lpstr>
      <vt:lpstr>Century Gothic</vt:lpstr>
      <vt:lpstr>Libre Baskerville</vt:lpstr>
      <vt:lpstr>Lato Black</vt:lpstr>
      <vt:lpstr>Calibri</vt:lpstr>
      <vt:lpstr>Wingdings 3</vt:lpstr>
      <vt:lpstr>Wingdings</vt:lpstr>
      <vt:lpstr>Arial</vt:lpstr>
      <vt:lpstr>Ion</vt:lpstr>
      <vt:lpstr>PowerPoint Presentation</vt:lpstr>
      <vt:lpstr>PowerPoint Presentation</vt:lpstr>
      <vt:lpstr>Agenda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SYED AHAD</cp:lastModifiedBy>
  <cp:revision>32</cp:revision>
  <dcterms:created xsi:type="dcterms:W3CDTF">2021-02-16T05:19:01Z</dcterms:created>
  <dcterms:modified xsi:type="dcterms:W3CDTF">2024-09-23T10:11:13Z</dcterms:modified>
</cp:coreProperties>
</file>