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0" r:id="rId4"/>
    <p:sldId id="274" r:id="rId5"/>
    <p:sldId id="276"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59" r:id="rId20"/>
    <p:sldId id="277" r:id="rId21"/>
    <p:sldId id="278" r:id="rId22"/>
    <p:sldId id="279" r:id="rId23"/>
    <p:sldId id="280" r:id="rId24"/>
    <p:sldId id="275"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45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153278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423030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96808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334841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272265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267679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397448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327397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186938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25906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B551A1-AF11-4B0A-AAA7-C4DDCF3C1302}" type="datetimeFigureOut">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782E96-F9ED-41E4-A8C5-D39D980B5CAD}" type="slidenum">
              <a:rPr lang="en-US" smtClean="0"/>
              <a:t>‹#›</a:t>
            </a:fld>
            <a:endParaRPr lang="en-US" dirty="0"/>
          </a:p>
        </p:txBody>
      </p:sp>
    </p:spTree>
    <p:extLst>
      <p:ext uri="{BB962C8B-B14F-4D97-AF65-F5344CB8AC3E}">
        <p14:creationId xmlns:p14="http://schemas.microsoft.com/office/powerpoint/2010/main" val="426092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551A1-AF11-4B0A-AAA7-C4DDCF3C1302}" type="datetimeFigureOut">
              <a:rPr lang="en-US" smtClean="0"/>
              <a:t>10/7/2022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82E96-F9ED-41E4-A8C5-D39D980B5CAD}" type="slidenum">
              <a:rPr lang="en-US" smtClean="0"/>
              <a:t>‹#›</a:t>
            </a:fld>
            <a:endParaRPr lang="en-US" dirty="0"/>
          </a:p>
        </p:txBody>
      </p:sp>
    </p:spTree>
    <p:extLst>
      <p:ext uri="{BB962C8B-B14F-4D97-AF65-F5344CB8AC3E}">
        <p14:creationId xmlns:p14="http://schemas.microsoft.com/office/powerpoint/2010/main" val="27959259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6434" y="0"/>
            <a:ext cx="3165566" cy="6858000"/>
          </a:xfrm>
          <a:prstGeom prst="rect">
            <a:avLst/>
          </a:prstGeom>
        </p:spPr>
      </p:pic>
    </p:spTree>
    <p:extLst>
      <p:ext uri="{BB962C8B-B14F-4D97-AF65-F5344CB8AC3E}">
        <p14:creationId xmlns:p14="http://schemas.microsoft.com/office/powerpoint/2010/main" val="1649349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6587" y="130629"/>
            <a:ext cx="3654552" cy="6556466"/>
          </a:xfrm>
          <a:prstGeom prst="rect">
            <a:avLst/>
          </a:prstGeom>
        </p:spPr>
      </p:pic>
      <p:sp>
        <p:nvSpPr>
          <p:cNvPr id="3" name="Rectangle 2"/>
          <p:cNvSpPr/>
          <p:nvPr/>
        </p:nvSpPr>
        <p:spPr>
          <a:xfrm>
            <a:off x="0" y="1443841"/>
            <a:ext cx="9144000" cy="3477875"/>
          </a:xfrm>
          <a:prstGeom prst="rect">
            <a:avLst/>
          </a:prstGeom>
        </p:spPr>
        <p:txBody>
          <a:bodyPr wrap="square">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2010 – Play-to-Earn Technology</a:t>
            </a:r>
          </a:p>
          <a:p>
            <a:pPr algn="just"/>
            <a:r>
              <a:rPr lang="en-US" sz="2000" dirty="0">
                <a:solidFill>
                  <a:srgbClr val="FFFF00"/>
                </a:solidFill>
                <a:latin typeface="Times New Roman" panose="02020603050405020304" pitchFamily="18" charset="0"/>
                <a:cs typeface="Times New Roman" panose="02020603050405020304" pitchFamily="18" charset="0"/>
              </a:rPr>
              <a:t>Gacha games had grown popular in Japan by the early 2010s, based on the capsule toy vending machine concept, with the earliest known system being in MapleStory. Players would earn currency that they could use to participate in a random draw from a set of items based on pre-determined rarities, often with the goal to collect all of </a:t>
            </a:r>
            <a:r>
              <a:rPr lang="en-US" sz="2000" dirty="0" smtClean="0">
                <a:solidFill>
                  <a:srgbClr val="FFFF00"/>
                </a:solidFill>
                <a:latin typeface="Times New Roman" panose="02020603050405020304" pitchFamily="18" charset="0"/>
                <a:cs typeface="Times New Roman" panose="02020603050405020304" pitchFamily="18" charset="0"/>
              </a:rPr>
              <a:t>one </a:t>
            </a:r>
            <a:r>
              <a:rPr lang="en-US" sz="2000" dirty="0">
                <a:solidFill>
                  <a:srgbClr val="FFFF00"/>
                </a:solidFill>
                <a:latin typeface="Times New Roman" panose="02020603050405020304" pitchFamily="18" charset="0"/>
                <a:cs typeface="Times New Roman" panose="02020603050405020304" pitchFamily="18" charset="0"/>
              </a:rPr>
              <a:t>set of items to gain a powerful in-game reward.</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2011 – Ready Player One</a:t>
            </a:r>
          </a:p>
          <a:p>
            <a:pPr algn="just"/>
            <a:r>
              <a:rPr lang="en-US" sz="2000" dirty="0">
                <a:solidFill>
                  <a:srgbClr val="FFFF00"/>
                </a:solidFill>
                <a:latin typeface="Times New Roman" panose="02020603050405020304" pitchFamily="18" charset="0"/>
                <a:cs typeface="Times New Roman" panose="02020603050405020304" pitchFamily="18" charset="0"/>
              </a:rPr>
              <a:t>This novel by Ernest Cline introduced many young people to the concept of a virtual reality world. The Steven Spielberg adaptation in 2018 made the idea even more vivid and the interest more widespread.</a:t>
            </a:r>
          </a:p>
        </p:txBody>
      </p:sp>
    </p:spTree>
    <p:extLst>
      <p:ext uri="{BB962C8B-B14F-4D97-AF65-F5344CB8AC3E}">
        <p14:creationId xmlns:p14="http://schemas.microsoft.com/office/powerpoint/2010/main" val="2591328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7448" y="0"/>
            <a:ext cx="3654552" cy="6858000"/>
          </a:xfrm>
          <a:prstGeom prst="rect">
            <a:avLst/>
          </a:prstGeom>
        </p:spPr>
      </p:pic>
      <p:sp>
        <p:nvSpPr>
          <p:cNvPr id="3" name="Rectangle 2"/>
          <p:cNvSpPr/>
          <p:nvPr/>
        </p:nvSpPr>
        <p:spPr>
          <a:xfrm>
            <a:off x="0" y="612845"/>
            <a:ext cx="9144000" cy="5016758"/>
          </a:xfrm>
          <a:prstGeom prst="rect">
            <a:avLst/>
          </a:prstGeom>
        </p:spPr>
        <p:txBody>
          <a:bodyPr wrap="square">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2012 – NFTs</a:t>
            </a:r>
          </a:p>
          <a:p>
            <a:pPr algn="just"/>
            <a:r>
              <a:rPr lang="en-US" sz="2000" dirty="0">
                <a:solidFill>
                  <a:srgbClr val="FFFF00"/>
                </a:solidFill>
                <a:latin typeface="Times New Roman" panose="02020603050405020304" pitchFamily="18" charset="0"/>
                <a:cs typeface="Times New Roman" panose="02020603050405020304" pitchFamily="18" charset="0"/>
              </a:rPr>
              <a:t>An NFT or “Nifty” is a Non-Fungible Token, representing a unique item instead of fungible tokens, which are mutually interchangeable, such as cryptocurrencies like Bitcoin. The concept of NFTs has been with us since December 2012 with the creation of “Colored Coins,” in which additional information is incorporated onto a bitcoin so that it is no longer fungible but unique. This, interestingly enough, was a project spearheaded by a young Vitalik Buterin as he worked on improvements for the Bitcoin blockchain.</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2014 – Vitalik Buterin</a:t>
            </a:r>
          </a:p>
          <a:p>
            <a:pPr algn="just"/>
            <a:r>
              <a:rPr lang="en-US" sz="2000" dirty="0">
                <a:solidFill>
                  <a:srgbClr val="FFFF00"/>
                </a:solidFill>
                <a:latin typeface="Times New Roman" panose="02020603050405020304" pitchFamily="18" charset="0"/>
                <a:cs typeface="Times New Roman" panose="02020603050405020304" pitchFamily="18" charset="0"/>
              </a:rPr>
              <a:t>The Thiel Fellowship – In 1999, Peter Thiel’s company Confinity merged with Elon Musk’s company X.com to form PayPal. Three years later, eBay bought PayPal for $1.5 billion, making both Musk and Thiel very wealthy. In 2010, Peter Thiel announced the formation of the Thiel Fellowship, offering $100,000 grants for students under the age of 22 to leave school and pursue other work. In 2014, one of the recipients of this grant was 20-year-old Vitalik Buterin, the co-creator of Ethereum.</a:t>
            </a:r>
          </a:p>
        </p:txBody>
      </p:sp>
    </p:spTree>
    <p:extLst>
      <p:ext uri="{BB962C8B-B14F-4D97-AF65-F5344CB8AC3E}">
        <p14:creationId xmlns:p14="http://schemas.microsoft.com/office/powerpoint/2010/main" val="3725138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7448" y="0"/>
            <a:ext cx="3654552" cy="6687094"/>
          </a:xfrm>
          <a:prstGeom prst="rect">
            <a:avLst/>
          </a:prstGeom>
        </p:spPr>
      </p:pic>
      <p:sp>
        <p:nvSpPr>
          <p:cNvPr id="3" name="Rectangle 2"/>
          <p:cNvSpPr/>
          <p:nvPr/>
        </p:nvSpPr>
        <p:spPr>
          <a:xfrm>
            <a:off x="0" y="751344"/>
            <a:ext cx="9144000" cy="5016758"/>
          </a:xfrm>
          <a:prstGeom prst="rect">
            <a:avLst/>
          </a:prstGeom>
        </p:spPr>
        <p:txBody>
          <a:bodyPr wrap="square">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2015 – Ethereum</a:t>
            </a:r>
          </a:p>
          <a:p>
            <a:pPr algn="just"/>
            <a:r>
              <a:rPr lang="en-US" sz="2000" dirty="0">
                <a:solidFill>
                  <a:srgbClr val="FFFF00"/>
                </a:solidFill>
                <a:latin typeface="Times New Roman" panose="02020603050405020304" pitchFamily="18" charset="0"/>
                <a:cs typeface="Times New Roman" panose="02020603050405020304" pitchFamily="18" charset="0"/>
              </a:rPr>
              <a:t>In July of 2015, Vitalik Buterin and Gavin Wood launched the Ethereum Network, along with the ethereum blockchain.</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2015 – Decentraland</a:t>
            </a:r>
          </a:p>
          <a:p>
            <a:pPr algn="just"/>
            <a:r>
              <a:rPr lang="en-US" sz="2000" dirty="0">
                <a:solidFill>
                  <a:srgbClr val="FFFF00"/>
                </a:solidFill>
                <a:latin typeface="Times New Roman" panose="02020603050405020304" pitchFamily="18" charset="0"/>
                <a:cs typeface="Times New Roman" panose="02020603050405020304" pitchFamily="18" charset="0"/>
              </a:rPr>
              <a:t>The first iteration of this virtual reality platform was introduced in 2015. It allocated “land” via a proof of work algorithm. The 2021 boom in NFTs has led to sales of some of the game’s real estate plots for more than $100,000.</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2015 – Smart Contracts</a:t>
            </a:r>
          </a:p>
          <a:p>
            <a:pPr algn="just"/>
            <a:r>
              <a:rPr lang="en-US" sz="2000" dirty="0">
                <a:solidFill>
                  <a:srgbClr val="FFFF00"/>
                </a:solidFill>
                <a:latin typeface="Times New Roman" panose="02020603050405020304" pitchFamily="18" charset="0"/>
                <a:cs typeface="Times New Roman" panose="02020603050405020304" pitchFamily="18" charset="0"/>
              </a:rPr>
              <a:t>Smart contracts were first proposed in the early 1990s by Nick Szabo, who coined the term to refer to “a set of promises, specified in digital form, including protocols within which the parties perform on these promises.” Since the 2015 launch of the Ethereum blockchain, the term “smart contract” has been more specifically applied toward the notion of general-purpose computation that takes place on a blockchain or distributed ledger.</a:t>
            </a:r>
          </a:p>
        </p:txBody>
      </p:sp>
    </p:spTree>
    <p:extLst>
      <p:ext uri="{BB962C8B-B14F-4D97-AF65-F5344CB8AC3E}">
        <p14:creationId xmlns:p14="http://schemas.microsoft.com/office/powerpoint/2010/main" val="2551025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9021" y="58847"/>
            <a:ext cx="3654552" cy="6615184"/>
          </a:xfrm>
          <a:prstGeom prst="rect">
            <a:avLst/>
          </a:prstGeom>
        </p:spPr>
      </p:pic>
      <p:sp>
        <p:nvSpPr>
          <p:cNvPr id="3" name="Rectangle 2"/>
          <p:cNvSpPr/>
          <p:nvPr/>
        </p:nvSpPr>
        <p:spPr>
          <a:xfrm>
            <a:off x="104503" y="58847"/>
            <a:ext cx="9039497" cy="5909310"/>
          </a:xfrm>
          <a:prstGeom prst="rect">
            <a:avLst/>
          </a:prstGeom>
        </p:spPr>
        <p:txBody>
          <a:bodyPr wrap="square">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2016 – Pokémon GO</a:t>
            </a:r>
          </a:p>
          <a:p>
            <a:pPr algn="just"/>
            <a:r>
              <a:rPr lang="en-US" sz="2000" dirty="0">
                <a:solidFill>
                  <a:srgbClr val="FFFF00"/>
                </a:solidFill>
                <a:latin typeface="Times New Roman" panose="02020603050405020304" pitchFamily="18" charset="0"/>
                <a:cs typeface="Times New Roman" panose="02020603050405020304" pitchFamily="18" charset="0"/>
              </a:rPr>
              <a:t>Pokémon Go was the first game to overlay a virtual world onto the real world. It uses mobile devices with GPS to locate, capture, train, and battle virtual creatures, called Pokémon, which appear as if they are in the player’s real-world location.</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2016 – The DAO – Decentralized Autonomous Organizations</a:t>
            </a:r>
          </a:p>
          <a:p>
            <a:pPr algn="just"/>
            <a:r>
              <a:rPr lang="en-US" sz="2000" dirty="0">
                <a:solidFill>
                  <a:srgbClr val="FFFF00"/>
                </a:solidFill>
                <a:latin typeface="Times New Roman" panose="02020603050405020304" pitchFamily="18" charset="0"/>
                <a:cs typeface="Times New Roman" panose="02020603050405020304" pitchFamily="18" charset="0"/>
              </a:rPr>
              <a:t>The company named The DAO was launched through a crowdfunded token sale in May 2016, setting the record for the largest crowdfunding campaign in history at that time. It was meant to be an alternative venture capital fund, created on Ethereum’s blockchain, that would serve as a decentralized funding model. In June 2016, users exploited a vulnerability in The DAO code which enabled them to siphon off one-third of DAO’s funds into a subsidiary account. This led to the death of The DAO as a company. But the concept of decentralized autonomous organizations (DAOs) lives on, yet </a:t>
            </a:r>
            <a:r>
              <a:rPr lang="en-US" sz="2000" dirty="0" smtClean="0">
                <a:solidFill>
                  <a:srgbClr val="FFFF00"/>
                </a:solidFill>
                <a:latin typeface="Times New Roman" panose="02020603050405020304" pitchFamily="18" charset="0"/>
                <a:cs typeface="Times New Roman" panose="02020603050405020304" pitchFamily="18" charset="0"/>
              </a:rPr>
              <a:t>is substantially </a:t>
            </a:r>
            <a:r>
              <a:rPr lang="en-US" sz="2000" dirty="0">
                <a:solidFill>
                  <a:srgbClr val="FFFF00"/>
                </a:solidFill>
                <a:latin typeface="Times New Roman" panose="02020603050405020304" pitchFamily="18" charset="0"/>
                <a:cs typeface="Times New Roman" panose="02020603050405020304" pitchFamily="18" charset="0"/>
              </a:rPr>
              <a:t>improved by lessons learned from The DAO experience. Moving forward, each DAO will serve as an essential ingredient for future metaverse companies that are governed collectively by participants in the organization, with rules and financial transactions recorded on the blockchain. DAOs, for example, have been formed around joint ownership of NFTs.</a:t>
            </a:r>
          </a:p>
          <a:p>
            <a:endParaRPr lang="en-US" dirty="0"/>
          </a:p>
        </p:txBody>
      </p:sp>
    </p:spTree>
    <p:extLst>
      <p:ext uri="{BB962C8B-B14F-4D97-AF65-F5344CB8AC3E}">
        <p14:creationId xmlns:p14="http://schemas.microsoft.com/office/powerpoint/2010/main" val="3475286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9021" y="0"/>
            <a:ext cx="3654552" cy="6621780"/>
          </a:xfrm>
          <a:prstGeom prst="rect">
            <a:avLst/>
          </a:prstGeom>
        </p:spPr>
      </p:pic>
      <p:sp>
        <p:nvSpPr>
          <p:cNvPr id="4" name="Rectangle 3"/>
          <p:cNvSpPr/>
          <p:nvPr/>
        </p:nvSpPr>
        <p:spPr>
          <a:xfrm>
            <a:off x="0" y="0"/>
            <a:ext cx="8765177" cy="6555641"/>
          </a:xfrm>
          <a:prstGeom prst="rect">
            <a:avLst/>
          </a:prstGeom>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2017 – Fortnite</a:t>
            </a:r>
          </a:p>
          <a:p>
            <a:r>
              <a:rPr lang="en-US" sz="2000" dirty="0">
                <a:solidFill>
                  <a:srgbClr val="FFFF00"/>
                </a:solidFill>
                <a:latin typeface="Times New Roman" panose="02020603050405020304" pitchFamily="18" charset="0"/>
                <a:cs typeface="Times New Roman" panose="02020603050405020304" pitchFamily="18" charset="0"/>
              </a:rPr>
              <a:t>This multiplayer video game was a huge success upon its release, and it introduced many people to the look and feel of the metaverse and cryptocurrency. Fortnite user base totals 350 million.</a:t>
            </a:r>
          </a:p>
          <a:p>
            <a:endParaRPr lang="en-US" sz="2000" dirty="0">
              <a:solidFill>
                <a:srgbClr val="FFFF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2018 – Dai Stablecoin</a:t>
            </a:r>
          </a:p>
          <a:p>
            <a:r>
              <a:rPr lang="en-US" sz="2000" dirty="0">
                <a:solidFill>
                  <a:srgbClr val="FFFF00"/>
                </a:solidFill>
                <a:latin typeface="Times New Roman" panose="02020603050405020304" pitchFamily="18" charset="0"/>
                <a:cs typeface="Times New Roman" panose="02020603050405020304" pitchFamily="18" charset="0"/>
              </a:rPr>
              <a:t>The Dai Stablecoin was introduced to add a new element to the volatile crypto universe. In contrast to cryptocurrencies that aren’t anchored to any fiat currency or are only anchored to other cryptocurrencies, the centralized Dai Stablecoin was pegged to the U.S. dollar, making it far less volatile and more reliable cryptocurrency for decentralized finance (DeFi). Today, blockchain-based banking services are available on a number of similar platforms for cryptocurrency borrowing, lending, and investing. For now, they’re largely unregulated by our traditional institutions, and users seem just fine with that, for the most part.</a:t>
            </a:r>
          </a:p>
          <a:p>
            <a:endParaRPr lang="en-US" sz="2000" dirty="0">
              <a:solidFill>
                <a:srgbClr val="FFFF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2018 – Decentralized Exchanges (DEX)</a:t>
            </a:r>
          </a:p>
          <a:p>
            <a:r>
              <a:rPr lang="en-US" sz="2000" dirty="0">
                <a:solidFill>
                  <a:srgbClr val="FFFF00"/>
                </a:solidFill>
                <a:latin typeface="Times New Roman" panose="02020603050405020304" pitchFamily="18" charset="0"/>
                <a:cs typeface="Times New Roman" panose="02020603050405020304" pitchFamily="18" charset="0"/>
              </a:rPr>
              <a:t>Cyber currency exchanges took a major PR hit when Bancor lost $13.5 million to hackers. Although their legal/regulatory foundation remains a little uncertain, DEXes continue to serve as a way for people to sell and trade their cyber currency assets person-to-person based on smart contracts, rather than through a centralized exchange.</a:t>
            </a:r>
          </a:p>
        </p:txBody>
      </p:sp>
    </p:spTree>
    <p:extLst>
      <p:ext uri="{BB962C8B-B14F-4D97-AF65-F5344CB8AC3E}">
        <p14:creationId xmlns:p14="http://schemas.microsoft.com/office/powerpoint/2010/main" val="2324229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78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6926" y="0"/>
            <a:ext cx="5637275" cy="6674031"/>
          </a:xfrm>
          <a:prstGeom prst="rect">
            <a:avLst/>
          </a:prstGeom>
        </p:spPr>
      </p:pic>
      <p:sp>
        <p:nvSpPr>
          <p:cNvPr id="3" name="Rectangle 2"/>
          <p:cNvSpPr/>
          <p:nvPr/>
        </p:nvSpPr>
        <p:spPr>
          <a:xfrm>
            <a:off x="330926" y="772278"/>
            <a:ext cx="6096000" cy="5940088"/>
          </a:xfrm>
          <a:prstGeom prst="rect">
            <a:avLst/>
          </a:prstGeom>
        </p:spPr>
        <p:txBody>
          <a:bodyPr>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2018 – Axie Infinity</a:t>
            </a:r>
          </a:p>
          <a:p>
            <a:pPr algn="just"/>
            <a:r>
              <a:rPr lang="en-US" sz="2000" dirty="0">
                <a:solidFill>
                  <a:srgbClr val="FFFF00"/>
                </a:solidFill>
                <a:latin typeface="Times New Roman" panose="02020603050405020304" pitchFamily="18" charset="0"/>
                <a:cs typeface="Times New Roman" panose="02020603050405020304" pitchFamily="18" charset="0"/>
              </a:rPr>
              <a:t>The popular NFT virtual reality game, Axie Infinity, based on a mythical world of animal husbandry, was introduced this year. By mid-2021 it had the highest combined value of NFTs of all play-to-earn game platforms.</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2020 – COVID</a:t>
            </a:r>
          </a:p>
          <a:p>
            <a:pPr algn="just"/>
            <a:r>
              <a:rPr lang="en-US" sz="2000" dirty="0">
                <a:solidFill>
                  <a:srgbClr val="FFFF00"/>
                </a:solidFill>
                <a:latin typeface="Times New Roman" panose="02020603050405020304" pitchFamily="18" charset="0"/>
                <a:cs typeface="Times New Roman" panose="02020603050405020304" pitchFamily="18" charset="0"/>
              </a:rPr>
              <a:t>When COVID exploded on the scene in 2020, people around the world found themselves being quarantined with few options to dedicate their time and energy to. For this reason, the metaverse quickly became the go-to place for a growing number of young people, gamers, and those wanting to make money in the online world. In our polarized world, the metaverse has taken on a tone of rebelling against current institutions – the more ingrained they are more they’re at risk. This is pushing people to the underground economies and worlds of the metaverse, setting up a “perfect storm” for Metaverse growth.</a:t>
            </a:r>
          </a:p>
        </p:txBody>
      </p:sp>
    </p:spTree>
    <p:extLst>
      <p:ext uri="{BB962C8B-B14F-4D97-AF65-F5344CB8AC3E}">
        <p14:creationId xmlns:p14="http://schemas.microsoft.com/office/powerpoint/2010/main" val="1845617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4309" y="0"/>
            <a:ext cx="5477691" cy="6858000"/>
          </a:xfrm>
          <a:prstGeom prst="rect">
            <a:avLst/>
          </a:prstGeom>
        </p:spPr>
      </p:pic>
      <p:sp>
        <p:nvSpPr>
          <p:cNvPr id="3" name="Rectangle 2"/>
          <p:cNvSpPr/>
          <p:nvPr/>
        </p:nvSpPr>
        <p:spPr>
          <a:xfrm>
            <a:off x="396240" y="675811"/>
            <a:ext cx="6096000" cy="4832092"/>
          </a:xfrm>
          <a:prstGeom prst="rect">
            <a:avLst/>
          </a:prstGeom>
        </p:spPr>
        <p:txBody>
          <a:bodyPr>
            <a:spAutoFit/>
          </a:bodyPr>
          <a:lstStyle/>
          <a:p>
            <a:pPr algn="just"/>
            <a:r>
              <a:rPr lang="en-US" sz="2200" b="1" dirty="0">
                <a:solidFill>
                  <a:srgbClr val="FF0000"/>
                </a:solidFill>
                <a:latin typeface="Times New Roman" panose="02020603050405020304" pitchFamily="18" charset="0"/>
                <a:cs typeface="Times New Roman" panose="02020603050405020304" pitchFamily="18" charset="0"/>
              </a:rPr>
              <a:t>2020 – Decentralized Apps (Dapps)</a:t>
            </a:r>
          </a:p>
          <a:p>
            <a:pPr algn="just"/>
            <a:r>
              <a:rPr lang="en-US" sz="2200" dirty="0">
                <a:solidFill>
                  <a:srgbClr val="FFFF00"/>
                </a:solidFill>
                <a:latin typeface="Times New Roman" panose="02020603050405020304" pitchFamily="18" charset="0"/>
                <a:cs typeface="Times New Roman" panose="02020603050405020304" pitchFamily="18" charset="0"/>
              </a:rPr>
              <a:t>The value of the tokens on the six major blockchain platforms surpassed $2 billion. The movement to cut out the middleman continues, as open-source, transparent applications continue to emerge to enable gaming, DEXes, DeFi, and other acronymized uses. While many people refer to dapps as an emerging trend, the first dapp was actually the Bitcoin app more than a decade ago.</a:t>
            </a:r>
          </a:p>
          <a:p>
            <a:pPr algn="just"/>
            <a:endParaRPr lang="en-US" sz="2200" dirty="0">
              <a:solidFill>
                <a:srgbClr val="FFFF00"/>
              </a:solidFill>
              <a:latin typeface="Times New Roman" panose="02020603050405020304" pitchFamily="18" charset="0"/>
              <a:cs typeface="Times New Roman" panose="02020603050405020304" pitchFamily="18" charset="0"/>
            </a:endParaRPr>
          </a:p>
          <a:p>
            <a:pPr algn="just"/>
            <a:r>
              <a:rPr lang="en-US" sz="2200" b="1" dirty="0">
                <a:solidFill>
                  <a:srgbClr val="FF0000"/>
                </a:solidFill>
                <a:latin typeface="Times New Roman" panose="02020603050405020304" pitchFamily="18" charset="0"/>
                <a:cs typeface="Times New Roman" panose="02020603050405020304" pitchFamily="18" charset="0"/>
              </a:rPr>
              <a:t>2020 – First Concert in the Metaverse</a:t>
            </a:r>
          </a:p>
          <a:p>
            <a:pPr algn="just"/>
            <a:r>
              <a:rPr lang="en-US" sz="2200" dirty="0">
                <a:solidFill>
                  <a:srgbClr val="FFFF00"/>
                </a:solidFill>
                <a:latin typeface="Times New Roman" panose="02020603050405020304" pitchFamily="18" charset="0"/>
                <a:cs typeface="Times New Roman" panose="02020603050405020304" pitchFamily="18" charset="0"/>
              </a:rPr>
              <a:t>In April 2020, Travis Scott and Marshmello performed in the video game, Fortnite to just under 30 million people.</a:t>
            </a:r>
          </a:p>
        </p:txBody>
      </p:sp>
    </p:spTree>
    <p:extLst>
      <p:ext uri="{BB962C8B-B14F-4D97-AF65-F5344CB8AC3E}">
        <p14:creationId xmlns:p14="http://schemas.microsoft.com/office/powerpoint/2010/main" val="3795476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0617" y="0"/>
            <a:ext cx="5477691" cy="6765470"/>
          </a:xfrm>
          <a:prstGeom prst="rect">
            <a:avLst/>
          </a:prstGeom>
        </p:spPr>
      </p:pic>
      <p:sp>
        <p:nvSpPr>
          <p:cNvPr id="3" name="Rectangle 2"/>
          <p:cNvSpPr/>
          <p:nvPr/>
        </p:nvSpPr>
        <p:spPr>
          <a:xfrm>
            <a:off x="357051" y="1049277"/>
            <a:ext cx="6096000" cy="5632311"/>
          </a:xfrm>
          <a:prstGeom prst="rect">
            <a:avLst/>
          </a:prstGeom>
        </p:spPr>
        <p:txBody>
          <a:bodyPr>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2020 – Solana</a:t>
            </a:r>
          </a:p>
          <a:p>
            <a:pPr algn="just"/>
            <a:r>
              <a:rPr lang="en-US" sz="2000" dirty="0">
                <a:solidFill>
                  <a:srgbClr val="FFFF00"/>
                </a:solidFill>
                <a:latin typeface="Times New Roman" panose="02020603050405020304" pitchFamily="18" charset="0"/>
                <a:cs typeface="Times New Roman" panose="02020603050405020304" pitchFamily="18" charset="0"/>
              </a:rPr>
              <a:t>Also in April, the Solana blockchain dapp was introduced. In contrast to Ethereum, this dapp’s cryptocurrency, called a SOL, is mined based on the alternate proof of stake (POS) algorithm. Further, issues related to block ownership were clarified and simplified in Solana, with a new consensus tool known as “proof of history” that inserts timestamps into its blockchain.</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2020 – Alien Worlds</a:t>
            </a:r>
          </a:p>
          <a:p>
            <a:pPr algn="just"/>
            <a:r>
              <a:rPr lang="en-US" sz="2000" dirty="0">
                <a:solidFill>
                  <a:srgbClr val="FFFF00"/>
                </a:solidFill>
                <a:latin typeface="Times New Roman" panose="02020603050405020304" pitchFamily="18" charset="0"/>
                <a:cs typeface="Times New Roman" panose="02020603050405020304" pitchFamily="18" charset="0"/>
              </a:rPr>
              <a:t>This wildly popular dapp was created with a multi-metaverse interplanetary scenario that had NFT characters interacting in a decentralized autonomous organization to mine tokens and perform other tasks. By 2021 Alien Worlds had more than 2.5 million users, but its significance goes beyond that – the game has been built around critical lessons for teaching people about the principles of cryptocurrency and crypto-mining.</a:t>
            </a:r>
          </a:p>
        </p:txBody>
      </p:sp>
    </p:spTree>
    <p:extLst>
      <p:ext uri="{BB962C8B-B14F-4D97-AF65-F5344CB8AC3E}">
        <p14:creationId xmlns:p14="http://schemas.microsoft.com/office/powerpoint/2010/main" val="2502937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4754" y="143691"/>
            <a:ext cx="4971070" cy="6504215"/>
          </a:xfrm>
          <a:prstGeom prst="rect">
            <a:avLst/>
          </a:prstGeom>
        </p:spPr>
      </p:pic>
      <p:sp>
        <p:nvSpPr>
          <p:cNvPr id="3" name="Rectangle 2"/>
          <p:cNvSpPr/>
          <p:nvPr/>
        </p:nvSpPr>
        <p:spPr>
          <a:xfrm>
            <a:off x="474617" y="997192"/>
            <a:ext cx="6096000" cy="4093428"/>
          </a:xfrm>
          <a:prstGeom prst="rect">
            <a:avLst/>
          </a:prstGeom>
        </p:spPr>
        <p:txBody>
          <a:bodyPr>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To the Future</a:t>
            </a:r>
          </a:p>
          <a:p>
            <a:pPr algn="just"/>
            <a:r>
              <a:rPr lang="en-US" sz="2000" dirty="0">
                <a:solidFill>
                  <a:srgbClr val="FFFF00"/>
                </a:solidFill>
                <a:latin typeface="Times New Roman" panose="02020603050405020304" pitchFamily="18" charset="0"/>
                <a:cs typeface="Times New Roman" panose="02020603050405020304" pitchFamily="18" charset="0"/>
              </a:rPr>
              <a:t>The evolution of various kinds of enabling technology and new features in the metaverse over the last few years has been incredible. But not as amazing as it will be beyond 2021.</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dirty="0">
                <a:solidFill>
                  <a:srgbClr val="FFFF00"/>
                </a:solidFill>
                <a:latin typeface="Times New Roman" panose="02020603050405020304" pitchFamily="18" charset="0"/>
                <a:cs typeface="Times New Roman" panose="02020603050405020304" pitchFamily="18" charset="0"/>
              </a:rPr>
              <a:t>In fact, in the future, there will be few if any aspects of </a:t>
            </a:r>
            <a:r>
              <a:rPr lang="en-US" sz="2000" dirty="0" smtClean="0">
                <a:solidFill>
                  <a:srgbClr val="FFFF00"/>
                </a:solidFill>
                <a:latin typeface="Times New Roman" panose="02020603050405020304" pitchFamily="18" charset="0"/>
                <a:cs typeface="Times New Roman" panose="02020603050405020304" pitchFamily="18" charset="0"/>
              </a:rPr>
              <a:t>society including </a:t>
            </a:r>
            <a:r>
              <a:rPr lang="en-US" sz="2000" dirty="0">
                <a:solidFill>
                  <a:srgbClr val="FFFF00"/>
                </a:solidFill>
                <a:latin typeface="Times New Roman" panose="02020603050405020304" pitchFamily="18" charset="0"/>
                <a:cs typeface="Times New Roman" panose="02020603050405020304" pitchFamily="18" charset="0"/>
              </a:rPr>
              <a:t>government, business, churches, entertainment, dating, politics, and even war </a:t>
            </a:r>
            <a:r>
              <a:rPr lang="en-US" sz="2000" dirty="0" smtClean="0">
                <a:solidFill>
                  <a:srgbClr val="FFFF00"/>
                </a:solidFill>
                <a:latin typeface="Times New Roman" panose="02020603050405020304" pitchFamily="18" charset="0"/>
                <a:cs typeface="Times New Roman" panose="02020603050405020304" pitchFamily="18" charset="0"/>
              </a:rPr>
              <a:t>that </a:t>
            </a:r>
            <a:r>
              <a:rPr lang="en-US" sz="2000" dirty="0">
                <a:solidFill>
                  <a:srgbClr val="FFFF00"/>
                </a:solidFill>
                <a:latin typeface="Times New Roman" panose="02020603050405020304" pitchFamily="18" charset="0"/>
                <a:cs typeface="Times New Roman" panose="02020603050405020304" pitchFamily="18" charset="0"/>
              </a:rPr>
              <a:t>will remain unchanged with the evolving Metaverse. It will have an especially profound effect on the way we educate ourselves and our children in the years ahead.</a:t>
            </a:r>
          </a:p>
        </p:txBody>
      </p:sp>
    </p:spTree>
    <p:extLst>
      <p:ext uri="{BB962C8B-B14F-4D97-AF65-F5344CB8AC3E}">
        <p14:creationId xmlns:p14="http://schemas.microsoft.com/office/powerpoint/2010/main" val="1627764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Foundations of </a:t>
            </a:r>
            <a:r>
              <a:rPr lang="en-US" b="1" dirty="0">
                <a:solidFill>
                  <a:srgbClr val="FFFF00"/>
                </a:solidFill>
                <a:latin typeface="Times New Roman" panose="02020603050405020304" pitchFamily="18" charset="0"/>
                <a:cs typeface="Times New Roman" panose="02020603050405020304" pitchFamily="18" charset="0"/>
              </a:rPr>
              <a:t> Metaverse</a:t>
            </a:r>
          </a:p>
        </p:txBody>
      </p:sp>
      <p:sp>
        <p:nvSpPr>
          <p:cNvPr id="3" name="Content Placeholder 2"/>
          <p:cNvSpPr>
            <a:spLocks noGrp="1"/>
          </p:cNvSpPr>
          <p:nvPr>
            <p:ph idx="1"/>
          </p:nvPr>
        </p:nvSpPr>
        <p:spPr>
          <a:xfrm>
            <a:off x="838200" y="1551708"/>
            <a:ext cx="10515600" cy="5153891"/>
          </a:xfrm>
        </p:spPr>
        <p:txBody>
          <a:bodyPr>
            <a:normAutofit fontScale="77500" lnSpcReduction="20000"/>
          </a:bodyPr>
          <a:lstStyle/>
          <a:p>
            <a:r>
              <a:rPr lang="en-US" b="1" dirty="0">
                <a:solidFill>
                  <a:srgbClr val="FF0000"/>
                </a:solidFill>
              </a:rPr>
              <a:t>The </a:t>
            </a:r>
            <a:r>
              <a:rPr lang="en-US" b="1" dirty="0" smtClean="0">
                <a:solidFill>
                  <a:srgbClr val="FF0000"/>
                </a:solidFill>
              </a:rPr>
              <a:t>internet</a:t>
            </a:r>
            <a:r>
              <a:rPr lang="en-US" dirty="0" smtClean="0">
                <a:solidFill>
                  <a:srgbClr val="FF0000"/>
                </a:solidFill>
              </a:rPr>
              <a:t>: </a:t>
            </a:r>
            <a:r>
              <a:rPr lang="en-US" dirty="0" smtClean="0">
                <a:solidFill>
                  <a:srgbClr val="FFFF00"/>
                </a:solidFill>
              </a:rPr>
              <a:t>a decentralized </a:t>
            </a:r>
            <a:r>
              <a:rPr lang="en-US" dirty="0">
                <a:solidFill>
                  <a:srgbClr val="FFFF00"/>
                </a:solidFill>
              </a:rPr>
              <a:t>network of computers not owned by any single entity</a:t>
            </a:r>
            <a:r>
              <a:rPr lang="en-US" dirty="0" smtClean="0">
                <a:solidFill>
                  <a:srgbClr val="FFFF00"/>
                </a:solidFill>
              </a:rPr>
              <a:t>.</a:t>
            </a:r>
          </a:p>
          <a:p>
            <a:endParaRPr lang="en-US" dirty="0">
              <a:solidFill>
                <a:srgbClr val="FFFF00"/>
              </a:solidFill>
            </a:endParaRPr>
          </a:p>
          <a:p>
            <a:r>
              <a:rPr lang="en-US" b="1" dirty="0">
                <a:solidFill>
                  <a:srgbClr val="FF0000"/>
                </a:solidFill>
              </a:rPr>
              <a:t>Open standards for </a:t>
            </a:r>
            <a:r>
              <a:rPr lang="en-US" b="1" dirty="0" smtClean="0">
                <a:solidFill>
                  <a:srgbClr val="FF0000"/>
                </a:solidFill>
              </a:rPr>
              <a:t>media</a:t>
            </a:r>
            <a:r>
              <a:rPr lang="en-US" dirty="0" smtClean="0">
                <a:solidFill>
                  <a:srgbClr val="FF0000"/>
                </a:solidFill>
              </a:rPr>
              <a:t>: </a:t>
            </a:r>
            <a:r>
              <a:rPr lang="en-US" dirty="0" smtClean="0">
                <a:solidFill>
                  <a:srgbClr val="FFFF00"/>
                </a:solidFill>
              </a:rPr>
              <a:t>all </a:t>
            </a:r>
            <a:r>
              <a:rPr lang="en-US" dirty="0">
                <a:solidFill>
                  <a:srgbClr val="FFFF00"/>
                </a:solidFill>
              </a:rPr>
              <a:t>multimedia types AND Pixar’s Universal Scene Description or NVIDIA’s Material Definition Language (MDL), ETC</a:t>
            </a:r>
            <a:r>
              <a:rPr lang="en-US" dirty="0" smtClean="0">
                <a:solidFill>
                  <a:srgbClr val="FFFF00"/>
                </a:solidFill>
              </a:rPr>
              <a:t>.</a:t>
            </a:r>
          </a:p>
          <a:p>
            <a:endParaRPr lang="en-US" dirty="0">
              <a:solidFill>
                <a:srgbClr val="FFFF00"/>
              </a:solidFill>
            </a:endParaRPr>
          </a:p>
          <a:p>
            <a:r>
              <a:rPr lang="en-US" b="1" dirty="0">
                <a:solidFill>
                  <a:srgbClr val="FF0000"/>
                </a:solidFill>
              </a:rPr>
              <a:t>Open programming language standards</a:t>
            </a:r>
            <a:r>
              <a:rPr lang="en-US" dirty="0">
                <a:solidFill>
                  <a:srgbClr val="FF0000"/>
                </a:solidFill>
              </a:rPr>
              <a:t> for </a:t>
            </a:r>
            <a:r>
              <a:rPr lang="en-US" dirty="0" smtClean="0">
                <a:solidFill>
                  <a:srgbClr val="FF0000"/>
                </a:solidFill>
              </a:rPr>
              <a:t>everything: </a:t>
            </a:r>
            <a:r>
              <a:rPr lang="en-US" dirty="0">
                <a:solidFill>
                  <a:srgbClr val="FFFF00"/>
                </a:solidFill>
              </a:rPr>
              <a:t>HTML, JavaScript, WebAssembly, WebXR, WebGPU, etc. Machine Learning is necessary &amp; leveraging Artificial Intelligence is key</a:t>
            </a:r>
            <a:r>
              <a:rPr lang="en-US" dirty="0" smtClean="0">
                <a:solidFill>
                  <a:srgbClr val="FFFF00"/>
                </a:solidFill>
              </a:rPr>
              <a:t>.</a:t>
            </a:r>
          </a:p>
          <a:p>
            <a:endParaRPr lang="en-US" dirty="0">
              <a:solidFill>
                <a:srgbClr val="FFFF00"/>
              </a:solidFill>
            </a:endParaRPr>
          </a:p>
          <a:p>
            <a:r>
              <a:rPr lang="en-US" b="1" dirty="0" smtClean="0">
                <a:solidFill>
                  <a:srgbClr val="FF0000"/>
                </a:solidFill>
              </a:rPr>
              <a:t>Extended </a:t>
            </a:r>
            <a:r>
              <a:rPr lang="en-US" b="1" dirty="0">
                <a:solidFill>
                  <a:srgbClr val="FF0000"/>
                </a:solidFill>
              </a:rPr>
              <a:t>Reality (XR) hardware</a:t>
            </a:r>
            <a:r>
              <a:rPr lang="en-US" dirty="0">
                <a:solidFill>
                  <a:srgbClr val="FFFF00"/>
                </a:solidFill>
              </a:rPr>
              <a:t> — smart glasses/headsets, haptics, </a:t>
            </a:r>
            <a:r>
              <a:rPr lang="en-US" dirty="0" smtClean="0">
                <a:solidFill>
                  <a:srgbClr val="FFFF00"/>
                </a:solidFill>
              </a:rPr>
              <a:t>Omni </a:t>
            </a:r>
            <a:r>
              <a:rPr lang="en-US" dirty="0">
                <a:solidFill>
                  <a:srgbClr val="FFFF00"/>
                </a:solidFill>
              </a:rPr>
              <a:t>directional treadmills/etc</a:t>
            </a:r>
            <a:r>
              <a:rPr lang="en-US" dirty="0" smtClean="0">
                <a:solidFill>
                  <a:srgbClr val="FFFF00"/>
                </a:solidFill>
              </a:rPr>
              <a:t>.</a:t>
            </a:r>
          </a:p>
          <a:p>
            <a:endParaRPr lang="en-US" dirty="0">
              <a:solidFill>
                <a:srgbClr val="FFFF00"/>
              </a:solidFill>
            </a:endParaRPr>
          </a:p>
          <a:p>
            <a:r>
              <a:rPr lang="en-US" b="1" dirty="0">
                <a:solidFill>
                  <a:srgbClr val="FF0000"/>
                </a:solidFill>
              </a:rPr>
              <a:t>Decentralised ledgers + Smart Contract platforms</a:t>
            </a:r>
            <a:r>
              <a:rPr lang="en-US" dirty="0">
                <a:solidFill>
                  <a:srgbClr val="FFFF00"/>
                </a:solidFill>
              </a:rPr>
              <a:t> (blockchain tech) for transparent/permission-less transactions &amp; to establish trust digitally. Eg: Bitcoin, Ethereum, Flow, Theta, Binance Smart Chain, etc. These are the foundations for an “ownership economy”.</a:t>
            </a:r>
          </a:p>
          <a:p>
            <a:endParaRPr lang="en-US" dirty="0">
              <a:solidFill>
                <a:srgbClr val="FFFF00"/>
              </a:solidFill>
            </a:endParaRPr>
          </a:p>
        </p:txBody>
      </p:sp>
    </p:spTree>
    <p:extLst>
      <p:ext uri="{BB962C8B-B14F-4D97-AF65-F5344CB8AC3E}">
        <p14:creationId xmlns:p14="http://schemas.microsoft.com/office/powerpoint/2010/main" val="3087032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914" y="3509963"/>
            <a:ext cx="6183086" cy="3290887"/>
          </a:xfrm>
          <a:prstGeom prst="rect">
            <a:avLst/>
          </a:prstGeom>
        </p:spPr>
      </p:pic>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Autofit/>
          </a:bodyPr>
          <a:lstStyle/>
          <a:p>
            <a:pPr algn="l"/>
            <a:r>
              <a:rPr lang="en-US" sz="4000" b="1" i="1" u="sng" dirty="0" smtClean="0">
                <a:solidFill>
                  <a:srgbClr val="FFFF00"/>
                </a:solidFill>
                <a:latin typeface="Times New Roman" panose="02020603050405020304" pitchFamily="18" charset="0"/>
                <a:cs typeface="Times New Roman" panose="02020603050405020304" pitchFamily="18" charset="0"/>
              </a:rPr>
              <a:t>Syed Mustjab Hyder</a:t>
            </a:r>
          </a:p>
          <a:p>
            <a:pPr algn="l"/>
            <a:r>
              <a:rPr lang="en-US" sz="4000" b="1" i="1" u="sng" dirty="0" smtClean="0">
                <a:solidFill>
                  <a:srgbClr val="FFFF00"/>
                </a:solidFill>
                <a:latin typeface="Times New Roman" panose="02020603050405020304" pitchFamily="18" charset="0"/>
                <a:cs typeface="Times New Roman" panose="02020603050405020304" pitchFamily="18" charset="0"/>
              </a:rPr>
              <a:t>PIAIC 116755</a:t>
            </a:r>
          </a:p>
          <a:p>
            <a:pPr algn="l"/>
            <a:r>
              <a:rPr lang="en-US" sz="4000" b="1" i="1" u="sng" dirty="0" smtClean="0">
                <a:solidFill>
                  <a:srgbClr val="FFFF00"/>
                </a:solidFill>
                <a:latin typeface="Times New Roman" panose="02020603050405020304" pitchFamily="18" charset="0"/>
                <a:cs typeface="Times New Roman" panose="02020603050405020304" pitchFamily="18" charset="0"/>
              </a:rPr>
              <a:t>Batch: 40</a:t>
            </a:r>
          </a:p>
          <a:p>
            <a:pPr algn="l"/>
            <a:r>
              <a:rPr lang="en-US" sz="4000" b="1" i="1" u="sng" dirty="0" smtClean="0">
                <a:solidFill>
                  <a:srgbClr val="FFFF00"/>
                </a:solidFill>
                <a:latin typeface="Times New Roman" panose="02020603050405020304" pitchFamily="18" charset="0"/>
                <a:cs typeface="Times New Roman" panose="02020603050405020304" pitchFamily="18" charset="0"/>
              </a:rPr>
              <a:t>City: Rawalpindi </a:t>
            </a:r>
            <a:endParaRPr lang="en-US" sz="4000" b="1" i="1" u="sng" dirty="0">
              <a:solidFill>
                <a:srgbClr val="FFFF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79" y="182880"/>
            <a:ext cx="9430321" cy="3373121"/>
          </a:xfrm>
          <a:prstGeom prst="rect">
            <a:avLst/>
          </a:prstGeom>
        </p:spPr>
      </p:pic>
    </p:spTree>
    <p:extLst>
      <p:ext uri="{BB962C8B-B14F-4D97-AF65-F5344CB8AC3E}">
        <p14:creationId xmlns:p14="http://schemas.microsoft.com/office/powerpoint/2010/main" val="2456675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1" cy="6727372"/>
          </a:xfrm>
          <a:prstGeom prst="rect">
            <a:avLst/>
          </a:prstGeom>
        </p:spPr>
      </p:pic>
    </p:spTree>
    <p:extLst>
      <p:ext uri="{BB962C8B-B14F-4D97-AF65-F5344CB8AC3E}">
        <p14:creationId xmlns:p14="http://schemas.microsoft.com/office/powerpoint/2010/main" val="320346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Virtual</a:t>
            </a:r>
            <a:r>
              <a:rPr lang="en-US" b="1" dirty="0">
                <a:solidFill>
                  <a:srgbClr val="FFFF00"/>
                </a:solidFill>
                <a:latin typeface="Times New Roman" panose="02020603050405020304" pitchFamily="18" charset="0"/>
                <a:cs typeface="Times New Roman" panose="02020603050405020304" pitchFamily="18" charset="0"/>
              </a:rPr>
              <a:t>, Augmented and Mixed Reality</a:t>
            </a:r>
          </a:p>
        </p:txBody>
      </p:sp>
      <p:sp>
        <p:nvSpPr>
          <p:cNvPr id="3" name="Content Placeholder 2"/>
          <p:cNvSpPr>
            <a:spLocks noGrp="1"/>
          </p:cNvSpPr>
          <p:nvPr>
            <p:ph idx="1"/>
          </p:nvPr>
        </p:nvSpPr>
        <p:spPr/>
        <p:txBody>
          <a:bodyPr/>
          <a:lstStyle/>
          <a:p>
            <a:pPr algn="just"/>
            <a:r>
              <a:rPr lang="en-US" dirty="0">
                <a:solidFill>
                  <a:srgbClr val="FFFF00"/>
                </a:solidFill>
                <a:latin typeface="Times New Roman" panose="02020603050405020304" pitchFamily="18" charset="0"/>
                <a:cs typeface="Times New Roman" panose="02020603050405020304" pitchFamily="18" charset="0"/>
              </a:rPr>
              <a:t>Extended Reality or Cross Reality (XR) is an umbrella term that includes a series </a:t>
            </a:r>
            <a:r>
              <a:rPr lang="en-US" dirty="0" smtClean="0">
                <a:solidFill>
                  <a:srgbClr val="FFFF00"/>
                </a:solidFill>
                <a:latin typeface="Times New Roman" panose="02020603050405020304" pitchFamily="18" charset="0"/>
                <a:cs typeface="Times New Roman" panose="02020603050405020304" pitchFamily="18" charset="0"/>
              </a:rPr>
              <a:t>of immersive </a:t>
            </a:r>
            <a:r>
              <a:rPr lang="en-US" dirty="0">
                <a:solidFill>
                  <a:srgbClr val="FFFF00"/>
                </a:solidFill>
                <a:latin typeface="Times New Roman" panose="02020603050405020304" pitchFamily="18" charset="0"/>
                <a:cs typeface="Times New Roman" panose="02020603050405020304" pitchFamily="18" charset="0"/>
              </a:rPr>
              <a:t>technologies; electronic, </a:t>
            </a:r>
            <a:r>
              <a:rPr lang="en-US" dirty="0" smtClean="0">
                <a:solidFill>
                  <a:srgbClr val="FFFF00"/>
                </a:solidFill>
                <a:latin typeface="Times New Roman" panose="02020603050405020304" pitchFamily="18" charset="0"/>
                <a:cs typeface="Times New Roman" panose="02020603050405020304" pitchFamily="18" charset="0"/>
              </a:rPr>
              <a:t>and digital environments.</a:t>
            </a:r>
          </a:p>
          <a:p>
            <a:pPr algn="just"/>
            <a:r>
              <a:rPr lang="en-US" dirty="0">
                <a:solidFill>
                  <a:srgbClr val="FFFF00"/>
                </a:solidFill>
                <a:latin typeface="Times New Roman" panose="02020603050405020304" pitchFamily="18" charset="0"/>
                <a:cs typeface="Times New Roman" panose="02020603050405020304" pitchFamily="18" charset="0"/>
              </a:rPr>
              <a:t>XR includes Virtual Reality (VR), Augmented Reality (AR</a:t>
            </a:r>
            <a:r>
              <a:rPr lang="en-US" dirty="0" smtClean="0">
                <a:solidFill>
                  <a:srgbClr val="FFFF00"/>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and Mixed </a:t>
            </a:r>
            <a:r>
              <a:rPr lang="en-US" dirty="0" smtClean="0">
                <a:solidFill>
                  <a:srgbClr val="FFFF00"/>
                </a:solidFill>
                <a:latin typeface="Times New Roman" panose="02020603050405020304" pitchFamily="18" charset="0"/>
                <a:cs typeface="Times New Roman" panose="02020603050405020304" pitchFamily="18" charset="0"/>
              </a:rPr>
              <a:t>Reality(MR)</a:t>
            </a:r>
          </a:p>
          <a:p>
            <a:pPr algn="just"/>
            <a:r>
              <a:rPr lang="en-US" dirty="0">
                <a:solidFill>
                  <a:srgbClr val="FFFF00"/>
                </a:solidFill>
                <a:latin typeface="Times New Roman" panose="02020603050405020304" pitchFamily="18" charset="0"/>
                <a:cs typeface="Times New Roman" panose="02020603050405020304" pitchFamily="18" charset="0"/>
              </a:rPr>
              <a:t>H</a:t>
            </a:r>
            <a:r>
              <a:rPr lang="en-US" dirty="0" smtClean="0">
                <a:solidFill>
                  <a:srgbClr val="FFFF00"/>
                </a:solidFill>
                <a:latin typeface="Times New Roman" panose="02020603050405020304" pitchFamily="18" charset="0"/>
                <a:cs typeface="Times New Roman" panose="02020603050405020304" pitchFamily="18" charset="0"/>
              </a:rPr>
              <a:t>umans </a:t>
            </a:r>
            <a:r>
              <a:rPr lang="en-US" dirty="0">
                <a:solidFill>
                  <a:srgbClr val="FFFF00"/>
                </a:solidFill>
                <a:latin typeface="Times New Roman" panose="02020603050405020304" pitchFamily="18" charset="0"/>
                <a:cs typeface="Times New Roman" panose="02020603050405020304" pitchFamily="18" charset="0"/>
              </a:rPr>
              <a:t>observe and interact </a:t>
            </a:r>
            <a:r>
              <a:rPr lang="en-US" dirty="0" smtClean="0">
                <a:solidFill>
                  <a:srgbClr val="FFFF00"/>
                </a:solidFill>
                <a:latin typeface="Times New Roman" panose="02020603050405020304" pitchFamily="18" charset="0"/>
                <a:cs typeface="Times New Roman" panose="02020603050405020304" pitchFamily="18" charset="0"/>
              </a:rPr>
              <a:t>with </a:t>
            </a:r>
            <a:r>
              <a:rPr lang="en-US" dirty="0">
                <a:solidFill>
                  <a:srgbClr val="FFFF00"/>
                </a:solidFill>
                <a:latin typeface="Times New Roman" panose="02020603050405020304" pitchFamily="18" charset="0"/>
                <a:cs typeface="Times New Roman" panose="02020603050405020304" pitchFamily="18" charset="0"/>
              </a:rPr>
              <a:t>a fully </a:t>
            </a:r>
            <a:r>
              <a:rPr lang="en-US" dirty="0" smtClean="0">
                <a:solidFill>
                  <a:srgbClr val="FFFF00"/>
                </a:solidFill>
                <a:latin typeface="Times New Roman" panose="02020603050405020304" pitchFamily="18" charset="0"/>
                <a:cs typeface="Times New Roman" panose="02020603050405020304" pitchFamily="18" charset="0"/>
              </a:rPr>
              <a:t>or partially </a:t>
            </a:r>
            <a:r>
              <a:rPr lang="en-US" dirty="0">
                <a:solidFill>
                  <a:srgbClr val="FFFF00"/>
                </a:solidFill>
                <a:latin typeface="Times New Roman" panose="02020603050405020304" pitchFamily="18" charset="0"/>
                <a:cs typeface="Times New Roman" panose="02020603050405020304" pitchFamily="18" charset="0"/>
              </a:rPr>
              <a:t>synthetic digital environment constructed by technology</a:t>
            </a:r>
          </a:p>
        </p:txBody>
      </p:sp>
    </p:spTree>
    <p:extLst>
      <p:ext uri="{BB962C8B-B14F-4D97-AF65-F5344CB8AC3E}">
        <p14:creationId xmlns:p14="http://schemas.microsoft.com/office/powerpoint/2010/main" val="2961876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87" y="834665"/>
            <a:ext cx="10058400" cy="5158477"/>
          </a:xfrm>
          <a:prstGeom prst="rect">
            <a:avLst/>
          </a:prstGeom>
          <a:ln w="228600" cap="sq" cmpd="thickThin">
            <a:solidFill>
              <a:srgbClr val="FFFF00"/>
            </a:solidFill>
            <a:prstDash val="solid"/>
            <a:miter lim="800000"/>
          </a:ln>
          <a:effectLst>
            <a:innerShdw blurRad="76200">
              <a:srgbClr val="000000"/>
            </a:innerShdw>
          </a:effectLst>
        </p:spPr>
      </p:pic>
    </p:spTree>
    <p:extLst>
      <p:ext uri="{BB962C8B-B14F-4D97-AF65-F5344CB8AC3E}">
        <p14:creationId xmlns:p14="http://schemas.microsoft.com/office/powerpoint/2010/main" val="2892106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Multimodal Metaverse Interactions</a:t>
            </a:r>
          </a:p>
        </p:txBody>
      </p:sp>
      <p:sp>
        <p:nvSpPr>
          <p:cNvPr id="3" name="Content Placeholder 2"/>
          <p:cNvSpPr>
            <a:spLocks noGrp="1"/>
          </p:cNvSpPr>
          <p:nvPr>
            <p:ph idx="1"/>
          </p:nvPr>
        </p:nvSpPr>
        <p:spPr/>
        <p:txBody>
          <a:bodyPr/>
          <a:lstStyle/>
          <a:p>
            <a:pPr algn="just"/>
            <a:r>
              <a:rPr lang="en-US" b="1" dirty="0">
                <a:solidFill>
                  <a:srgbClr val="FFFF00"/>
                </a:solidFill>
              </a:rPr>
              <a:t>The Metaverse is based on technologies that enable multisensory interactions </a:t>
            </a:r>
            <a:r>
              <a:rPr lang="en-US" b="1" dirty="0" smtClean="0">
                <a:solidFill>
                  <a:srgbClr val="FFFF00"/>
                </a:solidFill>
              </a:rPr>
              <a:t>with virtual </a:t>
            </a:r>
            <a:r>
              <a:rPr lang="en-US" b="1" dirty="0">
                <a:solidFill>
                  <a:srgbClr val="FFFF00"/>
                </a:solidFill>
              </a:rPr>
              <a:t>environments, digital </a:t>
            </a:r>
            <a:r>
              <a:rPr lang="en-US" b="1" dirty="0" smtClean="0">
                <a:solidFill>
                  <a:srgbClr val="FFFF00"/>
                </a:solidFill>
              </a:rPr>
              <a:t>objects, </a:t>
            </a:r>
            <a:r>
              <a:rPr lang="en-US" b="1" dirty="0">
                <a:solidFill>
                  <a:srgbClr val="FFFF00"/>
                </a:solidFill>
              </a:rPr>
              <a:t>and people</a:t>
            </a:r>
            <a:r>
              <a:rPr lang="en-US" b="1" dirty="0" smtClean="0">
                <a:solidFill>
                  <a:srgbClr val="FFFF00"/>
                </a:solidFill>
              </a:rPr>
              <a:t>.</a:t>
            </a:r>
          </a:p>
          <a:p>
            <a:pPr algn="just"/>
            <a:r>
              <a:rPr lang="en-US" b="1" dirty="0">
                <a:solidFill>
                  <a:srgbClr val="FFFF00"/>
                </a:solidFill>
              </a:rPr>
              <a:t>The representational fidelity of </a:t>
            </a:r>
            <a:r>
              <a:rPr lang="en-US" b="1" dirty="0" smtClean="0">
                <a:solidFill>
                  <a:srgbClr val="FFFF00"/>
                </a:solidFill>
              </a:rPr>
              <a:t>the XR </a:t>
            </a:r>
            <a:r>
              <a:rPr lang="en-US" b="1" dirty="0">
                <a:solidFill>
                  <a:srgbClr val="FFFF00"/>
                </a:solidFill>
              </a:rPr>
              <a:t>system is enabled by stereoscopic displays that are able to convey the perception </a:t>
            </a:r>
            <a:r>
              <a:rPr lang="en-US" b="1" dirty="0" smtClean="0">
                <a:solidFill>
                  <a:srgbClr val="FFFF00"/>
                </a:solidFill>
              </a:rPr>
              <a:t>of depth.</a:t>
            </a:r>
          </a:p>
          <a:p>
            <a:pPr algn="just"/>
            <a:r>
              <a:rPr lang="en-US" b="1" dirty="0">
                <a:solidFill>
                  <a:srgbClr val="FFFF00"/>
                </a:solidFill>
              </a:rPr>
              <a:t>XR systems also offer </a:t>
            </a:r>
            <a:r>
              <a:rPr lang="en-US" b="1" dirty="0" smtClean="0">
                <a:solidFill>
                  <a:srgbClr val="FFFF00"/>
                </a:solidFill>
              </a:rPr>
              <a:t>superior auditory </a:t>
            </a:r>
            <a:r>
              <a:rPr lang="en-US" b="1" dirty="0">
                <a:solidFill>
                  <a:srgbClr val="FFFF00"/>
                </a:solidFill>
              </a:rPr>
              <a:t>experiences in comparison to 2D systems. 3D, spatial or binaural audio </a:t>
            </a:r>
            <a:r>
              <a:rPr lang="en-US" b="1" dirty="0" smtClean="0">
                <a:solidFill>
                  <a:srgbClr val="FFFF00"/>
                </a:solidFill>
              </a:rPr>
              <a:t>allows the </a:t>
            </a:r>
            <a:r>
              <a:rPr lang="en-US" b="1" dirty="0">
                <a:solidFill>
                  <a:srgbClr val="FFFF00"/>
                </a:solidFill>
              </a:rPr>
              <a:t>construction of soundscapes that enhance immersion decisively in AR and </a:t>
            </a:r>
            <a:r>
              <a:rPr lang="en-US" b="1" dirty="0" smtClean="0">
                <a:solidFill>
                  <a:srgbClr val="FFFF00"/>
                </a:solidFill>
              </a:rPr>
              <a:t>VR.</a:t>
            </a:r>
            <a:endParaRPr lang="en-US" b="1" dirty="0">
              <a:solidFill>
                <a:srgbClr val="FFFF00"/>
              </a:solidFill>
            </a:endParaRPr>
          </a:p>
        </p:txBody>
      </p:sp>
    </p:spTree>
    <p:extLst>
      <p:ext uri="{BB962C8B-B14F-4D97-AF65-F5344CB8AC3E}">
        <p14:creationId xmlns:p14="http://schemas.microsoft.com/office/powerpoint/2010/main" val="271418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8"/>
          <p:cNvGrpSpPr>
            <a:grpSpLocks noChangeAspect="1"/>
          </p:cNvGrpSpPr>
          <p:nvPr/>
        </p:nvGrpSpPr>
        <p:grpSpPr bwMode="auto">
          <a:xfrm>
            <a:off x="-117566" y="-123826"/>
            <a:ext cx="12723813" cy="6981826"/>
            <a:chOff x="0" y="-78"/>
            <a:chExt cx="8015" cy="4398"/>
          </a:xfrm>
          <a:solidFill>
            <a:srgbClr val="FFFF00"/>
          </a:solidFill>
        </p:grpSpPr>
        <p:sp>
          <p:nvSpPr>
            <p:cNvPr id="7" name="AutoShape 7"/>
            <p:cNvSpPr>
              <a:spLocks noChangeAspect="1" noChangeArrowheads="1" noTextEdit="1"/>
            </p:cNvSpPr>
            <p:nvPr/>
          </p:nvSpPr>
          <p:spPr bwMode="auto">
            <a:xfrm>
              <a:off x="0" y="0"/>
              <a:ext cx="7772" cy="4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
              <a:ext cx="8015" cy="4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16037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Conclusions</a:t>
            </a:r>
            <a:endParaRPr lang="en-US"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solidFill>
                  <a:srgbClr val="FFFF00"/>
                </a:solidFill>
                <a:latin typeface="Times New Roman" panose="02020603050405020304" pitchFamily="18" charset="0"/>
                <a:cs typeface="Times New Roman" panose="02020603050405020304" pitchFamily="18" charset="0"/>
              </a:rPr>
              <a:t>The </a:t>
            </a:r>
            <a:r>
              <a:rPr lang="en-US" dirty="0" smtClean="0">
                <a:solidFill>
                  <a:srgbClr val="FFFF00"/>
                </a:solidFill>
                <a:latin typeface="Times New Roman" panose="02020603050405020304" pitchFamily="18" charset="0"/>
                <a:cs typeface="Times New Roman" panose="02020603050405020304" pitchFamily="18" charset="0"/>
              </a:rPr>
              <a:t>Metaverse bridge </a:t>
            </a:r>
            <a:r>
              <a:rPr lang="en-US" dirty="0">
                <a:solidFill>
                  <a:srgbClr val="FFFF00"/>
                </a:solidFill>
                <a:latin typeface="Times New Roman" panose="02020603050405020304" pitchFamily="18" charset="0"/>
                <a:cs typeface="Times New Roman" panose="02020603050405020304" pitchFamily="18" charset="0"/>
              </a:rPr>
              <a:t>the connectivity of social media with </a:t>
            </a:r>
            <a:r>
              <a:rPr lang="en-US" dirty="0" smtClean="0">
                <a:solidFill>
                  <a:srgbClr val="FFFF00"/>
                </a:solidFill>
                <a:latin typeface="Times New Roman" panose="02020603050405020304" pitchFamily="18" charset="0"/>
                <a:cs typeface="Times New Roman" panose="02020603050405020304" pitchFamily="18" charset="0"/>
              </a:rPr>
              <a:t>the unique </a:t>
            </a:r>
            <a:r>
              <a:rPr lang="en-US" dirty="0">
                <a:solidFill>
                  <a:srgbClr val="FFFF00"/>
                </a:solidFill>
                <a:latin typeface="Times New Roman" panose="02020603050405020304" pitchFamily="18" charset="0"/>
                <a:cs typeface="Times New Roman" panose="02020603050405020304" pitchFamily="18" charset="0"/>
              </a:rPr>
              <a:t>affordances of VR and AR immersive technologies</a:t>
            </a:r>
            <a:r>
              <a:rPr lang="en-US" dirty="0" smtClean="0">
                <a:solidFill>
                  <a:srgbClr val="FFFF00"/>
                </a:solidFill>
                <a:latin typeface="Times New Roman" panose="02020603050405020304" pitchFamily="18" charset="0"/>
                <a:cs typeface="Times New Roman" panose="02020603050405020304" pitchFamily="18" charset="0"/>
              </a:rPr>
              <a:t>.</a:t>
            </a:r>
          </a:p>
          <a:p>
            <a:pPr algn="just"/>
            <a:r>
              <a:rPr lang="en-US" dirty="0">
                <a:solidFill>
                  <a:srgbClr val="FFFF00"/>
                </a:solidFill>
                <a:latin typeface="Times New Roman" panose="02020603050405020304" pitchFamily="18" charset="0"/>
                <a:cs typeface="Times New Roman" panose="02020603050405020304" pitchFamily="18" charset="0"/>
              </a:rPr>
              <a:t>T</a:t>
            </a:r>
            <a:r>
              <a:rPr lang="en-US" dirty="0" smtClean="0">
                <a:solidFill>
                  <a:srgbClr val="FFFF00"/>
                </a:solidFill>
                <a:latin typeface="Times New Roman" panose="02020603050405020304" pitchFamily="18" charset="0"/>
                <a:cs typeface="Times New Roman" panose="02020603050405020304" pitchFamily="18" charset="0"/>
              </a:rPr>
              <a:t>he </a:t>
            </a:r>
            <a:r>
              <a:rPr lang="en-US" dirty="0">
                <a:solidFill>
                  <a:srgbClr val="FFFF00"/>
                </a:solidFill>
                <a:latin typeface="Times New Roman" panose="02020603050405020304" pitchFamily="18" charset="0"/>
                <a:cs typeface="Times New Roman" panose="02020603050405020304" pitchFamily="18" charset="0"/>
              </a:rPr>
              <a:t>interplay among them </a:t>
            </a:r>
            <a:r>
              <a:rPr lang="en-US" dirty="0" smtClean="0">
                <a:solidFill>
                  <a:srgbClr val="FFFF00"/>
                </a:solidFill>
                <a:latin typeface="Times New Roman" panose="02020603050405020304" pitchFamily="18" charset="0"/>
                <a:cs typeface="Times New Roman" panose="02020603050405020304" pitchFamily="18" charset="0"/>
              </a:rPr>
              <a:t>is unleashed </a:t>
            </a:r>
            <a:r>
              <a:rPr lang="en-US" dirty="0">
                <a:solidFill>
                  <a:srgbClr val="FFFF00"/>
                </a:solidFill>
                <a:latin typeface="Times New Roman" panose="02020603050405020304" pitchFamily="18" charset="0"/>
                <a:cs typeface="Times New Roman" panose="02020603050405020304" pitchFamily="18" charset="0"/>
              </a:rPr>
              <a:t>creatively, it promises to transform many industry sectors, among them </a:t>
            </a:r>
            <a:r>
              <a:rPr lang="en-US" dirty="0" smtClean="0">
                <a:solidFill>
                  <a:srgbClr val="FFFF00"/>
                </a:solidFill>
                <a:latin typeface="Times New Roman" panose="02020603050405020304" pitchFamily="18" charset="0"/>
                <a:cs typeface="Times New Roman" panose="02020603050405020304" pitchFamily="18" charset="0"/>
              </a:rPr>
              <a:t>distance online </a:t>
            </a:r>
            <a:r>
              <a:rPr lang="en-US" dirty="0">
                <a:solidFill>
                  <a:srgbClr val="FFFF00"/>
                </a:solidFill>
                <a:latin typeface="Times New Roman" panose="02020603050405020304" pitchFamily="18" charset="0"/>
                <a:cs typeface="Times New Roman" panose="02020603050405020304" pitchFamily="18" charset="0"/>
              </a:rPr>
              <a:t>education</a:t>
            </a:r>
            <a:r>
              <a:rPr lang="en-US" dirty="0" smtClean="0">
                <a:solidFill>
                  <a:srgbClr val="FFFF00"/>
                </a:solidFill>
                <a:latin typeface="Times New Roman" panose="02020603050405020304" pitchFamily="18" charset="0"/>
                <a:cs typeface="Times New Roman" panose="02020603050405020304" pitchFamily="18" charset="0"/>
              </a:rPr>
              <a:t>.</a:t>
            </a:r>
          </a:p>
          <a:p>
            <a:pPr algn="just"/>
            <a:r>
              <a:rPr lang="en-US" dirty="0">
                <a:solidFill>
                  <a:srgbClr val="FFFF00"/>
                </a:solidFill>
                <a:latin typeface="Times New Roman" panose="02020603050405020304" pitchFamily="18" charset="0"/>
                <a:cs typeface="Times New Roman" panose="02020603050405020304" pitchFamily="18" charset="0"/>
              </a:rPr>
              <a:t>New models of Meta-education, Metaverse-powered online </a:t>
            </a:r>
            <a:r>
              <a:rPr lang="en-US" dirty="0" smtClean="0">
                <a:solidFill>
                  <a:srgbClr val="FFFF00"/>
                </a:solidFill>
                <a:latin typeface="Times New Roman" panose="02020603050405020304" pitchFamily="18" charset="0"/>
                <a:cs typeface="Times New Roman" panose="02020603050405020304" pitchFamily="18" charset="0"/>
              </a:rPr>
              <a:t>distance education </a:t>
            </a:r>
            <a:r>
              <a:rPr lang="en-US" dirty="0">
                <a:solidFill>
                  <a:srgbClr val="FFFF00"/>
                </a:solidFill>
                <a:latin typeface="Times New Roman" panose="02020603050405020304" pitchFamily="18" charset="0"/>
                <a:cs typeface="Times New Roman" panose="02020603050405020304" pitchFamily="18" charset="0"/>
              </a:rPr>
              <a:t>can emerge to allow rich, hybrid formal and informal learning experiences </a:t>
            </a:r>
            <a:r>
              <a:rPr lang="en-US" dirty="0" smtClean="0">
                <a:solidFill>
                  <a:srgbClr val="FFFF00"/>
                </a:solidFill>
                <a:latin typeface="Times New Roman" panose="02020603050405020304" pitchFamily="18" charset="0"/>
                <a:cs typeface="Times New Roman" panose="02020603050405020304" pitchFamily="18" charset="0"/>
              </a:rPr>
              <a:t>in online </a:t>
            </a:r>
            <a:r>
              <a:rPr lang="en-US" dirty="0">
                <a:solidFill>
                  <a:srgbClr val="FFFF00"/>
                </a:solidFill>
                <a:latin typeface="Times New Roman" panose="02020603050405020304" pitchFamily="18" charset="0"/>
                <a:cs typeface="Times New Roman" panose="02020603050405020304" pitchFamily="18" charset="0"/>
              </a:rPr>
              <a:t>3D virtual campuses</a:t>
            </a:r>
            <a:r>
              <a:rPr lang="en-US" dirty="0" smtClean="0">
                <a:solidFill>
                  <a:srgbClr val="FFFF00"/>
                </a:solidFill>
                <a:latin typeface="Times New Roman" panose="02020603050405020304" pitchFamily="18" charset="0"/>
                <a:cs typeface="Times New Roman" panose="02020603050405020304" pitchFamily="18" charset="0"/>
              </a:rPr>
              <a:t>.</a:t>
            </a:r>
          </a:p>
          <a:p>
            <a:pPr algn="just"/>
            <a:r>
              <a:rPr lang="en-US" dirty="0">
                <a:solidFill>
                  <a:srgbClr val="FFFF00"/>
                </a:solidFill>
                <a:latin typeface="Times New Roman" panose="02020603050405020304" pitchFamily="18" charset="0"/>
                <a:cs typeface="Times New Roman" panose="02020603050405020304" pitchFamily="18" charset="0"/>
              </a:rPr>
              <a:t>Online learning in the Metaverse will be able to break </a:t>
            </a:r>
            <a:r>
              <a:rPr lang="en-US" dirty="0" smtClean="0">
                <a:solidFill>
                  <a:srgbClr val="FFFF00"/>
                </a:solidFill>
                <a:latin typeface="Times New Roman" panose="02020603050405020304" pitchFamily="18" charset="0"/>
                <a:cs typeface="Times New Roman" panose="02020603050405020304" pitchFamily="18" charset="0"/>
              </a:rPr>
              <a:t>the final </a:t>
            </a:r>
            <a:r>
              <a:rPr lang="en-US" dirty="0">
                <a:solidFill>
                  <a:srgbClr val="FFFF00"/>
                </a:solidFill>
                <a:latin typeface="Times New Roman" panose="02020603050405020304" pitchFamily="18" charset="0"/>
                <a:cs typeface="Times New Roman" panose="02020603050405020304" pitchFamily="18" charset="0"/>
              </a:rPr>
              <a:t>frontier of social connection and informal learning.</a:t>
            </a:r>
            <a:endParaRPr lang="en-US"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0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FF00"/>
                </a:solidFill>
                <a:latin typeface="Times New Roman" panose="02020603050405020304" pitchFamily="18" charset="0"/>
                <a:cs typeface="Times New Roman" panose="02020603050405020304" pitchFamily="18" charset="0"/>
              </a:rPr>
              <a:t>History of Metaverse</a:t>
            </a:r>
            <a:endParaRPr lang="en-US"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numCol="2"/>
          <a:lstStyle/>
          <a:p>
            <a:pPr algn="just"/>
            <a:r>
              <a:rPr lang="en-US" dirty="0">
                <a:solidFill>
                  <a:srgbClr val="FFFF00"/>
                </a:solidFill>
                <a:latin typeface="Times New Roman" panose="02020603050405020304" pitchFamily="18" charset="0"/>
                <a:cs typeface="Times New Roman" panose="02020603050405020304" pitchFamily="18" charset="0"/>
              </a:rPr>
              <a:t>The term metaverse was coined in Neal Stephenson's 1992 </a:t>
            </a:r>
            <a:r>
              <a:rPr lang="en-US" dirty="0">
                <a:solidFill>
                  <a:srgbClr val="FF0000"/>
                </a:solidFill>
                <a:latin typeface="Times New Roman" panose="02020603050405020304" pitchFamily="18" charset="0"/>
                <a:cs typeface="Times New Roman" panose="02020603050405020304" pitchFamily="18" charset="0"/>
              </a:rPr>
              <a:t>science fiction novel Snow Crash</a:t>
            </a:r>
            <a:r>
              <a:rPr lang="en-US" dirty="0">
                <a:solidFill>
                  <a:srgbClr val="FFFF00"/>
                </a:solidFill>
                <a:latin typeface="Times New Roman" panose="02020603050405020304" pitchFamily="18" charset="0"/>
                <a:cs typeface="Times New Roman" panose="02020603050405020304" pitchFamily="18" charset="0"/>
              </a:rPr>
              <a:t>, where humans, as programmable avatars, interact with each other and software agents, in a three-dimensional </a:t>
            </a:r>
            <a:r>
              <a:rPr lang="en-US" dirty="0" smtClean="0">
                <a:solidFill>
                  <a:srgbClr val="FFFF00"/>
                </a:solidFill>
                <a:latin typeface="Times New Roman" panose="02020603050405020304" pitchFamily="18" charset="0"/>
                <a:cs typeface="Times New Roman" panose="02020603050405020304" pitchFamily="18" charset="0"/>
              </a:rPr>
              <a:t>virtual </a:t>
            </a:r>
            <a:r>
              <a:rPr lang="en-US" dirty="0">
                <a:solidFill>
                  <a:srgbClr val="FFFF00"/>
                </a:solidFill>
                <a:latin typeface="Times New Roman" panose="02020603050405020304" pitchFamily="18" charset="0"/>
                <a:cs typeface="Times New Roman" panose="02020603050405020304" pitchFamily="18" charset="0"/>
              </a:rPr>
              <a:t>space that uses the metaphor of the real world</a:t>
            </a:r>
            <a:r>
              <a:rPr lang="en-US" dirty="0" smtClean="0">
                <a:solidFill>
                  <a:srgbClr val="FFFF00"/>
                </a:solidFill>
                <a:latin typeface="Times New Roman" panose="02020603050405020304" pitchFamily="18" charset="0"/>
                <a:cs typeface="Times New Roman" panose="02020603050405020304" pitchFamily="18" charset="0"/>
              </a:rPr>
              <a:t>. </a:t>
            </a:r>
          </a:p>
          <a:p>
            <a:pPr marL="457200" lvl="1" indent="0" algn="just">
              <a:buNone/>
            </a:pPr>
            <a:r>
              <a:rPr lang="en-US" sz="1600" dirty="0" smtClean="0">
                <a:latin typeface="Times New Roman" panose="02020603050405020304" pitchFamily="18" charset="0"/>
                <a:cs typeface="Times New Roman" panose="02020603050405020304" pitchFamily="18" charset="0"/>
              </a:rPr>
              <a:t>(Grimshaw</a:t>
            </a:r>
            <a:r>
              <a:rPr lang="en-US" sz="1600" dirty="0">
                <a:latin typeface="Times New Roman" panose="02020603050405020304" pitchFamily="18" charset="0"/>
                <a:cs typeface="Times New Roman" panose="02020603050405020304" pitchFamily="18" charset="0"/>
              </a:rPr>
              <a:t>, Mark (2014). The Oxford Handbook of Virtuality. New York: Oxford University Press. p. 702. ISBN </a:t>
            </a:r>
            <a:r>
              <a:rPr lang="en-US" sz="1600" dirty="0" smtClean="0">
                <a:latin typeface="Times New Roman" panose="02020603050405020304" pitchFamily="18" charset="0"/>
                <a:cs typeface="Times New Roman" panose="02020603050405020304" pitchFamily="18" charset="0"/>
              </a:rPr>
              <a:t>9780199826162)</a:t>
            </a:r>
          </a:p>
          <a:p>
            <a:endParaRPr lang="en-US" sz="1600" dirty="0">
              <a:solidFill>
                <a:srgbClr val="FFFF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64" y="2063933"/>
            <a:ext cx="4506686" cy="3435530"/>
          </a:xfrm>
          <a:prstGeom prst="rect">
            <a:avLst/>
          </a:prstGeom>
        </p:spPr>
      </p:pic>
    </p:spTree>
    <p:extLst>
      <p:ext uri="{BB962C8B-B14F-4D97-AF65-F5344CB8AC3E}">
        <p14:creationId xmlns:p14="http://schemas.microsoft.com/office/powerpoint/2010/main" val="379523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Definitions of Metaverse</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US" dirty="0">
                <a:solidFill>
                  <a:srgbClr val="FFFF00"/>
                </a:solidFill>
              </a:rPr>
              <a:t>The Metaverse is the post-reality universe, a perpetual and persistent multiuser </a:t>
            </a:r>
            <a:r>
              <a:rPr lang="en-US" dirty="0" smtClean="0">
                <a:solidFill>
                  <a:srgbClr val="FFFF00"/>
                </a:solidFill>
              </a:rPr>
              <a:t>environment merging </a:t>
            </a:r>
            <a:r>
              <a:rPr lang="en-US" dirty="0">
                <a:solidFill>
                  <a:srgbClr val="FFFF00"/>
                </a:solidFill>
              </a:rPr>
              <a:t>physical reality with digital virtuality. It is based on the convergence of </a:t>
            </a:r>
            <a:r>
              <a:rPr lang="en-US" dirty="0" smtClean="0">
                <a:solidFill>
                  <a:srgbClr val="FFFF00"/>
                </a:solidFill>
              </a:rPr>
              <a:t>technologies that enable multisensory </a:t>
            </a:r>
            <a:r>
              <a:rPr lang="en-US" dirty="0">
                <a:solidFill>
                  <a:srgbClr val="FFFF00"/>
                </a:solidFill>
              </a:rPr>
              <a:t>interactions with virtual environments, digital </a:t>
            </a:r>
            <a:r>
              <a:rPr lang="en-US" dirty="0" smtClean="0">
                <a:solidFill>
                  <a:srgbClr val="FFFF00"/>
                </a:solidFill>
              </a:rPr>
              <a:t>objects, </a:t>
            </a:r>
            <a:r>
              <a:rPr lang="en-US" dirty="0">
                <a:solidFill>
                  <a:srgbClr val="FFFF00"/>
                </a:solidFill>
              </a:rPr>
              <a:t>and people such </a:t>
            </a:r>
            <a:r>
              <a:rPr lang="en-US" dirty="0" smtClean="0">
                <a:solidFill>
                  <a:srgbClr val="FFFF00"/>
                </a:solidFill>
              </a:rPr>
              <a:t>as virtual </a:t>
            </a:r>
            <a:r>
              <a:rPr lang="en-US" dirty="0">
                <a:solidFill>
                  <a:srgbClr val="FFFF00"/>
                </a:solidFill>
              </a:rPr>
              <a:t>reality (VR) and augmented reality (AR</a:t>
            </a:r>
            <a:r>
              <a:rPr lang="en-US" dirty="0" smtClean="0">
                <a:solidFill>
                  <a:srgbClr val="FFFF00"/>
                </a:solidFill>
              </a:rPr>
              <a:t>).</a:t>
            </a:r>
          </a:p>
          <a:p>
            <a:pPr algn="just"/>
            <a:r>
              <a:rPr lang="en-US" dirty="0">
                <a:solidFill>
                  <a:srgbClr val="FFFF00"/>
                </a:solidFill>
              </a:rPr>
              <a:t>T</a:t>
            </a:r>
            <a:r>
              <a:rPr lang="en-US" dirty="0" smtClean="0">
                <a:solidFill>
                  <a:srgbClr val="FFFF00"/>
                </a:solidFill>
              </a:rPr>
              <a:t>he </a:t>
            </a:r>
            <a:r>
              <a:rPr lang="en-US" dirty="0">
                <a:solidFill>
                  <a:srgbClr val="FFFF00"/>
                </a:solidFill>
              </a:rPr>
              <a:t>Metaverse is an interconnected web </a:t>
            </a:r>
            <a:r>
              <a:rPr lang="en-US" dirty="0" smtClean="0">
                <a:solidFill>
                  <a:srgbClr val="FFFF00"/>
                </a:solidFill>
              </a:rPr>
              <a:t>of social</a:t>
            </a:r>
            <a:r>
              <a:rPr lang="en-US" dirty="0">
                <a:solidFill>
                  <a:srgbClr val="FFFF00"/>
                </a:solidFill>
              </a:rPr>
              <a:t>, networked immersive environments in persistent multiuser platforms</a:t>
            </a:r>
            <a:r>
              <a:rPr lang="en-US" dirty="0" smtClean="0">
                <a:solidFill>
                  <a:srgbClr val="FFFF00"/>
                </a:solidFill>
              </a:rPr>
              <a:t>.</a:t>
            </a:r>
            <a:r>
              <a:rPr lang="en-US" dirty="0">
                <a:solidFill>
                  <a:srgbClr val="FFFF00"/>
                </a:solidFill>
              </a:rPr>
              <a:t> It enables </a:t>
            </a:r>
            <a:r>
              <a:rPr lang="en-US" dirty="0" smtClean="0">
                <a:solidFill>
                  <a:srgbClr val="FFFF00"/>
                </a:solidFill>
              </a:rPr>
              <a:t>seamless embodied </a:t>
            </a:r>
            <a:r>
              <a:rPr lang="en-US" dirty="0">
                <a:solidFill>
                  <a:srgbClr val="FFFF00"/>
                </a:solidFill>
              </a:rPr>
              <a:t>user communication in real-time and dynamic interactions with digital artifacts.</a:t>
            </a:r>
            <a:endParaRPr lang="en-US" dirty="0" smtClean="0">
              <a:solidFill>
                <a:srgbClr val="FFFF00"/>
              </a:solidFill>
            </a:endParaRPr>
          </a:p>
          <a:p>
            <a:pPr algn="just"/>
            <a:endParaRPr lang="en-US" dirty="0">
              <a:solidFill>
                <a:srgbClr val="FFFF00"/>
              </a:solidFill>
            </a:endParaRPr>
          </a:p>
        </p:txBody>
      </p:sp>
    </p:spTree>
    <p:extLst>
      <p:ext uri="{BB962C8B-B14F-4D97-AF65-F5344CB8AC3E}">
        <p14:creationId xmlns:p14="http://schemas.microsoft.com/office/powerpoint/2010/main" val="14179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What is Metaverse?</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9166"/>
            <a:ext cx="10160726" cy="5003074"/>
          </a:xfrm>
        </p:spPr>
        <p:txBody>
          <a:bodyPr/>
          <a:lstStyle/>
          <a:p>
            <a:pPr marL="0" indent="0" algn="just">
              <a:buNone/>
            </a:pPr>
            <a:r>
              <a:rPr lang="en-US" dirty="0" smtClean="0">
                <a:solidFill>
                  <a:srgbClr val="FFFF00"/>
                </a:solidFill>
                <a:latin typeface="Times New Roman" panose="02020603050405020304" pitchFamily="18" charset="0"/>
                <a:cs typeface="Times New Roman" panose="02020603050405020304" pitchFamily="18" charset="0"/>
              </a:rPr>
              <a:t>Metaverse </a:t>
            </a:r>
            <a:r>
              <a:rPr lang="en-US" dirty="0">
                <a:solidFill>
                  <a:srgbClr val="FFFF00"/>
                </a:solidFill>
                <a:latin typeface="Times New Roman" panose="02020603050405020304" pitchFamily="18" charset="0"/>
                <a:cs typeface="Times New Roman" panose="02020603050405020304" pitchFamily="18" charset="0"/>
              </a:rPr>
              <a:t>is a post-internet world with a </a:t>
            </a:r>
            <a:r>
              <a:rPr lang="en-US" dirty="0" smtClean="0">
                <a:solidFill>
                  <a:srgbClr val="FFFF00"/>
                </a:solidFill>
                <a:latin typeface="Times New Roman" panose="02020603050405020304" pitchFamily="18" charset="0"/>
                <a:cs typeface="Times New Roman" panose="02020603050405020304" pitchFamily="18" charset="0"/>
              </a:rPr>
              <a:t>decentralized </a:t>
            </a:r>
            <a:r>
              <a:rPr lang="en-US" dirty="0">
                <a:solidFill>
                  <a:srgbClr val="FFFF00"/>
                </a:solidFill>
                <a:latin typeface="Times New Roman" panose="02020603050405020304" pitchFamily="18" charset="0"/>
                <a:cs typeface="Times New Roman" panose="02020603050405020304" pitchFamily="18" charset="0"/>
              </a:rPr>
              <a:t>computing platform of all sorts which may be continuous and in real-time. It would lead to an entirely digital economy most Silicon Valley and Governments see it as. Facebook is not the only company planning on it. Fortnite is a major company that has built the elements for its Live shows, Digital </a:t>
            </a:r>
            <a:r>
              <a:rPr lang="en-US" dirty="0" smtClean="0">
                <a:solidFill>
                  <a:srgbClr val="FFFF00"/>
                </a:solidFill>
                <a:latin typeface="Times New Roman" panose="02020603050405020304" pitchFamily="18" charset="0"/>
                <a:cs typeface="Times New Roman" panose="02020603050405020304" pitchFamily="18" charset="0"/>
              </a:rPr>
              <a:t>Currency, </a:t>
            </a:r>
            <a:r>
              <a:rPr lang="en-US" dirty="0">
                <a:solidFill>
                  <a:srgbClr val="FFFF00"/>
                </a:solidFill>
                <a:latin typeface="Times New Roman" panose="02020603050405020304" pitchFamily="18" charset="0"/>
                <a:cs typeface="Times New Roman" panose="02020603050405020304" pitchFamily="18" charset="0"/>
              </a:rPr>
              <a:t>etc.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01291"/>
            <a:ext cx="12192000" cy="3418034"/>
          </a:xfrm>
          <a:prstGeom prst="rect">
            <a:avLst/>
          </a:prstGeom>
        </p:spPr>
      </p:pic>
    </p:spTree>
    <p:extLst>
      <p:ext uri="{BB962C8B-B14F-4D97-AF65-F5344CB8AC3E}">
        <p14:creationId xmlns:p14="http://schemas.microsoft.com/office/powerpoint/2010/main" val="143267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4949"/>
            <a:ext cx="10515600" cy="2090057"/>
          </a:xfrm>
        </p:spPr>
        <p:txBody>
          <a:bodyPr/>
          <a:lstStyle/>
          <a:p>
            <a:r>
              <a:rPr lang="en-US" u="sng" dirty="0" smtClean="0">
                <a:solidFill>
                  <a:srgbClr val="FFFF00"/>
                </a:solidFill>
                <a:latin typeface="Times New Roman" panose="02020603050405020304" pitchFamily="18" charset="0"/>
                <a:cs typeface="Times New Roman" panose="02020603050405020304" pitchFamily="18" charset="0"/>
              </a:rPr>
              <a:t>The Timeline of Metaverse</a:t>
            </a:r>
            <a:endParaRPr lang="en-US" u="sng" dirty="0">
              <a:solidFill>
                <a:srgbClr val="FFFF00"/>
              </a:solidFill>
              <a:latin typeface="Times New Roman" panose="02020603050405020304" pitchFamily="18" charset="0"/>
              <a:cs typeface="Times New Roman" panose="02020603050405020304" pitchFamily="18" charset="0"/>
            </a:endParaRPr>
          </a:p>
        </p:txBody>
      </p:sp>
      <p:pic>
        <p:nvPicPr>
          <p:cNvPr id="1026" name="Picture 2" descr="Futurist Speaker Thomas Frey Blog: The History of the Metaver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3589" y="1690688"/>
            <a:ext cx="9993085" cy="443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640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5775" y="195943"/>
            <a:ext cx="3654552" cy="6543403"/>
          </a:xfrm>
          <a:prstGeom prst="rect">
            <a:avLst/>
          </a:prstGeom>
        </p:spPr>
      </p:pic>
      <p:sp>
        <p:nvSpPr>
          <p:cNvPr id="3" name="Rectangle 2"/>
          <p:cNvSpPr/>
          <p:nvPr/>
        </p:nvSpPr>
        <p:spPr>
          <a:xfrm>
            <a:off x="313509" y="889844"/>
            <a:ext cx="8830491" cy="5509200"/>
          </a:xfrm>
          <a:prstGeom prst="rect">
            <a:avLst/>
          </a:prstGeom>
        </p:spPr>
        <p:txBody>
          <a:bodyPr wrap="square">
            <a:spAutoFit/>
          </a:bodyPr>
          <a:lstStyle/>
          <a:p>
            <a:pPr algn="just"/>
            <a:r>
              <a:rPr lang="en-US" sz="2200" b="1" dirty="0">
                <a:solidFill>
                  <a:srgbClr val="FF0000"/>
                </a:solidFill>
                <a:latin typeface="Times New Roman" panose="02020603050405020304" pitchFamily="18" charset="0"/>
                <a:cs typeface="Times New Roman" panose="02020603050405020304" pitchFamily="18" charset="0"/>
              </a:rPr>
              <a:t>1991 – Birth of the Internet</a:t>
            </a:r>
          </a:p>
          <a:p>
            <a:pPr algn="just"/>
            <a:r>
              <a:rPr lang="en-US" sz="2200" dirty="0">
                <a:solidFill>
                  <a:srgbClr val="FFFF00"/>
                </a:solidFill>
                <a:latin typeface="Times New Roman" panose="02020603050405020304" pitchFamily="18" charset="0"/>
                <a:cs typeface="Times New Roman" panose="02020603050405020304" pitchFamily="18" charset="0"/>
              </a:rPr>
              <a:t>On the 6th of August 1991, Tim Berners-Lee posted the very first public invitation for collaboration on the World Wide Web. This is the date the Internet was born.</a:t>
            </a:r>
          </a:p>
          <a:p>
            <a:pPr algn="just"/>
            <a:endParaRPr lang="en-US" sz="2200" dirty="0">
              <a:solidFill>
                <a:srgbClr val="FFFF00"/>
              </a:solidFill>
              <a:latin typeface="Times New Roman" panose="02020603050405020304" pitchFamily="18" charset="0"/>
              <a:cs typeface="Times New Roman" panose="02020603050405020304" pitchFamily="18" charset="0"/>
            </a:endParaRPr>
          </a:p>
          <a:p>
            <a:pPr algn="just"/>
            <a:r>
              <a:rPr lang="en-US" sz="2200" b="1" dirty="0">
                <a:solidFill>
                  <a:srgbClr val="FF0000"/>
                </a:solidFill>
                <a:latin typeface="Times New Roman" panose="02020603050405020304" pitchFamily="18" charset="0"/>
                <a:cs typeface="Times New Roman" panose="02020603050405020304" pitchFamily="18" charset="0"/>
              </a:rPr>
              <a:t>1992 – Snow Crash</a:t>
            </a:r>
          </a:p>
          <a:p>
            <a:pPr algn="just"/>
            <a:r>
              <a:rPr lang="en-US" sz="2200" dirty="0">
                <a:solidFill>
                  <a:srgbClr val="FFFF00"/>
                </a:solidFill>
                <a:latin typeface="Times New Roman" panose="02020603050405020304" pitchFamily="18" charset="0"/>
                <a:cs typeface="Times New Roman" panose="02020603050405020304" pitchFamily="18" charset="0"/>
              </a:rPr>
              <a:t>The very next year, science fiction writer Neal Stephenson coined the term “metaverse” in his 1992 novel Snow Crash, where humans, as avatars, interact with each other and software agents, in a three-dimensional virtual space that uses the metaphor of the real world.</a:t>
            </a:r>
          </a:p>
          <a:p>
            <a:pPr algn="just"/>
            <a:endParaRPr lang="en-US" sz="2200" dirty="0">
              <a:solidFill>
                <a:srgbClr val="FFFF00"/>
              </a:solidFill>
              <a:latin typeface="Times New Roman" panose="02020603050405020304" pitchFamily="18" charset="0"/>
              <a:cs typeface="Times New Roman" panose="02020603050405020304" pitchFamily="18" charset="0"/>
            </a:endParaRPr>
          </a:p>
          <a:p>
            <a:pPr algn="just"/>
            <a:r>
              <a:rPr lang="en-US" sz="2200" b="1" dirty="0">
                <a:solidFill>
                  <a:srgbClr val="FF0000"/>
                </a:solidFill>
                <a:latin typeface="Times New Roman" panose="02020603050405020304" pitchFamily="18" charset="0"/>
                <a:cs typeface="Times New Roman" panose="02020603050405020304" pitchFamily="18" charset="0"/>
              </a:rPr>
              <a:t>1993 – Proof of Work</a:t>
            </a:r>
          </a:p>
          <a:p>
            <a:pPr algn="just"/>
            <a:r>
              <a:rPr lang="en-US" sz="2200" dirty="0">
                <a:solidFill>
                  <a:srgbClr val="FFFF00"/>
                </a:solidFill>
                <a:latin typeface="Times New Roman" panose="02020603050405020304" pitchFamily="18" charset="0"/>
                <a:cs typeface="Times New Roman" panose="02020603050405020304" pitchFamily="18" charset="0"/>
              </a:rPr>
              <a:t>The term and concept were introduced in the context of computer security as a way to prevent email spamming. Later, proof work became one of the primary techniques for verifying and legitimizing transactions on a blockchain, specifically – cyber currency mining based on computer power.</a:t>
            </a:r>
          </a:p>
        </p:txBody>
      </p:sp>
    </p:spTree>
    <p:extLst>
      <p:ext uri="{BB962C8B-B14F-4D97-AF65-F5344CB8AC3E}">
        <p14:creationId xmlns:p14="http://schemas.microsoft.com/office/powerpoint/2010/main" val="158694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7448" y="0"/>
            <a:ext cx="3654552" cy="6858000"/>
          </a:xfrm>
          <a:prstGeom prst="rect">
            <a:avLst/>
          </a:prstGeom>
        </p:spPr>
      </p:pic>
      <p:sp>
        <p:nvSpPr>
          <p:cNvPr id="4" name="Rectangle 3"/>
          <p:cNvSpPr/>
          <p:nvPr/>
        </p:nvSpPr>
        <p:spPr>
          <a:xfrm>
            <a:off x="0" y="-218152"/>
            <a:ext cx="9144000" cy="7109639"/>
          </a:xfrm>
          <a:prstGeom prst="rect">
            <a:avLst/>
          </a:prstGeom>
        </p:spPr>
        <p:txBody>
          <a:bodyPr wrap="square">
            <a:spAutoFit/>
          </a:bodyPr>
          <a:lstStyle/>
          <a:p>
            <a:endParaRPr lang="en-US" dirty="0" smtClean="0"/>
          </a:p>
          <a:p>
            <a:endParaRPr lang="en-US" dirty="0"/>
          </a:p>
          <a:p>
            <a:pPr algn="just"/>
            <a:endParaRPr lang="en-US" sz="2000" dirty="0" smtClean="0"/>
          </a:p>
          <a:p>
            <a:pPr algn="just"/>
            <a:r>
              <a:rPr lang="en-US" sz="2000" b="1" dirty="0" smtClean="0">
                <a:solidFill>
                  <a:srgbClr val="FF0000"/>
                </a:solidFill>
                <a:latin typeface="Times New Roman" panose="02020603050405020304" pitchFamily="18" charset="0"/>
                <a:cs typeface="Times New Roman" panose="02020603050405020304" pitchFamily="18" charset="0"/>
              </a:rPr>
              <a:t>1998 </a:t>
            </a:r>
            <a:r>
              <a:rPr lang="en-US" sz="2000" b="1" dirty="0">
                <a:solidFill>
                  <a:srgbClr val="FF0000"/>
                </a:solidFill>
                <a:latin typeface="Times New Roman" panose="02020603050405020304" pitchFamily="18" charset="0"/>
                <a:cs typeface="Times New Roman" panose="02020603050405020304" pitchFamily="18" charset="0"/>
              </a:rPr>
              <a:t>– B-Money</a:t>
            </a:r>
          </a:p>
          <a:p>
            <a:pPr algn="just"/>
            <a:r>
              <a:rPr lang="en-US" sz="2000" dirty="0">
                <a:solidFill>
                  <a:srgbClr val="FFFF00"/>
                </a:solidFill>
                <a:latin typeface="Times New Roman" panose="02020603050405020304" pitchFamily="18" charset="0"/>
                <a:cs typeface="Times New Roman" panose="02020603050405020304" pitchFamily="18" charset="0"/>
              </a:rPr>
              <a:t>Computer engineer Wei Dei revealed his concept for b-money, a decentralized, distributed cryptocurrency. It never came to pass but some of the concepts are very similar to those in Bitcoin, which emerged years later. One element was the use of Proof of Stake, an alternative mining algorithm that relies on the developer’s current holdings of the cryptocurrency rather than raw computing power.</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2002 – Digital Twins</a:t>
            </a:r>
          </a:p>
          <a:p>
            <a:pPr algn="just"/>
            <a:r>
              <a:rPr lang="en-US" sz="2000" dirty="0">
                <a:solidFill>
                  <a:srgbClr val="FFFF00"/>
                </a:solidFill>
                <a:latin typeface="Times New Roman" panose="02020603050405020304" pitchFamily="18" charset="0"/>
                <a:cs typeface="Times New Roman" panose="02020603050405020304" pitchFamily="18" charset="0"/>
              </a:rPr>
              <a:t>The concept and model of the digital twin – the digital counterpart of a physical object </a:t>
            </a:r>
            <a:r>
              <a:rPr lang="en-US" sz="2000" dirty="0" smtClean="0">
                <a:solidFill>
                  <a:srgbClr val="FFFF00"/>
                </a:solidFill>
                <a:latin typeface="Times New Roman" panose="02020603050405020304" pitchFamily="18" charset="0"/>
                <a:cs typeface="Times New Roman" panose="02020603050405020304" pitchFamily="18" charset="0"/>
              </a:rPr>
              <a:t>was </a:t>
            </a:r>
            <a:r>
              <a:rPr lang="en-US" sz="2000" dirty="0">
                <a:solidFill>
                  <a:srgbClr val="FFFF00"/>
                </a:solidFill>
                <a:latin typeface="Times New Roman" panose="02020603050405020304" pitchFamily="18" charset="0"/>
                <a:cs typeface="Times New Roman" panose="02020603050405020304" pitchFamily="18" charset="0"/>
              </a:rPr>
              <a:t>publicly introduced in 2002 by Michael Grieves, then of the University of Michigan, at a Society of Manufacturing Engineers conference. Grieves proposed the digital twin as the conceptual model underlying product lifecycle management.</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2003 – Second Life</a:t>
            </a:r>
          </a:p>
          <a:p>
            <a:pPr algn="just"/>
            <a:r>
              <a:rPr lang="en-US" sz="2000" dirty="0">
                <a:solidFill>
                  <a:srgbClr val="FFFF00"/>
                </a:solidFill>
                <a:latin typeface="Times New Roman" panose="02020603050405020304" pitchFamily="18" charset="0"/>
                <a:cs typeface="Times New Roman" panose="02020603050405020304" pitchFamily="18" charset="0"/>
              </a:rPr>
              <a:t>Second Life is the online virtual world, developed by Philip Rosedale and his team at Linden Lab in 2003. It was very much a precursor to the Metaverse worlds being developed today. One of the biggest problems Second Life users faced was low bandwidths and high “res” times making it a less-than-optimal experience. But even today, Second Life has an active user base of a million people, each spending over four hours a day in this virtual world.</a:t>
            </a:r>
          </a:p>
        </p:txBody>
      </p:sp>
    </p:spTree>
    <p:extLst>
      <p:ext uri="{BB962C8B-B14F-4D97-AF65-F5344CB8AC3E}">
        <p14:creationId xmlns:p14="http://schemas.microsoft.com/office/powerpoint/2010/main" val="3798162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3707" y="91440"/>
            <a:ext cx="3654552" cy="6530340"/>
          </a:xfrm>
          <a:prstGeom prst="rect">
            <a:avLst/>
          </a:prstGeom>
        </p:spPr>
      </p:pic>
      <p:sp>
        <p:nvSpPr>
          <p:cNvPr id="3" name="Rectangle 2"/>
          <p:cNvSpPr/>
          <p:nvPr/>
        </p:nvSpPr>
        <p:spPr>
          <a:xfrm>
            <a:off x="0" y="474345"/>
            <a:ext cx="9144000" cy="6186309"/>
          </a:xfrm>
          <a:prstGeom prst="rect">
            <a:avLst/>
          </a:prstGeom>
        </p:spPr>
        <p:txBody>
          <a:bodyPr wrap="square">
            <a:spAutoFit/>
          </a:bodyPr>
          <a:lstStyle/>
          <a:p>
            <a:pPr algn="just"/>
            <a:r>
              <a:rPr lang="en-US" sz="2200" b="1" dirty="0">
                <a:solidFill>
                  <a:srgbClr val="FF0000"/>
                </a:solidFill>
                <a:latin typeface="Times New Roman" panose="02020603050405020304" pitchFamily="18" charset="0"/>
                <a:cs typeface="Times New Roman" panose="02020603050405020304" pitchFamily="18" charset="0"/>
              </a:rPr>
              <a:t>2006 – Roblox</a:t>
            </a:r>
          </a:p>
          <a:p>
            <a:pPr algn="just"/>
            <a:r>
              <a:rPr lang="en-US" sz="2200" dirty="0">
                <a:solidFill>
                  <a:srgbClr val="FFFF00"/>
                </a:solidFill>
                <a:latin typeface="Times New Roman" panose="02020603050405020304" pitchFamily="18" charset="0"/>
                <a:cs typeface="Times New Roman" panose="02020603050405020304" pitchFamily="18" charset="0"/>
              </a:rPr>
              <a:t>This online platform was introduced that allowed users to create and play games developed by other users. During the 2020 pandemic, it became a significant source of interaction for young people, and it became the third-highest-grossing game that year.</a:t>
            </a:r>
          </a:p>
          <a:p>
            <a:pPr algn="just"/>
            <a:endParaRPr lang="en-US" sz="2200" dirty="0">
              <a:solidFill>
                <a:srgbClr val="FFFF00"/>
              </a:solidFill>
              <a:latin typeface="Times New Roman" panose="02020603050405020304" pitchFamily="18" charset="0"/>
              <a:cs typeface="Times New Roman" panose="02020603050405020304" pitchFamily="18" charset="0"/>
            </a:endParaRPr>
          </a:p>
          <a:p>
            <a:pPr algn="just"/>
            <a:r>
              <a:rPr lang="en-US" sz="2200" b="1" dirty="0">
                <a:solidFill>
                  <a:srgbClr val="FF0000"/>
                </a:solidFill>
                <a:latin typeface="Times New Roman" panose="02020603050405020304" pitchFamily="18" charset="0"/>
                <a:cs typeface="Times New Roman" panose="02020603050405020304" pitchFamily="18" charset="0"/>
              </a:rPr>
              <a:t>2009 – Bitcoin</a:t>
            </a:r>
          </a:p>
          <a:p>
            <a:pPr algn="just"/>
            <a:r>
              <a:rPr lang="en-US" sz="2200" dirty="0">
                <a:solidFill>
                  <a:srgbClr val="FFFF00"/>
                </a:solidFill>
                <a:latin typeface="Times New Roman" panose="02020603050405020304" pitchFamily="18" charset="0"/>
                <a:cs typeface="Times New Roman" panose="02020603050405020304" pitchFamily="18" charset="0"/>
              </a:rPr>
              <a:t>On the 3rd of January in 2009, the bitcoin network came into existence with its mysterious founder, Satoshi Nakamoto, mining the genesis block of bitcoin (block number 0), which yielded a reward of 50 bitcoins. This was the day Bitcoin was born.</a:t>
            </a:r>
          </a:p>
          <a:p>
            <a:pPr algn="just"/>
            <a:endParaRPr lang="en-US" sz="2200" dirty="0">
              <a:solidFill>
                <a:srgbClr val="FFFF00"/>
              </a:solidFill>
              <a:latin typeface="Times New Roman" panose="02020603050405020304" pitchFamily="18" charset="0"/>
              <a:cs typeface="Times New Roman" panose="02020603050405020304" pitchFamily="18" charset="0"/>
            </a:endParaRPr>
          </a:p>
          <a:p>
            <a:pPr algn="just"/>
            <a:r>
              <a:rPr lang="en-US" sz="2200" b="1" dirty="0">
                <a:solidFill>
                  <a:srgbClr val="FF0000"/>
                </a:solidFill>
                <a:latin typeface="Times New Roman" panose="02020603050405020304" pitchFamily="18" charset="0"/>
                <a:cs typeface="Times New Roman" panose="02020603050405020304" pitchFamily="18" charset="0"/>
              </a:rPr>
              <a:t>2009 – Blockchain</a:t>
            </a:r>
          </a:p>
          <a:p>
            <a:pPr algn="just"/>
            <a:r>
              <a:rPr lang="en-US" sz="2200" dirty="0">
                <a:solidFill>
                  <a:srgbClr val="FFFF00"/>
                </a:solidFill>
                <a:latin typeface="Times New Roman" panose="02020603050405020304" pitchFamily="18" charset="0"/>
                <a:cs typeface="Times New Roman" panose="02020603050405020304" pitchFamily="18" charset="0"/>
              </a:rPr>
              <a:t>Along with the invention of Bitcoin, Satoshi Nakamoto also invented blockchain to serve as the public transaction ledger for Bitcoin. Even though others have claimed to have invented the concept of blockchain earlier, the same day that Bitcoin was launched is the same day that a usable form of Blockchain was born.</a:t>
            </a:r>
          </a:p>
        </p:txBody>
      </p:sp>
    </p:spTree>
    <p:extLst>
      <p:ext uri="{BB962C8B-B14F-4D97-AF65-F5344CB8AC3E}">
        <p14:creationId xmlns:p14="http://schemas.microsoft.com/office/powerpoint/2010/main" val="2866671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500</TotalTime>
  <Words>2469</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History of Metaverse</vt:lpstr>
      <vt:lpstr>Definitions of Metaverse</vt:lpstr>
      <vt:lpstr>What is Metaverse?</vt:lpstr>
      <vt:lpstr>The Timeline of Metaverse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Foundations of  Metaverse</vt:lpstr>
      <vt:lpstr>PowerPoint Presentation</vt:lpstr>
      <vt:lpstr>Virtual, Augmented and Mixed Reality</vt:lpstr>
      <vt:lpstr>PowerPoint Presentation</vt:lpstr>
      <vt:lpstr>Multimodal Metaverse Interactions</vt:lpstr>
      <vt:lpstr>PowerPoint Presentation</vt:lpstr>
      <vt:lpstr>Conclusions</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Syed Mustjab Hyder</dc:title>
  <dc:creator>Moorche</dc:creator>
  <cp:lastModifiedBy>Moorche</cp:lastModifiedBy>
  <cp:revision>41</cp:revision>
  <dcterms:created xsi:type="dcterms:W3CDTF">2022-10-02T14:28:16Z</dcterms:created>
  <dcterms:modified xsi:type="dcterms:W3CDTF">2022-10-07T13:50:15Z</dcterms:modified>
</cp:coreProperties>
</file>