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9_8A4C24F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4" r:id="rId9"/>
    <p:sldId id="261" r:id="rId10"/>
    <p:sldId id="263" r:id="rId11"/>
    <p:sldId id="265" r:id="rId12"/>
    <p:sldId id="266" r:id="rId13"/>
    <p:sldId id="269" r:id="rId14"/>
    <p:sldId id="267" r:id="rId15"/>
    <p:sldId id="262" r:id="rId16"/>
    <p:sldId id="268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2D1803-7475-9C99-3BEF-CF2D75E48B21}" name="Viquar Ahmed Mohammed" initials="VM" userId="S::mohammed.v@northeastern.edu::3bbaf2d8-ca21-4c3f-adf2-a496d00962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F2A39-DDBE-400A-B690-B1C29A95CFB6}" v="26" dt="2025-05-22T03:12:31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modernComment_119_8A4C24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6A645E-6F29-4044-9D6B-DC5E58CEE7D9}" authorId="{142D1803-7475-9C99-3BEF-CF2D75E48B21}" created="2025-05-22T00:57:21.646">
    <pc:sldMkLst xmlns:pc="http://schemas.microsoft.com/office/powerpoint/2013/main/command">
      <pc:docMk/>
      <pc:sldMk cId="2320246005" sldId="281"/>
    </pc:sldMkLst>
    <p188:txBody>
      <a:bodyPr/>
      <a:lstStyle/>
      <a:p>
        <a:r>
          <a:rPr lang="en-US"/>
          <a:t>Strategic Recommendations
Prioritize Cluster 3 for Re-engagement
With low service usage and weak outcomes, this segment risks being underserved. Targeted outreach, motivational interventions, or flexible engagement models may help increase participation and impact.
Use Cluster 4 as a Success Benchmark
Participants in Cluster 4 demonstrate how intensive, sustained engagement leads to high outcomes. Insights from this group (e.g., service combinations, staff interactions) can inform enhancements for other segments.
Evaluate Efficiency in Clusters 2 and 5
Both groups show high engagement, but while Cluster 2 yields strong gains, Cluster 5 achieves only moderate outcomes. This suggests a need to:
Audit service relevance for Cluster 5
Experiment with service redesign or coaching
Monitor resource allocation and impact
Tailor Support for Cluster 1
Despite minimal needs, this large group (31%) may benefit from light-touch, goal-driven programming (e.g., skill-building, career readiness) to sustain independence and transition success.
Conclusion
This segmentation empowers YSM to deliver more personalized, cost-effective programming. By focusing on Cluster 3 for intervention and Cluster 4 for replication, and refining service strategies for Clusters 2 and 5, the organization can better align services with participant needs—ultimately enhancing outcomes across the board.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70B5-71C5-867D-617B-902580C9D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F3849-CBB7-AA9A-F6D4-33DC0573C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9E9C-913E-EAF1-13A9-BF546A7C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C89E-759C-CE50-9675-3740210F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D3BA-4264-C532-029B-660E0A6D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DA0-63A8-4DDC-EBE9-259CF8D7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3CC13-AE40-3DEF-6447-F903B1BA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C81A-61EB-BB4B-80FC-49443E90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DB2-14FA-5860-3378-3824C1D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AE64-D7CD-640C-997F-364BFEA9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57307-ACA3-3B6D-950C-AEF787CC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C22FF-A4ED-9406-C435-8A92438F9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5447-46A3-0FFA-5049-96D66E20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EEF4-F1B4-DA5A-E155-94BE9BBB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902A-8775-1B76-58C7-DE74525D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1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000C-B33B-3507-8047-B0DB44AA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733B-6C56-93D1-3467-18ECE5DE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46EB-C58A-6D51-A4A5-2D9E401F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E9C68-0857-8ADB-C4B9-37C7DE9B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0D1C-9352-C725-98F1-A646C53B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8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E434-34E2-847C-F429-5EE4E71B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6115F-F445-D926-B787-3CAA38CC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7B93-00F4-4FA6-C9AA-9B1003FC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AE73-7DCB-2A65-3D38-80D9B26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678D-AD36-632E-A648-6B220752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7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6D2-E93F-B0BB-02CF-CB514927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4FB9-A727-E43E-2F67-1DBF2DA85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9B571-BCF4-A146-79DF-6AF2585CC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DD297-8CF2-8382-2F47-F8754DF2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F204-C6B2-776E-C081-3BE909E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85F8-CBEF-9BBA-A5B2-9E25DBD9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D666-A31B-D9E6-4330-D860363B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F2B6-6C43-5A64-0681-774F36CF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5C31-4C44-B040-43E5-8B8F5050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BF75-A252-C74A-6499-508C57A0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F20D3-EFCA-3CB0-99BB-64A07CBDF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21D15-565F-D37A-9B54-03CBA000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A1B92-70C6-B0F6-4319-9D1D8CD0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435A2-07F7-D77B-DDAE-7910CF72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0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11F5-BA3A-5334-40BD-3492F21D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BC0D3-F657-18CF-10A4-4A08B9C5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5CC6B-1012-3E9F-2376-58D7A9C9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7975B-8280-E29F-76BC-16810E33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FA438-89D6-13A9-1E62-653633FB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CFFBF-21C1-C227-BFEB-8DA42D83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58F3-6216-7542-651F-2891E799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76C6-5DB3-6565-47C3-94296F95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2243-A2D3-2D26-97F0-DF8CC462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7F46C-4E6C-93E1-021C-9973AA1D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BC4A4-16EE-0EA5-4D94-DA39109C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F3FBD-3C79-FA00-1226-1CF1E021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7B4C-D445-6196-5173-98562808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7ED0-8AA3-2095-0553-4D98C01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41B11-CDBB-BC75-241D-1D36570A2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FAB5-37CC-3BAC-DF5C-8A1BA7A6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C802-E35B-199B-3C9F-B6236DF1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11407-D12F-6FC9-1137-C16BE084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119BB-A571-4A24-1150-137980CA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0CDED-F4EF-652B-796F-06C5EB86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D10A6-27B6-042D-6524-A9AEDE9C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CB42-B347-80BF-CE7F-C39B5C9D8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1455A-15BE-4A22-A4E9-08FC013079C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F921-8EC0-7431-B556-D0CE2DC65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757A-31D9-A99A-4748-BFEAF4487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49EE3-14BA-423A-94B0-403E60DD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8A4C24F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nt">
            <a:extLst>
              <a:ext uri="{FF2B5EF4-FFF2-40B4-BE49-F238E27FC236}">
                <a16:creationId xmlns:a16="http://schemas.microsoft.com/office/drawing/2014/main" id="{873A92BB-13E0-64A6-16EC-4FE94F239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DA5145-032B-2849-FFAC-7B626031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3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37979-CA55-A99F-A93C-A28987DC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777240"/>
            <a:ext cx="5337048" cy="2242185"/>
          </a:xfrm>
        </p:spPr>
        <p:txBody>
          <a:bodyPr anchor="t">
            <a:noAutofit/>
          </a:bodyPr>
          <a:lstStyle/>
          <a:p>
            <a:b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200" b="1" i="0" u="none" strike="noStrike" baseline="0" dirty="0">
                <a:solidFill>
                  <a:srgbClr val="000000"/>
                </a:solidFill>
                <a:latin typeface="+mn-lt"/>
              </a:rPr>
              <a:t> Mid-Term Data Analysis </a:t>
            </a:r>
            <a:br>
              <a:rPr lang="en-US" sz="3200" b="1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en-US" sz="3200" b="1" i="0" u="none" strike="noStrike" baseline="0" dirty="0">
                <a:solidFill>
                  <a:srgbClr val="000000"/>
                </a:solidFill>
                <a:latin typeface="+mn-lt"/>
              </a:rPr>
              <a:t> ALY 6980: Mid-term presentation</a:t>
            </a:r>
            <a:br>
              <a:rPr lang="en-US" sz="3200" b="1" i="0" u="none" strike="noStrike" baseline="0" dirty="0">
                <a:solidFill>
                  <a:srgbClr val="000000"/>
                </a:solidFill>
                <a:latin typeface="+mn-lt"/>
              </a:rPr>
            </a:br>
            <a:br>
              <a:rPr lang="en-US" sz="3200" b="0" i="0" u="none" strike="noStrike" baseline="0" dirty="0">
                <a:solidFill>
                  <a:srgbClr val="000000"/>
                </a:solidFill>
              </a:rPr>
            </a:br>
            <a:r>
              <a:rPr lang="en-US" sz="2000" b="1" u="none" strike="noStrike" baseline="0" dirty="0">
                <a:solidFill>
                  <a:srgbClr val="000000"/>
                </a:solidFill>
              </a:rPr>
              <a:t> PROF. DR. JAY QI 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7D9A7-79B7-C3AD-BA3B-599FE5D89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322618"/>
            <a:ext cx="5037088" cy="1931117"/>
          </a:xfrm>
        </p:spPr>
        <p:txBody>
          <a:bodyPr anchor="b">
            <a:normAutofit fontScale="62500" lnSpcReduction="20000"/>
          </a:bodyPr>
          <a:lstStyle/>
          <a:p>
            <a:pPr algn="l"/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Team: 2 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Viquar Ahmed Mohammed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Syed Faizan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Sanket Parmar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Vishnu Prasad Nambiar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Krutika Patel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Pratham Chhabra</a:t>
            </a:r>
            <a:endParaRPr lang="en-US" sz="2800" dirty="0"/>
          </a:p>
          <a:p>
            <a:pPr algn="l"/>
            <a:endParaRPr lang="en-US" dirty="0"/>
          </a:p>
        </p:txBody>
      </p:sp>
      <p:pic>
        <p:nvPicPr>
          <p:cNvPr id="4" name="Picture 3" descr="A red letter n on a black background&#10;&#10;Description automatically generated">
            <a:extLst>
              <a:ext uri="{FF2B5EF4-FFF2-40B4-BE49-F238E27FC236}">
                <a16:creationId xmlns:a16="http://schemas.microsoft.com/office/drawing/2014/main" id="{628C9634-34FE-7531-F1E2-49D3E4B0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90" y="169942"/>
            <a:ext cx="2967246" cy="2967246"/>
          </a:xfrm>
          <a:prstGeom prst="rect">
            <a:avLst/>
          </a:prstGeom>
        </p:spPr>
      </p:pic>
      <p:pic>
        <p:nvPicPr>
          <p:cNvPr id="9" name="Picture 8" descr="A red and black logo&#10;&#10;AI-generated content may be incorrect.">
            <a:extLst>
              <a:ext uri="{FF2B5EF4-FFF2-40B4-BE49-F238E27FC236}">
                <a16:creationId xmlns:a16="http://schemas.microsoft.com/office/drawing/2014/main" id="{4FBA6C68-C8A0-599E-BCA7-855BFBFDC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42" y="4322618"/>
            <a:ext cx="3774142" cy="158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0C43-C145-E7A0-06BE-6A5672C3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Comparative Insights &amp; Statistical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4F5B-7684-F871-6A59-78AE89C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Key Cross-Group Patterns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System Navigation &amp; Advocacy</a:t>
            </a:r>
            <a:r>
              <a:rPr lang="en-US" sz="1800" dirty="0"/>
              <a:t>: Almost top 3 across all groups; most effective in </a:t>
            </a:r>
            <a:r>
              <a:rPr lang="en-US" sz="1800" b="1" dirty="0"/>
              <a:t>Bridges</a:t>
            </a:r>
            <a:r>
              <a:rPr lang="en-US" sz="1800" dirty="0"/>
              <a:t> (13.39).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Financial Support</a:t>
            </a:r>
            <a:r>
              <a:rPr lang="en-US" sz="1800" dirty="0"/>
              <a:t>: Highest impact for </a:t>
            </a:r>
            <a:r>
              <a:rPr lang="en-US" sz="1800" b="1" dirty="0"/>
              <a:t>Cornerstone</a:t>
            </a:r>
            <a:r>
              <a:rPr lang="en-US" sz="1800" dirty="0"/>
              <a:t> families (16.43); less for youth (7.60).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Life Skills Coaching</a:t>
            </a:r>
            <a:r>
              <a:rPr lang="en-US" sz="1800" dirty="0"/>
              <a:t>: Strongest for </a:t>
            </a:r>
            <a:r>
              <a:rPr lang="en-US" sz="1800" b="1" dirty="0"/>
              <a:t>adults</a:t>
            </a:r>
            <a:r>
              <a:rPr lang="en-US" sz="1800" dirty="0"/>
              <a:t> (15.55); moderate for families (13.57); lower for youth (8.44).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Significant Differences (t-tests)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Life Skills Coaching</a:t>
            </a:r>
            <a:r>
              <a:rPr lang="en-US" sz="1800" dirty="0"/>
              <a:t>: Adults &gt; Youth (p = 0.029)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Financial Support</a:t>
            </a:r>
            <a:r>
              <a:rPr lang="en-US" sz="1800" dirty="0"/>
              <a:t>: Families &gt; Youth (p = 0.015)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Case Conferences</a:t>
            </a:r>
            <a:r>
              <a:rPr lang="en-US" sz="1800" dirty="0"/>
              <a:t>: Adults &gt; Youth (p = 0.047)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Implication</a:t>
            </a:r>
            <a:br>
              <a:rPr lang="en-US" sz="1800" dirty="0"/>
            </a:br>
            <a:r>
              <a:rPr lang="en-US" sz="1800" dirty="0"/>
              <a:t>Service effectiveness </a:t>
            </a:r>
            <a:r>
              <a:rPr lang="en-US" sz="1800" b="1" dirty="0"/>
              <a:t>varies by population</a:t>
            </a:r>
            <a:r>
              <a:rPr lang="en-US" sz="1800" dirty="0"/>
              <a:t>—proving the need for </a:t>
            </a:r>
            <a:r>
              <a:rPr lang="en-US" sz="1800" b="1" dirty="0"/>
              <a:t>tailored interventions</a:t>
            </a:r>
            <a:r>
              <a:rPr lang="en-US" sz="1800" dirty="0"/>
              <a:t>. These differences are </a:t>
            </a:r>
            <a:r>
              <a:rPr lang="en-US" sz="1800" b="1" dirty="0"/>
              <a:t>statistically significant</a:t>
            </a:r>
            <a:r>
              <a:rPr lang="en-US" sz="1800" dirty="0"/>
              <a:t>, reinforcing targeted investment decisions.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248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FE6-BAFC-4EFE-E2F2-C27EB240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Takeaways: Service Effectiveness by Population Group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15ABCD-ABB8-FB9F-4AD6-B32128544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476" y="2265248"/>
            <a:ext cx="113347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groups benefit from different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—one-size-fits-all approaches are less effective.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Youth (Evergreen):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Emotional and relational support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Counselling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most impactful.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Families (Cornerstone):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stability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key driver of improvement, supported by navigation and counseling.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Adults (Bridges):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Benefit most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 planning (Case Conferences)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skills-based coaching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Navigation &amp; Advocacy is effective across all groups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most impactful for adults.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Statistically significant differences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the need for demographic-specific service design (e.g., Financial Support far more effective for families than youth).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recommendation: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Prioritize services that align with each population's unique needs to drive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greater, more meaningful change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52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BE9FAC1-AC08-BBE4-8B63-B60EDEBF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05" r="-1" b="14304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37E52-CF93-7FF9-60D4-5565ABEB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i="0" u="none" strike="noStrike" cap="all" spc="390" baseline="0">
                <a:solidFill>
                  <a:schemeClr val="bg1"/>
                </a:solidFill>
              </a:rPr>
              <a:t>Analysis of High Baseline TIMES Participants </a:t>
            </a:r>
            <a:endParaRPr lang="en-US" sz="6600" cap="all" spc="390" baseline="0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F5CB9982-4CCB-EFB2-E800-CFA9F606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2228851"/>
            <a:ext cx="3980089" cy="3752458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400" b="1" dirty="0"/>
              <a:t>Baseline Score Distribution</a:t>
            </a:r>
          </a:p>
          <a:p>
            <a:pPr>
              <a:buNone/>
            </a:pPr>
            <a:r>
              <a:rPr lang="en-US" sz="1800" b="1" dirty="0"/>
              <a:t>Insight: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98%</a:t>
            </a:r>
            <a:r>
              <a:rPr lang="en-US" sz="1800" dirty="0"/>
              <a:t> of participants (n = 2,211) started with TIMES scores </a:t>
            </a:r>
            <a:r>
              <a:rPr lang="en-US" sz="1800" b="1" dirty="0"/>
              <a:t>≥ 2.5</a:t>
            </a:r>
            <a:r>
              <a:rPr lang="en-US" sz="1800" dirty="0"/>
              <a:t>, indicating </a:t>
            </a:r>
            <a:r>
              <a:rPr lang="en-US" sz="1800" b="1" dirty="0"/>
              <a:t>moderate-to-high initial stability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distribution is skewed toward the </a:t>
            </a:r>
            <a:r>
              <a:rPr lang="en-US" sz="1800" b="1" dirty="0"/>
              <a:t>middle-to-upper range</a:t>
            </a:r>
            <a:r>
              <a:rPr lang="en-US" sz="1800" dirty="0"/>
              <a:t>.</a:t>
            </a:r>
          </a:p>
          <a:p>
            <a:endParaRPr lang="en-US" sz="2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554126-BF98-E52C-205E-F205A915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83" y="1092758"/>
            <a:ext cx="7300758" cy="46724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420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AC26D3-9534-F981-9599-1BD7BE0B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466850"/>
            <a:ext cx="3856264" cy="4514458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800" b="1" dirty="0"/>
              <a:t>Participants with high baseline scores often had multiple strong indicators (rated 4 or 5). </a:t>
            </a:r>
          </a:p>
          <a:p>
            <a:pPr>
              <a:buNone/>
            </a:pPr>
            <a:r>
              <a:rPr lang="en-US" sz="1800" b="1" dirty="0"/>
              <a:t>The top five most commonly high indicators were: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Shelter</a:t>
            </a:r>
            <a:r>
              <a:rPr lang="en-US" sz="1800" dirty="0"/>
              <a:t> – 56.9%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Safety</a:t>
            </a:r>
            <a:r>
              <a:rPr lang="en-US" sz="1800" dirty="0"/>
              <a:t> – 46.6%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Addiction Stability</a:t>
            </a:r>
            <a:r>
              <a:rPr lang="en-US" sz="1800" dirty="0"/>
              <a:t> – 40.5%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Self-Awareness</a:t>
            </a:r>
            <a:r>
              <a:rPr lang="en-US" sz="1800" dirty="0"/>
              <a:t> – 39.5%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Values</a:t>
            </a:r>
            <a:r>
              <a:rPr lang="en-US" sz="1800" dirty="0"/>
              <a:t> – 38.5%</a:t>
            </a:r>
          </a:p>
          <a:p>
            <a:endParaRPr lang="en-US" sz="2000" dirty="0"/>
          </a:p>
        </p:txBody>
      </p: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B87E583-4800-6855-69A7-389FF8E9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91" y="243952"/>
            <a:ext cx="7413369" cy="54117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19B5A99-2454-4BEF-7B86-1285C72373DE}"/>
              </a:ext>
            </a:extLst>
          </p:cNvPr>
          <p:cNvSpPr txBox="1"/>
          <p:nvPr/>
        </p:nvSpPr>
        <p:spPr>
          <a:xfrm>
            <a:off x="581025" y="5799570"/>
            <a:ext cx="1006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suggest strong housing security, safety, and emotional resilience, though </a:t>
            </a:r>
            <a:r>
              <a:rPr lang="en-US" b="1" dirty="0"/>
              <a:t>differences with the low-score group were not statistically significant (p &gt; 0.05).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7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B733-B856-8DC2-3666-C373E3A3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+mn-lt"/>
              </a:rPr>
              <a:t>Demographics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97FC-6B2F-AB4D-0DF2-AE8918E8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Analysis of demographic data revealed only one statistically significant difference: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Age: High baseline participants were older on average (33.3 vs. 29.9 years) with a significant p-value of 0.0261, suggesting that increased age may contribute to higher initial stability.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Other demographic factors such as race, gender, education, and income source 35 </a:t>
            </a:r>
            <a:r>
              <a:rPr lang="en-US" sz="1800" b="0" i="0" u="none" strike="noStrike" baseline="0" dirty="0"/>
              <a:t>showed no consistent or statistically significant differences, although education level had interesting trends: </a:t>
            </a:r>
          </a:p>
          <a:p>
            <a:r>
              <a:rPr lang="en-US" sz="1800" b="0" i="0" u="none" strike="noStrike" baseline="0" dirty="0"/>
              <a:t>More high baseline participants held a college or university diploma (28.3%) compared to none in the low group. </a:t>
            </a:r>
          </a:p>
          <a:p>
            <a:r>
              <a:rPr lang="en-US" sz="1800" b="0" i="0" u="none" strike="noStrike" baseline="0" dirty="0"/>
              <a:t>A large portion of low baseline participants declined to answer (22.2%). </a:t>
            </a:r>
          </a:p>
        </p:txBody>
      </p:sp>
    </p:spTree>
    <p:extLst>
      <p:ext uri="{BB962C8B-B14F-4D97-AF65-F5344CB8AC3E}">
        <p14:creationId xmlns:p14="http://schemas.microsoft.com/office/powerpoint/2010/main" val="71313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93F397-D7FA-808D-2E92-05A107F7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82" y="1397051"/>
            <a:ext cx="4526818" cy="4584257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400" b="1" dirty="0"/>
              <a:t>Program Duration Comparison 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High Baseline Group:</a:t>
            </a:r>
            <a:r>
              <a:rPr lang="en-US" sz="1800" dirty="0"/>
              <a:t> Average program engagement of </a:t>
            </a:r>
            <a:r>
              <a:rPr lang="en-US" sz="1800" b="1" dirty="0"/>
              <a:t>337.7 days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Low Baseline Group:</a:t>
            </a:r>
            <a:r>
              <a:rPr lang="en-US" sz="1800" dirty="0"/>
              <a:t> Average program engagement of </a:t>
            </a:r>
            <a:r>
              <a:rPr lang="en-US" sz="1800" b="1" dirty="0"/>
              <a:t>166.4 days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Difference:</a:t>
            </a:r>
            <a:r>
              <a:rPr lang="en-US" sz="1800" dirty="0"/>
              <a:t> </a:t>
            </a:r>
            <a:r>
              <a:rPr lang="en-US" sz="1800" b="1" dirty="0"/>
              <a:t>+171.3 days</a:t>
            </a:r>
            <a:r>
              <a:rPr lang="en-US" sz="1800" dirty="0"/>
              <a:t> (p &lt; 0.05, statistically significant)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Insight:</a:t>
            </a:r>
            <a:r>
              <a:rPr lang="en-US" sz="1800" dirty="0"/>
              <a:t> Higher-functioning individuals tend to stay in the program longer, likely to maximize support or pursue advanced goals (e.g., education, employment).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34FEF-3A91-80E8-B0D2-0B974279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24" y="1076325"/>
            <a:ext cx="7190994" cy="45842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49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757-A463-6887-378A-3A9A40C6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4" y="446116"/>
            <a:ext cx="3853091" cy="782609"/>
          </a:xfrm>
        </p:spPr>
        <p:txBody>
          <a:bodyPr anchor="b"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+mn-lt"/>
              </a:rPr>
              <a:t>Services Most Frequently Used </a:t>
            </a:r>
            <a:endParaRPr lang="en-US" sz="36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11B78-F9B6-3A76-BD0B-AEE8BFB8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76093"/>
            <a:ext cx="7395587" cy="63786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82BC4D-667A-D013-E092-D9741E4A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This suggests that individuals with higher baseline scores were more proactive or better positioned to access and engage with services, particularly financial aid, employment help, and advocacy. 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21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4ECA2-B69F-D767-5232-F8D31134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Predictive Factors of High Baseline Participants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44C37-981B-6645-0FD9-A4545E45B3E0}"/>
              </a:ext>
            </a:extLst>
          </p:cNvPr>
          <p:cNvSpPr txBox="1"/>
          <p:nvPr/>
        </p:nvSpPr>
        <p:spPr>
          <a:xfrm>
            <a:off x="6597016" y="2965592"/>
            <a:ext cx="4589328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/>
              <a:t>These </a:t>
            </a:r>
            <a:r>
              <a:rPr lang="en-US" sz="1700" b="1" i="0" u="none" strike="noStrike" baseline="0"/>
              <a:t>Random Forest</a:t>
            </a:r>
            <a:r>
              <a:rPr lang="en-US" sz="1700" b="0" i="0" u="none" strike="noStrike" baseline="0"/>
              <a:t> </a:t>
            </a:r>
            <a:r>
              <a:rPr lang="en-US" sz="1700"/>
              <a:t>m</a:t>
            </a:r>
            <a:r>
              <a:rPr lang="en-US" sz="1700" b="0" i="0" u="none" strike="noStrike" baseline="0"/>
              <a:t>odel results suggest that high baseline participants tend to: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/>
              <a:t>Use a greater number of services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/>
              <a:t>Stay in programs longer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/>
              <a:t>Be older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/>
              <a:t>Engage with diverse types of support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u="none" strike="noStrike" baseline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/>
              <a:t>The model achieved a 99% accuracy, confirming the strength of these patterns. </a:t>
            </a:r>
            <a:endParaRPr lang="en-US" sz="17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1959A3-071A-7004-6725-4F66BB5DE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947163"/>
              </p:ext>
            </p:extLst>
          </p:nvPr>
        </p:nvGraphicFramePr>
        <p:xfrm>
          <a:off x="720807" y="1563059"/>
          <a:ext cx="5468349" cy="37231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6546">
                  <a:extLst>
                    <a:ext uri="{9D8B030D-6E8A-4147-A177-3AD203B41FA5}">
                      <a16:colId xmlns:a16="http://schemas.microsoft.com/office/drawing/2014/main" val="3035724363"/>
                    </a:ext>
                  </a:extLst>
                </a:gridCol>
                <a:gridCol w="1084871">
                  <a:extLst>
                    <a:ext uri="{9D8B030D-6E8A-4147-A177-3AD203B41FA5}">
                      <a16:colId xmlns:a16="http://schemas.microsoft.com/office/drawing/2014/main" val="802730621"/>
                    </a:ext>
                  </a:extLst>
                </a:gridCol>
                <a:gridCol w="1084871">
                  <a:extLst>
                    <a:ext uri="{9D8B030D-6E8A-4147-A177-3AD203B41FA5}">
                      <a16:colId xmlns:a16="http://schemas.microsoft.com/office/drawing/2014/main" val="1394474834"/>
                    </a:ext>
                  </a:extLst>
                </a:gridCol>
                <a:gridCol w="1092061">
                  <a:extLst>
                    <a:ext uri="{9D8B030D-6E8A-4147-A177-3AD203B41FA5}">
                      <a16:colId xmlns:a16="http://schemas.microsoft.com/office/drawing/2014/main" val="2326850637"/>
                    </a:ext>
                  </a:extLst>
                </a:gridCol>
              </a:tblGrid>
              <a:tr h="806748">
                <a:tc>
                  <a:txBody>
                    <a:bodyPr/>
                    <a:lstStyle/>
                    <a:p>
                      <a:r>
                        <a:rPr lang="en-US" sz="2000"/>
                        <a:t>Variable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 Avg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Low Avg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l-GR" sz="2000"/>
                        <a:t>Δ</a:t>
                      </a:r>
                    </a:p>
                  </a:txBody>
                  <a:tcPr marL="144097" marR="144097" marT="72048" marB="72048" anchor="ctr"/>
                </a:tc>
                <a:extLst>
                  <a:ext uri="{0D108BD9-81ED-4DB2-BD59-A6C34878D82A}">
                    <a16:rowId xmlns:a16="http://schemas.microsoft.com/office/drawing/2014/main" val="2615820746"/>
                  </a:ext>
                </a:extLst>
              </a:tr>
              <a:tr h="806748">
                <a:tc>
                  <a:txBody>
                    <a:bodyPr/>
                    <a:lstStyle/>
                    <a:p>
                      <a:r>
                        <a:rPr lang="en-US" sz="2000" b="1"/>
                        <a:t>Total Services Used</a:t>
                      </a:r>
                      <a:endParaRPr lang="en-US" sz="2000"/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37.2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15.6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+21.6</a:t>
                      </a:r>
                    </a:p>
                  </a:txBody>
                  <a:tcPr marL="144097" marR="144097" marT="72048" marB="72048" anchor="ctr"/>
                </a:tc>
                <a:extLst>
                  <a:ext uri="{0D108BD9-81ED-4DB2-BD59-A6C34878D82A}">
                    <a16:rowId xmlns:a16="http://schemas.microsoft.com/office/drawing/2014/main" val="2394804392"/>
                  </a:ext>
                </a:extLst>
              </a:tr>
              <a:tr h="496131">
                <a:tc>
                  <a:txBody>
                    <a:bodyPr/>
                    <a:lstStyle/>
                    <a:p>
                      <a:r>
                        <a:rPr lang="en-US" sz="2000" b="1"/>
                        <a:t>Age</a:t>
                      </a:r>
                      <a:endParaRPr lang="en-US" sz="2000"/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32.1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28.3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+3.7</a:t>
                      </a:r>
                    </a:p>
                  </a:txBody>
                  <a:tcPr marL="144097" marR="144097" marT="72048" marB="72048" anchor="ctr"/>
                </a:tc>
                <a:extLst>
                  <a:ext uri="{0D108BD9-81ED-4DB2-BD59-A6C34878D82A}">
                    <a16:rowId xmlns:a16="http://schemas.microsoft.com/office/drawing/2014/main" val="667932726"/>
                  </a:ext>
                </a:extLst>
              </a:tr>
              <a:tr h="806748">
                <a:tc>
                  <a:txBody>
                    <a:bodyPr/>
                    <a:lstStyle/>
                    <a:p>
                      <a:r>
                        <a:rPr lang="en-US" sz="2000" b="1"/>
                        <a:t>Program Duration</a:t>
                      </a:r>
                      <a:endParaRPr lang="en-US" sz="2000"/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293.6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210.9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+82.7</a:t>
                      </a:r>
                    </a:p>
                  </a:txBody>
                  <a:tcPr marL="144097" marR="144097" marT="72048" marB="72048" anchor="ctr"/>
                </a:tc>
                <a:extLst>
                  <a:ext uri="{0D108BD9-81ED-4DB2-BD59-A6C34878D82A}">
                    <a16:rowId xmlns:a16="http://schemas.microsoft.com/office/drawing/2014/main" val="1325585997"/>
                  </a:ext>
                </a:extLst>
              </a:tr>
              <a:tr h="806748">
                <a:tc>
                  <a:txBody>
                    <a:bodyPr/>
                    <a:lstStyle/>
                    <a:p>
                      <a:r>
                        <a:rPr lang="en-US" sz="2000" b="1"/>
                        <a:t>Unique Services Used</a:t>
                      </a:r>
                      <a:endParaRPr lang="en-US" sz="2000"/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5.4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3.5</a:t>
                      </a:r>
                    </a:p>
                  </a:txBody>
                  <a:tcPr marL="144097" marR="144097" marT="72048" marB="7204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+2.0</a:t>
                      </a:r>
                    </a:p>
                  </a:txBody>
                  <a:tcPr marL="144097" marR="144097" marT="72048" marB="72048" anchor="ctr"/>
                </a:tc>
                <a:extLst>
                  <a:ext uri="{0D108BD9-81ED-4DB2-BD59-A6C34878D82A}">
                    <a16:rowId xmlns:a16="http://schemas.microsoft.com/office/drawing/2014/main" val="367046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23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D0BC-7073-1B7E-8E49-9752C5CC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99F6F2-4E98-B28E-280D-2E7961F0D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8"/>
            <a:ext cx="10668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(98%) of participants began with relatively high TIMES scores (≥ 2.5).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Strongest indicators: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Shelter, Safety, and Addiction Stability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Older age and higher education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correlated with stronger starting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baseline individuals: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services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Stayed in programs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advancement-oriented supports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employment, advocacy)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modeling confirms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engagement = greater initial and sustained stability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Tailoring support based on baseline stability can enhance outcomes across diverse participant profiles.</a:t>
            </a:r>
          </a:p>
        </p:txBody>
      </p:sp>
    </p:spTree>
    <p:extLst>
      <p:ext uri="{BB962C8B-B14F-4D97-AF65-F5344CB8AC3E}">
        <p14:creationId xmlns:p14="http://schemas.microsoft.com/office/powerpoint/2010/main" val="164085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 on a flat surface">
            <a:extLst>
              <a:ext uri="{FF2B5EF4-FFF2-40B4-BE49-F238E27FC236}">
                <a16:creationId xmlns:a16="http://schemas.microsoft.com/office/drawing/2014/main" id="{98087EB1-576E-460E-19C5-DD256143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" t="9091" r="2290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DA4FF-A01C-A66E-4465-487342F8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0" u="none" strike="noStrike" cap="all" spc="390" baseline="0">
                <a:solidFill>
                  <a:schemeClr val="bg1"/>
                </a:solidFill>
              </a:rPr>
              <a:t>Time to Reach Highest TIMES Score and Its Implication for Success </a:t>
            </a:r>
            <a:endParaRPr lang="en-US" sz="3700" cap="all" spc="390" baseline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40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oup of people discussing something&#10;&#10;AI-generated content may be incorrect.">
            <a:extLst>
              <a:ext uri="{FF2B5EF4-FFF2-40B4-BE49-F238E27FC236}">
                <a16:creationId xmlns:a16="http://schemas.microsoft.com/office/drawing/2014/main" id="{E422EEC5-ADD5-D56A-4F3B-56E71FE8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970AE-D2FB-2767-ADF3-CD2B3FD6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 u="none" strike="noStrike" baseline="0">
                <a:solidFill>
                  <a:schemeClr val="bg1"/>
                </a:solidFill>
              </a:rPr>
              <a:t>Business Questions to aid YSM in the implementation of their programs. 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2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8EB-9DF8-088D-0FE8-1DD9B6AB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the most significant predictors of successful program outcomes, and how can we optimize resource allocation accordingly?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CFA0A6-8865-F12A-F741-68EC554F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39" y="2335728"/>
            <a:ext cx="502271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Predictive Model Development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participant demographics, service usage, and program characteristics.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 accuracy (ROC AUC: 0.998).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Predictors of TIMES Score Improvement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service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duration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services accessed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Diversity of service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 in specific programs (e.g., Evergreen)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CDD9D-3E26-878D-E357-3844E267A1C4}"/>
              </a:ext>
            </a:extLst>
          </p:cNvPr>
          <p:cNvSpPr txBox="1"/>
          <p:nvPr/>
        </p:nvSpPr>
        <p:spPr>
          <a:xfrm>
            <a:off x="6267450" y="2474227"/>
            <a:ext cx="54989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engagement and service variety are linked to better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and prolonged service contact drives participant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for YSM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extending program duration.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multi-service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Replicate successful program models (like Evergreen) to boost impact.</a:t>
            </a:r>
          </a:p>
        </p:txBody>
      </p:sp>
    </p:spTree>
    <p:extLst>
      <p:ext uri="{BB962C8B-B14F-4D97-AF65-F5344CB8AC3E}">
        <p14:creationId xmlns:p14="http://schemas.microsoft.com/office/powerpoint/2010/main" val="364703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Magnifying glass showing decling performance">
            <a:extLst>
              <a:ext uri="{FF2B5EF4-FFF2-40B4-BE49-F238E27FC236}">
                <a16:creationId xmlns:a16="http://schemas.microsoft.com/office/drawing/2014/main" id="{F87F1ECF-40F2-38CA-ED8A-414035C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877DA-42B2-27F6-5562-FB0D2ECF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i="0" u="none" strike="noStrike" baseline="0">
                <a:solidFill>
                  <a:schemeClr val="bg1"/>
                </a:solidFill>
              </a:rPr>
              <a:t>Which participant segments should be targeted with specialized interventions based on their distinct characteristics and needs? </a:t>
            </a:r>
            <a:endParaRPr lang="en-US" sz="2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1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0A2D-7D73-898E-C72B-CADAECCC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200" b="1"/>
              <a:t>Participant Segmentation for Specialized Interventions</a:t>
            </a:r>
            <a:br>
              <a:rPr lang="en-US" sz="2200" b="1"/>
            </a:br>
            <a:endParaRPr lang="en-US" sz="2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9E82C6-CCE3-76E1-8661-946BE9F7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To optimize strategic program delivery, a </a:t>
            </a:r>
            <a:r>
              <a:rPr lang="en-US" sz="2000" b="1" dirty="0"/>
              <a:t>K-Means clustering</a:t>
            </a:r>
            <a:r>
              <a:rPr lang="en-US" sz="2000" dirty="0"/>
              <a:t> analysis was conducted using seven standardized participant features: </a:t>
            </a:r>
            <a:r>
              <a:rPr lang="en-US" sz="2000" b="1" dirty="0"/>
              <a:t>age, service count, unique service types, total service hours, program duration, average TIMES score, and TIMES score change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035293-7459-C4FF-95D7-63CC638A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99" y="420901"/>
            <a:ext cx="7212612" cy="49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2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6989-5B85-1259-D8FF-D52E2835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Optimal Clusters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BE9C8C-3027-BE57-9909-6D389735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81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Using the </a:t>
            </a:r>
            <a:r>
              <a:rPr lang="en-US" sz="2000" b="1" dirty="0"/>
              <a:t>elbow method</a:t>
            </a:r>
            <a:r>
              <a:rPr lang="en-US" sz="2000" dirty="0"/>
              <a:t>, the optimal number of clusters was determined to be </a:t>
            </a:r>
            <a:r>
              <a:rPr lang="en-US" sz="2000" b="1" dirty="0"/>
              <a:t>six</a:t>
            </a:r>
            <a:r>
              <a:rPr lang="en-US" sz="2000" dirty="0"/>
              <a:t>, balancing variance reduction with simplicity. These six clusters were visualized using </a:t>
            </a:r>
            <a:r>
              <a:rPr lang="en-US" sz="2000" b="1" dirty="0"/>
              <a:t>PCA</a:t>
            </a:r>
            <a:r>
              <a:rPr lang="en-US" sz="2000" dirty="0"/>
              <a:t>, confirming clear differentiation among participant types.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76E84-7BD3-5969-DF39-5D38AF79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32" y="964642"/>
            <a:ext cx="7585134" cy="487344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846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EE3D-1984-A5FB-6E30-34245543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49" y="346574"/>
            <a:ext cx="3923907" cy="106023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Summary of Participant Segments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1219D1-9745-EB0F-FC1C-37203DC3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49" y="2314884"/>
            <a:ext cx="3689865" cy="2781300"/>
          </a:xfrm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Cluster 3</a:t>
            </a:r>
            <a:r>
              <a:rPr lang="en-US" sz="1900" dirty="0"/>
              <a:t>: Re-engage or redesign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Cluster 4</a:t>
            </a:r>
            <a:r>
              <a:rPr lang="en-US" sz="1900" dirty="0"/>
              <a:t>: Leverage as success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Cluster 5</a:t>
            </a:r>
            <a:r>
              <a:rPr lang="en-US" sz="1900" dirty="0"/>
              <a:t>: Improve service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Cluster 1</a:t>
            </a:r>
            <a:r>
              <a:rPr lang="en-US" sz="1900" dirty="0"/>
              <a:t>: Empower self-sufficiency with light support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9EE3F61-096A-B176-253B-89533B754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508473"/>
              </p:ext>
            </p:extLst>
          </p:nvPr>
        </p:nvGraphicFramePr>
        <p:xfrm>
          <a:off x="4987672" y="300301"/>
          <a:ext cx="6561679" cy="62008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3568">
                  <a:extLst>
                    <a:ext uri="{9D8B030D-6E8A-4147-A177-3AD203B41FA5}">
                      <a16:colId xmlns:a16="http://schemas.microsoft.com/office/drawing/2014/main" val="2204732248"/>
                    </a:ext>
                  </a:extLst>
                </a:gridCol>
                <a:gridCol w="1727337">
                  <a:extLst>
                    <a:ext uri="{9D8B030D-6E8A-4147-A177-3AD203B41FA5}">
                      <a16:colId xmlns:a16="http://schemas.microsoft.com/office/drawing/2014/main" val="212728381"/>
                    </a:ext>
                  </a:extLst>
                </a:gridCol>
                <a:gridCol w="1822691">
                  <a:extLst>
                    <a:ext uri="{9D8B030D-6E8A-4147-A177-3AD203B41FA5}">
                      <a16:colId xmlns:a16="http://schemas.microsoft.com/office/drawing/2014/main" val="882672385"/>
                    </a:ext>
                  </a:extLst>
                </a:gridCol>
                <a:gridCol w="1818083">
                  <a:extLst>
                    <a:ext uri="{9D8B030D-6E8A-4147-A177-3AD203B41FA5}">
                      <a16:colId xmlns:a16="http://schemas.microsoft.com/office/drawing/2014/main" val="2390837093"/>
                    </a:ext>
                  </a:extLst>
                </a:gridCol>
              </a:tblGrid>
              <a:tr h="302483">
                <a:tc>
                  <a:txBody>
                    <a:bodyPr/>
                    <a:lstStyle/>
                    <a:p>
                      <a:r>
                        <a:rPr lang="en-US" sz="1400" b="1"/>
                        <a:t>Cluster</a:t>
                      </a:r>
                      <a:endParaRPr lang="en-US" sz="1400"/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% of Participants</a:t>
                      </a:r>
                      <a:endParaRPr lang="en-US" sz="1400"/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Key Traits</a:t>
                      </a:r>
                      <a:endParaRPr lang="en-US" sz="1400" dirty="0"/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Implications</a:t>
                      </a:r>
                      <a:endParaRPr lang="en-US" sz="1400"/>
                    </a:p>
                  </a:txBody>
                  <a:tcPr marL="58503" marR="58503" marT="29252" marB="29252" anchor="ctr"/>
                </a:tc>
                <a:extLst>
                  <a:ext uri="{0D108BD9-81ED-4DB2-BD59-A6C34878D82A}">
                    <a16:rowId xmlns:a16="http://schemas.microsoft.com/office/drawing/2014/main" val="2980461439"/>
                  </a:ext>
                </a:extLst>
              </a:tr>
              <a:tr h="698937">
                <a:tc>
                  <a:txBody>
                    <a:bodyPr/>
                    <a:lstStyle/>
                    <a:p>
                      <a:r>
                        <a:rPr lang="en-US" sz="1400" b="1"/>
                        <a:t>0</a:t>
                      </a:r>
                      <a:endParaRPr lang="en-US" sz="1400"/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12.18%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Older, moderate service use, strong TIMES improvement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Responds well to current structure; continue steady support</a:t>
                      </a:r>
                    </a:p>
                  </a:txBody>
                  <a:tcPr marL="58503" marR="58503" marT="29252" marB="29252" anchor="ctr"/>
                </a:tc>
                <a:extLst>
                  <a:ext uri="{0D108BD9-81ED-4DB2-BD59-A6C34878D82A}">
                    <a16:rowId xmlns:a16="http://schemas.microsoft.com/office/drawing/2014/main" val="2284794068"/>
                  </a:ext>
                </a:extLst>
              </a:tr>
              <a:tr h="897164">
                <a:tc>
                  <a:txBody>
                    <a:bodyPr/>
                    <a:lstStyle/>
                    <a:p>
                      <a:r>
                        <a:rPr lang="en-US" sz="1400" b="1"/>
                        <a:t>1</a:t>
                      </a:r>
                      <a:endParaRPr lang="en-US" sz="1400"/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31.31%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Youngest group, moderate services, highest baseline TIMES scores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Likely self-sufficient but may benefit from goal-oriented support (e.g. employment/education)</a:t>
                      </a:r>
                    </a:p>
                  </a:txBody>
                  <a:tcPr marL="58503" marR="58503" marT="29252" marB="29252" anchor="ctr"/>
                </a:tc>
                <a:extLst>
                  <a:ext uri="{0D108BD9-81ED-4DB2-BD59-A6C34878D82A}">
                    <a16:rowId xmlns:a16="http://schemas.microsoft.com/office/drawing/2014/main" val="3634535689"/>
                  </a:ext>
                </a:extLst>
              </a:tr>
              <a:tr h="698937">
                <a:tc>
                  <a:txBody>
                    <a:bodyPr/>
                    <a:lstStyle/>
                    <a:p>
                      <a:r>
                        <a:rPr lang="en-US" sz="1400" b="1"/>
                        <a:t>2</a:t>
                      </a:r>
                      <a:endParaRPr lang="en-US" sz="1400"/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10.39%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 service usage, long program duration, strong outcomes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Effective engagement model—sustain and replicate where possible</a:t>
                      </a:r>
                    </a:p>
                  </a:txBody>
                  <a:tcPr marL="58503" marR="58503" marT="29252" marB="29252" anchor="ctr"/>
                </a:tc>
                <a:extLst>
                  <a:ext uri="{0D108BD9-81ED-4DB2-BD59-A6C34878D82A}">
                    <a16:rowId xmlns:a16="http://schemas.microsoft.com/office/drawing/2014/main" val="3973089238"/>
                  </a:ext>
                </a:extLst>
              </a:tr>
              <a:tr h="897164">
                <a:tc>
                  <a:txBody>
                    <a:bodyPr/>
                    <a:lstStyle/>
                    <a:p>
                      <a:r>
                        <a:rPr lang="en-US" sz="1400" b="1"/>
                        <a:t>3</a:t>
                      </a:r>
                      <a:endParaRPr lang="en-US" sz="1400"/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18.45%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 engagement, minimal TIMES gains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Critical segment for intervention</a:t>
                      </a:r>
                      <a:r>
                        <a:rPr lang="en-US" sz="1400"/>
                        <a:t>—needs re-engagement or program redesign</a:t>
                      </a:r>
                    </a:p>
                  </a:txBody>
                  <a:tcPr marL="58503" marR="58503" marT="29252" marB="29252" anchor="ctr"/>
                </a:tc>
                <a:extLst>
                  <a:ext uri="{0D108BD9-81ED-4DB2-BD59-A6C34878D82A}">
                    <a16:rowId xmlns:a16="http://schemas.microsoft.com/office/drawing/2014/main" val="3523535650"/>
                  </a:ext>
                </a:extLst>
              </a:tr>
              <a:tr h="698937">
                <a:tc>
                  <a:txBody>
                    <a:bodyPr/>
                    <a:lstStyle/>
                    <a:p>
                      <a:r>
                        <a:rPr lang="en-US" sz="1400" b="1"/>
                        <a:t>4</a:t>
                      </a:r>
                      <a:endParaRPr lang="en-US" sz="1400"/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5.77%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Most engaged, longest duration, greatest TIMES improvement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Model of success</a:t>
                      </a:r>
                      <a:r>
                        <a:rPr lang="en-US" sz="1400"/>
                        <a:t>—leverage as a best-practice example</a:t>
                      </a:r>
                    </a:p>
                  </a:txBody>
                  <a:tcPr marL="58503" marR="58503" marT="29252" marB="29252" anchor="ctr"/>
                </a:tc>
                <a:extLst>
                  <a:ext uri="{0D108BD9-81ED-4DB2-BD59-A6C34878D82A}">
                    <a16:rowId xmlns:a16="http://schemas.microsoft.com/office/drawing/2014/main" val="1024190274"/>
                  </a:ext>
                </a:extLst>
              </a:tr>
              <a:tr h="897164">
                <a:tc>
                  <a:txBody>
                    <a:bodyPr/>
                    <a:lstStyle/>
                    <a:p>
                      <a:r>
                        <a:rPr lang="en-US" sz="1400" b="1"/>
                        <a:t>5</a:t>
                      </a:r>
                      <a:endParaRPr lang="en-US" sz="1400"/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21.90%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Young, high service count, moderate outcomes</a:t>
                      </a:r>
                    </a:p>
                  </a:txBody>
                  <a:tcPr marL="58503" marR="58503" marT="29252" marB="2925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input but only moderate gains—</a:t>
                      </a:r>
                      <a:r>
                        <a:rPr lang="en-US" sz="1400" b="1" dirty="0"/>
                        <a:t>opportunity for service optimization</a:t>
                      </a:r>
                      <a:endParaRPr lang="en-US" sz="1400" dirty="0"/>
                    </a:p>
                  </a:txBody>
                  <a:tcPr marL="58503" marR="58503" marT="29252" marB="29252" anchor="ctr"/>
                </a:tc>
                <a:extLst>
                  <a:ext uri="{0D108BD9-81ED-4DB2-BD59-A6C34878D82A}">
                    <a16:rowId xmlns:a16="http://schemas.microsoft.com/office/drawing/2014/main" val="103565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2460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awings on colorful paper">
            <a:extLst>
              <a:ext uri="{FF2B5EF4-FFF2-40B4-BE49-F238E27FC236}">
                <a16:creationId xmlns:a16="http://schemas.microsoft.com/office/drawing/2014/main" id="{9B3FD9DF-09FC-B3E7-8DC7-DCD80C29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42" r="33799" b="-2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C242D-9735-93BF-A81D-99FEA5F4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2500" b="1" i="0" u="none" strike="noStrike" baseline="0">
                <a:latin typeface="+mn-lt"/>
              </a:rPr>
              <a:t>How effectively are we reaching and engaging different demographic groups, and where are the key service gaps? </a:t>
            </a:r>
            <a:endParaRPr lang="en-US" sz="25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D88D-213B-998B-D948-F5A34E75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We analyzed six demographics (Gender, Age, Immigration Status, Housing, Education, Disability) using service count, engagement level, and TIMES score changes. ANOVA and Chi-square tests identified disparities and service gaps.</a:t>
            </a:r>
          </a:p>
        </p:txBody>
      </p:sp>
    </p:spTree>
    <p:extLst>
      <p:ext uri="{BB962C8B-B14F-4D97-AF65-F5344CB8AC3E}">
        <p14:creationId xmlns:p14="http://schemas.microsoft.com/office/powerpoint/2010/main" val="329677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07EF-44A8-11F3-FAC8-87D85E26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1" y="360391"/>
            <a:ext cx="4615144" cy="1897033"/>
          </a:xfrm>
        </p:spPr>
        <p:txBody>
          <a:bodyPr anchor="b">
            <a:normAutofit/>
          </a:bodyPr>
          <a:lstStyle/>
          <a:p>
            <a:r>
              <a:rPr lang="en-US" sz="2200" b="1" dirty="0"/>
              <a:t>Demographic Representation vs. Toronto Population</a:t>
            </a:r>
            <a:br>
              <a:rPr lang="en-US" sz="2200" dirty="0"/>
            </a:br>
            <a:r>
              <a:rPr lang="en-US" sz="1600" i="1" dirty="0"/>
              <a:t>(Bar Chart: Green = Overrepresented | Red = Underrepresented)</a:t>
            </a:r>
            <a:br>
              <a:rPr lang="en-US" sz="1800" dirty="0"/>
            </a:br>
            <a:endParaRPr lang="en-US"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6D40F-C0B6-C87E-8864-F57208E04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81" y="2257423"/>
            <a:ext cx="3595969" cy="3943351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Underrepresented Groups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Youth (&lt; 18) — Index &lt; 0.25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Elderly (&gt;65) — Index &lt; 0.25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 — Index = 0.64</a:t>
            </a:r>
          </a:p>
          <a:p>
            <a:pPr marL="0" indent="0">
              <a:buNone/>
            </a:pPr>
            <a:r>
              <a:rPr lang="en-US" b="1" dirty="0"/>
              <a:t>Overrepresented Groups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Young Adults (19–25) — Index = 3.12</a:t>
            </a:r>
          </a:p>
          <a:p>
            <a:pPr marL="0" indent="0">
              <a:buNone/>
            </a:pPr>
            <a:r>
              <a:rPr lang="en-US" i="1" dirty="0"/>
              <a:t>Suggests outreach barriers or program accessibility issues for youth, seniors, and men</a:t>
            </a:r>
            <a:endParaRPr lang="en-US" dirty="0"/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16CE3-295B-527B-2F8B-3DFE341D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884" y="1065124"/>
            <a:ext cx="7505626" cy="49161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582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406F-7057-1DD3-470E-9834A83A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55666"/>
            <a:ext cx="3504784" cy="1616203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Engagement by Age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717C9-C280-4249-4B1A-062900FF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21" y="655666"/>
            <a:ext cx="7412701" cy="531861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4FF83CFB-7F23-3331-94BB-1E636B24F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6300" y="3528536"/>
            <a:ext cx="36195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Youth (&lt;18)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37.2%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reached "Very High"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Middle-aged adults (26–45)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reached "Very High"</a:t>
            </a:r>
          </a:p>
        </p:txBody>
      </p:sp>
    </p:spTree>
    <p:extLst>
      <p:ext uri="{BB962C8B-B14F-4D97-AF65-F5344CB8AC3E}">
        <p14:creationId xmlns:p14="http://schemas.microsoft.com/office/powerpoint/2010/main" val="1975358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F2E-8413-77BB-BF6E-20A40A5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Service Count by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B7A40-BF9C-D03D-7B35-61E5E42E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032"/>
          <a:stretch>
            <a:fillRect/>
          </a:stretch>
        </p:blipFill>
        <p:spPr>
          <a:xfrm>
            <a:off x="-5025" y="2546581"/>
            <a:ext cx="12192002" cy="403973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0E217D33-8409-1E6D-06D5-ECF30149A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8613" y="800993"/>
            <a:ext cx="6095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Youth (&lt;18)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Elderly (&gt;65)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Middle-aged groups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services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2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B4A35B-31B7-2ED6-FBBE-1F54E355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52"/>
          <a:stretch/>
        </p:blipFill>
        <p:spPr>
          <a:xfrm>
            <a:off x="266583" y="24120"/>
            <a:ext cx="3986861" cy="320062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4F48E-6814-6B00-6A4F-2FA11A24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83" y="3394229"/>
            <a:ext cx="4140474" cy="33434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448E-EDF6-FED4-D6F9-9AF272E8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52400"/>
            <a:ext cx="5548976" cy="6438900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en-US" sz="1400" b="1" dirty="0"/>
              <a:t>Months to Reach Highest TIMES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Analysis based on over 9,000 assessments from 1,863 participants.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33.2%</a:t>
            </a:r>
            <a:r>
              <a:rPr lang="en-US" sz="1400" dirty="0"/>
              <a:t> of participants reached their peak score in the </a:t>
            </a:r>
            <a:r>
              <a:rPr lang="en-US" sz="1400" b="1" dirty="0"/>
              <a:t>first month</a:t>
            </a:r>
            <a:r>
              <a:rPr lang="en-U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Indicates early stability or short-term program involvement.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Average time to peak score</a:t>
            </a:r>
            <a:r>
              <a:rPr lang="en-US" sz="1400" dirty="0"/>
              <a:t>: </a:t>
            </a:r>
            <a:r>
              <a:rPr lang="en-US" sz="1400" b="1" dirty="0"/>
              <a:t>6.6 months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Median time</a:t>
            </a:r>
            <a:r>
              <a:rPr lang="en-US" sz="1400" dirty="0"/>
              <a:t>: </a:t>
            </a:r>
            <a:r>
              <a:rPr lang="en-US" sz="1400" b="1" dirty="0"/>
              <a:t>3 months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Distribution is </a:t>
            </a:r>
            <a:r>
              <a:rPr lang="en-US" sz="1400" b="1" dirty="0"/>
              <a:t>right-skewed</a:t>
            </a:r>
            <a:r>
              <a:rPr lang="en-US" sz="1400" dirty="0"/>
              <a:t>, showing wide variation in engagement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Suggests that while some improve quickly, others need sustained support due to </a:t>
            </a:r>
            <a:r>
              <a:rPr lang="en-US" sz="1400" b="1" dirty="0"/>
              <a:t>complex needs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400" b="1" dirty="0"/>
              <a:t>Score Improvement vs. Time to Highest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Demonstrates a </a:t>
            </a:r>
            <a:r>
              <a:rPr lang="en-US" sz="1400" b="1" dirty="0"/>
              <a:t>moderate positive correlation</a:t>
            </a:r>
            <a:r>
              <a:rPr lang="en-US" sz="1400" dirty="0"/>
              <a:t> (r = </a:t>
            </a:r>
            <a:r>
              <a:rPr lang="en-US" sz="1400" b="1" dirty="0"/>
              <a:t>0.521</a:t>
            </a:r>
            <a:r>
              <a:rPr lang="en-US" sz="1400" dirty="0"/>
              <a:t>) between time and score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Participants who remained longer tended to show </a:t>
            </a:r>
            <a:r>
              <a:rPr lang="en-US" sz="1400" b="1" dirty="0"/>
              <a:t>greater gains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Indicates that </a:t>
            </a:r>
            <a:r>
              <a:rPr lang="en-US" sz="1400" b="1" dirty="0"/>
              <a:t>extended engagement (6–12+ months)</a:t>
            </a:r>
            <a:r>
              <a:rPr lang="en-US" sz="1400" dirty="0"/>
              <a:t> is linked to </a:t>
            </a:r>
            <a:r>
              <a:rPr lang="en-US" sz="1400" b="1" dirty="0"/>
              <a:t>more substantial improvements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Early improvements are possible, but </a:t>
            </a:r>
            <a:r>
              <a:rPr lang="en-US" sz="1400" b="1" dirty="0"/>
              <a:t>deeper transformation</a:t>
            </a:r>
            <a:r>
              <a:rPr lang="en-US" sz="1400" dirty="0"/>
              <a:t> often requires time and continuity in support.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88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CD25-94BF-B08D-C9EC-86925065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59A976-2985-17B3-4387-B0C6836D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36338"/>
            <a:ext cx="98679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Youth and Elderly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underrepresented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engaged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Need age-specific outreach and support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significantly underrepresented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Consider targeted gender outreach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Young Adults (19–25)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strong representation but may need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planning for long-term stability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Middle-aged adults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well-engaged → Could be leveraged as peer mentors or role models</a:t>
            </a:r>
          </a:p>
        </p:txBody>
      </p:sp>
    </p:spTree>
    <p:extLst>
      <p:ext uri="{BB962C8B-B14F-4D97-AF65-F5344CB8AC3E}">
        <p14:creationId xmlns:p14="http://schemas.microsoft.com/office/powerpoint/2010/main" val="1797758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C1E77-ED29-C6BD-6939-3DFE5515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7157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C6B0-2634-3CD1-82F3-0EF32C8B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84" y="4153952"/>
            <a:ext cx="5359016" cy="246221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/>
              <a:t>Months to Highest Score by Improvement Quartile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Boxplot groups participants by improvement quartiles (from lowest to highest).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Lowest quartile (0–5 pts)</a:t>
            </a:r>
            <a:r>
              <a:rPr lang="en-US" sz="1400" dirty="0"/>
              <a:t> reached peak scores </a:t>
            </a:r>
            <a:r>
              <a:rPr lang="en-US" sz="1400" b="1" dirty="0"/>
              <a:t>quickly</a:t>
            </a:r>
            <a:r>
              <a:rPr lang="en-US" sz="1400" dirty="0"/>
              <a:t>, often in </a:t>
            </a:r>
            <a:r>
              <a:rPr lang="en-US" sz="1400" b="1" dirty="0"/>
              <a:t>1–3 months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Top quartile (14–74 pts)</a:t>
            </a:r>
            <a:r>
              <a:rPr lang="en-US" sz="1400" dirty="0"/>
              <a:t> took </a:t>
            </a:r>
            <a:r>
              <a:rPr lang="en-US" sz="1400" b="1" dirty="0"/>
              <a:t>significantly longer</a:t>
            </a:r>
            <a:r>
              <a:rPr lang="en-US" sz="1400" dirty="0"/>
              <a:t>, often </a:t>
            </a:r>
            <a:r>
              <a:rPr lang="en-US" sz="1400" b="1" dirty="0"/>
              <a:t>12+ months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Clear pattern: </a:t>
            </a:r>
            <a:r>
              <a:rPr lang="en-US" sz="1400" b="1" dirty="0"/>
              <a:t>Greater improvement requires more time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Reinforces the importance of </a:t>
            </a:r>
            <a:r>
              <a:rPr lang="en-US" sz="1400" b="1" dirty="0"/>
              <a:t>long-term engagement</a:t>
            </a:r>
            <a:r>
              <a:rPr lang="en-US" sz="1400" dirty="0"/>
              <a:t> for meaningful progress.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A graph with blue squares and black dots&#10;&#10;AI-generated content may be incorrect.">
            <a:extLst>
              <a:ext uri="{FF2B5EF4-FFF2-40B4-BE49-F238E27FC236}">
                <a16:creationId xmlns:a16="http://schemas.microsoft.com/office/drawing/2014/main" id="{FA228033-9018-04D8-C050-47BE5FA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9" y="97104"/>
            <a:ext cx="4882766" cy="395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graph with a line&#10;&#10;AI-generated content may be incorrect.">
            <a:extLst>
              <a:ext uri="{FF2B5EF4-FFF2-40B4-BE49-F238E27FC236}">
                <a16:creationId xmlns:a16="http://schemas.microsoft.com/office/drawing/2014/main" id="{1F231630-6A69-B71E-EF3B-B8858B85C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6199"/>
            <a:ext cx="4768163" cy="39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27F7A91-6677-3CAB-FD26-144159407613}"/>
              </a:ext>
            </a:extLst>
          </p:cNvPr>
          <p:cNvSpPr txBox="1"/>
          <p:nvPr/>
        </p:nvSpPr>
        <p:spPr>
          <a:xfrm>
            <a:off x="7006841" y="4319587"/>
            <a:ext cx="48291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Distribution of TIMES Score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Histogram shows how much participants improved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Distribution is </a:t>
            </a:r>
            <a:r>
              <a:rPr lang="en-US" sz="1400" b="1" dirty="0"/>
              <a:t>right-skewed</a:t>
            </a:r>
            <a:r>
              <a:rPr lang="en-US" sz="1400" dirty="0"/>
              <a:t>, with most participants improving </a:t>
            </a:r>
            <a:r>
              <a:rPr lang="en-US" sz="1400" b="1" dirty="0"/>
              <a:t>0–15 points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Average improvement</a:t>
            </a:r>
            <a:r>
              <a:rPr lang="en-US" sz="1400" dirty="0"/>
              <a:t>: </a:t>
            </a:r>
            <a:r>
              <a:rPr lang="en-US" sz="1400" b="1" dirty="0"/>
              <a:t>9 points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67.3%</a:t>
            </a:r>
            <a:r>
              <a:rPr lang="en-US" sz="1400" dirty="0"/>
              <a:t> of participants experienced a </a:t>
            </a:r>
            <a:r>
              <a:rPr lang="en-US" sz="1400" b="1" dirty="0"/>
              <a:t>positive gain</a:t>
            </a:r>
            <a:r>
              <a:rPr lang="en-US" sz="1400" dirty="0"/>
              <a:t> in their TIMES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Indicates that the majority benefited measurably from program engagement.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399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F852-C9F0-DAC2-C74F-87BAA608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0"/>
            <a:ext cx="10515600" cy="9620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Takeaways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D858-BD50-D766-5F4F-9F38494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6"/>
            <a:ext cx="10515600" cy="47529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Most participants benefit:</a:t>
            </a:r>
            <a:br>
              <a:rPr lang="en-US" sz="1800" dirty="0"/>
            </a:br>
            <a:r>
              <a:rPr lang="en-US" sz="1800" dirty="0"/>
              <a:t>67.3% showed measurable improvement, with an average TIMES score gain of </a:t>
            </a:r>
            <a:r>
              <a:rPr lang="en-US" sz="1800" b="1" dirty="0"/>
              <a:t>9 points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Early progress is common, but lasting change takes time:</a:t>
            </a:r>
            <a:br>
              <a:rPr lang="en-US" sz="1800" dirty="0"/>
            </a:br>
            <a:r>
              <a:rPr lang="en-US" sz="1800" dirty="0"/>
              <a:t>While one-third peaked in the </a:t>
            </a:r>
            <a:r>
              <a:rPr lang="en-US" sz="1800" b="1" dirty="0"/>
              <a:t>first month</a:t>
            </a:r>
            <a:r>
              <a:rPr lang="en-US" sz="1800" dirty="0"/>
              <a:t>, the </a:t>
            </a:r>
            <a:r>
              <a:rPr lang="en-US" sz="1800" b="1" dirty="0"/>
              <a:t>average time to highest score was 6.6 months</a:t>
            </a:r>
            <a:r>
              <a:rPr lang="en-US" sz="1800" dirty="0"/>
              <a:t>, showing varied pathways to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Greater improvements require longer engagement:</a:t>
            </a:r>
            <a:br>
              <a:rPr lang="en-US" sz="1800" dirty="0"/>
            </a:br>
            <a:r>
              <a:rPr lang="en-US" sz="1800" dirty="0"/>
              <a:t>Participants with the </a:t>
            </a:r>
            <a:r>
              <a:rPr lang="en-US" sz="1800" b="1" dirty="0"/>
              <a:t>highest gains (14–74 points)</a:t>
            </a:r>
            <a:r>
              <a:rPr lang="en-US" sz="1800" dirty="0"/>
              <a:t> often took </a:t>
            </a:r>
            <a:r>
              <a:rPr lang="en-US" sz="1800" b="1" dirty="0"/>
              <a:t>over a year</a:t>
            </a:r>
            <a:r>
              <a:rPr lang="en-US" sz="1800" dirty="0"/>
              <a:t> to reach their peak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Sustained support drives transformational outcomes:</a:t>
            </a:r>
            <a:br>
              <a:rPr lang="en-US" sz="1800" dirty="0"/>
            </a:br>
            <a:r>
              <a:rPr lang="en-US" sz="1800" dirty="0"/>
              <a:t>Those engaged for </a:t>
            </a:r>
            <a:r>
              <a:rPr lang="en-US" sz="1800" b="1" dirty="0"/>
              <a:t>12+ months</a:t>
            </a:r>
            <a:r>
              <a:rPr lang="en-US" sz="1800" dirty="0"/>
              <a:t> improved by an average of </a:t>
            </a:r>
            <a:r>
              <a:rPr lang="en-US" sz="1800" b="1" dirty="0"/>
              <a:t>19.2 points</a:t>
            </a:r>
            <a:r>
              <a:rPr lang="en-US" sz="1800" dirty="0"/>
              <a:t>, highlighting the value of consistent, long-term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TIMES score is a powerful success indicator:</a:t>
            </a:r>
            <a:br>
              <a:rPr lang="en-US" sz="1800" dirty="0"/>
            </a:br>
            <a:r>
              <a:rPr lang="en-US" sz="1800" dirty="0"/>
              <a:t>Reflects meaningful, holistic growth across life domains—</a:t>
            </a:r>
            <a:r>
              <a:rPr lang="en-US" sz="1800" b="1" dirty="0"/>
              <a:t>time to improvement mirrors personal development and program impact</a:t>
            </a:r>
            <a:r>
              <a:rPr lang="en-US" sz="18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65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88F6476A-4C5C-9DB1-A1F2-125900F4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4758F7-8D9A-BFA7-6A52-FD8BCBAE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 i="0" u="none" strike="noStrike" cap="all" spc="390" baseline="0">
                <a:solidFill>
                  <a:srgbClr val="FFFFFF"/>
                </a:solidFill>
              </a:rPr>
              <a:t>Service Effectiveness Across Population Groups </a:t>
            </a:r>
            <a:endParaRPr lang="en-US" sz="5700" cap="all" spc="390" baseline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1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1148D2-E2EF-2942-F717-6D5DCFF6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0" y="403385"/>
            <a:ext cx="11930999" cy="289326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10625F-44B0-E754-8137-7910946D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1" y="4055902"/>
            <a:ext cx="7943850" cy="239871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400" b="1" dirty="0"/>
              <a:t>T</a:t>
            </a:r>
            <a:r>
              <a:rPr lang="en-US" sz="2000" b="1" dirty="0"/>
              <a:t>op 5 Services – Evergreen (Vulnerable Youth)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Individual Counselling</a:t>
            </a:r>
            <a:r>
              <a:rPr lang="en-US" sz="1400" dirty="0"/>
              <a:t> had the highest average TIMES score gain (</a:t>
            </a:r>
            <a:r>
              <a:rPr lang="en-US" sz="1400" b="1" dirty="0"/>
              <a:t>+13.00</a:t>
            </a:r>
            <a:r>
              <a:rPr lang="en-US" sz="1400" dirty="0"/>
              <a:t>), indicating strong emotional and relational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System Navigation &amp; Advocacy</a:t>
            </a:r>
            <a:r>
              <a:rPr lang="en-US" sz="1400" dirty="0"/>
              <a:t> (+8.06) and </a:t>
            </a:r>
            <a:r>
              <a:rPr lang="en-US" sz="1400" b="1" dirty="0"/>
              <a:t>Micro Counselling</a:t>
            </a:r>
            <a:r>
              <a:rPr lang="en-US" sz="1400" dirty="0"/>
              <a:t> (+7.53) also performed well, underscoring the importance of trusted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Services centered on </a:t>
            </a:r>
            <a:r>
              <a:rPr lang="en-US" sz="1400" b="1" dirty="0"/>
              <a:t>emotional support and life navigation</a:t>
            </a:r>
            <a:r>
              <a:rPr lang="en-US" sz="1400" dirty="0"/>
              <a:t> are most effective for youth facing complex, unstable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Financial Support and Life Skills Coaching had comparatively lower impacts in this group.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332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7A8F9-82DF-F541-01CF-14769277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1" y="314325"/>
            <a:ext cx="11658603" cy="29146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8289C0-3371-511A-BC11-BE346C2E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55" y="3920439"/>
            <a:ext cx="9444613" cy="239871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Top 5 Services – Cornerstone (Families)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Financial Support</a:t>
            </a:r>
            <a:r>
              <a:rPr lang="en-US" sz="1400" dirty="0"/>
              <a:t> led to the largest average score improvement (</a:t>
            </a:r>
            <a:r>
              <a:rPr lang="en-US" sz="1400" b="1" dirty="0"/>
              <a:t>+16.43</a:t>
            </a:r>
            <a:r>
              <a:rPr lang="en-US" sz="1400" dirty="0"/>
              <a:t>), signaling its central role in family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System Navigation &amp; Advocacy</a:t>
            </a:r>
            <a:r>
              <a:rPr lang="en-US" sz="1400" dirty="0"/>
              <a:t> (+12.70) and </a:t>
            </a:r>
            <a:r>
              <a:rPr lang="en-US" sz="1400" b="1" dirty="0"/>
              <a:t>Micro Counselling</a:t>
            </a:r>
            <a:r>
              <a:rPr lang="en-US" sz="1400" dirty="0"/>
              <a:t> (+12.48) were also key, emphasizing the need for comprehensive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Life Skills Coaching also showed a notable effect (+13.57), suggesting growing readiness for skills-building once basic needs are addressed.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Services addressing </a:t>
            </a:r>
            <a:r>
              <a:rPr lang="en-US" sz="1400" b="1" dirty="0"/>
              <a:t>economic stability and guided support</a:t>
            </a:r>
            <a:r>
              <a:rPr lang="en-US" sz="1400" dirty="0"/>
              <a:t> are essential for families in transition or crisis.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35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99956-B1F8-6242-4717-2150C7E6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5" y="319213"/>
            <a:ext cx="11961622" cy="2990405"/>
          </a:xfrm>
          <a:prstGeom prst="rect">
            <a:avLst/>
          </a:prstGeom>
        </p:spPr>
      </p:pic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7B6CAAE5-27AC-16D0-DAC7-DC9F047F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3884452"/>
            <a:ext cx="10931769" cy="239871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Top 5 Services – Bridges (Adults)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Case Conferences</a:t>
            </a:r>
            <a:r>
              <a:rPr lang="en-US" sz="1400" dirty="0"/>
              <a:t> delivered the strongest results across all groups (</a:t>
            </a:r>
            <a:r>
              <a:rPr lang="en-US" sz="1400" b="1" dirty="0"/>
              <a:t>+17.77</a:t>
            </a:r>
            <a:r>
              <a:rPr lang="en-US" sz="1400" dirty="0"/>
              <a:t>), reinforcing the value of coordinated, team-based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Life Skills Coaching</a:t>
            </a:r>
            <a:r>
              <a:rPr lang="en-US" sz="1400" dirty="0"/>
              <a:t> (+15.55) and </a:t>
            </a:r>
            <a:r>
              <a:rPr lang="en-US" sz="1400" b="1" dirty="0"/>
              <a:t>System Navigation &amp; Advocacy</a:t>
            </a:r>
            <a:r>
              <a:rPr lang="en-US" sz="1400" dirty="0"/>
              <a:t> (+13.39) also made significant contributions to adult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Financial Support</a:t>
            </a:r>
            <a:r>
              <a:rPr lang="en-US" sz="1400" dirty="0"/>
              <a:t> remained impactful here as well (+13.80), showing cross-cutting benefit.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Adults thrive with </a:t>
            </a:r>
            <a:r>
              <a:rPr lang="en-US" sz="1400" b="1" dirty="0"/>
              <a:t>structured, skill-building, and collaborative services</a:t>
            </a:r>
            <a:r>
              <a:rPr lang="en-US" sz="1400" dirty="0"/>
              <a:t> that drive long-term self-sufficiency.</a:t>
            </a:r>
          </a:p>
        </p:txBody>
      </p:sp>
    </p:spTree>
    <p:extLst>
      <p:ext uri="{BB962C8B-B14F-4D97-AF65-F5344CB8AC3E}">
        <p14:creationId xmlns:p14="http://schemas.microsoft.com/office/powerpoint/2010/main" val="25919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EA437BE03DE4386FC51906FF574AD" ma:contentTypeVersion="15" ma:contentTypeDescription="Create a new document." ma:contentTypeScope="" ma:versionID="3cb49f7f3a9eb0738de4415d103b7c30">
  <xsd:schema xmlns:xsd="http://www.w3.org/2001/XMLSchema" xmlns:xs="http://www.w3.org/2001/XMLSchema" xmlns:p="http://schemas.microsoft.com/office/2006/metadata/properties" xmlns:ns3="01ac7bfb-dc80-4459-b29d-7e0e9ad8f0fc" xmlns:ns4="009a1396-6217-4c57-839c-ff5c5ff12784" targetNamespace="http://schemas.microsoft.com/office/2006/metadata/properties" ma:root="true" ma:fieldsID="0d6feb4752198fa31d4efeb0bd7704d8" ns3:_="" ns4:_="">
    <xsd:import namespace="01ac7bfb-dc80-4459-b29d-7e0e9ad8f0fc"/>
    <xsd:import namespace="009a1396-6217-4c57-839c-ff5c5ff1278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c7bfb-dc80-4459-b29d-7e0e9ad8f0f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a1396-6217-4c57-839c-ff5c5ff1278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ac7bfb-dc80-4459-b29d-7e0e9ad8f0fc" xsi:nil="true"/>
  </documentManagement>
</p:properties>
</file>

<file path=customXml/itemProps1.xml><?xml version="1.0" encoding="utf-8"?>
<ds:datastoreItem xmlns:ds="http://schemas.openxmlformats.org/officeDocument/2006/customXml" ds:itemID="{AAAE5442-6CFF-4306-81E7-76CA6C2412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ac7bfb-dc80-4459-b29d-7e0e9ad8f0fc"/>
    <ds:schemaRef ds:uri="009a1396-6217-4c57-839c-ff5c5ff12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FE77B-895C-4C3E-8A09-F9DBF1906E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151A9-F458-4ADF-A9FA-E03D3F048C3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09a1396-6217-4c57-839c-ff5c5ff12784"/>
    <ds:schemaRef ds:uri="01ac7bfb-dc80-4459-b29d-7e0e9ad8f0f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2150</Words>
  <Application>Microsoft Office PowerPoint</Application>
  <PresentationFormat>Widescreen</PresentationFormat>
  <Paragraphs>233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Times New Roman</vt:lpstr>
      <vt:lpstr>Office Theme</vt:lpstr>
      <vt:lpstr>  Mid-Term Data Analysis   ALY 6980: Mid-term presentation   PROF. DR. JAY QI </vt:lpstr>
      <vt:lpstr>Time to Reach Highest TIMES Score and Its Implication for Success </vt:lpstr>
      <vt:lpstr>PowerPoint Presentation</vt:lpstr>
      <vt:lpstr>PowerPoint Presentation</vt:lpstr>
      <vt:lpstr>Key Takeaways </vt:lpstr>
      <vt:lpstr>Service Effectiveness Across Population Groups </vt:lpstr>
      <vt:lpstr>PowerPoint Presentation</vt:lpstr>
      <vt:lpstr>PowerPoint Presentation</vt:lpstr>
      <vt:lpstr>PowerPoint Presentation</vt:lpstr>
      <vt:lpstr>Comparative Insights &amp; Statistical Significance</vt:lpstr>
      <vt:lpstr>Key Takeaways: Service Effectiveness by Population Group</vt:lpstr>
      <vt:lpstr>Analysis of High Baseline TIMES Participants </vt:lpstr>
      <vt:lpstr>PowerPoint Presentation</vt:lpstr>
      <vt:lpstr>PowerPoint Presentation</vt:lpstr>
      <vt:lpstr>Demographics </vt:lpstr>
      <vt:lpstr>PowerPoint Presentation</vt:lpstr>
      <vt:lpstr>Services Most Frequently Used </vt:lpstr>
      <vt:lpstr>Predictive Factors of High Baseline Participants</vt:lpstr>
      <vt:lpstr>Key Takeaways</vt:lpstr>
      <vt:lpstr>Business Questions to aid YSM in the implementation of their programs. </vt:lpstr>
      <vt:lpstr>What are the most significant predictors of successful program outcomes, and how can we optimize resource allocation accordingly?</vt:lpstr>
      <vt:lpstr>Which participant segments should be targeted with specialized interventions based on their distinct characteristics and needs? </vt:lpstr>
      <vt:lpstr>Participant Segmentation for Specialized Interventions </vt:lpstr>
      <vt:lpstr>Optimal Clusters </vt:lpstr>
      <vt:lpstr>Summary of Participant Segments</vt:lpstr>
      <vt:lpstr>How effectively are we reaching and engaging different demographic groups, and where are the key service gaps? </vt:lpstr>
      <vt:lpstr>Demographic Representation vs. Toronto Population (Bar Chart: Green = Overrepresented | Red = Underrepresented) </vt:lpstr>
      <vt:lpstr>Engagement by Age Group</vt:lpstr>
      <vt:lpstr>Service Count by Age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Viquar Ahmed Mohammed</dc:creator>
  <cp:lastModifiedBy>Viquar Ahmed Mohammed</cp:lastModifiedBy>
  <cp:revision>2</cp:revision>
  <dcterms:created xsi:type="dcterms:W3CDTF">2025-05-21T17:33:44Z</dcterms:created>
  <dcterms:modified xsi:type="dcterms:W3CDTF">2025-05-22T03:24:50Z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0x01010097DEA437BE03DE4386FC51906FF574AD</vt:lpwstr>
  </property>
</Properties>
</file>