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410" r:id="rId5"/>
    <p:sldId id="383" r:id="rId6"/>
    <p:sldId id="389" r:id="rId7"/>
    <p:sldId id="391" r:id="rId8"/>
    <p:sldId id="397" r:id="rId9"/>
    <p:sldId id="408" r:id="rId10"/>
    <p:sldId id="407" r:id="rId11"/>
    <p:sldId id="406" r:id="rId12"/>
    <p:sldId id="411" r:id="rId13"/>
    <p:sldId id="412" r:id="rId14"/>
    <p:sldId id="413" r:id="rId15"/>
    <p:sldId id="404" r:id="rId16"/>
    <p:sldId id="405" r:id="rId17"/>
    <p:sldId id="414" r:id="rId18"/>
    <p:sldId id="415" r:id="rId19"/>
    <p:sldId id="416" r:id="rId20"/>
    <p:sldId id="403" r:id="rId21"/>
    <p:sldId id="398" r:id="rId22"/>
    <p:sldId id="4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C9496-FD89-45A2-AA66-E7655B425695}" v="2" dt="2025-01-14T23:39:40.164"/>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faizan" userId="f65f29c049462b58" providerId="LiveId" clId="{1D7C9496-FD89-45A2-AA66-E7655B425695}"/>
    <pc:docChg chg="custSel modSld">
      <pc:chgData name="syed faizan" userId="f65f29c049462b58" providerId="LiveId" clId="{1D7C9496-FD89-45A2-AA66-E7655B425695}" dt="2025-01-14T23:40:57.725" v="73" actId="20577"/>
      <pc:docMkLst>
        <pc:docMk/>
      </pc:docMkLst>
      <pc:sldChg chg="addSp modSp mod">
        <pc:chgData name="syed faizan" userId="f65f29c049462b58" providerId="LiveId" clId="{1D7C9496-FD89-45A2-AA66-E7655B425695}" dt="2025-01-14T23:40:37.061" v="72" actId="207"/>
        <pc:sldMkLst>
          <pc:docMk/>
          <pc:sldMk cId="3390304222" sldId="410"/>
        </pc:sldMkLst>
        <pc:spChg chg="mod">
          <ac:chgData name="syed faizan" userId="f65f29c049462b58" providerId="LiveId" clId="{1D7C9496-FD89-45A2-AA66-E7655B425695}" dt="2025-01-14T23:39:21.028" v="2" actId="20577"/>
          <ac:spMkLst>
            <pc:docMk/>
            <pc:sldMk cId="3390304222" sldId="410"/>
            <ac:spMk id="2" creationId="{7AB1D9D6-2977-ABCD-FDF8-51AFA5064E54}"/>
          </ac:spMkLst>
        </pc:spChg>
        <pc:spChg chg="add mod">
          <ac:chgData name="syed faizan" userId="f65f29c049462b58" providerId="LiveId" clId="{1D7C9496-FD89-45A2-AA66-E7655B425695}" dt="2025-01-14T23:40:37.061" v="72" actId="207"/>
          <ac:spMkLst>
            <pc:docMk/>
            <pc:sldMk cId="3390304222" sldId="410"/>
            <ac:spMk id="3" creationId="{4AB88B61-5449-6B76-FC2D-A0F8575984A9}"/>
          </ac:spMkLst>
        </pc:spChg>
      </pc:sldChg>
      <pc:sldChg chg="modSp mod">
        <pc:chgData name="syed faizan" userId="f65f29c049462b58" providerId="LiveId" clId="{1D7C9496-FD89-45A2-AA66-E7655B425695}" dt="2025-01-14T23:40:57.725" v="73" actId="20577"/>
        <pc:sldMkLst>
          <pc:docMk/>
          <pc:sldMk cId="868946423" sldId="417"/>
        </pc:sldMkLst>
        <pc:spChg chg="mod">
          <ac:chgData name="syed faizan" userId="f65f29c049462b58" providerId="LiveId" clId="{1D7C9496-FD89-45A2-AA66-E7655B425695}" dt="2025-01-14T23:40:57.725" v="73" actId="20577"/>
          <ac:spMkLst>
            <pc:docMk/>
            <pc:sldMk cId="868946423" sldId="417"/>
            <ac:spMk id="3" creationId="{8BE734F0-2DDD-AF70-F13D-F9E4C1929411}"/>
          </ac:spMkLst>
        </pc:spChg>
      </pc:sldChg>
    </pc:docChg>
  </pc:docChgLst>
  <pc:docChgLst>
    <pc:chgData name="Syed Faizan" userId="8fa067b7e285591a" providerId="LiveId" clId="{6FB53CE1-7403-426E-BB78-469D2F71BEDE}"/>
    <pc:docChg chg="undo redo custSel addSld delSld modSld sldOrd">
      <pc:chgData name="Syed Faizan" userId="8fa067b7e285591a" providerId="LiveId" clId="{6FB53CE1-7403-426E-BB78-469D2F71BEDE}" dt="2024-03-29T01:34:49.449" v="7334" actId="20577"/>
      <pc:docMkLst>
        <pc:docMk/>
      </pc:docMkLst>
      <pc:sldChg chg="addSp delSp modSp mod">
        <pc:chgData name="Syed Faizan" userId="8fa067b7e285591a" providerId="LiveId" clId="{6FB53CE1-7403-426E-BB78-469D2F71BEDE}" dt="2024-03-28T22:26:03.867" v="1036" actId="20577"/>
        <pc:sldMkLst>
          <pc:docMk/>
          <pc:sldMk cId="3346685798" sldId="383"/>
        </pc:sldMkLst>
      </pc:sldChg>
      <pc:sldChg chg="addSp modSp mod">
        <pc:chgData name="Syed Faizan" userId="8fa067b7e285591a" providerId="LiveId" clId="{6FB53CE1-7403-426E-BB78-469D2F71BEDE}" dt="2024-03-28T23:00:38.616" v="2819" actId="113"/>
        <pc:sldMkLst>
          <pc:docMk/>
          <pc:sldMk cId="1440871986" sldId="389"/>
        </pc:sldMkLst>
      </pc:sldChg>
      <pc:sldChg chg="modSp mod">
        <pc:chgData name="Syed Faizan" userId="8fa067b7e285591a" providerId="LiveId" clId="{6FB53CE1-7403-426E-BB78-469D2F71BEDE}" dt="2024-03-28T22:23:15.127" v="991" actId="207"/>
        <pc:sldMkLst>
          <pc:docMk/>
          <pc:sldMk cId="3200312026" sldId="391"/>
        </pc:sldMkLst>
      </pc:sldChg>
      <pc:sldChg chg="modSp mod">
        <pc:chgData name="Syed Faizan" userId="8fa067b7e285591a" providerId="LiveId" clId="{6FB53CE1-7403-426E-BB78-469D2F71BEDE}" dt="2024-03-28T22:29:43.503" v="1351" actId="20577"/>
        <pc:sldMkLst>
          <pc:docMk/>
          <pc:sldMk cId="2039059756" sldId="397"/>
        </pc:sldMkLst>
      </pc:sldChg>
      <pc:sldChg chg="modSp mod">
        <pc:chgData name="Syed Faizan" userId="8fa067b7e285591a" providerId="LiveId" clId="{6FB53CE1-7403-426E-BB78-469D2F71BEDE}" dt="2024-03-29T01:19:28.284" v="7202" actId="20577"/>
        <pc:sldMkLst>
          <pc:docMk/>
          <pc:sldMk cId="4261132419" sldId="398"/>
        </pc:sldMkLst>
      </pc:sldChg>
      <pc:sldChg chg="addSp modSp mod">
        <pc:chgData name="Syed Faizan" userId="8fa067b7e285591a" providerId="LiveId" clId="{6FB53CE1-7403-426E-BB78-469D2F71BEDE}" dt="2024-03-29T01:03:03.018" v="6663" actId="767"/>
        <pc:sldMkLst>
          <pc:docMk/>
          <pc:sldMk cId="752428618" sldId="403"/>
        </pc:sldMkLst>
      </pc:sldChg>
      <pc:sldChg chg="addSp delSp modSp mod ord modClrScheme chgLayout">
        <pc:chgData name="Syed Faizan" userId="8fa067b7e285591a" providerId="LiveId" clId="{6FB53CE1-7403-426E-BB78-469D2F71BEDE}" dt="2024-03-28T23:39:29.461" v="4948" actId="14100"/>
        <pc:sldMkLst>
          <pc:docMk/>
          <pc:sldMk cId="1850768898" sldId="404"/>
        </pc:sldMkLst>
      </pc:sldChg>
      <pc:sldChg chg="modSp mod">
        <pc:chgData name="Syed Faizan" userId="8fa067b7e285591a" providerId="LiveId" clId="{6FB53CE1-7403-426E-BB78-469D2F71BEDE}" dt="2024-03-29T00:14:41.076" v="5885" actId="20577"/>
        <pc:sldMkLst>
          <pc:docMk/>
          <pc:sldMk cId="4127695141" sldId="405"/>
        </pc:sldMkLst>
      </pc:sldChg>
      <pc:sldChg chg="addSp delSp modSp mod modClrScheme chgLayout">
        <pc:chgData name="Syed Faizan" userId="8fa067b7e285591a" providerId="LiveId" clId="{6FB53CE1-7403-426E-BB78-469D2F71BEDE}" dt="2024-03-28T23:03:13.047" v="3014" actId="207"/>
        <pc:sldMkLst>
          <pc:docMk/>
          <pc:sldMk cId="298364507" sldId="406"/>
        </pc:sldMkLst>
      </pc:sldChg>
      <pc:sldChg chg="addSp modSp mod">
        <pc:chgData name="Syed Faizan" userId="8fa067b7e285591a" providerId="LiveId" clId="{6FB53CE1-7403-426E-BB78-469D2F71BEDE}" dt="2024-03-29T01:34:49.449" v="7334" actId="20577"/>
        <pc:sldMkLst>
          <pc:docMk/>
          <pc:sldMk cId="3088225330" sldId="407"/>
        </pc:sldMkLst>
      </pc:sldChg>
      <pc:sldChg chg="modSp mod">
        <pc:chgData name="Syed Faizan" userId="8fa067b7e285591a" providerId="LiveId" clId="{6FB53CE1-7403-426E-BB78-469D2F71BEDE}" dt="2024-03-28T22:49:30.561" v="2383" actId="20577"/>
        <pc:sldMkLst>
          <pc:docMk/>
          <pc:sldMk cId="888484295" sldId="408"/>
        </pc:sldMkLst>
      </pc:sldChg>
      <pc:sldChg chg="addSp delSp modSp del mod">
        <pc:chgData name="Syed Faizan" userId="8fa067b7e285591a" providerId="LiveId" clId="{6FB53CE1-7403-426E-BB78-469D2F71BEDE}" dt="2024-03-28T22:16:21.241" v="501" actId="2696"/>
        <pc:sldMkLst>
          <pc:docMk/>
          <pc:sldMk cId="2249372667" sldId="409"/>
        </pc:sldMkLst>
      </pc:sldChg>
      <pc:sldChg chg="modSp mod">
        <pc:chgData name="Syed Faizan" userId="8fa067b7e285591a" providerId="LiveId" clId="{6FB53CE1-7403-426E-BB78-469D2F71BEDE}" dt="2024-03-29T00:21:42.199" v="6121" actId="20577"/>
        <pc:sldMkLst>
          <pc:docMk/>
          <pc:sldMk cId="3390304222" sldId="410"/>
        </pc:sldMkLst>
      </pc:sldChg>
      <pc:sldChg chg="addSp delSp modSp add del mod">
        <pc:chgData name="Syed Faizan" userId="8fa067b7e285591a" providerId="LiveId" clId="{6FB53CE1-7403-426E-BB78-469D2F71BEDE}" dt="2024-03-28T23:04:31.597" v="3020" actId="2890"/>
        <pc:sldMkLst>
          <pc:docMk/>
          <pc:sldMk cId="3341692024" sldId="411"/>
        </pc:sldMkLst>
      </pc:sldChg>
      <pc:sldChg chg="addSp delSp modSp add mod ord modClrScheme chgLayout">
        <pc:chgData name="Syed Faizan" userId="8fa067b7e285591a" providerId="LiveId" clId="{6FB53CE1-7403-426E-BB78-469D2F71BEDE}" dt="2024-03-28T23:24:39.079" v="4432"/>
        <pc:sldMkLst>
          <pc:docMk/>
          <pc:sldMk cId="3680390210" sldId="411"/>
        </pc:sldMkLst>
      </pc:sldChg>
      <pc:sldChg chg="addSp delSp modSp add mod">
        <pc:chgData name="Syed Faizan" userId="8fa067b7e285591a" providerId="LiveId" clId="{6FB53CE1-7403-426E-BB78-469D2F71BEDE}" dt="2024-03-28T23:15:59.114" v="3861" actId="14100"/>
        <pc:sldMkLst>
          <pc:docMk/>
          <pc:sldMk cId="4163622372" sldId="412"/>
        </pc:sldMkLst>
      </pc:sldChg>
      <pc:sldChg chg="addSp delSp modSp add mod">
        <pc:chgData name="Syed Faizan" userId="8fa067b7e285591a" providerId="LiveId" clId="{6FB53CE1-7403-426E-BB78-469D2F71BEDE}" dt="2024-03-28T23:20:25.782" v="4067" actId="14100"/>
        <pc:sldMkLst>
          <pc:docMk/>
          <pc:sldMk cId="3849593626" sldId="413"/>
        </pc:sldMkLst>
      </pc:sldChg>
      <pc:sldChg chg="modSp add mod">
        <pc:chgData name="Syed Faizan" userId="8fa067b7e285591a" providerId="LiveId" clId="{6FB53CE1-7403-426E-BB78-469D2F71BEDE}" dt="2024-03-29T00:13:32.572" v="5824" actId="20577"/>
        <pc:sldMkLst>
          <pc:docMk/>
          <pc:sldMk cId="584339189" sldId="414"/>
        </pc:sldMkLst>
      </pc:sldChg>
      <pc:sldChg chg="addSp delSp modSp add mod modClrScheme chgLayout">
        <pc:chgData name="Syed Faizan" userId="8fa067b7e285591a" providerId="LiveId" clId="{6FB53CE1-7403-426E-BB78-469D2F71BEDE}" dt="2024-03-29T00:15:47.520" v="5947" actId="20577"/>
        <pc:sldMkLst>
          <pc:docMk/>
          <pc:sldMk cId="1942962730" sldId="415"/>
        </pc:sldMkLst>
      </pc:sldChg>
      <pc:sldChg chg="modSp add mod">
        <pc:chgData name="Syed Faizan" userId="8fa067b7e285591a" providerId="LiveId" clId="{6FB53CE1-7403-426E-BB78-469D2F71BEDE}" dt="2024-03-29T00:20:50.220" v="6103" actId="14734"/>
        <pc:sldMkLst>
          <pc:docMk/>
          <pc:sldMk cId="2762702084" sldId="416"/>
        </pc:sldMkLst>
      </pc:sldChg>
      <pc:sldChg chg="modSp add mod">
        <pc:chgData name="Syed Faizan" userId="8fa067b7e285591a" providerId="LiveId" clId="{6FB53CE1-7403-426E-BB78-469D2F71BEDE}" dt="2024-03-29T01:20:36.943" v="7333" actId="207"/>
        <pc:sldMkLst>
          <pc:docMk/>
          <pc:sldMk cId="868946423" sldId="4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6C63C-705D-4107-A2EE-5B3CF75F7905}"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69D09A9-5DCF-4EE0-A946-7E20C2F4D56B}">
      <dgm:prSet/>
      <dgm:spPr/>
      <dgm:t>
        <a:bodyPr/>
        <a:lstStyle/>
        <a:p>
          <a:r>
            <a:rPr lang="en-US" dirty="0">
              <a:solidFill>
                <a:schemeClr val="bg1"/>
              </a:solidFill>
            </a:rPr>
            <a:t>Vehicles.csv</a:t>
          </a:r>
        </a:p>
      </dgm:t>
    </dgm:pt>
    <dgm:pt modelId="{60C11076-9824-4DFE-9846-31DC391CEB6D}" type="parTrans" cxnId="{6696683C-6493-437B-BABE-BD4D4B9549D3}">
      <dgm:prSet/>
      <dgm:spPr/>
      <dgm:t>
        <a:bodyPr/>
        <a:lstStyle/>
        <a:p>
          <a:endParaRPr lang="en-US"/>
        </a:p>
      </dgm:t>
    </dgm:pt>
    <dgm:pt modelId="{1CAF6ACB-C909-4501-A52E-ECA9B36F5B02}" type="sibTrans" cxnId="{6696683C-6493-437B-BABE-BD4D4B9549D3}">
      <dgm:prSet/>
      <dgm:spPr/>
      <dgm:t>
        <a:bodyPr/>
        <a:lstStyle/>
        <a:p>
          <a:endParaRPr lang="en-US"/>
        </a:p>
      </dgm:t>
    </dgm:pt>
    <dgm:pt modelId="{3B183BFB-9A94-479E-BCB8-D154E3C2AC4F}">
      <dgm:prSet/>
      <dgm:spPr/>
      <dgm:t>
        <a:bodyPr/>
        <a:lstStyle/>
        <a:p>
          <a:r>
            <a:rPr lang="en-US" dirty="0">
              <a:solidFill>
                <a:schemeClr val="bg1"/>
              </a:solidFill>
            </a:rPr>
            <a:t>Exploratory Data Analysis (EDA)</a:t>
          </a:r>
        </a:p>
      </dgm:t>
    </dgm:pt>
    <dgm:pt modelId="{F4E1EF89-EDEE-4803-B37D-231002AFBD7B}" type="parTrans" cxnId="{5471FC27-ABFD-4F29-B844-D0A4C5994DC3}">
      <dgm:prSet/>
      <dgm:spPr/>
      <dgm:t>
        <a:bodyPr/>
        <a:lstStyle/>
        <a:p>
          <a:endParaRPr lang="en-US"/>
        </a:p>
      </dgm:t>
    </dgm:pt>
    <dgm:pt modelId="{460031CA-25CA-42B4-8B52-9BEEC2969A65}" type="sibTrans" cxnId="{5471FC27-ABFD-4F29-B844-D0A4C5994DC3}">
      <dgm:prSet/>
      <dgm:spPr/>
      <dgm:t>
        <a:bodyPr/>
        <a:lstStyle/>
        <a:p>
          <a:endParaRPr lang="en-US"/>
        </a:p>
      </dgm:t>
    </dgm:pt>
    <dgm:pt modelId="{C2D224E9-92D3-4B4B-B374-86A2D1D7D318}">
      <dgm:prSet/>
      <dgm:spPr/>
      <dgm:t>
        <a:bodyPr/>
        <a:lstStyle/>
        <a:p>
          <a:r>
            <a:rPr lang="en-US" dirty="0">
              <a:solidFill>
                <a:schemeClr val="bg1"/>
              </a:solidFill>
            </a:rPr>
            <a:t>Data cleaning and Feature Engineering</a:t>
          </a:r>
        </a:p>
      </dgm:t>
    </dgm:pt>
    <dgm:pt modelId="{6D235094-F095-451A-A0AB-6FDE6B2CCA02}" type="parTrans" cxnId="{984255F3-E236-4117-A471-52DA39C19C26}">
      <dgm:prSet/>
      <dgm:spPr/>
      <dgm:t>
        <a:bodyPr/>
        <a:lstStyle/>
        <a:p>
          <a:endParaRPr lang="en-US"/>
        </a:p>
      </dgm:t>
    </dgm:pt>
    <dgm:pt modelId="{F72019E9-61B1-4802-8728-7DF8D972554E}" type="sibTrans" cxnId="{984255F3-E236-4117-A471-52DA39C19C26}">
      <dgm:prSet/>
      <dgm:spPr/>
      <dgm:t>
        <a:bodyPr/>
        <a:lstStyle/>
        <a:p>
          <a:endParaRPr lang="en-US"/>
        </a:p>
      </dgm:t>
    </dgm:pt>
    <dgm:pt modelId="{EFDA1D55-BF4B-42B6-8391-C1D466A9D361}">
      <dgm:prSet/>
      <dgm:spPr/>
      <dgm:t>
        <a:bodyPr/>
        <a:lstStyle/>
        <a:p>
          <a:r>
            <a:rPr lang="en-US" dirty="0">
              <a:solidFill>
                <a:schemeClr val="bg1"/>
              </a:solidFill>
            </a:rPr>
            <a:t>Analytical Questions</a:t>
          </a:r>
        </a:p>
      </dgm:t>
    </dgm:pt>
    <dgm:pt modelId="{8663520B-60DA-40A9-8201-E171A3FDDAF8}" type="parTrans" cxnId="{560EDCB6-D490-4EF1-B065-9D849A0494EE}">
      <dgm:prSet/>
      <dgm:spPr/>
      <dgm:t>
        <a:bodyPr/>
        <a:lstStyle/>
        <a:p>
          <a:endParaRPr lang="en-US"/>
        </a:p>
      </dgm:t>
    </dgm:pt>
    <dgm:pt modelId="{B8B6BD91-DE04-4D60-9D4D-1D40EB2C90F4}" type="sibTrans" cxnId="{560EDCB6-D490-4EF1-B065-9D849A0494EE}">
      <dgm:prSet/>
      <dgm:spPr/>
      <dgm:t>
        <a:bodyPr/>
        <a:lstStyle/>
        <a:p>
          <a:endParaRPr lang="en-US"/>
        </a:p>
      </dgm:t>
    </dgm:pt>
    <dgm:pt modelId="{6F832843-EB2E-4626-A9B0-F674C502EC5B}">
      <dgm:prSet/>
      <dgm:spPr/>
      <dgm:t>
        <a:bodyPr/>
        <a:lstStyle/>
        <a:p>
          <a:r>
            <a:rPr lang="en-US" dirty="0">
              <a:solidFill>
                <a:schemeClr val="bg1"/>
              </a:solidFill>
            </a:rPr>
            <a:t>Hypothesis formulation and Testing</a:t>
          </a:r>
        </a:p>
      </dgm:t>
    </dgm:pt>
    <dgm:pt modelId="{32ABF6CC-0A91-4FD1-9E51-F607B1755F1F}" type="parTrans" cxnId="{6F957F18-3E56-4DF8-B233-A7503A54575C}">
      <dgm:prSet/>
      <dgm:spPr/>
      <dgm:t>
        <a:bodyPr/>
        <a:lstStyle/>
        <a:p>
          <a:endParaRPr lang="en-US"/>
        </a:p>
      </dgm:t>
    </dgm:pt>
    <dgm:pt modelId="{44F8147C-C158-4248-A690-E130A56E942C}" type="sibTrans" cxnId="{6F957F18-3E56-4DF8-B233-A7503A54575C}">
      <dgm:prSet/>
      <dgm:spPr/>
      <dgm:t>
        <a:bodyPr/>
        <a:lstStyle/>
        <a:p>
          <a:endParaRPr lang="en-US"/>
        </a:p>
      </dgm:t>
    </dgm:pt>
    <dgm:pt modelId="{C454036F-A9D4-48DA-9ED0-5DD81983826B}">
      <dgm:prSet/>
      <dgm:spPr/>
      <dgm:t>
        <a:bodyPr/>
        <a:lstStyle/>
        <a:p>
          <a:r>
            <a:rPr lang="en-US" dirty="0">
              <a:solidFill>
                <a:schemeClr val="bg1"/>
              </a:solidFill>
            </a:rPr>
            <a:t>Linear Regression Modelling</a:t>
          </a:r>
        </a:p>
      </dgm:t>
    </dgm:pt>
    <dgm:pt modelId="{A30EAA48-031F-4536-9EF7-62FEAA29039A}" type="parTrans" cxnId="{20194C1A-77F4-4E86-BEA3-68A683D7691F}">
      <dgm:prSet/>
      <dgm:spPr/>
      <dgm:t>
        <a:bodyPr/>
        <a:lstStyle/>
        <a:p>
          <a:endParaRPr lang="en-US"/>
        </a:p>
      </dgm:t>
    </dgm:pt>
    <dgm:pt modelId="{BC442B75-90B7-4890-A927-03CBF4054198}" type="sibTrans" cxnId="{20194C1A-77F4-4E86-BEA3-68A683D7691F}">
      <dgm:prSet/>
      <dgm:spPr/>
      <dgm:t>
        <a:bodyPr/>
        <a:lstStyle/>
        <a:p>
          <a:endParaRPr lang="en-US"/>
        </a:p>
      </dgm:t>
    </dgm:pt>
    <dgm:pt modelId="{7FE310FB-DB64-B14C-8E9C-EF6543436C0A}" type="pres">
      <dgm:prSet presAssocID="{D786C63C-705D-4107-A2EE-5B3CF75F7905}" presName="Name0" presStyleCnt="0">
        <dgm:presLayoutVars>
          <dgm:dir/>
          <dgm:resizeHandles val="exact"/>
        </dgm:presLayoutVars>
      </dgm:prSet>
      <dgm:spPr/>
    </dgm:pt>
    <dgm:pt modelId="{BEF5761B-5B09-1D40-953A-DEFF890463D6}" type="pres">
      <dgm:prSet presAssocID="{669D09A9-5DCF-4EE0-A946-7E20C2F4D56B}" presName="node" presStyleLbl="node1" presStyleIdx="0" presStyleCnt="6">
        <dgm:presLayoutVars>
          <dgm:bulletEnabled val="1"/>
        </dgm:presLayoutVars>
      </dgm:prSet>
      <dgm:spPr/>
    </dgm:pt>
    <dgm:pt modelId="{CE6D238A-823F-AC40-BA65-F38DEC7D18DC}" type="pres">
      <dgm:prSet presAssocID="{1CAF6ACB-C909-4501-A52E-ECA9B36F5B02}" presName="sibTrans" presStyleLbl="sibTrans1D1" presStyleIdx="0" presStyleCnt="5"/>
      <dgm:spPr/>
    </dgm:pt>
    <dgm:pt modelId="{361B0C9F-5E92-D947-86E5-277011925184}" type="pres">
      <dgm:prSet presAssocID="{1CAF6ACB-C909-4501-A52E-ECA9B36F5B02}" presName="connectorText" presStyleLbl="sibTrans1D1" presStyleIdx="0" presStyleCnt="5"/>
      <dgm:spPr/>
    </dgm:pt>
    <dgm:pt modelId="{637B03F8-DB3D-EC43-81B3-CB05BD9BA87D}" type="pres">
      <dgm:prSet presAssocID="{3B183BFB-9A94-479E-BCB8-D154E3C2AC4F}" presName="node" presStyleLbl="node1" presStyleIdx="1" presStyleCnt="6">
        <dgm:presLayoutVars>
          <dgm:bulletEnabled val="1"/>
        </dgm:presLayoutVars>
      </dgm:prSet>
      <dgm:spPr/>
    </dgm:pt>
    <dgm:pt modelId="{F94B2489-F106-904E-8CFD-55CEA227D222}" type="pres">
      <dgm:prSet presAssocID="{460031CA-25CA-42B4-8B52-9BEEC2969A65}" presName="sibTrans" presStyleLbl="sibTrans1D1" presStyleIdx="1" presStyleCnt="5"/>
      <dgm:spPr/>
    </dgm:pt>
    <dgm:pt modelId="{7429E338-D688-B34B-9CAA-F07CAE873495}" type="pres">
      <dgm:prSet presAssocID="{460031CA-25CA-42B4-8B52-9BEEC2969A65}" presName="connectorText" presStyleLbl="sibTrans1D1" presStyleIdx="1" presStyleCnt="5"/>
      <dgm:spPr/>
    </dgm:pt>
    <dgm:pt modelId="{BDAC9AA6-B062-E640-AC61-F51E6B58E88D}" type="pres">
      <dgm:prSet presAssocID="{C2D224E9-92D3-4B4B-B374-86A2D1D7D318}" presName="node" presStyleLbl="node1" presStyleIdx="2" presStyleCnt="6">
        <dgm:presLayoutVars>
          <dgm:bulletEnabled val="1"/>
        </dgm:presLayoutVars>
      </dgm:prSet>
      <dgm:spPr/>
    </dgm:pt>
    <dgm:pt modelId="{FABEE1F5-6AD7-064B-AB80-36D90ABA9D54}" type="pres">
      <dgm:prSet presAssocID="{F72019E9-61B1-4802-8728-7DF8D972554E}" presName="sibTrans" presStyleLbl="sibTrans1D1" presStyleIdx="2" presStyleCnt="5"/>
      <dgm:spPr/>
    </dgm:pt>
    <dgm:pt modelId="{5FE220A8-FB6D-D54A-A133-60CFC767D3B7}" type="pres">
      <dgm:prSet presAssocID="{F72019E9-61B1-4802-8728-7DF8D972554E}" presName="connectorText" presStyleLbl="sibTrans1D1" presStyleIdx="2" presStyleCnt="5"/>
      <dgm:spPr/>
    </dgm:pt>
    <dgm:pt modelId="{CD8855EC-D2B9-884C-A6CC-D8925B6BD2BE}" type="pres">
      <dgm:prSet presAssocID="{EFDA1D55-BF4B-42B6-8391-C1D466A9D361}" presName="node" presStyleLbl="node1" presStyleIdx="3" presStyleCnt="6">
        <dgm:presLayoutVars>
          <dgm:bulletEnabled val="1"/>
        </dgm:presLayoutVars>
      </dgm:prSet>
      <dgm:spPr/>
    </dgm:pt>
    <dgm:pt modelId="{9C894702-5A77-3F4B-A61E-E4962D1F840D}" type="pres">
      <dgm:prSet presAssocID="{B8B6BD91-DE04-4D60-9D4D-1D40EB2C90F4}" presName="sibTrans" presStyleLbl="sibTrans1D1" presStyleIdx="3" presStyleCnt="5"/>
      <dgm:spPr/>
    </dgm:pt>
    <dgm:pt modelId="{770B12EA-4FB1-1045-B473-8676AF9C55C5}" type="pres">
      <dgm:prSet presAssocID="{B8B6BD91-DE04-4D60-9D4D-1D40EB2C90F4}" presName="connectorText" presStyleLbl="sibTrans1D1" presStyleIdx="3" presStyleCnt="5"/>
      <dgm:spPr/>
    </dgm:pt>
    <dgm:pt modelId="{A9EB1516-0EA9-4C4A-91B7-D9E501D55A16}" type="pres">
      <dgm:prSet presAssocID="{6F832843-EB2E-4626-A9B0-F674C502EC5B}" presName="node" presStyleLbl="node1" presStyleIdx="4" presStyleCnt="6" custLinFactNeighborX="22" custLinFactNeighborY="0">
        <dgm:presLayoutVars>
          <dgm:bulletEnabled val="1"/>
        </dgm:presLayoutVars>
      </dgm:prSet>
      <dgm:spPr/>
    </dgm:pt>
    <dgm:pt modelId="{C0851E2E-DA18-394B-A093-F1C7406A2B36}" type="pres">
      <dgm:prSet presAssocID="{44F8147C-C158-4248-A690-E130A56E942C}" presName="sibTrans" presStyleLbl="sibTrans1D1" presStyleIdx="4" presStyleCnt="5"/>
      <dgm:spPr/>
    </dgm:pt>
    <dgm:pt modelId="{7ED985E8-6EB8-0648-976D-F25F9C5BE848}" type="pres">
      <dgm:prSet presAssocID="{44F8147C-C158-4248-A690-E130A56E942C}" presName="connectorText" presStyleLbl="sibTrans1D1" presStyleIdx="4" presStyleCnt="5"/>
      <dgm:spPr/>
    </dgm:pt>
    <dgm:pt modelId="{22E97A90-0766-144C-9045-E6A092D5D2DA}" type="pres">
      <dgm:prSet presAssocID="{C454036F-A9D4-48DA-9ED0-5DD81983826B}" presName="node" presStyleLbl="node1" presStyleIdx="5" presStyleCnt="6">
        <dgm:presLayoutVars>
          <dgm:bulletEnabled val="1"/>
        </dgm:presLayoutVars>
      </dgm:prSet>
      <dgm:spPr/>
    </dgm:pt>
  </dgm:ptLst>
  <dgm:cxnLst>
    <dgm:cxn modelId="{64003210-589C-D645-8725-FB1E8B1F960F}" type="presOf" srcId="{F72019E9-61B1-4802-8728-7DF8D972554E}" destId="{5FE220A8-FB6D-D54A-A133-60CFC767D3B7}" srcOrd="1" destOrd="0" presId="urn:microsoft.com/office/officeart/2016/7/layout/RepeatingBendingProcessNew"/>
    <dgm:cxn modelId="{6F957F18-3E56-4DF8-B233-A7503A54575C}" srcId="{D786C63C-705D-4107-A2EE-5B3CF75F7905}" destId="{6F832843-EB2E-4626-A9B0-F674C502EC5B}" srcOrd="4" destOrd="0" parTransId="{32ABF6CC-0A91-4FD1-9E51-F607B1755F1F}" sibTransId="{44F8147C-C158-4248-A690-E130A56E942C}"/>
    <dgm:cxn modelId="{E712A518-6F6D-0049-B592-571ECABD5189}" type="presOf" srcId="{B8B6BD91-DE04-4D60-9D4D-1D40EB2C90F4}" destId="{770B12EA-4FB1-1045-B473-8676AF9C55C5}" srcOrd="1" destOrd="0" presId="urn:microsoft.com/office/officeart/2016/7/layout/RepeatingBendingProcessNew"/>
    <dgm:cxn modelId="{20194C1A-77F4-4E86-BEA3-68A683D7691F}" srcId="{D786C63C-705D-4107-A2EE-5B3CF75F7905}" destId="{C454036F-A9D4-48DA-9ED0-5DD81983826B}" srcOrd="5" destOrd="0" parTransId="{A30EAA48-031F-4536-9EF7-62FEAA29039A}" sibTransId="{BC442B75-90B7-4890-A927-03CBF4054198}"/>
    <dgm:cxn modelId="{29A10C1C-345F-E141-9464-56061C0A4595}" type="presOf" srcId="{460031CA-25CA-42B4-8B52-9BEEC2969A65}" destId="{F94B2489-F106-904E-8CFD-55CEA227D222}" srcOrd="0" destOrd="0" presId="urn:microsoft.com/office/officeart/2016/7/layout/RepeatingBendingProcessNew"/>
    <dgm:cxn modelId="{5D632A1D-5E28-C042-A5F6-2CCACDC1E499}" type="presOf" srcId="{C454036F-A9D4-48DA-9ED0-5DD81983826B}" destId="{22E97A90-0766-144C-9045-E6A092D5D2DA}" srcOrd="0" destOrd="0" presId="urn:microsoft.com/office/officeart/2016/7/layout/RepeatingBendingProcessNew"/>
    <dgm:cxn modelId="{5471FC27-ABFD-4F29-B844-D0A4C5994DC3}" srcId="{D786C63C-705D-4107-A2EE-5B3CF75F7905}" destId="{3B183BFB-9A94-479E-BCB8-D154E3C2AC4F}" srcOrd="1" destOrd="0" parTransId="{F4E1EF89-EDEE-4803-B37D-231002AFBD7B}" sibTransId="{460031CA-25CA-42B4-8B52-9BEEC2969A65}"/>
    <dgm:cxn modelId="{BF94102B-2160-944A-8C0C-7B5A4C74EAC5}" type="presOf" srcId="{44F8147C-C158-4248-A690-E130A56E942C}" destId="{C0851E2E-DA18-394B-A093-F1C7406A2B36}" srcOrd="0" destOrd="0" presId="urn:microsoft.com/office/officeart/2016/7/layout/RepeatingBendingProcessNew"/>
    <dgm:cxn modelId="{6696683C-6493-437B-BABE-BD4D4B9549D3}" srcId="{D786C63C-705D-4107-A2EE-5B3CF75F7905}" destId="{669D09A9-5DCF-4EE0-A946-7E20C2F4D56B}" srcOrd="0" destOrd="0" parTransId="{60C11076-9824-4DFE-9846-31DC391CEB6D}" sibTransId="{1CAF6ACB-C909-4501-A52E-ECA9B36F5B02}"/>
    <dgm:cxn modelId="{E9AFFF3D-8334-454D-8006-1A4E42B8D12F}" type="presOf" srcId="{B8B6BD91-DE04-4D60-9D4D-1D40EB2C90F4}" destId="{9C894702-5A77-3F4B-A61E-E4962D1F840D}" srcOrd="0" destOrd="0" presId="urn:microsoft.com/office/officeart/2016/7/layout/RepeatingBendingProcessNew"/>
    <dgm:cxn modelId="{46532944-AD69-1940-8504-269F18F06643}" type="presOf" srcId="{F72019E9-61B1-4802-8728-7DF8D972554E}" destId="{FABEE1F5-6AD7-064B-AB80-36D90ABA9D54}" srcOrd="0" destOrd="0" presId="urn:microsoft.com/office/officeart/2016/7/layout/RepeatingBendingProcessNew"/>
    <dgm:cxn modelId="{BFCEDF69-B539-3641-A0E3-F2C392BEE555}" type="presOf" srcId="{C2D224E9-92D3-4B4B-B374-86A2D1D7D318}" destId="{BDAC9AA6-B062-E640-AC61-F51E6B58E88D}" srcOrd="0" destOrd="0" presId="urn:microsoft.com/office/officeart/2016/7/layout/RepeatingBendingProcessNew"/>
    <dgm:cxn modelId="{D6EDAD6E-AD88-6B44-A813-BB82D618559B}" type="presOf" srcId="{669D09A9-5DCF-4EE0-A946-7E20C2F4D56B}" destId="{BEF5761B-5B09-1D40-953A-DEFF890463D6}" srcOrd="0" destOrd="0" presId="urn:microsoft.com/office/officeart/2016/7/layout/RepeatingBendingProcessNew"/>
    <dgm:cxn modelId="{16B35476-DF0A-3747-927F-819715D50FFC}" type="presOf" srcId="{6F832843-EB2E-4626-A9B0-F674C502EC5B}" destId="{A9EB1516-0EA9-4C4A-91B7-D9E501D55A16}" srcOrd="0" destOrd="0" presId="urn:microsoft.com/office/officeart/2016/7/layout/RepeatingBendingProcessNew"/>
    <dgm:cxn modelId="{46AB2279-8E77-5342-930D-217EBC889D3E}" type="presOf" srcId="{460031CA-25CA-42B4-8B52-9BEEC2969A65}" destId="{7429E338-D688-B34B-9CAA-F07CAE873495}" srcOrd="1" destOrd="0" presId="urn:microsoft.com/office/officeart/2016/7/layout/RepeatingBendingProcessNew"/>
    <dgm:cxn modelId="{69EFA77A-5631-BF47-A7D2-57C1FC47B6E2}" type="presOf" srcId="{3B183BFB-9A94-479E-BCB8-D154E3C2AC4F}" destId="{637B03F8-DB3D-EC43-81B3-CB05BD9BA87D}" srcOrd="0" destOrd="0" presId="urn:microsoft.com/office/officeart/2016/7/layout/RepeatingBendingProcessNew"/>
    <dgm:cxn modelId="{A5AB0E7C-BE6A-B142-8153-E851D29BF3B8}" type="presOf" srcId="{D786C63C-705D-4107-A2EE-5B3CF75F7905}" destId="{7FE310FB-DB64-B14C-8E9C-EF6543436C0A}" srcOrd="0" destOrd="0" presId="urn:microsoft.com/office/officeart/2016/7/layout/RepeatingBendingProcessNew"/>
    <dgm:cxn modelId="{C724AB9D-BA55-DF43-BA11-CD99A0384152}" type="presOf" srcId="{44F8147C-C158-4248-A690-E130A56E942C}" destId="{7ED985E8-6EB8-0648-976D-F25F9C5BE848}" srcOrd="1" destOrd="0" presId="urn:microsoft.com/office/officeart/2016/7/layout/RepeatingBendingProcessNew"/>
    <dgm:cxn modelId="{560EDCB6-D490-4EF1-B065-9D849A0494EE}" srcId="{D786C63C-705D-4107-A2EE-5B3CF75F7905}" destId="{EFDA1D55-BF4B-42B6-8391-C1D466A9D361}" srcOrd="3" destOrd="0" parTransId="{8663520B-60DA-40A9-8201-E171A3FDDAF8}" sibTransId="{B8B6BD91-DE04-4D60-9D4D-1D40EB2C90F4}"/>
    <dgm:cxn modelId="{78FEB8BA-D746-C642-8722-ADB0B15C2D74}" type="presOf" srcId="{1CAF6ACB-C909-4501-A52E-ECA9B36F5B02}" destId="{CE6D238A-823F-AC40-BA65-F38DEC7D18DC}" srcOrd="0" destOrd="0" presId="urn:microsoft.com/office/officeart/2016/7/layout/RepeatingBendingProcessNew"/>
    <dgm:cxn modelId="{76E759DE-864A-9D4E-8099-25184666B942}" type="presOf" srcId="{EFDA1D55-BF4B-42B6-8391-C1D466A9D361}" destId="{CD8855EC-D2B9-884C-A6CC-D8925B6BD2BE}" srcOrd="0" destOrd="0" presId="urn:microsoft.com/office/officeart/2016/7/layout/RepeatingBendingProcessNew"/>
    <dgm:cxn modelId="{C07180E4-6C9B-974D-9CB5-BA867D504DEB}" type="presOf" srcId="{1CAF6ACB-C909-4501-A52E-ECA9B36F5B02}" destId="{361B0C9F-5E92-D947-86E5-277011925184}" srcOrd="1" destOrd="0" presId="urn:microsoft.com/office/officeart/2016/7/layout/RepeatingBendingProcessNew"/>
    <dgm:cxn modelId="{984255F3-E236-4117-A471-52DA39C19C26}" srcId="{D786C63C-705D-4107-A2EE-5B3CF75F7905}" destId="{C2D224E9-92D3-4B4B-B374-86A2D1D7D318}" srcOrd="2" destOrd="0" parTransId="{6D235094-F095-451A-A0AB-6FDE6B2CCA02}" sibTransId="{F72019E9-61B1-4802-8728-7DF8D972554E}"/>
    <dgm:cxn modelId="{AEB12BCD-FB27-3E4D-8668-34CB5BD702F0}" type="presParOf" srcId="{7FE310FB-DB64-B14C-8E9C-EF6543436C0A}" destId="{BEF5761B-5B09-1D40-953A-DEFF890463D6}" srcOrd="0" destOrd="0" presId="urn:microsoft.com/office/officeart/2016/7/layout/RepeatingBendingProcessNew"/>
    <dgm:cxn modelId="{BA654D94-58CE-8049-A7EE-4B9175F844C9}" type="presParOf" srcId="{7FE310FB-DB64-B14C-8E9C-EF6543436C0A}" destId="{CE6D238A-823F-AC40-BA65-F38DEC7D18DC}" srcOrd="1" destOrd="0" presId="urn:microsoft.com/office/officeart/2016/7/layout/RepeatingBendingProcessNew"/>
    <dgm:cxn modelId="{FE3974E5-377D-0B47-BBE9-73C54B6B1BF6}" type="presParOf" srcId="{CE6D238A-823F-AC40-BA65-F38DEC7D18DC}" destId="{361B0C9F-5E92-D947-86E5-277011925184}" srcOrd="0" destOrd="0" presId="urn:microsoft.com/office/officeart/2016/7/layout/RepeatingBendingProcessNew"/>
    <dgm:cxn modelId="{F9A7A651-5FD6-D641-AC90-0709DC7ECEEB}" type="presParOf" srcId="{7FE310FB-DB64-B14C-8E9C-EF6543436C0A}" destId="{637B03F8-DB3D-EC43-81B3-CB05BD9BA87D}" srcOrd="2" destOrd="0" presId="urn:microsoft.com/office/officeart/2016/7/layout/RepeatingBendingProcessNew"/>
    <dgm:cxn modelId="{CDA3DB1F-4F3B-5E4D-BF1E-7018E0C98C59}" type="presParOf" srcId="{7FE310FB-DB64-B14C-8E9C-EF6543436C0A}" destId="{F94B2489-F106-904E-8CFD-55CEA227D222}" srcOrd="3" destOrd="0" presId="urn:microsoft.com/office/officeart/2016/7/layout/RepeatingBendingProcessNew"/>
    <dgm:cxn modelId="{78B5B7D2-2432-EB4E-BDC3-D9B4C563BBE8}" type="presParOf" srcId="{F94B2489-F106-904E-8CFD-55CEA227D222}" destId="{7429E338-D688-B34B-9CAA-F07CAE873495}" srcOrd="0" destOrd="0" presId="urn:microsoft.com/office/officeart/2016/7/layout/RepeatingBendingProcessNew"/>
    <dgm:cxn modelId="{90EB1DF0-F58F-6B45-85FC-FF3E5FA36D36}" type="presParOf" srcId="{7FE310FB-DB64-B14C-8E9C-EF6543436C0A}" destId="{BDAC9AA6-B062-E640-AC61-F51E6B58E88D}" srcOrd="4" destOrd="0" presId="urn:microsoft.com/office/officeart/2016/7/layout/RepeatingBendingProcessNew"/>
    <dgm:cxn modelId="{56DB7418-E6A6-AB4C-B577-C70882D88E17}" type="presParOf" srcId="{7FE310FB-DB64-B14C-8E9C-EF6543436C0A}" destId="{FABEE1F5-6AD7-064B-AB80-36D90ABA9D54}" srcOrd="5" destOrd="0" presId="urn:microsoft.com/office/officeart/2016/7/layout/RepeatingBendingProcessNew"/>
    <dgm:cxn modelId="{73E216A0-824A-7947-A725-FE11BAC6EE82}" type="presParOf" srcId="{FABEE1F5-6AD7-064B-AB80-36D90ABA9D54}" destId="{5FE220A8-FB6D-D54A-A133-60CFC767D3B7}" srcOrd="0" destOrd="0" presId="urn:microsoft.com/office/officeart/2016/7/layout/RepeatingBendingProcessNew"/>
    <dgm:cxn modelId="{2823BAE2-5C7A-ED48-A9D4-5454E0BDCE38}" type="presParOf" srcId="{7FE310FB-DB64-B14C-8E9C-EF6543436C0A}" destId="{CD8855EC-D2B9-884C-A6CC-D8925B6BD2BE}" srcOrd="6" destOrd="0" presId="urn:microsoft.com/office/officeart/2016/7/layout/RepeatingBendingProcessNew"/>
    <dgm:cxn modelId="{7A462D3D-B98D-E94C-911C-ED466508BB30}" type="presParOf" srcId="{7FE310FB-DB64-B14C-8E9C-EF6543436C0A}" destId="{9C894702-5A77-3F4B-A61E-E4962D1F840D}" srcOrd="7" destOrd="0" presId="urn:microsoft.com/office/officeart/2016/7/layout/RepeatingBendingProcessNew"/>
    <dgm:cxn modelId="{7FA28658-D45D-7845-A2EF-CDB35440CC23}" type="presParOf" srcId="{9C894702-5A77-3F4B-A61E-E4962D1F840D}" destId="{770B12EA-4FB1-1045-B473-8676AF9C55C5}" srcOrd="0" destOrd="0" presId="urn:microsoft.com/office/officeart/2016/7/layout/RepeatingBendingProcessNew"/>
    <dgm:cxn modelId="{ABFC2C03-8C31-5B4C-8EAB-36C7971C0048}" type="presParOf" srcId="{7FE310FB-DB64-B14C-8E9C-EF6543436C0A}" destId="{A9EB1516-0EA9-4C4A-91B7-D9E501D55A16}" srcOrd="8" destOrd="0" presId="urn:microsoft.com/office/officeart/2016/7/layout/RepeatingBendingProcessNew"/>
    <dgm:cxn modelId="{03ACFAE2-F947-B144-B788-AB34987CABE5}" type="presParOf" srcId="{7FE310FB-DB64-B14C-8E9C-EF6543436C0A}" destId="{C0851E2E-DA18-394B-A093-F1C7406A2B36}" srcOrd="9" destOrd="0" presId="urn:microsoft.com/office/officeart/2016/7/layout/RepeatingBendingProcessNew"/>
    <dgm:cxn modelId="{4D77E74D-7652-8C45-81D5-3CC2BB9900E4}" type="presParOf" srcId="{C0851E2E-DA18-394B-A093-F1C7406A2B36}" destId="{7ED985E8-6EB8-0648-976D-F25F9C5BE848}" srcOrd="0" destOrd="0" presId="urn:microsoft.com/office/officeart/2016/7/layout/RepeatingBendingProcessNew"/>
    <dgm:cxn modelId="{EA170070-6C3F-3D43-95B6-4B28B9B6B396}" type="presParOf" srcId="{7FE310FB-DB64-B14C-8E9C-EF6543436C0A}" destId="{22E97A90-0766-144C-9045-E6A092D5D2DA}"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238A-823F-AC40-BA65-F38DEC7D18DC}">
      <dsp:nvSpPr>
        <dsp:cNvPr id="0" name=""/>
        <dsp:cNvSpPr/>
      </dsp:nvSpPr>
      <dsp:spPr>
        <a:xfrm>
          <a:off x="1962288" y="996336"/>
          <a:ext cx="419943" cy="91440"/>
        </a:xfrm>
        <a:custGeom>
          <a:avLst/>
          <a:gdLst/>
          <a:ahLst/>
          <a:cxnLst/>
          <a:rect l="0" t="0" r="0" b="0"/>
          <a:pathLst>
            <a:path>
              <a:moveTo>
                <a:pt x="0" y="45720"/>
              </a:moveTo>
              <a:lnTo>
                <a:pt x="4199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0997" y="1039803"/>
        <a:ext cx="22527" cy="4505"/>
      </dsp:txXfrm>
    </dsp:sp>
    <dsp:sp modelId="{BEF5761B-5B09-1D40-953A-DEFF890463D6}">
      <dsp:nvSpPr>
        <dsp:cNvPr id="0" name=""/>
        <dsp:cNvSpPr/>
      </dsp:nvSpPr>
      <dsp:spPr>
        <a:xfrm>
          <a:off x="5203" y="454390"/>
          <a:ext cx="1958885" cy="11753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987" tIns="100755" rIns="95987" bIns="10075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Vehicles.csv</a:t>
          </a:r>
        </a:p>
      </dsp:txBody>
      <dsp:txXfrm>
        <a:off x="5203" y="454390"/>
        <a:ext cx="1958885" cy="1175331"/>
      </dsp:txXfrm>
    </dsp:sp>
    <dsp:sp modelId="{F94B2489-F106-904E-8CFD-55CEA227D222}">
      <dsp:nvSpPr>
        <dsp:cNvPr id="0" name=""/>
        <dsp:cNvSpPr/>
      </dsp:nvSpPr>
      <dsp:spPr>
        <a:xfrm>
          <a:off x="4371717" y="996336"/>
          <a:ext cx="419943" cy="91440"/>
        </a:xfrm>
        <a:custGeom>
          <a:avLst/>
          <a:gdLst/>
          <a:ahLst/>
          <a:cxnLst/>
          <a:rect l="0" t="0" r="0" b="0"/>
          <a:pathLst>
            <a:path>
              <a:moveTo>
                <a:pt x="0" y="45720"/>
              </a:moveTo>
              <a:lnTo>
                <a:pt x="4199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0425" y="1039803"/>
        <a:ext cx="22527" cy="4505"/>
      </dsp:txXfrm>
    </dsp:sp>
    <dsp:sp modelId="{637B03F8-DB3D-EC43-81B3-CB05BD9BA87D}">
      <dsp:nvSpPr>
        <dsp:cNvPr id="0" name=""/>
        <dsp:cNvSpPr/>
      </dsp:nvSpPr>
      <dsp:spPr>
        <a:xfrm>
          <a:off x="2414632" y="454390"/>
          <a:ext cx="1958885" cy="11753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987" tIns="100755" rIns="95987" bIns="10075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Exploratory Data Analysis (EDA)</a:t>
          </a:r>
        </a:p>
      </dsp:txBody>
      <dsp:txXfrm>
        <a:off x="2414632" y="454390"/>
        <a:ext cx="1958885" cy="1175331"/>
      </dsp:txXfrm>
    </dsp:sp>
    <dsp:sp modelId="{FABEE1F5-6AD7-064B-AB80-36D90ABA9D54}">
      <dsp:nvSpPr>
        <dsp:cNvPr id="0" name=""/>
        <dsp:cNvSpPr/>
      </dsp:nvSpPr>
      <dsp:spPr>
        <a:xfrm>
          <a:off x="984646" y="1627921"/>
          <a:ext cx="4818857" cy="419943"/>
        </a:xfrm>
        <a:custGeom>
          <a:avLst/>
          <a:gdLst/>
          <a:ahLst/>
          <a:cxnLst/>
          <a:rect l="0" t="0" r="0" b="0"/>
          <a:pathLst>
            <a:path>
              <a:moveTo>
                <a:pt x="4818857" y="0"/>
              </a:moveTo>
              <a:lnTo>
                <a:pt x="4818857" y="227071"/>
              </a:lnTo>
              <a:lnTo>
                <a:pt x="0" y="227071"/>
              </a:lnTo>
              <a:lnTo>
                <a:pt x="0" y="41994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3078" y="1835640"/>
        <a:ext cx="241993" cy="4505"/>
      </dsp:txXfrm>
    </dsp:sp>
    <dsp:sp modelId="{BDAC9AA6-B062-E640-AC61-F51E6B58E88D}">
      <dsp:nvSpPr>
        <dsp:cNvPr id="0" name=""/>
        <dsp:cNvSpPr/>
      </dsp:nvSpPr>
      <dsp:spPr>
        <a:xfrm>
          <a:off x="4824061" y="454390"/>
          <a:ext cx="1958885" cy="11753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987" tIns="100755" rIns="95987" bIns="10075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Data cleaning and Feature Engineering</a:t>
          </a:r>
        </a:p>
      </dsp:txBody>
      <dsp:txXfrm>
        <a:off x="4824061" y="454390"/>
        <a:ext cx="1958885" cy="1175331"/>
      </dsp:txXfrm>
    </dsp:sp>
    <dsp:sp modelId="{9C894702-5A77-3F4B-A61E-E4962D1F840D}">
      <dsp:nvSpPr>
        <dsp:cNvPr id="0" name=""/>
        <dsp:cNvSpPr/>
      </dsp:nvSpPr>
      <dsp:spPr>
        <a:xfrm>
          <a:off x="1962288" y="2622210"/>
          <a:ext cx="420374" cy="91440"/>
        </a:xfrm>
        <a:custGeom>
          <a:avLst/>
          <a:gdLst/>
          <a:ahLst/>
          <a:cxnLst/>
          <a:rect l="0" t="0" r="0" b="0"/>
          <a:pathLst>
            <a:path>
              <a:moveTo>
                <a:pt x="0" y="45720"/>
              </a:moveTo>
              <a:lnTo>
                <a:pt x="42037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201" y="2665678"/>
        <a:ext cx="22548" cy="4505"/>
      </dsp:txXfrm>
    </dsp:sp>
    <dsp:sp modelId="{CD8855EC-D2B9-884C-A6CC-D8925B6BD2BE}">
      <dsp:nvSpPr>
        <dsp:cNvPr id="0" name=""/>
        <dsp:cNvSpPr/>
      </dsp:nvSpPr>
      <dsp:spPr>
        <a:xfrm>
          <a:off x="5203" y="2080265"/>
          <a:ext cx="1958885" cy="11753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987" tIns="100755" rIns="95987" bIns="10075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Analytical Questions</a:t>
          </a:r>
        </a:p>
      </dsp:txBody>
      <dsp:txXfrm>
        <a:off x="5203" y="2080265"/>
        <a:ext cx="1958885" cy="1175331"/>
      </dsp:txXfrm>
    </dsp:sp>
    <dsp:sp modelId="{C0851E2E-DA18-394B-A093-F1C7406A2B36}">
      <dsp:nvSpPr>
        <dsp:cNvPr id="0" name=""/>
        <dsp:cNvSpPr/>
      </dsp:nvSpPr>
      <dsp:spPr>
        <a:xfrm>
          <a:off x="4372148" y="2622210"/>
          <a:ext cx="419512" cy="91440"/>
        </a:xfrm>
        <a:custGeom>
          <a:avLst/>
          <a:gdLst/>
          <a:ahLst/>
          <a:cxnLst/>
          <a:rect l="0" t="0" r="0" b="0"/>
          <a:pathLst>
            <a:path>
              <a:moveTo>
                <a:pt x="0" y="45720"/>
              </a:moveTo>
              <a:lnTo>
                <a:pt x="41951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0651" y="2665678"/>
        <a:ext cx="22505" cy="4505"/>
      </dsp:txXfrm>
    </dsp:sp>
    <dsp:sp modelId="{A9EB1516-0EA9-4C4A-91B7-D9E501D55A16}">
      <dsp:nvSpPr>
        <dsp:cNvPr id="0" name=""/>
        <dsp:cNvSpPr/>
      </dsp:nvSpPr>
      <dsp:spPr>
        <a:xfrm>
          <a:off x="2415063" y="2080265"/>
          <a:ext cx="1958885" cy="11753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987" tIns="100755" rIns="95987" bIns="10075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Hypothesis formulation and Testing</a:t>
          </a:r>
        </a:p>
      </dsp:txBody>
      <dsp:txXfrm>
        <a:off x="2415063" y="2080265"/>
        <a:ext cx="1958885" cy="1175331"/>
      </dsp:txXfrm>
    </dsp:sp>
    <dsp:sp modelId="{22E97A90-0766-144C-9045-E6A092D5D2DA}">
      <dsp:nvSpPr>
        <dsp:cNvPr id="0" name=""/>
        <dsp:cNvSpPr/>
      </dsp:nvSpPr>
      <dsp:spPr>
        <a:xfrm>
          <a:off x="4824061" y="2080265"/>
          <a:ext cx="1958885" cy="11753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987" tIns="100755" rIns="95987" bIns="10075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Linear Regression Modelling</a:t>
          </a:r>
        </a:p>
      </dsp:txBody>
      <dsp:txXfrm>
        <a:off x="4824061" y="2080265"/>
        <a:ext cx="1958885" cy="117533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1/14/2025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982806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07441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314125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05168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62620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21234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82022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096000" y="3309850"/>
            <a:ext cx="5486400" cy="3291840"/>
          </a:xfrm>
        </p:spPr>
        <p:txBody>
          <a:bodyPr/>
          <a:lstStyle/>
          <a:p>
            <a:br>
              <a:rPr lang="en-IN" sz="4400" b="1" dirty="0"/>
            </a:br>
            <a:r>
              <a:rPr lang="en-IN" sz="4400" b="1" dirty="0"/>
              <a:t>Syed Faizan</a:t>
            </a:r>
            <a:br>
              <a:rPr lang="en-IN" sz="4400" b="1" dirty="0"/>
            </a:br>
            <a:br>
              <a:rPr lang="en-IN" sz="4400" b="1" dirty="0"/>
            </a:br>
            <a:endParaRPr lang="en-US" sz="4400" dirty="0"/>
          </a:p>
        </p:txBody>
      </p:sp>
      <p:sp>
        <p:nvSpPr>
          <p:cNvPr id="3" name="TextBox 2">
            <a:extLst>
              <a:ext uri="{FF2B5EF4-FFF2-40B4-BE49-F238E27FC236}">
                <a16:creationId xmlns:a16="http://schemas.microsoft.com/office/drawing/2014/main" id="{4AB88B61-5449-6B76-FC2D-A0F8575984A9}"/>
              </a:ext>
            </a:extLst>
          </p:cNvPr>
          <p:cNvSpPr txBox="1"/>
          <p:nvPr/>
        </p:nvSpPr>
        <p:spPr>
          <a:xfrm>
            <a:off x="3144416" y="1250301"/>
            <a:ext cx="6369051" cy="830997"/>
          </a:xfrm>
          <a:prstGeom prst="rect">
            <a:avLst/>
          </a:prstGeom>
          <a:noFill/>
        </p:spPr>
        <p:txBody>
          <a:bodyPr wrap="none" rtlCol="0">
            <a:spAutoFit/>
          </a:bodyPr>
          <a:lstStyle/>
          <a:p>
            <a:r>
              <a:rPr lang="en-US" sz="4800" b="1" dirty="0">
                <a:solidFill>
                  <a:srgbClr val="FF0000"/>
                </a:solidFill>
              </a:rPr>
              <a:t>Used Car Sales Analysis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94360" y="198408"/>
            <a:ext cx="10972800" cy="1574317"/>
          </a:xfrm>
        </p:spPr>
        <p:txBody>
          <a:bodyPr anchor="b">
            <a:normAutofit fontScale="90000"/>
          </a:bodyPr>
          <a:lstStyle/>
          <a:p>
            <a:r>
              <a:rPr lang="en-US" dirty="0">
                <a:solidFill>
                  <a:srgbClr val="0070C0"/>
                </a:solidFill>
              </a:rPr>
              <a:t>Luxury Car </a:t>
            </a:r>
            <a:r>
              <a:rPr lang="en-US" dirty="0"/>
              <a:t>Models were Outliers</a:t>
            </a:r>
            <a:br>
              <a:rPr lang="en-US" dirty="0"/>
            </a:br>
            <a:r>
              <a:rPr lang="en-US" dirty="0"/>
              <a:t>for Selling Price</a:t>
            </a:r>
            <a:br>
              <a:rPr lang="en-US" dirty="0"/>
            </a:br>
            <a:endParaRPr lang="en-US" dirty="0"/>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4"/>
          </p:nvPr>
        </p:nvSpPr>
        <p:spPr>
          <a:xfrm>
            <a:off x="6574221" y="2676525"/>
            <a:ext cx="4992939" cy="3597470"/>
          </a:xfrm>
        </p:spPr>
        <p:txBody>
          <a:bodyPr>
            <a:normAutofit/>
          </a:bodyPr>
          <a:lstStyle/>
          <a:p>
            <a:pPr marL="0" indent="0">
              <a:buNone/>
            </a:pPr>
            <a:endParaRPr lang="en-US" sz="2400" kern="100" dirty="0">
              <a:effectLst/>
            </a:endParaRPr>
          </a:p>
          <a:p>
            <a:endParaRPr lang="en-US" sz="2400" dirty="0"/>
          </a:p>
          <a:p>
            <a:endParaRPr lang="en-US" dirty="0"/>
          </a:p>
        </p:txBody>
      </p:sp>
      <p:pic>
        <p:nvPicPr>
          <p:cNvPr id="4" name="Picture 3" descr="A comparison of a graph&#10;&#10;Description automatically generated with medium confidence">
            <a:extLst>
              <a:ext uri="{FF2B5EF4-FFF2-40B4-BE49-F238E27FC236}">
                <a16:creationId xmlns:a16="http://schemas.microsoft.com/office/drawing/2014/main" id="{7F0F7025-60E5-8950-67C2-4F15556B9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273" y="2561371"/>
            <a:ext cx="5132070" cy="3886726"/>
          </a:xfrm>
          <a:prstGeom prst="rect">
            <a:avLst/>
          </a:prstGeom>
        </p:spPr>
      </p:pic>
      <p:pic>
        <p:nvPicPr>
          <p:cNvPr id="8" name="Content Placeholder 7" descr="A graph of different prices&#10;&#10;Description automatically generated with medium confidence">
            <a:extLst>
              <a:ext uri="{FF2B5EF4-FFF2-40B4-BE49-F238E27FC236}">
                <a16:creationId xmlns:a16="http://schemas.microsoft.com/office/drawing/2014/main" id="{91DD623B-D84F-11A7-D64E-524EA63053D1}"/>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595313" y="2700624"/>
            <a:ext cx="5746750" cy="3549077"/>
          </a:xfrm>
          <a:prstGeom prst="rect">
            <a:avLst/>
          </a:prstGeom>
        </p:spPr>
      </p:pic>
    </p:spTree>
    <p:extLst>
      <p:ext uri="{BB962C8B-B14F-4D97-AF65-F5344CB8AC3E}">
        <p14:creationId xmlns:p14="http://schemas.microsoft.com/office/powerpoint/2010/main" val="416362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95313" y="584005"/>
            <a:ext cx="10972800" cy="1574317"/>
          </a:xfrm>
        </p:spPr>
        <p:txBody>
          <a:bodyPr anchor="b">
            <a:normAutofit fontScale="90000"/>
          </a:bodyPr>
          <a:lstStyle/>
          <a:p>
            <a:r>
              <a:rPr lang="en-US" dirty="0">
                <a:solidFill>
                  <a:srgbClr val="0070C0"/>
                </a:solidFill>
              </a:rPr>
              <a:t>Significant</a:t>
            </a:r>
            <a:r>
              <a:rPr lang="en-US" dirty="0"/>
              <a:t> Outliers</a:t>
            </a:r>
            <a:br>
              <a:rPr lang="en-US" dirty="0"/>
            </a:br>
            <a:r>
              <a:rPr lang="en-US" dirty="0"/>
              <a:t>had garnered a far higher kilometer</a:t>
            </a:r>
            <a:br>
              <a:rPr lang="en-US" dirty="0"/>
            </a:br>
            <a:r>
              <a:rPr lang="en-US" dirty="0"/>
              <a:t>count than other cars</a:t>
            </a:r>
            <a:br>
              <a:rPr lang="en-US" dirty="0"/>
            </a:br>
            <a:endParaRPr lang="en-US" dirty="0"/>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4"/>
          </p:nvPr>
        </p:nvSpPr>
        <p:spPr>
          <a:xfrm>
            <a:off x="6574221" y="2676525"/>
            <a:ext cx="4992939" cy="3597470"/>
          </a:xfrm>
        </p:spPr>
        <p:txBody>
          <a:bodyPr>
            <a:normAutofit/>
          </a:bodyPr>
          <a:lstStyle/>
          <a:p>
            <a:pPr marL="0" indent="0">
              <a:buNone/>
            </a:pPr>
            <a:endParaRPr lang="en-US" sz="2400" kern="100" dirty="0">
              <a:effectLst/>
            </a:endParaRPr>
          </a:p>
          <a:p>
            <a:endParaRPr lang="en-US" sz="2400" dirty="0"/>
          </a:p>
          <a:p>
            <a:endParaRPr lang="en-US" dirty="0"/>
          </a:p>
        </p:txBody>
      </p:sp>
      <p:pic>
        <p:nvPicPr>
          <p:cNvPr id="9" name="Content Placeholder 8" descr="A graph of two people&#10;&#10;Description automatically generated">
            <a:extLst>
              <a:ext uri="{FF2B5EF4-FFF2-40B4-BE49-F238E27FC236}">
                <a16:creationId xmlns:a16="http://schemas.microsoft.com/office/drawing/2014/main" id="{D4B89B0D-5C82-B2CE-6166-07CB86AA3DF8}"/>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95313" y="2700624"/>
            <a:ext cx="5746750" cy="3549077"/>
          </a:xfrm>
          <a:prstGeom prst="rect">
            <a:avLst/>
          </a:prstGeom>
        </p:spPr>
      </p:pic>
      <p:pic>
        <p:nvPicPr>
          <p:cNvPr id="10" name="Picture 9" descr="A comparison of a diagram&#10;&#10;Description automatically generated">
            <a:extLst>
              <a:ext uri="{FF2B5EF4-FFF2-40B4-BE49-F238E27FC236}">
                <a16:creationId xmlns:a16="http://schemas.microsoft.com/office/drawing/2014/main" id="{6ACB8D59-AA34-51E5-01E0-6F88DF337E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062" y="2420007"/>
            <a:ext cx="4926689" cy="3681248"/>
          </a:xfrm>
          <a:prstGeom prst="rect">
            <a:avLst/>
          </a:prstGeom>
        </p:spPr>
      </p:pic>
    </p:spTree>
    <p:extLst>
      <p:ext uri="{BB962C8B-B14F-4D97-AF65-F5344CB8AC3E}">
        <p14:creationId xmlns:p14="http://schemas.microsoft.com/office/powerpoint/2010/main" val="384959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2819400" y="4661717"/>
            <a:ext cx="8778239" cy="1380760"/>
          </a:xfrm>
        </p:spPr>
        <p:txBody>
          <a:bodyPr anchor="b">
            <a:normAutofit/>
          </a:bodyPr>
          <a:lstStyle/>
          <a:p>
            <a:r>
              <a:rPr lang="en-US" dirty="0"/>
              <a:t>Correlations Examined (</a:t>
            </a:r>
            <a:r>
              <a:rPr lang="en-US" dirty="0">
                <a:solidFill>
                  <a:srgbClr val="0070C0"/>
                </a:solidFill>
              </a:rPr>
              <a:t>-1 t</a:t>
            </a:r>
            <a:r>
              <a:rPr lang="en-US" dirty="0">
                <a:solidFill>
                  <a:srgbClr val="FF0000"/>
                </a:solidFill>
              </a:rPr>
              <a:t>o</a:t>
            </a:r>
            <a:r>
              <a:rPr lang="en-US" dirty="0">
                <a:solidFill>
                  <a:srgbClr val="0070C0"/>
                </a:solidFill>
              </a:rPr>
              <a:t> </a:t>
            </a:r>
            <a:r>
              <a:rPr lang="en-US" dirty="0">
                <a:solidFill>
                  <a:srgbClr val="FF0000"/>
                </a:solidFill>
              </a:rPr>
              <a:t>+1</a:t>
            </a:r>
            <a:r>
              <a:rPr lang="en-US" dirty="0">
                <a:solidFill>
                  <a:schemeClr val="bg1">
                    <a:lumMod val="75000"/>
                    <a:lumOff val="25000"/>
                  </a:schemeClr>
                </a:solidFill>
              </a:rPr>
              <a:t>)</a:t>
            </a:r>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1048408" y="268695"/>
            <a:ext cx="3649716" cy="3999060"/>
          </a:xfrm>
        </p:spPr>
        <p:txBody>
          <a:bodyPr>
            <a:normAutofit fontScale="25000" lnSpcReduction="20000"/>
          </a:bodyPr>
          <a:lstStyle/>
          <a:p>
            <a:r>
              <a:rPr lang="en-US" sz="8600" dirty="0"/>
              <a:t>Older cars sell at a lower price in a robust negative correlation(-0.7). </a:t>
            </a:r>
          </a:p>
          <a:p>
            <a:r>
              <a:rPr lang="en-US" sz="8600" dirty="0"/>
              <a:t>Bigger the engine size better the selling price in a moderate correlation(0.52).</a:t>
            </a:r>
          </a:p>
          <a:p>
            <a:r>
              <a:rPr lang="en-US" sz="8600" dirty="0"/>
              <a:t>Older cars also tend have been driven more in a moderate correlation (0.50).</a:t>
            </a:r>
          </a:p>
          <a:p>
            <a:r>
              <a:rPr lang="en-US" sz="8600" dirty="0"/>
              <a:t>Cars with more seats have bigger engines.(0.61)</a:t>
            </a:r>
          </a:p>
          <a:p>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3913EF49-B854-39C8-D251-56FA1A46FA83}"/>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81568" y="584005"/>
            <a:ext cx="6105436" cy="3999060"/>
          </a:xfrm>
          <a:prstGeom prst="rect">
            <a:avLst/>
          </a:prstGeom>
          <a:noFill/>
        </p:spPr>
      </p:pic>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solidFill>
                  <a:srgbClr val="7030A0"/>
                </a:solidFill>
              </a:rPr>
              <a:t>Analytical Questions </a:t>
            </a:r>
            <a:r>
              <a:rPr lang="en-US" dirty="0"/>
              <a:t>framed and </a:t>
            </a:r>
            <a:r>
              <a:rPr lang="en-US" dirty="0">
                <a:solidFill>
                  <a:srgbClr val="00B0F0"/>
                </a:solidFill>
              </a:rPr>
              <a:t>answers</a:t>
            </a:r>
            <a:r>
              <a:rPr lang="en-US" dirty="0"/>
              <a:t> found</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603886" y="584005"/>
            <a:ext cx="2777818" cy="3026298"/>
          </a:xfrm>
        </p:spPr>
        <p:txBody>
          <a:bodyPr/>
          <a:lstStyle/>
          <a:p>
            <a:endParaRPr lang="en-US" dirty="0"/>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2658232785"/>
              </p:ext>
            </p:extLst>
          </p:nvPr>
        </p:nvGraphicFramePr>
        <p:xfrm>
          <a:off x="603885" y="584200"/>
          <a:ext cx="10996756" cy="3177687"/>
        </p:xfrm>
        <a:graphic>
          <a:graphicData uri="http://schemas.openxmlformats.org/drawingml/2006/table">
            <a:tbl>
              <a:tblPr firstRow="1" bandRow="1">
                <a:tableStyleId>{8A107856-5554-42FB-B03E-39F5DBC370BA}</a:tableStyleId>
              </a:tblPr>
              <a:tblGrid>
                <a:gridCol w="2749189">
                  <a:extLst>
                    <a:ext uri="{9D8B030D-6E8A-4147-A177-3AD203B41FA5}">
                      <a16:colId xmlns:a16="http://schemas.microsoft.com/office/drawing/2014/main" val="127040821"/>
                    </a:ext>
                  </a:extLst>
                </a:gridCol>
                <a:gridCol w="2749189">
                  <a:extLst>
                    <a:ext uri="{9D8B030D-6E8A-4147-A177-3AD203B41FA5}">
                      <a16:colId xmlns:a16="http://schemas.microsoft.com/office/drawing/2014/main" val="149845700"/>
                    </a:ext>
                  </a:extLst>
                </a:gridCol>
                <a:gridCol w="2749189">
                  <a:extLst>
                    <a:ext uri="{9D8B030D-6E8A-4147-A177-3AD203B41FA5}">
                      <a16:colId xmlns:a16="http://schemas.microsoft.com/office/drawing/2014/main" val="3119692462"/>
                    </a:ext>
                  </a:extLst>
                </a:gridCol>
                <a:gridCol w="2749189">
                  <a:extLst>
                    <a:ext uri="{9D8B030D-6E8A-4147-A177-3AD203B41FA5}">
                      <a16:colId xmlns:a16="http://schemas.microsoft.com/office/drawing/2014/main" val="3472639139"/>
                    </a:ext>
                  </a:extLst>
                </a:gridCol>
              </a:tblGrid>
              <a:tr h="525927">
                <a:tc>
                  <a:txBody>
                    <a:bodyPr/>
                    <a:lstStyle/>
                    <a:p>
                      <a:pPr algn="ctr"/>
                      <a:r>
                        <a:rPr lang="en-US" b="0" dirty="0">
                          <a:latin typeface="+mj-lt"/>
                        </a:rPr>
                        <a:t>Question</a:t>
                      </a:r>
                    </a:p>
                  </a:txBody>
                  <a:tcPr anchor="ctr"/>
                </a:tc>
                <a:tc>
                  <a:txBody>
                    <a:bodyPr/>
                    <a:lstStyle/>
                    <a:p>
                      <a:pPr algn="ctr"/>
                      <a:r>
                        <a:rPr lang="en-US" b="0" dirty="0">
                          <a:latin typeface="+mj-lt"/>
                        </a:rPr>
                        <a:t>Methodology</a:t>
                      </a:r>
                    </a:p>
                  </a:txBody>
                  <a:tcPr anchor="ctr"/>
                </a:tc>
                <a:tc>
                  <a:txBody>
                    <a:bodyPr/>
                    <a:lstStyle/>
                    <a:p>
                      <a:pPr algn="ctr"/>
                      <a:r>
                        <a:rPr lang="en-US" b="0" dirty="0">
                          <a:latin typeface="+mj-lt"/>
                        </a:rPr>
                        <a:t>Answer</a:t>
                      </a:r>
                    </a:p>
                  </a:txBody>
                  <a:tcPr anchor="ctr"/>
                </a:tc>
                <a:tc>
                  <a:txBody>
                    <a:bodyPr/>
                    <a:lstStyle/>
                    <a:p>
                      <a:pPr algn="ctr"/>
                      <a:r>
                        <a:rPr lang="en-US" b="0" dirty="0">
                          <a:latin typeface="+mj-lt"/>
                        </a:rPr>
                        <a:t>Relevance</a:t>
                      </a:r>
                    </a:p>
                  </a:txBody>
                  <a:tcPr anchor="ctr"/>
                </a:tc>
                <a:extLst>
                  <a:ext uri="{0D108BD9-81ED-4DB2-BD59-A6C34878D82A}">
                    <a16:rowId xmlns:a16="http://schemas.microsoft.com/office/drawing/2014/main" val="3298013591"/>
                  </a:ext>
                </a:extLst>
              </a:tr>
              <a:tr h="729090">
                <a:tc>
                  <a:txBody>
                    <a:bodyPr/>
                    <a:lstStyle/>
                    <a:p>
                      <a:pPr algn="ctr"/>
                      <a:r>
                        <a:rPr lang="en-US" sz="1800" kern="1200" dirty="0">
                          <a:solidFill>
                            <a:schemeClr val="dk1"/>
                          </a:solidFill>
                          <a:effectLst/>
                          <a:latin typeface="+mn-lt"/>
                          <a:ea typeface="+mn-ea"/>
                          <a:cs typeface="+mn-cs"/>
                        </a:rPr>
                        <a:t>Are used cars, that is, cars with more than one prior owner cheaper than cars with only a single owner? </a:t>
                      </a:r>
                      <a:endParaRPr lang="en-US" b="0" dirty="0"/>
                    </a:p>
                  </a:txBody>
                  <a:tcPr anchor="ctr"/>
                </a:tc>
                <a:tc>
                  <a:txBody>
                    <a:bodyPr/>
                    <a:lstStyle/>
                    <a:p>
                      <a:pPr algn="ctr"/>
                      <a:r>
                        <a:rPr lang="en-US" b="0" dirty="0"/>
                        <a:t>T-Test </a:t>
                      </a:r>
                    </a:p>
                  </a:txBody>
                  <a:tcPr anchor="ctr"/>
                </a:tc>
                <a:tc>
                  <a:txBody>
                    <a:bodyPr/>
                    <a:lstStyle/>
                    <a:p>
                      <a:pPr algn="ctr"/>
                      <a:r>
                        <a:rPr lang="en-US" b="0" dirty="0"/>
                        <a:t>Yes</a:t>
                      </a:r>
                    </a:p>
                  </a:txBody>
                  <a:tcPr anchor="ctr"/>
                </a:tc>
                <a:tc>
                  <a:txBody>
                    <a:bodyPr/>
                    <a:lstStyle/>
                    <a:p>
                      <a:pPr algn="ctr"/>
                      <a:r>
                        <a:rPr lang="en-US" b="0" dirty="0"/>
                        <a:t>Price Stratification</a:t>
                      </a:r>
                    </a:p>
                  </a:txBody>
                  <a:tcPr anchor="ctr"/>
                </a:tc>
                <a:extLst>
                  <a:ext uri="{0D108BD9-81ED-4DB2-BD59-A6C34878D82A}">
                    <a16:rowId xmlns:a16="http://schemas.microsoft.com/office/drawing/2014/main" val="3873867931"/>
                  </a:ext>
                </a:extLst>
              </a:tr>
              <a:tr h="7290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Have cars sold by dealers been used more as compared to cars sold by individual private owners?</a:t>
                      </a:r>
                    </a:p>
                    <a:p>
                      <a:pPr algn="ctr"/>
                      <a:endParaRPr lang="en-US" b="0" dirty="0"/>
                    </a:p>
                  </a:txBody>
                  <a:tcPr anchor="ctr"/>
                </a:tc>
                <a:tc>
                  <a:txBody>
                    <a:bodyPr/>
                    <a:lstStyle/>
                    <a:p>
                      <a:pPr algn="ctr"/>
                      <a:r>
                        <a:rPr lang="en-US" b="0" dirty="0"/>
                        <a:t>T-Test</a:t>
                      </a:r>
                    </a:p>
                  </a:txBody>
                  <a:tcPr anchor="ctr"/>
                </a:tc>
                <a:tc>
                  <a:txBody>
                    <a:bodyPr/>
                    <a:lstStyle/>
                    <a:p>
                      <a:pPr algn="ctr"/>
                      <a:r>
                        <a:rPr lang="en-US" b="0" dirty="0"/>
                        <a:t>No</a:t>
                      </a:r>
                    </a:p>
                  </a:txBody>
                  <a:tcPr anchor="ctr"/>
                </a:tc>
                <a:tc>
                  <a:txBody>
                    <a:bodyPr/>
                    <a:lstStyle/>
                    <a:p>
                      <a:pPr algn="ctr"/>
                      <a:r>
                        <a:rPr lang="en-US" b="0" dirty="0"/>
                        <a:t>Inventory valuation </a:t>
                      </a:r>
                    </a:p>
                  </a:txBody>
                  <a:tcPr anchor="ctr"/>
                </a:tc>
                <a:extLst>
                  <a:ext uri="{0D108BD9-81ED-4DB2-BD59-A6C34878D82A}">
                    <a16:rowId xmlns:a16="http://schemas.microsoft.com/office/drawing/2014/main" val="85209771"/>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solidFill>
                  <a:srgbClr val="FF0000"/>
                </a:solidFill>
              </a:rPr>
              <a:t>More</a:t>
            </a:r>
            <a:r>
              <a:rPr lang="en-US" dirty="0">
                <a:solidFill>
                  <a:srgbClr val="7030A0"/>
                </a:solidFill>
              </a:rPr>
              <a:t> Analytical Questions</a:t>
            </a:r>
            <a:r>
              <a:rPr lang="en-US" dirty="0"/>
              <a:t> and </a:t>
            </a:r>
            <a:r>
              <a:rPr lang="en-US" dirty="0">
                <a:solidFill>
                  <a:srgbClr val="00B0F0"/>
                </a:solidFill>
              </a:rPr>
              <a:t>answers</a:t>
            </a:r>
            <a:r>
              <a:rPr lang="en-US" dirty="0"/>
              <a:t> found</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603886" y="584005"/>
            <a:ext cx="2777818" cy="3026298"/>
          </a:xfrm>
        </p:spPr>
        <p:txBody>
          <a:bodyPr/>
          <a:lstStyle/>
          <a:p>
            <a:endParaRPr lang="en-US" dirty="0"/>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1881102120"/>
              </p:ext>
            </p:extLst>
          </p:nvPr>
        </p:nvGraphicFramePr>
        <p:xfrm>
          <a:off x="603885" y="584200"/>
          <a:ext cx="10996756" cy="3177687"/>
        </p:xfrm>
        <a:graphic>
          <a:graphicData uri="http://schemas.openxmlformats.org/drawingml/2006/table">
            <a:tbl>
              <a:tblPr firstRow="1" bandRow="1">
                <a:tableStyleId>{8A107856-5554-42FB-B03E-39F5DBC370BA}</a:tableStyleId>
              </a:tblPr>
              <a:tblGrid>
                <a:gridCol w="2749189">
                  <a:extLst>
                    <a:ext uri="{9D8B030D-6E8A-4147-A177-3AD203B41FA5}">
                      <a16:colId xmlns:a16="http://schemas.microsoft.com/office/drawing/2014/main" val="127040821"/>
                    </a:ext>
                  </a:extLst>
                </a:gridCol>
                <a:gridCol w="2749189">
                  <a:extLst>
                    <a:ext uri="{9D8B030D-6E8A-4147-A177-3AD203B41FA5}">
                      <a16:colId xmlns:a16="http://schemas.microsoft.com/office/drawing/2014/main" val="149845700"/>
                    </a:ext>
                  </a:extLst>
                </a:gridCol>
                <a:gridCol w="2749189">
                  <a:extLst>
                    <a:ext uri="{9D8B030D-6E8A-4147-A177-3AD203B41FA5}">
                      <a16:colId xmlns:a16="http://schemas.microsoft.com/office/drawing/2014/main" val="3119692462"/>
                    </a:ext>
                  </a:extLst>
                </a:gridCol>
                <a:gridCol w="2749189">
                  <a:extLst>
                    <a:ext uri="{9D8B030D-6E8A-4147-A177-3AD203B41FA5}">
                      <a16:colId xmlns:a16="http://schemas.microsoft.com/office/drawing/2014/main" val="3472639139"/>
                    </a:ext>
                  </a:extLst>
                </a:gridCol>
              </a:tblGrid>
              <a:tr h="525927">
                <a:tc>
                  <a:txBody>
                    <a:bodyPr/>
                    <a:lstStyle/>
                    <a:p>
                      <a:pPr algn="ctr"/>
                      <a:r>
                        <a:rPr lang="en-US" b="0" dirty="0">
                          <a:latin typeface="+mj-lt"/>
                        </a:rPr>
                        <a:t>Question</a:t>
                      </a:r>
                    </a:p>
                  </a:txBody>
                  <a:tcPr anchor="ctr"/>
                </a:tc>
                <a:tc>
                  <a:txBody>
                    <a:bodyPr/>
                    <a:lstStyle/>
                    <a:p>
                      <a:pPr algn="ctr"/>
                      <a:r>
                        <a:rPr lang="en-US" b="0" dirty="0">
                          <a:latin typeface="+mj-lt"/>
                        </a:rPr>
                        <a:t>Methodology</a:t>
                      </a:r>
                    </a:p>
                  </a:txBody>
                  <a:tcPr anchor="ctr"/>
                </a:tc>
                <a:tc>
                  <a:txBody>
                    <a:bodyPr/>
                    <a:lstStyle/>
                    <a:p>
                      <a:pPr algn="ctr"/>
                      <a:r>
                        <a:rPr lang="en-US" b="0" dirty="0">
                          <a:latin typeface="+mj-lt"/>
                        </a:rPr>
                        <a:t>Answer</a:t>
                      </a:r>
                    </a:p>
                  </a:txBody>
                  <a:tcPr anchor="ctr"/>
                </a:tc>
                <a:tc>
                  <a:txBody>
                    <a:bodyPr/>
                    <a:lstStyle/>
                    <a:p>
                      <a:pPr algn="ctr"/>
                      <a:r>
                        <a:rPr lang="en-US" b="0" dirty="0">
                          <a:latin typeface="+mj-lt"/>
                        </a:rPr>
                        <a:t>Relevance</a:t>
                      </a:r>
                    </a:p>
                  </a:txBody>
                  <a:tcPr anchor="ctr"/>
                </a:tc>
                <a:extLst>
                  <a:ext uri="{0D108BD9-81ED-4DB2-BD59-A6C34878D82A}">
                    <a16:rowId xmlns:a16="http://schemas.microsoft.com/office/drawing/2014/main" val="3298013591"/>
                  </a:ext>
                </a:extLst>
              </a:tr>
              <a:tr h="729090">
                <a:tc>
                  <a:txBody>
                    <a:bodyPr/>
                    <a:lstStyle/>
                    <a:p>
                      <a:pPr algn="ctr"/>
                      <a:r>
                        <a:rPr lang="en-US" sz="1800" kern="1200" dirty="0">
                          <a:solidFill>
                            <a:schemeClr val="dk1"/>
                          </a:solidFill>
                          <a:effectLst/>
                          <a:latin typeface="+mn-lt"/>
                          <a:ea typeface="+mn-ea"/>
                          <a:cs typeface="+mn-cs"/>
                        </a:rPr>
                        <a:t>Do diesel cars have a higher mileage as compared to the other fuel type cars ? </a:t>
                      </a:r>
                      <a:endParaRPr lang="en-US" b="0" dirty="0"/>
                    </a:p>
                  </a:txBody>
                  <a:tcPr anchor="ctr"/>
                </a:tc>
                <a:tc>
                  <a:txBody>
                    <a:bodyPr/>
                    <a:lstStyle/>
                    <a:p>
                      <a:pPr algn="ctr"/>
                      <a:r>
                        <a:rPr lang="en-US" b="0" dirty="0"/>
                        <a:t>T-Test </a:t>
                      </a:r>
                    </a:p>
                  </a:txBody>
                  <a:tcPr anchor="ctr"/>
                </a:tc>
                <a:tc>
                  <a:txBody>
                    <a:bodyPr/>
                    <a:lstStyle/>
                    <a:p>
                      <a:pPr algn="ctr"/>
                      <a:r>
                        <a:rPr lang="en-US" b="0" dirty="0"/>
                        <a:t>Yes</a:t>
                      </a:r>
                    </a:p>
                  </a:txBody>
                  <a:tcPr anchor="ctr"/>
                </a:tc>
                <a:tc>
                  <a:txBody>
                    <a:bodyPr/>
                    <a:lstStyle/>
                    <a:p>
                      <a:pPr algn="ctr"/>
                      <a:r>
                        <a:rPr lang="en-US" b="0" dirty="0"/>
                        <a:t>Product Differentiation</a:t>
                      </a:r>
                    </a:p>
                  </a:txBody>
                  <a:tcPr anchor="ctr"/>
                </a:tc>
                <a:extLst>
                  <a:ext uri="{0D108BD9-81ED-4DB2-BD59-A6C34878D82A}">
                    <a16:rowId xmlns:a16="http://schemas.microsoft.com/office/drawing/2014/main" val="3873867931"/>
                  </a:ext>
                </a:extLst>
              </a:tr>
              <a:tr h="7290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Have automatic cars been used less as compared to cars with manual gear transmission?</a:t>
                      </a:r>
                    </a:p>
                    <a:p>
                      <a:pPr algn="ctr"/>
                      <a:endParaRPr lang="en-US" b="0" dirty="0"/>
                    </a:p>
                  </a:txBody>
                  <a:tcPr anchor="ctr"/>
                </a:tc>
                <a:tc>
                  <a:txBody>
                    <a:bodyPr/>
                    <a:lstStyle/>
                    <a:p>
                      <a:pPr algn="ctr"/>
                      <a:r>
                        <a:rPr lang="en-US" b="0" dirty="0"/>
                        <a:t>T-Test</a:t>
                      </a:r>
                    </a:p>
                  </a:txBody>
                  <a:tcPr anchor="ctr"/>
                </a:tc>
                <a:tc>
                  <a:txBody>
                    <a:bodyPr/>
                    <a:lstStyle/>
                    <a:p>
                      <a:pPr algn="ctr"/>
                      <a:r>
                        <a:rPr lang="en-US" b="0" dirty="0"/>
                        <a:t>Yes</a:t>
                      </a:r>
                    </a:p>
                  </a:txBody>
                  <a:tcPr anchor="ctr"/>
                </a:tc>
                <a:tc>
                  <a:txBody>
                    <a:bodyPr/>
                    <a:lstStyle/>
                    <a:p>
                      <a:pPr algn="ctr"/>
                      <a:r>
                        <a:rPr lang="en-US" b="0" dirty="0"/>
                        <a:t>Market Segmentation</a:t>
                      </a:r>
                    </a:p>
                  </a:txBody>
                  <a:tcPr anchor="ctr"/>
                </a:tc>
                <a:extLst>
                  <a:ext uri="{0D108BD9-81ED-4DB2-BD59-A6C34878D82A}">
                    <a16:rowId xmlns:a16="http://schemas.microsoft.com/office/drawing/2014/main" val="85209771"/>
                  </a:ext>
                </a:extLst>
              </a:tr>
            </a:tbl>
          </a:graphicData>
        </a:graphic>
      </p:graphicFrame>
    </p:spTree>
    <p:extLst>
      <p:ext uri="{BB962C8B-B14F-4D97-AF65-F5344CB8AC3E}">
        <p14:creationId xmlns:p14="http://schemas.microsoft.com/office/powerpoint/2010/main" val="58433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594360" y="202400"/>
            <a:ext cx="10972800" cy="1570325"/>
          </a:xfrm>
        </p:spPr>
        <p:txBody>
          <a:bodyPr anchor="b">
            <a:normAutofit/>
          </a:bodyPr>
          <a:lstStyle/>
          <a:p>
            <a:r>
              <a:rPr lang="en-US" dirty="0"/>
              <a:t>Why does </a:t>
            </a:r>
            <a:r>
              <a:rPr lang="en-US" dirty="0">
                <a:solidFill>
                  <a:srgbClr val="0070C0"/>
                </a:solidFill>
              </a:rPr>
              <a:t>Maruti</a:t>
            </a:r>
            <a:r>
              <a:rPr lang="en-US" dirty="0"/>
              <a:t> dominate the used car market ?</a:t>
            </a:r>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type="tbl" sz="quarter" idx="10"/>
            <p:extLst>
              <p:ext uri="{D42A27DB-BD31-4B8C-83A1-F6EECF244321}">
                <p14:modId xmlns:p14="http://schemas.microsoft.com/office/powerpoint/2010/main" val="3179785311"/>
              </p:ext>
            </p:extLst>
          </p:nvPr>
        </p:nvGraphicFramePr>
        <p:xfrm>
          <a:off x="983162" y="2628629"/>
          <a:ext cx="10972800" cy="3636742"/>
        </p:xfrm>
        <a:graphic>
          <a:graphicData uri="http://schemas.openxmlformats.org/drawingml/2006/table">
            <a:tbl>
              <a:tblPr firstRow="1" bandRow="1">
                <a:tableStyleId>{8A107856-5554-42FB-B03E-39F5DBC370BA}</a:tableStyleId>
              </a:tblPr>
              <a:tblGrid>
                <a:gridCol w="5355312">
                  <a:extLst>
                    <a:ext uri="{9D8B030D-6E8A-4147-A177-3AD203B41FA5}">
                      <a16:colId xmlns:a16="http://schemas.microsoft.com/office/drawing/2014/main" val="127040821"/>
                    </a:ext>
                  </a:extLst>
                </a:gridCol>
                <a:gridCol w="2463675">
                  <a:extLst>
                    <a:ext uri="{9D8B030D-6E8A-4147-A177-3AD203B41FA5}">
                      <a16:colId xmlns:a16="http://schemas.microsoft.com/office/drawing/2014/main" val="149845700"/>
                    </a:ext>
                  </a:extLst>
                </a:gridCol>
                <a:gridCol w="1327196">
                  <a:extLst>
                    <a:ext uri="{9D8B030D-6E8A-4147-A177-3AD203B41FA5}">
                      <a16:colId xmlns:a16="http://schemas.microsoft.com/office/drawing/2014/main" val="3119692462"/>
                    </a:ext>
                  </a:extLst>
                </a:gridCol>
                <a:gridCol w="1826617">
                  <a:extLst>
                    <a:ext uri="{9D8B030D-6E8A-4147-A177-3AD203B41FA5}">
                      <a16:colId xmlns:a16="http://schemas.microsoft.com/office/drawing/2014/main" val="3472639139"/>
                    </a:ext>
                  </a:extLst>
                </a:gridCol>
              </a:tblGrid>
              <a:tr h="567435">
                <a:tc>
                  <a:txBody>
                    <a:bodyPr/>
                    <a:lstStyle/>
                    <a:p>
                      <a:pPr algn="ctr"/>
                      <a:r>
                        <a:rPr lang="en-US" sz="2500" b="0">
                          <a:latin typeface="+mj-lt"/>
                        </a:rPr>
                        <a:t>Question</a:t>
                      </a:r>
                    </a:p>
                  </a:txBody>
                  <a:tcPr marL="128962" marR="128962" marT="64481" marB="64481" anchor="ctr"/>
                </a:tc>
                <a:tc>
                  <a:txBody>
                    <a:bodyPr/>
                    <a:lstStyle/>
                    <a:p>
                      <a:pPr algn="ctr"/>
                      <a:r>
                        <a:rPr lang="en-US" sz="2500" b="0">
                          <a:latin typeface="+mj-lt"/>
                        </a:rPr>
                        <a:t>Methodology</a:t>
                      </a:r>
                    </a:p>
                  </a:txBody>
                  <a:tcPr marL="128962" marR="128962" marT="64481" marB="64481" anchor="ctr"/>
                </a:tc>
                <a:tc>
                  <a:txBody>
                    <a:bodyPr/>
                    <a:lstStyle/>
                    <a:p>
                      <a:pPr algn="ctr"/>
                      <a:r>
                        <a:rPr lang="en-US" sz="2500" b="0">
                          <a:latin typeface="+mj-lt"/>
                        </a:rPr>
                        <a:t>Answer</a:t>
                      </a:r>
                    </a:p>
                  </a:txBody>
                  <a:tcPr marL="128962" marR="128962" marT="64481" marB="64481" anchor="ctr"/>
                </a:tc>
                <a:tc>
                  <a:txBody>
                    <a:bodyPr/>
                    <a:lstStyle/>
                    <a:p>
                      <a:pPr algn="ctr"/>
                      <a:r>
                        <a:rPr lang="en-US" sz="2500" b="0" dirty="0">
                          <a:latin typeface="+mj-lt"/>
                        </a:rPr>
                        <a:t>Relevance</a:t>
                      </a:r>
                    </a:p>
                  </a:txBody>
                  <a:tcPr marL="128962" marR="128962" marT="64481" marB="64481" anchor="ctr"/>
                </a:tc>
                <a:extLst>
                  <a:ext uri="{0D108BD9-81ED-4DB2-BD59-A6C34878D82A}">
                    <a16:rowId xmlns:a16="http://schemas.microsoft.com/office/drawing/2014/main" val="3298013591"/>
                  </a:ext>
                </a:extLst>
              </a:tr>
              <a:tr h="1341210">
                <a:tc>
                  <a:txBody>
                    <a:bodyPr/>
                    <a:lstStyle/>
                    <a:p>
                      <a:pPr algn="ctr"/>
                      <a:r>
                        <a:rPr lang="en-US" sz="2400" kern="1200" dirty="0">
                          <a:solidFill>
                            <a:schemeClr val="dk1"/>
                          </a:solidFill>
                          <a:effectLst/>
                          <a:latin typeface="+mn-lt"/>
                          <a:ea typeface="+mn-ea"/>
                          <a:cs typeface="+mn-cs"/>
                        </a:rPr>
                        <a:t>Do Maruti cars exhibit an advantage in terms of fuel efficiency (mileage) over non-Maruti cars? </a:t>
                      </a:r>
                      <a:endParaRPr lang="en-US" sz="2400" b="0" dirty="0"/>
                    </a:p>
                  </a:txBody>
                  <a:tcPr marL="128962" marR="128962" marT="64481" marB="64481" anchor="ctr"/>
                </a:tc>
                <a:tc>
                  <a:txBody>
                    <a:bodyPr/>
                    <a:lstStyle/>
                    <a:p>
                      <a:pPr algn="ctr"/>
                      <a:r>
                        <a:rPr lang="en-US" sz="2500" b="0"/>
                        <a:t>T-Test </a:t>
                      </a:r>
                    </a:p>
                  </a:txBody>
                  <a:tcPr marL="128962" marR="128962" marT="64481" marB="64481" anchor="ctr"/>
                </a:tc>
                <a:tc>
                  <a:txBody>
                    <a:bodyPr/>
                    <a:lstStyle/>
                    <a:p>
                      <a:pPr algn="ctr"/>
                      <a:r>
                        <a:rPr lang="en-US" sz="2500" b="0" dirty="0"/>
                        <a:t>Yes</a:t>
                      </a:r>
                    </a:p>
                  </a:txBody>
                  <a:tcPr marL="128962" marR="128962" marT="64481" marB="64481" anchor="ctr"/>
                </a:tc>
                <a:tc>
                  <a:txBody>
                    <a:bodyPr/>
                    <a:lstStyle/>
                    <a:p>
                      <a:pPr algn="ctr"/>
                      <a:r>
                        <a:rPr lang="en-US" sz="2500" b="0" dirty="0"/>
                        <a:t>Brand positioning</a:t>
                      </a:r>
                    </a:p>
                  </a:txBody>
                  <a:tcPr marL="128962" marR="128962" marT="64481" marB="64481" anchor="ctr"/>
                </a:tc>
                <a:extLst>
                  <a:ext uri="{0D108BD9-81ED-4DB2-BD59-A6C34878D82A}">
                    <a16:rowId xmlns:a16="http://schemas.microsoft.com/office/drawing/2014/main" val="3873867931"/>
                  </a:ext>
                </a:extLst>
              </a:tr>
              <a:tr h="1728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Do Maruti cars present a pricing advantage among the cars</a:t>
                      </a:r>
                      <a:r>
                        <a:rPr lang="en-US" sz="2500" kern="1200" dirty="0">
                          <a:solidFill>
                            <a:schemeClr val="dk1"/>
                          </a:solidFill>
                          <a:effectLst/>
                          <a:latin typeface="+mn-lt"/>
                          <a:ea typeface="+mn-ea"/>
                          <a:cs typeface="+mn-cs"/>
                        </a:rPr>
                        <a:t>?</a:t>
                      </a:r>
                    </a:p>
                    <a:p>
                      <a:pPr algn="ctr"/>
                      <a:endParaRPr lang="en-US" sz="2500" b="0" dirty="0"/>
                    </a:p>
                  </a:txBody>
                  <a:tcPr marL="128962" marR="128962" marT="64481" marB="64481" anchor="ctr"/>
                </a:tc>
                <a:tc>
                  <a:txBody>
                    <a:bodyPr/>
                    <a:lstStyle/>
                    <a:p>
                      <a:pPr algn="ctr"/>
                      <a:r>
                        <a:rPr lang="en-US" sz="2500" b="0"/>
                        <a:t>T-Test</a:t>
                      </a:r>
                    </a:p>
                  </a:txBody>
                  <a:tcPr marL="128962" marR="128962" marT="64481" marB="64481" anchor="ctr"/>
                </a:tc>
                <a:tc>
                  <a:txBody>
                    <a:bodyPr/>
                    <a:lstStyle/>
                    <a:p>
                      <a:pPr algn="ctr"/>
                      <a:r>
                        <a:rPr lang="en-US" sz="2500" b="0" dirty="0"/>
                        <a:t>Yes</a:t>
                      </a:r>
                    </a:p>
                  </a:txBody>
                  <a:tcPr marL="128962" marR="128962" marT="64481" marB="64481" anchor="ctr"/>
                </a:tc>
                <a:tc>
                  <a:txBody>
                    <a:bodyPr/>
                    <a:lstStyle/>
                    <a:p>
                      <a:pPr algn="ctr"/>
                      <a:r>
                        <a:rPr lang="en-US" sz="2500" b="0" dirty="0"/>
                        <a:t>Cost Leadership</a:t>
                      </a:r>
                    </a:p>
                  </a:txBody>
                  <a:tcPr marL="128962" marR="128962" marT="64481" marB="64481" anchor="ctr"/>
                </a:tc>
                <a:extLst>
                  <a:ext uri="{0D108BD9-81ED-4DB2-BD59-A6C34878D82A}">
                    <a16:rowId xmlns:a16="http://schemas.microsoft.com/office/drawing/2014/main" val="85209771"/>
                  </a:ext>
                </a:extLst>
              </a:tr>
            </a:tbl>
          </a:graphicData>
        </a:graphic>
      </p:graphicFrame>
    </p:spTree>
    <p:extLst>
      <p:ext uri="{BB962C8B-B14F-4D97-AF65-F5344CB8AC3E}">
        <p14:creationId xmlns:p14="http://schemas.microsoft.com/office/powerpoint/2010/main" val="1942962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594360" y="202400"/>
            <a:ext cx="10972800" cy="1570325"/>
          </a:xfrm>
        </p:spPr>
        <p:txBody>
          <a:bodyPr anchor="b">
            <a:normAutofit/>
          </a:bodyPr>
          <a:lstStyle/>
          <a:p>
            <a:r>
              <a:rPr lang="en-US" dirty="0"/>
              <a:t>What is the nature of the cars that are </a:t>
            </a:r>
            <a:r>
              <a:rPr lang="en-US" dirty="0">
                <a:solidFill>
                  <a:srgbClr val="FF0000"/>
                </a:solidFill>
              </a:rPr>
              <a:t>driven more</a:t>
            </a:r>
            <a:r>
              <a:rPr lang="en-US" dirty="0"/>
              <a:t>?</a:t>
            </a:r>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type="tbl" sz="quarter" idx="10"/>
            <p:extLst>
              <p:ext uri="{D42A27DB-BD31-4B8C-83A1-F6EECF244321}">
                <p14:modId xmlns:p14="http://schemas.microsoft.com/office/powerpoint/2010/main" val="3969329785"/>
              </p:ext>
            </p:extLst>
          </p:nvPr>
        </p:nvGraphicFramePr>
        <p:xfrm>
          <a:off x="891196" y="2581332"/>
          <a:ext cx="10675964" cy="4178159"/>
        </p:xfrm>
        <a:graphic>
          <a:graphicData uri="http://schemas.openxmlformats.org/drawingml/2006/table">
            <a:tbl>
              <a:tblPr firstRow="1" bandRow="1">
                <a:tableStyleId>{8A107856-5554-42FB-B03E-39F5DBC370BA}</a:tableStyleId>
              </a:tblPr>
              <a:tblGrid>
                <a:gridCol w="4661419">
                  <a:extLst>
                    <a:ext uri="{9D8B030D-6E8A-4147-A177-3AD203B41FA5}">
                      <a16:colId xmlns:a16="http://schemas.microsoft.com/office/drawing/2014/main" val="127040821"/>
                    </a:ext>
                  </a:extLst>
                </a:gridCol>
                <a:gridCol w="1865061">
                  <a:extLst>
                    <a:ext uri="{9D8B030D-6E8A-4147-A177-3AD203B41FA5}">
                      <a16:colId xmlns:a16="http://schemas.microsoft.com/office/drawing/2014/main" val="149845700"/>
                    </a:ext>
                  </a:extLst>
                </a:gridCol>
                <a:gridCol w="1844565">
                  <a:extLst>
                    <a:ext uri="{9D8B030D-6E8A-4147-A177-3AD203B41FA5}">
                      <a16:colId xmlns:a16="http://schemas.microsoft.com/office/drawing/2014/main" val="3119692462"/>
                    </a:ext>
                  </a:extLst>
                </a:gridCol>
                <a:gridCol w="2304919">
                  <a:extLst>
                    <a:ext uri="{9D8B030D-6E8A-4147-A177-3AD203B41FA5}">
                      <a16:colId xmlns:a16="http://schemas.microsoft.com/office/drawing/2014/main" val="3472639139"/>
                    </a:ext>
                  </a:extLst>
                </a:gridCol>
              </a:tblGrid>
              <a:tr h="567435">
                <a:tc>
                  <a:txBody>
                    <a:bodyPr/>
                    <a:lstStyle/>
                    <a:p>
                      <a:pPr algn="ctr"/>
                      <a:r>
                        <a:rPr lang="en-US" sz="2500" b="0">
                          <a:latin typeface="+mj-lt"/>
                        </a:rPr>
                        <a:t>Question</a:t>
                      </a:r>
                    </a:p>
                  </a:txBody>
                  <a:tcPr marL="128962" marR="128962" marT="64481" marB="64481" anchor="ctr"/>
                </a:tc>
                <a:tc>
                  <a:txBody>
                    <a:bodyPr/>
                    <a:lstStyle/>
                    <a:p>
                      <a:pPr algn="ctr"/>
                      <a:r>
                        <a:rPr lang="en-US" sz="2500" b="0" dirty="0">
                          <a:latin typeface="+mj-lt"/>
                        </a:rPr>
                        <a:t>Method</a:t>
                      </a:r>
                    </a:p>
                  </a:txBody>
                  <a:tcPr marL="128962" marR="128962" marT="64481" marB="64481" anchor="ctr"/>
                </a:tc>
                <a:tc>
                  <a:txBody>
                    <a:bodyPr/>
                    <a:lstStyle/>
                    <a:p>
                      <a:pPr algn="ctr"/>
                      <a:r>
                        <a:rPr lang="en-US" sz="2500" b="0">
                          <a:latin typeface="+mj-lt"/>
                        </a:rPr>
                        <a:t>Answer</a:t>
                      </a:r>
                    </a:p>
                  </a:txBody>
                  <a:tcPr marL="128962" marR="128962" marT="64481" marB="64481" anchor="ctr"/>
                </a:tc>
                <a:tc>
                  <a:txBody>
                    <a:bodyPr/>
                    <a:lstStyle/>
                    <a:p>
                      <a:pPr algn="ctr"/>
                      <a:r>
                        <a:rPr lang="en-US" sz="2500" b="0" dirty="0">
                          <a:latin typeface="+mj-lt"/>
                        </a:rPr>
                        <a:t>Relevance</a:t>
                      </a:r>
                    </a:p>
                  </a:txBody>
                  <a:tcPr marL="128962" marR="128962" marT="64481" marB="64481" anchor="ctr"/>
                </a:tc>
                <a:extLst>
                  <a:ext uri="{0D108BD9-81ED-4DB2-BD59-A6C34878D82A}">
                    <a16:rowId xmlns:a16="http://schemas.microsoft.com/office/drawing/2014/main" val="3298013591"/>
                  </a:ext>
                </a:extLst>
              </a:tr>
              <a:tr h="1341210">
                <a:tc>
                  <a:txBody>
                    <a:bodyPr/>
                    <a:lstStyle/>
                    <a:p>
                      <a:pPr lvl="0" rtl="0"/>
                      <a:r>
                        <a:rPr lang="en-US" sz="2400" kern="1200" dirty="0">
                          <a:solidFill>
                            <a:schemeClr val="dk1"/>
                          </a:solidFill>
                          <a:effectLst/>
                          <a:latin typeface="+mn-lt"/>
                          <a:ea typeface="+mn-ea"/>
                          <a:cs typeface="+mn-cs"/>
                        </a:rPr>
                        <a:t>Do diesel cars and petrol cars have a significant difference in terms of kilometers driven? </a:t>
                      </a:r>
                    </a:p>
                  </a:txBody>
                  <a:tcPr marL="128962" marR="128962" marT="64481" marB="64481" anchor="ctr"/>
                </a:tc>
                <a:tc>
                  <a:txBody>
                    <a:bodyPr/>
                    <a:lstStyle/>
                    <a:p>
                      <a:pPr algn="ctr"/>
                      <a:r>
                        <a:rPr lang="en-US" sz="2500" b="0" dirty="0"/>
                        <a:t>Two sample T-Test </a:t>
                      </a:r>
                    </a:p>
                  </a:txBody>
                  <a:tcPr marL="128962" marR="128962" marT="64481" marB="64481" anchor="ctr"/>
                </a:tc>
                <a:tc>
                  <a:txBody>
                    <a:bodyPr/>
                    <a:lstStyle/>
                    <a:p>
                      <a:pPr algn="ctr"/>
                      <a:r>
                        <a:rPr lang="en-US" sz="2500" b="0" dirty="0"/>
                        <a:t>Diesel cars have been driven more</a:t>
                      </a:r>
                    </a:p>
                  </a:txBody>
                  <a:tcPr marL="128962" marR="128962" marT="64481" marB="64481" anchor="ctr"/>
                </a:tc>
                <a:tc>
                  <a:txBody>
                    <a:bodyPr/>
                    <a:lstStyle/>
                    <a:p>
                      <a:pPr algn="ctr"/>
                      <a:r>
                        <a:rPr lang="en-US" sz="2500" b="0" dirty="0"/>
                        <a:t>Usage Segmentation</a:t>
                      </a:r>
                    </a:p>
                  </a:txBody>
                  <a:tcPr marL="128962" marR="128962" marT="64481" marB="64481" anchor="ctr"/>
                </a:tc>
                <a:extLst>
                  <a:ext uri="{0D108BD9-81ED-4DB2-BD59-A6C34878D82A}">
                    <a16:rowId xmlns:a16="http://schemas.microsoft.com/office/drawing/2014/main" val="3873867931"/>
                  </a:ext>
                </a:extLst>
              </a:tr>
              <a:tr h="1728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Is there is a statistically significant difference in the average number of kilometers driven between small and medium-sized cars? </a:t>
                      </a:r>
                      <a:endParaRPr lang="en-US" sz="2400" b="0" dirty="0"/>
                    </a:p>
                  </a:txBody>
                  <a:tcPr marL="128962" marR="128962" marT="64481" marB="64481" anchor="ctr"/>
                </a:tc>
                <a:tc>
                  <a:txBody>
                    <a:bodyPr/>
                    <a:lstStyle/>
                    <a:p>
                      <a:pPr algn="ctr"/>
                      <a:r>
                        <a:rPr lang="en-US" sz="2500" b="0" dirty="0"/>
                        <a:t>Two sample T-Test</a:t>
                      </a:r>
                    </a:p>
                  </a:txBody>
                  <a:tcPr marL="128962" marR="128962" marT="64481" marB="64481" anchor="ctr"/>
                </a:tc>
                <a:tc>
                  <a:txBody>
                    <a:bodyPr/>
                    <a:lstStyle/>
                    <a:p>
                      <a:pPr algn="ctr"/>
                      <a:r>
                        <a:rPr lang="en-US" sz="2500" b="0" dirty="0"/>
                        <a:t>Medium sized cars are driven more</a:t>
                      </a:r>
                    </a:p>
                  </a:txBody>
                  <a:tcPr marL="128962" marR="128962" marT="64481" marB="64481" anchor="ctr"/>
                </a:tc>
                <a:tc>
                  <a:txBody>
                    <a:bodyPr/>
                    <a:lstStyle/>
                    <a:p>
                      <a:pPr algn="ctr"/>
                      <a:r>
                        <a:rPr lang="en-US" sz="2500" b="0" dirty="0"/>
                        <a:t>Size</a:t>
                      </a:r>
                    </a:p>
                    <a:p>
                      <a:pPr algn="ctr"/>
                      <a:r>
                        <a:rPr lang="en-US" sz="2500" b="0" dirty="0"/>
                        <a:t>Differentiation</a:t>
                      </a:r>
                    </a:p>
                  </a:txBody>
                  <a:tcPr marL="128962" marR="128962" marT="64481" marB="64481" anchor="ctr"/>
                </a:tc>
                <a:extLst>
                  <a:ext uri="{0D108BD9-81ED-4DB2-BD59-A6C34878D82A}">
                    <a16:rowId xmlns:a16="http://schemas.microsoft.com/office/drawing/2014/main" val="85209771"/>
                  </a:ext>
                </a:extLst>
              </a:tr>
            </a:tbl>
          </a:graphicData>
        </a:graphic>
      </p:graphicFrame>
    </p:spTree>
    <p:extLst>
      <p:ext uri="{BB962C8B-B14F-4D97-AF65-F5344CB8AC3E}">
        <p14:creationId xmlns:p14="http://schemas.microsoft.com/office/powerpoint/2010/main" val="276270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dirty="0"/>
              <a:t>Best </a:t>
            </a:r>
            <a:r>
              <a:rPr lang="en-US" dirty="0">
                <a:solidFill>
                  <a:srgbClr val="0070C0"/>
                </a:solidFill>
              </a:rPr>
              <a:t>Multiple Regression </a:t>
            </a:r>
            <a:r>
              <a:rPr lang="en-US" dirty="0"/>
              <a:t>model in terms of Adjusted R Squared (0.795) had the following </a:t>
            </a:r>
            <a:r>
              <a:rPr lang="en-US" dirty="0">
                <a:solidFill>
                  <a:srgbClr val="FF0000"/>
                </a:solidFill>
              </a:rPr>
              <a:t>independent variables</a:t>
            </a:r>
          </a:p>
        </p:txBody>
      </p:sp>
      <p:graphicFrame>
        <p:nvGraphicFramePr>
          <p:cNvPr id="4" name="Table Placeholder 3">
            <a:extLst>
              <a:ext uri="{FF2B5EF4-FFF2-40B4-BE49-F238E27FC236}">
                <a16:creationId xmlns:a16="http://schemas.microsoft.com/office/drawing/2014/main" id="{4D1FB21E-CCFB-8E64-064C-DB8195F86847}"/>
              </a:ext>
            </a:extLst>
          </p:cNvPr>
          <p:cNvGraphicFramePr>
            <a:graphicFrameLocks noGrp="1"/>
          </p:cNvGraphicFramePr>
          <p:nvPr>
            <p:ph type="tbl" sz="quarter" idx="10"/>
            <p:extLst>
              <p:ext uri="{D42A27DB-BD31-4B8C-83A1-F6EECF244321}">
                <p14:modId xmlns:p14="http://schemas.microsoft.com/office/powerpoint/2010/main" val="3496941177"/>
              </p:ext>
            </p:extLst>
          </p:nvPr>
        </p:nvGraphicFramePr>
        <p:xfrm>
          <a:off x="594360" y="1772725"/>
          <a:ext cx="7762548" cy="5077711"/>
        </p:xfrm>
        <a:graphic>
          <a:graphicData uri="http://schemas.openxmlformats.org/drawingml/2006/table">
            <a:tbl>
              <a:tblPr firstRow="1" bandRow="1">
                <a:tableStyleId>{69CF1AB2-1976-4502-BF36-3FF5EA218861}</a:tableStyleId>
              </a:tblPr>
              <a:tblGrid>
                <a:gridCol w="2587516">
                  <a:extLst>
                    <a:ext uri="{9D8B030D-6E8A-4147-A177-3AD203B41FA5}">
                      <a16:colId xmlns:a16="http://schemas.microsoft.com/office/drawing/2014/main" val="2382218087"/>
                    </a:ext>
                  </a:extLst>
                </a:gridCol>
                <a:gridCol w="2587516">
                  <a:extLst>
                    <a:ext uri="{9D8B030D-6E8A-4147-A177-3AD203B41FA5}">
                      <a16:colId xmlns:a16="http://schemas.microsoft.com/office/drawing/2014/main" val="3953468724"/>
                    </a:ext>
                  </a:extLst>
                </a:gridCol>
                <a:gridCol w="2587516">
                  <a:extLst>
                    <a:ext uri="{9D8B030D-6E8A-4147-A177-3AD203B41FA5}">
                      <a16:colId xmlns:a16="http://schemas.microsoft.com/office/drawing/2014/main" val="4277526474"/>
                    </a:ext>
                  </a:extLst>
                </a:gridCol>
              </a:tblGrid>
              <a:tr h="505711">
                <a:tc>
                  <a:txBody>
                    <a:bodyPr/>
                    <a:lstStyle/>
                    <a:p>
                      <a:pPr algn="ctr"/>
                      <a:r>
                        <a:rPr lang="en-US" dirty="0">
                          <a:solidFill>
                            <a:schemeClr val="bg1"/>
                          </a:solidFill>
                          <a:latin typeface="+mj-lt"/>
                        </a:rPr>
                        <a:t>Variable</a:t>
                      </a:r>
                    </a:p>
                  </a:txBody>
                  <a:tcPr anchor="ctr"/>
                </a:tc>
                <a:tc>
                  <a:txBody>
                    <a:bodyPr/>
                    <a:lstStyle/>
                    <a:p>
                      <a:pPr algn="ctr"/>
                      <a:r>
                        <a:rPr lang="en-US" dirty="0">
                          <a:solidFill>
                            <a:schemeClr val="bg1"/>
                          </a:solidFill>
                          <a:latin typeface="+mj-lt"/>
                        </a:rPr>
                        <a:t>Type</a:t>
                      </a:r>
                    </a:p>
                  </a:txBody>
                  <a:tcPr anchor="ctr"/>
                </a:tc>
                <a:tc>
                  <a:txBody>
                    <a:bodyPr/>
                    <a:lstStyle/>
                    <a:p>
                      <a:pPr algn="ctr"/>
                      <a:r>
                        <a:rPr lang="en-US" dirty="0">
                          <a:solidFill>
                            <a:schemeClr val="bg1"/>
                          </a:solidFill>
                          <a:latin typeface="+mj-lt"/>
                        </a:rPr>
                        <a:t>Variable</a:t>
                      </a:r>
                    </a:p>
                  </a:txBody>
                  <a:tcPr anchor="ctr"/>
                </a:tc>
                <a:extLst>
                  <a:ext uri="{0D108BD9-81ED-4DB2-BD59-A6C34878D82A}">
                    <a16:rowId xmlns:a16="http://schemas.microsoft.com/office/drawing/2014/main" val="2857107962"/>
                  </a:ext>
                </a:extLst>
              </a:tr>
              <a:tr h="339492">
                <a:tc>
                  <a:txBody>
                    <a:bodyPr/>
                    <a:lstStyle/>
                    <a:p>
                      <a:pPr algn="ctr"/>
                      <a:r>
                        <a:rPr lang="en-US" dirty="0"/>
                        <a:t>Engine</a:t>
                      </a:r>
                    </a:p>
                  </a:txBody>
                  <a:tcPr anchor="ctr"/>
                </a:tc>
                <a:tc>
                  <a:txBody>
                    <a:bodyPr/>
                    <a:lstStyle/>
                    <a:p>
                      <a:pPr algn="ctr"/>
                      <a:r>
                        <a:rPr lang="en-US" dirty="0"/>
                        <a:t>Individual</a:t>
                      </a:r>
                    </a:p>
                  </a:txBody>
                  <a:tcPr anchor="ctr"/>
                </a:tc>
                <a:tc>
                  <a:txBody>
                    <a:bodyPr/>
                    <a:lstStyle/>
                    <a:p>
                      <a:pPr algn="ctr"/>
                      <a:endParaRPr lang="en-US" dirty="0"/>
                    </a:p>
                  </a:txBody>
                  <a:tcPr anchor="ctr"/>
                </a:tc>
                <a:extLst>
                  <a:ext uri="{0D108BD9-81ED-4DB2-BD59-A6C34878D82A}">
                    <a16:rowId xmlns:a16="http://schemas.microsoft.com/office/drawing/2014/main" val="1671386868"/>
                  </a:ext>
                </a:extLst>
              </a:tr>
              <a:tr h="339492">
                <a:tc>
                  <a:txBody>
                    <a:bodyPr/>
                    <a:lstStyle/>
                    <a:p>
                      <a:pPr algn="ctr"/>
                      <a:r>
                        <a:rPr lang="en-US" dirty="0"/>
                        <a:t>Age</a:t>
                      </a:r>
                    </a:p>
                  </a:txBody>
                  <a:tcPr anchor="ctr"/>
                </a:tc>
                <a:tc>
                  <a:txBody>
                    <a:bodyPr/>
                    <a:lstStyle/>
                    <a:p>
                      <a:pPr algn="ctr"/>
                      <a:r>
                        <a:rPr lang="en-US" dirty="0"/>
                        <a:t>Individual</a:t>
                      </a:r>
                    </a:p>
                  </a:txBody>
                  <a:tcPr anchor="ctr"/>
                </a:tc>
                <a:tc>
                  <a:txBody>
                    <a:bodyPr/>
                    <a:lstStyle/>
                    <a:p>
                      <a:pPr algn="ctr"/>
                      <a:endParaRPr lang="en-US" dirty="0"/>
                    </a:p>
                  </a:txBody>
                  <a:tcPr anchor="ctr"/>
                </a:tc>
                <a:extLst>
                  <a:ext uri="{0D108BD9-81ED-4DB2-BD59-A6C34878D82A}">
                    <a16:rowId xmlns:a16="http://schemas.microsoft.com/office/drawing/2014/main" val="380626418"/>
                  </a:ext>
                </a:extLst>
              </a:tr>
              <a:tr h="594111">
                <a:tc>
                  <a:txBody>
                    <a:bodyPr/>
                    <a:lstStyle/>
                    <a:p>
                      <a:pPr algn="ctr"/>
                      <a:r>
                        <a:rPr lang="en-US" dirty="0"/>
                        <a:t>Mileage</a:t>
                      </a:r>
                    </a:p>
                  </a:txBody>
                  <a:tcPr anchor="ctr"/>
                </a:tc>
                <a:tc>
                  <a:txBody>
                    <a:bodyPr/>
                    <a:lstStyle/>
                    <a:p>
                      <a:pPr algn="ctr"/>
                      <a:r>
                        <a:rPr lang="en-US" dirty="0"/>
                        <a:t>Interacting with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Log of Kilometers driven</a:t>
                      </a:r>
                    </a:p>
                    <a:p>
                      <a:pPr algn="ctr"/>
                      <a:endParaRPr lang="en-US" dirty="0"/>
                    </a:p>
                  </a:txBody>
                  <a:tcPr anchor="ctr"/>
                </a:tc>
                <a:extLst>
                  <a:ext uri="{0D108BD9-81ED-4DB2-BD59-A6C34878D82A}">
                    <a16:rowId xmlns:a16="http://schemas.microsoft.com/office/drawing/2014/main" val="2132482967"/>
                  </a:ext>
                </a:extLst>
              </a:tr>
              <a:tr h="594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Engine</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Interacting with</a:t>
                      </a:r>
                    </a:p>
                    <a:p>
                      <a:pPr algn="ctr"/>
                      <a:endParaRPr lang="en-US" dirty="0"/>
                    </a:p>
                  </a:txBody>
                  <a:tcPr anchor="ctr"/>
                </a:tc>
                <a:tc>
                  <a:txBody>
                    <a:bodyPr/>
                    <a:lstStyle/>
                    <a:p>
                      <a:pPr algn="ctr"/>
                      <a:r>
                        <a:rPr lang="en-US" dirty="0"/>
                        <a:t>seats</a:t>
                      </a:r>
                    </a:p>
                  </a:txBody>
                  <a:tcPr anchor="ctr"/>
                </a:tc>
                <a:extLst>
                  <a:ext uri="{0D108BD9-81ED-4DB2-BD59-A6C34878D82A}">
                    <a16:rowId xmlns:a16="http://schemas.microsoft.com/office/drawing/2014/main" val="3936251906"/>
                  </a:ext>
                </a:extLst>
              </a:tr>
              <a:tr h="594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Engine</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Interacting with</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Log of Kilometers driven</a:t>
                      </a:r>
                    </a:p>
                    <a:p>
                      <a:pPr algn="ctr"/>
                      <a:endParaRPr lang="en-US" dirty="0"/>
                    </a:p>
                  </a:txBody>
                  <a:tcPr anchor="ctr"/>
                </a:tc>
                <a:extLst>
                  <a:ext uri="{0D108BD9-81ED-4DB2-BD59-A6C34878D82A}">
                    <a16:rowId xmlns:a16="http://schemas.microsoft.com/office/drawing/2014/main" val="568537164"/>
                  </a:ext>
                </a:extLst>
              </a:tr>
              <a:tr h="594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Engine</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Interacting with</a:t>
                      </a:r>
                    </a:p>
                    <a:p>
                      <a:pPr algn="ctr"/>
                      <a:endParaRPr lang="en-US" dirty="0"/>
                    </a:p>
                  </a:txBody>
                  <a:tcPr anchor="ctr"/>
                </a:tc>
                <a:tc>
                  <a:txBody>
                    <a:bodyPr/>
                    <a:lstStyle/>
                    <a:p>
                      <a:pPr algn="ctr"/>
                      <a:r>
                        <a:rPr lang="en-US" dirty="0"/>
                        <a:t>Age</a:t>
                      </a:r>
                    </a:p>
                  </a:txBody>
                  <a:tcPr anchor="ctr"/>
                </a:tc>
                <a:extLst>
                  <a:ext uri="{0D108BD9-81ED-4DB2-BD59-A6C34878D82A}">
                    <a16:rowId xmlns:a16="http://schemas.microsoft.com/office/drawing/2014/main" val="2901028593"/>
                  </a:ext>
                </a:extLst>
              </a:tr>
              <a:tr h="594111">
                <a:tc>
                  <a:txBody>
                    <a:bodyPr/>
                    <a:lstStyle/>
                    <a:p>
                      <a:pPr algn="ctr"/>
                      <a:r>
                        <a:rPr lang="en-US" dirty="0"/>
                        <a:t>Log of Kilometers driven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Interacting with</a:t>
                      </a:r>
                    </a:p>
                    <a:p>
                      <a:pPr algn="ctr"/>
                      <a:endParaRPr lang="en-US" dirty="0"/>
                    </a:p>
                  </a:txBody>
                  <a:tcPr anchor="ctr"/>
                </a:tc>
                <a:tc>
                  <a:txBody>
                    <a:bodyPr/>
                    <a:lstStyle/>
                    <a:p>
                      <a:pPr algn="ctr"/>
                      <a:r>
                        <a:rPr lang="en-US" dirty="0"/>
                        <a:t>Seats</a:t>
                      </a:r>
                    </a:p>
                  </a:txBody>
                  <a:tcPr anchor="ctr"/>
                </a:tc>
                <a:extLst>
                  <a:ext uri="{0D108BD9-81ED-4DB2-BD59-A6C34878D82A}">
                    <a16:rowId xmlns:a16="http://schemas.microsoft.com/office/drawing/2014/main" val="419415936"/>
                  </a:ext>
                </a:extLst>
              </a:tr>
              <a:tr h="594111">
                <a:tc>
                  <a:txBody>
                    <a:bodyPr/>
                    <a:lstStyle/>
                    <a:p>
                      <a:pPr algn="ctr"/>
                      <a:r>
                        <a:rPr lang="en-US" dirty="0"/>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Interacting with</a:t>
                      </a:r>
                    </a:p>
                    <a:p>
                      <a:pPr algn="ctr"/>
                      <a:endParaRPr lang="en-US" dirty="0"/>
                    </a:p>
                  </a:txBody>
                  <a:tcPr anchor="ctr"/>
                </a:tc>
                <a:tc>
                  <a:txBody>
                    <a:bodyPr/>
                    <a:lstStyle/>
                    <a:p>
                      <a:pPr algn="ctr"/>
                      <a:r>
                        <a:rPr lang="en-US" dirty="0"/>
                        <a:t>Seats</a:t>
                      </a:r>
                    </a:p>
                  </a:txBody>
                  <a:tcPr anchor="ctr"/>
                </a:tc>
                <a:extLst>
                  <a:ext uri="{0D108BD9-81ED-4DB2-BD59-A6C34878D82A}">
                    <a16:rowId xmlns:a16="http://schemas.microsoft.com/office/drawing/2014/main" val="1803337978"/>
                  </a:ext>
                </a:extLst>
              </a:tr>
            </a:tbl>
          </a:graphicData>
        </a:graphic>
      </p:graphicFrame>
    </p:spTree>
    <p:extLst>
      <p:ext uri="{BB962C8B-B14F-4D97-AF65-F5344CB8AC3E}">
        <p14:creationId xmlns:p14="http://schemas.microsoft.com/office/powerpoint/2010/main" val="752428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07650" y="370866"/>
            <a:ext cx="5486400" cy="849762"/>
          </a:xfrm>
        </p:spPr>
        <p:txBody>
          <a:bodyPr/>
          <a:lstStyle/>
          <a:p>
            <a:r>
              <a:rPr lang="en-US" sz="3200" dirty="0"/>
              <a:t>Insights from </a:t>
            </a:r>
            <a:r>
              <a:rPr lang="en-US" sz="3200" dirty="0">
                <a:solidFill>
                  <a:srgbClr val="0070C0"/>
                </a:solidFill>
              </a:rPr>
              <a:t>Regression</a:t>
            </a:r>
            <a:r>
              <a:rPr lang="en-US" sz="3200" dirty="0"/>
              <a:t> models</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07650" y="1530456"/>
            <a:ext cx="6744488" cy="1645920"/>
          </a:xfrm>
        </p:spPr>
        <p:txBody>
          <a:bodyPr/>
          <a:lstStyle/>
          <a:p>
            <a:r>
              <a:rPr lang="en-US" sz="2000" dirty="0">
                <a:solidFill>
                  <a:schemeClr val="bg1"/>
                </a:solidFill>
                <a:latin typeface="Arial" panose="020B0604020202020204" pitchFamily="34" charset="0"/>
                <a:ea typeface="Calibri" panose="020F0502020204030204" pitchFamily="34" charset="0"/>
              </a:rPr>
              <a:t>Intuitive findings</a:t>
            </a:r>
          </a:p>
          <a:p>
            <a:pPr marL="285750" indent="-285750">
              <a:buFont typeface="Arial" panose="020B0604020202020204" pitchFamily="34" charset="0"/>
              <a:buChar char="•"/>
            </a:pPr>
            <a:r>
              <a:rPr lang="en-US" sz="2000" dirty="0">
                <a:solidFill>
                  <a:srgbClr val="0070C0"/>
                </a:solidFill>
                <a:latin typeface="Arial" panose="020B0604020202020204" pitchFamily="34" charset="0"/>
                <a:ea typeface="Calibri" panose="020F0502020204030204" pitchFamily="34" charset="0"/>
              </a:rPr>
              <a:t>F</a:t>
            </a:r>
            <a:r>
              <a:rPr lang="en-US" sz="2000" dirty="0">
                <a:solidFill>
                  <a:srgbClr val="0070C0"/>
                </a:solidFill>
                <a:effectLst/>
                <a:latin typeface="Arial" panose="020B0604020202020204" pitchFamily="34" charset="0"/>
                <a:ea typeface="Calibri" panose="020F0502020204030204" pitchFamily="34" charset="0"/>
              </a:rPr>
              <a:t>or each percent increase in kilometers driven, the selling price is expected to decrease by 0.27%. </a:t>
            </a:r>
          </a:p>
          <a:p>
            <a:pPr marL="285750" indent="-285750">
              <a:buFont typeface="Arial" panose="020B0604020202020204" pitchFamily="34" charset="0"/>
              <a:buChar char="•"/>
            </a:pPr>
            <a:r>
              <a:rPr lang="en-US" sz="2000" dirty="0">
                <a:solidFill>
                  <a:srgbClr val="0070C0"/>
                </a:solidFill>
                <a:latin typeface="Arial" panose="020B0604020202020204" pitchFamily="34" charset="0"/>
                <a:ea typeface="Calibri" panose="020F0502020204030204" pitchFamily="34" charset="0"/>
              </a:rPr>
              <a:t>E</a:t>
            </a:r>
            <a:r>
              <a:rPr lang="en-US" sz="2000" dirty="0">
                <a:solidFill>
                  <a:srgbClr val="0070C0"/>
                </a:solidFill>
                <a:effectLst/>
                <a:latin typeface="Arial" panose="020B0604020202020204" pitchFamily="34" charset="0"/>
                <a:ea typeface="Calibri" panose="020F0502020204030204" pitchFamily="34" charset="0"/>
              </a:rPr>
              <a:t>ach additional year in a car’s age is associated with a decrease in selling price by Rs. 59,266, . </a:t>
            </a:r>
          </a:p>
          <a:p>
            <a:pPr marL="285750" indent="-285750">
              <a:buFont typeface="Arial" panose="020B0604020202020204" pitchFamily="34" charset="0"/>
              <a:buChar char="•"/>
            </a:pPr>
            <a:r>
              <a:rPr lang="en-US" sz="2000" dirty="0">
                <a:solidFill>
                  <a:srgbClr val="0070C0"/>
                </a:solidFill>
                <a:latin typeface="Arial" panose="020B0604020202020204" pitchFamily="34" charset="0"/>
                <a:ea typeface="Calibri" panose="020F0502020204030204" pitchFamily="34" charset="0"/>
              </a:rPr>
              <a:t>F</a:t>
            </a:r>
            <a:r>
              <a:rPr lang="en-US" sz="2000" dirty="0">
                <a:solidFill>
                  <a:srgbClr val="0070C0"/>
                </a:solidFill>
                <a:effectLst/>
                <a:latin typeface="Arial" panose="020B0604020202020204" pitchFamily="34" charset="0"/>
                <a:ea typeface="Calibri" panose="020F0502020204030204" pitchFamily="34" charset="0"/>
              </a:rPr>
              <a:t>or each unit increase in engine size, the selling price increases by approximately Rs. 446.</a:t>
            </a:r>
          </a:p>
          <a:p>
            <a:pPr marL="285750" indent="-285750">
              <a:buFont typeface="Arial" panose="020B0604020202020204" pitchFamily="34" charset="0"/>
              <a:buChar char="•"/>
            </a:pPr>
            <a:endParaRPr lang="en-US" sz="2000" dirty="0">
              <a:latin typeface="Arial" panose="020B0604020202020204" pitchFamily="34" charset="0"/>
              <a:ea typeface="Calibri" panose="020F0502020204030204" pitchFamily="34" charset="0"/>
            </a:endParaRPr>
          </a:p>
          <a:p>
            <a:endParaRPr lang="en-US" sz="2000" dirty="0">
              <a:effectLst/>
              <a:latin typeface="Arial" panose="020B0604020202020204" pitchFamily="34" charset="0"/>
              <a:ea typeface="Calibri" panose="020F0502020204030204" pitchFamily="34" charset="0"/>
            </a:endParaRPr>
          </a:p>
          <a:p>
            <a:r>
              <a:rPr lang="en-US" sz="2000" dirty="0">
                <a:solidFill>
                  <a:schemeClr val="bg1"/>
                </a:solidFill>
                <a:latin typeface="Arial" panose="020B0604020202020204" pitchFamily="34" charset="0"/>
                <a:ea typeface="Calibri" panose="020F0502020204030204" pitchFamily="34" charset="0"/>
              </a:rPr>
              <a:t>Counterintuitive finding</a:t>
            </a:r>
            <a:endParaRPr lang="en-US" sz="2000" dirty="0">
              <a:solidFill>
                <a:schemeClr val="bg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2000" dirty="0">
                <a:solidFill>
                  <a:srgbClr val="FF0000"/>
                </a:solidFill>
                <a:latin typeface="Arial" panose="020B0604020202020204" pitchFamily="34" charset="0"/>
                <a:ea typeface="Calibri" panose="020F0502020204030204" pitchFamily="34" charset="0"/>
              </a:rPr>
              <a:t>E</a:t>
            </a:r>
            <a:r>
              <a:rPr lang="en-US" sz="2000" dirty="0">
                <a:solidFill>
                  <a:srgbClr val="FF0000"/>
                </a:solidFill>
                <a:effectLst/>
                <a:latin typeface="Arial" panose="020B0604020202020204" pitchFamily="34" charset="0"/>
                <a:ea typeface="Calibri" panose="020F0502020204030204" pitchFamily="34" charset="0"/>
              </a:rPr>
              <a:t>ach additional unit increase in mileage (fuel efficiency) is associated with an average decrease of Rs. 15,350 in selling price. This is counterintuitive but may be explained by preference for luxury vehicles or market segment and vehicle type.</a:t>
            </a:r>
          </a:p>
          <a:p>
            <a:pPr marL="285750" indent="-2857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solidFill>
                <a:schemeClr val="bg1"/>
              </a:solidFill>
            </a:endParaRPr>
          </a:p>
        </p:txBody>
      </p:sp>
    </p:spTree>
    <p:extLst>
      <p:ext uri="{BB962C8B-B14F-4D97-AF65-F5344CB8AC3E}">
        <p14:creationId xmlns:p14="http://schemas.microsoft.com/office/powerpoint/2010/main" val="8689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Data analysis of used car sales on CarDekho.com</a:t>
            </a:r>
          </a:p>
        </p:txBody>
      </p:sp>
      <p:graphicFrame>
        <p:nvGraphicFramePr>
          <p:cNvPr id="5" name="Content Placeholder 1">
            <a:extLst>
              <a:ext uri="{FF2B5EF4-FFF2-40B4-BE49-F238E27FC236}">
                <a16:creationId xmlns:a16="http://schemas.microsoft.com/office/drawing/2014/main" id="{68C00883-6369-BC88-57CB-1910BACD4206}"/>
              </a:ext>
            </a:extLst>
          </p:cNvPr>
          <p:cNvGraphicFramePr>
            <a:graphicFrameLocks noGrp="1"/>
          </p:cNvGraphicFramePr>
          <p:nvPr>
            <p:ph sz="quarter" idx="13"/>
            <p:extLst>
              <p:ext uri="{D42A27DB-BD31-4B8C-83A1-F6EECF244321}">
                <p14:modId xmlns:p14="http://schemas.microsoft.com/office/powerpoint/2010/main" val="1544785705"/>
              </p:ext>
            </p:extLst>
          </p:nvPr>
        </p:nvGraphicFramePr>
        <p:xfrm>
          <a:off x="593725" y="2281238"/>
          <a:ext cx="6788150" cy="3709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CarDekho.com is India’s largest online used car vendor</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a:lstStyle/>
          <a:p>
            <a:pPr marL="342900" indent="-342900">
              <a:buFont typeface="Arial" panose="020B0604020202020204" pitchFamily="34" charset="0"/>
              <a:buChar char="•"/>
            </a:pPr>
            <a:r>
              <a:rPr lang="en-US" dirty="0"/>
              <a:t>Our Dataset, having </a:t>
            </a:r>
            <a:r>
              <a:rPr lang="en-US" b="0" i="0" dirty="0">
                <a:solidFill>
                  <a:srgbClr val="0D0D0D"/>
                </a:solidFill>
                <a:effectLst/>
                <a:latin typeface="Söhne"/>
              </a:rPr>
              <a:t>8,128 rows and 13 columns of vehicle-related data was originally sourced from CarDekho.com.</a:t>
            </a:r>
          </a:p>
          <a:p>
            <a:pPr marL="342900" indent="-342900">
              <a:buFont typeface="Arial" panose="020B0604020202020204" pitchFamily="34" charset="0"/>
              <a:buChar char="•"/>
            </a:pPr>
            <a:r>
              <a:rPr lang="en-US" dirty="0">
                <a:latin typeface="Söhne"/>
              </a:rPr>
              <a:t>Our Dataset spans </a:t>
            </a:r>
            <a:r>
              <a:rPr lang="en-US" b="0" dirty="0">
                <a:solidFill>
                  <a:srgbClr val="0D0D0D"/>
                </a:solidFill>
                <a:latin typeface="Söhne"/>
              </a:rPr>
              <a:t>the years 1994 to 2020.</a:t>
            </a:r>
            <a:endParaRPr lang="en-US" b="0" i="0" dirty="0">
              <a:solidFill>
                <a:srgbClr val="0D0D0D"/>
              </a:solidFill>
              <a:effectLst/>
              <a:latin typeface="Söhne"/>
            </a:endParaRPr>
          </a:p>
          <a:p>
            <a:endParaRPr lang="en-US" dirty="0"/>
          </a:p>
        </p:txBody>
      </p:sp>
      <p:pic>
        <p:nvPicPr>
          <p:cNvPr id="5" name="Picture 4" descr="Collection of vintage colorful toy cars">
            <a:extLst>
              <a:ext uri="{FF2B5EF4-FFF2-40B4-BE49-F238E27FC236}">
                <a16:creationId xmlns:a16="http://schemas.microsoft.com/office/drawing/2014/main" id="{5B08A7DE-E651-23CA-9471-B480EEB96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870" y="11113"/>
            <a:ext cx="7123388" cy="6858000"/>
          </a:xfrm>
          <a:prstGeom prst="rect">
            <a:avLst/>
          </a:prstGeom>
        </p:spPr>
      </p:pic>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Variables in the Dataset encompass both numerical and categorical variables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507828" y="1429900"/>
            <a:ext cx="7810500" cy="3700462"/>
          </a:xfrm>
        </p:spPr>
        <p:txBody>
          <a:bodyPr>
            <a:normAutofit fontScale="25000" lnSpcReduction="20000"/>
          </a:bodyPr>
          <a:lstStyle/>
          <a:p>
            <a:pPr marL="342900" marR="0" lvl="0" indent="-342900" algn="justLow">
              <a:lnSpc>
                <a:spcPct val="200000"/>
              </a:lnSpc>
              <a:spcBef>
                <a:spcPts val="0"/>
              </a:spcBef>
              <a:spcAft>
                <a:spcPts val="80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Name</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model of the vehicle.</a:t>
            </a:r>
            <a:r>
              <a:rPr lang="en-US" sz="5500" kern="100" dirty="0">
                <a:solidFill>
                  <a:srgbClr val="C00000"/>
                </a:solidFill>
                <a:latin typeface="Calibri" panose="020F0502020204030204" pitchFamily="34" charset="0"/>
                <a:ea typeface="Times New Roman" panose="02020603050405020304" pitchFamily="18" charset="0"/>
                <a:cs typeface="Arial" panose="020B0604020202020204" pitchFamily="34" charset="0"/>
              </a:rPr>
              <a:t> </a:t>
            </a:r>
          </a:p>
          <a:p>
            <a:pPr marL="342900" marR="0" lvl="0" indent="-342900" algn="justLow">
              <a:lnSpc>
                <a:spcPct val="200000"/>
              </a:lnSpc>
              <a:spcBef>
                <a:spcPts val="0"/>
              </a:spcBef>
              <a:spcAft>
                <a:spcPts val="80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Year</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year of manufacture.</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Selling Price</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price at which the vehicle is being sold.</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Km Driven</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total kilometers driven by the vehicle.</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Fuel</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type of fuel used by the vehicle (e.g., Diesel, Petrol).</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Seller Type</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type of seller (e.g., Individual, Dealer).</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Transmission</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type of transmission (e.g., Manual, Automatic).</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Owner</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ownership status (e.g., First Owner, Second Owner).</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Mileage</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mileage offered by the vehicle.</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Engine</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engine capacity.</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Max Power</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maximum power of the vehicle.</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Torque</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torque of the vehicle.</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Low">
              <a:lnSpc>
                <a:spcPct val="200000"/>
              </a:lnSpc>
              <a:spcBef>
                <a:spcPts val="0"/>
              </a:spcBef>
              <a:spcAft>
                <a:spcPts val="0"/>
              </a:spcAft>
              <a:buFont typeface="+mj-lt"/>
              <a:buAutoNum type="arabicPeriod"/>
              <a:tabLst>
                <a:tab pos="457200" algn="l"/>
              </a:tabLst>
            </a:pPr>
            <a:r>
              <a:rPr lang="en-US" sz="55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Seats</a:t>
            </a:r>
            <a:r>
              <a:rPr lang="en-US" sz="55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The number of seats in the vehicle.</a:t>
            </a:r>
            <a:endParaRPr lang="en-US" sz="55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Exploratory Data Analysis (EDA)</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fontScale="85000" lnSpcReduction="20000"/>
          </a:bodyPr>
          <a:lstStyle/>
          <a:p>
            <a:pPr marL="342900" indent="-342900">
              <a:buFont typeface="Arial" panose="020B0604020202020204" pitchFamily="34" charset="0"/>
              <a:buChar char="•"/>
            </a:pPr>
            <a:r>
              <a:rPr lang="en-US" dirty="0"/>
              <a:t>Used 5 number summaries and box-plots for all numerical variables.</a:t>
            </a:r>
          </a:p>
          <a:p>
            <a:pPr marL="342900" indent="-342900">
              <a:buFont typeface="Arial" panose="020B0604020202020204" pitchFamily="34" charset="0"/>
              <a:buChar char="•"/>
            </a:pPr>
            <a:r>
              <a:rPr lang="en-US" dirty="0"/>
              <a:t>Used Bar Charts to visualize Categorical Variables</a:t>
            </a:r>
          </a:p>
          <a:p>
            <a:pPr marL="342900" indent="-342900">
              <a:buFont typeface="Arial" panose="020B0604020202020204" pitchFamily="34" charset="0"/>
              <a:buChar char="•"/>
            </a:pPr>
            <a:r>
              <a:rPr lang="en-US" dirty="0"/>
              <a:t>Formed a general overview of the raw Dataset prior to Data Cleaning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 Cleaning and Feature Engineering</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normAutofit lnSpcReduction="10000"/>
          </a:bodyPr>
          <a:lstStyle/>
          <a:p>
            <a:r>
              <a:rPr lang="en-US" dirty="0"/>
              <a:t>Data Cleaning:</a:t>
            </a:r>
          </a:p>
          <a:p>
            <a:pPr marL="285750" marR="0" indent="-285750" algn="justLow">
              <a:lnSpc>
                <a:spcPct val="200000"/>
              </a:lnSpc>
              <a:spcBef>
                <a:spcPts val="0"/>
              </a:spcBef>
              <a:spcAft>
                <a:spcPts val="800"/>
              </a:spcAft>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Arial" panose="020B0604020202020204" pitchFamily="34" charset="0"/>
              </a:rPr>
              <a:t>Row Cleaning:</a:t>
            </a:r>
            <a:r>
              <a:rPr lang="en-US" sz="1800" kern="0" dirty="0">
                <a:effectLst/>
                <a:latin typeface="Arial" panose="020B0604020202020204" pitchFamily="34" charset="0"/>
                <a:ea typeface="Times New Roman" panose="02020603050405020304" pitchFamily="18" charset="0"/>
                <a:cs typeface="Arial" panose="020B0604020202020204" pitchFamily="34" charset="0"/>
              </a:rPr>
              <a:t> Rows with missing values expunged.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Low">
              <a:lnSpc>
                <a:spcPct val="200000"/>
              </a:lnSpc>
              <a:spcBef>
                <a:spcPts val="0"/>
              </a:spcBef>
              <a:spcAft>
                <a:spcPts val="0"/>
              </a:spcAft>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Arial" panose="020B0604020202020204" pitchFamily="34" charset="0"/>
              </a:rPr>
              <a:t>Renaming columns  for Clarity</a:t>
            </a:r>
          </a:p>
          <a:p>
            <a:pPr marL="285750" indent="-285750" algn="justLow">
              <a:lnSpc>
                <a:spcPct val="200000"/>
              </a:lnSpc>
              <a:spcBef>
                <a:spcPts val="0"/>
              </a:spcBef>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Arial" panose="020B0604020202020204" pitchFamily="34" charset="0"/>
              </a:rPr>
              <a:t>Measurement units </a:t>
            </a:r>
            <a:r>
              <a:rPr lang="en-US" sz="1800" kern="0" dirty="0">
                <a:effectLst/>
                <a:latin typeface="Arial" panose="020B0604020202020204" pitchFamily="34" charset="0"/>
                <a:ea typeface="Times New Roman" panose="02020603050405020304" pitchFamily="18" charset="0"/>
                <a:cs typeface="Arial" panose="020B0604020202020204" pitchFamily="34" charset="0"/>
              </a:rPr>
              <a:t>dropped from ‘km’ &amp; ‘engine’ and ‘model’ column extracted from ‘names’</a:t>
            </a:r>
          </a:p>
          <a:p>
            <a:pPr marL="0" marR="0" indent="457200" algn="justLow">
              <a:lnSpc>
                <a:spcPct val="200000"/>
              </a:lnSpc>
              <a:spcBef>
                <a:spcPts val="0"/>
              </a:spcBef>
              <a:spcAft>
                <a:spcPts val="0"/>
              </a:spcAft>
            </a:pPr>
            <a:endParaRPr lang="en-US" sz="1800" b="1" kern="0" dirty="0">
              <a:effectLst/>
              <a:latin typeface="Arial" panose="020B0604020202020204" pitchFamily="34" charset="0"/>
              <a:ea typeface="Times New Roman" panose="02020603050405020304" pitchFamily="18" charset="0"/>
              <a:cs typeface="Arial" panose="020B0604020202020204" pitchFamily="34" charset="0"/>
            </a:endParaRPr>
          </a:p>
          <a:p>
            <a:pPr marL="0" marR="0" indent="457200" algn="justLow">
              <a:lnSpc>
                <a:spcPct val="200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lvl="1"/>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normAutofit/>
          </a:bodyPr>
          <a:lstStyle/>
          <a:p>
            <a:r>
              <a:rPr lang="en-US" dirty="0"/>
              <a:t>Feature Engineering:</a:t>
            </a:r>
          </a:p>
          <a:p>
            <a:pPr lvl="1"/>
            <a:r>
              <a:rPr lang="en-US" b="1" dirty="0"/>
              <a:t>Column Refinement- </a:t>
            </a:r>
            <a:r>
              <a:rPr lang="en-US" dirty="0"/>
              <a:t>“Max-Power” and “Torque” discarded.</a:t>
            </a:r>
          </a:p>
          <a:p>
            <a:pPr lvl="1"/>
            <a:r>
              <a:rPr lang="en-US" dirty="0"/>
              <a:t>Variables ‘mileage’ and ‘engine’ </a:t>
            </a:r>
            <a:r>
              <a:rPr lang="en-US" b="1" dirty="0"/>
              <a:t>rendered numeric</a:t>
            </a:r>
            <a:r>
              <a:rPr lang="en-US" dirty="0"/>
              <a:t>.</a:t>
            </a:r>
          </a:p>
          <a:p>
            <a:pPr lvl="1"/>
            <a:r>
              <a:rPr lang="en-US" b="1" dirty="0"/>
              <a:t>Logarithmic transform </a:t>
            </a:r>
            <a:r>
              <a:rPr lang="en-US" dirty="0"/>
              <a:t>of ‘km’ and ‘price’</a:t>
            </a:r>
          </a:p>
          <a:p>
            <a:pPr lvl="1"/>
            <a:r>
              <a:rPr lang="en-US" dirty="0"/>
              <a:t>Column ‘Maruti’ created featuring ‘Maruti’ and ‘non-Maruti’ as entries.</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4966139" y="3775563"/>
            <a:ext cx="6450068" cy="2542810"/>
          </a:xfrm>
        </p:spPr>
        <p:txBody>
          <a:bodyPr/>
          <a:lstStyle/>
          <a:p>
            <a:r>
              <a:rPr lang="en-US" dirty="0"/>
              <a:t>Overview of 5-number Summary of </a:t>
            </a:r>
            <a:r>
              <a:rPr lang="en-US"/>
              <a:t>numerical variables</a:t>
            </a:r>
            <a:endParaRPr lang="en-US" dirty="0"/>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a:lstStyle/>
          <a:p>
            <a:r>
              <a:rPr lang="en-US" dirty="0"/>
              <a:t>Know your material in advance</a:t>
            </a:r>
          </a:p>
          <a:p>
            <a:r>
              <a:rPr lang="en-US" dirty="0"/>
              <a:t>Anticipate common questions</a:t>
            </a:r>
          </a:p>
          <a:p>
            <a:r>
              <a:rPr lang="en-US" dirty="0"/>
              <a:t>Rehearse your responses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294290" y="2915529"/>
            <a:ext cx="5198269" cy="3319513"/>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b="1" dirty="0">
                <a:solidFill>
                  <a:srgbClr val="FF0000"/>
                </a:solidFill>
              </a:rPr>
              <a:t>Mean Selling Price is Rs. 6,49, 741</a:t>
            </a:r>
          </a:p>
          <a:p>
            <a:pPr lvl="1"/>
            <a:r>
              <a:rPr lang="en-US" b="1" dirty="0">
                <a:solidFill>
                  <a:srgbClr val="FF0000"/>
                </a:solidFill>
              </a:rPr>
              <a:t>Mean Kilometers driven is 69,192 kms</a:t>
            </a:r>
          </a:p>
          <a:p>
            <a:pPr lvl="1"/>
            <a:r>
              <a:rPr lang="en-US" b="1" dirty="0">
                <a:solidFill>
                  <a:srgbClr val="FF0000"/>
                </a:solidFill>
              </a:rPr>
              <a:t>Mean Mileage is 19.42</a:t>
            </a:r>
          </a:p>
          <a:p>
            <a:pPr marL="0" lvl="1" indent="0">
              <a:buNone/>
            </a:pPr>
            <a:endParaRPr lang="en-US" dirty="0"/>
          </a:p>
        </p:txBody>
      </p:sp>
      <p:pic>
        <p:nvPicPr>
          <p:cNvPr id="5" name="Picture 4" descr="A screenshot of a computer screen&#10;&#10;Description automatically generated">
            <a:extLst>
              <a:ext uri="{FF2B5EF4-FFF2-40B4-BE49-F238E27FC236}">
                <a16:creationId xmlns:a16="http://schemas.microsoft.com/office/drawing/2014/main" id="{0BA144E9-06C7-60AB-1ED9-0919D493A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90" y="457200"/>
            <a:ext cx="11632324" cy="4169979"/>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3661409" y="4661717"/>
            <a:ext cx="7936230" cy="1380760"/>
          </a:xfrm>
        </p:spPr>
        <p:txBody>
          <a:bodyPr anchor="b">
            <a:normAutofit fontScale="90000"/>
          </a:bodyPr>
          <a:lstStyle/>
          <a:p>
            <a:r>
              <a:rPr lang="en-US" dirty="0">
                <a:solidFill>
                  <a:srgbClr val="00B050"/>
                </a:solidFill>
              </a:rPr>
              <a:t>Maruti</a:t>
            </a:r>
            <a:r>
              <a:rPr lang="en-US" dirty="0"/>
              <a:t> dominates the market</a:t>
            </a:r>
            <a:br>
              <a:rPr lang="en-US" dirty="0"/>
            </a:br>
            <a:r>
              <a:rPr lang="en-US" dirty="0">
                <a:solidFill>
                  <a:srgbClr val="0070C0"/>
                </a:solidFill>
              </a:rPr>
              <a:t>Hyundai</a:t>
            </a:r>
            <a:r>
              <a:rPr lang="en-US" dirty="0"/>
              <a:t>, </a:t>
            </a:r>
            <a:r>
              <a:rPr lang="en-US" dirty="0">
                <a:solidFill>
                  <a:schemeClr val="tx2">
                    <a:lumMod val="75000"/>
                  </a:schemeClr>
                </a:solidFill>
              </a:rPr>
              <a:t>Mahindra</a:t>
            </a:r>
            <a:r>
              <a:rPr lang="en-US" dirty="0"/>
              <a:t> &amp; </a:t>
            </a:r>
            <a:r>
              <a:rPr lang="en-US" dirty="0">
                <a:solidFill>
                  <a:srgbClr val="92D050"/>
                </a:solidFill>
              </a:rPr>
              <a:t>Tata</a:t>
            </a:r>
            <a:r>
              <a:rPr lang="en-US" dirty="0"/>
              <a:t> follow</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4"/>
          </p:nvPr>
        </p:nvSpPr>
        <p:spPr>
          <a:xfrm>
            <a:off x="603885" y="584005"/>
            <a:ext cx="2825115" cy="3999060"/>
          </a:xfrm>
        </p:spPr>
        <p:txBody>
          <a:bodyPr>
            <a:normAutofit/>
          </a:bodyPr>
          <a:lstStyle/>
          <a:p>
            <a:r>
              <a:rPr lang="en-US" sz="2800" kern="0" dirty="0">
                <a:solidFill>
                  <a:srgbClr val="00B050"/>
                </a:solidFill>
                <a:latin typeface="Arial" panose="020B0604020202020204" pitchFamily="34" charset="0"/>
                <a:ea typeface="Times New Roman" panose="02020603050405020304" pitchFamily="18" charset="0"/>
                <a:cs typeface="Arial" panose="020B0604020202020204" pitchFamily="34" charset="0"/>
              </a:rPr>
              <a:t>Maruti</a:t>
            </a:r>
            <a:r>
              <a:rPr lang="en-US" sz="2800" kern="0" dirty="0">
                <a:solidFill>
                  <a:srgbClr val="C00000"/>
                </a:solidFill>
                <a:latin typeface="Arial" panose="020B0604020202020204" pitchFamily="34" charset="0"/>
                <a:ea typeface="Times New Roman" panose="02020603050405020304" pitchFamily="18" charset="0"/>
                <a:cs typeface="Arial" panose="020B0604020202020204" pitchFamily="34" charset="0"/>
              </a:rPr>
              <a:t> is the best-selling model every year with t</a:t>
            </a:r>
            <a:r>
              <a:rPr lang="en-US" sz="28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he only exception being 1994, in which </a:t>
            </a:r>
            <a:r>
              <a:rPr lang="en-US" sz="2800" kern="0" dirty="0">
                <a:solidFill>
                  <a:srgbClr val="FFC000"/>
                </a:solidFill>
                <a:effectLst/>
                <a:latin typeface="Arial" panose="020B0604020202020204" pitchFamily="34" charset="0"/>
                <a:ea typeface="Times New Roman" panose="02020603050405020304" pitchFamily="18" charset="0"/>
                <a:cs typeface="Arial" panose="020B0604020202020204" pitchFamily="34" charset="0"/>
              </a:rPr>
              <a:t>'Ambassador' </a:t>
            </a:r>
            <a:r>
              <a:rPr lang="en-US" sz="2800"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was the top-selling model. </a:t>
            </a:r>
            <a:endParaRPr lang="en-US" sz="28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p:txBody>
      </p:sp>
      <p:pic>
        <p:nvPicPr>
          <p:cNvPr id="7" name="Picture Placeholder 6" descr="A graph with different colored bars&#10;&#10;Description automatically generated">
            <a:extLst>
              <a:ext uri="{FF2B5EF4-FFF2-40B4-BE49-F238E27FC236}">
                <a16:creationId xmlns:a16="http://schemas.microsoft.com/office/drawing/2014/main" id="{C892EE84-DDFD-0A25-45E7-4501EC93361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401964" y="584005"/>
            <a:ext cx="6464645" cy="3999060"/>
          </a:xfrm>
          <a:prstGeom prst="rect">
            <a:avLst/>
          </a:prstGeom>
          <a:noFill/>
        </p:spPr>
      </p:pic>
    </p:spTree>
    <p:extLst>
      <p:ext uri="{BB962C8B-B14F-4D97-AF65-F5344CB8AC3E}">
        <p14:creationId xmlns:p14="http://schemas.microsoft.com/office/powerpoint/2010/main" val="29836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94360" y="198408"/>
            <a:ext cx="10972800" cy="1574317"/>
          </a:xfrm>
        </p:spPr>
        <p:txBody>
          <a:bodyPr anchor="b">
            <a:normAutofit/>
          </a:bodyPr>
          <a:lstStyle/>
          <a:p>
            <a:r>
              <a:rPr lang="en-US" dirty="0"/>
              <a:t>Impact of the </a:t>
            </a:r>
            <a:r>
              <a:rPr lang="en-US" dirty="0">
                <a:solidFill>
                  <a:srgbClr val="FF0000"/>
                </a:solidFill>
              </a:rPr>
              <a:t>Covid-19</a:t>
            </a:r>
            <a:r>
              <a:rPr lang="en-US" dirty="0"/>
              <a:t> Pandemic ?</a:t>
            </a:r>
          </a:p>
        </p:txBody>
      </p:sp>
      <p:pic>
        <p:nvPicPr>
          <p:cNvPr id="6" name="Content Placeholder 5" descr="A graph of a car price&#10;&#10;Description automatically generated">
            <a:extLst>
              <a:ext uri="{FF2B5EF4-FFF2-40B4-BE49-F238E27FC236}">
                <a16:creationId xmlns:a16="http://schemas.microsoft.com/office/drawing/2014/main" id="{CD8BDBF8-A14D-E609-1272-630E664AAE0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5523" y="2697777"/>
            <a:ext cx="5746750" cy="3554966"/>
          </a:xfrm>
          <a:prstGeom prst="rect">
            <a:avLst/>
          </a:prstGeom>
          <a:noFill/>
        </p:spPr>
      </p:pic>
      <p:sp>
        <p:nvSpPr>
          <p:cNvPr id="3" name="Content Placeholder 2">
            <a:extLst>
              <a:ext uri="{FF2B5EF4-FFF2-40B4-BE49-F238E27FC236}">
                <a16:creationId xmlns:a16="http://schemas.microsoft.com/office/drawing/2014/main" id="{34F2E863-4A4C-76FE-444A-083F93043389}"/>
              </a:ext>
            </a:extLst>
          </p:cNvPr>
          <p:cNvSpPr>
            <a:spLocks noGrp="1"/>
          </p:cNvSpPr>
          <p:nvPr>
            <p:ph sz="quarter" idx="14"/>
          </p:nvPr>
        </p:nvSpPr>
        <p:spPr>
          <a:xfrm>
            <a:off x="6574221" y="2676525"/>
            <a:ext cx="4992939" cy="3597470"/>
          </a:xfrm>
        </p:spPr>
        <p:txBody>
          <a:bodyPr>
            <a:normAutofit/>
          </a:bodyPr>
          <a:lstStyle/>
          <a:p>
            <a:r>
              <a:rPr lang="en-US" sz="2400" kern="0" dirty="0">
                <a:effectLst/>
                <a:latin typeface="Arial" panose="020B0604020202020204" pitchFamily="34" charset="0"/>
                <a:ea typeface="Times New Roman" panose="02020603050405020304" pitchFamily="18" charset="0"/>
              </a:rPr>
              <a:t>A </a:t>
            </a:r>
            <a:r>
              <a:rPr lang="en-US" sz="2400" b="1" kern="0" dirty="0">
                <a:solidFill>
                  <a:srgbClr val="00B050"/>
                </a:solidFill>
                <a:effectLst/>
                <a:latin typeface="Arial" panose="020B0604020202020204" pitchFamily="34" charset="0"/>
                <a:ea typeface="Times New Roman" panose="02020603050405020304" pitchFamily="18" charset="0"/>
              </a:rPr>
              <a:t>steep climb </a:t>
            </a:r>
            <a:r>
              <a:rPr lang="en-US" sz="2400" kern="0" dirty="0">
                <a:effectLst/>
                <a:latin typeface="Arial" panose="020B0604020202020204" pitchFamily="34" charset="0"/>
                <a:ea typeface="Times New Roman" panose="02020603050405020304" pitchFamily="18" charset="0"/>
              </a:rPr>
              <a:t>is observed in the average prices of the cars from </a:t>
            </a:r>
            <a:r>
              <a:rPr lang="en-US" sz="2400" kern="0" dirty="0">
                <a:solidFill>
                  <a:srgbClr val="00B050"/>
                </a:solidFill>
                <a:effectLst/>
                <a:latin typeface="Arial" panose="020B0604020202020204" pitchFamily="34" charset="0"/>
                <a:ea typeface="Times New Roman" panose="02020603050405020304" pitchFamily="18" charset="0"/>
              </a:rPr>
              <a:t>2000</a:t>
            </a:r>
            <a:r>
              <a:rPr lang="en-US" sz="2400" kern="0" dirty="0">
                <a:effectLst/>
                <a:latin typeface="Arial" panose="020B0604020202020204" pitchFamily="34" charset="0"/>
                <a:ea typeface="Times New Roman" panose="02020603050405020304" pitchFamily="18" charset="0"/>
              </a:rPr>
              <a:t> to </a:t>
            </a:r>
            <a:r>
              <a:rPr lang="en-US" sz="2400" kern="0" dirty="0">
                <a:solidFill>
                  <a:srgbClr val="00B050"/>
                </a:solidFill>
                <a:effectLst/>
                <a:latin typeface="Arial" panose="020B0604020202020204" pitchFamily="34" charset="0"/>
                <a:ea typeface="Times New Roman" panose="02020603050405020304" pitchFamily="18" charset="0"/>
              </a:rPr>
              <a:t>2019</a:t>
            </a:r>
            <a:r>
              <a:rPr lang="en-US" sz="2400" kern="0" dirty="0">
                <a:effectLst/>
                <a:latin typeface="Arial" panose="020B0604020202020204" pitchFamily="34" charset="0"/>
                <a:ea typeface="Times New Roman" panose="02020603050405020304" pitchFamily="18" charset="0"/>
              </a:rPr>
              <a:t>. </a:t>
            </a:r>
          </a:p>
          <a:p>
            <a:r>
              <a:rPr lang="en-US" sz="2400" kern="0" dirty="0">
                <a:latin typeface="Arial" panose="020B0604020202020204" pitchFamily="34" charset="0"/>
              </a:rPr>
              <a:t>The</a:t>
            </a:r>
            <a:r>
              <a:rPr lang="en-US" sz="2400" kern="0" dirty="0">
                <a:solidFill>
                  <a:srgbClr val="FF0000"/>
                </a:solidFill>
                <a:latin typeface="Arial" panose="020B0604020202020204" pitchFamily="34" charset="0"/>
              </a:rPr>
              <a:t> </a:t>
            </a:r>
            <a:r>
              <a:rPr lang="en-US" sz="2400" b="1" kern="0" dirty="0">
                <a:solidFill>
                  <a:srgbClr val="FF0000"/>
                </a:solidFill>
                <a:latin typeface="Arial" panose="020B0604020202020204" pitchFamily="34" charset="0"/>
              </a:rPr>
              <a:t>prices collapse </a:t>
            </a:r>
            <a:r>
              <a:rPr lang="en-US" sz="2400" kern="0" dirty="0">
                <a:solidFill>
                  <a:srgbClr val="FF0000"/>
                </a:solidFill>
                <a:latin typeface="Arial" panose="020B0604020202020204" pitchFamily="34" charset="0"/>
              </a:rPr>
              <a:t>in 2020</a:t>
            </a:r>
            <a:r>
              <a:rPr lang="en-US" sz="2400" kern="0" dirty="0">
                <a:latin typeface="Arial" panose="020B0604020202020204" pitchFamily="34" charset="0"/>
              </a:rPr>
              <a:t>.</a:t>
            </a:r>
          </a:p>
          <a:p>
            <a:r>
              <a:rPr lang="en-US" sz="2400" b="1" kern="0" dirty="0">
                <a:solidFill>
                  <a:srgbClr val="0070C0"/>
                </a:solidFill>
                <a:latin typeface="Arial" panose="020B0604020202020204" pitchFamily="34" charset="0"/>
              </a:rPr>
              <a:t>Research</a:t>
            </a:r>
            <a:r>
              <a:rPr lang="en-US" sz="2400" kern="0" dirty="0">
                <a:latin typeface="Arial" panose="020B0604020202020204" pitchFamily="34" charset="0"/>
              </a:rPr>
              <a:t> is warranted on whether</a:t>
            </a:r>
            <a:r>
              <a:rPr lang="en-US" sz="2400" kern="0" dirty="0">
                <a:effectLst/>
                <a:latin typeface="Arial" panose="020B0604020202020204" pitchFamily="34" charset="0"/>
              </a:rPr>
              <a:t> economic uncertainty of the Covid-19 Pandemic to be implicated in this price collapse.</a:t>
            </a:r>
            <a:endParaRPr lang="en-US" sz="2400" kern="100" dirty="0">
              <a:effectLst/>
            </a:endParaRPr>
          </a:p>
          <a:p>
            <a:endParaRPr lang="en-US" sz="2400" dirty="0"/>
          </a:p>
          <a:p>
            <a:endParaRPr lang="en-US" dirty="0"/>
          </a:p>
        </p:txBody>
      </p:sp>
    </p:spTree>
    <p:extLst>
      <p:ext uri="{BB962C8B-B14F-4D97-AF65-F5344CB8AC3E}">
        <p14:creationId xmlns:p14="http://schemas.microsoft.com/office/powerpoint/2010/main" val="368039021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{F8257814-C398-49A5-B3FF-7FB5BEE2DCCE}tf78853419_win32</Template>
  <TotalTime>210</TotalTime>
  <Words>1020</Words>
  <Application>Microsoft Office PowerPoint</Application>
  <PresentationFormat>Widescreen</PresentationFormat>
  <Paragraphs>177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Franklin Gothic Book</vt:lpstr>
      <vt:lpstr>Franklin Gothic Demi</vt:lpstr>
      <vt:lpstr>Söhne</vt:lpstr>
      <vt:lpstr>Custom</vt:lpstr>
      <vt:lpstr> Syed Faizan  </vt:lpstr>
      <vt:lpstr>Data analysis of used car sales on CarDekho.com</vt:lpstr>
      <vt:lpstr>CarDekho.com is India’s largest online used car vendor</vt:lpstr>
      <vt:lpstr>Variables in the Dataset encompass both numerical and categorical variables</vt:lpstr>
      <vt:lpstr>Exploratory Data Analysis (EDA)</vt:lpstr>
      <vt:lpstr>Data Cleaning and Feature Engineering</vt:lpstr>
      <vt:lpstr>Overview of 5-number Summary of numerical variables</vt:lpstr>
      <vt:lpstr>Maruti dominates the market Hyundai, Mahindra &amp; Tata follow</vt:lpstr>
      <vt:lpstr>Impact of the Covid-19 Pandemic ?</vt:lpstr>
      <vt:lpstr>Luxury Car Models were Outliers for Selling Price </vt:lpstr>
      <vt:lpstr>Significant Outliers had garnered a far higher kilometer count than other cars </vt:lpstr>
      <vt:lpstr>Correlations Examined (-1 to +1)</vt:lpstr>
      <vt:lpstr>Analytical Questions framed and answers found</vt:lpstr>
      <vt:lpstr>More Analytical Questions and answers found</vt:lpstr>
      <vt:lpstr>Why does Maruti dominate the used car market ?</vt:lpstr>
      <vt:lpstr>What is the nature of the cars that are driven more?</vt:lpstr>
      <vt:lpstr>Best Multiple Regression model in terms of Adjusted R Squared (0.795) had the following independent variables</vt:lpstr>
      <vt:lpstr>Insights from Regression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Syed Faizan</dc:creator>
  <cp:lastModifiedBy>syed faizan</cp:lastModifiedBy>
  <cp:revision>1</cp:revision>
  <dcterms:created xsi:type="dcterms:W3CDTF">2024-03-28T21:53:37Z</dcterms:created>
  <dcterms:modified xsi:type="dcterms:W3CDTF">2025-01-14T23:41:00Z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