
<file path=[Content_Types].xml><?xml version="1.0" encoding="utf-8"?>
<Types xmlns="http://schemas.openxmlformats.org/package/2006/content-types">
  <Default Extension="png" ContentType="image/png"/>
  <Default Extension="wma" ContentType="audio/x-ms-wm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5" r:id="rId1"/>
  </p:sldMasterIdLst>
  <p:sldIdLst>
    <p:sldId id="256" r:id="rId2"/>
    <p:sldId id="257" r:id="rId3"/>
    <p:sldId id="258" r:id="rId4"/>
    <p:sldId id="259" r:id="rId5"/>
    <p:sldId id="260" r:id="rId6"/>
    <p:sldId id="262" r:id="rId7"/>
    <p:sldId id="261" r:id="rId8"/>
    <p:sldId id="264" r:id="rId9"/>
    <p:sldId id="265" r:id="rId10"/>
    <p:sldId id="266" r:id="rId11"/>
    <p:sldId id="267" r:id="rId12"/>
    <p:sldId id="268" r:id="rId13"/>
    <p:sldId id="269" r:id="rId14"/>
    <p:sldId id="270" r:id="rId15"/>
    <p:sldId id="263"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02B"/>
    <a:srgbClr val="39183C"/>
    <a:srgbClr val="B687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EBF5871-B0EB-415D-974E-F7FE4A1592A7}"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0CE2C37-3739-4E39-9E37-0A31F51E8AFB}" type="slidenum">
              <a:rPr lang="en-IN" smtClean="0"/>
              <a:t>‹#›</a:t>
            </a:fld>
            <a:endParaRPr lang="en-IN"/>
          </a:p>
        </p:txBody>
      </p:sp>
    </p:spTree>
    <p:extLst>
      <p:ext uri="{BB962C8B-B14F-4D97-AF65-F5344CB8AC3E}">
        <p14:creationId xmlns:p14="http://schemas.microsoft.com/office/powerpoint/2010/main" val="3941945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EBF5871-B0EB-415D-974E-F7FE4A1592A7}"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0CE2C37-3739-4E39-9E37-0A31F51E8AFB}" type="slidenum">
              <a:rPr lang="en-IN" smtClean="0"/>
              <a:t>‹#›</a:t>
            </a:fld>
            <a:endParaRPr lang="en-IN"/>
          </a:p>
        </p:txBody>
      </p:sp>
    </p:spTree>
    <p:extLst>
      <p:ext uri="{BB962C8B-B14F-4D97-AF65-F5344CB8AC3E}">
        <p14:creationId xmlns:p14="http://schemas.microsoft.com/office/powerpoint/2010/main" val="945013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EBF5871-B0EB-415D-974E-F7FE4A1592A7}"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0CE2C37-3739-4E39-9E37-0A31F51E8AF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73731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EBF5871-B0EB-415D-974E-F7FE4A1592A7}"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CE2C37-3739-4E39-9E37-0A31F51E8AFB}" type="slidenum">
              <a:rPr lang="en-IN" smtClean="0"/>
              <a:t>‹#›</a:t>
            </a:fld>
            <a:endParaRPr lang="en-IN"/>
          </a:p>
        </p:txBody>
      </p:sp>
    </p:spTree>
    <p:extLst>
      <p:ext uri="{BB962C8B-B14F-4D97-AF65-F5344CB8AC3E}">
        <p14:creationId xmlns:p14="http://schemas.microsoft.com/office/powerpoint/2010/main" val="2951115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EBF5871-B0EB-415D-974E-F7FE4A1592A7}"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CE2C37-3739-4E39-9E37-0A31F51E8AF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83354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EBF5871-B0EB-415D-974E-F7FE4A1592A7}"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CE2C37-3739-4E39-9E37-0A31F51E8AFB}" type="slidenum">
              <a:rPr lang="en-IN" smtClean="0"/>
              <a:t>‹#›</a:t>
            </a:fld>
            <a:endParaRPr lang="en-IN"/>
          </a:p>
        </p:txBody>
      </p:sp>
    </p:spTree>
    <p:extLst>
      <p:ext uri="{BB962C8B-B14F-4D97-AF65-F5344CB8AC3E}">
        <p14:creationId xmlns:p14="http://schemas.microsoft.com/office/powerpoint/2010/main" val="1550069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BF5871-B0EB-415D-974E-F7FE4A1592A7}"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CE2C37-3739-4E39-9E37-0A31F51E8AFB}" type="slidenum">
              <a:rPr lang="en-IN" smtClean="0"/>
              <a:t>‹#›</a:t>
            </a:fld>
            <a:endParaRPr lang="en-IN"/>
          </a:p>
        </p:txBody>
      </p:sp>
    </p:spTree>
    <p:extLst>
      <p:ext uri="{BB962C8B-B14F-4D97-AF65-F5344CB8AC3E}">
        <p14:creationId xmlns:p14="http://schemas.microsoft.com/office/powerpoint/2010/main" val="110534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BF5871-B0EB-415D-974E-F7FE4A1592A7}"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CE2C37-3739-4E39-9E37-0A31F51E8AFB}" type="slidenum">
              <a:rPr lang="en-IN" smtClean="0"/>
              <a:t>‹#›</a:t>
            </a:fld>
            <a:endParaRPr lang="en-IN"/>
          </a:p>
        </p:txBody>
      </p:sp>
    </p:spTree>
    <p:extLst>
      <p:ext uri="{BB962C8B-B14F-4D97-AF65-F5344CB8AC3E}">
        <p14:creationId xmlns:p14="http://schemas.microsoft.com/office/powerpoint/2010/main" val="84215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BF5871-B0EB-415D-974E-F7FE4A1592A7}"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CE2C37-3739-4E39-9E37-0A31F51E8AFB}" type="slidenum">
              <a:rPr lang="en-IN" smtClean="0"/>
              <a:t>‹#›</a:t>
            </a:fld>
            <a:endParaRPr lang="en-IN"/>
          </a:p>
        </p:txBody>
      </p:sp>
    </p:spTree>
    <p:extLst>
      <p:ext uri="{BB962C8B-B14F-4D97-AF65-F5344CB8AC3E}">
        <p14:creationId xmlns:p14="http://schemas.microsoft.com/office/powerpoint/2010/main" val="1783532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EBF5871-B0EB-415D-974E-F7FE4A1592A7}"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0CE2C37-3739-4E39-9E37-0A31F51E8AFB}" type="slidenum">
              <a:rPr lang="en-IN" smtClean="0"/>
              <a:t>‹#›</a:t>
            </a:fld>
            <a:endParaRPr lang="en-IN"/>
          </a:p>
        </p:txBody>
      </p:sp>
    </p:spTree>
    <p:extLst>
      <p:ext uri="{BB962C8B-B14F-4D97-AF65-F5344CB8AC3E}">
        <p14:creationId xmlns:p14="http://schemas.microsoft.com/office/powerpoint/2010/main" val="971065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BF5871-B0EB-415D-974E-F7FE4A1592A7}"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0CE2C37-3739-4E39-9E37-0A31F51E8AFB}" type="slidenum">
              <a:rPr lang="en-IN" smtClean="0"/>
              <a:t>‹#›</a:t>
            </a:fld>
            <a:endParaRPr lang="en-IN"/>
          </a:p>
        </p:txBody>
      </p:sp>
    </p:spTree>
    <p:extLst>
      <p:ext uri="{BB962C8B-B14F-4D97-AF65-F5344CB8AC3E}">
        <p14:creationId xmlns:p14="http://schemas.microsoft.com/office/powerpoint/2010/main" val="4139119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BF5871-B0EB-415D-974E-F7FE4A1592A7}" type="datetimeFigureOut">
              <a:rPr lang="en-IN" smtClean="0"/>
              <a:t>09-03-2023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0CE2C37-3739-4E39-9E37-0A31F51E8AFB}" type="slidenum">
              <a:rPr lang="en-IN" smtClean="0"/>
              <a:t>‹#›</a:t>
            </a:fld>
            <a:endParaRPr lang="en-IN"/>
          </a:p>
        </p:txBody>
      </p:sp>
    </p:spTree>
    <p:extLst>
      <p:ext uri="{BB962C8B-B14F-4D97-AF65-F5344CB8AC3E}">
        <p14:creationId xmlns:p14="http://schemas.microsoft.com/office/powerpoint/2010/main" val="227224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BF5871-B0EB-415D-974E-F7FE4A1592A7}" type="datetimeFigureOut">
              <a:rPr lang="en-IN" smtClean="0"/>
              <a:t>09-03-2023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0CE2C37-3739-4E39-9E37-0A31F51E8AFB}" type="slidenum">
              <a:rPr lang="en-IN" smtClean="0"/>
              <a:t>‹#›</a:t>
            </a:fld>
            <a:endParaRPr lang="en-IN"/>
          </a:p>
        </p:txBody>
      </p:sp>
    </p:spTree>
    <p:extLst>
      <p:ext uri="{BB962C8B-B14F-4D97-AF65-F5344CB8AC3E}">
        <p14:creationId xmlns:p14="http://schemas.microsoft.com/office/powerpoint/2010/main" val="383031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BF5871-B0EB-415D-974E-F7FE4A1592A7}" type="datetimeFigureOut">
              <a:rPr lang="en-IN" smtClean="0"/>
              <a:t>09-03-2023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0CE2C37-3739-4E39-9E37-0A31F51E8AFB}" type="slidenum">
              <a:rPr lang="en-IN" smtClean="0"/>
              <a:t>‹#›</a:t>
            </a:fld>
            <a:endParaRPr lang="en-IN"/>
          </a:p>
        </p:txBody>
      </p:sp>
    </p:spTree>
    <p:extLst>
      <p:ext uri="{BB962C8B-B14F-4D97-AF65-F5344CB8AC3E}">
        <p14:creationId xmlns:p14="http://schemas.microsoft.com/office/powerpoint/2010/main" val="3055959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EBF5871-B0EB-415D-974E-F7FE4A1592A7}"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0CE2C37-3739-4E39-9E37-0A31F51E8AFB}" type="slidenum">
              <a:rPr lang="en-IN" smtClean="0"/>
              <a:t>‹#›</a:t>
            </a:fld>
            <a:endParaRPr lang="en-IN"/>
          </a:p>
        </p:txBody>
      </p:sp>
    </p:spTree>
    <p:extLst>
      <p:ext uri="{BB962C8B-B14F-4D97-AF65-F5344CB8AC3E}">
        <p14:creationId xmlns:p14="http://schemas.microsoft.com/office/powerpoint/2010/main" val="19596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EBF5871-B0EB-415D-974E-F7FE4A1592A7}"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CE2C37-3739-4E39-9E37-0A31F51E8AFB}" type="slidenum">
              <a:rPr lang="en-IN" smtClean="0"/>
              <a:t>‹#›</a:t>
            </a:fld>
            <a:endParaRPr lang="en-IN"/>
          </a:p>
        </p:txBody>
      </p:sp>
    </p:spTree>
    <p:extLst>
      <p:ext uri="{BB962C8B-B14F-4D97-AF65-F5344CB8AC3E}">
        <p14:creationId xmlns:p14="http://schemas.microsoft.com/office/powerpoint/2010/main" val="357925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EBF5871-B0EB-415D-974E-F7FE4A1592A7}" type="datetimeFigureOut">
              <a:rPr lang="en-IN" smtClean="0"/>
              <a:t>09-03-2023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0CE2C37-3739-4E39-9E37-0A31F51E8AFB}" type="slidenum">
              <a:rPr lang="en-IN" smtClean="0"/>
              <a:t>‹#›</a:t>
            </a:fld>
            <a:endParaRPr lang="en-IN"/>
          </a:p>
        </p:txBody>
      </p:sp>
    </p:spTree>
    <p:extLst>
      <p:ext uri="{BB962C8B-B14F-4D97-AF65-F5344CB8AC3E}">
        <p14:creationId xmlns:p14="http://schemas.microsoft.com/office/powerpoint/2010/main" val="2378772810"/>
      </p:ext>
    </p:extLst>
  </p:cSld>
  <p:clrMap bg1="lt1" tx1="dk1" bg2="lt2" tx2="dk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0" r:id="rId5"/>
    <p:sldLayoutId id="2147484161" r:id="rId6"/>
    <p:sldLayoutId id="2147484162" r:id="rId7"/>
    <p:sldLayoutId id="2147484163" r:id="rId8"/>
    <p:sldLayoutId id="2147484164" r:id="rId9"/>
    <p:sldLayoutId id="2147484165" r:id="rId10"/>
    <p:sldLayoutId id="2147484166" r:id="rId11"/>
    <p:sldLayoutId id="2147484167" r:id="rId12"/>
    <p:sldLayoutId id="2147484168" r:id="rId13"/>
    <p:sldLayoutId id="2147484169" r:id="rId14"/>
    <p:sldLayoutId id="2147484170" r:id="rId15"/>
    <p:sldLayoutId id="214748417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9.wma"/><Relationship Id="rId1" Type="http://schemas.microsoft.com/office/2007/relationships/media" Target="../media/media9.wma"/><Relationship Id="rId5" Type="http://schemas.openxmlformats.org/officeDocument/2006/relationships/image" Target="../media/image2.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10.wma"/><Relationship Id="rId1" Type="http://schemas.microsoft.com/office/2007/relationships/media" Target="../media/media10.wma"/><Relationship Id="rId5" Type="http://schemas.openxmlformats.org/officeDocument/2006/relationships/image" Target="../media/image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11.wma"/><Relationship Id="rId1" Type="http://schemas.microsoft.com/office/2007/relationships/media" Target="../media/media11.wma"/><Relationship Id="rId5" Type="http://schemas.openxmlformats.org/officeDocument/2006/relationships/image" Target="../media/image2.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12.wma"/><Relationship Id="rId1" Type="http://schemas.microsoft.com/office/2007/relationships/media" Target="../media/media12.wma"/><Relationship Id="rId5" Type="http://schemas.openxmlformats.org/officeDocument/2006/relationships/image" Target="../media/image2.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13.wma"/><Relationship Id="rId1" Type="http://schemas.microsoft.com/office/2007/relationships/media" Target="../media/media13.wma"/><Relationship Id="rId5" Type="http://schemas.openxmlformats.org/officeDocument/2006/relationships/image" Target="../media/image2.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hyperlink" Target="https://digitalscholar.in/pros-and-cons-of-social-media/#5-social-media-is-beneficial-to-education" TargetMode="External"/><Relationship Id="rId13" Type="http://schemas.openxmlformats.org/officeDocument/2006/relationships/hyperlink" Target="https://digitalscholar.in/pros-and-cons-of-social-media/#3-reduces-face-to-face-communication-skills" TargetMode="External"/><Relationship Id="rId18"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hyperlink" Target="https://digitalscholar.in/pros-and-cons-of-social-media/#4-social-media-is-a-good-source-of-up-to-date-information" TargetMode="External"/><Relationship Id="rId12" Type="http://schemas.openxmlformats.org/officeDocument/2006/relationships/hyperlink" Target="https://digitalscholar.in/pros-and-cons-of-social-media/#2-hacking-on-social-media" TargetMode="External"/><Relationship Id="rId17" Type="http://schemas.openxmlformats.org/officeDocument/2006/relationships/hyperlink" Target="https://digitalscholar.in/pros-and-cons-of-social-media/#7-spending-time-on-social-media-is-a-waste-of-time" TargetMode="External"/><Relationship Id="rId2" Type="http://schemas.openxmlformats.org/officeDocument/2006/relationships/audio" Target="../media/media14.wma"/><Relationship Id="rId16" Type="http://schemas.openxmlformats.org/officeDocument/2006/relationships/hyperlink" Target="https://digitalscholar.in/pros-and-cons-of-social-media/#6-social-media-is-harmful-to-one-s-health" TargetMode="External"/><Relationship Id="rId1" Type="http://schemas.microsoft.com/office/2007/relationships/media" Target="../media/media14.wma"/><Relationship Id="rId6" Type="http://schemas.openxmlformats.org/officeDocument/2006/relationships/hyperlink" Target="https://digitalscholar.in/pros-and-cons-of-social-media/#3-people-can-connect-through-social-media" TargetMode="External"/><Relationship Id="rId11" Type="http://schemas.openxmlformats.org/officeDocument/2006/relationships/hyperlink" Target="https://digitalscholar.in/pros-and-cons-of-social-media/#1-cyberbullying" TargetMode="External"/><Relationship Id="rId5" Type="http://schemas.openxmlformats.org/officeDocument/2006/relationships/hyperlink" Target="https://digitalscholar.in/pros-and-cons-of-social-media/#2-use-of-social-media-for-promotion-and-advertising" TargetMode="External"/><Relationship Id="rId15" Type="http://schemas.openxmlformats.org/officeDocument/2006/relationships/hyperlink" Target="https://digitalscholar.in/pros-and-cons-of-social-media/#5-people-s-addiction-to-social-media" TargetMode="External"/><Relationship Id="rId10" Type="http://schemas.openxmlformats.org/officeDocument/2006/relationships/hyperlink" Target="https://digitalscholar.in/pros-and-cons-of-social-media/#7-social-media-assists-in-the-formation-of-people-s-communities" TargetMode="External"/><Relationship Id="rId4" Type="http://schemas.openxmlformats.org/officeDocument/2006/relationships/hyperlink" Target="https://digitalscholar.in/pros-and-cons-of-social-media/#1-a-place-for-noble-causes-and-practices" TargetMode="External"/><Relationship Id="rId9" Type="http://schemas.openxmlformats.org/officeDocument/2006/relationships/hyperlink" Target="https://digitalscholar.in/pros-and-cons-of-social-media/#6-use-social-media-to-drive-traffic-to-your-website" TargetMode="External"/><Relationship Id="rId14" Type="http://schemas.openxmlformats.org/officeDocument/2006/relationships/hyperlink" Target="https://digitalscholar.in/pros-and-cons-of-social-media/#4-fake-new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SYEDIBRAHIM21/syed-ibrahim.git" TargetMode="Externa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5.wma"/><Relationship Id="rId1" Type="http://schemas.microsoft.com/office/2007/relationships/media" Target="../media/media15.wma"/><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ma"/><Relationship Id="rId1" Type="http://schemas.microsoft.com/office/2007/relationships/media" Target="../media/media1.wma"/><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wma"/><Relationship Id="rId1" Type="http://schemas.microsoft.com/office/2007/relationships/media" Target="../media/media2.wma"/><Relationship Id="rId5" Type="http://schemas.openxmlformats.org/officeDocument/2006/relationships/image" Target="../media/image2.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3.wma"/><Relationship Id="rId1" Type="http://schemas.microsoft.com/office/2007/relationships/media" Target="../media/media3.wma"/><Relationship Id="rId5" Type="http://schemas.openxmlformats.org/officeDocument/2006/relationships/image" Target="../media/image2.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wma"/><Relationship Id="rId1" Type="http://schemas.microsoft.com/office/2007/relationships/media" Target="../media/media4.wma"/><Relationship Id="rId5" Type="http://schemas.openxmlformats.org/officeDocument/2006/relationships/image" Target="../media/image2.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5.wma"/><Relationship Id="rId1" Type="http://schemas.microsoft.com/office/2007/relationships/media" Target="../media/media5.wma"/><Relationship Id="rId5"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6.wma"/><Relationship Id="rId1" Type="http://schemas.microsoft.com/office/2007/relationships/media" Target="../media/media6.wma"/><Relationship Id="rId5" Type="http://schemas.openxmlformats.org/officeDocument/2006/relationships/image" Target="../media/image2.pn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7.wma"/><Relationship Id="rId1" Type="http://schemas.microsoft.com/office/2007/relationships/media" Target="../media/media7.wma"/><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hyperlink" Target="https://dubaimonsters.com/blog/5-ways-to-measure-social-media-roi-to-build-an-efficient-and-effective-marketing-strategy/" TargetMode="Externa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8.wma"/><Relationship Id="rId1" Type="http://schemas.microsoft.com/office/2007/relationships/media" Target="../media/media8.wma"/><Relationship Id="rId5" Type="http://schemas.openxmlformats.org/officeDocument/2006/relationships/image" Target="../media/image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62545" y="-1035761"/>
            <a:ext cx="10861964" cy="4485687"/>
          </a:xfrm>
        </p:spPr>
        <p:txBody>
          <a:bodyPr>
            <a:normAutofit/>
          </a:bodyPr>
          <a:lstStyle/>
          <a:p>
            <a:r>
              <a:rPr lang="en-US" sz="9600" b="1" i="1" dirty="0">
                <a:ln w="12700">
                  <a:solidFill>
                    <a:schemeClr val="tx2">
                      <a:lumMod val="75000"/>
                    </a:schemeClr>
                  </a:solidFill>
                  <a:prstDash val="solid"/>
                </a:ln>
                <a:solidFill>
                  <a:schemeClr val="accent5">
                    <a:lumMod val="50000"/>
                  </a:schemeClr>
                </a:solidFill>
                <a:effectLst>
                  <a:outerShdw dist="38100" dir="2640000" algn="bl" rotWithShape="0">
                    <a:schemeClr val="tx2">
                      <a:lumMod val="75000"/>
                    </a:schemeClr>
                  </a:outerShdw>
                </a:effectLst>
                <a:latin typeface="Calisto MT" panose="02040603050505030304" pitchFamily="18" charset="0"/>
              </a:rPr>
              <a:t/>
            </a:r>
            <a:br>
              <a:rPr lang="en-US" sz="9600" b="1" i="1" dirty="0">
                <a:ln w="12700">
                  <a:solidFill>
                    <a:schemeClr val="tx2">
                      <a:lumMod val="75000"/>
                    </a:schemeClr>
                  </a:solidFill>
                  <a:prstDash val="solid"/>
                </a:ln>
                <a:solidFill>
                  <a:schemeClr val="accent5">
                    <a:lumMod val="50000"/>
                  </a:schemeClr>
                </a:solidFill>
                <a:effectLst>
                  <a:outerShdw dist="38100" dir="2640000" algn="bl" rotWithShape="0">
                    <a:schemeClr val="tx2">
                      <a:lumMod val="75000"/>
                    </a:schemeClr>
                  </a:outerShdw>
                </a:effectLst>
                <a:latin typeface="Calisto MT" panose="02040603050505030304" pitchFamily="18" charset="0"/>
              </a:rPr>
            </a:br>
            <a:r>
              <a:rPr lang="en-US" sz="6000" dirty="0">
                <a:solidFill>
                  <a:schemeClr val="bg1"/>
                </a:solidFill>
                <a:latin typeface="Calisto MT" panose="02040603050505030304" pitchFamily="18" charset="0"/>
              </a:rPr>
              <a:t>SOCIAL MEDIA WEB</a:t>
            </a:r>
            <a:endParaRPr lang="en-IN" sz="6000" b="1" i="1" dirty="0">
              <a:solidFill>
                <a:schemeClr val="bg1"/>
              </a:solidFill>
              <a:latin typeface="Calisto MT" panose="02040603050505030304" pitchFamily="18" charset="0"/>
            </a:endParaRPr>
          </a:p>
        </p:txBody>
      </p:sp>
      <p:pic>
        <p:nvPicPr>
          <p:cNvPr id="21" name="Content Placeholder 20"/>
          <p:cNvPicPr>
            <a:picLocks noGrp="1" noChangeAspect="1"/>
          </p:cNvPicPr>
          <p:nvPr>
            <p:ph idx="1"/>
          </p:nvPr>
        </p:nvPicPr>
        <p:blipFill>
          <a:blip r:embed="rId2"/>
          <a:stretch>
            <a:fillRect/>
          </a:stretch>
        </p:blipFill>
        <p:spPr>
          <a:xfrm>
            <a:off x="4618182" y="2176606"/>
            <a:ext cx="6890328" cy="4333846"/>
          </a:xfrm>
          <a:prstGeom prst="rect">
            <a:avLst/>
          </a:prstGeom>
        </p:spPr>
      </p:pic>
      <p:sp>
        <p:nvSpPr>
          <p:cNvPr id="13" name="Rectangle 12"/>
          <p:cNvSpPr/>
          <p:nvPr/>
        </p:nvSpPr>
        <p:spPr>
          <a:xfrm>
            <a:off x="6003634" y="2967335"/>
            <a:ext cx="184730" cy="923330"/>
          </a:xfrm>
          <a:prstGeom prst="rect">
            <a:avLst/>
          </a:prstGeom>
          <a:noFill/>
        </p:spPr>
        <p:txBody>
          <a:bodyPr wrap="none" lIns="91440" tIns="45720" rIns="91440" bIns="45720">
            <a:spAutoFit/>
          </a:bodyPr>
          <a:lstStyle/>
          <a:p>
            <a:pPr algn="ct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2" name="Rectangle 11"/>
          <p:cNvSpPr/>
          <p:nvPr/>
        </p:nvSpPr>
        <p:spPr>
          <a:xfrm>
            <a:off x="-94495" y="4521772"/>
            <a:ext cx="4712677" cy="2246769"/>
          </a:xfrm>
          <a:prstGeom prst="rect">
            <a:avLst/>
          </a:prstGeom>
          <a:noFill/>
        </p:spPr>
        <p:txBody>
          <a:bodyPr wrap="square" lIns="91440" tIns="45720" rIns="91440" bIns="45720">
            <a:spAutoFit/>
          </a:bodyPr>
          <a:lstStyle/>
          <a:p>
            <a:pPr lvl="1" algn="ctr"/>
            <a:r>
              <a:rPr lang="en-US" sz="2800" b="1" cap="none" spc="50" dirty="0">
                <a:ln w="0"/>
                <a:solidFill>
                  <a:schemeClr val="bg1"/>
                </a:solidFill>
                <a:effectLst>
                  <a:innerShdw blurRad="63500" dist="50800" dir="13500000">
                    <a:srgbClr val="000000">
                      <a:alpha val="50000"/>
                    </a:srgbClr>
                  </a:innerShdw>
                </a:effectLst>
                <a:latin typeface="Gabriola" panose="04040605051002020D02" pitchFamily="82" charset="0"/>
              </a:rPr>
              <a:t>CREATED </a:t>
            </a:r>
            <a:r>
              <a:rPr lang="en-US" sz="2800" b="1" cap="none" spc="50" dirty="0" smtClean="0">
                <a:ln w="0"/>
                <a:solidFill>
                  <a:schemeClr val="bg1"/>
                </a:solidFill>
                <a:effectLst>
                  <a:innerShdw blurRad="63500" dist="50800" dir="13500000">
                    <a:srgbClr val="000000">
                      <a:alpha val="50000"/>
                    </a:srgbClr>
                  </a:innerShdw>
                </a:effectLst>
                <a:latin typeface="Gabriola" panose="04040605051002020D02" pitchFamily="82" charset="0"/>
              </a:rPr>
              <a:t>BY</a:t>
            </a:r>
          </a:p>
          <a:p>
            <a:pPr lvl="1" algn="ctr"/>
            <a:r>
              <a:rPr lang="en-US" sz="2800" b="1" spc="50" dirty="0" smtClean="0">
                <a:ln w="0"/>
                <a:solidFill>
                  <a:schemeClr val="bg1"/>
                </a:solidFill>
                <a:effectLst>
                  <a:innerShdw blurRad="63500" dist="50800" dir="13500000">
                    <a:srgbClr val="000000">
                      <a:alpha val="50000"/>
                    </a:srgbClr>
                  </a:innerShdw>
                </a:effectLst>
                <a:latin typeface="Gabriola" panose="04040605051002020D02" pitchFamily="82" charset="0"/>
              </a:rPr>
              <a:t>SANJAY PRAKASH.M</a:t>
            </a:r>
          </a:p>
          <a:p>
            <a:pPr lvl="1" algn="ctr"/>
            <a:r>
              <a:rPr lang="en-US" sz="2800" b="1" cap="none" spc="50" dirty="0" smtClean="0">
                <a:ln w="0"/>
                <a:solidFill>
                  <a:schemeClr val="bg1"/>
                </a:solidFill>
                <a:effectLst>
                  <a:innerShdw blurRad="63500" dist="50800" dir="13500000">
                    <a:srgbClr val="000000">
                      <a:alpha val="50000"/>
                    </a:srgbClr>
                  </a:innerShdw>
                </a:effectLst>
                <a:latin typeface="Gabriola" panose="04040605051002020D02" pitchFamily="82" charset="0"/>
              </a:rPr>
              <a:t>SYED IBRAHIM.S</a:t>
            </a:r>
          </a:p>
          <a:p>
            <a:pPr lvl="1" algn="ctr"/>
            <a:r>
              <a:rPr lang="en-US" sz="2800" b="1" spc="50" dirty="0" smtClean="0">
                <a:ln w="0"/>
                <a:solidFill>
                  <a:schemeClr val="bg1"/>
                </a:solidFill>
                <a:effectLst>
                  <a:innerShdw blurRad="63500" dist="50800" dir="13500000">
                    <a:srgbClr val="000000">
                      <a:alpha val="50000"/>
                    </a:srgbClr>
                  </a:innerShdw>
                </a:effectLst>
                <a:latin typeface="Gabriola" panose="04040605051002020D02" pitchFamily="82" charset="0"/>
              </a:rPr>
              <a:t>DHANUSH.C</a:t>
            </a:r>
          </a:p>
          <a:p>
            <a:pPr lvl="1" algn="ctr"/>
            <a:r>
              <a:rPr lang="en-US" sz="2800" b="1" cap="none" spc="50" dirty="0" smtClean="0">
                <a:ln w="0"/>
                <a:solidFill>
                  <a:schemeClr val="bg1"/>
                </a:solidFill>
                <a:effectLst>
                  <a:innerShdw blurRad="63500" dist="50800" dir="13500000">
                    <a:srgbClr val="000000">
                      <a:alpha val="50000"/>
                    </a:srgbClr>
                  </a:innerShdw>
                </a:effectLst>
                <a:latin typeface="Gabriola" panose="04040605051002020D02" pitchFamily="82" charset="0"/>
              </a:rPr>
              <a:t>BARATH RAJ.D</a:t>
            </a:r>
            <a:endParaRPr lang="en-US" sz="2800" b="1" cap="none" spc="50" dirty="0" smtClean="0">
              <a:ln w="0"/>
              <a:solidFill>
                <a:schemeClr val="bg1"/>
              </a:solidFill>
              <a:effectLst>
                <a:innerShdw blurRad="63500" dist="50800" dir="13500000">
                  <a:srgbClr val="000000">
                    <a:alpha val="50000"/>
                  </a:srgbClr>
                </a:innerShdw>
              </a:effectLst>
              <a:latin typeface="Gabriola" panose="04040605051002020D02" pitchFamily="82" charset="0"/>
            </a:endParaRPr>
          </a:p>
        </p:txBody>
      </p:sp>
    </p:spTree>
    <p:extLst>
      <p:ext uri="{BB962C8B-B14F-4D97-AF65-F5344CB8AC3E}">
        <p14:creationId xmlns:p14="http://schemas.microsoft.com/office/powerpoint/2010/main" val="3158795924"/>
      </p:ext>
    </p:extLst>
  </p:cSld>
  <p:clrMapOvr>
    <a:masterClrMapping/>
  </p:clrMapOvr>
  <mc:AlternateContent xmlns:mc="http://schemas.openxmlformats.org/markup-compatibility/2006" xmlns:p14="http://schemas.microsoft.com/office/powerpoint/2010/main">
    <mc:Choice Requires="p14">
      <p:transition spd="med" p14:dur="700" advTm="5338">
        <p:fade/>
      </p:transition>
    </mc:Choice>
    <mc:Fallback xmlns="">
      <p:transition spd="med" advTm="5338">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73261" y="564556"/>
            <a:ext cx="8596668" cy="1320800"/>
          </a:xfrm>
        </p:spPr>
        <p:txBody>
          <a:bodyPr>
            <a:normAutofit/>
          </a:bodyPr>
          <a:lstStyle/>
          <a:p>
            <a:r>
              <a:rPr lang="en-US" b="1" dirty="0">
                <a:solidFill>
                  <a:schemeClr val="bg1"/>
                </a:solidFill>
              </a:rPr>
              <a:t>Image and video sharing sites</a:t>
            </a:r>
            <a:br>
              <a:rPr lang="en-US" b="1" dirty="0">
                <a:solidFill>
                  <a:schemeClr val="bg1"/>
                </a:solidFill>
              </a:rPr>
            </a:br>
            <a:endParaRPr lang="en-IN" dirty="0">
              <a:solidFill>
                <a:schemeClr val="bg1"/>
              </a:solidFill>
            </a:endParaRPr>
          </a:p>
        </p:txBody>
      </p:sp>
      <p:sp>
        <p:nvSpPr>
          <p:cNvPr id="3" name="Content Placeholder 2"/>
          <p:cNvSpPr>
            <a:spLocks noGrp="1"/>
          </p:cNvSpPr>
          <p:nvPr>
            <p:ph sz="half" idx="1"/>
          </p:nvPr>
        </p:nvSpPr>
        <p:spPr>
          <a:xfrm>
            <a:off x="677334" y="2160589"/>
            <a:ext cx="6286174" cy="3880772"/>
          </a:xfrm>
        </p:spPr>
        <p:txBody>
          <a:bodyPr>
            <a:normAutofit fontScale="92500" lnSpcReduction="20000"/>
          </a:bodyPr>
          <a:lstStyle/>
          <a:p>
            <a:r>
              <a:rPr lang="en-US" sz="2400" dirty="0">
                <a:solidFill>
                  <a:schemeClr val="accent1">
                    <a:lumMod val="40000"/>
                    <a:lumOff val="60000"/>
                  </a:schemeClr>
                </a:solidFill>
                <a:latin typeface="Arial Black" panose="020B0A04020102020204" pitchFamily="34" charset="0"/>
              </a:rPr>
              <a:t>Visual content like images, </a:t>
            </a:r>
            <a:r>
              <a:rPr lang="en-US" sz="2400" dirty="0" err="1">
                <a:solidFill>
                  <a:schemeClr val="accent1">
                    <a:lumMod val="40000"/>
                    <a:lumOff val="60000"/>
                  </a:schemeClr>
                </a:solidFill>
                <a:latin typeface="Arial Black" panose="020B0A04020102020204" pitchFamily="34" charset="0"/>
              </a:rPr>
              <a:t>infographics</a:t>
            </a:r>
            <a:r>
              <a:rPr lang="en-US" sz="2400" dirty="0">
                <a:solidFill>
                  <a:schemeClr val="accent1">
                    <a:lumMod val="40000"/>
                    <a:lumOff val="60000"/>
                  </a:schemeClr>
                </a:solidFill>
                <a:latin typeface="Arial Black" panose="020B0A04020102020204" pitchFamily="34" charset="0"/>
              </a:rPr>
              <a:t>, and illustrations capture our hearts, eyes and imaginations. Social media platforms like </a:t>
            </a:r>
            <a:r>
              <a:rPr lang="en-US" sz="2400" dirty="0" err="1">
                <a:solidFill>
                  <a:schemeClr val="accent1">
                    <a:lumMod val="40000"/>
                    <a:lumOff val="60000"/>
                  </a:schemeClr>
                </a:solidFill>
                <a:latin typeface="Arial Black" panose="020B0A04020102020204" pitchFamily="34" charset="0"/>
              </a:rPr>
              <a:t>Instagram</a:t>
            </a:r>
            <a:r>
              <a:rPr lang="en-US" sz="2400" dirty="0">
                <a:solidFill>
                  <a:schemeClr val="accent1">
                    <a:lumMod val="40000"/>
                    <a:lumOff val="60000"/>
                  </a:schemeClr>
                </a:solidFill>
                <a:latin typeface="Arial Black" panose="020B0A04020102020204" pitchFamily="34" charset="0"/>
              </a:rPr>
              <a:t>, </a:t>
            </a:r>
            <a:r>
              <a:rPr lang="en-US" sz="2400" dirty="0" err="1">
                <a:solidFill>
                  <a:schemeClr val="accent1">
                    <a:lumMod val="40000"/>
                    <a:lumOff val="60000"/>
                  </a:schemeClr>
                </a:solidFill>
                <a:latin typeface="Arial Black" panose="020B0A04020102020204" pitchFamily="34" charset="0"/>
              </a:rPr>
              <a:t>Imgur</a:t>
            </a:r>
            <a:r>
              <a:rPr lang="en-US" sz="2400" dirty="0">
                <a:solidFill>
                  <a:schemeClr val="accent1">
                    <a:lumMod val="40000"/>
                    <a:lumOff val="60000"/>
                  </a:schemeClr>
                </a:solidFill>
                <a:latin typeface="Arial Black" panose="020B0A04020102020204" pitchFamily="34" charset="0"/>
              </a:rPr>
              <a:t>, and </a:t>
            </a:r>
            <a:r>
              <a:rPr lang="en-US" sz="2400" dirty="0" err="1">
                <a:solidFill>
                  <a:schemeClr val="accent1">
                    <a:lumMod val="40000"/>
                    <a:lumOff val="60000"/>
                  </a:schemeClr>
                </a:solidFill>
                <a:latin typeface="Arial Black" panose="020B0A04020102020204" pitchFamily="34" charset="0"/>
              </a:rPr>
              <a:t>Snapchat</a:t>
            </a:r>
            <a:r>
              <a:rPr lang="en-US" sz="2400" dirty="0">
                <a:solidFill>
                  <a:schemeClr val="accent1">
                    <a:lumMod val="40000"/>
                    <a:lumOff val="60000"/>
                  </a:schemeClr>
                </a:solidFill>
                <a:latin typeface="Arial Black" panose="020B0A04020102020204" pitchFamily="34" charset="0"/>
              </a:rPr>
              <a:t> are designed to amplify the power of image sharing. (Or these days, video sharing.)</a:t>
            </a:r>
          </a:p>
          <a:p>
            <a:r>
              <a:rPr lang="en-US" sz="2400" dirty="0">
                <a:solidFill>
                  <a:schemeClr val="accent1">
                    <a:lumMod val="40000"/>
                    <a:lumOff val="60000"/>
                  </a:schemeClr>
                </a:solidFill>
                <a:latin typeface="Arial Black" panose="020B0A04020102020204" pitchFamily="34" charset="0"/>
              </a:rPr>
              <a:t>Users create, curate, and share unique content that sparks conversation and speaks for itself. A picture or video can be worth a thousand words to your business. </a:t>
            </a:r>
          </a:p>
          <a:p>
            <a:endParaRPr lang="en-IN" sz="2400" dirty="0">
              <a:solidFill>
                <a:schemeClr val="accent1">
                  <a:lumMod val="40000"/>
                  <a:lumOff val="60000"/>
                </a:schemeClr>
              </a:solidFill>
              <a:latin typeface="Arial Black" panose="020B0A04020102020204" pitchFamily="34" charset="0"/>
            </a:endParaRPr>
          </a:p>
        </p:txBody>
      </p:sp>
      <p:pic>
        <p:nvPicPr>
          <p:cNvPr id="5" name="Picture 4"/>
          <p:cNvPicPr>
            <a:picLocks noChangeAspect="1"/>
          </p:cNvPicPr>
          <p:nvPr/>
        </p:nvPicPr>
        <p:blipFill>
          <a:blip r:embed="rId4"/>
          <a:stretch>
            <a:fillRect/>
          </a:stretch>
        </p:blipFill>
        <p:spPr>
          <a:xfrm>
            <a:off x="7305294" y="1649828"/>
            <a:ext cx="3937416" cy="4131994"/>
          </a:xfrm>
          <a:prstGeom prst="rect">
            <a:avLst/>
          </a:prstGeom>
        </p:spPr>
      </p:pic>
      <p:pic>
        <p:nvPicPr>
          <p:cNvPr id="7" name="Audio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1236126817"/>
      </p:ext>
    </p:extLst>
  </p:cSld>
  <p:clrMapOvr>
    <a:masterClrMapping/>
  </p:clrMapOvr>
  <p:transition spd="slow" advTm="4">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42075" y="680924"/>
            <a:ext cx="8596668" cy="1320800"/>
          </a:xfrm>
        </p:spPr>
        <p:txBody>
          <a:bodyPr>
            <a:normAutofit/>
          </a:bodyPr>
          <a:lstStyle/>
          <a:p>
            <a:r>
              <a:rPr lang="en-IN" b="1" dirty="0">
                <a:solidFill>
                  <a:schemeClr val="bg1"/>
                </a:solidFill>
              </a:rPr>
              <a:t>Video hosting sites</a:t>
            </a:r>
            <a:br>
              <a:rPr lang="en-IN" b="1" dirty="0">
                <a:solidFill>
                  <a:schemeClr val="bg1"/>
                </a:solidFill>
              </a:rPr>
            </a:br>
            <a:endParaRPr lang="en-IN" dirty="0">
              <a:solidFill>
                <a:schemeClr val="bg1"/>
              </a:solidFill>
            </a:endParaRPr>
          </a:p>
        </p:txBody>
      </p:sp>
      <p:sp>
        <p:nvSpPr>
          <p:cNvPr id="3" name="Content Placeholder 2"/>
          <p:cNvSpPr>
            <a:spLocks noGrp="1"/>
          </p:cNvSpPr>
          <p:nvPr>
            <p:ph sz="half" idx="1"/>
          </p:nvPr>
        </p:nvSpPr>
        <p:spPr>
          <a:xfrm>
            <a:off x="5190978" y="2160589"/>
            <a:ext cx="6203853" cy="3880772"/>
          </a:xfrm>
        </p:spPr>
        <p:txBody>
          <a:bodyPr>
            <a:normAutofit fontScale="92500" lnSpcReduction="20000"/>
          </a:bodyPr>
          <a:lstStyle/>
          <a:p>
            <a:r>
              <a:rPr lang="en-US" sz="2400" dirty="0">
                <a:solidFill>
                  <a:srgbClr val="00B050"/>
                </a:solidFill>
                <a:latin typeface="Arial Black" panose="020B0A04020102020204" pitchFamily="34" charset="0"/>
              </a:rPr>
              <a:t>YouTube revolutionized the way we watch, create, and think about video. It transformed the medium into something accessible. Recent improvements in tech and connectivity helped video go the rest of the way.</a:t>
            </a:r>
          </a:p>
          <a:p>
            <a:r>
              <a:rPr lang="en-US" sz="2400" dirty="0">
                <a:solidFill>
                  <a:srgbClr val="00B050"/>
                </a:solidFill>
                <a:latin typeface="Arial Black" panose="020B0A04020102020204" pitchFamily="34" charset="0"/>
              </a:rPr>
              <a:t>Video hosting platforms like YouTube and </a:t>
            </a:r>
            <a:r>
              <a:rPr lang="en-US" sz="2400" dirty="0" err="1">
                <a:solidFill>
                  <a:srgbClr val="00B050"/>
                </a:solidFill>
                <a:latin typeface="Arial Black" panose="020B0A04020102020204" pitchFamily="34" charset="0"/>
              </a:rPr>
              <a:t>Vimeo</a:t>
            </a:r>
            <a:r>
              <a:rPr lang="en-US" sz="2400" dirty="0">
                <a:solidFill>
                  <a:srgbClr val="00B050"/>
                </a:solidFill>
                <a:latin typeface="Arial Black" panose="020B0A04020102020204" pitchFamily="34" charset="0"/>
              </a:rPr>
              <a:t> help creators put together content and share it to a platform optimized for streaming. This accessibility makes video a super important medium.</a:t>
            </a:r>
          </a:p>
          <a:p>
            <a:endParaRPr lang="en-IN" sz="2400" dirty="0">
              <a:solidFill>
                <a:srgbClr val="00B050"/>
              </a:solidFill>
              <a:latin typeface="Arial Black" panose="020B0A04020102020204" pitchFamily="34" charset="0"/>
            </a:endParaRPr>
          </a:p>
        </p:txBody>
      </p:sp>
      <p:pic>
        <p:nvPicPr>
          <p:cNvPr id="6" name="Picture 5"/>
          <p:cNvPicPr>
            <a:picLocks noChangeAspect="1"/>
          </p:cNvPicPr>
          <p:nvPr/>
        </p:nvPicPr>
        <p:blipFill>
          <a:blip r:embed="rId4"/>
          <a:stretch>
            <a:fillRect/>
          </a:stretch>
        </p:blipFill>
        <p:spPr>
          <a:xfrm>
            <a:off x="548641" y="2160589"/>
            <a:ext cx="4332848" cy="3649368"/>
          </a:xfrm>
          <a:prstGeom prst="rect">
            <a:avLst/>
          </a:prstGeom>
        </p:spPr>
      </p:pic>
      <p:pic>
        <p:nvPicPr>
          <p:cNvPr id="8" name="Audio 7">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206912000"/>
      </p:ext>
    </p:extLst>
  </p:cSld>
  <p:clrMapOvr>
    <a:masterClrMapping/>
  </p:clrMapOvr>
  <mc:AlternateContent xmlns:mc="http://schemas.openxmlformats.org/markup-compatibility/2006" xmlns:p14="http://schemas.microsoft.com/office/powerpoint/2010/main">
    <mc:Choice Requires="p14">
      <p:transition spd="med" p14:dur="700" advTm="5">
        <p:fade/>
      </p:transition>
    </mc:Choice>
    <mc:Fallback xmlns="">
      <p:transition spd="med" advTm="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21042" y="597948"/>
            <a:ext cx="8596668" cy="1320800"/>
          </a:xfrm>
        </p:spPr>
        <p:txBody>
          <a:bodyPr>
            <a:normAutofit/>
          </a:bodyPr>
          <a:lstStyle/>
          <a:p>
            <a:r>
              <a:rPr lang="en-IN" b="1" dirty="0">
                <a:solidFill>
                  <a:schemeClr val="bg1"/>
                </a:solidFill>
              </a:rPr>
              <a:t>Community blogs</a:t>
            </a:r>
            <a:br>
              <a:rPr lang="en-IN" b="1" dirty="0">
                <a:solidFill>
                  <a:schemeClr val="bg1"/>
                </a:solidFill>
              </a:rPr>
            </a:br>
            <a:endParaRPr lang="en-IN" dirty="0">
              <a:solidFill>
                <a:schemeClr val="bg1"/>
              </a:solidFill>
            </a:endParaRPr>
          </a:p>
        </p:txBody>
      </p:sp>
      <p:sp>
        <p:nvSpPr>
          <p:cNvPr id="3" name="Content Placeholder 2"/>
          <p:cNvSpPr>
            <a:spLocks noGrp="1"/>
          </p:cNvSpPr>
          <p:nvPr>
            <p:ph sz="half" idx="1"/>
          </p:nvPr>
        </p:nvSpPr>
        <p:spPr>
          <a:xfrm>
            <a:off x="5741702" y="2078256"/>
            <a:ext cx="6187701" cy="3880772"/>
          </a:xfrm>
        </p:spPr>
        <p:txBody>
          <a:bodyPr>
            <a:normAutofit fontScale="85000" lnSpcReduction="10000"/>
          </a:bodyPr>
          <a:lstStyle/>
          <a:p>
            <a:r>
              <a:rPr lang="en-US" sz="2400" dirty="0">
                <a:solidFill>
                  <a:srgbClr val="FF0000"/>
                </a:solidFill>
                <a:latin typeface="Arial Black" panose="020B0A04020102020204" pitchFamily="34" charset="0"/>
              </a:rPr>
              <a:t>Sometimes an image or post isn’t complex enough for the message you’ve got to share, but not everyone on the internet wants to run a blog from a self-hosted website. That’s a lot of work.</a:t>
            </a:r>
          </a:p>
          <a:p>
            <a:r>
              <a:rPr lang="en-US" sz="2400" dirty="0">
                <a:solidFill>
                  <a:srgbClr val="FF0000"/>
                </a:solidFill>
                <a:latin typeface="Arial Black" panose="020B0A04020102020204" pitchFamily="34" charset="0"/>
              </a:rPr>
              <a:t>Shared blogging platforms like Medium and </a:t>
            </a:r>
            <a:r>
              <a:rPr lang="en-US" sz="2400" dirty="0" err="1">
                <a:solidFill>
                  <a:srgbClr val="FF0000"/>
                </a:solidFill>
                <a:latin typeface="Arial Black" panose="020B0A04020102020204" pitchFamily="34" charset="0"/>
              </a:rPr>
              <a:t>Tumblr</a:t>
            </a:r>
            <a:r>
              <a:rPr lang="en-US" sz="2400" dirty="0">
                <a:solidFill>
                  <a:srgbClr val="FF0000"/>
                </a:solidFill>
                <a:latin typeface="Arial Black" panose="020B0A04020102020204" pitchFamily="34" charset="0"/>
              </a:rPr>
              <a:t> give people a space to express their thoughts and help connect them with readers.</a:t>
            </a:r>
          </a:p>
          <a:p>
            <a:r>
              <a:rPr lang="en-US" sz="2400" dirty="0">
                <a:solidFill>
                  <a:srgbClr val="FF0000"/>
                </a:solidFill>
                <a:latin typeface="Arial Black" panose="020B0A04020102020204" pitchFamily="34" charset="0"/>
              </a:rPr>
              <a:t>These community blog sites provide an audience while allowing plenty of room for customization and self expression.</a:t>
            </a:r>
          </a:p>
          <a:p>
            <a:endParaRPr lang="en-IN" sz="2400" dirty="0">
              <a:solidFill>
                <a:srgbClr val="FF0000"/>
              </a:solidFill>
              <a:latin typeface="Arial Black" panose="020B0A04020102020204" pitchFamily="34" charset="0"/>
            </a:endParaRPr>
          </a:p>
        </p:txBody>
      </p:sp>
      <p:pic>
        <p:nvPicPr>
          <p:cNvPr id="5" name="Picture 4"/>
          <p:cNvPicPr>
            <a:picLocks noChangeAspect="1"/>
          </p:cNvPicPr>
          <p:nvPr/>
        </p:nvPicPr>
        <p:blipFill>
          <a:blip r:embed="rId4"/>
          <a:stretch>
            <a:fillRect/>
          </a:stretch>
        </p:blipFill>
        <p:spPr>
          <a:xfrm>
            <a:off x="395980" y="2172821"/>
            <a:ext cx="5064369" cy="3237327"/>
          </a:xfrm>
          <a:prstGeom prst="rect">
            <a:avLst/>
          </a:prstGeom>
        </p:spPr>
      </p:pic>
      <p:pic>
        <p:nvPicPr>
          <p:cNvPr id="7" name="Audio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1224283403"/>
      </p:ext>
    </p:extLst>
  </p:cSld>
  <p:clrMapOvr>
    <a:masterClrMapping/>
  </p:clrMapOvr>
  <p:transition spd="slow" advTm="4">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95397" y="633346"/>
            <a:ext cx="8911687" cy="1280890"/>
          </a:xfrm>
        </p:spPr>
        <p:txBody>
          <a:bodyPr/>
          <a:lstStyle/>
          <a:p>
            <a:r>
              <a:rPr lang="en-IN" b="1" dirty="0">
                <a:solidFill>
                  <a:schemeClr val="bg1"/>
                </a:solidFill>
              </a:rPr>
              <a:t>Discussion sites</a:t>
            </a:r>
            <a:br>
              <a:rPr lang="en-IN" b="1" dirty="0">
                <a:solidFill>
                  <a:schemeClr val="bg1"/>
                </a:solidFill>
              </a:rPr>
            </a:br>
            <a:endParaRPr lang="en-IN" dirty="0">
              <a:solidFill>
                <a:schemeClr val="bg1"/>
              </a:solidFill>
            </a:endParaRPr>
          </a:p>
        </p:txBody>
      </p:sp>
      <p:sp>
        <p:nvSpPr>
          <p:cNvPr id="3" name="Content Placeholder 2"/>
          <p:cNvSpPr>
            <a:spLocks noGrp="1"/>
          </p:cNvSpPr>
          <p:nvPr>
            <p:ph sz="half" idx="1"/>
          </p:nvPr>
        </p:nvSpPr>
        <p:spPr>
          <a:xfrm>
            <a:off x="677334" y="2160589"/>
            <a:ext cx="6497189" cy="3880772"/>
          </a:xfrm>
        </p:spPr>
        <p:txBody>
          <a:bodyPr>
            <a:normAutofit fontScale="92500" lnSpcReduction="20000"/>
          </a:bodyPr>
          <a:lstStyle/>
          <a:p>
            <a:r>
              <a:rPr lang="en-US" sz="2400" dirty="0">
                <a:solidFill>
                  <a:srgbClr val="00B0F0"/>
                </a:solidFill>
                <a:latin typeface="Arial Black" panose="020B0A04020102020204" pitchFamily="34" charset="0"/>
              </a:rPr>
              <a:t>While most of us have seen many a heated discussion happen on Facebook, discussion sites like </a:t>
            </a:r>
            <a:r>
              <a:rPr lang="en-US" sz="2400" dirty="0" err="1">
                <a:solidFill>
                  <a:srgbClr val="00B0F0"/>
                </a:solidFill>
                <a:latin typeface="Arial Black" panose="020B0A04020102020204" pitchFamily="34" charset="0"/>
              </a:rPr>
              <a:t>Reddit</a:t>
            </a:r>
            <a:r>
              <a:rPr lang="en-US" sz="2400" dirty="0">
                <a:solidFill>
                  <a:srgbClr val="00B0F0"/>
                </a:solidFill>
                <a:latin typeface="Arial Black" panose="020B0A04020102020204" pitchFamily="34" charset="0"/>
              </a:rPr>
              <a:t> and </a:t>
            </a:r>
            <a:r>
              <a:rPr lang="en-US" sz="2400" dirty="0" err="1">
                <a:solidFill>
                  <a:srgbClr val="00B0F0"/>
                </a:solidFill>
                <a:latin typeface="Arial Black" panose="020B0A04020102020204" pitchFamily="34" charset="0"/>
              </a:rPr>
              <a:t>Quora</a:t>
            </a:r>
            <a:r>
              <a:rPr lang="en-US" sz="2400" dirty="0">
                <a:solidFill>
                  <a:srgbClr val="00B0F0"/>
                </a:solidFill>
                <a:latin typeface="Arial Black" panose="020B0A04020102020204" pitchFamily="34" charset="0"/>
              </a:rPr>
              <a:t> are specifically designed to spark a conversation.</a:t>
            </a:r>
          </a:p>
          <a:p>
            <a:r>
              <a:rPr lang="en-US" sz="2400" dirty="0">
                <a:solidFill>
                  <a:srgbClr val="00B0F0"/>
                </a:solidFill>
                <a:latin typeface="Arial Black" panose="020B0A04020102020204" pitchFamily="34" charset="0"/>
              </a:rPr>
              <a:t>Anyone is free to ask a question or make a statement, and this attracts people with shared interests and curiosities. However, unlike Facebook and </a:t>
            </a:r>
            <a:r>
              <a:rPr lang="en-US" sz="2400" dirty="0" err="1">
                <a:solidFill>
                  <a:srgbClr val="00B0F0"/>
                </a:solidFill>
                <a:latin typeface="Arial Black" panose="020B0A04020102020204" pitchFamily="34" charset="0"/>
              </a:rPr>
              <a:t>Instagram</a:t>
            </a:r>
            <a:r>
              <a:rPr lang="en-US" sz="2400" dirty="0">
                <a:solidFill>
                  <a:srgbClr val="00B0F0"/>
                </a:solidFill>
                <a:latin typeface="Arial Black" panose="020B0A04020102020204" pitchFamily="34" charset="0"/>
              </a:rPr>
              <a:t>, users tend to give out less identifiable information. Anonymity is powerful when it comes to people opening up and getting real</a:t>
            </a:r>
            <a:r>
              <a:rPr lang="en-US" sz="2400" dirty="0">
                <a:solidFill>
                  <a:schemeClr val="bg1"/>
                </a:solidFill>
                <a:latin typeface="Arial Black" panose="020B0A04020102020204" pitchFamily="34" charset="0"/>
              </a:rPr>
              <a:t>.</a:t>
            </a:r>
          </a:p>
          <a:p>
            <a:endParaRPr lang="en-IN" sz="2400" dirty="0">
              <a:latin typeface="Arial Black" panose="020B0A04020102020204" pitchFamily="34" charset="0"/>
            </a:endParaRPr>
          </a:p>
        </p:txBody>
      </p:sp>
      <p:pic>
        <p:nvPicPr>
          <p:cNvPr id="5" name="Picture 4"/>
          <p:cNvPicPr>
            <a:picLocks noChangeAspect="1"/>
          </p:cNvPicPr>
          <p:nvPr/>
        </p:nvPicPr>
        <p:blipFill>
          <a:blip r:embed="rId4"/>
          <a:stretch>
            <a:fillRect/>
          </a:stretch>
        </p:blipFill>
        <p:spPr>
          <a:xfrm>
            <a:off x="7457658" y="2160589"/>
            <a:ext cx="3993444" cy="3158564"/>
          </a:xfrm>
          <a:prstGeom prst="rect">
            <a:avLst/>
          </a:prstGeom>
        </p:spPr>
      </p:pic>
      <p:pic>
        <p:nvPicPr>
          <p:cNvPr id="7" name="Audio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193838387"/>
      </p:ext>
    </p:extLst>
  </p:cSld>
  <p:clrMapOvr>
    <a:masterClrMapping/>
  </p:clrMapOvr>
  <p:transition spd="slow" advTm="4">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63603" y="605637"/>
            <a:ext cx="8911687" cy="1280890"/>
          </a:xfrm>
        </p:spPr>
        <p:txBody>
          <a:bodyPr/>
          <a:lstStyle/>
          <a:p>
            <a:r>
              <a:rPr lang="en-IN" b="1" dirty="0">
                <a:solidFill>
                  <a:schemeClr val="bg1"/>
                </a:solidFill>
              </a:rPr>
              <a:t>Sharing economy networks</a:t>
            </a:r>
            <a:r>
              <a:rPr lang="en-IN" b="1" dirty="0"/>
              <a:t/>
            </a:r>
            <a:br>
              <a:rPr lang="en-IN" b="1" dirty="0"/>
            </a:br>
            <a:endParaRPr lang="en-IN" dirty="0"/>
          </a:p>
        </p:txBody>
      </p:sp>
      <p:sp>
        <p:nvSpPr>
          <p:cNvPr id="3" name="Content Placeholder 2"/>
          <p:cNvSpPr>
            <a:spLocks noGrp="1"/>
          </p:cNvSpPr>
          <p:nvPr>
            <p:ph sz="half" idx="1"/>
          </p:nvPr>
        </p:nvSpPr>
        <p:spPr>
          <a:xfrm>
            <a:off x="677335" y="2160589"/>
            <a:ext cx="5442112" cy="3880772"/>
          </a:xfrm>
        </p:spPr>
        <p:txBody>
          <a:bodyPr>
            <a:normAutofit fontScale="92500" lnSpcReduction="20000"/>
          </a:bodyPr>
          <a:lstStyle/>
          <a:p>
            <a:r>
              <a:rPr lang="en-US" sz="2400" dirty="0">
                <a:solidFill>
                  <a:srgbClr val="C00000"/>
                </a:solidFill>
                <a:latin typeface="Arial Black" panose="020B0A04020102020204" pitchFamily="34" charset="0"/>
              </a:rPr>
              <a:t>Sites like </a:t>
            </a:r>
            <a:r>
              <a:rPr lang="en-US" sz="2400" dirty="0" err="1">
                <a:solidFill>
                  <a:srgbClr val="C00000"/>
                </a:solidFill>
                <a:latin typeface="Arial Black" panose="020B0A04020102020204" pitchFamily="34" charset="0"/>
              </a:rPr>
              <a:t>Airbnb</a:t>
            </a:r>
            <a:r>
              <a:rPr lang="en-US" sz="2400" dirty="0">
                <a:solidFill>
                  <a:srgbClr val="C00000"/>
                </a:solidFill>
                <a:latin typeface="Arial Black" panose="020B0A04020102020204" pitchFamily="34" charset="0"/>
              </a:rPr>
              <a:t> and Rover aren’t just a cool place to find cheap holiday rentals or a pet sitter. Sharing economy networks bring people who’ve got something they want to share together with the people who need it.</a:t>
            </a:r>
          </a:p>
          <a:p>
            <a:r>
              <a:rPr lang="en-US" sz="2400" dirty="0">
                <a:solidFill>
                  <a:srgbClr val="C00000"/>
                </a:solidFill>
                <a:latin typeface="Arial Black" panose="020B0A04020102020204" pitchFamily="34" charset="0"/>
              </a:rPr>
              <a:t>These communities provide opportunities that won’t exist otherwise by pooling resources on a large scale that wouldn’t be possible without tech.</a:t>
            </a:r>
          </a:p>
          <a:p>
            <a:endParaRPr lang="en-IN" sz="2400" dirty="0">
              <a:solidFill>
                <a:srgbClr val="C00000"/>
              </a:solidFill>
              <a:latin typeface="Arial Black" panose="020B0A04020102020204" pitchFamily="34" charset="0"/>
            </a:endParaRPr>
          </a:p>
        </p:txBody>
      </p:sp>
      <p:pic>
        <p:nvPicPr>
          <p:cNvPr id="5" name="Picture 4"/>
          <p:cNvPicPr>
            <a:picLocks noChangeAspect="1"/>
          </p:cNvPicPr>
          <p:nvPr/>
        </p:nvPicPr>
        <p:blipFill>
          <a:blip r:embed="rId4"/>
          <a:stretch>
            <a:fillRect/>
          </a:stretch>
        </p:blipFill>
        <p:spPr>
          <a:xfrm>
            <a:off x="6597748" y="2160589"/>
            <a:ext cx="4994031" cy="3384325"/>
          </a:xfrm>
          <a:prstGeom prst="rect">
            <a:avLst/>
          </a:prstGeom>
        </p:spPr>
      </p:pic>
      <p:pic>
        <p:nvPicPr>
          <p:cNvPr id="7" name="Audio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261260683"/>
      </p:ext>
    </p:extLst>
  </p:cSld>
  <p:clrMapOvr>
    <a:masterClrMapping/>
  </p:clrMapOvr>
  <mc:AlternateContent xmlns:mc="http://schemas.openxmlformats.org/markup-compatibility/2006" xmlns:p14="http://schemas.microsoft.com/office/powerpoint/2010/main">
    <mc:Choice Requires="p14">
      <p:transition spd="slow" p14:dur="800" advTm="4">
        <p:circle/>
      </p:transition>
    </mc:Choice>
    <mc:Fallback xmlns="">
      <p:transition spd="slow" advTm="4">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01" y="651819"/>
            <a:ext cx="8911687" cy="1280890"/>
          </a:xfrm>
        </p:spPr>
        <p:txBody>
          <a:bodyPr>
            <a:normAutofit fontScale="90000"/>
          </a:bodyPr>
          <a:lstStyle/>
          <a:p>
            <a:r>
              <a:rPr lang="en-US" dirty="0">
                <a:solidFill>
                  <a:schemeClr val="bg1"/>
                </a:solidFill>
                <a:latin typeface="Arial Black" panose="020B0A04020102020204" pitchFamily="34" charset="0"/>
              </a:rPr>
              <a:t>ADVANTAGES AND DISADVANTAGE</a:t>
            </a:r>
            <a:r>
              <a:rPr lang="en-US" dirty="0">
                <a:solidFill>
                  <a:schemeClr val="tx1"/>
                </a:solidFill>
                <a:latin typeface="Arial Black" panose="020B0A04020102020204" pitchFamily="34" charset="0"/>
              </a:rPr>
              <a:t/>
            </a:r>
            <a:br>
              <a:rPr lang="en-US" dirty="0">
                <a:solidFill>
                  <a:schemeClr val="tx1"/>
                </a:solidFill>
                <a:latin typeface="Arial Black" panose="020B0A04020102020204" pitchFamily="34" charset="0"/>
              </a:rPr>
            </a:br>
            <a:endParaRPr lang="en-IN" dirty="0"/>
          </a:p>
        </p:txBody>
      </p:sp>
      <p:sp>
        <p:nvSpPr>
          <p:cNvPr id="7" name="Rectangle 5"/>
          <p:cNvSpPr>
            <a:spLocks noGrp="1" noChangeArrowheads="1"/>
          </p:cNvSpPr>
          <p:nvPr>
            <p:ph sz="half" idx="1"/>
          </p:nvPr>
        </p:nvSpPr>
        <p:spPr bwMode="auto">
          <a:xfrm>
            <a:off x="494453" y="1891087"/>
            <a:ext cx="5484315" cy="4127387"/>
          </a:xfrm>
          <a:prstGeom prst="rect">
            <a:avLst/>
          </a:prstGeom>
          <a:solidFill>
            <a:schemeClr val="tx1"/>
          </a:solidFill>
          <a:ln>
            <a:noFill/>
          </a:ln>
          <a:effectLst/>
        </p:spPr>
        <p:txBody>
          <a:bodyPr vert="horz" wrap="square" lIns="91440" tIns="45720" rIns="71415" bIns="79350" numCol="1" anchor="ctr" anchorCtr="0" compatLnSpc="1">
            <a:prstTxWarp prst="textNoShape">
              <a:avLst/>
            </a:prstTxWarp>
            <a:spAutoFit/>
          </a:bodyPr>
          <a:lstStyle/>
          <a:p>
            <a:pPr marL="857250" lvl="1" indent="-457200" defTabSz="914400" eaLnBrk="0" fontAlgn="base" hangingPunct="0">
              <a:spcBef>
                <a:spcPct val="0"/>
              </a:spcBef>
              <a:spcAft>
                <a:spcPct val="0"/>
              </a:spcAft>
              <a:buClrTx/>
              <a:buSzTx/>
              <a:buFont typeface="Wingdings" panose="05000000000000000000" pitchFamily="2" charset="2"/>
              <a:buChar char="q"/>
            </a:pPr>
            <a:r>
              <a:rPr kumimoji="0" lang="en-US" sz="2000" u="none" strike="noStrike" cap="none" normalizeH="0" baseline="0" dirty="0" smtClean="0">
                <a:ln>
                  <a:noFill/>
                </a:ln>
                <a:solidFill>
                  <a:schemeClr val="accent2">
                    <a:lumMod val="50000"/>
                  </a:schemeClr>
                </a:solidFill>
                <a:effectLst/>
                <a:latin typeface="Calisto MT" panose="02040603050505030304" pitchFamily="18" charset="0"/>
                <a:cs typeface="Myanmar Text" panose="020B0502040204020203" pitchFamily="34" charset="0"/>
                <a:hlinkClick r:id="rId4"/>
              </a:rPr>
              <a:t>ADVANTAGES</a:t>
            </a:r>
          </a:p>
          <a:p>
            <a:pPr marL="857250" lvl="1" indent="-457200" defTabSz="914400" eaLnBrk="0" fontAlgn="base" hangingPunct="0">
              <a:spcBef>
                <a:spcPct val="0"/>
              </a:spcBef>
              <a:spcAft>
                <a:spcPct val="0"/>
              </a:spcAft>
              <a:buClrTx/>
              <a:buSzTx/>
              <a:buFont typeface="Wingdings" panose="05000000000000000000" pitchFamily="2" charset="2"/>
              <a:buChar char="q"/>
            </a:pPr>
            <a:endParaRPr lang="en-US" sz="2000" dirty="0">
              <a:solidFill>
                <a:srgbClr val="0D5576"/>
              </a:solidFill>
              <a:latin typeface="Calisto MT" panose="02040603050505030304" pitchFamily="18" charset="0"/>
              <a:cs typeface="Myanmar Text" panose="020B0502040204020203" pitchFamily="34" charset="0"/>
              <a:hlinkClick r:id="rId4"/>
            </a:endParaRPr>
          </a:p>
          <a:p>
            <a:pPr marL="857250" lvl="1" indent="-457200" defTabSz="914400" eaLnBrk="0" fontAlgn="base" hangingPunct="0">
              <a:spcBef>
                <a:spcPct val="0"/>
              </a:spcBef>
              <a:spcAft>
                <a:spcPct val="0"/>
              </a:spcAft>
              <a:buClrTx/>
              <a:buSzTx/>
              <a:buFont typeface="Wingdings" panose="05000000000000000000" pitchFamily="2" charset="2"/>
              <a:buChar char="Ø"/>
            </a:pPr>
            <a:r>
              <a:rPr kumimoji="0" lang="en-US" sz="2000" b="0" i="1" u="none" strike="noStrike" cap="none" normalizeH="0" baseline="0" dirty="0" smtClean="0">
                <a:ln>
                  <a:noFill/>
                </a:ln>
                <a:solidFill>
                  <a:srgbClr val="0D5576"/>
                </a:solidFill>
                <a:effectLst/>
                <a:latin typeface="Calisto MT" panose="02040603050505030304" pitchFamily="18" charset="0"/>
                <a:cs typeface="Myanmar Text" panose="020B0502040204020203" pitchFamily="34" charset="0"/>
                <a:hlinkClick r:id="rId4"/>
              </a:rPr>
              <a:t>1</a:t>
            </a:r>
            <a:r>
              <a:rPr kumimoji="0" lang="en-US" sz="2000" b="0" i="1" u="sng" strike="noStrike" cap="none" normalizeH="0" baseline="0" dirty="0" smtClean="0">
                <a:ln>
                  <a:noFill/>
                </a:ln>
                <a:solidFill>
                  <a:srgbClr val="0D5576"/>
                </a:solidFill>
                <a:effectLst/>
                <a:latin typeface="Calisto MT" panose="02040603050505030304" pitchFamily="18" charset="0"/>
                <a:cs typeface="Myanmar Text" panose="020B0502040204020203" pitchFamily="34" charset="0"/>
                <a:hlinkClick r:id="rId4"/>
              </a:rPr>
              <a:t>. A Place for Noble Causes and Practices</a:t>
            </a:r>
            <a:endParaRPr kumimoji="0" lang="en-US" sz="2000" b="0" i="1" u="sng" strike="noStrike" cap="none" normalizeH="0" baseline="0" dirty="0" smtClean="0">
              <a:ln>
                <a:noFill/>
              </a:ln>
              <a:solidFill>
                <a:srgbClr val="404040"/>
              </a:solidFill>
              <a:effectLst/>
              <a:latin typeface="Calisto MT" panose="02040603050505030304" pitchFamily="18" charset="0"/>
              <a:cs typeface="Myanmar Text" panose="020B0502040204020203" pitchFamily="34" charset="0"/>
            </a:endParaRPr>
          </a:p>
          <a:p>
            <a:pPr marL="857250" lvl="1" indent="-457200" defTabSz="914400" eaLnBrk="0" fontAlgn="base" hangingPunct="0">
              <a:spcBef>
                <a:spcPct val="0"/>
              </a:spcBef>
              <a:spcAft>
                <a:spcPct val="0"/>
              </a:spcAft>
              <a:buClrTx/>
              <a:buSzTx/>
              <a:buFont typeface="Wingdings" panose="05000000000000000000" pitchFamily="2" charset="2"/>
              <a:buChar char="Ø"/>
            </a:pPr>
            <a:r>
              <a:rPr kumimoji="0" lang="en-US" sz="2000" b="0" i="1" u="sng" strike="noStrike" cap="none" normalizeH="0" baseline="0" dirty="0" smtClean="0">
                <a:ln>
                  <a:noFill/>
                </a:ln>
                <a:solidFill>
                  <a:srgbClr val="0D5576"/>
                </a:solidFill>
                <a:effectLst/>
                <a:latin typeface="Calisto MT" panose="02040603050505030304" pitchFamily="18" charset="0"/>
                <a:cs typeface="Myanmar Text" panose="020B0502040204020203" pitchFamily="34" charset="0"/>
                <a:hlinkClick r:id="rId5"/>
              </a:rPr>
              <a:t>2. Use of Social Media</a:t>
            </a:r>
            <a:r>
              <a:rPr kumimoji="0" lang="en-US" sz="2000" b="0" i="1" u="sng" strike="noStrike" cap="none" normalizeH="0" dirty="0" smtClean="0">
                <a:ln>
                  <a:noFill/>
                </a:ln>
                <a:solidFill>
                  <a:srgbClr val="0D5576"/>
                </a:solidFill>
                <a:effectLst/>
                <a:latin typeface="Calisto MT" panose="02040603050505030304" pitchFamily="18" charset="0"/>
                <a:cs typeface="Myanmar Text" panose="020B0502040204020203" pitchFamily="34" charset="0"/>
                <a:hlinkClick r:id="rId5"/>
              </a:rPr>
              <a:t> </a:t>
            </a:r>
            <a:r>
              <a:rPr kumimoji="0" lang="en-US" sz="2000" b="0" i="1" u="sng" strike="noStrike" cap="none" normalizeH="0" baseline="0" dirty="0" smtClean="0">
                <a:ln>
                  <a:noFill/>
                </a:ln>
                <a:solidFill>
                  <a:srgbClr val="0D5576"/>
                </a:solidFill>
                <a:effectLst/>
                <a:latin typeface="Calisto MT" panose="02040603050505030304" pitchFamily="18" charset="0"/>
                <a:cs typeface="Myanmar Text" panose="020B0502040204020203" pitchFamily="34" charset="0"/>
                <a:hlinkClick r:id="rId5"/>
              </a:rPr>
              <a:t>for Promotion and </a:t>
            </a:r>
            <a:r>
              <a:rPr kumimoji="0" lang="en-US" sz="2000" i="1" u="sng" strike="noStrike" cap="none" normalizeH="0" baseline="0" dirty="0" smtClean="0">
                <a:ln>
                  <a:noFill/>
                </a:ln>
                <a:solidFill>
                  <a:srgbClr val="0D5576"/>
                </a:solidFill>
                <a:effectLst/>
                <a:latin typeface="Calisto MT" panose="02040603050505030304" pitchFamily="18" charset="0"/>
                <a:cs typeface="Myanmar Text" panose="020B0502040204020203" pitchFamily="34" charset="0"/>
                <a:hlinkClick r:id="rId5"/>
              </a:rPr>
              <a:t>Advertising</a:t>
            </a:r>
            <a:endParaRPr kumimoji="0" lang="en-US" sz="2000" i="1" u="sng" strike="noStrike" cap="none" normalizeH="0" baseline="0" dirty="0" smtClean="0">
              <a:ln>
                <a:noFill/>
              </a:ln>
              <a:solidFill>
                <a:srgbClr val="404040"/>
              </a:solidFill>
              <a:effectLst/>
              <a:latin typeface="Calisto MT" panose="02040603050505030304" pitchFamily="18" charset="0"/>
              <a:cs typeface="Myanmar Text" panose="020B0502040204020203" pitchFamily="34" charset="0"/>
            </a:endParaRPr>
          </a:p>
          <a:p>
            <a:pPr marL="857250" lvl="1" indent="-457200" defTabSz="914400" eaLnBrk="0" fontAlgn="base" hangingPunct="0">
              <a:spcBef>
                <a:spcPct val="0"/>
              </a:spcBef>
              <a:spcAft>
                <a:spcPct val="0"/>
              </a:spcAft>
              <a:buClrTx/>
              <a:buSzTx/>
              <a:buFont typeface="Wingdings" panose="05000000000000000000" pitchFamily="2" charset="2"/>
              <a:buChar char="Ø"/>
            </a:pPr>
            <a:r>
              <a:rPr kumimoji="0" lang="en-US" sz="2000" b="0" i="1" u="sng" strike="noStrike" cap="none" normalizeH="0" baseline="0" dirty="0" smtClean="0">
                <a:ln>
                  <a:noFill/>
                </a:ln>
                <a:solidFill>
                  <a:srgbClr val="0D5576"/>
                </a:solidFill>
                <a:effectLst/>
                <a:latin typeface="Calisto MT" panose="02040603050505030304" pitchFamily="18" charset="0"/>
                <a:cs typeface="Myanmar Text" panose="020B0502040204020203" pitchFamily="34" charset="0"/>
                <a:hlinkClick r:id="rId6"/>
              </a:rPr>
              <a:t>3. People Can Connect Through Social Media</a:t>
            </a:r>
            <a:endParaRPr kumimoji="0" lang="en-US" sz="2000" b="0" i="1" u="sng" strike="noStrike" cap="none" normalizeH="0" baseline="0" dirty="0" smtClean="0">
              <a:ln>
                <a:noFill/>
              </a:ln>
              <a:solidFill>
                <a:srgbClr val="404040"/>
              </a:solidFill>
              <a:effectLst/>
              <a:latin typeface="Calisto MT" panose="02040603050505030304" pitchFamily="18" charset="0"/>
              <a:cs typeface="Myanmar Text" panose="020B0502040204020203" pitchFamily="34" charset="0"/>
            </a:endParaRPr>
          </a:p>
          <a:p>
            <a:pPr marL="857250" lvl="1" indent="-457200" defTabSz="914400" eaLnBrk="0" fontAlgn="base" hangingPunct="0">
              <a:spcBef>
                <a:spcPct val="0"/>
              </a:spcBef>
              <a:spcAft>
                <a:spcPct val="0"/>
              </a:spcAft>
              <a:buClrTx/>
              <a:buSzTx/>
              <a:buFont typeface="Wingdings" panose="05000000000000000000" pitchFamily="2" charset="2"/>
              <a:buChar char="Ø"/>
            </a:pPr>
            <a:r>
              <a:rPr kumimoji="0" lang="en-US" sz="2000" b="0" i="1" u="sng" strike="noStrike" cap="none" normalizeH="0" baseline="0" dirty="0" smtClean="0">
                <a:ln>
                  <a:noFill/>
                </a:ln>
                <a:solidFill>
                  <a:srgbClr val="0D5576"/>
                </a:solidFill>
                <a:effectLst/>
                <a:latin typeface="Calisto MT" panose="02040603050505030304" pitchFamily="18" charset="0"/>
                <a:cs typeface="Myanmar Text" panose="020B0502040204020203" pitchFamily="34" charset="0"/>
                <a:hlinkClick r:id="rId7"/>
              </a:rPr>
              <a:t>4. Social Media is a Good Source of Up-to-Date Information</a:t>
            </a:r>
            <a:endParaRPr kumimoji="0" lang="en-US" sz="2000" b="0" i="1" u="sng" strike="noStrike" cap="none" normalizeH="0" baseline="0" dirty="0" smtClean="0">
              <a:ln>
                <a:noFill/>
              </a:ln>
              <a:solidFill>
                <a:srgbClr val="404040"/>
              </a:solidFill>
              <a:effectLst/>
              <a:latin typeface="Calisto MT" panose="02040603050505030304" pitchFamily="18" charset="0"/>
              <a:cs typeface="Myanmar Text" panose="020B0502040204020203" pitchFamily="34" charset="0"/>
            </a:endParaRPr>
          </a:p>
          <a:p>
            <a:pPr marL="857250" lvl="1" indent="-457200" defTabSz="914400" eaLnBrk="0" fontAlgn="base" hangingPunct="0">
              <a:spcBef>
                <a:spcPct val="0"/>
              </a:spcBef>
              <a:spcAft>
                <a:spcPct val="0"/>
              </a:spcAft>
              <a:buClrTx/>
              <a:buSzTx/>
              <a:buFont typeface="Wingdings" panose="05000000000000000000" pitchFamily="2" charset="2"/>
              <a:buChar char="Ø"/>
            </a:pPr>
            <a:r>
              <a:rPr kumimoji="0" lang="en-US" sz="2000" b="0" i="1" u="sng" strike="noStrike" cap="none" normalizeH="0" baseline="0" dirty="0" smtClean="0">
                <a:ln>
                  <a:noFill/>
                </a:ln>
                <a:solidFill>
                  <a:srgbClr val="0D5576"/>
                </a:solidFill>
                <a:effectLst/>
                <a:latin typeface="Calisto MT" panose="02040603050505030304" pitchFamily="18" charset="0"/>
                <a:cs typeface="Myanmar Text" panose="020B0502040204020203" pitchFamily="34" charset="0"/>
                <a:hlinkClick r:id="rId8"/>
              </a:rPr>
              <a:t>5. Social Media Is Beneficial to Education</a:t>
            </a:r>
            <a:endParaRPr kumimoji="0" lang="en-US" sz="2000" b="0" i="1" u="sng" strike="noStrike" cap="none" normalizeH="0" baseline="0" dirty="0" smtClean="0">
              <a:ln>
                <a:noFill/>
              </a:ln>
              <a:solidFill>
                <a:srgbClr val="404040"/>
              </a:solidFill>
              <a:effectLst/>
              <a:latin typeface="Calisto MT" panose="02040603050505030304" pitchFamily="18" charset="0"/>
              <a:cs typeface="Myanmar Text" panose="020B0502040204020203" pitchFamily="34" charset="0"/>
            </a:endParaRPr>
          </a:p>
          <a:p>
            <a:pPr marL="857250" lvl="1" indent="-457200" defTabSz="914400" eaLnBrk="0" fontAlgn="base" hangingPunct="0">
              <a:spcBef>
                <a:spcPct val="0"/>
              </a:spcBef>
              <a:spcAft>
                <a:spcPct val="0"/>
              </a:spcAft>
              <a:buClrTx/>
              <a:buSzTx/>
              <a:buFont typeface="Wingdings" panose="05000000000000000000" pitchFamily="2" charset="2"/>
              <a:buChar char="Ø"/>
            </a:pPr>
            <a:r>
              <a:rPr kumimoji="0" lang="en-US" sz="2000" b="0" i="1" u="sng" strike="noStrike" cap="none" normalizeH="0" baseline="0" dirty="0" smtClean="0">
                <a:ln>
                  <a:noFill/>
                </a:ln>
                <a:solidFill>
                  <a:srgbClr val="0D5576"/>
                </a:solidFill>
                <a:effectLst/>
                <a:latin typeface="Calisto MT" panose="02040603050505030304" pitchFamily="18" charset="0"/>
                <a:cs typeface="Myanmar Text" panose="020B0502040204020203" pitchFamily="34" charset="0"/>
                <a:hlinkClick r:id="rId9"/>
              </a:rPr>
              <a:t>6. Use Social Media To Drive Traffic To Your Website</a:t>
            </a:r>
            <a:endParaRPr kumimoji="0" lang="en-US" sz="2000" b="0" i="1" u="sng" strike="noStrike" cap="none" normalizeH="0" baseline="0" dirty="0" smtClean="0">
              <a:ln>
                <a:noFill/>
              </a:ln>
              <a:solidFill>
                <a:srgbClr val="404040"/>
              </a:solidFill>
              <a:effectLst/>
              <a:latin typeface="Calisto MT" panose="02040603050505030304" pitchFamily="18" charset="0"/>
              <a:cs typeface="Myanmar Text" panose="020B0502040204020203" pitchFamily="34" charset="0"/>
            </a:endParaRPr>
          </a:p>
          <a:p>
            <a:pPr marL="857250" lvl="1" indent="-457200" defTabSz="914400" eaLnBrk="0" fontAlgn="base" hangingPunct="0">
              <a:spcBef>
                <a:spcPct val="0"/>
              </a:spcBef>
              <a:spcAft>
                <a:spcPct val="0"/>
              </a:spcAft>
              <a:buClrTx/>
              <a:buSzTx/>
              <a:buFont typeface="Wingdings" panose="05000000000000000000" pitchFamily="2" charset="2"/>
              <a:buChar char="Ø"/>
            </a:pPr>
            <a:r>
              <a:rPr kumimoji="0" lang="en-US" sz="2000" b="0" i="1" u="sng" strike="noStrike" cap="none" normalizeH="0" baseline="0" dirty="0" smtClean="0">
                <a:ln>
                  <a:noFill/>
                </a:ln>
                <a:solidFill>
                  <a:srgbClr val="0D5576"/>
                </a:solidFill>
                <a:effectLst/>
                <a:latin typeface="Calisto MT" panose="02040603050505030304" pitchFamily="18" charset="0"/>
                <a:cs typeface="Myanmar Text" panose="020B0502040204020203" pitchFamily="34" charset="0"/>
                <a:hlinkClick r:id="rId10"/>
              </a:rPr>
              <a:t>7. Social Media Assists in the Formation of People’s Communities</a:t>
            </a:r>
            <a:endParaRPr kumimoji="0" lang="en-US" sz="2000" b="0" i="1" u="sng" strike="noStrike" cap="none" normalizeH="0" baseline="0" dirty="0" smtClean="0">
              <a:ln>
                <a:noFill/>
              </a:ln>
              <a:solidFill>
                <a:srgbClr val="404040"/>
              </a:solidFill>
              <a:effectLst/>
              <a:latin typeface="Calisto MT" panose="02040603050505030304" pitchFamily="18" charset="0"/>
              <a:cs typeface="Myanmar Text" panose="020B0502040204020203" pitchFamily="34" charset="0"/>
            </a:endParaRPr>
          </a:p>
        </p:txBody>
      </p:sp>
      <p:sp>
        <p:nvSpPr>
          <p:cNvPr id="8" name="Rectangle 7"/>
          <p:cNvSpPr/>
          <p:nvPr/>
        </p:nvSpPr>
        <p:spPr>
          <a:xfrm>
            <a:off x="6522721" y="1552533"/>
            <a:ext cx="4801771" cy="4893647"/>
          </a:xfrm>
          <a:prstGeom prst="rect">
            <a:avLst/>
          </a:prstGeom>
        </p:spPr>
        <p:txBody>
          <a:bodyPr wrap="square">
            <a:spAutoFit/>
          </a:bodyPr>
          <a:lstStyle/>
          <a:p>
            <a:pPr marL="342900" indent="-342900">
              <a:buFont typeface="Wingdings" panose="05000000000000000000" pitchFamily="2" charset="2"/>
              <a:buChar char="q"/>
            </a:pPr>
            <a:r>
              <a:rPr lang="en-US" sz="2400" dirty="0" smtClean="0">
                <a:solidFill>
                  <a:schemeClr val="accent2">
                    <a:lumMod val="50000"/>
                  </a:schemeClr>
                </a:solidFill>
                <a:latin typeface="Calisto MT" panose="02040603050505030304" pitchFamily="18" charset="0"/>
                <a:hlinkClick r:id="rId11"/>
              </a:rPr>
              <a:t>DISADVANTAGES</a:t>
            </a:r>
          </a:p>
          <a:p>
            <a:pPr marL="285750" indent="-285750">
              <a:buFont typeface="Wingdings" panose="05000000000000000000" pitchFamily="2" charset="2"/>
              <a:buChar char="Ø"/>
            </a:pPr>
            <a:endParaRPr lang="en-US" sz="2400" dirty="0">
              <a:solidFill>
                <a:srgbClr val="FF0000"/>
              </a:solidFill>
              <a:latin typeface="Calisto MT" panose="02040603050505030304" pitchFamily="18" charset="0"/>
              <a:hlinkClick r:id="rId11"/>
            </a:endParaRPr>
          </a:p>
          <a:p>
            <a:pPr marL="285750" indent="-285750">
              <a:buFont typeface="Wingdings" panose="05000000000000000000" pitchFamily="2" charset="2"/>
              <a:buChar char="Ø"/>
            </a:pPr>
            <a:r>
              <a:rPr lang="en-US" sz="2400" dirty="0" smtClean="0">
                <a:solidFill>
                  <a:srgbClr val="FF0000"/>
                </a:solidFill>
                <a:latin typeface="Calisto MT" panose="02040603050505030304" pitchFamily="18" charset="0"/>
                <a:hlinkClick r:id="rId11"/>
              </a:rPr>
              <a:t>1</a:t>
            </a:r>
            <a:r>
              <a:rPr lang="en-US" sz="2400" i="1" dirty="0">
                <a:solidFill>
                  <a:srgbClr val="FF0000"/>
                </a:solidFill>
                <a:latin typeface="Calisto MT" panose="02040603050505030304" pitchFamily="18" charset="0"/>
                <a:hlinkClick r:id="rId11"/>
              </a:rPr>
              <a:t>. Cyberbullying  </a:t>
            </a:r>
            <a:endParaRPr lang="en-US" sz="2400" i="1" dirty="0">
              <a:solidFill>
                <a:srgbClr val="FF0000"/>
              </a:solidFill>
              <a:latin typeface="Calisto MT" panose="02040603050505030304" pitchFamily="18" charset="0"/>
            </a:endParaRPr>
          </a:p>
          <a:p>
            <a:pPr marL="285750" indent="-285750">
              <a:buFont typeface="Wingdings" panose="05000000000000000000" pitchFamily="2" charset="2"/>
              <a:buChar char="Ø"/>
            </a:pPr>
            <a:r>
              <a:rPr lang="en-US" sz="2400" i="1" dirty="0">
                <a:solidFill>
                  <a:srgbClr val="FF0000"/>
                </a:solidFill>
                <a:latin typeface="Calisto MT" panose="02040603050505030304" pitchFamily="18" charset="0"/>
                <a:hlinkClick r:id="rId12"/>
              </a:rPr>
              <a:t>2. Hacking on Social Media</a:t>
            </a:r>
            <a:endParaRPr lang="en-US" sz="2400" i="1" dirty="0">
              <a:solidFill>
                <a:srgbClr val="FF0000"/>
              </a:solidFill>
              <a:latin typeface="Calisto MT" panose="02040603050505030304" pitchFamily="18" charset="0"/>
            </a:endParaRPr>
          </a:p>
          <a:p>
            <a:pPr marL="285750" indent="-285750">
              <a:buFont typeface="Wingdings" panose="05000000000000000000" pitchFamily="2" charset="2"/>
              <a:buChar char="Ø"/>
            </a:pPr>
            <a:r>
              <a:rPr lang="en-US" sz="2400" i="1" dirty="0">
                <a:solidFill>
                  <a:srgbClr val="FF0000"/>
                </a:solidFill>
                <a:latin typeface="Calisto MT" panose="02040603050505030304" pitchFamily="18" charset="0"/>
                <a:hlinkClick r:id="rId13"/>
              </a:rPr>
              <a:t>3. Reduces Face-to-face Communication Skills  </a:t>
            </a:r>
            <a:endParaRPr lang="en-US" sz="2400" i="1" dirty="0">
              <a:solidFill>
                <a:srgbClr val="FF0000"/>
              </a:solidFill>
              <a:latin typeface="Calisto MT" panose="02040603050505030304" pitchFamily="18" charset="0"/>
            </a:endParaRPr>
          </a:p>
          <a:p>
            <a:pPr marL="285750" indent="-285750">
              <a:buFont typeface="Wingdings" panose="05000000000000000000" pitchFamily="2" charset="2"/>
              <a:buChar char="Ø"/>
            </a:pPr>
            <a:r>
              <a:rPr lang="en-US" sz="2400" i="1" dirty="0">
                <a:solidFill>
                  <a:srgbClr val="FF0000"/>
                </a:solidFill>
                <a:latin typeface="Calisto MT" panose="02040603050505030304" pitchFamily="18" charset="0"/>
                <a:hlinkClick r:id="rId14"/>
              </a:rPr>
              <a:t>4. Fake News</a:t>
            </a:r>
            <a:endParaRPr lang="en-US" sz="2400" i="1" dirty="0">
              <a:solidFill>
                <a:srgbClr val="FF0000"/>
              </a:solidFill>
              <a:latin typeface="Calisto MT" panose="02040603050505030304" pitchFamily="18" charset="0"/>
            </a:endParaRPr>
          </a:p>
          <a:p>
            <a:pPr marL="285750" indent="-285750">
              <a:buFont typeface="Wingdings" panose="05000000000000000000" pitchFamily="2" charset="2"/>
              <a:buChar char="Ø"/>
            </a:pPr>
            <a:r>
              <a:rPr lang="en-US" sz="2400" i="1" dirty="0">
                <a:solidFill>
                  <a:srgbClr val="FF0000"/>
                </a:solidFill>
                <a:latin typeface="Calisto MT" panose="02040603050505030304" pitchFamily="18" charset="0"/>
                <a:hlinkClick r:id="rId15"/>
              </a:rPr>
              <a:t>5. People’s Addiction to Social Media </a:t>
            </a:r>
            <a:endParaRPr lang="en-US" sz="2400" i="1" dirty="0">
              <a:solidFill>
                <a:srgbClr val="FF0000"/>
              </a:solidFill>
              <a:latin typeface="Calisto MT" panose="02040603050505030304" pitchFamily="18" charset="0"/>
            </a:endParaRPr>
          </a:p>
          <a:p>
            <a:pPr marL="285750" indent="-285750">
              <a:buFont typeface="Wingdings" panose="05000000000000000000" pitchFamily="2" charset="2"/>
              <a:buChar char="Ø"/>
            </a:pPr>
            <a:r>
              <a:rPr lang="en-US" sz="2400" i="1" dirty="0">
                <a:solidFill>
                  <a:srgbClr val="FF0000"/>
                </a:solidFill>
                <a:latin typeface="Calisto MT" panose="02040603050505030304" pitchFamily="18" charset="0"/>
                <a:hlinkClick r:id="rId16"/>
              </a:rPr>
              <a:t>6. Social Media Is Harmful to One’s Health </a:t>
            </a:r>
            <a:endParaRPr lang="en-US" sz="2400" i="1" dirty="0">
              <a:solidFill>
                <a:srgbClr val="FF0000"/>
              </a:solidFill>
              <a:latin typeface="Calisto MT" panose="02040603050505030304" pitchFamily="18" charset="0"/>
            </a:endParaRPr>
          </a:p>
          <a:p>
            <a:pPr marL="285750" indent="-285750">
              <a:buFont typeface="Wingdings" panose="05000000000000000000" pitchFamily="2" charset="2"/>
              <a:buChar char="Ø"/>
            </a:pPr>
            <a:r>
              <a:rPr lang="en-US" sz="2400" i="1" dirty="0">
                <a:solidFill>
                  <a:srgbClr val="FF0000"/>
                </a:solidFill>
                <a:latin typeface="Calisto MT" panose="02040603050505030304" pitchFamily="18" charset="0"/>
                <a:hlinkClick r:id="rId17"/>
              </a:rPr>
              <a:t>7. Spending Time on Social Media is a Waste of Time</a:t>
            </a:r>
            <a:endParaRPr lang="en-US" sz="2400" b="0" i="1" dirty="0">
              <a:solidFill>
                <a:srgbClr val="FF0000"/>
              </a:solidFill>
              <a:effectLst/>
              <a:latin typeface="Calisto MT" panose="02040603050505030304" pitchFamily="18" charset="0"/>
            </a:endParaRPr>
          </a:p>
        </p:txBody>
      </p:sp>
      <p:pic>
        <p:nvPicPr>
          <p:cNvPr id="10" name="Audio 9">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8"/>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1343903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
        <p15:prstTrans prst="peelOff"/>
      </p:transition>
    </mc:Choice>
    <mc:Fallback xmlns="">
      <p:transition spd="slow" advTm="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136837" y="2876012"/>
            <a:ext cx="6293134" cy="1183054"/>
          </a:xfrm>
        </p:spPr>
        <p:txBody>
          <a:bodyPr>
            <a:noAutofit/>
          </a:bodyPr>
          <a:lstStyle/>
          <a:p>
            <a:r>
              <a:rPr lang="en-GB" sz="1400" smtClean="0">
                <a:solidFill>
                  <a:schemeClr val="bg1"/>
                </a:solidFill>
                <a:ea typeface="+mn-lt"/>
                <a:cs typeface="+mn-lt"/>
              </a:rPr>
              <a:t> </a:t>
            </a:r>
            <a:r>
              <a:rPr lang="en-GB" sz="1400" smtClean="0">
                <a:solidFill>
                  <a:schemeClr val="bg1"/>
                </a:solidFill>
                <a:ea typeface="+mn-lt"/>
                <a:cs typeface="+mn-lt"/>
                <a:hlinkClick r:id="rId2"/>
              </a:rPr>
              <a:t>https://github.com/SYEDIBRAHIM21/syed-ibrahim.git</a:t>
            </a:r>
            <a:r>
              <a:rPr lang="en-GB" sz="1400" dirty="0" smtClean="0">
                <a:solidFill>
                  <a:schemeClr val="bg1"/>
                </a:solidFill>
                <a:ea typeface="+mn-lt"/>
                <a:cs typeface="+mn-lt"/>
              </a:rPr>
              <a:t/>
            </a:r>
            <a:br>
              <a:rPr lang="en-GB" sz="1400" dirty="0" smtClean="0">
                <a:solidFill>
                  <a:schemeClr val="bg1"/>
                </a:solidFill>
                <a:ea typeface="+mn-lt"/>
                <a:cs typeface="+mn-lt"/>
              </a:rPr>
            </a:br>
            <a:r>
              <a:rPr lang="en-GB" sz="1400" dirty="0" smtClean="0">
                <a:solidFill>
                  <a:schemeClr val="bg1"/>
                </a:solidFill>
                <a:ea typeface="+mn-lt"/>
                <a:cs typeface="+mn-lt"/>
              </a:rPr>
              <a:t/>
            </a:r>
            <a:br>
              <a:rPr lang="en-GB" sz="1400" dirty="0" smtClean="0">
                <a:solidFill>
                  <a:schemeClr val="bg1"/>
                </a:solidFill>
                <a:ea typeface="+mn-lt"/>
                <a:cs typeface="+mn-lt"/>
              </a:rPr>
            </a:br>
            <a:r>
              <a:rPr lang="en-US" sz="1400" dirty="0" smtClean="0">
                <a:ea typeface="+mn-lt"/>
                <a:cs typeface="+mn-lt"/>
              </a:rPr>
              <a:t>    </a:t>
            </a:r>
            <a:endParaRPr lang="en-IN" sz="1400" dirty="0"/>
          </a:p>
        </p:txBody>
      </p:sp>
      <p:pic>
        <p:nvPicPr>
          <p:cNvPr id="12" name="Content Placeholder 11"/>
          <p:cNvPicPr>
            <a:picLocks noGrp="1" noChangeAspect="1"/>
          </p:cNvPicPr>
          <p:nvPr>
            <p:ph idx="1"/>
          </p:nvPr>
        </p:nvPicPr>
        <p:blipFill>
          <a:blip r:embed="rId3"/>
          <a:stretch>
            <a:fillRect/>
          </a:stretch>
        </p:blipFill>
        <p:spPr>
          <a:xfrm>
            <a:off x="412506" y="2306808"/>
            <a:ext cx="3329500" cy="2321462"/>
          </a:xfrm>
          <a:prstGeom prst="rect">
            <a:avLst/>
          </a:prstGeom>
        </p:spPr>
      </p:pic>
    </p:spTree>
    <p:extLst>
      <p:ext uri="{BB962C8B-B14F-4D97-AF65-F5344CB8AC3E}">
        <p14:creationId xmlns:p14="http://schemas.microsoft.com/office/powerpoint/2010/main" val="1026747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
        <p15:prstTrans prst="peelOff"/>
      </p:transition>
    </mc:Choice>
    <mc:Fallback xmlns="">
      <p:transition spd="slow" advTm="4">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564716" y="2503101"/>
            <a:ext cx="6387326" cy="2308324"/>
          </a:xfrm>
          <a:prstGeom prst="rect">
            <a:avLst/>
          </a:prstGeom>
          <a:noFill/>
        </p:spPr>
        <p:txBody>
          <a:bodyPr wrap="none" lIns="91440" tIns="45720" rIns="91440" bIns="45720">
            <a:spAutoFit/>
          </a:bodyPr>
          <a:lstStyle/>
          <a:p>
            <a:pPr algn="ctr"/>
            <a:r>
              <a:rPr lang="en-US" sz="7200" b="1" cap="none" spc="0" dirty="0" smtClean="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THANK YOU</a:t>
            </a:r>
          </a:p>
          <a:p>
            <a:pPr algn="ctr"/>
            <a:r>
              <a:rPr lang="en-US" sz="7200" b="1" dirty="0" smtClean="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__________</a:t>
            </a:r>
            <a:endParaRPr lang="en-US" sz="7200" b="1" cap="none" spc="0"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ndParaRPr>
          </a:p>
        </p:txBody>
      </p:sp>
      <p:pic>
        <p:nvPicPr>
          <p:cNvPr id="9" name="Audio 8">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2720369010"/>
      </p:ext>
    </p:extLst>
  </p:cSld>
  <p:clrMapOvr>
    <a:masterClrMapping/>
  </p:clrMapOvr>
  <mc:AlternateContent xmlns:mc="http://schemas.openxmlformats.org/markup-compatibility/2006" xmlns:p14="http://schemas.microsoft.com/office/powerpoint/2010/main">
    <mc:Choice Requires="p14">
      <p:transition spd="slow" p14:dur="1400" advTm="3">
        <p14:ripple/>
      </p:transition>
    </mc:Choice>
    <mc:Fallback xmlns="">
      <p:transition spd="slow" advTm="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68686" y="559455"/>
            <a:ext cx="8911687" cy="1280890"/>
          </a:xfrm>
        </p:spPr>
        <p:txBody>
          <a:bodyPr>
            <a:normAutofit fontScale="90000"/>
          </a:bodyPr>
          <a:lstStyle/>
          <a:p>
            <a:r>
              <a:rPr lang="en-US" sz="4900" b="1" i="1" dirty="0" smtClean="0">
                <a:solidFill>
                  <a:schemeClr val="bg1"/>
                </a:solidFill>
              </a:rPr>
              <a:t>CONTENT</a:t>
            </a:r>
            <a:r>
              <a:rPr lang="en-US" dirty="0" smtClean="0">
                <a:solidFill>
                  <a:schemeClr val="bg1"/>
                </a:solidFill>
              </a:rPr>
              <a:t/>
            </a:r>
            <a:br>
              <a:rPr lang="en-US" dirty="0" smtClean="0">
                <a:solidFill>
                  <a:schemeClr val="bg1"/>
                </a:solidFill>
              </a:rPr>
            </a:br>
            <a:endParaRPr lang="en-IN" dirty="0">
              <a:solidFill>
                <a:schemeClr val="bg1"/>
              </a:solidFill>
            </a:endParaRPr>
          </a:p>
        </p:txBody>
      </p:sp>
      <p:sp>
        <p:nvSpPr>
          <p:cNvPr id="3" name="Content Placeholder 2"/>
          <p:cNvSpPr>
            <a:spLocks noGrp="1"/>
          </p:cNvSpPr>
          <p:nvPr>
            <p:ph idx="1"/>
          </p:nvPr>
        </p:nvSpPr>
        <p:spPr>
          <a:xfrm>
            <a:off x="1826196" y="1762005"/>
            <a:ext cx="8596668" cy="3880773"/>
          </a:xfrm>
        </p:spPr>
        <p:txBody>
          <a:bodyPr>
            <a:noAutofit/>
          </a:bodyPr>
          <a:lstStyle/>
          <a:p>
            <a:pPr>
              <a:buFont typeface="Wingdings" panose="05000000000000000000" pitchFamily="2" charset="2"/>
              <a:buChar char="q"/>
            </a:pPr>
            <a:r>
              <a:rPr lang="en-US" sz="2800" dirty="0" smtClean="0">
                <a:solidFill>
                  <a:schemeClr val="accent3">
                    <a:lumMod val="75000"/>
                  </a:schemeClr>
                </a:solidFill>
                <a:latin typeface="Arial Black" panose="020B0A04020102020204" pitchFamily="34" charset="0"/>
              </a:rPr>
              <a:t>INTRODUCTION</a:t>
            </a:r>
          </a:p>
          <a:p>
            <a:pPr>
              <a:buFont typeface="Wingdings" panose="05000000000000000000" pitchFamily="2" charset="2"/>
              <a:buChar char="q"/>
            </a:pPr>
            <a:r>
              <a:rPr lang="en-US" sz="2800" dirty="0" smtClean="0">
                <a:solidFill>
                  <a:schemeClr val="accent3">
                    <a:lumMod val="75000"/>
                  </a:schemeClr>
                </a:solidFill>
                <a:latin typeface="Arial Black" panose="020B0A04020102020204" pitchFamily="34" charset="0"/>
              </a:rPr>
              <a:t>WHAT IS SOCIAL MEDIA</a:t>
            </a:r>
          </a:p>
          <a:p>
            <a:pPr>
              <a:buFont typeface="Wingdings" panose="05000000000000000000" pitchFamily="2" charset="2"/>
              <a:buChar char="q"/>
            </a:pPr>
            <a:r>
              <a:rPr lang="en-US" sz="2800" dirty="0" smtClean="0">
                <a:solidFill>
                  <a:schemeClr val="accent3">
                    <a:lumMod val="75000"/>
                  </a:schemeClr>
                </a:solidFill>
                <a:latin typeface="Arial Black" panose="020B0A04020102020204" pitchFamily="34" charset="0"/>
              </a:rPr>
              <a:t>IMPORTANCE OF SOCIAL MEDIA IN OUR LIVES</a:t>
            </a:r>
          </a:p>
          <a:p>
            <a:pPr>
              <a:buFont typeface="Wingdings" panose="05000000000000000000" pitchFamily="2" charset="2"/>
              <a:buChar char="q"/>
            </a:pPr>
            <a:r>
              <a:rPr lang="en-US" sz="2800" dirty="0" smtClean="0">
                <a:solidFill>
                  <a:schemeClr val="accent3">
                    <a:lumMod val="75000"/>
                  </a:schemeClr>
                </a:solidFill>
                <a:latin typeface="Arial Black" panose="020B0A04020102020204" pitchFamily="34" charset="0"/>
              </a:rPr>
              <a:t>HOW SOCIAL MEDIA WORKS</a:t>
            </a:r>
          </a:p>
          <a:p>
            <a:pPr>
              <a:buFont typeface="Wingdings" panose="05000000000000000000" pitchFamily="2" charset="2"/>
              <a:buChar char="q"/>
            </a:pPr>
            <a:r>
              <a:rPr lang="en-US" sz="2800" dirty="0" smtClean="0">
                <a:solidFill>
                  <a:schemeClr val="accent3">
                    <a:lumMod val="75000"/>
                  </a:schemeClr>
                </a:solidFill>
                <a:latin typeface="Arial Black" panose="020B0A04020102020204" pitchFamily="34" charset="0"/>
              </a:rPr>
              <a:t>TYPES OF SOCIAL MEDIA </a:t>
            </a:r>
          </a:p>
          <a:p>
            <a:pPr>
              <a:buFont typeface="Wingdings" panose="05000000000000000000" pitchFamily="2" charset="2"/>
              <a:buChar char="q"/>
            </a:pPr>
            <a:r>
              <a:rPr lang="en-US" sz="2800" dirty="0" smtClean="0">
                <a:solidFill>
                  <a:schemeClr val="accent3">
                    <a:lumMod val="75000"/>
                  </a:schemeClr>
                </a:solidFill>
                <a:latin typeface="Arial Black" panose="020B0A04020102020204" pitchFamily="34" charset="0"/>
              </a:rPr>
              <a:t>ADVANTAGES AND DISADVANTAGE</a:t>
            </a:r>
          </a:p>
          <a:p>
            <a:pPr>
              <a:buFont typeface="Wingdings" panose="05000000000000000000" pitchFamily="2" charset="2"/>
              <a:buChar char="q"/>
            </a:pPr>
            <a:r>
              <a:rPr lang="en-US" sz="2800" dirty="0" smtClean="0">
                <a:solidFill>
                  <a:schemeClr val="accent3">
                    <a:lumMod val="75000"/>
                  </a:schemeClr>
                </a:solidFill>
                <a:latin typeface="Arial Black" panose="020B0A04020102020204" pitchFamily="34" charset="0"/>
              </a:rPr>
              <a:t>THANKYOU</a:t>
            </a:r>
            <a:endParaRPr lang="en-IN" sz="2800" dirty="0">
              <a:solidFill>
                <a:schemeClr val="accent3">
                  <a:lumMod val="75000"/>
                </a:schemeClr>
              </a:solidFill>
              <a:latin typeface="Arial Black" panose="020B0A04020102020204" pitchFamily="34" charset="0"/>
            </a:endParaRPr>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3950549445"/>
      </p:ext>
    </p:extLst>
  </p:cSld>
  <p:clrMapOvr>
    <a:masterClrMapping/>
  </p:clrMapOvr>
  <p:transition spd="slow" advTm="3">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67148" y="633180"/>
            <a:ext cx="8596668" cy="1320800"/>
          </a:xfrm>
        </p:spPr>
        <p:txBody>
          <a:bodyPr/>
          <a:lstStyle/>
          <a:p>
            <a:r>
              <a:rPr lang="en-US" b="1" dirty="0" smtClean="0">
                <a:solidFill>
                  <a:schemeClr val="bg1"/>
                </a:solidFill>
                <a:latin typeface="Bahnschrift SemiCondensed" panose="020B0502040204020203" pitchFamily="34" charset="0"/>
              </a:rPr>
              <a:t>INTRODUCTION</a:t>
            </a:r>
            <a:endParaRPr lang="en-IN" b="1" dirty="0">
              <a:solidFill>
                <a:schemeClr val="bg1"/>
              </a:solidFill>
              <a:latin typeface="Bahnschrift SemiCondensed" panose="020B0502040204020203" pitchFamily="34" charset="0"/>
            </a:endParaRPr>
          </a:p>
        </p:txBody>
      </p:sp>
      <p:sp>
        <p:nvSpPr>
          <p:cNvPr id="3" name="Content Placeholder 2"/>
          <p:cNvSpPr>
            <a:spLocks noGrp="1"/>
          </p:cNvSpPr>
          <p:nvPr>
            <p:ph idx="1"/>
          </p:nvPr>
        </p:nvSpPr>
        <p:spPr>
          <a:xfrm>
            <a:off x="731520" y="2791314"/>
            <a:ext cx="10607039" cy="4727891"/>
          </a:xfrm>
        </p:spPr>
        <p:txBody>
          <a:bodyPr>
            <a:noAutofit/>
          </a:bodyPr>
          <a:lstStyle/>
          <a:p>
            <a:pPr>
              <a:buFont typeface="Wingdings" panose="05000000000000000000" pitchFamily="2" charset="2"/>
              <a:buChar char="Ø"/>
            </a:pPr>
            <a:r>
              <a:rPr lang="en-US" sz="2800" smtClean="0">
                <a:solidFill>
                  <a:schemeClr val="tx1"/>
                </a:solidFill>
              </a:rPr>
              <a:t> </a:t>
            </a:r>
            <a:r>
              <a:rPr lang="en-US" sz="2800" b="1" smtClean="0">
                <a:solidFill>
                  <a:srgbClr val="FF0000"/>
                </a:solidFill>
                <a:latin typeface="Arial Black" panose="020B0A04020102020204" pitchFamily="34" charset="0"/>
              </a:rPr>
              <a:t>Social media is a digital technology that facilitates the sharing of content, multimedia, and information through virtual networks and communities.</a:t>
            </a:r>
            <a:endParaRPr lang="en-US" sz="2800" b="1" dirty="0" smtClean="0">
              <a:solidFill>
                <a:srgbClr val="FF0000"/>
              </a:solidFill>
              <a:latin typeface="Arial Black" panose="020B0A04020102020204" pitchFamily="34" charset="0"/>
            </a:endParaRPr>
          </a:p>
          <a:p>
            <a:pPr>
              <a:buFont typeface="Wingdings" panose="05000000000000000000" pitchFamily="2" charset="2"/>
              <a:buChar char="Ø"/>
            </a:pPr>
            <a:r>
              <a:rPr lang="en-US" sz="2800" dirty="0" smtClean="0">
                <a:solidFill>
                  <a:srgbClr val="00B050"/>
                </a:solidFill>
                <a:latin typeface="Arial Black" panose="020B0A04020102020204" pitchFamily="34" charset="0"/>
              </a:rPr>
              <a:t>There </a:t>
            </a:r>
            <a:r>
              <a:rPr lang="en-US" sz="2800" dirty="0">
                <a:solidFill>
                  <a:srgbClr val="00B050"/>
                </a:solidFill>
                <a:latin typeface="Arial Black" panose="020B0A04020102020204" pitchFamily="34" charset="0"/>
              </a:rPr>
              <a:t>are more than 4.7 billion social media users around the world</a:t>
            </a:r>
            <a:r>
              <a:rPr lang="en-US" sz="2800" dirty="0" smtClean="0">
                <a:solidFill>
                  <a:srgbClr val="00B050"/>
                </a:solidFill>
                <a:latin typeface="Arial Black" panose="020B0A04020102020204" pitchFamily="34" charset="0"/>
              </a:rPr>
              <a:t>.</a:t>
            </a:r>
          </a:p>
          <a:p>
            <a:pPr>
              <a:buFont typeface="Wingdings" panose="05000000000000000000" pitchFamily="2" charset="2"/>
              <a:buChar char="Ø"/>
            </a:pPr>
            <a:r>
              <a:rPr lang="hy-AM" sz="2800" dirty="0" smtClean="0">
                <a:solidFill>
                  <a:schemeClr val="tx1"/>
                </a:solidFill>
              </a:rPr>
              <a:t> </a:t>
            </a:r>
            <a:r>
              <a:rPr lang="en-US" sz="2800" dirty="0" smtClean="0">
                <a:solidFill>
                  <a:srgbClr val="FFC000"/>
                </a:solidFill>
                <a:latin typeface="Arial Black" panose="020B0A04020102020204" pitchFamily="34" charset="0"/>
              </a:rPr>
              <a:t>The </a:t>
            </a:r>
            <a:r>
              <a:rPr lang="en-US" sz="2800" dirty="0">
                <a:solidFill>
                  <a:srgbClr val="FFC000"/>
                </a:solidFill>
                <a:latin typeface="Arial Black" panose="020B0A04020102020204" pitchFamily="34" charset="0"/>
              </a:rPr>
              <a:t>largest social media platforms are Facebook, YouTube, </a:t>
            </a:r>
            <a:r>
              <a:rPr lang="en-US" sz="2800" dirty="0" err="1">
                <a:solidFill>
                  <a:srgbClr val="FFC000"/>
                </a:solidFill>
                <a:latin typeface="Arial Black" panose="020B0A04020102020204" pitchFamily="34" charset="0"/>
              </a:rPr>
              <a:t>WhatsApp</a:t>
            </a:r>
            <a:r>
              <a:rPr lang="en-US" sz="2800" dirty="0">
                <a:solidFill>
                  <a:srgbClr val="FFC000"/>
                </a:solidFill>
                <a:latin typeface="Arial Black" panose="020B0A04020102020204" pitchFamily="34" charset="0"/>
              </a:rPr>
              <a:t>, </a:t>
            </a:r>
            <a:r>
              <a:rPr lang="en-US" sz="2800" dirty="0" err="1">
                <a:solidFill>
                  <a:srgbClr val="FFC000"/>
                </a:solidFill>
                <a:latin typeface="Arial Black" panose="020B0A04020102020204" pitchFamily="34" charset="0"/>
              </a:rPr>
              <a:t>Instagram</a:t>
            </a:r>
            <a:r>
              <a:rPr lang="en-US" sz="2800" dirty="0">
                <a:solidFill>
                  <a:srgbClr val="FFC000"/>
                </a:solidFill>
                <a:latin typeface="Arial Black" panose="020B0A04020102020204" pitchFamily="34" charset="0"/>
              </a:rPr>
              <a:t>, and </a:t>
            </a:r>
            <a:r>
              <a:rPr lang="en-US" sz="2800" dirty="0" err="1">
                <a:solidFill>
                  <a:srgbClr val="FFC000"/>
                </a:solidFill>
                <a:latin typeface="Arial Black" panose="020B0A04020102020204" pitchFamily="34" charset="0"/>
              </a:rPr>
              <a:t>WeChat</a:t>
            </a:r>
            <a:r>
              <a:rPr lang="en-US" sz="2800" dirty="0" smtClean="0">
                <a:solidFill>
                  <a:srgbClr val="FFC000"/>
                </a:solidFill>
                <a:latin typeface="Arial Black" panose="020B0A04020102020204" pitchFamily="34" charset="0"/>
              </a:rPr>
              <a:t>.</a:t>
            </a:r>
            <a:endParaRPr lang="en-IN" sz="2800" dirty="0">
              <a:solidFill>
                <a:srgbClr val="FFC000"/>
              </a:solidFill>
              <a:latin typeface="Arial Black" panose="020B0A04020102020204" pitchFamily="34" charset="0"/>
            </a:endParaRPr>
          </a:p>
        </p:txBody>
      </p:sp>
      <p:pic>
        <p:nvPicPr>
          <p:cNvPr id="4098" name="Picture 2" descr="Social Media Tools for Consumers and Partners | Social Media | CD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8746" y="864666"/>
            <a:ext cx="5767754" cy="1806576"/>
          </a:xfrm>
          <a:prstGeom prst="rect">
            <a:avLst/>
          </a:prstGeom>
          <a:noFill/>
          <a:extLst>
            <a:ext uri="{909E8E84-426E-40DD-AFC4-6F175D3DCCD1}">
              <a14:hiddenFill xmlns:a14="http://schemas.microsoft.com/office/drawing/2010/main">
                <a:solidFill>
                  <a:srgbClr val="FFFFFF"/>
                </a:solidFill>
              </a14:hiddenFill>
            </a:ext>
          </a:extLst>
        </p:spPr>
      </p:pic>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
        <p:nvSpPr>
          <p:cNvPr id="4" name="Rectangle 3"/>
          <p:cNvSpPr/>
          <p:nvPr/>
        </p:nvSpPr>
        <p:spPr>
          <a:xfrm>
            <a:off x="358775" y="1569949"/>
            <a:ext cx="6096000" cy="646331"/>
          </a:xfrm>
          <a:prstGeom prst="rect">
            <a:avLst/>
          </a:prstGeom>
        </p:spPr>
        <p:txBody>
          <a:bodyPr>
            <a:spAutoFit/>
          </a:bodyPr>
          <a:lstStyle/>
          <a:p>
            <a:endParaRPr lang="en-US" b="1" dirty="0">
              <a:solidFill>
                <a:srgbClr val="FF0000"/>
              </a:solidFill>
              <a:latin typeface="Arial Black" panose="020B0A04020102020204" pitchFamily="34" charset="0"/>
            </a:endParaRPr>
          </a:p>
          <a:p>
            <a:endParaRPr lang="en-SG" dirty="0"/>
          </a:p>
        </p:txBody>
      </p:sp>
    </p:spTree>
    <p:extLst>
      <p:ext uri="{BB962C8B-B14F-4D97-AF65-F5344CB8AC3E}">
        <p14:creationId xmlns:p14="http://schemas.microsoft.com/office/powerpoint/2010/main" val="3997259183"/>
      </p:ext>
    </p:extLst>
  </p:cSld>
  <p:clrMapOvr>
    <a:masterClrMapping/>
  </p:clrMapOvr>
  <mc:AlternateContent xmlns:mc="http://schemas.openxmlformats.org/markup-compatibility/2006" xmlns:p14="http://schemas.microsoft.com/office/powerpoint/2010/main">
    <mc:Choice Requires="p14">
      <p:transition spd="slow" p14:dur="3400" advTm="903">
        <p14:reveal/>
      </p:transition>
    </mc:Choice>
    <mc:Fallback xmlns="">
      <p:transition spd="slow" advTm="90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50815" y="624110"/>
            <a:ext cx="8911687" cy="1280890"/>
          </a:xfrm>
        </p:spPr>
        <p:txBody>
          <a:bodyPr>
            <a:normAutofit/>
          </a:bodyPr>
          <a:lstStyle/>
          <a:p>
            <a:r>
              <a:rPr lang="en-US" sz="4400" dirty="0" smtClean="0">
                <a:solidFill>
                  <a:schemeClr val="bg1"/>
                </a:solidFill>
                <a:latin typeface="Bahnschrift SemiBold Condensed" panose="020B0502040204020203" pitchFamily="34" charset="0"/>
              </a:rPr>
              <a:t>WHAT IS SOCIAL MEDIA</a:t>
            </a:r>
            <a:endParaRPr lang="en-IN" sz="4400" dirty="0">
              <a:solidFill>
                <a:schemeClr val="bg1"/>
              </a:solidFill>
              <a:latin typeface="Bahnschrift SemiBold Condensed" panose="020B0502040204020203" pitchFamily="34" charset="0"/>
            </a:endParaRPr>
          </a:p>
        </p:txBody>
      </p:sp>
      <p:pic>
        <p:nvPicPr>
          <p:cNvPr id="2054" name="Picture 6" descr="Blog | Different types of social media | social media agency"/>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tretch>
            <a:fillRect/>
          </a:stretch>
        </p:blipFill>
        <p:spPr bwMode="auto">
          <a:xfrm>
            <a:off x="808756" y="1798797"/>
            <a:ext cx="4313237" cy="333949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half" idx="2"/>
          </p:nvPr>
        </p:nvSpPr>
        <p:spPr>
          <a:xfrm>
            <a:off x="5274696" y="1905000"/>
            <a:ext cx="5939101" cy="4697411"/>
          </a:xfrm>
        </p:spPr>
        <p:txBody>
          <a:bodyPr>
            <a:noAutofit/>
          </a:bodyPr>
          <a:lstStyle/>
          <a:p>
            <a:pPr lvl="1">
              <a:buFont typeface="Wingdings" panose="05000000000000000000" pitchFamily="2" charset="2"/>
              <a:buChar char="q"/>
            </a:pPr>
            <a:r>
              <a:rPr lang="en-US" sz="3400" b="1" i="1" dirty="0" smtClean="0">
                <a:latin typeface="Bahnschrift Condensed" panose="020B0502040204020203" pitchFamily="34" charset="0"/>
              </a:rPr>
              <a:t> </a:t>
            </a:r>
            <a:r>
              <a:rPr lang="en-US" sz="3400" b="1" i="1" dirty="0" smtClean="0">
                <a:solidFill>
                  <a:schemeClr val="accent6">
                    <a:lumMod val="75000"/>
                  </a:schemeClr>
                </a:solidFill>
                <a:latin typeface="Bahnschrift Condensed" panose="020B0502040204020203" pitchFamily="34" charset="0"/>
              </a:rPr>
              <a:t>Social </a:t>
            </a:r>
            <a:r>
              <a:rPr lang="en-US" sz="3400" b="1" i="1" dirty="0">
                <a:solidFill>
                  <a:schemeClr val="accent6">
                    <a:lumMod val="75000"/>
                  </a:schemeClr>
                </a:solidFill>
                <a:latin typeface="Bahnschrift Condensed" panose="020B0502040204020203" pitchFamily="34" charset="0"/>
              </a:rPr>
              <a:t>media are interactive technologies that facilitate the creation and sharing of information, ideas, interests, and other forms of expression through virtual communities and networks</a:t>
            </a:r>
            <a:r>
              <a:rPr lang="en-US" sz="3400" b="1" i="1" dirty="0">
                <a:latin typeface="Bahnschrift Condensed" panose="020B0502040204020203" pitchFamily="34" charset="0"/>
              </a:rPr>
              <a:t>.</a:t>
            </a:r>
            <a:endParaRPr lang="en-IN" sz="3400" b="1" i="1" dirty="0">
              <a:latin typeface="Bahnschrift Condensed" panose="020B0502040204020203" pitchFamily="34" charset="0"/>
            </a:endParaRPr>
          </a:p>
        </p:txBody>
      </p:sp>
      <p:pic>
        <p:nvPicPr>
          <p:cNvPr id="8" name="Audio 7">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39984942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6">
        <p15:prstTrans prst="drape"/>
      </p:transition>
    </mc:Choice>
    <mc:Fallback xmlns="">
      <p:transition spd="slow" advTm="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62395" y="624574"/>
            <a:ext cx="8911687" cy="1280890"/>
          </a:xfrm>
        </p:spPr>
        <p:txBody>
          <a:bodyPr>
            <a:normAutofit fontScale="90000"/>
          </a:bodyPr>
          <a:lstStyle/>
          <a:p>
            <a:r>
              <a:rPr lang="en-US" sz="3100" dirty="0">
                <a:solidFill>
                  <a:schemeClr val="bg1"/>
                </a:solidFill>
                <a:latin typeface="Arial Black" panose="020B0A04020102020204" pitchFamily="34" charset="0"/>
              </a:rPr>
              <a:t>IMPORTANCE OF SOCIAL MEDIA IN OUR LIVES</a:t>
            </a:r>
            <a:r>
              <a:rPr lang="en-US" dirty="0">
                <a:solidFill>
                  <a:schemeClr val="tx1"/>
                </a:solidFill>
                <a:latin typeface="Arial Black" panose="020B0A04020102020204" pitchFamily="34" charset="0"/>
              </a:rPr>
              <a:t/>
            </a:r>
            <a:br>
              <a:rPr lang="en-US" dirty="0">
                <a:solidFill>
                  <a:schemeClr val="tx1"/>
                </a:solidFill>
                <a:latin typeface="Arial Black" panose="020B0A04020102020204" pitchFamily="34" charset="0"/>
              </a:rPr>
            </a:br>
            <a:endParaRPr lang="en-IN" dirty="0"/>
          </a:p>
        </p:txBody>
      </p:sp>
      <p:sp>
        <p:nvSpPr>
          <p:cNvPr id="3" name="Content Placeholder 2"/>
          <p:cNvSpPr>
            <a:spLocks noGrp="1"/>
          </p:cNvSpPr>
          <p:nvPr>
            <p:ph idx="1"/>
          </p:nvPr>
        </p:nvSpPr>
        <p:spPr>
          <a:xfrm>
            <a:off x="677334" y="2160589"/>
            <a:ext cx="5892278" cy="3880773"/>
          </a:xfrm>
        </p:spPr>
        <p:txBody>
          <a:bodyPr>
            <a:normAutofit fontScale="92500"/>
          </a:bodyPr>
          <a:lstStyle/>
          <a:p>
            <a:r>
              <a:rPr lang="en-US" sz="2400" b="1" i="1" dirty="0">
                <a:solidFill>
                  <a:srgbClr val="FF0000"/>
                </a:solidFill>
                <a:latin typeface="Arial Black" panose="020B0A04020102020204" pitchFamily="34" charset="0"/>
              </a:rPr>
              <a:t>To stay connected with friends and family: </a:t>
            </a:r>
            <a:endParaRPr lang="en-US" sz="2400" b="1" i="1" dirty="0" smtClean="0">
              <a:solidFill>
                <a:srgbClr val="FF0000"/>
              </a:solidFill>
              <a:latin typeface="Arial Black" panose="020B0A04020102020204" pitchFamily="34" charset="0"/>
            </a:endParaRPr>
          </a:p>
          <a:p>
            <a:r>
              <a:rPr lang="en-US" sz="2400" b="1" i="1" dirty="0" smtClean="0">
                <a:solidFill>
                  <a:srgbClr val="FF0000"/>
                </a:solidFill>
                <a:latin typeface="Arial Black" panose="020B0A04020102020204" pitchFamily="34" charset="0"/>
              </a:rPr>
              <a:t>The </a:t>
            </a:r>
            <a:r>
              <a:rPr lang="en-US" sz="2400" b="1" i="1" dirty="0">
                <a:solidFill>
                  <a:srgbClr val="FF0000"/>
                </a:solidFill>
                <a:latin typeface="Arial Black" panose="020B0A04020102020204" pitchFamily="34" charset="0"/>
              </a:rPr>
              <a:t>utmost importance of social media is that it helps in staying in touch with our loved ones. </a:t>
            </a:r>
            <a:endParaRPr lang="en-US" sz="2400" b="1" i="1" dirty="0" smtClean="0">
              <a:solidFill>
                <a:srgbClr val="FF0000"/>
              </a:solidFill>
              <a:latin typeface="Arial Black" panose="020B0A04020102020204" pitchFamily="34" charset="0"/>
            </a:endParaRPr>
          </a:p>
          <a:p>
            <a:r>
              <a:rPr lang="en-US" sz="2400" b="1" i="1" dirty="0" smtClean="0">
                <a:solidFill>
                  <a:srgbClr val="FF0000"/>
                </a:solidFill>
                <a:latin typeface="Arial Black" panose="020B0A04020102020204" pitchFamily="34" charset="0"/>
              </a:rPr>
              <a:t>You </a:t>
            </a:r>
            <a:r>
              <a:rPr lang="en-US" sz="2400" b="1" i="1" dirty="0">
                <a:solidFill>
                  <a:srgbClr val="FF0000"/>
                </a:solidFill>
                <a:latin typeface="Arial Black" panose="020B0A04020102020204" pitchFamily="34" charset="0"/>
              </a:rPr>
              <a:t>get to know what are your friends or family doing. </a:t>
            </a:r>
            <a:endParaRPr lang="en-US" sz="2400" b="1" i="1" dirty="0" smtClean="0">
              <a:solidFill>
                <a:srgbClr val="FF0000"/>
              </a:solidFill>
              <a:latin typeface="Arial Black" panose="020B0A04020102020204" pitchFamily="34" charset="0"/>
            </a:endParaRPr>
          </a:p>
          <a:p>
            <a:r>
              <a:rPr lang="en-US" sz="2400" b="1" i="1" dirty="0" smtClean="0">
                <a:solidFill>
                  <a:srgbClr val="FF0000"/>
                </a:solidFill>
                <a:latin typeface="Arial Black" panose="020B0A04020102020204" pitchFamily="34" charset="0"/>
              </a:rPr>
              <a:t>Even </a:t>
            </a:r>
            <a:r>
              <a:rPr lang="en-US" sz="2400" b="1" i="1" dirty="0">
                <a:solidFill>
                  <a:srgbClr val="FF0000"/>
                </a:solidFill>
                <a:latin typeface="Arial Black" panose="020B0A04020102020204" pitchFamily="34" charset="0"/>
              </a:rPr>
              <a:t>without meeting up too often, social media helps in creating and sustaining that emotional bond.</a:t>
            </a:r>
            <a:endParaRPr lang="en-IN" sz="2400" b="1" i="1" dirty="0">
              <a:solidFill>
                <a:srgbClr val="FF0000"/>
              </a:solidFill>
              <a:latin typeface="Arial Black" panose="020B0A04020102020204" pitchFamily="34" charset="0"/>
            </a:endParaRPr>
          </a:p>
        </p:txBody>
      </p:sp>
      <p:pic>
        <p:nvPicPr>
          <p:cNvPr id="1028" name="Picture 4" descr="Best social media platform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9612" y="1814975"/>
            <a:ext cx="5055115" cy="4572000"/>
          </a:xfrm>
          <a:prstGeom prst="rect">
            <a:avLst/>
          </a:prstGeom>
          <a:noFill/>
          <a:extLst>
            <a:ext uri="{909E8E84-426E-40DD-AFC4-6F175D3DCCD1}">
              <a14:hiddenFill xmlns:a14="http://schemas.microsoft.com/office/drawing/2010/main">
                <a:solidFill>
                  <a:srgbClr val="FFFFFF"/>
                </a:solidFill>
              </a14:hiddenFill>
            </a:ext>
          </a:extLst>
        </p:spPr>
      </p:pic>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636634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
        <p15:prstTrans prst="peelOff"/>
      </p:transition>
    </mc:Choice>
    <mc:Fallback xmlns="">
      <p:transition spd="slow" advTm="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8571" y="736199"/>
            <a:ext cx="8596668" cy="519946"/>
          </a:xfrm>
        </p:spPr>
        <p:txBody>
          <a:bodyPr>
            <a:normAutofit fontScale="90000"/>
          </a:bodyPr>
          <a:lstStyle/>
          <a:p>
            <a:r>
              <a:rPr lang="en-US" dirty="0">
                <a:solidFill>
                  <a:schemeClr val="bg1"/>
                </a:solidFill>
                <a:latin typeface="Arial Black" panose="020B0A04020102020204" pitchFamily="34" charset="0"/>
              </a:rPr>
              <a:t>HOW SOCIAL MEDIA </a:t>
            </a:r>
            <a:r>
              <a:rPr lang="en-US" dirty="0" smtClean="0">
                <a:solidFill>
                  <a:schemeClr val="bg1"/>
                </a:solidFill>
                <a:latin typeface="Arial Black" panose="020B0A04020102020204" pitchFamily="34" charset="0"/>
              </a:rPr>
              <a:t>WORKS</a:t>
            </a:r>
            <a:r>
              <a:rPr lang="en-US" dirty="0" smtClean="0">
                <a:solidFill>
                  <a:schemeClr val="bg1"/>
                </a:solidFill>
                <a:latin typeface="Arial Black" panose="020B0A04020102020204" pitchFamily="34" charset="0"/>
              </a:rPr>
              <a:t/>
            </a:r>
            <a:br>
              <a:rPr lang="en-US" dirty="0" smtClean="0">
                <a:solidFill>
                  <a:schemeClr val="bg1"/>
                </a:solidFill>
                <a:latin typeface="Arial Black" panose="020B0A04020102020204" pitchFamily="34" charset="0"/>
              </a:rPr>
            </a:br>
            <a:endParaRPr lang="en-US" dirty="0">
              <a:solidFill>
                <a:schemeClr val="bg1"/>
              </a:solidFill>
              <a:latin typeface="Arial Black" panose="020B0A04020102020204" pitchFamily="34" charset="0"/>
            </a:endParaRPr>
          </a:p>
        </p:txBody>
      </p:sp>
      <p:sp>
        <p:nvSpPr>
          <p:cNvPr id="3" name="Content Placeholder 2"/>
          <p:cNvSpPr>
            <a:spLocks noGrp="1"/>
          </p:cNvSpPr>
          <p:nvPr>
            <p:ph sz="half" idx="1"/>
          </p:nvPr>
        </p:nvSpPr>
        <p:spPr>
          <a:xfrm>
            <a:off x="641347" y="1803242"/>
            <a:ext cx="5494867" cy="4423092"/>
          </a:xfrm>
        </p:spPr>
        <p:txBody>
          <a:bodyPr>
            <a:noAutofit/>
          </a:bodyPr>
          <a:lstStyle/>
          <a:p>
            <a:pPr>
              <a:buFont typeface="Wingdings" panose="05000000000000000000" pitchFamily="2" charset="2"/>
              <a:buChar char="q"/>
            </a:pPr>
            <a:r>
              <a:rPr lang="en-IN" sz="2400" dirty="0">
                <a:solidFill>
                  <a:srgbClr val="C00000"/>
                </a:solidFill>
                <a:latin typeface="Bahnschrift SemiBold Condensed" panose="020B0502040204020203" pitchFamily="34" charset="0"/>
              </a:rPr>
              <a:t>Social media platforms allow users to have conversations, share information and create web content</a:t>
            </a:r>
            <a:r>
              <a:rPr lang="en-IN" sz="2400" dirty="0" smtClean="0">
                <a:solidFill>
                  <a:srgbClr val="C00000"/>
                </a:solidFill>
                <a:latin typeface="Bahnschrift SemiBold Condensed" panose="020B0502040204020203" pitchFamily="34" charset="0"/>
              </a:rPr>
              <a:t>.</a:t>
            </a:r>
          </a:p>
          <a:p>
            <a:pPr>
              <a:buFont typeface="Wingdings" panose="05000000000000000000" pitchFamily="2" charset="2"/>
              <a:buChar char="q"/>
            </a:pPr>
            <a:r>
              <a:rPr lang="en-IN" sz="2400" dirty="0" smtClean="0">
                <a:solidFill>
                  <a:srgbClr val="C00000"/>
                </a:solidFill>
                <a:latin typeface="Bahnschrift SemiBold Condensed" panose="020B0502040204020203" pitchFamily="34" charset="0"/>
              </a:rPr>
              <a:t> </a:t>
            </a:r>
            <a:r>
              <a:rPr lang="en-IN" sz="2400" dirty="0">
                <a:solidFill>
                  <a:srgbClr val="C00000"/>
                </a:solidFill>
                <a:latin typeface="Bahnschrift SemiBold Condensed" panose="020B0502040204020203" pitchFamily="34" charset="0"/>
              </a:rPr>
              <a:t>There are many forms of social media, including blogs, micro-blogs, wikis, social networking sites, photo-sharing sites, instant messaging, video-sharing sites, podcasts, widgets, virtual worlds, and more.</a:t>
            </a:r>
          </a:p>
        </p:txBody>
      </p:sp>
      <p:pic>
        <p:nvPicPr>
          <p:cNvPr id="6" name="Content Placeholder 5"/>
          <p:cNvPicPr>
            <a:picLocks noGrp="1" noChangeAspect="1"/>
          </p:cNvPicPr>
          <p:nvPr>
            <p:ph sz="half" idx="2"/>
          </p:nvPr>
        </p:nvPicPr>
        <p:blipFill>
          <a:blip r:embed="rId4"/>
          <a:stretch>
            <a:fillRect/>
          </a:stretch>
        </p:blipFill>
        <p:spPr>
          <a:xfrm>
            <a:off x="6398524" y="1803242"/>
            <a:ext cx="5763224" cy="3227405"/>
          </a:xfrm>
          <a:prstGeom prst="rect">
            <a:avLst/>
          </a:prstGeom>
        </p:spPr>
      </p:pic>
      <p:pic>
        <p:nvPicPr>
          <p:cNvPr id="8" name="Audio 7">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27916509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
        <p15:prstTrans prst="drape"/>
      </p:transition>
    </mc:Choice>
    <mc:Fallback xmlns="">
      <p:transition spd="slow" advTm="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69530" y="676276"/>
            <a:ext cx="8596668" cy="696390"/>
          </a:xfrm>
        </p:spPr>
        <p:txBody>
          <a:bodyPr>
            <a:normAutofit fontScale="90000"/>
          </a:bodyPr>
          <a:lstStyle/>
          <a:p>
            <a:r>
              <a:rPr lang="en-US" dirty="0">
                <a:solidFill>
                  <a:schemeClr val="bg1"/>
                </a:solidFill>
                <a:latin typeface="Arial Black" panose="020B0A04020102020204" pitchFamily="34" charset="0"/>
              </a:rPr>
              <a:t>TYPES OF SOCIAL MEDIA </a:t>
            </a:r>
            <a:r>
              <a:rPr lang="en-US" dirty="0">
                <a:solidFill>
                  <a:schemeClr val="tx1"/>
                </a:solidFill>
                <a:latin typeface="Arial Black" panose="020B0A04020102020204" pitchFamily="34" charset="0"/>
              </a:rPr>
              <a:t/>
            </a:r>
            <a:br>
              <a:rPr lang="en-US" dirty="0">
                <a:solidFill>
                  <a:schemeClr val="tx1"/>
                </a:solidFill>
                <a:latin typeface="Arial Black" panose="020B0A04020102020204" pitchFamily="34" charset="0"/>
              </a:rPr>
            </a:br>
            <a:endParaRPr lang="en-IN" dirty="0"/>
          </a:p>
        </p:txBody>
      </p:sp>
      <p:sp>
        <p:nvSpPr>
          <p:cNvPr id="4" name="Content Placeholder 3"/>
          <p:cNvSpPr>
            <a:spLocks noGrp="1"/>
          </p:cNvSpPr>
          <p:nvPr>
            <p:ph sz="half" idx="1"/>
          </p:nvPr>
        </p:nvSpPr>
        <p:spPr>
          <a:xfrm>
            <a:off x="1769530" y="1863346"/>
            <a:ext cx="5382573" cy="4778754"/>
          </a:xfrm>
        </p:spPr>
        <p:txBody>
          <a:bodyPr>
            <a:noAutofit/>
          </a:bodyPr>
          <a:lstStyle/>
          <a:p>
            <a:pPr marL="0" indent="0">
              <a:buNone/>
            </a:pPr>
            <a:r>
              <a:rPr lang="en-IN" sz="3200" b="1" i="1" dirty="0">
                <a:solidFill>
                  <a:srgbClr val="FFC000"/>
                </a:solidFill>
                <a:latin typeface="Bahnschrift Light Condensed" panose="020B0502040204020203" pitchFamily="34" charset="0"/>
              </a:rPr>
              <a:t>The </a:t>
            </a:r>
            <a:r>
              <a:rPr lang="en-IN" sz="3200" b="1" i="1" dirty="0" smtClean="0">
                <a:solidFill>
                  <a:srgbClr val="FFC000"/>
                </a:solidFill>
                <a:latin typeface="Bahnschrift Light Condensed" panose="020B0502040204020203" pitchFamily="34" charset="0"/>
              </a:rPr>
              <a:t>different </a:t>
            </a:r>
            <a:r>
              <a:rPr lang="en-IN" sz="3200" b="1" i="1" dirty="0">
                <a:solidFill>
                  <a:srgbClr val="FFC000"/>
                </a:solidFill>
                <a:latin typeface="Bahnschrift Light Condensed" panose="020B0502040204020203" pitchFamily="34" charset="0"/>
              </a:rPr>
              <a:t>types of social media</a:t>
            </a:r>
          </a:p>
          <a:p>
            <a:pPr>
              <a:buFont typeface="Wingdings" panose="05000000000000000000" pitchFamily="2" charset="2"/>
              <a:buChar char="v"/>
            </a:pPr>
            <a:r>
              <a:rPr lang="en-IN" sz="2800" b="1" i="1" dirty="0">
                <a:solidFill>
                  <a:srgbClr val="92D050"/>
                </a:solidFill>
                <a:latin typeface="Bahnschrift Light Condensed" panose="020B0502040204020203" pitchFamily="34" charset="0"/>
              </a:rPr>
              <a:t>Traditional social networking sites. </a:t>
            </a:r>
            <a:r>
              <a:rPr lang="en-IN" sz="2800" b="1" i="1" dirty="0" smtClean="0">
                <a:solidFill>
                  <a:srgbClr val="92D050"/>
                </a:solidFill>
                <a:latin typeface="Bahnschrift Light Condensed" panose="020B0502040204020203" pitchFamily="34" charset="0"/>
              </a:rPr>
              <a:t>like </a:t>
            </a:r>
            <a:r>
              <a:rPr lang="en-IN" sz="2800" b="1" i="1" dirty="0">
                <a:solidFill>
                  <a:srgbClr val="92D050"/>
                </a:solidFill>
                <a:latin typeface="Bahnschrift Light Condensed" panose="020B0502040204020203" pitchFamily="34" charset="0"/>
              </a:rPr>
              <a:t>Facebook, Twitter, LinkedIn, and </a:t>
            </a:r>
            <a:r>
              <a:rPr lang="en-IN" sz="2800" b="1" i="1" dirty="0" err="1">
                <a:solidFill>
                  <a:srgbClr val="92D050"/>
                </a:solidFill>
                <a:latin typeface="Bahnschrift Light Condensed" panose="020B0502040204020203" pitchFamily="34" charset="0"/>
              </a:rPr>
              <a:t>TikTok</a:t>
            </a:r>
            <a:r>
              <a:rPr lang="en-IN" sz="2800" b="1" i="1" dirty="0">
                <a:solidFill>
                  <a:srgbClr val="92D050"/>
                </a:solidFill>
                <a:latin typeface="Bahnschrift Light Condensed" panose="020B0502040204020203" pitchFamily="34" charset="0"/>
              </a:rPr>
              <a:t>. ...</a:t>
            </a:r>
          </a:p>
          <a:p>
            <a:pPr>
              <a:buFont typeface="Wingdings" panose="05000000000000000000" pitchFamily="2" charset="2"/>
              <a:buChar char="v"/>
            </a:pPr>
            <a:r>
              <a:rPr lang="en-IN" sz="2800" b="1" i="1" dirty="0" smtClean="0">
                <a:solidFill>
                  <a:srgbClr val="92D050"/>
                </a:solidFill>
                <a:latin typeface="Bahnschrift Light Condensed" panose="020B0502040204020203" pitchFamily="34" charset="0"/>
              </a:rPr>
              <a:t> Image </a:t>
            </a:r>
            <a:r>
              <a:rPr lang="en-IN" sz="2800" b="1" i="1" dirty="0">
                <a:solidFill>
                  <a:srgbClr val="92D050"/>
                </a:solidFill>
                <a:latin typeface="Bahnschrift Light Condensed" panose="020B0502040204020203" pitchFamily="34" charset="0"/>
              </a:rPr>
              <a:t>and video sharing sites. ...</a:t>
            </a:r>
          </a:p>
          <a:p>
            <a:pPr>
              <a:buFont typeface="Wingdings" panose="05000000000000000000" pitchFamily="2" charset="2"/>
              <a:buChar char="v"/>
            </a:pPr>
            <a:r>
              <a:rPr lang="en-IN" sz="2800" b="1" i="1" dirty="0">
                <a:solidFill>
                  <a:srgbClr val="92D050"/>
                </a:solidFill>
                <a:latin typeface="Bahnschrift Light Condensed" panose="020B0502040204020203" pitchFamily="34" charset="0"/>
              </a:rPr>
              <a:t>Video hosting sites. ...</a:t>
            </a:r>
          </a:p>
          <a:p>
            <a:pPr>
              <a:buFont typeface="Wingdings" panose="05000000000000000000" pitchFamily="2" charset="2"/>
              <a:buChar char="v"/>
            </a:pPr>
            <a:r>
              <a:rPr lang="en-IN" sz="2800" b="1" i="1" dirty="0">
                <a:solidFill>
                  <a:srgbClr val="92D050"/>
                </a:solidFill>
                <a:latin typeface="Bahnschrift Light Condensed" panose="020B0502040204020203" pitchFamily="34" charset="0"/>
              </a:rPr>
              <a:t>Community blogs. ...</a:t>
            </a:r>
          </a:p>
          <a:p>
            <a:pPr marL="0" indent="0">
              <a:buNone/>
            </a:pPr>
            <a:endParaRPr lang="en-IN" sz="2800" b="1" i="1" dirty="0">
              <a:solidFill>
                <a:srgbClr val="92D050"/>
              </a:solidFill>
              <a:latin typeface="Bahnschrift Light Condensed" panose="020B0502040204020203" pitchFamily="34" charset="0"/>
            </a:endParaRPr>
          </a:p>
          <a:p>
            <a:endParaRPr lang="en-IN" sz="2800" dirty="0"/>
          </a:p>
        </p:txBody>
      </p:sp>
      <p:pic>
        <p:nvPicPr>
          <p:cNvPr id="3076" name="Picture 4" descr="https://www.07heavenmarketing.co.uk/hubfs/What%20Is%20The%20Best%20Content%20For%20Each%20Social%20Media%20Platform%20featured.jpg"/>
          <p:cNvPicPr>
            <a:picLocks noGrp="1" noChangeAspect="1" noChangeArrowheads="1"/>
          </p:cNvPicPr>
          <p:nvPr>
            <p:ph sz="half" idx="2"/>
          </p:nvPr>
        </p:nvPicPr>
        <p:blipFill>
          <a:blip r:embed="rId4" cstate="print">
            <a:extLst>
              <a:ext uri="{28A0092B-C50C-407E-A947-70E740481C1C}">
                <a14:useLocalDpi xmlns:a14="http://schemas.microsoft.com/office/drawing/2010/main" val="0"/>
              </a:ext>
            </a:extLst>
          </a:blip>
          <a:stretch>
            <a:fillRect/>
          </a:stretch>
        </p:blipFill>
        <p:spPr bwMode="auto">
          <a:xfrm>
            <a:off x="7237734" y="2125663"/>
            <a:ext cx="4220520" cy="3778250"/>
          </a:xfrm>
          <a:prstGeom prst="rect">
            <a:avLst/>
          </a:prstGeom>
          <a:noFill/>
          <a:extLst>
            <a:ext uri="{909E8E84-426E-40DD-AFC4-6F175D3DCCD1}">
              <a14:hiddenFill xmlns:a14="http://schemas.microsoft.com/office/drawing/2010/main">
                <a:solidFill>
                  <a:srgbClr val="FFFFFF"/>
                </a:solidFill>
              </a14:hiddenFill>
            </a:ext>
          </a:extLst>
        </p:spPr>
      </p:pic>
      <p:pic>
        <p:nvPicPr>
          <p:cNvPr id="10" name="Audio 9">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3680352501"/>
      </p:ext>
    </p:extLst>
  </p:cSld>
  <p:clrMapOvr>
    <a:masterClrMapping/>
  </p:clrMapOvr>
  <p:transition spd="slow" advTm="4">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36847" y="641315"/>
            <a:ext cx="8596668" cy="1320800"/>
          </a:xfrm>
        </p:spPr>
        <p:txBody>
          <a:bodyPr>
            <a:normAutofit/>
          </a:bodyPr>
          <a:lstStyle/>
          <a:p>
            <a:r>
              <a:rPr lang="en-IN" b="1" dirty="0"/>
              <a:t> </a:t>
            </a:r>
            <a:r>
              <a:rPr lang="en-IN" b="1" dirty="0">
                <a:solidFill>
                  <a:schemeClr val="bg1"/>
                </a:solidFill>
              </a:rPr>
              <a:t>Traditional social networking sites</a:t>
            </a:r>
            <a:r>
              <a:rPr lang="en-IN" b="1" dirty="0"/>
              <a:t/>
            </a:r>
            <a:br>
              <a:rPr lang="en-IN" b="1" dirty="0"/>
            </a:br>
            <a:endParaRPr lang="en-IN" dirty="0"/>
          </a:p>
        </p:txBody>
      </p:sp>
      <p:sp>
        <p:nvSpPr>
          <p:cNvPr id="3" name="Content Placeholder 2"/>
          <p:cNvSpPr>
            <a:spLocks noGrp="1"/>
          </p:cNvSpPr>
          <p:nvPr>
            <p:ph sz="half" idx="1"/>
          </p:nvPr>
        </p:nvSpPr>
        <p:spPr>
          <a:xfrm>
            <a:off x="916485" y="2847940"/>
            <a:ext cx="9943774" cy="3880772"/>
          </a:xfrm>
        </p:spPr>
        <p:txBody>
          <a:bodyPr>
            <a:noAutofit/>
          </a:bodyPr>
          <a:lstStyle/>
          <a:p>
            <a:r>
              <a:rPr lang="en-US" sz="2400" b="1" dirty="0">
                <a:solidFill>
                  <a:srgbClr val="FFFF00"/>
                </a:solidFill>
                <a:latin typeface="Bahnschrift Condensed" panose="020B0502040204020203" pitchFamily="34" charset="0"/>
              </a:rPr>
              <a:t>Most of us are familiar with social networking sites like Facebook, Twitter, LinkedIn, and </a:t>
            </a:r>
            <a:r>
              <a:rPr lang="en-US" sz="2400" b="1" dirty="0" err="1">
                <a:solidFill>
                  <a:srgbClr val="FFFF00"/>
                </a:solidFill>
                <a:latin typeface="Bahnschrift Condensed" panose="020B0502040204020203" pitchFamily="34" charset="0"/>
              </a:rPr>
              <a:t>TikTok</a:t>
            </a:r>
            <a:r>
              <a:rPr lang="en-US" sz="2400" b="1" dirty="0">
                <a:solidFill>
                  <a:srgbClr val="FFFF00"/>
                </a:solidFill>
                <a:latin typeface="Bahnschrift Condensed" panose="020B0502040204020203" pitchFamily="34" charset="0"/>
              </a:rPr>
              <a:t>. These platforms help us connect with friends, family, and brands. They encourage knowledge-sharing and are all about personal, human-to-human interaction.</a:t>
            </a:r>
          </a:p>
          <a:p>
            <a:r>
              <a:rPr lang="en-US" sz="2400" b="1" dirty="0">
                <a:solidFill>
                  <a:srgbClr val="FFFF00"/>
                </a:solidFill>
                <a:latin typeface="Bahnschrift Condensed" panose="020B0502040204020203" pitchFamily="34" charset="0"/>
              </a:rPr>
              <a:t>A social networking site is a Jill of all trades. Users can share thoughts, curate content, upload photos and videos, form groups based on interests, and participate in lively discussions. They’re built around the user and everything that’s important to them and their social circles.</a:t>
            </a:r>
          </a:p>
          <a:p>
            <a:r>
              <a:rPr lang="en-US" sz="2400" b="1" dirty="0">
                <a:solidFill>
                  <a:srgbClr val="FFFF00"/>
                </a:solidFill>
                <a:latin typeface="Bahnschrift Condensed" panose="020B0502040204020203" pitchFamily="34" charset="0"/>
              </a:rPr>
              <a:t>Also, they help us to </a:t>
            </a:r>
            <a:r>
              <a:rPr lang="en-US" sz="2400" b="1" dirty="0">
                <a:solidFill>
                  <a:srgbClr val="FFFF00"/>
                </a:solidFill>
                <a:latin typeface="Bahnschrift Condensed" panose="020B0502040204020203" pitchFamily="34" charset="0"/>
                <a:hlinkClick r:id="rId4"/>
              </a:rPr>
              <a:t>measure the social media ROI</a:t>
            </a:r>
            <a:r>
              <a:rPr lang="en-US" sz="2400" b="1" dirty="0">
                <a:solidFill>
                  <a:srgbClr val="FFFF00"/>
                </a:solidFill>
                <a:latin typeface="Bahnschrift Condensed" panose="020B0502040204020203" pitchFamily="34" charset="0"/>
              </a:rPr>
              <a:t> which helps us in planning an effective marketing strategy.</a:t>
            </a:r>
          </a:p>
          <a:p>
            <a:endParaRPr lang="en-IN" sz="2400" b="1" dirty="0">
              <a:solidFill>
                <a:srgbClr val="FFFF00"/>
              </a:solidFill>
              <a:latin typeface="Bahnschrift Condensed" panose="020B0502040204020203" pitchFamily="34" charset="0"/>
            </a:endParaRPr>
          </a:p>
        </p:txBody>
      </p:sp>
      <p:pic>
        <p:nvPicPr>
          <p:cNvPr id="5" name="Picture 4"/>
          <p:cNvPicPr>
            <a:picLocks noChangeAspect="1"/>
          </p:cNvPicPr>
          <p:nvPr/>
        </p:nvPicPr>
        <p:blipFill>
          <a:blip r:embed="rId5"/>
          <a:stretch>
            <a:fillRect/>
          </a:stretch>
        </p:blipFill>
        <p:spPr>
          <a:xfrm>
            <a:off x="818011" y="1527140"/>
            <a:ext cx="10351735" cy="1095375"/>
          </a:xfrm>
          <a:prstGeom prst="rect">
            <a:avLst/>
          </a:prstGeom>
        </p:spPr>
      </p:pic>
      <p:pic>
        <p:nvPicPr>
          <p:cNvPr id="7" name="Audio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1930860642"/>
      </p:ext>
    </p:extLst>
  </p:cSld>
  <p:clrMapOvr>
    <a:masterClrMapping/>
  </p:clrMapOvr>
  <mc:AlternateContent xmlns:mc="http://schemas.openxmlformats.org/markup-compatibility/2006" xmlns:p14="http://schemas.microsoft.com/office/powerpoint/2010/main">
    <mc:Choice Requires="p14">
      <p:transition spd="med" p14:dur="700" advTm="6">
        <p:fade/>
      </p:transition>
    </mc:Choice>
    <mc:Fallback xmlns="">
      <p:transition spd="med" advTm="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65625" y="651802"/>
            <a:ext cx="8596668" cy="1320800"/>
          </a:xfrm>
        </p:spPr>
        <p:txBody>
          <a:bodyPr>
            <a:normAutofit/>
          </a:bodyPr>
          <a:lstStyle/>
          <a:p>
            <a:r>
              <a:rPr lang="en-IN" b="1" dirty="0">
                <a:solidFill>
                  <a:schemeClr val="bg1"/>
                </a:solidFill>
              </a:rPr>
              <a:t>Social review sites</a:t>
            </a:r>
            <a:br>
              <a:rPr lang="en-IN" b="1" dirty="0">
                <a:solidFill>
                  <a:schemeClr val="bg1"/>
                </a:solidFill>
              </a:rPr>
            </a:br>
            <a:endParaRPr lang="en-IN" dirty="0">
              <a:solidFill>
                <a:schemeClr val="bg1"/>
              </a:solidFill>
            </a:endParaRPr>
          </a:p>
        </p:txBody>
      </p:sp>
      <p:sp>
        <p:nvSpPr>
          <p:cNvPr id="3" name="Content Placeholder 2"/>
          <p:cNvSpPr>
            <a:spLocks noGrp="1"/>
          </p:cNvSpPr>
          <p:nvPr>
            <p:ph sz="half" idx="1"/>
          </p:nvPr>
        </p:nvSpPr>
        <p:spPr>
          <a:xfrm>
            <a:off x="677334" y="1972602"/>
            <a:ext cx="6258038" cy="4669498"/>
          </a:xfrm>
        </p:spPr>
        <p:txBody>
          <a:bodyPr>
            <a:normAutofit fontScale="77500" lnSpcReduction="20000"/>
          </a:bodyPr>
          <a:lstStyle/>
          <a:p>
            <a:r>
              <a:rPr lang="en-US" sz="3100" dirty="0">
                <a:solidFill>
                  <a:srgbClr val="00B0F0"/>
                </a:solidFill>
                <a:latin typeface="Arial Black" panose="020B0A04020102020204" pitchFamily="34" charset="0"/>
              </a:rPr>
              <a:t>What’s one of the first things you do when planning a trip or buying a new product? If you’re anything like us, you’ll head straight to the reviews.</a:t>
            </a:r>
          </a:p>
          <a:p>
            <a:r>
              <a:rPr lang="en-US" sz="3100" dirty="0">
                <a:solidFill>
                  <a:srgbClr val="00B0F0"/>
                </a:solidFill>
                <a:latin typeface="Arial Black" panose="020B0A04020102020204" pitchFamily="34" charset="0"/>
              </a:rPr>
              <a:t>Review sites like Yelp and </a:t>
            </a:r>
            <a:r>
              <a:rPr lang="en-US" sz="3100" dirty="0" smtClean="0">
                <a:solidFill>
                  <a:srgbClr val="00B0F0"/>
                </a:solidFill>
                <a:latin typeface="Arial Black" panose="020B0A04020102020204" pitchFamily="34" charset="0"/>
              </a:rPr>
              <a:t>Trip  Advisor </a:t>
            </a:r>
            <a:r>
              <a:rPr lang="en-US" sz="3100" dirty="0">
                <a:solidFill>
                  <a:srgbClr val="00B0F0"/>
                </a:solidFill>
                <a:latin typeface="Arial Black" panose="020B0A04020102020204" pitchFamily="34" charset="0"/>
              </a:rPr>
              <a:t>display reviews from community members for all sorts of locations and experiences. This eliminates a lot of the guesswork that goes into booking a restaurant or hotel. Not sure it’s the right thing for you? Check out the reviews and you’ll know.</a:t>
            </a:r>
          </a:p>
          <a:p>
            <a:endParaRPr lang="en-IN" sz="2400" dirty="0">
              <a:solidFill>
                <a:srgbClr val="7030A0"/>
              </a:solidFill>
              <a:latin typeface="Arial Black" panose="020B0A04020102020204" pitchFamily="34" charset="0"/>
            </a:endParaRPr>
          </a:p>
        </p:txBody>
      </p:sp>
      <p:pic>
        <p:nvPicPr>
          <p:cNvPr id="5" name="Picture 4"/>
          <p:cNvPicPr>
            <a:picLocks noChangeAspect="1"/>
          </p:cNvPicPr>
          <p:nvPr/>
        </p:nvPicPr>
        <p:blipFill>
          <a:blip r:embed="rId4"/>
          <a:stretch>
            <a:fillRect/>
          </a:stretch>
        </p:blipFill>
        <p:spPr>
          <a:xfrm>
            <a:off x="7127799" y="1616024"/>
            <a:ext cx="4776109" cy="3646507"/>
          </a:xfrm>
          <a:prstGeom prst="rect">
            <a:avLst/>
          </a:prstGeom>
        </p:spPr>
      </p:pic>
      <p:pic>
        <p:nvPicPr>
          <p:cNvPr id="7" name="Audio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2052701847"/>
      </p:ext>
    </p:extLst>
  </p:cSld>
  <p:clrMapOvr>
    <a:masterClrMapping/>
  </p:clrMapOvr>
  <p:transition spd="slow" advTm="3">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441</TotalTime>
  <Words>797</Words>
  <Application>Microsoft Office PowerPoint</Application>
  <PresentationFormat>Widescreen</PresentationFormat>
  <Paragraphs>79</Paragraphs>
  <Slides>17</Slides>
  <Notes>0</Notes>
  <HiddenSlides>0</HiddenSlides>
  <MMClips>15</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Arial</vt:lpstr>
      <vt:lpstr>Arial Black</vt:lpstr>
      <vt:lpstr>Bahnschrift Condensed</vt:lpstr>
      <vt:lpstr>Bahnschrift Light Condensed</vt:lpstr>
      <vt:lpstr>Bahnschrift SemiBold Condensed</vt:lpstr>
      <vt:lpstr>Bahnschrift SemiCondensed</vt:lpstr>
      <vt:lpstr>Calisto MT</vt:lpstr>
      <vt:lpstr>Century Gothic</vt:lpstr>
      <vt:lpstr>Gabriola</vt:lpstr>
      <vt:lpstr>Myanmar Text</vt:lpstr>
      <vt:lpstr>Wingdings</vt:lpstr>
      <vt:lpstr>Wingdings 3</vt:lpstr>
      <vt:lpstr>Wisp</vt:lpstr>
      <vt:lpstr> SOCIAL MEDIA WEB</vt:lpstr>
      <vt:lpstr>CONTENT </vt:lpstr>
      <vt:lpstr>INTRODUCTION</vt:lpstr>
      <vt:lpstr>WHAT IS SOCIAL MEDIA</vt:lpstr>
      <vt:lpstr>IMPORTANCE OF SOCIAL MEDIA IN OUR LIVES </vt:lpstr>
      <vt:lpstr>HOW SOCIAL MEDIA WORKS </vt:lpstr>
      <vt:lpstr>TYPES OF SOCIAL MEDIA  </vt:lpstr>
      <vt:lpstr> Traditional social networking sites </vt:lpstr>
      <vt:lpstr>Social review sites </vt:lpstr>
      <vt:lpstr>Image and video sharing sites </vt:lpstr>
      <vt:lpstr>Video hosting sites </vt:lpstr>
      <vt:lpstr>Community blogs </vt:lpstr>
      <vt:lpstr>Discussion sites </vt:lpstr>
      <vt:lpstr>Sharing economy networks </vt:lpstr>
      <vt:lpstr>ADVANTAGES AND DISADVANTAGE </vt:lpstr>
      <vt:lpstr> https://github.com/SYEDIBRAHIM21/syed-ibrahim.git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Vsmart</dc:creator>
  <cp:lastModifiedBy>user</cp:lastModifiedBy>
  <cp:revision>39</cp:revision>
  <dcterms:created xsi:type="dcterms:W3CDTF">2023-03-08T14:43:46Z</dcterms:created>
  <dcterms:modified xsi:type="dcterms:W3CDTF">2023-03-09T15:40:44Z</dcterms:modified>
</cp:coreProperties>
</file>