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42773600" cx="302434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472">
          <p15:clr>
            <a:srgbClr val="A4A3A4"/>
          </p15:clr>
        </p15:guide>
        <p15:guide id="2" pos="183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472" orient="horz"/>
        <p:guide pos="183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16150" y="685800"/>
            <a:ext cx="242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2216150" y="685800"/>
            <a:ext cx="242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2268260" y="13287543"/>
            <a:ext cx="25706944" cy="9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536520" y="24238373"/>
            <a:ext cx="21170424" cy="10931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Clr>
                <a:srgbClr val="888888"/>
              </a:buClr>
              <a:buSzPts val="14600"/>
              <a:buFont typeface="Arial"/>
              <a:buNone/>
              <a:defRPr b="0" i="0" sz="1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Font typeface="Arial"/>
              <a:buNone/>
              <a:defRPr b="0" i="0" sz="1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88888"/>
              </a:buClr>
              <a:buSzPts val="11000"/>
              <a:buFont typeface="Arial"/>
              <a:buNone/>
              <a:defRPr b="0" i="0" sz="1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512173" y="1712928"/>
            <a:ext cx="27219117" cy="712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1007432" y="10485251"/>
            <a:ext cx="28228599" cy="27219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1155700" lvl="0" marL="457200" marR="0" rtl="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71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6450" lvl="5" marL="27432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6450" lvl="6" marL="32004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6450" lvl="7" marL="36576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6450" lvl="8" marL="41148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-30042056" y="113246868"/>
            <a:ext cx="227630802" cy="22504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-75304866" y="90992195"/>
            <a:ext cx="227630802" cy="67013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1155700" lvl="0" marL="457200" marR="0" rtl="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71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6450" lvl="5" marL="27432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6450" lvl="6" marL="32004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6450" lvl="7" marL="36576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6450" lvl="8" marL="41148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512173" y="1712928"/>
            <a:ext cx="27219117" cy="712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512173" y="9980510"/>
            <a:ext cx="27219117" cy="28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1155700" lvl="0" marL="457200" marR="0" rtl="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71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6450" lvl="5" marL="27432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6450" lvl="6" marL="32004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6450" lvl="7" marL="36576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6450" lvl="8" marL="41148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überschrift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2389025" y="27486002"/>
            <a:ext cx="25706944" cy="849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389025" y="18129280"/>
            <a:ext cx="25706944" cy="93567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rgbClr val="888888"/>
              </a:buClr>
              <a:buSzPts val="8200"/>
              <a:buFont typeface="Arial"/>
              <a:buNone/>
              <a:defRPr b="0" i="0" sz="8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rgbClr val="888888"/>
              </a:buClr>
              <a:buSzPts val="7300"/>
              <a:buFont typeface="Arial"/>
              <a:buNone/>
              <a:defRPr b="0" i="0" sz="7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512173" y="1712928"/>
            <a:ext cx="27219117" cy="712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5003824" y="62249456"/>
            <a:ext cx="44756125" cy="176064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1041400" lvl="0" marL="457200" marR="0" rtl="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271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–"/>
              <a:defRPr b="0" i="0" sz="1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06450" lvl="2" marL="13716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49300" lvl="3" marL="1828800" marR="0" rtl="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–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9300" lvl="4" marL="2286000" marR="0" rtl="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49300" lvl="5" marL="2743200" marR="0" rtl="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49300" lvl="6" marL="3200400" marR="0" rtl="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49300" lvl="7" marL="3657600" marR="0" rtl="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49300" lvl="8" marL="4114800" marR="0" rtl="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50264009" y="62249456"/>
            <a:ext cx="44761374" cy="176064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1041400" lvl="0" marL="457200" marR="0" rtl="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271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–"/>
              <a:defRPr b="0" i="0" sz="1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06450" lvl="2" marL="13716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49300" lvl="3" marL="1828800" marR="0" rtl="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–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9300" lvl="4" marL="2286000" marR="0" rtl="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49300" lvl="5" marL="2743200" marR="0" rtl="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49300" lvl="6" marL="3200400" marR="0" rtl="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49300" lvl="7" marL="3657600" marR="0" rtl="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49300" lvl="8" marL="4114800" marR="0" rtl="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512173" y="1712928"/>
            <a:ext cx="27219117" cy="712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512173" y="9574557"/>
            <a:ext cx="13362782" cy="39902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  <a:defRPr b="1" i="0" sz="1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None/>
              <a:defRPr b="1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b="1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1512173" y="13564776"/>
            <a:ext cx="13362782" cy="24644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9271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06450" lvl="1" marL="9144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9300" lvl="2" marL="1371600" marR="0" rtl="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92150" lvl="3" marL="182880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92150" lvl="4" marL="228600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92150" lvl="5" marL="274320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92150" lvl="6" marL="320040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92150" lvl="7" marL="365760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92150" lvl="8" marL="411480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15363261" y="9574557"/>
            <a:ext cx="13368031" cy="39902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  <a:defRPr b="1" i="0" sz="1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None/>
              <a:defRPr b="1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b="1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15363261" y="13564776"/>
            <a:ext cx="13368031" cy="24644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9271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06450" lvl="1" marL="9144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9300" lvl="2" marL="1371600" marR="0" rtl="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92150" lvl="3" marL="182880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92150" lvl="4" marL="228600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92150" lvl="5" marL="274320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92150" lvl="6" marL="320040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92150" lvl="7" marL="365760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92150" lvl="8" marL="411480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1512173" y="1712928"/>
            <a:ext cx="27219117" cy="712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512175" y="1703023"/>
            <a:ext cx="9949891" cy="7247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1824354" y="1703026"/>
            <a:ext cx="16906936" cy="36506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1155700" lvl="0" marL="457200" marR="0" rtl="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71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6450" lvl="5" marL="27432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6450" lvl="6" marL="32004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6450" lvl="7" marL="36576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6450" lvl="8" marL="41148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1512175" y="8950775"/>
            <a:ext cx="9949891" cy="29258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5927930" y="29941520"/>
            <a:ext cx="18146078" cy="3534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927930" y="3821900"/>
            <a:ext cx="18146078" cy="2566416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5927930" y="33476286"/>
            <a:ext cx="18146078" cy="5019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1512888" y="39644638"/>
            <a:ext cx="705643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10333038" y="39644638"/>
            <a:ext cx="957738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21674138" y="39644638"/>
            <a:ext cx="7056437" cy="227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720725" y="7345363"/>
            <a:ext cx="28875038" cy="3477895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t/>
            </a:r>
            <a:endParaRPr b="0" i="0" sz="8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opfmodul_A0.gif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0725" y="792163"/>
            <a:ext cx="28875038" cy="69310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7.jpg"/><Relationship Id="rId7" Type="http://schemas.openxmlformats.org/officeDocument/2006/relationships/image" Target="../media/image5.jp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720725" y="39678428"/>
            <a:ext cx="28875038" cy="2446675"/>
          </a:xfrm>
          <a:prstGeom prst="rect">
            <a:avLst/>
          </a:prstGeom>
          <a:solidFill>
            <a:srgbClr val="00457D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720725" y="7705275"/>
            <a:ext cx="28875000" cy="2792700"/>
          </a:xfrm>
          <a:prstGeom prst="rect">
            <a:avLst/>
          </a:prstGeom>
          <a:solidFill>
            <a:srgbClr val="C2D3E0"/>
          </a:solidFill>
          <a:ln>
            <a:noFill/>
          </a:ln>
        </p:spPr>
        <p:txBody>
          <a:bodyPr anchorCtr="0" anchor="t" bIns="45700" lIns="252000" spcFirstLastPara="1" rIns="91425" wrap="square" tIns="36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lang="de-DE" sz="8000">
                <a:solidFill>
                  <a:srgbClr val="00457D"/>
                </a:solidFill>
                <a:latin typeface="Calibri"/>
                <a:ea typeface="Calibri"/>
                <a:cs typeface="Calibri"/>
                <a:sym typeface="Calibri"/>
              </a:rPr>
              <a:t>"Evaluating Data Manipulation Threats in WiFi-based People Counting: Risks and Defenses"</a:t>
            </a:r>
            <a:endParaRPr b="1" sz="8000">
              <a:solidFill>
                <a:srgbClr val="0045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12313419" y="40547822"/>
            <a:ext cx="149056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de-DE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unterstützt durch die </a:t>
            </a:r>
            <a:br>
              <a:rPr b="0" i="0" lang="de-DE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TechnologieAllianzOberfranken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61201" y="40294265"/>
            <a:ext cx="1901250" cy="12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900124" y="10609444"/>
            <a:ext cx="2851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Sarah Asad, </a:t>
            </a:r>
            <a:r>
              <a:rPr i="0" lang="de-DE" sz="42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Anthony J. Bustamante, Ishraq Haider Chowdhury, </a:t>
            </a:r>
            <a:r>
              <a:rPr i="0" lang="de-DE" sz="42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Syed Ibrahim Khalil</a:t>
            </a:r>
            <a:endParaRPr baseline="30000" i="0" sz="4200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6984827" y="18240834"/>
            <a:ext cx="5040600" cy="2069400"/>
          </a:xfrm>
          <a:prstGeom prst="rect">
            <a:avLst/>
          </a:prstGeom>
          <a:solidFill>
            <a:srgbClr val="DBEEF4">
              <a:alpha val="5725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t/>
            </a:r>
            <a:endParaRPr b="0" i="0" sz="8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6021159" y="15310376"/>
            <a:ext cx="1368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1079500" y="11705175"/>
            <a:ext cx="13849500" cy="1080000"/>
          </a:xfrm>
          <a:prstGeom prst="roundRect">
            <a:avLst>
              <a:gd fmla="val 16667" name="adj"/>
            </a:avLst>
          </a:prstGeom>
          <a:solidFill>
            <a:srgbClr val="00457D"/>
          </a:solidFill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de-DE" sz="4200" u="none" cap="none" strike="noStrik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Go</a:t>
            </a:r>
            <a:r>
              <a:rPr b="1" lang="de-DE" sz="4200">
                <a:solidFill>
                  <a:srgbClr val="EAF1DD"/>
                </a:solidFill>
              </a:rPr>
              <a:t>als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079500" y="13166175"/>
            <a:ext cx="13849500" cy="20319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95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Char char="●"/>
            </a:pPr>
            <a:r>
              <a:rPr i="0" lang="de-DE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Identifying vulnerabilities in current </a:t>
            </a:r>
            <a:r>
              <a:rPr lang="de-DE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City</a:t>
            </a:r>
            <a:r>
              <a:rPr i="0" lang="de-DE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architecture</a:t>
            </a:r>
            <a:endParaRPr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95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Char char="●"/>
            </a:pPr>
            <a:r>
              <a:rPr i="0" lang="de-DE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out </a:t>
            </a:r>
            <a:r>
              <a:rPr lang="de-DE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i="0" lang="de-DE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of the </a:t>
            </a:r>
            <a:r>
              <a:rPr lang="de-DE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sensors</a:t>
            </a:r>
            <a:endParaRPr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95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Char char="●"/>
            </a:pPr>
            <a:r>
              <a:rPr lang="de-DE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</a:t>
            </a:r>
            <a:r>
              <a:rPr i="0" lang="de-DE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data protection </a:t>
            </a:r>
            <a:r>
              <a:rPr lang="de-DE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endParaRPr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1079500" y="15486675"/>
            <a:ext cx="13849500" cy="1080000"/>
          </a:xfrm>
          <a:prstGeom prst="roundRect">
            <a:avLst>
              <a:gd fmla="val 16667" name="adj"/>
            </a:avLst>
          </a:prstGeom>
          <a:solidFill>
            <a:srgbClr val="00457D"/>
          </a:solidFill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de-DE" sz="4200">
                <a:solidFill>
                  <a:srgbClr val="EAF1DD"/>
                </a:solidFill>
              </a:rPr>
              <a:t>Project Architecture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500" y="16795275"/>
            <a:ext cx="13849501" cy="121485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9500" y="29324825"/>
            <a:ext cx="13849498" cy="10302473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8" name="Google Shape;98;p13"/>
          <p:cNvSpPr/>
          <p:nvPr/>
        </p:nvSpPr>
        <p:spPr>
          <a:xfrm>
            <a:off x="15749650" y="11705175"/>
            <a:ext cx="13341300" cy="1080000"/>
          </a:xfrm>
          <a:prstGeom prst="roundRect">
            <a:avLst>
              <a:gd fmla="val 16667" name="adj"/>
            </a:avLst>
          </a:prstGeom>
          <a:solidFill>
            <a:srgbClr val="00457D"/>
          </a:solidFill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de-DE" sz="4000">
                <a:solidFill>
                  <a:srgbClr val="EAF1DD"/>
                </a:solidFill>
              </a:rPr>
              <a:t>Motivation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49650" y="13166175"/>
            <a:ext cx="5820825" cy="79364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" name="Google Shape;10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640375" y="13166175"/>
            <a:ext cx="7450575" cy="793647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p13"/>
          <p:cNvSpPr/>
          <p:nvPr/>
        </p:nvSpPr>
        <p:spPr>
          <a:xfrm>
            <a:off x="15749700" y="21468325"/>
            <a:ext cx="13341300" cy="1080000"/>
          </a:xfrm>
          <a:prstGeom prst="roundRect">
            <a:avLst>
              <a:gd fmla="val 16667" name="adj"/>
            </a:avLst>
          </a:prstGeom>
          <a:solidFill>
            <a:srgbClr val="00457D"/>
          </a:solidFill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de-DE" sz="4000">
                <a:solidFill>
                  <a:srgbClr val="EAF1DD"/>
                </a:solidFill>
              </a:rPr>
              <a:t>Data Generation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49650" y="22795350"/>
            <a:ext cx="13341300" cy="61281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" name="Google Shape;103;p13"/>
          <p:cNvSpPr txBox="1"/>
          <p:nvPr/>
        </p:nvSpPr>
        <p:spPr>
          <a:xfrm>
            <a:off x="15749650" y="30373150"/>
            <a:ext cx="13341300" cy="4617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Calibri"/>
              <a:buChar char="●"/>
            </a:pPr>
            <a:r>
              <a:rPr i="0" lang="de-DE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simulated the topology on VM and injected data and random noise to the </a:t>
            </a:r>
            <a:r>
              <a:rPr lang="de-DE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traffic </a:t>
            </a:r>
            <a:r>
              <a:rPr i="0" lang="de-DE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further </a:t>
            </a:r>
            <a:r>
              <a:rPr lang="de-DE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</a:t>
            </a:r>
            <a:r>
              <a:rPr i="0" lang="de-DE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anomaly patterns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Calibri"/>
              <a:buChar char="●"/>
            </a:pPr>
            <a:r>
              <a:rPr i="0" lang="de-DE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anomaly detection classifier is able to detect any type of data injection attack with 100% precisio</a:t>
            </a:r>
            <a:r>
              <a:rPr lang="de-DE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Calibri"/>
              <a:buChar char="●"/>
            </a:pPr>
            <a:r>
              <a:rPr i="0" lang="de-DE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anomaly traffic detection mechanism can detect flooding attacks with great precision</a:t>
            </a:r>
            <a:endParaRPr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15749650" y="29170500"/>
            <a:ext cx="13341300" cy="1080000"/>
          </a:xfrm>
          <a:prstGeom prst="roundRect">
            <a:avLst>
              <a:gd fmla="val 16667" name="adj"/>
            </a:avLst>
          </a:prstGeom>
          <a:solidFill>
            <a:srgbClr val="00457D"/>
          </a:solidFill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de-DE" sz="4200">
                <a:solidFill>
                  <a:srgbClr val="EAF1DD"/>
                </a:solidFill>
              </a:rPr>
              <a:t>Experiments and Results</a:t>
            </a:r>
            <a:r>
              <a:rPr b="1" i="0" lang="de-DE" sz="4200" u="none" cap="none" strike="noStrik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15749650" y="35113400"/>
            <a:ext cx="13341300" cy="1080000"/>
          </a:xfrm>
          <a:prstGeom prst="roundRect">
            <a:avLst>
              <a:gd fmla="val 16667" name="adj"/>
            </a:avLst>
          </a:prstGeom>
          <a:solidFill>
            <a:srgbClr val="00457D"/>
          </a:solidFill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de-DE" sz="4000" u="none" cap="none" strike="noStrik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lang="de-DE" sz="4000">
                <a:solidFill>
                  <a:srgbClr val="EAF1DD"/>
                </a:solidFill>
              </a:rPr>
              <a:t>uture Work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15749650" y="36273613"/>
            <a:ext cx="13341300" cy="3324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Calibri"/>
              <a:buChar char="●"/>
            </a:pPr>
            <a:r>
              <a:rPr lang="de-DE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Incorporating the implemented algorithms into the existing backend technology</a:t>
            </a:r>
            <a:endParaRPr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Calibri"/>
              <a:buChar char="●"/>
            </a:pPr>
            <a:r>
              <a:rPr i="0" lang="de-DE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Implementing safeguards for MAC Spoofing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Calibri"/>
              <a:buChar char="●"/>
            </a:pPr>
            <a:r>
              <a:rPr i="0" lang="de-DE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Implementing safeguards to protect privacy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Calibri"/>
              <a:buChar char="●"/>
            </a:pPr>
            <a:r>
              <a:rPr lang="de-DE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Continuing Security Enhancement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26440600" y="21077075"/>
            <a:ext cx="2819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>
                <a:solidFill>
                  <a:schemeClr val="dk1"/>
                </a:solidFill>
              </a:rPr>
              <a:t>Image Credits: Simon Weckert</a:t>
            </a:r>
            <a:endParaRPr b="1"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0-Plakat_ZIAI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