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40"/>
  </p:notesMasterIdLst>
  <p:sldIdLst>
    <p:sldId id="256" r:id="rId3"/>
    <p:sldId id="276" r:id="rId4"/>
    <p:sldId id="295" r:id="rId5"/>
    <p:sldId id="287" r:id="rId6"/>
    <p:sldId id="294" r:id="rId7"/>
    <p:sldId id="288" r:id="rId8"/>
    <p:sldId id="289" r:id="rId9"/>
    <p:sldId id="290" r:id="rId10"/>
    <p:sldId id="291" r:id="rId11"/>
    <p:sldId id="292" r:id="rId12"/>
    <p:sldId id="293" r:id="rId13"/>
    <p:sldId id="286" r:id="rId14"/>
    <p:sldId id="274" r:id="rId15"/>
    <p:sldId id="277" r:id="rId16"/>
    <p:sldId id="278" r:id="rId17"/>
    <p:sldId id="279" r:id="rId18"/>
    <p:sldId id="280" r:id="rId19"/>
    <p:sldId id="281" r:id="rId20"/>
    <p:sldId id="282" r:id="rId21"/>
    <p:sldId id="283"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84" r:id="rId39"/>
  </p:sldIdLst>
  <p:sldSz cx="12192000" cy="6858000"/>
  <p:notesSz cx="6858000" cy="9144000"/>
  <p:embeddedFontLst>
    <p:embeddedFont>
      <p:font typeface="Calibri" panose="020F0502020204030204" pitchFamily="34" charset="0"/>
      <p:regular r:id="rId41"/>
      <p:bold r:id="rId42"/>
      <p:italic r:id="rId43"/>
      <p:boldItalic r:id="rId44"/>
    </p:embeddedFont>
    <p:embeddedFont>
      <p:font typeface="Calibri Light" panose="020F0302020204030204" pitchFamily="34" charset="0"/>
      <p:regular r:id="rId45"/>
      <p:italic r:id="rId46"/>
    </p:embeddedFont>
    <p:embeddedFont>
      <p:font typeface="Century Gothic" panose="020B0502020202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B2201E-B8F2-42C5-8606-E665EA9332FF}">
  <a:tblStyle styleId="{94B2201E-B8F2-42C5-8606-E665EA9332F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61D12D4-AA9C-46F1-8B8E-5055B687EC2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13" autoAdjust="0"/>
    <p:restoredTop sz="94660"/>
  </p:normalViewPr>
  <p:slideViewPr>
    <p:cSldViewPr snapToGrid="0">
      <p:cViewPr varScale="1">
        <p:scale>
          <a:sx n="104" d="100"/>
          <a:sy n="104"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5f4af5d3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5f4af5d3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5f4e687578_6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5f4e687578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5fc32d2e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fc32d2e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f4af5d3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5f4af5d3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f4af5d3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f4af5d3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
        <p:nvSpPr>
          <p:cNvPr id="119" name="Google Shape;119;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PE" sz="8000" b="0" i="0" u="none" strike="noStrike" cap="non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PE"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
        <p:nvSpPr>
          <p:cNvPr id="136" name="Google Shape;136;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PE" sz="8000" b="0" i="0" u="none" strike="noStrike" cap="non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PE"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6103-8927-E59A-98CA-F0D9D6AEB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9A573F-0A80-12A8-D0C5-5773D614C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CC5E73-E97D-C490-EB59-BC620D0F4F4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21EA1C4-728F-7DB8-A4EB-090514532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3CB82-69D2-007B-0E0F-4C16C01B4DC8}"/>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2807986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985A-03CF-096E-7C31-F4E7DD840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D9CB5-8810-2B9B-3DA4-5B191DAFA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A30ED-5407-E703-879C-E4781657E5A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CAA730F-423A-5712-E279-463C33005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A8951-2B0C-8CCA-CB52-E2703C785FF5}"/>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1291279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D76B-38DF-2479-B2F9-2D96C3FC09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685204-7414-1DA4-B810-6EFC81A776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0AFF3C-1220-BE1C-6F61-5B2DE4D2902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E7AC324-EB17-487F-7B86-D35B3972C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DE36C-34D0-9F00-C8F8-4FEF8EF3F9CC}"/>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59337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3484-5E18-660E-910E-3EAAC8200D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D2AFB-4BAA-E441-07F7-6E5F0800E2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57091C-FD11-4257-5F1B-CB53C846C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6A8E3-220E-7198-BB6C-4F6202319DF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19133AB-8D02-E015-5BBE-33403C7EE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64712-CF9D-2B0E-0555-49C6E8ED1829}"/>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2852237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11FA-32AE-0EA5-B82A-44D908AB79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96A128-2B82-132B-94AE-BD932D8BF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5F2BEC-7281-543F-7173-47A1E3F3EE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7A738B-291C-2CBA-4B04-0A5002FBD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06C67B-ACB9-9F67-B3CD-4E10CACC08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716283-B627-81ED-AF58-F891D3D7462F}"/>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1D9CF5E-8772-16BB-ACEB-68A8D2B3A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0D2E7-68AA-19C9-1E63-82176933ACE2}"/>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589688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6BF5-A21D-9495-09D2-CDD6EC8A6B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BA3ED4-DB18-5811-5E3E-FB372EC8B22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52178314-9F7E-672C-A1BC-AB4C3FE7C4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AADE16-A343-F122-3D03-9AB3FEDDE1E1}"/>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4146370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0AAA2-F620-0CA5-1C1F-8AC1EFD13B9F}"/>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5F6839A-D41F-BC14-2111-5CF3841561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CC7346-B485-3A98-5AA5-BE749EB38922}"/>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3642951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DB39-5DC1-2C08-F1E4-414892791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72BEF-2DF9-778A-EE0C-AA43B37F0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7F10A8-0BF2-4FE7-6DBD-38D3524E0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1DD1D-31DA-38B8-2854-E92A3FE97E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8AA183C-1E2B-3C1C-323C-9DA2859DA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3BB61-B8AF-23DF-813E-FDA9DCF5924A}"/>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235753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127E-A76B-D101-1D9B-253E11C3C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C400C-4DAD-2AE0-69A0-C1CCEB632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355D4-867B-FDC8-7921-36ED7BA8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56C7F-67EA-26ED-8D6D-D6EEE1208CD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EC5B523-5601-8C73-2A55-2BF15C5961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80F27-8E21-E9F1-BE51-70F7644EAAFA}"/>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1747345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DF5A-106C-75FD-7209-6C315CBCC6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6468CB-7B1D-0B31-37E1-D2E7952F42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708D0-2925-9BE3-5A51-A5A13D53BA0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0646CF-1902-6CBE-2DAD-CF44CC4A6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A74AD-2A06-6215-20BB-250504EBC9C5}"/>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2838441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046E9E-72B7-8415-DA0A-A60467951F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B1DE21-9692-9A9E-D597-874DAF3D3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9863A-30B6-F8D4-1503-42928217D7C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EB89E5E-F377-F752-5213-10AC92D11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FC9C1-8624-439A-7DCF-89C937AA9625}"/>
              </a:ext>
            </a:extLst>
          </p:cNvPr>
          <p:cNvSpPr>
            <a:spLocks noGrp="1"/>
          </p:cNvSpPr>
          <p:nvPr>
            <p:ph type="sldNum" sz="quarter" idx="12"/>
          </p:nvPr>
        </p:nvSpPr>
        <p:spPr/>
        <p:txBody>
          <a:bodyPr/>
          <a:lstStyle/>
          <a:p>
            <a:fld id="{B40F1BFA-7574-4196-8F35-775E269B1114}" type="slidenum">
              <a:rPr lang="en-US" smtClean="0"/>
              <a:t>‹#›</a:t>
            </a:fld>
            <a:endParaRPr lang="en-US"/>
          </a:p>
        </p:txBody>
      </p:sp>
    </p:spTree>
    <p:extLst>
      <p:ext uri="{BB962C8B-B14F-4D97-AF65-F5344CB8AC3E}">
        <p14:creationId xmlns:p14="http://schemas.microsoft.com/office/powerpoint/2010/main" val="179715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5" name="Google Shape;55;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2" name="Google Shape;62;p5"/>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3" name="Google Shape;63;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0" name="Google Shape;70;p6"/>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6"/>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2" name="Google Shape;72;p6"/>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a:spLocks noGrp="1"/>
          </p:cNvSpPr>
          <p:nvPr>
            <p:ph type="pic" idx="2"/>
          </p:nvPr>
        </p:nvSpPr>
        <p:spPr>
          <a:xfrm>
            <a:off x="2589212" y="634965"/>
            <a:ext cx="8915400" cy="3854970"/>
          </a:xfrm>
          <a:prstGeom prst="rect">
            <a:avLst/>
          </a:prstGeom>
          <a:noFill/>
          <a:ln>
            <a:noFill/>
          </a:ln>
        </p:spPr>
      </p:sp>
      <p:sp>
        <p:nvSpPr>
          <p:cNvPr id="99" name="Google Shape;99;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221" y="-786"/>
            <a:ext cx="2356674" cy="6854039"/>
            <a:chOff x="6627813" y="194833"/>
            <a:chExt cx="1952625" cy="5678918"/>
          </a:xfrm>
        </p:grpSpPr>
        <p:sp>
          <p:nvSpPr>
            <p:cNvPr id="20" name="Google Shape;20;p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P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976C79-A0C5-88D5-3AFF-C877DF8C9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66892-54DC-08C0-F422-7C16370B9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B9F4D-FDB8-A9E5-8DF9-A8F10BBD7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46EFCBD-F6B4-4E1E-7743-34BE5B382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02E9E2-23E8-19B8-50E4-CB92047AF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F1BFA-7574-4196-8F35-775E269B1114}" type="slidenum">
              <a:rPr lang="en-US" smtClean="0"/>
              <a:t>‹#›</a:t>
            </a:fld>
            <a:endParaRPr lang="en-US"/>
          </a:p>
        </p:txBody>
      </p:sp>
    </p:spTree>
    <p:extLst>
      <p:ext uri="{BB962C8B-B14F-4D97-AF65-F5344CB8AC3E}">
        <p14:creationId xmlns:p14="http://schemas.microsoft.com/office/powerpoint/2010/main" val="46108939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2589212" y="412813"/>
            <a:ext cx="8915399" cy="98829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262626"/>
              </a:buClr>
              <a:buSzPct val="100000"/>
              <a:buFont typeface="Century Gothic"/>
              <a:buNone/>
            </a:pPr>
            <a:r>
              <a:rPr lang="en-US" sz="2800" dirty="0"/>
              <a:t>Evaluating Data Manipulation Threats in </a:t>
            </a:r>
            <a:r>
              <a:rPr lang="en-US" sz="2800" dirty="0" err="1"/>
              <a:t>WiFi</a:t>
            </a:r>
            <a:r>
              <a:rPr lang="en-US" sz="2800" dirty="0"/>
              <a:t>-based People Counting: Risks and Defenses</a:t>
            </a:r>
            <a:endParaRPr lang="es-PE" sz="2800" dirty="0"/>
          </a:p>
        </p:txBody>
      </p:sp>
      <p:sp>
        <p:nvSpPr>
          <p:cNvPr id="165" name="Google Shape;165;p18"/>
          <p:cNvSpPr txBox="1">
            <a:spLocks noGrp="1"/>
          </p:cNvSpPr>
          <p:nvPr>
            <p:ph type="subTitle" idx="1"/>
          </p:nvPr>
        </p:nvSpPr>
        <p:spPr>
          <a:xfrm>
            <a:off x="2589213" y="1997476"/>
            <a:ext cx="8915399" cy="444771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entury Gothic"/>
              <a:buChar char="-"/>
            </a:pPr>
            <a:r>
              <a:rPr lang="es-PE" sz="2800" b="1" dirty="0"/>
              <a:t>Anthony B.(UW)</a:t>
            </a:r>
            <a:endParaRPr dirty="0"/>
          </a:p>
          <a:p>
            <a:pPr marL="342900" lvl="0" indent="-342900" algn="l" rtl="0">
              <a:spcBef>
                <a:spcPts val="1000"/>
              </a:spcBef>
              <a:spcAft>
                <a:spcPts val="0"/>
              </a:spcAft>
              <a:buSzPts val="2800"/>
              <a:buFont typeface="Century Gothic"/>
              <a:buChar char="-"/>
            </a:pPr>
            <a:r>
              <a:rPr lang="es-PE" sz="2800" b="1" dirty="0" err="1"/>
              <a:t>Ishraq</a:t>
            </a:r>
            <a:r>
              <a:rPr lang="es-PE" sz="2800" b="1" dirty="0"/>
              <a:t> H. C.(</a:t>
            </a:r>
            <a:r>
              <a:rPr lang="es-PE" sz="2800" b="1" dirty="0" err="1"/>
              <a:t>Uniba</a:t>
            </a:r>
            <a:r>
              <a:rPr lang="es-PE" sz="2800" b="1" dirty="0"/>
              <a:t>)</a:t>
            </a:r>
            <a:endParaRPr dirty="0"/>
          </a:p>
          <a:p>
            <a:pPr marL="342900" lvl="0" indent="-342900" algn="l" rtl="0">
              <a:spcBef>
                <a:spcPts val="1000"/>
              </a:spcBef>
              <a:spcAft>
                <a:spcPts val="0"/>
              </a:spcAft>
              <a:buSzPts val="2800"/>
              <a:buFont typeface="Century Gothic"/>
              <a:buChar char="-"/>
            </a:pPr>
            <a:r>
              <a:rPr lang="es-PE" sz="2800" b="1" dirty="0"/>
              <a:t>Ibrahim K.(</a:t>
            </a:r>
            <a:r>
              <a:rPr lang="es-PE" sz="2800" b="1" dirty="0" err="1"/>
              <a:t>Uniba</a:t>
            </a:r>
            <a:r>
              <a:rPr lang="es-PE" sz="2800" b="1" dirty="0"/>
              <a:t>)</a:t>
            </a:r>
            <a:endParaRPr dirty="0"/>
          </a:p>
          <a:p>
            <a:pPr marL="0" lvl="0" indent="0" algn="l" rtl="0">
              <a:spcBef>
                <a:spcPts val="1000"/>
              </a:spcBef>
              <a:spcAft>
                <a:spcPts val="0"/>
              </a:spcAft>
              <a:buSzPts val="1800"/>
              <a:buNone/>
            </a:pPr>
            <a:endParaRPr dirty="0"/>
          </a:p>
        </p:txBody>
      </p:sp>
      <p:sp>
        <p:nvSpPr>
          <p:cNvPr id="2" name="Slide Number Placeholder 1">
            <a:extLst>
              <a:ext uri="{FF2B5EF4-FFF2-40B4-BE49-F238E27FC236}">
                <a16:creationId xmlns:a16="http://schemas.microsoft.com/office/drawing/2014/main" id="{A5C5EFFC-048E-E55A-4A30-A639C87EF0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a:t>
            </a:fld>
            <a:endParaRPr lang="es-P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8BD155-73ED-9D3B-D7A7-31C66CE89CC2}"/>
              </a:ext>
            </a:extLst>
          </p:cNvPr>
          <p:cNvSpPr>
            <a:spLocks noGrp="1"/>
          </p:cNvSpPr>
          <p:nvPr>
            <p:ph type="subTitle" idx="1"/>
          </p:nvPr>
        </p:nvSpPr>
        <p:spPr>
          <a:xfrm>
            <a:off x="3139110" y="2481009"/>
            <a:ext cx="6374345" cy="1895981"/>
          </a:xfrm>
        </p:spPr>
        <p:txBody>
          <a:bodyPr>
            <a:noAutofit/>
          </a:bodyPr>
          <a:lstStyle/>
          <a:p>
            <a:r>
              <a:rPr lang="en-US" dirty="0"/>
              <a:t>Ensures Compliance</a:t>
            </a:r>
          </a:p>
          <a:p>
            <a:endParaRPr lang="en-US" dirty="0"/>
          </a:p>
          <a:p>
            <a:r>
              <a:rPr lang="en-US" dirty="0"/>
              <a:t>Helps in avoiding potential legal and regulatory issues, (z. B. Data breach, Location Breach)</a:t>
            </a:r>
          </a:p>
        </p:txBody>
      </p:sp>
      <p:sp>
        <p:nvSpPr>
          <p:cNvPr id="4" name="Title 1">
            <a:extLst>
              <a:ext uri="{FF2B5EF4-FFF2-40B4-BE49-F238E27FC236}">
                <a16:creationId xmlns:a16="http://schemas.microsoft.com/office/drawing/2014/main" id="{61044309-2F91-04FE-DAF2-51CA103821EC}"/>
              </a:ext>
            </a:extLst>
          </p:cNvPr>
          <p:cNvSpPr txBox="1">
            <a:spLocks/>
          </p:cNvSpPr>
          <p:nvPr/>
        </p:nvSpPr>
        <p:spPr>
          <a:xfrm>
            <a:off x="1533235" y="1225839"/>
            <a:ext cx="5956663" cy="614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kumimoji="0" lang="en-US" sz="2200" b="1" i="0" u="none" strike="noStrike" kern="1200" cap="none" spc="0" normalizeH="0" baseline="0" noProof="0" dirty="0">
                <a:ln>
                  <a:noFill/>
                </a:ln>
                <a:solidFill>
                  <a:srgbClr val="FF0000"/>
                </a:solidFill>
                <a:effectLst/>
                <a:uLnTx/>
                <a:uFillTx/>
                <a:latin typeface="Calibri Light" panose="020F0302020204030204"/>
                <a:ea typeface="+mj-ea"/>
                <a:cs typeface="Arial"/>
                <a:sym typeface="Arial"/>
              </a:rPr>
              <a:t>OFFENSIVE</a:t>
            </a:r>
            <a:r>
              <a:rPr kumimoji="0" lang="en-US" sz="2200" b="1" i="0" u="none" strike="noStrike" kern="1200" cap="none" spc="0" normalizeH="0" baseline="0" noProof="0" dirty="0">
                <a:ln>
                  <a:noFill/>
                </a:ln>
                <a:solidFill>
                  <a:prstClr val="black"/>
                </a:solidFill>
                <a:effectLst/>
                <a:uLnTx/>
                <a:uFillTx/>
                <a:latin typeface="Calibri Light" panose="020F0302020204030204"/>
                <a:ea typeface="+mj-ea"/>
                <a:cs typeface="Arial"/>
                <a:sym typeface="Arial"/>
              </a:rPr>
              <a:t> – Compliance and Regulations</a:t>
            </a:r>
            <a:endParaRPr kumimoji="0" lang="en-US" sz="2200" b="1" i="0" u="none" strike="noStrike" kern="1200" cap="none" spc="0" normalizeH="0" baseline="0" noProof="0" dirty="0">
              <a:ln>
                <a:noFill/>
              </a:ln>
              <a:solidFill>
                <a:prstClr val="black"/>
              </a:solidFill>
              <a:effectLst/>
              <a:uLnTx/>
              <a:uFillTx/>
              <a:latin typeface="Calibri Light" panose="020F0302020204030204"/>
              <a:ea typeface="+mn-ea"/>
              <a:cs typeface="Arial"/>
              <a:sym typeface="Arial"/>
            </a:endParaRPr>
          </a:p>
          <a:p>
            <a:pPr marL="0" marR="0" lvl="1" indent="0" algn="l" defTabSz="914400" rtl="0" eaLnBrk="1" fontAlgn="auto" latinLnBrk="0" hangingPunct="1">
              <a:lnSpc>
                <a:spcPct val="100000"/>
              </a:lnSpc>
              <a:spcBef>
                <a:spcPts val="0"/>
              </a:spcBef>
              <a:spcAft>
                <a:spcPts val="0"/>
              </a:spcAft>
              <a:buClrTx/>
              <a:buSzTx/>
              <a:buFont typeface="Arial"/>
              <a:buNone/>
              <a:tabLst/>
              <a:defRPr/>
            </a:pPr>
            <a:r>
              <a:rPr kumimoji="0" lang="en-US" sz="2200" b="1" i="0" u="none" strike="noStrike" kern="1200" cap="none" spc="0" normalizeH="0" baseline="0" noProof="0" dirty="0">
                <a:ln>
                  <a:noFill/>
                </a:ln>
                <a:solidFill>
                  <a:prstClr val="black"/>
                </a:solidFill>
                <a:effectLst/>
                <a:uLnTx/>
                <a:uFillTx/>
                <a:latin typeface="Calibri Light" panose="020F0302020204030204"/>
                <a:ea typeface="+mn-ea"/>
                <a:cs typeface="Arial"/>
                <a:sym typeface="Arial"/>
              </a:rPr>
              <a:t> </a:t>
            </a:r>
          </a:p>
          <a:p>
            <a:pPr marL="0" marR="0" lvl="1" indent="0" algn="l" defTabSz="914400" rtl="0" eaLnBrk="1" fontAlgn="auto" latinLnBrk="0" hangingPunct="1">
              <a:lnSpc>
                <a:spcPct val="90000"/>
              </a:lnSpc>
              <a:spcBef>
                <a:spcPct val="0"/>
              </a:spcBef>
              <a:spcAft>
                <a:spcPts val="0"/>
              </a:spcAft>
              <a:buClrTx/>
              <a:buSzTx/>
              <a:buFont typeface="Arial"/>
              <a:buNone/>
              <a:tabLst/>
              <a:defRPr/>
            </a:pPr>
            <a:r>
              <a:rPr kumimoji="0" lang="en-US" sz="2200" b="1" i="0" u="none" strike="noStrike" kern="1200" cap="none" spc="0" normalizeH="0" baseline="0" noProof="0" dirty="0">
                <a:ln>
                  <a:noFill/>
                </a:ln>
                <a:solidFill>
                  <a:prstClr val="black"/>
                </a:solidFill>
                <a:effectLst/>
                <a:uLnTx/>
                <a:uFillTx/>
                <a:latin typeface="Calibri Light" panose="020F0302020204030204"/>
                <a:ea typeface="+mj-ea"/>
                <a:cs typeface="Arial"/>
                <a:sym typeface="Arial"/>
              </a:rPr>
              <a:t> </a:t>
            </a:r>
          </a:p>
        </p:txBody>
      </p:sp>
      <p:sp>
        <p:nvSpPr>
          <p:cNvPr id="2" name="Slide Number Placeholder 1">
            <a:extLst>
              <a:ext uri="{FF2B5EF4-FFF2-40B4-BE49-F238E27FC236}">
                <a16:creationId xmlns:a16="http://schemas.microsoft.com/office/drawing/2014/main" id="{0FFD4E1C-7838-21A5-F21E-44449D4E03D8}"/>
              </a:ext>
            </a:extLst>
          </p:cNvPr>
          <p:cNvSpPr>
            <a:spLocks noGrp="1"/>
          </p:cNvSpPr>
          <p:nvPr>
            <p:ph type="sldNum" sz="quarter" idx="12"/>
          </p:nvPr>
        </p:nvSpPr>
        <p:spPr/>
        <p:txBody>
          <a:bodyPr/>
          <a:lstStyle/>
          <a:p>
            <a:fld id="{B40F1BFA-7574-4196-8F35-775E269B1114}" type="slidenum">
              <a:rPr lang="en-US" smtClean="0"/>
              <a:t>10</a:t>
            </a:fld>
            <a:endParaRPr lang="en-US"/>
          </a:p>
        </p:txBody>
      </p:sp>
    </p:spTree>
    <p:extLst>
      <p:ext uri="{BB962C8B-B14F-4D97-AF65-F5344CB8AC3E}">
        <p14:creationId xmlns:p14="http://schemas.microsoft.com/office/powerpoint/2010/main" val="164749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044309-2F91-04FE-DAF2-51CA103821EC}"/>
              </a:ext>
            </a:extLst>
          </p:cNvPr>
          <p:cNvSpPr txBox="1">
            <a:spLocks/>
          </p:cNvSpPr>
          <p:nvPr/>
        </p:nvSpPr>
        <p:spPr>
          <a:xfrm>
            <a:off x="1533235" y="1225839"/>
            <a:ext cx="5956663" cy="614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kumimoji="0" lang="en-US" sz="2200" b="1" i="0" u="none" strike="noStrike" kern="1200" cap="none" spc="0" normalizeH="0" baseline="0" noProof="0" dirty="0">
                <a:ln>
                  <a:noFill/>
                </a:ln>
                <a:solidFill>
                  <a:srgbClr val="FF0000"/>
                </a:solidFill>
                <a:effectLst/>
                <a:uLnTx/>
                <a:uFillTx/>
                <a:latin typeface="Calibri Light" panose="020F0302020204030204"/>
                <a:ea typeface="+mj-ea"/>
                <a:cs typeface="Arial"/>
                <a:sym typeface="Arial"/>
              </a:rPr>
              <a:t>OFFENSIVE</a:t>
            </a:r>
            <a:r>
              <a:rPr kumimoji="0" lang="en-US" sz="2200" b="1" i="0" u="none" strike="noStrike" kern="1200" cap="none" spc="0" normalizeH="0" baseline="0" noProof="0" dirty="0">
                <a:ln>
                  <a:noFill/>
                </a:ln>
                <a:solidFill>
                  <a:prstClr val="black"/>
                </a:solidFill>
                <a:effectLst/>
                <a:uLnTx/>
                <a:uFillTx/>
                <a:latin typeface="Calibri Light" panose="020F0302020204030204"/>
                <a:ea typeface="+mj-ea"/>
                <a:cs typeface="Arial"/>
                <a:sym typeface="Arial"/>
              </a:rPr>
              <a:t> – Compliance and Regulations</a:t>
            </a:r>
            <a:endParaRPr kumimoji="0" lang="en-US" sz="2200" b="1" i="0" u="none" strike="noStrike" kern="1200" cap="none" spc="0" normalizeH="0" baseline="0" noProof="0" dirty="0">
              <a:ln>
                <a:noFill/>
              </a:ln>
              <a:solidFill>
                <a:prstClr val="black"/>
              </a:solidFill>
              <a:effectLst/>
              <a:uLnTx/>
              <a:uFillTx/>
              <a:latin typeface="Calibri Light" panose="020F0302020204030204"/>
              <a:ea typeface="+mn-ea"/>
              <a:cs typeface="Arial"/>
              <a:sym typeface="Arial"/>
            </a:endParaRPr>
          </a:p>
          <a:p>
            <a:pPr marL="0" marR="0" lvl="1" indent="0" algn="l" defTabSz="914400" rtl="0" eaLnBrk="1" fontAlgn="auto" latinLnBrk="0" hangingPunct="1">
              <a:lnSpc>
                <a:spcPct val="100000"/>
              </a:lnSpc>
              <a:spcBef>
                <a:spcPts val="0"/>
              </a:spcBef>
              <a:spcAft>
                <a:spcPts val="0"/>
              </a:spcAft>
              <a:buClrTx/>
              <a:buSzTx/>
              <a:buFont typeface="Arial"/>
              <a:buNone/>
              <a:tabLst/>
              <a:defRPr/>
            </a:pPr>
            <a:r>
              <a:rPr kumimoji="0" lang="en-US" sz="2200" b="1" i="0" u="none" strike="noStrike" kern="1200" cap="none" spc="0" normalizeH="0" baseline="0" noProof="0" dirty="0">
                <a:ln>
                  <a:noFill/>
                </a:ln>
                <a:solidFill>
                  <a:prstClr val="black"/>
                </a:solidFill>
                <a:effectLst/>
                <a:uLnTx/>
                <a:uFillTx/>
                <a:latin typeface="Calibri Light" panose="020F0302020204030204"/>
                <a:ea typeface="+mn-ea"/>
                <a:cs typeface="Arial"/>
                <a:sym typeface="Arial"/>
              </a:rPr>
              <a:t> </a:t>
            </a:r>
          </a:p>
          <a:p>
            <a:pPr marL="0" marR="0" lvl="1" indent="0" algn="l" defTabSz="914400" rtl="0" eaLnBrk="1" fontAlgn="auto" latinLnBrk="0" hangingPunct="1">
              <a:lnSpc>
                <a:spcPct val="90000"/>
              </a:lnSpc>
              <a:spcBef>
                <a:spcPct val="0"/>
              </a:spcBef>
              <a:spcAft>
                <a:spcPts val="0"/>
              </a:spcAft>
              <a:buClrTx/>
              <a:buSzTx/>
              <a:buFont typeface="Arial"/>
              <a:buNone/>
              <a:tabLst/>
              <a:defRPr/>
            </a:pPr>
            <a:r>
              <a:rPr kumimoji="0" lang="en-US" sz="2200" b="1" i="0" u="none" strike="noStrike" kern="1200" cap="none" spc="0" normalizeH="0" baseline="0" noProof="0" dirty="0">
                <a:ln>
                  <a:noFill/>
                </a:ln>
                <a:solidFill>
                  <a:prstClr val="black"/>
                </a:solidFill>
                <a:effectLst/>
                <a:uLnTx/>
                <a:uFillTx/>
                <a:latin typeface="Calibri Light" panose="020F0302020204030204"/>
                <a:ea typeface="+mj-ea"/>
                <a:cs typeface="Arial"/>
                <a:sym typeface="Arial"/>
              </a:rPr>
              <a:t> </a:t>
            </a:r>
          </a:p>
        </p:txBody>
      </p:sp>
      <p:pic>
        <p:nvPicPr>
          <p:cNvPr id="5" name="Picture 4">
            <a:extLst>
              <a:ext uri="{FF2B5EF4-FFF2-40B4-BE49-F238E27FC236}">
                <a16:creationId xmlns:a16="http://schemas.microsoft.com/office/drawing/2014/main" id="{08F17029-33B9-C3F3-37D9-5A82535F654A}"/>
              </a:ext>
            </a:extLst>
          </p:cNvPr>
          <p:cNvPicPr>
            <a:picLocks noChangeAspect="1"/>
          </p:cNvPicPr>
          <p:nvPr/>
        </p:nvPicPr>
        <p:blipFill>
          <a:blip r:embed="rId2"/>
          <a:stretch>
            <a:fillRect/>
          </a:stretch>
        </p:blipFill>
        <p:spPr>
          <a:xfrm>
            <a:off x="2652712" y="2743200"/>
            <a:ext cx="6886575" cy="1371600"/>
          </a:xfrm>
          <a:prstGeom prst="rect">
            <a:avLst/>
          </a:prstGeom>
        </p:spPr>
      </p:pic>
      <p:sp>
        <p:nvSpPr>
          <p:cNvPr id="8" name="TextBox 7">
            <a:extLst>
              <a:ext uri="{FF2B5EF4-FFF2-40B4-BE49-F238E27FC236}">
                <a16:creationId xmlns:a16="http://schemas.microsoft.com/office/drawing/2014/main" id="{65A6407D-E0FB-4E0F-B3DE-62305A490DE7}"/>
              </a:ext>
            </a:extLst>
          </p:cNvPr>
          <p:cNvSpPr txBox="1"/>
          <p:nvPr/>
        </p:nvSpPr>
        <p:spPr>
          <a:xfrm>
            <a:off x="190532" y="6119336"/>
            <a:ext cx="5905468"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Arial"/>
                <a:sym typeface="Arial"/>
              </a:rPr>
              <a:t>https://www.eqs.com/compliance-blog/biggest-gdpr-fines/#:~:text=Less%20severe%20infringements%20can%20result,depending%20on%20what%20is%20higher.</a:t>
            </a:r>
          </a:p>
        </p:txBody>
      </p:sp>
      <p:sp>
        <p:nvSpPr>
          <p:cNvPr id="9" name="TextBox 8">
            <a:extLst>
              <a:ext uri="{FF2B5EF4-FFF2-40B4-BE49-F238E27FC236}">
                <a16:creationId xmlns:a16="http://schemas.microsoft.com/office/drawing/2014/main" id="{3270E4E2-DD11-FC0F-87D8-28BC637DE681}"/>
              </a:ext>
            </a:extLst>
          </p:cNvPr>
          <p:cNvSpPr txBox="1"/>
          <p:nvPr/>
        </p:nvSpPr>
        <p:spPr>
          <a:xfrm>
            <a:off x="1830676" y="2343090"/>
            <a:ext cx="164407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333333"/>
                </a:solidFill>
                <a:effectLst/>
                <a:uLnTx/>
                <a:uFillTx/>
                <a:latin typeface="Calibri Light" panose="020F0302020204030204"/>
                <a:cs typeface="Arial"/>
                <a:sym typeface="Arial"/>
              </a:rPr>
              <a:t>Art. 83(4) </a:t>
            </a:r>
            <a:endParaRPr kumimoji="0" lang="en-US" sz="2000" b="0" i="0" u="none" strike="noStrike" kern="0" cap="none" spc="0" normalizeH="0" baseline="0" noProof="0" dirty="0">
              <a:ln>
                <a:noFill/>
              </a:ln>
              <a:solidFill>
                <a:srgbClr val="000000"/>
              </a:solidFill>
              <a:effectLst/>
              <a:uLnTx/>
              <a:uFillTx/>
              <a:latin typeface="Calibri Light" panose="020F0302020204030204"/>
              <a:cs typeface="Arial"/>
              <a:sym typeface="Arial"/>
            </a:endParaRPr>
          </a:p>
        </p:txBody>
      </p:sp>
      <p:sp>
        <p:nvSpPr>
          <p:cNvPr id="10" name="TextBox 9">
            <a:extLst>
              <a:ext uri="{FF2B5EF4-FFF2-40B4-BE49-F238E27FC236}">
                <a16:creationId xmlns:a16="http://schemas.microsoft.com/office/drawing/2014/main" id="{C0C03C0E-E378-0821-6920-067411CE9081}"/>
              </a:ext>
            </a:extLst>
          </p:cNvPr>
          <p:cNvSpPr txBox="1"/>
          <p:nvPr/>
        </p:nvSpPr>
        <p:spPr>
          <a:xfrm>
            <a:off x="190532" y="5811559"/>
            <a:ext cx="590546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Arial"/>
                <a:sym typeface="Arial"/>
              </a:rPr>
              <a:t>https://gdpr-info.eu/issues/fines-penalties/</a:t>
            </a:r>
          </a:p>
        </p:txBody>
      </p:sp>
      <p:sp>
        <p:nvSpPr>
          <p:cNvPr id="2" name="Slide Number Placeholder 1">
            <a:extLst>
              <a:ext uri="{FF2B5EF4-FFF2-40B4-BE49-F238E27FC236}">
                <a16:creationId xmlns:a16="http://schemas.microsoft.com/office/drawing/2014/main" id="{278391F5-2004-CD1F-F856-BACE584DB596}"/>
              </a:ext>
            </a:extLst>
          </p:cNvPr>
          <p:cNvSpPr>
            <a:spLocks noGrp="1"/>
          </p:cNvSpPr>
          <p:nvPr>
            <p:ph type="sldNum" sz="quarter" idx="12"/>
          </p:nvPr>
        </p:nvSpPr>
        <p:spPr/>
        <p:txBody>
          <a:bodyPr/>
          <a:lstStyle/>
          <a:p>
            <a:fld id="{B40F1BFA-7574-4196-8F35-775E269B1114}" type="slidenum">
              <a:rPr lang="en-US" smtClean="0"/>
              <a:t>11</a:t>
            </a:fld>
            <a:endParaRPr lang="en-US"/>
          </a:p>
        </p:txBody>
      </p:sp>
    </p:spTree>
    <p:extLst>
      <p:ext uri="{BB962C8B-B14F-4D97-AF65-F5344CB8AC3E}">
        <p14:creationId xmlns:p14="http://schemas.microsoft.com/office/powerpoint/2010/main" val="235245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FE36-C7E1-DD3B-70D2-12C7C4827DAB}"/>
              </a:ext>
            </a:extLst>
          </p:cNvPr>
          <p:cNvSpPr>
            <a:spLocks noGrp="1"/>
          </p:cNvSpPr>
          <p:nvPr>
            <p:ph type="title"/>
          </p:nvPr>
        </p:nvSpPr>
        <p:spPr>
          <a:xfrm>
            <a:off x="2996837" y="2766218"/>
            <a:ext cx="6198326" cy="1325563"/>
          </a:xfrm>
        </p:spPr>
        <p:txBody>
          <a:bodyPr/>
          <a:lstStyle/>
          <a:p>
            <a:pPr algn="ctr"/>
            <a:r>
              <a:rPr lang="en-US" sz="4400" b="1" dirty="0">
                <a:solidFill>
                  <a:srgbClr val="FF0000"/>
                </a:solidFill>
              </a:rPr>
              <a:t>OFFENSIVE – ZERO DAY</a:t>
            </a:r>
            <a:endParaRPr lang="en-US" b="1" dirty="0"/>
          </a:p>
        </p:txBody>
      </p:sp>
      <p:sp>
        <p:nvSpPr>
          <p:cNvPr id="3" name="Slide Number Placeholder 2">
            <a:extLst>
              <a:ext uri="{FF2B5EF4-FFF2-40B4-BE49-F238E27FC236}">
                <a16:creationId xmlns:a16="http://schemas.microsoft.com/office/drawing/2014/main" id="{2A3FBC61-CC2F-9E00-9930-E0CED5689D7F}"/>
              </a:ext>
            </a:extLst>
          </p:cNvPr>
          <p:cNvSpPr>
            <a:spLocks noGrp="1"/>
          </p:cNvSpPr>
          <p:nvPr>
            <p:ph type="sldNum" sz="quarter" idx="12"/>
          </p:nvPr>
        </p:nvSpPr>
        <p:spPr/>
        <p:txBody>
          <a:bodyPr/>
          <a:lstStyle/>
          <a:p>
            <a:fld id="{B40F1BFA-7574-4196-8F35-775E269B1114}" type="slidenum">
              <a:rPr lang="en-US" smtClean="0"/>
              <a:t>12</a:t>
            </a:fld>
            <a:endParaRPr lang="en-US"/>
          </a:p>
        </p:txBody>
      </p:sp>
    </p:spTree>
    <p:extLst>
      <p:ext uri="{BB962C8B-B14F-4D97-AF65-F5344CB8AC3E}">
        <p14:creationId xmlns:p14="http://schemas.microsoft.com/office/powerpoint/2010/main" val="76949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153D-FC34-83F3-EC63-F71C79B02E21}"/>
              </a:ext>
            </a:extLst>
          </p:cNvPr>
          <p:cNvSpPr>
            <a:spLocks noGrp="1"/>
          </p:cNvSpPr>
          <p:nvPr>
            <p:ph type="ctrTitle"/>
          </p:nvPr>
        </p:nvSpPr>
        <p:spPr>
          <a:xfrm>
            <a:off x="525982" y="557360"/>
            <a:ext cx="4171994" cy="662875"/>
          </a:xfrm>
        </p:spPr>
        <p:txBody>
          <a:bodyPr>
            <a:normAutofit/>
          </a:bodyPr>
          <a:lstStyle/>
          <a:p>
            <a:pPr algn="l"/>
            <a:r>
              <a:rPr lang="en-US" sz="4000" b="1" dirty="0">
                <a:solidFill>
                  <a:srgbClr val="FF0000"/>
                </a:solidFill>
              </a:rPr>
              <a:t>OFFENSIVE</a:t>
            </a:r>
          </a:p>
        </p:txBody>
      </p:sp>
      <p:pic>
        <p:nvPicPr>
          <p:cNvPr id="7" name="Picture 4">
            <a:extLst>
              <a:ext uri="{FF2B5EF4-FFF2-40B4-BE49-F238E27FC236}">
                <a16:creationId xmlns:a16="http://schemas.microsoft.com/office/drawing/2014/main" id="{8598219E-43ED-82CC-A43F-3549B83E6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280" y="557360"/>
            <a:ext cx="2999414" cy="5632704"/>
          </a:xfrm>
          <a:prstGeom prst="rect">
            <a:avLst/>
          </a:prstGeom>
        </p:spPr>
      </p:pic>
      <p:sp>
        <p:nvSpPr>
          <p:cNvPr id="6" name="TextBox 5">
            <a:extLst>
              <a:ext uri="{FF2B5EF4-FFF2-40B4-BE49-F238E27FC236}">
                <a16:creationId xmlns:a16="http://schemas.microsoft.com/office/drawing/2014/main" id="{927219A9-81F6-D823-9A36-5FB28FD02078}"/>
              </a:ext>
            </a:extLst>
          </p:cNvPr>
          <p:cNvSpPr txBox="1"/>
          <p:nvPr/>
        </p:nvSpPr>
        <p:spPr>
          <a:xfrm>
            <a:off x="209005" y="6611086"/>
            <a:ext cx="553487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Arial"/>
                <a:sym typeface="Arial"/>
              </a:rPr>
              <a:t>https://www.wired.com/story/99-phones-fake-google-maps-traffic-jam/</a:t>
            </a:r>
          </a:p>
        </p:txBody>
      </p:sp>
      <p:sp>
        <p:nvSpPr>
          <p:cNvPr id="8" name="TextBox 7">
            <a:extLst>
              <a:ext uri="{FF2B5EF4-FFF2-40B4-BE49-F238E27FC236}">
                <a16:creationId xmlns:a16="http://schemas.microsoft.com/office/drawing/2014/main" id="{64A6F611-BBE5-457A-1525-67D88ABE09B0}"/>
              </a:ext>
            </a:extLst>
          </p:cNvPr>
          <p:cNvSpPr txBox="1"/>
          <p:nvPr/>
        </p:nvSpPr>
        <p:spPr>
          <a:xfrm>
            <a:off x="5386598" y="6450176"/>
            <a:ext cx="611677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Arial"/>
                <a:sym typeface="Arial"/>
              </a:rPr>
              <a:t>FIG. WIRED ARTICLE</a:t>
            </a:r>
          </a:p>
        </p:txBody>
      </p:sp>
      <p:sp>
        <p:nvSpPr>
          <p:cNvPr id="3" name="Slide Number Placeholder 2">
            <a:extLst>
              <a:ext uri="{FF2B5EF4-FFF2-40B4-BE49-F238E27FC236}">
                <a16:creationId xmlns:a16="http://schemas.microsoft.com/office/drawing/2014/main" id="{051E7AD8-702B-ECF0-2C0C-501C2E5A48BD}"/>
              </a:ext>
            </a:extLst>
          </p:cNvPr>
          <p:cNvSpPr>
            <a:spLocks noGrp="1"/>
          </p:cNvSpPr>
          <p:nvPr>
            <p:ph type="sldNum" sz="quarter" idx="12"/>
          </p:nvPr>
        </p:nvSpPr>
        <p:spPr/>
        <p:txBody>
          <a:bodyPr/>
          <a:lstStyle/>
          <a:p>
            <a:fld id="{B40F1BFA-7574-4196-8F35-775E269B1114}" type="slidenum">
              <a:rPr lang="en-US" smtClean="0"/>
              <a:t>13</a:t>
            </a:fld>
            <a:endParaRPr lang="en-US"/>
          </a:p>
        </p:txBody>
      </p:sp>
    </p:spTree>
    <p:extLst>
      <p:ext uri="{BB962C8B-B14F-4D97-AF65-F5344CB8AC3E}">
        <p14:creationId xmlns:p14="http://schemas.microsoft.com/office/powerpoint/2010/main" val="121678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pic>
        <p:nvPicPr>
          <p:cNvPr id="5" name="Picture 4" descr="Courtesy of Simon Weckert">
            <a:extLst>
              <a:ext uri="{FF2B5EF4-FFF2-40B4-BE49-F238E27FC236}">
                <a16:creationId xmlns:a16="http://schemas.microsoft.com/office/drawing/2014/main" id="{E7602A28-B503-F2B3-3AD2-46D69E83AE68}"/>
              </a:ext>
            </a:extLst>
          </p:cNvPr>
          <p:cNvPicPr>
            <a:picLocks noChangeAspect="1"/>
          </p:cNvPicPr>
          <p:nvPr/>
        </p:nvPicPr>
        <p:blipFill rotWithShape="1">
          <a:blip r:embed="rId2">
            <a:extLst>
              <a:ext uri="{28A0092B-C50C-407E-A947-70E740481C1C}">
                <a14:useLocalDpi xmlns:a14="http://schemas.microsoft.com/office/drawing/2010/main" val="0"/>
              </a:ext>
            </a:extLst>
          </a:blip>
          <a:srcRect l="1"/>
          <a:stretch/>
        </p:blipFill>
        <p:spPr>
          <a:xfrm>
            <a:off x="20" y="-22"/>
            <a:ext cx="12191977" cy="6858022"/>
          </a:xfrm>
          <a:prstGeom prst="rect">
            <a:avLst/>
          </a:prstGeom>
        </p:spPr>
      </p:pic>
      <p:sp>
        <p:nvSpPr>
          <p:cNvPr id="23" name="Rectangle 2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25" name="Rectangle 24">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2" name="Slide Number Placeholder 1">
            <a:extLst>
              <a:ext uri="{FF2B5EF4-FFF2-40B4-BE49-F238E27FC236}">
                <a16:creationId xmlns:a16="http://schemas.microsoft.com/office/drawing/2014/main" id="{E3ED721A-4242-688C-4BEB-70A248C228FB}"/>
              </a:ext>
            </a:extLst>
          </p:cNvPr>
          <p:cNvSpPr>
            <a:spLocks noGrp="1"/>
          </p:cNvSpPr>
          <p:nvPr>
            <p:ph type="sldNum" sz="quarter" idx="12"/>
          </p:nvPr>
        </p:nvSpPr>
        <p:spPr/>
        <p:txBody>
          <a:bodyPr/>
          <a:lstStyle/>
          <a:p>
            <a:fld id="{B40F1BFA-7574-4196-8F35-775E269B1114}" type="slidenum">
              <a:rPr lang="en-US" smtClean="0"/>
              <a:t>14</a:t>
            </a:fld>
            <a:endParaRPr lang="en-US"/>
          </a:p>
        </p:txBody>
      </p:sp>
    </p:spTree>
    <p:extLst>
      <p:ext uri="{BB962C8B-B14F-4D97-AF65-F5344CB8AC3E}">
        <p14:creationId xmlns:p14="http://schemas.microsoft.com/office/powerpoint/2010/main" val="3384866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2" name="Title 1">
            <a:extLst>
              <a:ext uri="{FF2B5EF4-FFF2-40B4-BE49-F238E27FC236}">
                <a16:creationId xmlns:a16="http://schemas.microsoft.com/office/drawing/2014/main" id="{97CA153D-FC34-83F3-EC63-F71C79B02E21}"/>
              </a:ext>
            </a:extLst>
          </p:cNvPr>
          <p:cNvSpPr>
            <a:spLocks noGrp="1"/>
          </p:cNvSpPr>
          <p:nvPr>
            <p:ph type="ctrTitle"/>
          </p:nvPr>
        </p:nvSpPr>
        <p:spPr>
          <a:xfrm>
            <a:off x="525982" y="557360"/>
            <a:ext cx="4171994" cy="662875"/>
          </a:xfrm>
        </p:spPr>
        <p:txBody>
          <a:bodyPr>
            <a:normAutofit/>
          </a:bodyPr>
          <a:lstStyle/>
          <a:p>
            <a:pPr algn="l"/>
            <a:r>
              <a:rPr lang="en-US" sz="4000" b="1" dirty="0">
                <a:solidFill>
                  <a:srgbClr val="FF0000"/>
                </a:solidFill>
              </a:rPr>
              <a:t>OFFENSIVE</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pic>
        <p:nvPicPr>
          <p:cNvPr id="7" name="Picture 4">
            <a:extLst>
              <a:ext uri="{FF2B5EF4-FFF2-40B4-BE49-F238E27FC236}">
                <a16:creationId xmlns:a16="http://schemas.microsoft.com/office/drawing/2014/main" id="{8598219E-43ED-82CC-A43F-3549B83E6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280" y="557360"/>
            <a:ext cx="2999414" cy="5632704"/>
          </a:xfrm>
          <a:prstGeom prst="rect">
            <a:avLst/>
          </a:prstGeom>
        </p:spPr>
      </p:pic>
      <p:sp>
        <p:nvSpPr>
          <p:cNvPr id="6" name="TextBox 5">
            <a:extLst>
              <a:ext uri="{FF2B5EF4-FFF2-40B4-BE49-F238E27FC236}">
                <a16:creationId xmlns:a16="http://schemas.microsoft.com/office/drawing/2014/main" id="{927219A9-81F6-D823-9A36-5FB28FD02078}"/>
              </a:ext>
            </a:extLst>
          </p:cNvPr>
          <p:cNvSpPr txBox="1"/>
          <p:nvPr/>
        </p:nvSpPr>
        <p:spPr>
          <a:xfrm>
            <a:off x="209005" y="6611086"/>
            <a:ext cx="553487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Arial"/>
                <a:sym typeface="Arial"/>
              </a:rPr>
              <a:t>https://www.wired.com/story/99-phones-fake-google-maps-traffic-jam/</a:t>
            </a:r>
          </a:p>
        </p:txBody>
      </p:sp>
      <p:sp>
        <p:nvSpPr>
          <p:cNvPr id="8" name="TextBox 7">
            <a:extLst>
              <a:ext uri="{FF2B5EF4-FFF2-40B4-BE49-F238E27FC236}">
                <a16:creationId xmlns:a16="http://schemas.microsoft.com/office/drawing/2014/main" id="{64A6F611-BBE5-457A-1525-67D88ABE09B0}"/>
              </a:ext>
            </a:extLst>
          </p:cNvPr>
          <p:cNvSpPr txBox="1"/>
          <p:nvPr/>
        </p:nvSpPr>
        <p:spPr>
          <a:xfrm>
            <a:off x="5386598" y="6450176"/>
            <a:ext cx="611677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Arial"/>
                <a:sym typeface="Arial"/>
              </a:rPr>
              <a:t>FIG. WIRED ARTICLE</a:t>
            </a:r>
          </a:p>
        </p:txBody>
      </p:sp>
      <p:sp>
        <p:nvSpPr>
          <p:cNvPr id="3" name="TextBox 2">
            <a:extLst>
              <a:ext uri="{FF2B5EF4-FFF2-40B4-BE49-F238E27FC236}">
                <a16:creationId xmlns:a16="http://schemas.microsoft.com/office/drawing/2014/main" id="{F80B0615-5BB5-2B1C-0D16-CCF0C25CDE01}"/>
              </a:ext>
            </a:extLst>
          </p:cNvPr>
          <p:cNvSpPr txBox="1"/>
          <p:nvPr/>
        </p:nvSpPr>
        <p:spPr>
          <a:xfrm>
            <a:off x="525982" y="2442894"/>
            <a:ext cx="4246315"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err="1">
                <a:ln>
                  <a:noFill/>
                </a:ln>
                <a:solidFill>
                  <a:prstClr val="black"/>
                </a:solidFill>
                <a:effectLst/>
                <a:uLnTx/>
                <a:uFillTx/>
                <a:latin typeface="Calibri" panose="020F0502020204030204"/>
                <a:ea typeface="+mn-ea"/>
                <a:cs typeface="Arial"/>
                <a:sym typeface="Arial"/>
              </a:rPr>
              <a:t>Weckert</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Arial"/>
                <a:sym typeface="Arial"/>
              </a:rPr>
              <a:t> says. “I don’t need the people. I just need their smartphones.”</a:t>
            </a:r>
          </a:p>
        </p:txBody>
      </p:sp>
      <p:sp>
        <p:nvSpPr>
          <p:cNvPr id="4" name="Slide Number Placeholder 3">
            <a:extLst>
              <a:ext uri="{FF2B5EF4-FFF2-40B4-BE49-F238E27FC236}">
                <a16:creationId xmlns:a16="http://schemas.microsoft.com/office/drawing/2014/main" id="{E48C892C-509C-3470-DF87-E9CA5155AE22}"/>
              </a:ext>
            </a:extLst>
          </p:cNvPr>
          <p:cNvSpPr>
            <a:spLocks noGrp="1"/>
          </p:cNvSpPr>
          <p:nvPr>
            <p:ph type="sldNum" sz="quarter" idx="12"/>
          </p:nvPr>
        </p:nvSpPr>
        <p:spPr/>
        <p:txBody>
          <a:bodyPr/>
          <a:lstStyle/>
          <a:p>
            <a:fld id="{B40F1BFA-7574-4196-8F35-775E269B1114}" type="slidenum">
              <a:rPr lang="en-US" smtClean="0"/>
              <a:t>15</a:t>
            </a:fld>
            <a:endParaRPr lang="en-US"/>
          </a:p>
        </p:txBody>
      </p:sp>
    </p:spTree>
    <p:extLst>
      <p:ext uri="{BB962C8B-B14F-4D97-AF65-F5344CB8AC3E}">
        <p14:creationId xmlns:p14="http://schemas.microsoft.com/office/powerpoint/2010/main" val="202080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2" name="Title 1">
            <a:extLst>
              <a:ext uri="{FF2B5EF4-FFF2-40B4-BE49-F238E27FC236}">
                <a16:creationId xmlns:a16="http://schemas.microsoft.com/office/drawing/2014/main" id="{97CA153D-FC34-83F3-EC63-F71C79B02E21}"/>
              </a:ext>
            </a:extLst>
          </p:cNvPr>
          <p:cNvSpPr>
            <a:spLocks noGrp="1"/>
          </p:cNvSpPr>
          <p:nvPr>
            <p:ph type="ctrTitle"/>
          </p:nvPr>
        </p:nvSpPr>
        <p:spPr>
          <a:xfrm>
            <a:off x="525982" y="557360"/>
            <a:ext cx="4171994" cy="662875"/>
          </a:xfrm>
        </p:spPr>
        <p:txBody>
          <a:bodyPr>
            <a:normAutofit/>
          </a:bodyPr>
          <a:lstStyle/>
          <a:p>
            <a:pPr algn="l"/>
            <a:r>
              <a:rPr lang="en-US" sz="4000" b="1" dirty="0">
                <a:solidFill>
                  <a:srgbClr val="FF0000"/>
                </a:solidFill>
              </a:rPr>
              <a:t>OFFENSIVE</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pic>
        <p:nvPicPr>
          <p:cNvPr id="7" name="Picture 4">
            <a:extLst>
              <a:ext uri="{FF2B5EF4-FFF2-40B4-BE49-F238E27FC236}">
                <a16:creationId xmlns:a16="http://schemas.microsoft.com/office/drawing/2014/main" id="{8598219E-43ED-82CC-A43F-3549B83E6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280" y="557360"/>
            <a:ext cx="2999414" cy="5632704"/>
          </a:xfrm>
          <a:prstGeom prst="rect">
            <a:avLst/>
          </a:prstGeom>
        </p:spPr>
      </p:pic>
      <p:sp>
        <p:nvSpPr>
          <p:cNvPr id="6" name="TextBox 5">
            <a:extLst>
              <a:ext uri="{FF2B5EF4-FFF2-40B4-BE49-F238E27FC236}">
                <a16:creationId xmlns:a16="http://schemas.microsoft.com/office/drawing/2014/main" id="{927219A9-81F6-D823-9A36-5FB28FD02078}"/>
              </a:ext>
            </a:extLst>
          </p:cNvPr>
          <p:cNvSpPr txBox="1"/>
          <p:nvPr/>
        </p:nvSpPr>
        <p:spPr>
          <a:xfrm>
            <a:off x="209005" y="6611086"/>
            <a:ext cx="553487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Arial"/>
                <a:sym typeface="Arial"/>
              </a:rPr>
              <a:t>https://www.wired.com/story/99-phones-fake-google-maps-traffic-jam/</a:t>
            </a:r>
          </a:p>
        </p:txBody>
      </p:sp>
      <p:sp>
        <p:nvSpPr>
          <p:cNvPr id="8" name="TextBox 7">
            <a:extLst>
              <a:ext uri="{FF2B5EF4-FFF2-40B4-BE49-F238E27FC236}">
                <a16:creationId xmlns:a16="http://schemas.microsoft.com/office/drawing/2014/main" id="{64A6F611-BBE5-457A-1525-67D88ABE09B0}"/>
              </a:ext>
            </a:extLst>
          </p:cNvPr>
          <p:cNvSpPr txBox="1"/>
          <p:nvPr/>
        </p:nvSpPr>
        <p:spPr>
          <a:xfrm>
            <a:off x="5386598" y="6450176"/>
            <a:ext cx="611677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Arial"/>
                <a:sym typeface="Arial"/>
              </a:rPr>
              <a:t>FIG. WIRED ARTICLE</a:t>
            </a:r>
          </a:p>
        </p:txBody>
      </p:sp>
      <p:sp>
        <p:nvSpPr>
          <p:cNvPr id="3" name="TextBox 2">
            <a:extLst>
              <a:ext uri="{FF2B5EF4-FFF2-40B4-BE49-F238E27FC236}">
                <a16:creationId xmlns:a16="http://schemas.microsoft.com/office/drawing/2014/main" id="{F80B0615-5BB5-2B1C-0D16-CCF0C25CDE01}"/>
              </a:ext>
            </a:extLst>
          </p:cNvPr>
          <p:cNvSpPr txBox="1"/>
          <p:nvPr/>
        </p:nvSpPr>
        <p:spPr>
          <a:xfrm>
            <a:off x="525982" y="2442894"/>
            <a:ext cx="4246315"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err="1">
                <a:ln>
                  <a:noFill/>
                </a:ln>
                <a:solidFill>
                  <a:prstClr val="black"/>
                </a:solidFill>
                <a:effectLst/>
                <a:uLnTx/>
                <a:uFillTx/>
                <a:latin typeface="Calibri" panose="020F0502020204030204"/>
                <a:ea typeface="+mn-ea"/>
                <a:cs typeface="Arial"/>
                <a:sym typeface="Arial"/>
              </a:rPr>
              <a:t>Weckert</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Arial"/>
                <a:sym typeface="Arial"/>
              </a:rPr>
              <a:t> says. “I don’t need the people. I just need their smartphones.”</a:t>
            </a:r>
          </a:p>
        </p:txBody>
      </p:sp>
      <p:cxnSp>
        <p:nvCxnSpPr>
          <p:cNvPr id="5" name="Straight Arrow Connector 4">
            <a:extLst>
              <a:ext uri="{FF2B5EF4-FFF2-40B4-BE49-F238E27FC236}">
                <a16:creationId xmlns:a16="http://schemas.microsoft.com/office/drawing/2014/main" id="{062C830E-3630-C1DC-79C3-D55B679AA416}"/>
              </a:ext>
            </a:extLst>
          </p:cNvPr>
          <p:cNvCxnSpPr/>
          <p:nvPr/>
        </p:nvCxnSpPr>
        <p:spPr>
          <a:xfrm>
            <a:off x="2447109" y="3317966"/>
            <a:ext cx="0" cy="1314994"/>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90937490-FA51-ECFB-9DC5-E74324E030AE}"/>
              </a:ext>
            </a:extLst>
          </p:cNvPr>
          <p:cNvSpPr txBox="1"/>
          <p:nvPr/>
        </p:nvSpPr>
        <p:spPr>
          <a:xfrm>
            <a:off x="570142" y="4793870"/>
            <a:ext cx="4246315"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Arial"/>
                <a:sym typeface="Arial"/>
              </a:rPr>
              <a:t>“We don’t need the people. We just need to </a:t>
            </a:r>
            <a:r>
              <a:rPr kumimoji="0" lang="en-US" sz="2000" b="0" i="1" u="none" strike="noStrike" kern="1200" cap="none" spc="0" normalizeH="0" baseline="0" noProof="0" dirty="0">
                <a:ln>
                  <a:noFill/>
                </a:ln>
                <a:solidFill>
                  <a:srgbClr val="FF0000"/>
                </a:solidFill>
                <a:effectLst/>
                <a:uLnTx/>
                <a:uFillTx/>
                <a:latin typeface="Calibri" panose="020F0502020204030204"/>
                <a:ea typeface="+mn-ea"/>
                <a:cs typeface="Arial"/>
                <a:sym typeface="Arial"/>
              </a:rPr>
              <a:t>inject packets</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Arial"/>
                <a:sym typeface="Arial"/>
              </a:rPr>
              <a:t>.”</a:t>
            </a:r>
          </a:p>
        </p:txBody>
      </p:sp>
      <p:sp>
        <p:nvSpPr>
          <p:cNvPr id="4" name="Slide Number Placeholder 3">
            <a:extLst>
              <a:ext uri="{FF2B5EF4-FFF2-40B4-BE49-F238E27FC236}">
                <a16:creationId xmlns:a16="http://schemas.microsoft.com/office/drawing/2014/main" id="{332759FB-CAFF-C21A-09BA-EDC010314A80}"/>
              </a:ext>
            </a:extLst>
          </p:cNvPr>
          <p:cNvSpPr>
            <a:spLocks noGrp="1"/>
          </p:cNvSpPr>
          <p:nvPr>
            <p:ph type="sldNum" sz="quarter" idx="12"/>
          </p:nvPr>
        </p:nvSpPr>
        <p:spPr/>
        <p:txBody>
          <a:bodyPr/>
          <a:lstStyle/>
          <a:p>
            <a:fld id="{B40F1BFA-7574-4196-8F35-775E269B1114}" type="slidenum">
              <a:rPr lang="en-US" smtClean="0"/>
              <a:t>16</a:t>
            </a:fld>
            <a:endParaRPr lang="en-US"/>
          </a:p>
        </p:txBody>
      </p:sp>
    </p:spTree>
    <p:extLst>
      <p:ext uri="{BB962C8B-B14F-4D97-AF65-F5344CB8AC3E}">
        <p14:creationId xmlns:p14="http://schemas.microsoft.com/office/powerpoint/2010/main" val="411921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8BD155-73ED-9D3B-D7A7-31C66CE89CC2}"/>
              </a:ext>
            </a:extLst>
          </p:cNvPr>
          <p:cNvSpPr>
            <a:spLocks noGrp="1"/>
          </p:cNvSpPr>
          <p:nvPr>
            <p:ph type="subTitle" idx="1"/>
          </p:nvPr>
        </p:nvSpPr>
        <p:spPr>
          <a:xfrm>
            <a:off x="422365" y="1931528"/>
            <a:ext cx="11347269" cy="3918052"/>
          </a:xfrm>
        </p:spPr>
        <p:txBody>
          <a:bodyPr>
            <a:noAutofit/>
          </a:bodyPr>
          <a:lstStyle/>
          <a:p>
            <a:r>
              <a:rPr lang="en-US" dirty="0"/>
              <a:t>MAC </a:t>
            </a:r>
            <a:r>
              <a:rPr lang="en-US" dirty="0">
                <a:solidFill>
                  <a:srgbClr val="FF0000"/>
                </a:solidFill>
              </a:rPr>
              <a:t>Spoofing</a:t>
            </a:r>
          </a:p>
          <a:p>
            <a:endParaRPr lang="en-US" dirty="0"/>
          </a:p>
          <a:p>
            <a:r>
              <a:rPr lang="en-US" dirty="0"/>
              <a:t>Probe Request </a:t>
            </a:r>
            <a:r>
              <a:rPr lang="en-US" dirty="0">
                <a:solidFill>
                  <a:srgbClr val="FF0000"/>
                </a:solidFill>
              </a:rPr>
              <a:t>Flooding</a:t>
            </a:r>
          </a:p>
          <a:p>
            <a:endParaRPr lang="en-US" dirty="0"/>
          </a:p>
          <a:p>
            <a:r>
              <a:rPr lang="en-US" dirty="0"/>
              <a:t>Relay </a:t>
            </a:r>
            <a:r>
              <a:rPr lang="en-US" dirty="0">
                <a:solidFill>
                  <a:srgbClr val="FF0000"/>
                </a:solidFill>
              </a:rPr>
              <a:t>Attacks</a:t>
            </a:r>
            <a:r>
              <a:rPr lang="en-US" dirty="0"/>
              <a:t>/Replay </a:t>
            </a:r>
            <a:r>
              <a:rPr lang="en-US" dirty="0">
                <a:solidFill>
                  <a:srgbClr val="FF0000"/>
                </a:solidFill>
              </a:rPr>
              <a:t>Attacks</a:t>
            </a:r>
          </a:p>
          <a:p>
            <a:endParaRPr lang="en-US" dirty="0"/>
          </a:p>
          <a:p>
            <a:r>
              <a:rPr lang="en-US" dirty="0">
                <a:solidFill>
                  <a:srgbClr val="FF0000"/>
                </a:solidFill>
              </a:rPr>
              <a:t>D</a:t>
            </a:r>
            <a:r>
              <a:rPr lang="en-US" dirty="0"/>
              <a:t>oS (Future Aspect)</a:t>
            </a:r>
          </a:p>
        </p:txBody>
      </p:sp>
      <p:sp>
        <p:nvSpPr>
          <p:cNvPr id="4" name="Title 1">
            <a:extLst>
              <a:ext uri="{FF2B5EF4-FFF2-40B4-BE49-F238E27FC236}">
                <a16:creationId xmlns:a16="http://schemas.microsoft.com/office/drawing/2014/main" id="{61044309-2F91-04FE-DAF2-51CA103821EC}"/>
              </a:ext>
            </a:extLst>
          </p:cNvPr>
          <p:cNvSpPr txBox="1">
            <a:spLocks/>
          </p:cNvSpPr>
          <p:nvPr/>
        </p:nvSpPr>
        <p:spPr>
          <a:xfrm>
            <a:off x="1523999" y="828675"/>
            <a:ext cx="5956663" cy="6143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Light" panose="020F0302020204030204"/>
                <a:ea typeface="+mj-ea"/>
                <a:cs typeface="+mj-cs"/>
                <a:sym typeface="Arial"/>
              </a:rPr>
              <a:t>OFFENSIVE</a:t>
            </a:r>
            <a:r>
              <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sym typeface="Arial"/>
              </a:rPr>
              <a:t> – ATTACK MODELS</a:t>
            </a:r>
          </a:p>
        </p:txBody>
      </p:sp>
      <p:sp>
        <p:nvSpPr>
          <p:cNvPr id="2" name="Slide Number Placeholder 1">
            <a:extLst>
              <a:ext uri="{FF2B5EF4-FFF2-40B4-BE49-F238E27FC236}">
                <a16:creationId xmlns:a16="http://schemas.microsoft.com/office/drawing/2014/main" id="{F0DB277D-164B-A87D-0F4B-E078184F4E62}"/>
              </a:ext>
            </a:extLst>
          </p:cNvPr>
          <p:cNvSpPr>
            <a:spLocks noGrp="1"/>
          </p:cNvSpPr>
          <p:nvPr>
            <p:ph type="sldNum" sz="quarter" idx="12"/>
          </p:nvPr>
        </p:nvSpPr>
        <p:spPr/>
        <p:txBody>
          <a:bodyPr/>
          <a:lstStyle/>
          <a:p>
            <a:fld id="{B40F1BFA-7574-4196-8F35-775E269B1114}" type="slidenum">
              <a:rPr lang="en-US" smtClean="0"/>
              <a:t>17</a:t>
            </a:fld>
            <a:endParaRPr lang="en-US"/>
          </a:p>
        </p:txBody>
      </p:sp>
    </p:spTree>
    <p:extLst>
      <p:ext uri="{BB962C8B-B14F-4D97-AF65-F5344CB8AC3E}">
        <p14:creationId xmlns:p14="http://schemas.microsoft.com/office/powerpoint/2010/main" val="74146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03D2E00-ED3B-DB62-0C5B-09E712D0F6B8}"/>
              </a:ext>
            </a:extLst>
          </p:cNvPr>
          <p:cNvSpPr txBox="1"/>
          <p:nvPr/>
        </p:nvSpPr>
        <p:spPr>
          <a:xfrm>
            <a:off x="3037610" y="6386660"/>
            <a:ext cx="611677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Arial"/>
                <a:sym typeface="Arial"/>
              </a:rPr>
              <a:t>FIG. Probe Burst</a:t>
            </a:r>
          </a:p>
        </p:txBody>
      </p:sp>
      <p:pic>
        <p:nvPicPr>
          <p:cNvPr id="4" name="Picture 3">
            <a:extLst>
              <a:ext uri="{FF2B5EF4-FFF2-40B4-BE49-F238E27FC236}">
                <a16:creationId xmlns:a16="http://schemas.microsoft.com/office/drawing/2014/main" id="{002301DE-4F5B-B44C-F8E6-E360B5EC1DC6}"/>
              </a:ext>
            </a:extLst>
          </p:cNvPr>
          <p:cNvPicPr>
            <a:picLocks noChangeAspect="1"/>
          </p:cNvPicPr>
          <p:nvPr/>
        </p:nvPicPr>
        <p:blipFill>
          <a:blip r:embed="rId2"/>
          <a:stretch>
            <a:fillRect/>
          </a:stretch>
        </p:blipFill>
        <p:spPr>
          <a:xfrm>
            <a:off x="705394" y="764211"/>
            <a:ext cx="10728960" cy="5329578"/>
          </a:xfrm>
          <a:prstGeom prst="rect">
            <a:avLst/>
          </a:prstGeom>
        </p:spPr>
      </p:pic>
      <p:sp>
        <p:nvSpPr>
          <p:cNvPr id="2" name="Slide Number Placeholder 1">
            <a:extLst>
              <a:ext uri="{FF2B5EF4-FFF2-40B4-BE49-F238E27FC236}">
                <a16:creationId xmlns:a16="http://schemas.microsoft.com/office/drawing/2014/main" id="{BBBB0825-C06C-917C-EA13-DE2079E134BE}"/>
              </a:ext>
            </a:extLst>
          </p:cNvPr>
          <p:cNvSpPr>
            <a:spLocks noGrp="1"/>
          </p:cNvSpPr>
          <p:nvPr>
            <p:ph type="sldNum" sz="quarter" idx="12"/>
          </p:nvPr>
        </p:nvSpPr>
        <p:spPr/>
        <p:txBody>
          <a:bodyPr/>
          <a:lstStyle/>
          <a:p>
            <a:fld id="{B40F1BFA-7574-4196-8F35-775E269B1114}" type="slidenum">
              <a:rPr lang="en-US" smtClean="0"/>
              <a:t>18</a:t>
            </a:fld>
            <a:endParaRPr lang="en-US"/>
          </a:p>
        </p:txBody>
      </p:sp>
    </p:spTree>
    <p:extLst>
      <p:ext uri="{BB962C8B-B14F-4D97-AF65-F5344CB8AC3E}">
        <p14:creationId xmlns:p14="http://schemas.microsoft.com/office/powerpoint/2010/main" val="3992130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03D2E00-ED3B-DB62-0C5B-09E712D0F6B8}"/>
              </a:ext>
            </a:extLst>
          </p:cNvPr>
          <p:cNvSpPr txBox="1"/>
          <p:nvPr/>
        </p:nvSpPr>
        <p:spPr>
          <a:xfrm>
            <a:off x="3037609" y="5227163"/>
            <a:ext cx="611677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Arial"/>
                <a:sym typeface="Arial"/>
              </a:rPr>
              <a:t>FIG. Injected Data in the Database</a:t>
            </a:r>
          </a:p>
        </p:txBody>
      </p:sp>
      <p:pic>
        <p:nvPicPr>
          <p:cNvPr id="3" name="Picture 2">
            <a:extLst>
              <a:ext uri="{FF2B5EF4-FFF2-40B4-BE49-F238E27FC236}">
                <a16:creationId xmlns:a16="http://schemas.microsoft.com/office/drawing/2014/main" id="{54F7788B-EB9B-5893-DE3F-DBC8795DAAC0}"/>
              </a:ext>
            </a:extLst>
          </p:cNvPr>
          <p:cNvPicPr>
            <a:picLocks noChangeAspect="1"/>
          </p:cNvPicPr>
          <p:nvPr/>
        </p:nvPicPr>
        <p:blipFill>
          <a:blip r:embed="rId2"/>
          <a:stretch>
            <a:fillRect/>
          </a:stretch>
        </p:blipFill>
        <p:spPr>
          <a:xfrm>
            <a:off x="563277" y="1730194"/>
            <a:ext cx="11065445" cy="3397611"/>
          </a:xfrm>
          <a:prstGeom prst="rect">
            <a:avLst/>
          </a:prstGeom>
        </p:spPr>
      </p:pic>
      <p:sp>
        <p:nvSpPr>
          <p:cNvPr id="2" name="Slide Number Placeholder 1">
            <a:extLst>
              <a:ext uri="{FF2B5EF4-FFF2-40B4-BE49-F238E27FC236}">
                <a16:creationId xmlns:a16="http://schemas.microsoft.com/office/drawing/2014/main" id="{721DBB6B-83A7-03B9-0EF1-6D99B03A10D2}"/>
              </a:ext>
            </a:extLst>
          </p:cNvPr>
          <p:cNvSpPr>
            <a:spLocks noGrp="1"/>
          </p:cNvSpPr>
          <p:nvPr>
            <p:ph type="sldNum" sz="quarter" idx="12"/>
          </p:nvPr>
        </p:nvSpPr>
        <p:spPr/>
        <p:txBody>
          <a:bodyPr/>
          <a:lstStyle/>
          <a:p>
            <a:fld id="{B40F1BFA-7574-4196-8F35-775E269B1114}" type="slidenum">
              <a:rPr lang="en-US" smtClean="0"/>
              <a:t>19</a:t>
            </a:fld>
            <a:endParaRPr lang="en-US"/>
          </a:p>
        </p:txBody>
      </p:sp>
    </p:spTree>
    <p:extLst>
      <p:ext uri="{BB962C8B-B14F-4D97-AF65-F5344CB8AC3E}">
        <p14:creationId xmlns:p14="http://schemas.microsoft.com/office/powerpoint/2010/main" val="102380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FE36-C7E1-DD3B-70D2-12C7C4827DAB}"/>
              </a:ext>
            </a:extLst>
          </p:cNvPr>
          <p:cNvSpPr>
            <a:spLocks noGrp="1"/>
          </p:cNvSpPr>
          <p:nvPr>
            <p:ph type="title"/>
          </p:nvPr>
        </p:nvSpPr>
        <p:spPr>
          <a:xfrm>
            <a:off x="2996837" y="3168036"/>
            <a:ext cx="6198326" cy="521927"/>
          </a:xfrm>
        </p:spPr>
        <p:txBody>
          <a:bodyPr>
            <a:normAutofit fontScale="90000"/>
          </a:bodyPr>
          <a:lstStyle/>
          <a:p>
            <a:pPr algn="ctr"/>
            <a:r>
              <a:rPr lang="en-US" sz="4400" b="1" dirty="0">
                <a:solidFill>
                  <a:srgbClr val="FF0000"/>
                </a:solidFill>
              </a:rPr>
              <a:t>OFFENSIVE</a:t>
            </a:r>
            <a:br>
              <a:rPr lang="en-US" sz="4400" b="1" dirty="0">
                <a:solidFill>
                  <a:srgbClr val="FF0000"/>
                </a:solidFill>
              </a:rPr>
            </a:br>
            <a:endParaRPr lang="en-US" b="1" dirty="0"/>
          </a:p>
        </p:txBody>
      </p:sp>
      <p:sp>
        <p:nvSpPr>
          <p:cNvPr id="3" name="Slide Number Placeholder 2">
            <a:extLst>
              <a:ext uri="{FF2B5EF4-FFF2-40B4-BE49-F238E27FC236}">
                <a16:creationId xmlns:a16="http://schemas.microsoft.com/office/drawing/2014/main" id="{06BA5764-137C-9899-BD42-3D509BAA220C}"/>
              </a:ext>
            </a:extLst>
          </p:cNvPr>
          <p:cNvSpPr>
            <a:spLocks noGrp="1"/>
          </p:cNvSpPr>
          <p:nvPr>
            <p:ph type="sldNum" sz="quarter" idx="12"/>
          </p:nvPr>
        </p:nvSpPr>
        <p:spPr/>
        <p:txBody>
          <a:bodyPr/>
          <a:lstStyle/>
          <a:p>
            <a:fld id="{B40F1BFA-7574-4196-8F35-775E269B1114}" type="slidenum">
              <a:rPr lang="en-US" smtClean="0"/>
              <a:t>2</a:t>
            </a:fld>
            <a:endParaRPr lang="en-US"/>
          </a:p>
        </p:txBody>
      </p:sp>
    </p:spTree>
    <p:extLst>
      <p:ext uri="{BB962C8B-B14F-4D97-AF65-F5344CB8AC3E}">
        <p14:creationId xmlns:p14="http://schemas.microsoft.com/office/powerpoint/2010/main" val="931290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153D-FC34-83F3-EC63-F71C79B02E21}"/>
              </a:ext>
            </a:extLst>
          </p:cNvPr>
          <p:cNvSpPr>
            <a:spLocks noGrp="1"/>
          </p:cNvSpPr>
          <p:nvPr>
            <p:ph type="ctrTitle"/>
          </p:nvPr>
        </p:nvSpPr>
        <p:spPr>
          <a:xfrm>
            <a:off x="1523999" y="828675"/>
            <a:ext cx="5956663" cy="614362"/>
          </a:xfrm>
        </p:spPr>
        <p:txBody>
          <a:bodyPr>
            <a:normAutofit/>
          </a:bodyPr>
          <a:lstStyle/>
          <a:p>
            <a:pPr algn="l"/>
            <a:r>
              <a:rPr lang="en-US" sz="2800" b="1" dirty="0">
                <a:solidFill>
                  <a:srgbClr val="FF0000"/>
                </a:solidFill>
              </a:rPr>
              <a:t>OFFENSIVE</a:t>
            </a:r>
            <a:r>
              <a:rPr lang="en-US" sz="2800" b="1" dirty="0"/>
              <a:t> – FUTURE APPROACH </a:t>
            </a:r>
          </a:p>
        </p:txBody>
      </p:sp>
      <p:sp>
        <p:nvSpPr>
          <p:cNvPr id="3" name="Subtitle 2">
            <a:extLst>
              <a:ext uri="{FF2B5EF4-FFF2-40B4-BE49-F238E27FC236}">
                <a16:creationId xmlns:a16="http://schemas.microsoft.com/office/drawing/2014/main" id="{108BD155-73ED-9D3B-D7A7-31C66CE89CC2}"/>
              </a:ext>
            </a:extLst>
          </p:cNvPr>
          <p:cNvSpPr>
            <a:spLocks noGrp="1"/>
          </p:cNvSpPr>
          <p:nvPr>
            <p:ph type="subTitle" idx="1"/>
          </p:nvPr>
        </p:nvSpPr>
        <p:spPr>
          <a:xfrm>
            <a:off x="1523999" y="4138908"/>
            <a:ext cx="2551611" cy="614362"/>
          </a:xfrm>
        </p:spPr>
        <p:txBody>
          <a:bodyPr>
            <a:normAutofit/>
          </a:bodyPr>
          <a:lstStyle/>
          <a:p>
            <a:r>
              <a:rPr lang="en-US" sz="1600" dirty="0"/>
              <a:t>Visualizing the data of </a:t>
            </a:r>
            <a:r>
              <a:rPr lang="en-US" sz="1600" i="1" dirty="0"/>
              <a:t>“attack event’s”</a:t>
            </a:r>
            <a:endParaRPr lang="en-US" sz="1600" dirty="0"/>
          </a:p>
          <a:p>
            <a:endParaRPr lang="en-US" sz="1600" dirty="0"/>
          </a:p>
        </p:txBody>
      </p:sp>
      <p:sp>
        <p:nvSpPr>
          <p:cNvPr id="4" name="Subtitle 2">
            <a:extLst>
              <a:ext uri="{FF2B5EF4-FFF2-40B4-BE49-F238E27FC236}">
                <a16:creationId xmlns:a16="http://schemas.microsoft.com/office/drawing/2014/main" id="{43D9DCC4-730C-AFA5-DA25-46DB177BF583}"/>
              </a:ext>
            </a:extLst>
          </p:cNvPr>
          <p:cNvSpPr txBox="1">
            <a:spLocks/>
          </p:cNvSpPr>
          <p:nvPr/>
        </p:nvSpPr>
        <p:spPr>
          <a:xfrm>
            <a:off x="8116390" y="2104731"/>
            <a:ext cx="2551611" cy="6143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Passing them through defense framework</a:t>
            </a:r>
          </a:p>
        </p:txBody>
      </p:sp>
      <p:sp>
        <p:nvSpPr>
          <p:cNvPr id="5" name="Subtitle 2">
            <a:extLst>
              <a:ext uri="{FF2B5EF4-FFF2-40B4-BE49-F238E27FC236}">
                <a16:creationId xmlns:a16="http://schemas.microsoft.com/office/drawing/2014/main" id="{E134B6CE-A6C7-5567-9FA4-3200B3415BBD}"/>
              </a:ext>
            </a:extLst>
          </p:cNvPr>
          <p:cNvSpPr txBox="1">
            <a:spLocks/>
          </p:cNvSpPr>
          <p:nvPr/>
        </p:nvSpPr>
        <p:spPr>
          <a:xfrm>
            <a:off x="1523998" y="2104730"/>
            <a:ext cx="2551611" cy="6143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Attacking all sensor’s at once</a:t>
            </a:r>
          </a:p>
        </p:txBody>
      </p:sp>
      <p:sp>
        <p:nvSpPr>
          <p:cNvPr id="6" name="Subtitle 2">
            <a:extLst>
              <a:ext uri="{FF2B5EF4-FFF2-40B4-BE49-F238E27FC236}">
                <a16:creationId xmlns:a16="http://schemas.microsoft.com/office/drawing/2014/main" id="{965402B0-9DCD-6501-27CF-E6BF0E123208}"/>
              </a:ext>
            </a:extLst>
          </p:cNvPr>
          <p:cNvSpPr txBox="1">
            <a:spLocks/>
          </p:cNvSpPr>
          <p:nvPr/>
        </p:nvSpPr>
        <p:spPr>
          <a:xfrm>
            <a:off x="8116390" y="4138908"/>
            <a:ext cx="2551611" cy="6143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Future Research to mitigate these attacks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sym typeface="Arial"/>
              </a:rPr>
              <a:t>effective response)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sp>
        <p:nvSpPr>
          <p:cNvPr id="7" name="Slide Number Placeholder 6">
            <a:extLst>
              <a:ext uri="{FF2B5EF4-FFF2-40B4-BE49-F238E27FC236}">
                <a16:creationId xmlns:a16="http://schemas.microsoft.com/office/drawing/2014/main" id="{C0C92EA7-B56E-D778-AC09-A3F38E94E29E}"/>
              </a:ext>
            </a:extLst>
          </p:cNvPr>
          <p:cNvSpPr>
            <a:spLocks noGrp="1"/>
          </p:cNvSpPr>
          <p:nvPr>
            <p:ph type="sldNum" sz="quarter" idx="12"/>
          </p:nvPr>
        </p:nvSpPr>
        <p:spPr/>
        <p:txBody>
          <a:bodyPr/>
          <a:lstStyle/>
          <a:p>
            <a:fld id="{B40F1BFA-7574-4196-8F35-775E269B1114}" type="slidenum">
              <a:rPr lang="en-US" smtClean="0"/>
              <a:t>20</a:t>
            </a:fld>
            <a:endParaRPr lang="en-US"/>
          </a:p>
        </p:txBody>
      </p:sp>
    </p:spTree>
    <p:extLst>
      <p:ext uri="{BB962C8B-B14F-4D97-AF65-F5344CB8AC3E}">
        <p14:creationId xmlns:p14="http://schemas.microsoft.com/office/powerpoint/2010/main" val="420184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785057" y="146535"/>
            <a:ext cx="8911687" cy="80024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PE" b="1" dirty="0" err="1"/>
              <a:t>Current</a:t>
            </a:r>
            <a:r>
              <a:rPr lang="es-PE" b="1" dirty="0"/>
              <a:t> </a:t>
            </a:r>
            <a:r>
              <a:rPr lang="es-PE" b="1" dirty="0" err="1"/>
              <a:t>Work</a:t>
            </a:r>
            <a:r>
              <a:rPr lang="es-PE" b="1" dirty="0"/>
              <a:t> </a:t>
            </a:r>
            <a:r>
              <a:rPr lang="es-PE" b="1" dirty="0" err="1"/>
              <a:t>For</a:t>
            </a:r>
            <a:r>
              <a:rPr lang="es-PE" b="1" dirty="0"/>
              <a:t> Defense </a:t>
            </a:r>
            <a:r>
              <a:rPr lang="es-PE" b="1" dirty="0" err="1"/>
              <a:t>Mechanism</a:t>
            </a:r>
            <a:r>
              <a:rPr lang="es-PE" b="1" dirty="0"/>
              <a:t>:</a:t>
            </a:r>
            <a:endParaRPr dirty="0"/>
          </a:p>
        </p:txBody>
      </p:sp>
      <p:sp>
        <p:nvSpPr>
          <p:cNvPr id="171" name="Google Shape;171;p19"/>
          <p:cNvSpPr txBox="1">
            <a:spLocks noGrp="1"/>
          </p:cNvSpPr>
          <p:nvPr>
            <p:ph type="body" idx="1"/>
          </p:nvPr>
        </p:nvSpPr>
        <p:spPr>
          <a:xfrm>
            <a:off x="1781344" y="1045032"/>
            <a:ext cx="9688606" cy="5302502"/>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800"/>
              <a:buFont typeface="Arial" panose="020B0604020202020204" pitchFamily="34" charset="0"/>
              <a:buChar char="•"/>
            </a:pPr>
            <a:r>
              <a:rPr lang="es-PE" dirty="0" err="1"/>
              <a:t>Generation</a:t>
            </a:r>
            <a:r>
              <a:rPr lang="es-PE" dirty="0"/>
              <a:t> </a:t>
            </a:r>
            <a:r>
              <a:rPr lang="es-PE" dirty="0" err="1"/>
              <a:t>of</a:t>
            </a:r>
            <a:r>
              <a:rPr lang="es-PE" dirty="0"/>
              <a:t> </a:t>
            </a:r>
            <a:r>
              <a:rPr lang="es-PE" dirty="0" err="1"/>
              <a:t>dummy</a:t>
            </a:r>
            <a:r>
              <a:rPr lang="es-PE" dirty="0"/>
              <a:t> </a:t>
            </a:r>
            <a:r>
              <a:rPr lang="es-PE" dirty="0" err="1"/>
              <a:t>dataset</a:t>
            </a:r>
            <a:endParaRPr dirty="0"/>
          </a:p>
          <a:p>
            <a:pPr marL="285750" lvl="0" indent="-285750" algn="l" rtl="0">
              <a:spcBef>
                <a:spcPts val="1000"/>
              </a:spcBef>
              <a:spcAft>
                <a:spcPts val="0"/>
              </a:spcAft>
              <a:buSzPts val="1800"/>
              <a:buFont typeface="Arial" panose="020B0604020202020204" pitchFamily="34" charset="0"/>
              <a:buChar char="•"/>
            </a:pPr>
            <a:r>
              <a:rPr lang="es-PE" dirty="0" err="1"/>
              <a:t>Creation</a:t>
            </a:r>
            <a:r>
              <a:rPr lang="es-PE" dirty="0"/>
              <a:t> </a:t>
            </a:r>
            <a:r>
              <a:rPr lang="es-PE" dirty="0" err="1"/>
              <a:t>of</a:t>
            </a:r>
            <a:r>
              <a:rPr lang="es-PE" dirty="0"/>
              <a:t> a </a:t>
            </a:r>
            <a:r>
              <a:rPr lang="es-PE" dirty="0" err="1"/>
              <a:t>protection</a:t>
            </a:r>
            <a:r>
              <a:rPr lang="es-PE" dirty="0"/>
              <a:t> </a:t>
            </a:r>
            <a:r>
              <a:rPr lang="es-PE" dirty="0" err="1"/>
              <a:t>component</a:t>
            </a:r>
            <a:r>
              <a:rPr lang="es-PE" dirty="0"/>
              <a:t>/</a:t>
            </a:r>
            <a:r>
              <a:rPr lang="es-PE" dirty="0" err="1"/>
              <a:t>framework</a:t>
            </a:r>
            <a:r>
              <a:rPr lang="es-PE" dirty="0"/>
              <a:t> </a:t>
            </a:r>
            <a:r>
              <a:rPr lang="es-PE" dirty="0" err="1"/>
              <a:t>with</a:t>
            </a:r>
            <a:r>
              <a:rPr lang="es-PE" dirty="0"/>
              <a:t> </a:t>
            </a:r>
            <a:r>
              <a:rPr lang="es-PE" dirty="0" err="1"/>
              <a:t>protection</a:t>
            </a:r>
            <a:r>
              <a:rPr lang="es-PE" dirty="0"/>
              <a:t> </a:t>
            </a:r>
            <a:r>
              <a:rPr lang="es-PE" dirty="0" err="1"/>
              <a:t>mechanism</a:t>
            </a:r>
            <a:endParaRPr dirty="0"/>
          </a:p>
          <a:p>
            <a:pPr marL="285750" lvl="0" indent="-285750" algn="l" rtl="0">
              <a:spcBef>
                <a:spcPts val="1000"/>
              </a:spcBef>
              <a:spcAft>
                <a:spcPts val="0"/>
              </a:spcAft>
              <a:buSzPts val="1800"/>
              <a:buFont typeface="Arial" panose="020B0604020202020204" pitchFamily="34" charset="0"/>
              <a:buChar char="•"/>
            </a:pPr>
            <a:r>
              <a:rPr lang="es-PE" dirty="0" err="1"/>
              <a:t>Protection</a:t>
            </a:r>
            <a:r>
              <a:rPr lang="es-PE" dirty="0"/>
              <a:t> </a:t>
            </a:r>
            <a:r>
              <a:rPr lang="es-PE" dirty="0" err="1"/>
              <a:t>mechanisms</a:t>
            </a:r>
            <a:r>
              <a:rPr lang="es-PE" dirty="0"/>
              <a:t>:</a:t>
            </a:r>
          </a:p>
          <a:p>
            <a:pPr marL="742950" lvl="1" indent="-285750">
              <a:buFont typeface="Arial" panose="020B0604020202020204" pitchFamily="34" charset="0"/>
              <a:buChar char="•"/>
            </a:pPr>
            <a:r>
              <a:rPr lang="es-PE" dirty="0"/>
              <a:t>1. Input </a:t>
            </a:r>
            <a:r>
              <a:rPr lang="es-PE" dirty="0" err="1"/>
              <a:t>validation</a:t>
            </a:r>
            <a:endParaRPr lang="es-PE" dirty="0"/>
          </a:p>
          <a:p>
            <a:pPr marL="742950" lvl="1" indent="-285750">
              <a:buFont typeface="Arial" panose="020B0604020202020204" pitchFamily="34" charset="0"/>
              <a:buChar char="•"/>
            </a:pPr>
            <a:r>
              <a:rPr lang="es-PE" dirty="0"/>
              <a:t>2. Data </a:t>
            </a:r>
            <a:r>
              <a:rPr lang="es-PE" dirty="0" err="1"/>
              <a:t>sanitization</a:t>
            </a:r>
            <a:endParaRPr lang="en-US" dirty="0"/>
          </a:p>
          <a:p>
            <a:pPr marL="285750" lvl="0" indent="-285750" algn="l" rtl="0">
              <a:spcBef>
                <a:spcPts val="1000"/>
              </a:spcBef>
              <a:spcAft>
                <a:spcPts val="0"/>
              </a:spcAft>
              <a:buSzPts val="1800"/>
              <a:buFont typeface="Arial" panose="020B0604020202020204" pitchFamily="34" charset="0"/>
              <a:buChar char="•"/>
            </a:pPr>
            <a:r>
              <a:rPr lang="en-US" dirty="0"/>
              <a:t>These two functions could also be implemented in </a:t>
            </a:r>
            <a:r>
              <a:rPr lang="en-US" dirty="0" err="1"/>
              <a:t>Osysseus</a:t>
            </a:r>
            <a:r>
              <a:rPr lang="en-US" dirty="0"/>
              <a:t>.</a:t>
            </a:r>
          </a:p>
          <a:p>
            <a:pPr marL="285750" lvl="0" indent="-285750" algn="l" rtl="0">
              <a:spcBef>
                <a:spcPts val="1000"/>
              </a:spcBef>
              <a:spcAft>
                <a:spcPts val="0"/>
              </a:spcAft>
              <a:buSzPts val="1800"/>
              <a:buFont typeface="Arial" panose="020B0604020202020204" pitchFamily="34" charset="0"/>
              <a:buChar char="•"/>
            </a:pPr>
            <a:r>
              <a:rPr lang="es-PE" dirty="0" err="1"/>
              <a:t>Anomaly</a:t>
            </a:r>
            <a:r>
              <a:rPr lang="es-PE" dirty="0"/>
              <a:t> </a:t>
            </a:r>
            <a:r>
              <a:rPr lang="es-PE" dirty="0" err="1"/>
              <a:t>protection</a:t>
            </a:r>
            <a:r>
              <a:rPr lang="es-PE" dirty="0"/>
              <a:t> </a:t>
            </a:r>
            <a:r>
              <a:rPr lang="es-PE" dirty="0" err="1"/>
              <a:t>mechanism</a:t>
            </a:r>
            <a:r>
              <a:rPr lang="es-PE" dirty="0"/>
              <a:t> </a:t>
            </a:r>
            <a:r>
              <a:rPr lang="es-PE" dirty="0" err="1"/>
              <a:t>against</a:t>
            </a:r>
            <a:r>
              <a:rPr lang="es-PE" dirty="0"/>
              <a:t> </a:t>
            </a:r>
            <a:r>
              <a:rPr lang="es-PE" dirty="0" err="1"/>
              <a:t>poisoning</a:t>
            </a:r>
            <a:r>
              <a:rPr lang="es-PE" dirty="0"/>
              <a:t> </a:t>
            </a:r>
            <a:r>
              <a:rPr lang="es-PE" dirty="0" err="1"/>
              <a:t>with</a:t>
            </a:r>
            <a:r>
              <a:rPr lang="es-PE" dirty="0"/>
              <a:t> </a:t>
            </a:r>
            <a:r>
              <a:rPr lang="es-PE" dirty="0" err="1"/>
              <a:t>unsupervised</a:t>
            </a:r>
            <a:r>
              <a:rPr lang="es-PE" dirty="0"/>
              <a:t> </a:t>
            </a:r>
            <a:r>
              <a:rPr lang="es-PE" dirty="0" err="1"/>
              <a:t>learning</a:t>
            </a:r>
            <a:r>
              <a:rPr lang="es-PE" dirty="0"/>
              <a:t> – </a:t>
            </a:r>
            <a:r>
              <a:rPr lang="es-PE" dirty="0" err="1"/>
              <a:t>Isolation</a:t>
            </a:r>
            <a:r>
              <a:rPr lang="es-PE" dirty="0"/>
              <a:t> Forest.</a:t>
            </a:r>
          </a:p>
          <a:p>
            <a:pPr marL="742950" lvl="1" indent="-285750">
              <a:buFont typeface="Arial" panose="020B0604020202020204" pitchFamily="34" charset="0"/>
              <a:buChar char="•"/>
            </a:pPr>
            <a:r>
              <a:rPr lang="es-PE" dirty="0" err="1"/>
              <a:t>Isolation</a:t>
            </a:r>
            <a:r>
              <a:rPr lang="es-PE" dirty="0"/>
              <a:t> Forest </a:t>
            </a:r>
            <a:r>
              <a:rPr lang="es-PE" dirty="0" err="1"/>
              <a:t>is</a:t>
            </a:r>
            <a:r>
              <a:rPr lang="es-PE" dirty="0"/>
              <a:t> </a:t>
            </a:r>
            <a:r>
              <a:rPr lang="es-PE" dirty="0" err="1"/>
              <a:t>an</a:t>
            </a:r>
            <a:r>
              <a:rPr lang="es-PE" dirty="0"/>
              <a:t> </a:t>
            </a:r>
            <a:r>
              <a:rPr lang="es-PE" dirty="0" err="1"/>
              <a:t>unsupervised</a:t>
            </a:r>
            <a:r>
              <a:rPr lang="es-PE" dirty="0"/>
              <a:t> machine </a:t>
            </a:r>
            <a:r>
              <a:rPr lang="es-PE" dirty="0" err="1"/>
              <a:t>learning</a:t>
            </a:r>
            <a:r>
              <a:rPr lang="es-PE" dirty="0"/>
              <a:t> </a:t>
            </a:r>
            <a:r>
              <a:rPr lang="es-PE" dirty="0" err="1"/>
              <a:t>model</a:t>
            </a:r>
            <a:r>
              <a:rPr lang="es-PE" dirty="0"/>
              <a:t> </a:t>
            </a:r>
            <a:r>
              <a:rPr lang="es-PE" dirty="0" err="1"/>
              <a:t>for</a:t>
            </a:r>
            <a:r>
              <a:rPr lang="es-PE" dirty="0"/>
              <a:t> </a:t>
            </a:r>
            <a:r>
              <a:rPr lang="es-PE" dirty="0" err="1"/>
              <a:t>anomaly</a:t>
            </a:r>
            <a:r>
              <a:rPr lang="es-PE" dirty="0"/>
              <a:t>  </a:t>
            </a:r>
            <a:r>
              <a:rPr lang="es-PE" dirty="0" err="1"/>
              <a:t>detection</a:t>
            </a:r>
            <a:r>
              <a:rPr lang="es-PE" dirty="0"/>
              <a:t>, </a:t>
            </a:r>
            <a:r>
              <a:rPr lang="es-PE" dirty="0" err="1"/>
              <a:t>the</a:t>
            </a:r>
            <a:r>
              <a:rPr lang="es-PE" dirty="0"/>
              <a:t> </a:t>
            </a:r>
            <a:r>
              <a:rPr lang="es-PE" dirty="0" err="1"/>
              <a:t>model</a:t>
            </a:r>
            <a:r>
              <a:rPr lang="es-PE" dirty="0"/>
              <a:t> </a:t>
            </a:r>
            <a:r>
              <a:rPr lang="es-PE" dirty="0" err="1"/>
              <a:t>is</a:t>
            </a:r>
            <a:r>
              <a:rPr lang="es-PE" dirty="0"/>
              <a:t> </a:t>
            </a:r>
            <a:r>
              <a:rPr lang="es-PE" dirty="0" err="1"/>
              <a:t>predicting</a:t>
            </a:r>
            <a:r>
              <a:rPr lang="es-PE" dirty="0"/>
              <a:t> </a:t>
            </a:r>
            <a:r>
              <a:rPr lang="es-PE" dirty="0" err="1"/>
              <a:t>every</a:t>
            </a:r>
            <a:r>
              <a:rPr lang="es-PE" dirty="0"/>
              <a:t> </a:t>
            </a:r>
            <a:r>
              <a:rPr lang="es-PE" dirty="0" err="1"/>
              <a:t>anomaly</a:t>
            </a:r>
            <a:r>
              <a:rPr lang="es-PE" dirty="0"/>
              <a:t> </a:t>
            </a:r>
            <a:r>
              <a:rPr lang="es-PE" dirty="0" err="1"/>
              <a:t>that</a:t>
            </a:r>
            <a:r>
              <a:rPr lang="es-PE" dirty="0"/>
              <a:t> </a:t>
            </a:r>
            <a:r>
              <a:rPr lang="es-PE" dirty="0" err="1"/>
              <a:t>we</a:t>
            </a:r>
            <a:r>
              <a:rPr lang="es-PE" dirty="0"/>
              <a:t> </a:t>
            </a:r>
            <a:r>
              <a:rPr lang="es-PE" dirty="0" err="1"/>
              <a:t>have</a:t>
            </a:r>
            <a:r>
              <a:rPr lang="es-PE" dirty="0"/>
              <a:t> </a:t>
            </a:r>
            <a:r>
              <a:rPr lang="es-PE" dirty="0" err="1"/>
              <a:t>tested</a:t>
            </a:r>
            <a:r>
              <a:rPr lang="es-PE" dirty="0"/>
              <a:t> so </a:t>
            </a:r>
            <a:r>
              <a:rPr lang="es-PE" dirty="0" err="1"/>
              <a:t>far</a:t>
            </a:r>
            <a:r>
              <a:rPr lang="es-PE" dirty="0"/>
              <a:t>,  </a:t>
            </a:r>
            <a:r>
              <a:rPr lang="es-PE" dirty="0" err="1"/>
              <a:t>with</a:t>
            </a:r>
            <a:r>
              <a:rPr lang="es-PE" dirty="0"/>
              <a:t> </a:t>
            </a:r>
            <a:r>
              <a:rPr lang="es-PE" dirty="0" err="1"/>
              <a:t>an</a:t>
            </a:r>
            <a:r>
              <a:rPr lang="es-PE" dirty="0"/>
              <a:t> </a:t>
            </a:r>
            <a:r>
              <a:rPr lang="es-PE" dirty="0" err="1"/>
              <a:t>accuracy</a:t>
            </a:r>
            <a:r>
              <a:rPr lang="es-PE" dirty="0"/>
              <a:t> </a:t>
            </a:r>
            <a:r>
              <a:rPr lang="es-PE" dirty="0" err="1"/>
              <a:t>of</a:t>
            </a:r>
            <a:r>
              <a:rPr lang="es-PE" dirty="0"/>
              <a:t> 1.0.</a:t>
            </a:r>
            <a:endParaRPr dirty="0"/>
          </a:p>
          <a:p>
            <a:pPr marL="285750" lvl="0" indent="-285750" algn="l" rtl="0">
              <a:spcBef>
                <a:spcPts val="1000"/>
              </a:spcBef>
              <a:spcAft>
                <a:spcPts val="0"/>
              </a:spcAft>
              <a:buSzPts val="1800"/>
              <a:buFont typeface="Arial" panose="020B0604020202020204" pitchFamily="34" charset="0"/>
              <a:buChar char="•"/>
            </a:pPr>
            <a:r>
              <a:rPr lang="es-PE" dirty="0"/>
              <a:t>DoS </a:t>
            </a:r>
            <a:r>
              <a:rPr lang="es-PE" dirty="0" err="1"/>
              <a:t>protection</a:t>
            </a:r>
            <a:r>
              <a:rPr lang="es-PE" dirty="0"/>
              <a:t> </a:t>
            </a:r>
            <a:r>
              <a:rPr lang="es-PE" dirty="0" err="1"/>
              <a:t>mechanism</a:t>
            </a:r>
            <a:r>
              <a:rPr lang="es-PE" dirty="0"/>
              <a:t> </a:t>
            </a:r>
            <a:r>
              <a:rPr lang="es-PE" dirty="0" err="1"/>
              <a:t>with</a:t>
            </a:r>
            <a:r>
              <a:rPr lang="es-PE" dirty="0"/>
              <a:t> online-</a:t>
            </a:r>
            <a:r>
              <a:rPr lang="es-PE" dirty="0" err="1"/>
              <a:t>learning</a:t>
            </a:r>
            <a:r>
              <a:rPr lang="es-PE" dirty="0"/>
              <a:t> </a:t>
            </a:r>
            <a:r>
              <a:rPr lang="es-PE" dirty="0" err="1"/>
              <a:t>or</a:t>
            </a:r>
            <a:r>
              <a:rPr lang="es-PE" dirty="0"/>
              <a:t> </a:t>
            </a:r>
            <a:r>
              <a:rPr lang="es-PE" dirty="0" err="1"/>
              <a:t>batch</a:t>
            </a:r>
            <a:r>
              <a:rPr lang="es-PE" dirty="0"/>
              <a:t> </a:t>
            </a:r>
            <a:r>
              <a:rPr lang="es-PE" dirty="0" err="1"/>
              <a:t>learning</a:t>
            </a:r>
            <a:r>
              <a:rPr lang="es-PE" dirty="0"/>
              <a:t>.</a:t>
            </a:r>
            <a:endParaRPr dirty="0"/>
          </a:p>
        </p:txBody>
      </p:sp>
      <p:sp>
        <p:nvSpPr>
          <p:cNvPr id="2" name="Slide Number Placeholder 1">
            <a:extLst>
              <a:ext uri="{FF2B5EF4-FFF2-40B4-BE49-F238E27FC236}">
                <a16:creationId xmlns:a16="http://schemas.microsoft.com/office/drawing/2014/main" id="{3057A288-7587-6412-AF81-8ADB325D75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21</a:t>
            </a:fld>
            <a:endParaRPr lang="es-P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PE"/>
              <a:t>Intended Architecture</a:t>
            </a:r>
            <a:endParaRPr/>
          </a:p>
        </p:txBody>
      </p:sp>
      <p:pic>
        <p:nvPicPr>
          <p:cNvPr id="177" name="Google Shape;177;p20"/>
          <p:cNvPicPr preferRelativeResize="0">
            <a:picLocks noGrp="1"/>
          </p:cNvPicPr>
          <p:nvPr>
            <p:ph type="body" idx="1"/>
          </p:nvPr>
        </p:nvPicPr>
        <p:blipFill rotWithShape="1">
          <a:blip r:embed="rId3">
            <a:alphaModFix/>
          </a:blip>
          <a:srcRect/>
          <a:stretch/>
        </p:blipFill>
        <p:spPr>
          <a:xfrm>
            <a:off x="2767993" y="1358900"/>
            <a:ext cx="8082084" cy="5272088"/>
          </a:xfrm>
          <a:prstGeom prst="rect">
            <a:avLst/>
          </a:prstGeom>
          <a:noFill/>
          <a:ln>
            <a:noFill/>
          </a:ln>
        </p:spPr>
      </p:pic>
      <p:pic>
        <p:nvPicPr>
          <p:cNvPr id="178" name="Google Shape;178;p20"/>
          <p:cNvPicPr preferRelativeResize="0"/>
          <p:nvPr/>
        </p:nvPicPr>
        <p:blipFill rotWithShape="1">
          <a:blip r:embed="rId3">
            <a:alphaModFix/>
          </a:blip>
          <a:srcRect/>
          <a:stretch/>
        </p:blipFill>
        <p:spPr>
          <a:xfrm>
            <a:off x="839360" y="0"/>
            <a:ext cx="10513279" cy="6858000"/>
          </a:xfrm>
          <a:prstGeom prst="rect">
            <a:avLst/>
          </a:prstGeom>
          <a:noFill/>
          <a:ln>
            <a:noFill/>
          </a:ln>
        </p:spPr>
      </p:pic>
      <p:sp>
        <p:nvSpPr>
          <p:cNvPr id="2" name="Slide Number Placeholder 1">
            <a:extLst>
              <a:ext uri="{FF2B5EF4-FFF2-40B4-BE49-F238E27FC236}">
                <a16:creationId xmlns:a16="http://schemas.microsoft.com/office/drawing/2014/main" id="{B24CD706-AD67-6295-65C4-C9A5E4C02D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22</a:t>
            </a:fld>
            <a:endParaRPr lang="es-P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PE"/>
              <a:t>Input Validation </a:t>
            </a:r>
            <a:endParaRPr/>
          </a:p>
        </p:txBody>
      </p:sp>
      <p:sp>
        <p:nvSpPr>
          <p:cNvPr id="184" name="Google Shape;184;p21"/>
          <p:cNvSpPr txBox="1">
            <a:spLocks noGrp="1"/>
          </p:cNvSpPr>
          <p:nvPr>
            <p:ph type="body" idx="1"/>
          </p:nvPr>
        </p:nvSpPr>
        <p:spPr>
          <a:xfrm>
            <a:off x="1170350" y="1629725"/>
            <a:ext cx="9975300" cy="4260600"/>
          </a:xfrm>
          <a:prstGeom prst="rect">
            <a:avLst/>
          </a:prstGeom>
          <a:noFill/>
          <a:ln>
            <a:noFill/>
          </a:ln>
        </p:spPr>
        <p:txBody>
          <a:bodyPr spcFirstLastPara="1" wrap="square" lIns="91425" tIns="45700" rIns="91425" bIns="45700" anchor="t" anchorCtr="0">
            <a:normAutofit/>
          </a:bodyPr>
          <a:lstStyle/>
          <a:p>
            <a:pPr marL="457200" lvl="0" indent="-368300" algn="l" rtl="0">
              <a:spcBef>
                <a:spcPts val="0"/>
              </a:spcBef>
              <a:spcAft>
                <a:spcPts val="0"/>
              </a:spcAft>
              <a:buSzPts val="2200"/>
              <a:buChar char="🠶"/>
            </a:pPr>
            <a:r>
              <a:rPr lang="es-PE" sz="2200" dirty="0" err="1"/>
              <a:t>First</a:t>
            </a:r>
            <a:r>
              <a:rPr lang="es-PE" sz="2200" dirty="0"/>
              <a:t> step in </a:t>
            </a:r>
            <a:r>
              <a:rPr lang="es-PE" sz="2200" dirty="0" err="1"/>
              <a:t>the</a:t>
            </a:r>
            <a:r>
              <a:rPr lang="es-PE" sz="2200" dirty="0"/>
              <a:t> </a:t>
            </a:r>
            <a:r>
              <a:rPr lang="es-PE" sz="2200" dirty="0" err="1"/>
              <a:t>process</a:t>
            </a:r>
            <a:r>
              <a:rPr lang="es-PE" sz="2200" dirty="0"/>
              <a:t> </a:t>
            </a:r>
            <a:endParaRPr sz="2200" dirty="0"/>
          </a:p>
          <a:p>
            <a:pPr marL="457200" lvl="0" indent="-368300" algn="l" rtl="0">
              <a:spcBef>
                <a:spcPts val="0"/>
              </a:spcBef>
              <a:spcAft>
                <a:spcPts val="0"/>
              </a:spcAft>
              <a:buSzPts val="2200"/>
              <a:buChar char="🠶"/>
            </a:pPr>
            <a:r>
              <a:rPr lang="es-PE" sz="2200" dirty="0" err="1"/>
              <a:t>Ensure</a:t>
            </a:r>
            <a:r>
              <a:rPr lang="es-PE" sz="2200" dirty="0"/>
              <a:t> </a:t>
            </a:r>
            <a:r>
              <a:rPr lang="es-PE" sz="2200" dirty="0" err="1"/>
              <a:t>all</a:t>
            </a:r>
            <a:r>
              <a:rPr lang="es-PE" sz="2200" dirty="0"/>
              <a:t> </a:t>
            </a:r>
            <a:r>
              <a:rPr lang="es-PE" sz="2200" dirty="0" err="1"/>
              <a:t>incoming</a:t>
            </a:r>
            <a:r>
              <a:rPr lang="es-PE" sz="2200" dirty="0"/>
              <a:t> data </a:t>
            </a:r>
            <a:r>
              <a:rPr lang="es-PE" sz="2200" dirty="0" err="1"/>
              <a:t>is</a:t>
            </a:r>
            <a:r>
              <a:rPr lang="es-PE" sz="2200" dirty="0"/>
              <a:t> in </a:t>
            </a:r>
            <a:r>
              <a:rPr lang="es-PE" sz="2200" dirty="0" err="1"/>
              <a:t>proper</a:t>
            </a:r>
            <a:r>
              <a:rPr lang="es-PE" sz="2200" dirty="0"/>
              <a:t> </a:t>
            </a:r>
            <a:r>
              <a:rPr lang="es-PE" sz="2200" dirty="0" err="1"/>
              <a:t>format</a:t>
            </a:r>
            <a:r>
              <a:rPr lang="es-PE" sz="2200" dirty="0"/>
              <a:t> </a:t>
            </a:r>
            <a:endParaRPr sz="2200" dirty="0"/>
          </a:p>
          <a:p>
            <a:pPr marL="914400" lvl="1" indent="-368300" algn="l" rtl="0">
              <a:spcBef>
                <a:spcPts val="0"/>
              </a:spcBef>
              <a:spcAft>
                <a:spcPts val="0"/>
              </a:spcAft>
              <a:buSzPts val="2200"/>
              <a:buChar char="🠶"/>
            </a:pPr>
            <a:r>
              <a:rPr lang="es-PE" sz="2000" dirty="0" err="1"/>
              <a:t>eventtype</a:t>
            </a:r>
            <a:r>
              <a:rPr lang="es-PE" sz="2000" dirty="0"/>
              <a:t>: status/</a:t>
            </a:r>
            <a:r>
              <a:rPr lang="es-PE" sz="2000" dirty="0" err="1"/>
              <a:t>leave</a:t>
            </a:r>
            <a:endParaRPr sz="2000" dirty="0"/>
          </a:p>
          <a:p>
            <a:pPr marL="914400" lvl="1" indent="-368300" algn="l" rtl="0">
              <a:spcBef>
                <a:spcPts val="0"/>
              </a:spcBef>
              <a:spcAft>
                <a:spcPts val="0"/>
              </a:spcAft>
              <a:buSzPts val="2200"/>
              <a:buChar char="🠶"/>
            </a:pPr>
            <a:r>
              <a:rPr lang="es-PE" sz="2000" dirty="0" err="1"/>
              <a:t>epocutc</a:t>
            </a:r>
            <a:r>
              <a:rPr lang="es-PE" sz="2000" dirty="0"/>
              <a:t>: DD/MM/YYYY 00:00:00</a:t>
            </a:r>
            <a:endParaRPr sz="2000" dirty="0"/>
          </a:p>
          <a:p>
            <a:pPr marL="914400" lvl="1" indent="-368300" algn="l" rtl="0">
              <a:spcBef>
                <a:spcPts val="0"/>
              </a:spcBef>
              <a:spcAft>
                <a:spcPts val="0"/>
              </a:spcAft>
              <a:buSzPts val="2200"/>
              <a:buChar char="🠶"/>
            </a:pPr>
            <a:r>
              <a:rPr lang="es-PE" sz="2000" dirty="0" err="1"/>
              <a:t>zone</a:t>
            </a:r>
            <a:r>
              <a:rPr lang="es-PE" sz="2000" dirty="0"/>
              <a:t>: </a:t>
            </a:r>
            <a:r>
              <a:rPr lang="es-PE" sz="2000" dirty="0" err="1"/>
              <a:t>bz</a:t>
            </a:r>
            <a:r>
              <a:rPr lang="es-PE" sz="2000" dirty="0"/>
              <a:t>….</a:t>
            </a:r>
            <a:endParaRPr sz="2000" dirty="0"/>
          </a:p>
          <a:p>
            <a:pPr marL="457200" lvl="0" indent="-368300" algn="l" rtl="0">
              <a:spcBef>
                <a:spcPts val="0"/>
              </a:spcBef>
              <a:spcAft>
                <a:spcPts val="0"/>
              </a:spcAft>
              <a:buSzPts val="2200"/>
              <a:buChar char="🠶"/>
            </a:pPr>
            <a:r>
              <a:rPr lang="es-PE" sz="2200" dirty="0"/>
              <a:t>Log </a:t>
            </a:r>
            <a:r>
              <a:rPr lang="es-PE" sz="2200" dirty="0" err="1"/>
              <a:t>invalid</a:t>
            </a:r>
            <a:r>
              <a:rPr lang="es-PE" sz="2200" dirty="0"/>
              <a:t> inputs</a:t>
            </a:r>
            <a:endParaRPr sz="2200" dirty="0"/>
          </a:p>
          <a:p>
            <a:pPr marL="457200" lvl="0" indent="-368300" algn="l" rtl="0">
              <a:spcBef>
                <a:spcPts val="0"/>
              </a:spcBef>
              <a:spcAft>
                <a:spcPts val="0"/>
              </a:spcAft>
              <a:buSzPts val="2200"/>
              <a:buChar char="🠶"/>
            </a:pPr>
            <a:r>
              <a:rPr lang="es-PE" sz="2200" dirty="0" err="1"/>
              <a:t>This</a:t>
            </a:r>
            <a:r>
              <a:rPr lang="es-PE" sz="2200" dirty="0"/>
              <a:t> </a:t>
            </a:r>
            <a:r>
              <a:rPr lang="es-PE" sz="2200" dirty="0" err="1"/>
              <a:t>is</a:t>
            </a:r>
            <a:r>
              <a:rPr lang="es-PE" sz="2200" dirty="0"/>
              <a:t> a </a:t>
            </a:r>
            <a:r>
              <a:rPr lang="es-PE" sz="2200" dirty="0" err="1"/>
              <a:t>function</a:t>
            </a:r>
            <a:r>
              <a:rPr lang="es-PE" sz="2200" dirty="0"/>
              <a:t> </a:t>
            </a:r>
            <a:r>
              <a:rPr lang="es-PE" sz="2200" dirty="0" err="1"/>
              <a:t>we</a:t>
            </a:r>
            <a:r>
              <a:rPr lang="es-PE" sz="2200" dirty="0"/>
              <a:t> are </a:t>
            </a:r>
            <a:r>
              <a:rPr lang="es-PE" sz="2200" dirty="0" err="1"/>
              <a:t>coding</a:t>
            </a:r>
            <a:r>
              <a:rPr lang="es-PE" sz="2200" dirty="0"/>
              <a:t>, </a:t>
            </a:r>
            <a:r>
              <a:rPr lang="es-PE" sz="2200" dirty="0" err="1"/>
              <a:t>but</a:t>
            </a:r>
            <a:r>
              <a:rPr lang="es-PE" sz="2200" dirty="0"/>
              <a:t> </a:t>
            </a:r>
            <a:r>
              <a:rPr lang="es-PE" sz="2200" dirty="0" err="1"/>
              <a:t>it</a:t>
            </a:r>
            <a:r>
              <a:rPr lang="es-PE" sz="2200" dirty="0"/>
              <a:t> </a:t>
            </a:r>
            <a:r>
              <a:rPr lang="es-PE" sz="2200" dirty="0" err="1"/>
              <a:t>could</a:t>
            </a:r>
            <a:r>
              <a:rPr lang="es-PE" sz="2200" dirty="0"/>
              <a:t> be </a:t>
            </a:r>
            <a:r>
              <a:rPr lang="es-PE" sz="2200" dirty="0" err="1"/>
              <a:t>implemented</a:t>
            </a:r>
            <a:r>
              <a:rPr lang="es-PE" sz="2200" dirty="0"/>
              <a:t> </a:t>
            </a:r>
            <a:r>
              <a:rPr lang="es-PE" sz="2200" dirty="0" err="1"/>
              <a:t>also</a:t>
            </a:r>
            <a:r>
              <a:rPr lang="es-PE" sz="2200" dirty="0"/>
              <a:t> in </a:t>
            </a:r>
            <a:r>
              <a:rPr lang="es-PE" sz="2200" dirty="0" err="1"/>
              <a:t>Odysseus</a:t>
            </a:r>
            <a:endParaRPr sz="2200" dirty="0"/>
          </a:p>
          <a:p>
            <a:pPr marL="457200" lvl="0" indent="-368300" algn="l" rtl="0">
              <a:spcBef>
                <a:spcPts val="0"/>
              </a:spcBef>
              <a:spcAft>
                <a:spcPts val="0"/>
              </a:spcAft>
              <a:buSzPts val="2200"/>
              <a:buChar char="🠶"/>
            </a:pPr>
            <a:r>
              <a:rPr lang="es-PE" sz="2200" dirty="0" err="1"/>
              <a:t>Besides</a:t>
            </a:r>
            <a:r>
              <a:rPr lang="es-PE" sz="2200" dirty="0"/>
              <a:t>, </a:t>
            </a:r>
            <a:r>
              <a:rPr lang="es-PE" sz="2200" dirty="0" err="1"/>
              <a:t>we</a:t>
            </a:r>
            <a:r>
              <a:rPr lang="es-PE" sz="2200" dirty="0"/>
              <a:t> </a:t>
            </a:r>
            <a:r>
              <a:rPr lang="es-PE" sz="2200" dirty="0" err="1"/>
              <a:t>have</a:t>
            </a:r>
            <a:r>
              <a:rPr lang="es-PE" sz="2200" dirty="0"/>
              <a:t> </a:t>
            </a:r>
            <a:r>
              <a:rPr lang="es-PE" sz="2200" dirty="0" err="1"/>
              <a:t>an</a:t>
            </a:r>
            <a:r>
              <a:rPr lang="es-PE" sz="2200" dirty="0"/>
              <a:t> </a:t>
            </a:r>
            <a:r>
              <a:rPr lang="es-PE" sz="2200" dirty="0" err="1"/>
              <a:t>anomaly</a:t>
            </a:r>
            <a:r>
              <a:rPr lang="es-PE" sz="2200" dirty="0"/>
              <a:t> </a:t>
            </a:r>
            <a:r>
              <a:rPr lang="es-PE" sz="2200" dirty="0" err="1"/>
              <a:t>detection</a:t>
            </a:r>
            <a:r>
              <a:rPr lang="es-PE" sz="2200" dirty="0"/>
              <a:t> </a:t>
            </a:r>
            <a:r>
              <a:rPr lang="es-PE" sz="2200" dirty="0" err="1"/>
              <a:t>algorithm</a:t>
            </a:r>
            <a:r>
              <a:rPr lang="es-PE" sz="2200" dirty="0"/>
              <a:t> </a:t>
            </a:r>
            <a:r>
              <a:rPr lang="es-PE" sz="2200" dirty="0" err="1"/>
              <a:t>that</a:t>
            </a:r>
            <a:r>
              <a:rPr lang="es-PE" sz="2200" dirty="0"/>
              <a:t> can </a:t>
            </a:r>
            <a:r>
              <a:rPr lang="es-PE" sz="2200" dirty="0" err="1"/>
              <a:t>distinguish</a:t>
            </a:r>
            <a:r>
              <a:rPr lang="es-PE" sz="2200" dirty="0"/>
              <a:t> </a:t>
            </a:r>
            <a:r>
              <a:rPr lang="es-PE" sz="2200" dirty="0" err="1"/>
              <a:t>these</a:t>
            </a:r>
            <a:r>
              <a:rPr lang="es-PE" sz="2200" dirty="0"/>
              <a:t> </a:t>
            </a:r>
            <a:r>
              <a:rPr lang="es-PE" sz="2200" dirty="0" err="1"/>
              <a:t>patterns</a:t>
            </a:r>
            <a:r>
              <a:rPr lang="es-PE" sz="2200" dirty="0"/>
              <a:t> </a:t>
            </a:r>
            <a:r>
              <a:rPr lang="es-PE" sz="2200" dirty="0" err="1"/>
              <a:t>without</a:t>
            </a:r>
            <a:r>
              <a:rPr lang="es-PE" sz="2200" dirty="0"/>
              <a:t> </a:t>
            </a:r>
            <a:r>
              <a:rPr lang="es-PE" sz="2200" dirty="0" err="1"/>
              <a:t>through</a:t>
            </a:r>
            <a:r>
              <a:rPr lang="es-PE" sz="2200" dirty="0"/>
              <a:t> </a:t>
            </a:r>
            <a:r>
              <a:rPr lang="es-PE" sz="2200" dirty="0" err="1"/>
              <a:t>condition</a:t>
            </a:r>
            <a:r>
              <a:rPr lang="es-PE" sz="2200" dirty="0"/>
              <a:t> </a:t>
            </a:r>
            <a:r>
              <a:rPr lang="es-PE" sz="2200" dirty="0" err="1"/>
              <a:t>statements</a:t>
            </a:r>
            <a:r>
              <a:rPr lang="es-PE" sz="2200" dirty="0"/>
              <a:t>.</a:t>
            </a:r>
            <a:endParaRPr sz="22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8F2F95D5-F895-C39E-6610-4BB61C0F35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23</a:t>
            </a:fld>
            <a:endParaRPr lang="es-P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p:nvPr/>
        </p:nvPicPr>
        <p:blipFill rotWithShape="1">
          <a:blip r:embed="rId3">
            <a:alphaModFix/>
          </a:blip>
          <a:srcRect/>
          <a:stretch/>
        </p:blipFill>
        <p:spPr>
          <a:xfrm>
            <a:off x="3639845" y="2711499"/>
            <a:ext cx="6288580" cy="3955631"/>
          </a:xfrm>
          <a:prstGeom prst="rect">
            <a:avLst/>
          </a:prstGeom>
          <a:noFill/>
          <a:ln>
            <a:noFill/>
          </a:ln>
        </p:spPr>
      </p:pic>
      <p:sp>
        <p:nvSpPr>
          <p:cNvPr id="190" name="Google Shape;190;p22"/>
          <p:cNvSpPr txBox="1">
            <a:spLocks noGrp="1"/>
          </p:cNvSpPr>
          <p:nvPr>
            <p:ph type="body" idx="1"/>
          </p:nvPr>
        </p:nvSpPr>
        <p:spPr>
          <a:xfrm>
            <a:off x="1313900" y="514900"/>
            <a:ext cx="10688700" cy="6249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s-PE"/>
              <a:t>   4. DoS protection mechanism with online-learning:</a:t>
            </a:r>
            <a:endParaRPr/>
          </a:p>
          <a:p>
            <a:pPr marL="0" lvl="0" indent="0" algn="l" rtl="0">
              <a:spcBef>
                <a:spcPts val="1000"/>
              </a:spcBef>
              <a:spcAft>
                <a:spcPts val="0"/>
              </a:spcAft>
              <a:buSzPts val="1800"/>
              <a:buNone/>
            </a:pPr>
            <a:r>
              <a:rPr lang="es-PE"/>
              <a:t>       Currently we are still developing this part of the algorithm. We are trying to predict the </a:t>
            </a:r>
            <a:endParaRPr/>
          </a:p>
          <a:p>
            <a:pPr marL="0" lvl="0" indent="0" algn="l" rtl="0">
              <a:spcBef>
                <a:spcPts val="1000"/>
              </a:spcBef>
              <a:spcAft>
                <a:spcPts val="0"/>
              </a:spcAft>
              <a:buSzPts val="1800"/>
              <a:buNone/>
            </a:pPr>
            <a:r>
              <a:rPr lang="es-PE"/>
              <a:t> flow patterns in time. Our model would have the possibility to know the number of probe   	requests coming from the sensors, the number of diferente MACs per frame of time(5 mins) to expect,and other statistical predictions, and produce alerts/take actions accordingly. Besides, the model would be able to learn new 	patterns in the future if changes in the flow of traffic happen.</a:t>
            </a:r>
            <a:endParaRPr/>
          </a:p>
          <a:p>
            <a:pPr marL="0" lvl="0" indent="0" algn="l" rtl="0">
              <a:spcBef>
                <a:spcPts val="1000"/>
              </a:spcBef>
              <a:spcAft>
                <a:spcPts val="0"/>
              </a:spcAft>
              <a:buSzPts val="1800"/>
              <a:buNone/>
            </a:pPr>
            <a:r>
              <a:rPr lang="es-PE"/>
              <a:t>     </a:t>
            </a:r>
            <a:endParaRPr/>
          </a:p>
          <a:p>
            <a:pPr marL="0" lvl="0" indent="0" algn="l" rtl="0">
              <a:spcBef>
                <a:spcPts val="1000"/>
              </a:spcBef>
              <a:spcAft>
                <a:spcPts val="0"/>
              </a:spcAft>
              <a:buSzPts val="1800"/>
              <a:buNone/>
            </a:pPr>
            <a:r>
              <a:rPr lang="es-PE"/>
              <a:t>		</a:t>
            </a:r>
            <a:endParaRPr/>
          </a:p>
        </p:txBody>
      </p:sp>
      <p:sp>
        <p:nvSpPr>
          <p:cNvPr id="2" name="Slide Number Placeholder 1">
            <a:extLst>
              <a:ext uri="{FF2B5EF4-FFF2-40B4-BE49-F238E27FC236}">
                <a16:creationId xmlns:a16="http://schemas.microsoft.com/office/drawing/2014/main" id="{678B48D5-A2CC-C86B-9827-AD44899BD3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24</a:t>
            </a:fld>
            <a:endParaRPr lang="es-P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746675" y="230825"/>
            <a:ext cx="9425100" cy="14982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s-PE"/>
              <a:t>Prediction results for 2 weeks showing good alignment between real and predicted traffic.</a:t>
            </a:r>
            <a:endParaRPr/>
          </a:p>
        </p:txBody>
      </p:sp>
      <p:pic>
        <p:nvPicPr>
          <p:cNvPr id="196" name="Google Shape;196;p23"/>
          <p:cNvPicPr preferRelativeResize="0">
            <a:picLocks noGrp="1"/>
          </p:cNvPicPr>
          <p:nvPr>
            <p:ph type="body" idx="1"/>
          </p:nvPr>
        </p:nvPicPr>
        <p:blipFill rotWithShape="1">
          <a:blip r:embed="rId3">
            <a:alphaModFix/>
          </a:blip>
          <a:srcRect/>
          <a:stretch/>
        </p:blipFill>
        <p:spPr>
          <a:xfrm>
            <a:off x="2740230" y="1729025"/>
            <a:ext cx="8217900" cy="4182900"/>
          </a:xfrm>
          <a:prstGeom prst="rect">
            <a:avLst/>
          </a:prstGeom>
          <a:noFill/>
          <a:ln>
            <a:noFill/>
          </a:ln>
        </p:spPr>
      </p:pic>
      <p:sp>
        <p:nvSpPr>
          <p:cNvPr id="2" name="Slide Number Placeholder 1">
            <a:extLst>
              <a:ext uri="{FF2B5EF4-FFF2-40B4-BE49-F238E27FC236}">
                <a16:creationId xmlns:a16="http://schemas.microsoft.com/office/drawing/2014/main" id="{09B3774B-BD61-8D53-4807-B856670F2F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25</a:t>
            </a:fld>
            <a:endParaRPr lang="es-P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2060275" y="257900"/>
            <a:ext cx="9207600" cy="771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s-PE"/>
              <a:t>Techniques that we are using:</a:t>
            </a:r>
            <a:endParaRPr/>
          </a:p>
        </p:txBody>
      </p:sp>
      <p:pic>
        <p:nvPicPr>
          <p:cNvPr id="202" name="Google Shape;202;p24"/>
          <p:cNvPicPr preferRelativeResize="0"/>
          <p:nvPr/>
        </p:nvPicPr>
        <p:blipFill>
          <a:blip r:embed="rId3">
            <a:alphaModFix/>
          </a:blip>
          <a:stretch>
            <a:fillRect/>
          </a:stretch>
        </p:blipFill>
        <p:spPr>
          <a:xfrm>
            <a:off x="1393325" y="1548400"/>
            <a:ext cx="10541500" cy="4411389"/>
          </a:xfrm>
          <a:prstGeom prst="rect">
            <a:avLst/>
          </a:prstGeom>
          <a:noFill/>
          <a:ln>
            <a:noFill/>
          </a:ln>
        </p:spPr>
      </p:pic>
      <p:sp>
        <p:nvSpPr>
          <p:cNvPr id="2" name="Slide Number Placeholder 1">
            <a:extLst>
              <a:ext uri="{FF2B5EF4-FFF2-40B4-BE49-F238E27FC236}">
                <a16:creationId xmlns:a16="http://schemas.microsoft.com/office/drawing/2014/main" id="{82F8DC9C-4A92-391A-8F8E-C2D2D21112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26</a:t>
            </a:fld>
            <a:endParaRPr lang="es-P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2193450" y="391053"/>
            <a:ext cx="8741700" cy="838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s-PE"/>
              <a:t>Rate limiting/Threshold technique</a:t>
            </a:r>
            <a:endParaRPr/>
          </a:p>
        </p:txBody>
      </p:sp>
      <p:sp>
        <p:nvSpPr>
          <p:cNvPr id="208" name="Google Shape;208;p25"/>
          <p:cNvSpPr txBox="1">
            <a:spLocks noGrp="1"/>
          </p:cNvSpPr>
          <p:nvPr>
            <p:ph type="body" idx="1"/>
          </p:nvPr>
        </p:nvSpPr>
        <p:spPr>
          <a:xfrm>
            <a:off x="1420800" y="1362725"/>
            <a:ext cx="10287000" cy="5093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09" name="Google Shape;209;p25"/>
          <p:cNvPicPr preferRelativeResize="0"/>
          <p:nvPr/>
        </p:nvPicPr>
        <p:blipFill>
          <a:blip r:embed="rId3">
            <a:alphaModFix/>
          </a:blip>
          <a:stretch>
            <a:fillRect/>
          </a:stretch>
        </p:blipFill>
        <p:spPr>
          <a:xfrm>
            <a:off x="1420800" y="1214613"/>
            <a:ext cx="10287002" cy="5389625"/>
          </a:xfrm>
          <a:prstGeom prst="rect">
            <a:avLst/>
          </a:prstGeom>
          <a:noFill/>
          <a:ln>
            <a:noFill/>
          </a:ln>
        </p:spPr>
      </p:pic>
      <p:sp>
        <p:nvSpPr>
          <p:cNvPr id="2" name="Slide Number Placeholder 1">
            <a:extLst>
              <a:ext uri="{FF2B5EF4-FFF2-40B4-BE49-F238E27FC236}">
                <a16:creationId xmlns:a16="http://schemas.microsoft.com/office/drawing/2014/main" id="{6BBF5742-83A0-1C34-F156-FC19C70D48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27</a:t>
            </a:fld>
            <a:endParaRPr lang="es-P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1981201" y="438150"/>
            <a:ext cx="9904412" cy="145732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s-PE" b="1"/>
              <a:t>Data to set up a rate limit(Threshold),</a:t>
            </a:r>
            <a:r>
              <a:rPr lang="es-PE"/>
              <a:t>proposition: predicted plus 25%</a:t>
            </a:r>
            <a:endParaRPr/>
          </a:p>
        </p:txBody>
      </p:sp>
      <p:pic>
        <p:nvPicPr>
          <p:cNvPr id="215" name="Google Shape;215;p26"/>
          <p:cNvPicPr preferRelativeResize="0">
            <a:picLocks noGrp="1"/>
          </p:cNvPicPr>
          <p:nvPr>
            <p:ph type="body" idx="1"/>
          </p:nvPr>
        </p:nvPicPr>
        <p:blipFill rotWithShape="1">
          <a:blip r:embed="rId3">
            <a:alphaModFix/>
          </a:blip>
          <a:srcRect/>
          <a:stretch/>
        </p:blipFill>
        <p:spPr>
          <a:xfrm>
            <a:off x="2850404" y="1657350"/>
            <a:ext cx="7636621" cy="4636060"/>
          </a:xfrm>
          <a:prstGeom prst="rect">
            <a:avLst/>
          </a:prstGeom>
          <a:noFill/>
          <a:ln>
            <a:noFill/>
          </a:ln>
        </p:spPr>
      </p:pic>
      <p:sp>
        <p:nvSpPr>
          <p:cNvPr id="2" name="Slide Number Placeholder 1">
            <a:extLst>
              <a:ext uri="{FF2B5EF4-FFF2-40B4-BE49-F238E27FC236}">
                <a16:creationId xmlns:a16="http://schemas.microsoft.com/office/drawing/2014/main" id="{37A20475-BBA1-E64A-4B04-48280D191C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28</a:t>
            </a:fld>
            <a:endParaRPr lang="es-P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2592925" y="624110"/>
            <a:ext cx="8911687" cy="62366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s-PE" b="1"/>
              <a:t>Max Values</a:t>
            </a:r>
            <a:endParaRPr b="1"/>
          </a:p>
        </p:txBody>
      </p:sp>
      <p:graphicFrame>
        <p:nvGraphicFramePr>
          <p:cNvPr id="221" name="Google Shape;221;p27"/>
          <p:cNvGraphicFramePr/>
          <p:nvPr/>
        </p:nvGraphicFramePr>
        <p:xfrm>
          <a:off x="4314587" y="1595755"/>
          <a:ext cx="5217525" cy="4541975"/>
        </p:xfrm>
        <a:graphic>
          <a:graphicData uri="http://schemas.openxmlformats.org/drawingml/2006/table">
            <a:tbl>
              <a:tblPr>
                <a:noFill/>
                <a:tableStyleId>{94B2201E-B8F2-42C5-8606-E665EA9332FF}</a:tableStyleId>
              </a:tblPr>
              <a:tblGrid>
                <a:gridCol w="1972000">
                  <a:extLst>
                    <a:ext uri="{9D8B030D-6E8A-4147-A177-3AD203B41FA5}">
                      <a16:colId xmlns:a16="http://schemas.microsoft.com/office/drawing/2014/main" val="20000"/>
                    </a:ext>
                  </a:extLst>
                </a:gridCol>
                <a:gridCol w="1499500">
                  <a:extLst>
                    <a:ext uri="{9D8B030D-6E8A-4147-A177-3AD203B41FA5}">
                      <a16:colId xmlns:a16="http://schemas.microsoft.com/office/drawing/2014/main" val="20001"/>
                    </a:ext>
                  </a:extLst>
                </a:gridCol>
                <a:gridCol w="1746025">
                  <a:extLst>
                    <a:ext uri="{9D8B030D-6E8A-4147-A177-3AD203B41FA5}">
                      <a16:colId xmlns:a16="http://schemas.microsoft.com/office/drawing/2014/main" val="20002"/>
                    </a:ext>
                  </a:extLst>
                </a:gridCol>
              </a:tblGrid>
              <a:tr h="326225">
                <a:tc>
                  <a:txBody>
                    <a:bodyPr/>
                    <a:lstStyle/>
                    <a:p>
                      <a:pPr marL="0" marR="0" lvl="0" indent="0" algn="ctr" rtl="0">
                        <a:spcBef>
                          <a:spcPts val="0"/>
                        </a:spcBef>
                        <a:spcAft>
                          <a:spcPts val="0"/>
                        </a:spcAft>
                        <a:buNone/>
                      </a:pPr>
                      <a:r>
                        <a:rPr lang="es-PE" sz="1200" b="1" i="0" u="none" strike="noStrike" cap="none">
                          <a:solidFill>
                            <a:srgbClr val="000000"/>
                          </a:solidFill>
                          <a:latin typeface="Calibri"/>
                          <a:ea typeface="Calibri"/>
                          <a:cs typeface="Calibri"/>
                          <a:sym typeface="Calibri"/>
                        </a:rPr>
                        <a:t>Date</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200" b="1" i="0" u="none" strike="noStrike" cap="none">
                          <a:solidFill>
                            <a:srgbClr val="000000"/>
                          </a:solidFill>
                          <a:latin typeface="Calibri"/>
                          <a:ea typeface="Calibri"/>
                          <a:cs typeface="Calibri"/>
                          <a:sym typeface="Calibri"/>
                        </a:rPr>
                        <a:t>Real value</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200" b="1" i="0" u="none" strike="noStrike" cap="none">
                          <a:solidFill>
                            <a:srgbClr val="000000"/>
                          </a:solidFill>
                          <a:latin typeface="Calibri"/>
                          <a:ea typeface="Calibri"/>
                          <a:cs typeface="Calibri"/>
                          <a:sym typeface="Calibri"/>
                        </a:rPr>
                        <a:t>Predicted value</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7/17/2023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49</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7/18/2023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49</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7/19/2023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56</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7/20/2023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49</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40</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7/21/2023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50</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7/22/2023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52</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7/23/2023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56</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40</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7/24/2023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58</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7/25/2023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50</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7/26/2023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47</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7/27/2023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49</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7/28/2023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48</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7/29/2023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49</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301125">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7/30/2023</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52</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s-PE" sz="1100" b="0" i="0" u="none" strike="noStrike" cap="none">
                          <a:solidFill>
                            <a:srgbClr val="000000"/>
                          </a:solidFill>
                          <a:latin typeface="Calibri"/>
                          <a:ea typeface="Calibri"/>
                          <a:cs typeface="Calibri"/>
                          <a:sym typeface="Calibri"/>
                        </a:rPr>
                        <a:t>45</a:t>
                      </a:r>
                      <a:endParaRPr/>
                    </a:p>
                  </a:txBody>
                  <a:tcPr marL="7625" marR="7625" marT="76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2" name="Slide Number Placeholder 1">
            <a:extLst>
              <a:ext uri="{FF2B5EF4-FFF2-40B4-BE49-F238E27FC236}">
                <a16:creationId xmlns:a16="http://schemas.microsoft.com/office/drawing/2014/main" id="{A6E0C968-7FF7-67BE-E57C-09B3E0C79F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29</a:t>
            </a:fld>
            <a:endParaRPr lang="es-P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FE36-C7E1-DD3B-70D2-12C7C4827DAB}"/>
              </a:ext>
            </a:extLst>
          </p:cNvPr>
          <p:cNvSpPr>
            <a:spLocks noGrp="1"/>
          </p:cNvSpPr>
          <p:nvPr>
            <p:ph type="title"/>
          </p:nvPr>
        </p:nvSpPr>
        <p:spPr>
          <a:xfrm>
            <a:off x="2996837" y="2766218"/>
            <a:ext cx="6198326" cy="1325563"/>
          </a:xfrm>
        </p:spPr>
        <p:txBody>
          <a:bodyPr>
            <a:normAutofit fontScale="90000"/>
          </a:bodyPr>
          <a:lstStyle/>
          <a:p>
            <a:pPr algn="ctr"/>
            <a:r>
              <a:rPr lang="en-US" sz="4400" b="1" dirty="0">
                <a:solidFill>
                  <a:srgbClr val="FF0000"/>
                </a:solidFill>
              </a:rPr>
              <a:t>OFFENSIVE</a:t>
            </a:r>
            <a:br>
              <a:rPr lang="en-US" sz="4400" b="1" dirty="0">
                <a:solidFill>
                  <a:srgbClr val="FF0000"/>
                </a:solidFill>
              </a:rPr>
            </a:br>
            <a:r>
              <a:rPr lang="en-US" sz="4400" b="1" dirty="0"/>
              <a:t>“Privacy and Security Go Hand in Hand”</a:t>
            </a:r>
            <a:endParaRPr lang="en-US" b="1" dirty="0"/>
          </a:p>
        </p:txBody>
      </p:sp>
      <p:sp>
        <p:nvSpPr>
          <p:cNvPr id="3" name="Slide Number Placeholder 2">
            <a:extLst>
              <a:ext uri="{FF2B5EF4-FFF2-40B4-BE49-F238E27FC236}">
                <a16:creationId xmlns:a16="http://schemas.microsoft.com/office/drawing/2014/main" id="{06BA5764-137C-9899-BD42-3D509BAA220C}"/>
              </a:ext>
            </a:extLst>
          </p:cNvPr>
          <p:cNvSpPr>
            <a:spLocks noGrp="1"/>
          </p:cNvSpPr>
          <p:nvPr>
            <p:ph type="sldNum" sz="quarter" idx="12"/>
          </p:nvPr>
        </p:nvSpPr>
        <p:spPr/>
        <p:txBody>
          <a:bodyPr/>
          <a:lstStyle/>
          <a:p>
            <a:fld id="{B40F1BFA-7574-4196-8F35-775E269B1114}" type="slidenum">
              <a:rPr lang="en-US" smtClean="0"/>
              <a:t>3</a:t>
            </a:fld>
            <a:endParaRPr lang="en-US"/>
          </a:p>
        </p:txBody>
      </p:sp>
    </p:spTree>
    <p:extLst>
      <p:ext uri="{BB962C8B-B14F-4D97-AF65-F5344CB8AC3E}">
        <p14:creationId xmlns:p14="http://schemas.microsoft.com/office/powerpoint/2010/main" val="3337769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1813275" y="264100"/>
            <a:ext cx="9395400" cy="798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s-PE"/>
              <a:t>Pattern recognition:</a:t>
            </a:r>
            <a:endParaRPr/>
          </a:p>
        </p:txBody>
      </p:sp>
      <p:pic>
        <p:nvPicPr>
          <p:cNvPr id="227" name="Google Shape;227;p28"/>
          <p:cNvPicPr preferRelativeResize="0"/>
          <p:nvPr/>
        </p:nvPicPr>
        <p:blipFill>
          <a:blip r:embed="rId3">
            <a:alphaModFix/>
          </a:blip>
          <a:stretch>
            <a:fillRect/>
          </a:stretch>
        </p:blipFill>
        <p:spPr>
          <a:xfrm>
            <a:off x="3371988" y="1063000"/>
            <a:ext cx="6277975" cy="5642600"/>
          </a:xfrm>
          <a:prstGeom prst="rect">
            <a:avLst/>
          </a:prstGeom>
          <a:noFill/>
          <a:ln>
            <a:noFill/>
          </a:ln>
        </p:spPr>
      </p:pic>
      <p:sp>
        <p:nvSpPr>
          <p:cNvPr id="2" name="Slide Number Placeholder 1">
            <a:extLst>
              <a:ext uri="{FF2B5EF4-FFF2-40B4-BE49-F238E27FC236}">
                <a16:creationId xmlns:a16="http://schemas.microsoft.com/office/drawing/2014/main" id="{C27E379A-1F8F-4BEF-4CF6-222FACC75A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30</a:t>
            </a:fld>
            <a:endParaRPr lang="es-P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2592925" y="624110"/>
            <a:ext cx="8911687" cy="8617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PE" b="1"/>
              <a:t>Alignment Cost</a:t>
            </a:r>
            <a:endParaRPr b="1"/>
          </a:p>
        </p:txBody>
      </p:sp>
      <p:pic>
        <p:nvPicPr>
          <p:cNvPr id="233" name="Google Shape;233;p29"/>
          <p:cNvPicPr preferRelativeResize="0">
            <a:picLocks noGrp="1"/>
          </p:cNvPicPr>
          <p:nvPr>
            <p:ph type="body" idx="1"/>
          </p:nvPr>
        </p:nvPicPr>
        <p:blipFill rotWithShape="1">
          <a:blip r:embed="rId3">
            <a:alphaModFix/>
          </a:blip>
          <a:srcRect/>
          <a:stretch/>
        </p:blipFill>
        <p:spPr>
          <a:xfrm>
            <a:off x="3479907" y="2133600"/>
            <a:ext cx="7134011" cy="3778250"/>
          </a:xfrm>
          <a:prstGeom prst="rect">
            <a:avLst/>
          </a:prstGeom>
          <a:noFill/>
          <a:ln>
            <a:noFill/>
          </a:ln>
        </p:spPr>
      </p:pic>
      <p:sp>
        <p:nvSpPr>
          <p:cNvPr id="2" name="Slide Number Placeholder 1">
            <a:extLst>
              <a:ext uri="{FF2B5EF4-FFF2-40B4-BE49-F238E27FC236}">
                <a16:creationId xmlns:a16="http://schemas.microsoft.com/office/drawing/2014/main" id="{9F3686CE-6CC0-5E80-071A-89329D66BB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31</a:t>
            </a:fld>
            <a:endParaRPr lang="es-P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2592925" y="624110"/>
            <a:ext cx="8911687" cy="72844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PE"/>
              <a:t>Euclidean Distance</a:t>
            </a:r>
            <a:endParaRPr/>
          </a:p>
        </p:txBody>
      </p:sp>
      <p:pic>
        <p:nvPicPr>
          <p:cNvPr id="239" name="Google Shape;239;p30"/>
          <p:cNvPicPr preferRelativeResize="0">
            <a:picLocks noGrp="1"/>
          </p:cNvPicPr>
          <p:nvPr>
            <p:ph type="body" idx="1"/>
          </p:nvPr>
        </p:nvPicPr>
        <p:blipFill rotWithShape="1">
          <a:blip r:embed="rId3">
            <a:alphaModFix/>
          </a:blip>
          <a:srcRect/>
          <a:stretch/>
        </p:blipFill>
        <p:spPr>
          <a:xfrm>
            <a:off x="3008202" y="1466850"/>
            <a:ext cx="8077421" cy="4445000"/>
          </a:xfrm>
          <a:prstGeom prst="rect">
            <a:avLst/>
          </a:prstGeom>
          <a:noFill/>
          <a:ln>
            <a:noFill/>
          </a:ln>
        </p:spPr>
      </p:pic>
      <p:sp>
        <p:nvSpPr>
          <p:cNvPr id="2" name="Slide Number Placeholder 1">
            <a:extLst>
              <a:ext uri="{FF2B5EF4-FFF2-40B4-BE49-F238E27FC236}">
                <a16:creationId xmlns:a16="http://schemas.microsoft.com/office/drawing/2014/main" id="{77E031B2-5D78-D989-88A4-62FE8AECEC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32</a:t>
            </a:fld>
            <a:endParaRPr lang="es-P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2592925" y="624110"/>
            <a:ext cx="8911687" cy="61414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s-PE" b="1"/>
              <a:t>Max of unique MACs per 5min, </a:t>
            </a:r>
            <a:r>
              <a:rPr lang="es-PE"/>
              <a:t>thinking to set up a threshold over the real value(25%).</a:t>
            </a:r>
            <a:endParaRPr/>
          </a:p>
        </p:txBody>
      </p:sp>
      <p:pic>
        <p:nvPicPr>
          <p:cNvPr id="245" name="Google Shape;245;p31"/>
          <p:cNvPicPr preferRelativeResize="0">
            <a:picLocks noGrp="1"/>
          </p:cNvPicPr>
          <p:nvPr>
            <p:ph type="body" idx="1"/>
          </p:nvPr>
        </p:nvPicPr>
        <p:blipFill rotWithShape="1">
          <a:blip r:embed="rId3">
            <a:alphaModFix/>
          </a:blip>
          <a:srcRect/>
          <a:stretch/>
        </p:blipFill>
        <p:spPr>
          <a:xfrm>
            <a:off x="2269076" y="1947546"/>
            <a:ext cx="8915400" cy="4753069"/>
          </a:xfrm>
          <a:prstGeom prst="rect">
            <a:avLst/>
          </a:prstGeom>
          <a:noFill/>
          <a:ln>
            <a:noFill/>
          </a:ln>
        </p:spPr>
      </p:pic>
      <p:sp>
        <p:nvSpPr>
          <p:cNvPr id="2" name="Slide Number Placeholder 1">
            <a:extLst>
              <a:ext uri="{FF2B5EF4-FFF2-40B4-BE49-F238E27FC236}">
                <a16:creationId xmlns:a16="http://schemas.microsoft.com/office/drawing/2014/main" id="{1DB46399-6A0D-478E-C0F5-F071D9E3D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33</a:t>
            </a:fld>
            <a:endParaRPr lang="es-P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PE"/>
              <a:t>Logging </a:t>
            </a:r>
            <a:endParaRPr/>
          </a:p>
        </p:txBody>
      </p:sp>
      <p:sp>
        <p:nvSpPr>
          <p:cNvPr id="251" name="Google Shape;251;p32"/>
          <p:cNvSpPr txBox="1">
            <a:spLocks noGrp="1"/>
          </p:cNvSpPr>
          <p:nvPr>
            <p:ph type="body" idx="1"/>
          </p:nvPr>
        </p:nvSpPr>
        <p:spPr>
          <a:xfrm>
            <a:off x="1476625" y="3040700"/>
            <a:ext cx="9067500" cy="3259500"/>
          </a:xfrm>
          <a:prstGeom prst="rect">
            <a:avLst/>
          </a:prstGeom>
          <a:noFill/>
          <a:ln>
            <a:noFill/>
          </a:ln>
        </p:spPr>
        <p:txBody>
          <a:bodyPr spcFirstLastPara="1" wrap="square" lIns="91425" tIns="45700" rIns="91425" bIns="45700" anchor="t" anchorCtr="0">
            <a:normAutofit/>
          </a:bodyPr>
          <a:lstStyle/>
          <a:p>
            <a:pPr marL="457200" lvl="0" indent="-355600" algn="l" rtl="0">
              <a:spcBef>
                <a:spcPts val="0"/>
              </a:spcBef>
              <a:spcAft>
                <a:spcPts val="0"/>
              </a:spcAft>
              <a:buSzPts val="2000"/>
              <a:buChar char="🠶"/>
            </a:pPr>
            <a:r>
              <a:rPr lang="es-PE" sz="2000"/>
              <a:t>anomaly type: invalid input, abnormal inflow, benign/malign data </a:t>
            </a:r>
            <a:endParaRPr sz="2000"/>
          </a:p>
          <a:p>
            <a:pPr marL="457200" lvl="0" indent="-355600" algn="l" rtl="0">
              <a:spcBef>
                <a:spcPts val="0"/>
              </a:spcBef>
              <a:spcAft>
                <a:spcPts val="0"/>
              </a:spcAft>
              <a:buSzPts val="2000"/>
              <a:buChar char="🠶"/>
            </a:pPr>
            <a:r>
              <a:rPr lang="es-PE" sz="2000"/>
              <a:t>associated zone and hashmac </a:t>
            </a:r>
            <a:endParaRPr sz="2000"/>
          </a:p>
          <a:p>
            <a:pPr marL="457200" lvl="0" indent="-355600" algn="l" rtl="0">
              <a:spcBef>
                <a:spcPts val="0"/>
              </a:spcBef>
              <a:spcAft>
                <a:spcPts val="0"/>
              </a:spcAft>
              <a:buSzPts val="2000"/>
              <a:buChar char="🠶"/>
            </a:pPr>
            <a:r>
              <a:rPr lang="es-PE" sz="2000"/>
              <a:t>data can be used my visualization team</a:t>
            </a:r>
            <a:endParaRPr sz="2000"/>
          </a:p>
        </p:txBody>
      </p:sp>
      <p:graphicFrame>
        <p:nvGraphicFramePr>
          <p:cNvPr id="252" name="Google Shape;252;p32"/>
          <p:cNvGraphicFramePr/>
          <p:nvPr/>
        </p:nvGraphicFramePr>
        <p:xfrm>
          <a:off x="952500" y="1833010"/>
          <a:ext cx="10806500" cy="489175"/>
        </p:xfrm>
        <a:graphic>
          <a:graphicData uri="http://schemas.openxmlformats.org/drawingml/2006/table">
            <a:tbl>
              <a:tblPr>
                <a:noFill/>
                <a:tableStyleId>{061D12D4-AA9C-46F1-8B8E-5055B687EC2B}</a:tableStyleId>
              </a:tblPr>
              <a:tblGrid>
                <a:gridCol w="2161300">
                  <a:extLst>
                    <a:ext uri="{9D8B030D-6E8A-4147-A177-3AD203B41FA5}">
                      <a16:colId xmlns:a16="http://schemas.microsoft.com/office/drawing/2014/main" val="20000"/>
                    </a:ext>
                  </a:extLst>
                </a:gridCol>
                <a:gridCol w="2161300">
                  <a:extLst>
                    <a:ext uri="{9D8B030D-6E8A-4147-A177-3AD203B41FA5}">
                      <a16:colId xmlns:a16="http://schemas.microsoft.com/office/drawing/2014/main" val="20001"/>
                    </a:ext>
                  </a:extLst>
                </a:gridCol>
                <a:gridCol w="2161300">
                  <a:extLst>
                    <a:ext uri="{9D8B030D-6E8A-4147-A177-3AD203B41FA5}">
                      <a16:colId xmlns:a16="http://schemas.microsoft.com/office/drawing/2014/main" val="20002"/>
                    </a:ext>
                  </a:extLst>
                </a:gridCol>
                <a:gridCol w="2161300">
                  <a:extLst>
                    <a:ext uri="{9D8B030D-6E8A-4147-A177-3AD203B41FA5}">
                      <a16:colId xmlns:a16="http://schemas.microsoft.com/office/drawing/2014/main" val="20003"/>
                    </a:ext>
                  </a:extLst>
                </a:gridCol>
                <a:gridCol w="2161300">
                  <a:extLst>
                    <a:ext uri="{9D8B030D-6E8A-4147-A177-3AD203B41FA5}">
                      <a16:colId xmlns:a16="http://schemas.microsoft.com/office/drawing/2014/main" val="20004"/>
                    </a:ext>
                  </a:extLst>
                </a:gridCol>
              </a:tblGrid>
              <a:tr h="489175">
                <a:tc>
                  <a:txBody>
                    <a:bodyPr/>
                    <a:lstStyle/>
                    <a:p>
                      <a:pPr marL="0" lvl="0" indent="0" algn="l" rtl="0">
                        <a:spcBef>
                          <a:spcPts val="0"/>
                        </a:spcBef>
                        <a:spcAft>
                          <a:spcPts val="0"/>
                        </a:spcAft>
                        <a:buNone/>
                      </a:pPr>
                      <a:r>
                        <a:rPr lang="es-PE" sz="1900"/>
                        <a:t>anomaly_type</a:t>
                      </a:r>
                      <a:endParaRPr sz="1900"/>
                    </a:p>
                  </a:txBody>
                  <a:tcPr marL="91425" marR="91425" marT="91425" marB="91425"/>
                </a:tc>
                <a:tc>
                  <a:txBody>
                    <a:bodyPr/>
                    <a:lstStyle/>
                    <a:p>
                      <a:pPr marL="0" lvl="0" indent="0" algn="l" rtl="0">
                        <a:spcBef>
                          <a:spcPts val="0"/>
                        </a:spcBef>
                        <a:spcAft>
                          <a:spcPts val="0"/>
                        </a:spcAft>
                        <a:buNone/>
                      </a:pPr>
                      <a:r>
                        <a:rPr lang="es-PE" sz="1900"/>
                        <a:t>date/time</a:t>
                      </a:r>
                      <a:endParaRPr sz="1900"/>
                    </a:p>
                  </a:txBody>
                  <a:tcPr marL="91425" marR="91425" marT="91425" marB="91425"/>
                </a:tc>
                <a:tc>
                  <a:txBody>
                    <a:bodyPr/>
                    <a:lstStyle/>
                    <a:p>
                      <a:pPr marL="0" lvl="0" indent="0" algn="l" rtl="0">
                        <a:spcBef>
                          <a:spcPts val="0"/>
                        </a:spcBef>
                        <a:spcAft>
                          <a:spcPts val="0"/>
                        </a:spcAft>
                        <a:buNone/>
                      </a:pPr>
                      <a:r>
                        <a:rPr lang="es-PE" sz="1900"/>
                        <a:t>zone</a:t>
                      </a:r>
                      <a:endParaRPr sz="1900"/>
                    </a:p>
                  </a:txBody>
                  <a:tcPr marL="91425" marR="91425" marT="91425" marB="91425"/>
                </a:tc>
                <a:tc>
                  <a:txBody>
                    <a:bodyPr/>
                    <a:lstStyle/>
                    <a:p>
                      <a:pPr marL="0" lvl="0" indent="0" algn="l" rtl="0">
                        <a:spcBef>
                          <a:spcPts val="0"/>
                        </a:spcBef>
                        <a:spcAft>
                          <a:spcPts val="0"/>
                        </a:spcAft>
                        <a:buNone/>
                      </a:pPr>
                      <a:r>
                        <a:rPr lang="es-PE" sz="1900"/>
                        <a:t>hashmac</a:t>
                      </a:r>
                      <a:endParaRPr sz="1900"/>
                    </a:p>
                  </a:txBody>
                  <a:tcPr marL="91425" marR="91425" marT="91425" marB="91425"/>
                </a:tc>
                <a:tc>
                  <a:txBody>
                    <a:bodyPr/>
                    <a:lstStyle/>
                    <a:p>
                      <a:pPr marL="0" lvl="0" indent="0" algn="l" rtl="0">
                        <a:spcBef>
                          <a:spcPts val="0"/>
                        </a:spcBef>
                        <a:spcAft>
                          <a:spcPts val="0"/>
                        </a:spcAft>
                        <a:buNone/>
                      </a:pPr>
                      <a:r>
                        <a:rPr lang="es-PE" sz="1900"/>
                        <a:t>description</a:t>
                      </a:r>
                      <a:endParaRPr sz="1900"/>
                    </a:p>
                  </a:txBody>
                  <a:tcPr marL="91425" marR="91425" marT="91425" marB="91425"/>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7793F9F8-79D8-D85D-CFA2-6C9661AB38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34</a:t>
            </a:fld>
            <a:endParaRPr lang="es-P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s-PE"/>
              <a:t>Data Generation</a:t>
            </a:r>
            <a:endParaRPr/>
          </a:p>
        </p:txBody>
      </p:sp>
      <p:sp>
        <p:nvSpPr>
          <p:cNvPr id="258" name="Google Shape;258;p33"/>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s-PE"/>
              <a:t>Data Generated with the Python library Faker</a:t>
            </a:r>
            <a:endParaRPr/>
          </a:p>
          <a:p>
            <a:pPr marL="457200" lvl="0" indent="-342900" algn="l" rtl="0">
              <a:spcBef>
                <a:spcPts val="0"/>
              </a:spcBef>
              <a:spcAft>
                <a:spcPts val="0"/>
              </a:spcAft>
              <a:buSzPts val="1800"/>
              <a:buChar char="-"/>
            </a:pPr>
            <a:r>
              <a:rPr lang="es-PE"/>
              <a:t>Data replicates the original data from the data stream</a:t>
            </a:r>
            <a:endParaRPr/>
          </a:p>
          <a:p>
            <a:pPr marL="457200" lvl="0" indent="-342900" algn="l" rtl="0">
              <a:spcBef>
                <a:spcPts val="0"/>
              </a:spcBef>
              <a:spcAft>
                <a:spcPts val="0"/>
              </a:spcAft>
              <a:buSzPts val="1800"/>
              <a:buChar char="-"/>
            </a:pPr>
            <a:r>
              <a:rPr lang="es-PE"/>
              <a:t>Data are used to train the models to detect anomalies</a:t>
            </a:r>
            <a:endParaRPr/>
          </a:p>
        </p:txBody>
      </p:sp>
      <p:sp>
        <p:nvSpPr>
          <p:cNvPr id="2" name="Slide Number Placeholder 1">
            <a:extLst>
              <a:ext uri="{FF2B5EF4-FFF2-40B4-BE49-F238E27FC236}">
                <a16:creationId xmlns:a16="http://schemas.microsoft.com/office/drawing/2014/main" id="{D4A3ECC8-E11F-2563-DCC4-32A7527331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35</a:t>
            </a:fld>
            <a:endParaRPr lang="es-P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s-PE"/>
              <a:t>Injecting Anomaly Detection Functions with Odysseus Scripts</a:t>
            </a:r>
            <a:endParaRPr/>
          </a:p>
        </p:txBody>
      </p:sp>
      <p:sp>
        <p:nvSpPr>
          <p:cNvPr id="264" name="Google Shape;264;p34"/>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s-PE"/>
              <a:t>Initial attempt to create Odysseus functions but not possible with limited knowledge</a:t>
            </a:r>
            <a:endParaRPr/>
          </a:p>
          <a:p>
            <a:pPr marL="457200" lvl="0" indent="-342900" algn="l" rtl="0">
              <a:spcBef>
                <a:spcPts val="0"/>
              </a:spcBef>
              <a:spcAft>
                <a:spcPts val="0"/>
              </a:spcAft>
              <a:buSzPts val="1800"/>
              <a:buChar char="-"/>
            </a:pPr>
            <a:r>
              <a:rPr lang="es-PE"/>
              <a:t>Converting the code we have to PQL and injecting it to the sample of the original Odysseus script.</a:t>
            </a:r>
            <a:endParaRPr/>
          </a:p>
        </p:txBody>
      </p:sp>
      <p:pic>
        <p:nvPicPr>
          <p:cNvPr id="265" name="Google Shape;265;p34"/>
          <p:cNvPicPr preferRelativeResize="0"/>
          <p:nvPr/>
        </p:nvPicPr>
        <p:blipFill>
          <a:blip r:embed="rId3">
            <a:alphaModFix/>
          </a:blip>
          <a:stretch>
            <a:fillRect/>
          </a:stretch>
        </p:blipFill>
        <p:spPr>
          <a:xfrm>
            <a:off x="3676281" y="3669200"/>
            <a:ext cx="6741225" cy="1973725"/>
          </a:xfrm>
          <a:prstGeom prst="rect">
            <a:avLst/>
          </a:prstGeom>
          <a:noFill/>
          <a:ln>
            <a:noFill/>
          </a:ln>
        </p:spPr>
      </p:pic>
      <p:sp>
        <p:nvSpPr>
          <p:cNvPr id="2" name="Slide Number Placeholder 1">
            <a:extLst>
              <a:ext uri="{FF2B5EF4-FFF2-40B4-BE49-F238E27FC236}">
                <a16:creationId xmlns:a16="http://schemas.microsoft.com/office/drawing/2014/main" id="{15F469B2-A1A6-15DE-75A1-FAB4CB7C06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36</a:t>
            </a:fld>
            <a:endParaRPr lang="es-P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8BD155-73ED-9D3B-D7A7-31C66CE89CC2}"/>
              </a:ext>
            </a:extLst>
          </p:cNvPr>
          <p:cNvSpPr>
            <a:spLocks noGrp="1"/>
          </p:cNvSpPr>
          <p:nvPr>
            <p:ph type="subTitle" idx="1"/>
          </p:nvPr>
        </p:nvSpPr>
        <p:spPr>
          <a:xfrm>
            <a:off x="1767840" y="2999536"/>
            <a:ext cx="8656319" cy="429464"/>
          </a:xfrm>
        </p:spPr>
        <p:txBody>
          <a:bodyPr>
            <a:normAutofit fontScale="92500" lnSpcReduction="10000"/>
          </a:bodyPr>
          <a:lstStyle/>
          <a:p>
            <a:r>
              <a:rPr lang="en-US" sz="2800" dirty="0">
                <a:solidFill>
                  <a:srgbClr val="FF0000"/>
                </a:solidFill>
              </a:rPr>
              <a:t>QUESTIONS</a:t>
            </a:r>
          </a:p>
        </p:txBody>
      </p:sp>
      <p:sp>
        <p:nvSpPr>
          <p:cNvPr id="2" name="Slide Number Placeholder 1">
            <a:extLst>
              <a:ext uri="{FF2B5EF4-FFF2-40B4-BE49-F238E27FC236}">
                <a16:creationId xmlns:a16="http://schemas.microsoft.com/office/drawing/2014/main" id="{02579FF6-6249-8405-0FB8-5977137C1C8B}"/>
              </a:ext>
            </a:extLst>
          </p:cNvPr>
          <p:cNvSpPr>
            <a:spLocks noGrp="1"/>
          </p:cNvSpPr>
          <p:nvPr>
            <p:ph type="sldNum" sz="quarter" idx="12"/>
          </p:nvPr>
        </p:nvSpPr>
        <p:spPr/>
        <p:txBody>
          <a:bodyPr/>
          <a:lstStyle/>
          <a:p>
            <a:fld id="{B40F1BFA-7574-4196-8F35-775E269B1114}" type="slidenum">
              <a:rPr lang="en-US" smtClean="0"/>
              <a:t>37</a:t>
            </a:fld>
            <a:endParaRPr lang="en-US"/>
          </a:p>
        </p:txBody>
      </p:sp>
    </p:spTree>
    <p:extLst>
      <p:ext uri="{BB962C8B-B14F-4D97-AF65-F5344CB8AC3E}">
        <p14:creationId xmlns:p14="http://schemas.microsoft.com/office/powerpoint/2010/main" val="321566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153D-FC34-83F3-EC63-F71C79B02E21}"/>
              </a:ext>
            </a:extLst>
          </p:cNvPr>
          <p:cNvSpPr>
            <a:spLocks noGrp="1"/>
          </p:cNvSpPr>
          <p:nvPr>
            <p:ph type="ctrTitle"/>
          </p:nvPr>
        </p:nvSpPr>
        <p:spPr>
          <a:xfrm>
            <a:off x="525982" y="557360"/>
            <a:ext cx="4701800" cy="662875"/>
          </a:xfrm>
        </p:spPr>
        <p:txBody>
          <a:bodyPr>
            <a:normAutofit/>
          </a:bodyPr>
          <a:lstStyle/>
          <a:p>
            <a:pPr algn="l"/>
            <a:r>
              <a:rPr lang="en-US" sz="4000" b="1" dirty="0">
                <a:solidFill>
                  <a:srgbClr val="FF0000"/>
                </a:solidFill>
              </a:rPr>
              <a:t>OFFENSIVE - REASONS</a:t>
            </a:r>
          </a:p>
        </p:txBody>
      </p:sp>
      <p:sp>
        <p:nvSpPr>
          <p:cNvPr id="3" name="Subtitle 2">
            <a:extLst>
              <a:ext uri="{FF2B5EF4-FFF2-40B4-BE49-F238E27FC236}">
                <a16:creationId xmlns:a16="http://schemas.microsoft.com/office/drawing/2014/main" id="{6D498E5D-8B9D-508D-D4B6-B870D78E9CCD}"/>
              </a:ext>
            </a:extLst>
          </p:cNvPr>
          <p:cNvSpPr>
            <a:spLocks noGrp="1"/>
          </p:cNvSpPr>
          <p:nvPr>
            <p:ph type="subTitle" idx="1"/>
          </p:nvPr>
        </p:nvSpPr>
        <p:spPr>
          <a:xfrm>
            <a:off x="1523997" y="3121819"/>
            <a:ext cx="2551611" cy="614362"/>
          </a:xfrm>
        </p:spPr>
        <p:txBody>
          <a:bodyPr>
            <a:normAutofit/>
          </a:bodyPr>
          <a:lstStyle/>
          <a:p>
            <a:r>
              <a:rPr lang="en-US" sz="1600" dirty="0"/>
              <a:t>Risk Assessment</a:t>
            </a:r>
          </a:p>
        </p:txBody>
      </p:sp>
      <p:sp>
        <p:nvSpPr>
          <p:cNvPr id="4" name="Subtitle 2">
            <a:extLst>
              <a:ext uri="{FF2B5EF4-FFF2-40B4-BE49-F238E27FC236}">
                <a16:creationId xmlns:a16="http://schemas.microsoft.com/office/drawing/2014/main" id="{D1D70F29-3759-215F-4832-E86F6D133337}"/>
              </a:ext>
            </a:extLst>
          </p:cNvPr>
          <p:cNvSpPr txBox="1">
            <a:spLocks/>
          </p:cNvSpPr>
          <p:nvPr/>
        </p:nvSpPr>
        <p:spPr>
          <a:xfrm>
            <a:off x="8116390" y="2104731"/>
            <a:ext cx="2551611" cy="6143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To see how devices behave</a:t>
            </a:r>
          </a:p>
        </p:txBody>
      </p:sp>
      <p:sp>
        <p:nvSpPr>
          <p:cNvPr id="5" name="Subtitle 2">
            <a:extLst>
              <a:ext uri="{FF2B5EF4-FFF2-40B4-BE49-F238E27FC236}">
                <a16:creationId xmlns:a16="http://schemas.microsoft.com/office/drawing/2014/main" id="{721089C3-82BA-7123-A98D-7C0BF8BFF893}"/>
              </a:ext>
            </a:extLst>
          </p:cNvPr>
          <p:cNvSpPr txBox="1">
            <a:spLocks/>
          </p:cNvSpPr>
          <p:nvPr/>
        </p:nvSpPr>
        <p:spPr>
          <a:xfrm>
            <a:off x="1523998" y="2104730"/>
            <a:ext cx="2551611" cy="6143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Simulating Potential Attacks </a:t>
            </a:r>
          </a:p>
        </p:txBody>
      </p:sp>
      <p:sp>
        <p:nvSpPr>
          <p:cNvPr id="9" name="Subtitle 2">
            <a:extLst>
              <a:ext uri="{FF2B5EF4-FFF2-40B4-BE49-F238E27FC236}">
                <a16:creationId xmlns:a16="http://schemas.microsoft.com/office/drawing/2014/main" id="{5637930E-A06D-D126-E304-DAE70CE29F50}"/>
              </a:ext>
            </a:extLst>
          </p:cNvPr>
          <p:cNvSpPr txBox="1">
            <a:spLocks/>
          </p:cNvSpPr>
          <p:nvPr/>
        </p:nvSpPr>
        <p:spPr>
          <a:xfrm>
            <a:off x="8116389" y="3141309"/>
            <a:ext cx="2551611" cy="6143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Safety Measures</a:t>
            </a:r>
          </a:p>
        </p:txBody>
      </p:sp>
      <p:sp>
        <p:nvSpPr>
          <p:cNvPr id="6" name="Slide Number Placeholder 5">
            <a:extLst>
              <a:ext uri="{FF2B5EF4-FFF2-40B4-BE49-F238E27FC236}">
                <a16:creationId xmlns:a16="http://schemas.microsoft.com/office/drawing/2014/main" id="{ACE639D5-668D-BA88-AE53-8DEA6F05E5CA}"/>
              </a:ext>
            </a:extLst>
          </p:cNvPr>
          <p:cNvSpPr>
            <a:spLocks noGrp="1"/>
          </p:cNvSpPr>
          <p:nvPr>
            <p:ph type="sldNum" sz="quarter" idx="12"/>
          </p:nvPr>
        </p:nvSpPr>
        <p:spPr/>
        <p:txBody>
          <a:bodyPr/>
          <a:lstStyle/>
          <a:p>
            <a:fld id="{B40F1BFA-7574-4196-8F35-775E269B1114}" type="slidenum">
              <a:rPr lang="en-US" smtClean="0"/>
              <a:t>4</a:t>
            </a:fld>
            <a:endParaRPr lang="en-US"/>
          </a:p>
        </p:txBody>
      </p:sp>
    </p:spTree>
    <p:extLst>
      <p:ext uri="{BB962C8B-B14F-4D97-AF65-F5344CB8AC3E}">
        <p14:creationId xmlns:p14="http://schemas.microsoft.com/office/powerpoint/2010/main" val="276783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153D-FC34-83F3-EC63-F71C79B02E21}"/>
              </a:ext>
            </a:extLst>
          </p:cNvPr>
          <p:cNvSpPr>
            <a:spLocks noGrp="1"/>
          </p:cNvSpPr>
          <p:nvPr>
            <p:ph type="ctrTitle"/>
          </p:nvPr>
        </p:nvSpPr>
        <p:spPr>
          <a:xfrm>
            <a:off x="525982" y="557360"/>
            <a:ext cx="4701800" cy="662875"/>
          </a:xfrm>
        </p:spPr>
        <p:txBody>
          <a:bodyPr>
            <a:normAutofit/>
          </a:bodyPr>
          <a:lstStyle/>
          <a:p>
            <a:pPr algn="l"/>
            <a:r>
              <a:rPr lang="en-US" sz="4000" b="1" dirty="0">
                <a:solidFill>
                  <a:srgbClr val="FF0000"/>
                </a:solidFill>
              </a:rPr>
              <a:t>OFFENSIVE </a:t>
            </a:r>
            <a:r>
              <a:rPr lang="en-US" sz="4000" b="1">
                <a:solidFill>
                  <a:srgbClr val="FF0000"/>
                </a:solidFill>
              </a:rPr>
              <a:t>- REASONS</a:t>
            </a:r>
            <a:endParaRPr lang="en-US" sz="4000" b="1" dirty="0">
              <a:solidFill>
                <a:srgbClr val="FF0000"/>
              </a:solidFill>
            </a:endParaRPr>
          </a:p>
        </p:txBody>
      </p:sp>
      <p:sp>
        <p:nvSpPr>
          <p:cNvPr id="3" name="Subtitle 2">
            <a:extLst>
              <a:ext uri="{FF2B5EF4-FFF2-40B4-BE49-F238E27FC236}">
                <a16:creationId xmlns:a16="http://schemas.microsoft.com/office/drawing/2014/main" id="{6D498E5D-8B9D-508D-D4B6-B870D78E9CCD}"/>
              </a:ext>
            </a:extLst>
          </p:cNvPr>
          <p:cNvSpPr>
            <a:spLocks noGrp="1"/>
          </p:cNvSpPr>
          <p:nvPr>
            <p:ph type="subTitle" idx="1"/>
          </p:nvPr>
        </p:nvSpPr>
        <p:spPr>
          <a:xfrm>
            <a:off x="1523997" y="3121819"/>
            <a:ext cx="2551611" cy="614362"/>
          </a:xfrm>
        </p:spPr>
        <p:txBody>
          <a:bodyPr>
            <a:normAutofit/>
          </a:bodyPr>
          <a:lstStyle/>
          <a:p>
            <a:r>
              <a:rPr lang="en-US" sz="1600" dirty="0"/>
              <a:t>Risk Assessment</a:t>
            </a:r>
          </a:p>
        </p:txBody>
      </p:sp>
      <p:sp>
        <p:nvSpPr>
          <p:cNvPr id="4" name="Subtitle 2">
            <a:extLst>
              <a:ext uri="{FF2B5EF4-FFF2-40B4-BE49-F238E27FC236}">
                <a16:creationId xmlns:a16="http://schemas.microsoft.com/office/drawing/2014/main" id="{D1D70F29-3759-215F-4832-E86F6D133337}"/>
              </a:ext>
            </a:extLst>
          </p:cNvPr>
          <p:cNvSpPr txBox="1">
            <a:spLocks/>
          </p:cNvSpPr>
          <p:nvPr/>
        </p:nvSpPr>
        <p:spPr>
          <a:xfrm>
            <a:off x="8116390" y="2104731"/>
            <a:ext cx="2551611" cy="6143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To see how devices behave</a:t>
            </a:r>
          </a:p>
        </p:txBody>
      </p:sp>
      <p:sp>
        <p:nvSpPr>
          <p:cNvPr id="5" name="Subtitle 2">
            <a:extLst>
              <a:ext uri="{FF2B5EF4-FFF2-40B4-BE49-F238E27FC236}">
                <a16:creationId xmlns:a16="http://schemas.microsoft.com/office/drawing/2014/main" id="{721089C3-82BA-7123-A98D-7C0BF8BFF893}"/>
              </a:ext>
            </a:extLst>
          </p:cNvPr>
          <p:cNvSpPr txBox="1">
            <a:spLocks/>
          </p:cNvSpPr>
          <p:nvPr/>
        </p:nvSpPr>
        <p:spPr>
          <a:xfrm>
            <a:off x="1523998" y="2104730"/>
            <a:ext cx="2551611" cy="6143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Simulating Potential Attacks </a:t>
            </a:r>
          </a:p>
        </p:txBody>
      </p:sp>
      <p:sp>
        <p:nvSpPr>
          <p:cNvPr id="9" name="Subtitle 2">
            <a:extLst>
              <a:ext uri="{FF2B5EF4-FFF2-40B4-BE49-F238E27FC236}">
                <a16:creationId xmlns:a16="http://schemas.microsoft.com/office/drawing/2014/main" id="{5637930E-A06D-D126-E304-DAE70CE29F50}"/>
              </a:ext>
            </a:extLst>
          </p:cNvPr>
          <p:cNvSpPr txBox="1">
            <a:spLocks/>
          </p:cNvSpPr>
          <p:nvPr/>
        </p:nvSpPr>
        <p:spPr>
          <a:xfrm>
            <a:off x="8116389" y="3141309"/>
            <a:ext cx="2551611" cy="6143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Safety Measures</a:t>
            </a:r>
          </a:p>
        </p:txBody>
      </p:sp>
      <p:sp>
        <p:nvSpPr>
          <p:cNvPr id="10" name="Subtitle 2">
            <a:extLst>
              <a:ext uri="{FF2B5EF4-FFF2-40B4-BE49-F238E27FC236}">
                <a16:creationId xmlns:a16="http://schemas.microsoft.com/office/drawing/2014/main" id="{6E9B1F18-552A-9089-1599-BC6C4814D50B}"/>
              </a:ext>
            </a:extLst>
          </p:cNvPr>
          <p:cNvSpPr txBox="1">
            <a:spLocks/>
          </p:cNvSpPr>
          <p:nvPr/>
        </p:nvSpPr>
        <p:spPr>
          <a:xfrm>
            <a:off x="3489605" y="4138908"/>
            <a:ext cx="5212790" cy="132693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GDPR</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(Compliance and Regulations)</a:t>
            </a:r>
          </a:p>
        </p:txBody>
      </p:sp>
      <p:sp>
        <p:nvSpPr>
          <p:cNvPr id="6" name="Slide Number Placeholder 5">
            <a:extLst>
              <a:ext uri="{FF2B5EF4-FFF2-40B4-BE49-F238E27FC236}">
                <a16:creationId xmlns:a16="http://schemas.microsoft.com/office/drawing/2014/main" id="{ACE639D5-668D-BA88-AE53-8DEA6F05E5CA}"/>
              </a:ext>
            </a:extLst>
          </p:cNvPr>
          <p:cNvSpPr>
            <a:spLocks noGrp="1"/>
          </p:cNvSpPr>
          <p:nvPr>
            <p:ph type="sldNum" sz="quarter" idx="12"/>
          </p:nvPr>
        </p:nvSpPr>
        <p:spPr/>
        <p:txBody>
          <a:bodyPr/>
          <a:lstStyle/>
          <a:p>
            <a:fld id="{B40F1BFA-7574-4196-8F35-775E269B1114}" type="slidenum">
              <a:rPr lang="en-US" smtClean="0"/>
              <a:t>5</a:t>
            </a:fld>
            <a:endParaRPr lang="en-US"/>
          </a:p>
        </p:txBody>
      </p:sp>
    </p:spTree>
    <p:extLst>
      <p:ext uri="{BB962C8B-B14F-4D97-AF65-F5344CB8AC3E}">
        <p14:creationId xmlns:p14="http://schemas.microsoft.com/office/powerpoint/2010/main" val="307777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8BD155-73ED-9D3B-D7A7-31C66CE89CC2}"/>
              </a:ext>
            </a:extLst>
          </p:cNvPr>
          <p:cNvSpPr>
            <a:spLocks noGrp="1"/>
          </p:cNvSpPr>
          <p:nvPr>
            <p:ph type="subTitle" idx="1"/>
          </p:nvPr>
        </p:nvSpPr>
        <p:spPr>
          <a:xfrm>
            <a:off x="3222237" y="3184800"/>
            <a:ext cx="5747525" cy="488399"/>
          </a:xfrm>
        </p:spPr>
        <p:txBody>
          <a:bodyPr>
            <a:noAutofit/>
          </a:bodyPr>
          <a:lstStyle/>
          <a:p>
            <a:r>
              <a:rPr lang="en-US" dirty="0"/>
              <a:t>To identify vulnerabilities and weaknesses</a:t>
            </a:r>
          </a:p>
        </p:txBody>
      </p:sp>
      <p:sp>
        <p:nvSpPr>
          <p:cNvPr id="4" name="Title 1">
            <a:extLst>
              <a:ext uri="{FF2B5EF4-FFF2-40B4-BE49-F238E27FC236}">
                <a16:creationId xmlns:a16="http://schemas.microsoft.com/office/drawing/2014/main" id="{61044309-2F91-04FE-DAF2-51CA103821EC}"/>
              </a:ext>
            </a:extLst>
          </p:cNvPr>
          <p:cNvSpPr txBox="1">
            <a:spLocks/>
          </p:cNvSpPr>
          <p:nvPr/>
        </p:nvSpPr>
        <p:spPr>
          <a:xfrm>
            <a:off x="1523999" y="828675"/>
            <a:ext cx="5956663" cy="614362"/>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a:buNone/>
              <a:tabLst/>
              <a:defRPr/>
            </a:pPr>
            <a:r>
              <a:rPr kumimoji="0" lang="en-US" sz="2800" b="1" i="0" u="none" strike="noStrike" kern="1200" cap="none" spc="0" normalizeH="0" baseline="0" noProof="0" dirty="0">
                <a:ln>
                  <a:noFill/>
                </a:ln>
                <a:solidFill>
                  <a:srgbClr val="FF0000"/>
                </a:solidFill>
                <a:effectLst/>
                <a:uLnTx/>
                <a:uFillTx/>
                <a:latin typeface="Calibri Light" panose="020F0302020204030204"/>
                <a:ea typeface="+mj-ea"/>
                <a:cs typeface="+mj-cs"/>
                <a:sym typeface="Arial"/>
              </a:rPr>
              <a:t>OFFENSIVE</a:t>
            </a:r>
            <a:r>
              <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sym typeface="Arial"/>
              </a:rPr>
              <a:t> – SIMULATING </a:t>
            </a:r>
            <a:r>
              <a:rPr kumimoji="0" lang="en-US" sz="2800" b="0" i="0" u="none" strike="noStrike" kern="1200" cap="none" spc="0" normalizeH="0" baseline="0" noProof="0" dirty="0">
                <a:ln>
                  <a:noFill/>
                </a:ln>
                <a:solidFill>
                  <a:prstClr val="black"/>
                </a:solidFill>
                <a:effectLst/>
                <a:uLnTx/>
                <a:uFillTx/>
                <a:latin typeface="Calibri" panose="020F0502020204030204"/>
                <a:ea typeface="+mj-ea"/>
                <a:cs typeface="+mj-cs"/>
                <a:sym typeface="Arial"/>
              </a:rPr>
              <a:t>POTENTIAL ATTACKS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sym typeface="Arial"/>
              </a:rPr>
              <a:t> </a:t>
            </a:r>
          </a:p>
        </p:txBody>
      </p:sp>
      <p:sp>
        <p:nvSpPr>
          <p:cNvPr id="2" name="Slide Number Placeholder 1">
            <a:extLst>
              <a:ext uri="{FF2B5EF4-FFF2-40B4-BE49-F238E27FC236}">
                <a16:creationId xmlns:a16="http://schemas.microsoft.com/office/drawing/2014/main" id="{6ED45636-706F-1F16-3FD1-BBD4A3AB0827}"/>
              </a:ext>
            </a:extLst>
          </p:cNvPr>
          <p:cNvSpPr>
            <a:spLocks noGrp="1"/>
          </p:cNvSpPr>
          <p:nvPr>
            <p:ph type="sldNum" sz="quarter" idx="12"/>
          </p:nvPr>
        </p:nvSpPr>
        <p:spPr/>
        <p:txBody>
          <a:bodyPr/>
          <a:lstStyle/>
          <a:p>
            <a:fld id="{B40F1BFA-7574-4196-8F35-775E269B1114}" type="slidenum">
              <a:rPr lang="en-US" smtClean="0"/>
              <a:t>6</a:t>
            </a:fld>
            <a:endParaRPr lang="en-US"/>
          </a:p>
        </p:txBody>
      </p:sp>
    </p:spTree>
    <p:extLst>
      <p:ext uri="{BB962C8B-B14F-4D97-AF65-F5344CB8AC3E}">
        <p14:creationId xmlns:p14="http://schemas.microsoft.com/office/powerpoint/2010/main" val="37429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8BD155-73ED-9D3B-D7A7-31C66CE89CC2}"/>
              </a:ext>
            </a:extLst>
          </p:cNvPr>
          <p:cNvSpPr>
            <a:spLocks noGrp="1"/>
          </p:cNvSpPr>
          <p:nvPr>
            <p:ph type="subTitle" idx="1"/>
          </p:nvPr>
        </p:nvSpPr>
        <p:spPr>
          <a:xfrm>
            <a:off x="3222237" y="3184800"/>
            <a:ext cx="5747525" cy="488399"/>
          </a:xfrm>
        </p:spPr>
        <p:txBody>
          <a:bodyPr>
            <a:noAutofit/>
          </a:bodyPr>
          <a:lstStyle/>
          <a:p>
            <a:r>
              <a:rPr lang="en-US" dirty="0"/>
              <a:t>In Real World</a:t>
            </a:r>
          </a:p>
        </p:txBody>
      </p:sp>
      <p:sp>
        <p:nvSpPr>
          <p:cNvPr id="4" name="Title 1">
            <a:extLst>
              <a:ext uri="{FF2B5EF4-FFF2-40B4-BE49-F238E27FC236}">
                <a16:creationId xmlns:a16="http://schemas.microsoft.com/office/drawing/2014/main" id="{61044309-2F91-04FE-DAF2-51CA103821EC}"/>
              </a:ext>
            </a:extLst>
          </p:cNvPr>
          <p:cNvSpPr txBox="1">
            <a:spLocks/>
          </p:cNvSpPr>
          <p:nvPr/>
        </p:nvSpPr>
        <p:spPr>
          <a:xfrm>
            <a:off x="1533235" y="1225839"/>
            <a:ext cx="5956663" cy="614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kumimoji="0" lang="en-US" sz="2200" b="1" i="0" u="none" strike="noStrike" kern="1200" cap="none" spc="0" normalizeH="0" baseline="0" noProof="0" dirty="0">
                <a:ln>
                  <a:noFill/>
                </a:ln>
                <a:solidFill>
                  <a:srgbClr val="FF0000"/>
                </a:solidFill>
                <a:effectLst/>
                <a:uLnTx/>
                <a:uFillTx/>
                <a:latin typeface="Calibri Light" panose="020F0302020204030204"/>
                <a:ea typeface="+mj-ea"/>
                <a:cs typeface="Arial"/>
                <a:sym typeface="Arial"/>
              </a:rPr>
              <a:t>OFFENSIVE</a:t>
            </a:r>
            <a:r>
              <a:rPr kumimoji="0" lang="en-US" sz="2200" b="1" i="0" u="none" strike="noStrike" kern="1200" cap="none" spc="0" normalizeH="0" baseline="0" noProof="0" dirty="0">
                <a:ln>
                  <a:noFill/>
                </a:ln>
                <a:solidFill>
                  <a:prstClr val="black"/>
                </a:solidFill>
                <a:effectLst/>
                <a:uLnTx/>
                <a:uFillTx/>
                <a:latin typeface="Calibri Light" panose="020F0302020204030204"/>
                <a:ea typeface="+mj-ea"/>
                <a:cs typeface="Arial"/>
                <a:sym typeface="Arial"/>
              </a:rPr>
              <a:t> – T</a:t>
            </a:r>
            <a:r>
              <a:rPr kumimoji="0" lang="en-US" sz="2200" b="1" i="0" u="none" strike="noStrike" kern="1200" cap="none" spc="0" normalizeH="0" baseline="0" noProof="0" dirty="0">
                <a:ln>
                  <a:noFill/>
                </a:ln>
                <a:solidFill>
                  <a:prstClr val="black"/>
                </a:solidFill>
                <a:effectLst/>
                <a:uLnTx/>
                <a:uFillTx/>
                <a:latin typeface="Calibri Light" panose="020F0302020204030204"/>
                <a:ea typeface="+mn-ea"/>
                <a:cs typeface="Arial"/>
                <a:sym typeface="Arial"/>
              </a:rPr>
              <a:t>O SEE HOW DEVICES BEHAVE</a:t>
            </a:r>
          </a:p>
          <a:p>
            <a:pPr marL="0" marR="0" lvl="1" indent="0" algn="l" defTabSz="914400" rtl="0" eaLnBrk="1" fontAlgn="auto" latinLnBrk="0" hangingPunct="1">
              <a:lnSpc>
                <a:spcPct val="100000"/>
              </a:lnSpc>
              <a:spcBef>
                <a:spcPts val="0"/>
              </a:spcBef>
              <a:spcAft>
                <a:spcPts val="0"/>
              </a:spcAft>
              <a:buClrTx/>
              <a:buSzTx/>
              <a:buFont typeface="Arial"/>
              <a:buNone/>
              <a:tabLst/>
              <a:defRPr/>
            </a:pPr>
            <a:r>
              <a:rPr kumimoji="0" lang="en-US" sz="2200" b="1" i="0" u="none" strike="noStrike" kern="1200" cap="none" spc="0" normalizeH="0" baseline="0" noProof="0" dirty="0">
                <a:ln>
                  <a:noFill/>
                </a:ln>
                <a:solidFill>
                  <a:prstClr val="black"/>
                </a:solidFill>
                <a:effectLst/>
                <a:uLnTx/>
                <a:uFillTx/>
                <a:latin typeface="Calibri Light" panose="020F0302020204030204"/>
                <a:ea typeface="+mn-ea"/>
                <a:cs typeface="Arial"/>
                <a:sym typeface="Arial"/>
              </a:rPr>
              <a:t> </a:t>
            </a:r>
          </a:p>
          <a:p>
            <a:pPr marL="0" marR="0" lvl="1" indent="0" algn="l" defTabSz="914400" rtl="0" eaLnBrk="1" fontAlgn="auto" latinLnBrk="0" hangingPunct="1">
              <a:lnSpc>
                <a:spcPct val="90000"/>
              </a:lnSpc>
              <a:spcBef>
                <a:spcPct val="0"/>
              </a:spcBef>
              <a:spcAft>
                <a:spcPts val="0"/>
              </a:spcAft>
              <a:buClrTx/>
              <a:buSzTx/>
              <a:buFont typeface="Arial"/>
              <a:buNone/>
              <a:tabLst/>
              <a:defRPr/>
            </a:pPr>
            <a:r>
              <a:rPr kumimoji="0" lang="en-US" sz="2200" b="1" i="0" u="none" strike="noStrike" kern="1200" cap="none" spc="0" normalizeH="0" baseline="0" noProof="0" dirty="0">
                <a:ln>
                  <a:noFill/>
                </a:ln>
                <a:solidFill>
                  <a:prstClr val="black"/>
                </a:solidFill>
                <a:effectLst/>
                <a:uLnTx/>
                <a:uFillTx/>
                <a:latin typeface="Calibri Light" panose="020F0302020204030204"/>
                <a:ea typeface="+mj-ea"/>
                <a:cs typeface="Arial"/>
                <a:sym typeface="Arial"/>
              </a:rPr>
              <a:t> </a:t>
            </a:r>
          </a:p>
        </p:txBody>
      </p:sp>
      <p:sp>
        <p:nvSpPr>
          <p:cNvPr id="2" name="Slide Number Placeholder 1">
            <a:extLst>
              <a:ext uri="{FF2B5EF4-FFF2-40B4-BE49-F238E27FC236}">
                <a16:creationId xmlns:a16="http://schemas.microsoft.com/office/drawing/2014/main" id="{E8EFD409-924F-C369-1EDF-027A5AC45E67}"/>
              </a:ext>
            </a:extLst>
          </p:cNvPr>
          <p:cNvSpPr>
            <a:spLocks noGrp="1"/>
          </p:cNvSpPr>
          <p:nvPr>
            <p:ph type="sldNum" sz="quarter" idx="12"/>
          </p:nvPr>
        </p:nvSpPr>
        <p:spPr/>
        <p:txBody>
          <a:bodyPr/>
          <a:lstStyle/>
          <a:p>
            <a:fld id="{B40F1BFA-7574-4196-8F35-775E269B1114}" type="slidenum">
              <a:rPr lang="en-US" smtClean="0"/>
              <a:t>7</a:t>
            </a:fld>
            <a:endParaRPr lang="en-US"/>
          </a:p>
        </p:txBody>
      </p:sp>
    </p:spTree>
    <p:extLst>
      <p:ext uri="{BB962C8B-B14F-4D97-AF65-F5344CB8AC3E}">
        <p14:creationId xmlns:p14="http://schemas.microsoft.com/office/powerpoint/2010/main" val="417810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8BD155-73ED-9D3B-D7A7-31C66CE89CC2}"/>
              </a:ext>
            </a:extLst>
          </p:cNvPr>
          <p:cNvSpPr>
            <a:spLocks noGrp="1"/>
          </p:cNvSpPr>
          <p:nvPr>
            <p:ph type="subTitle" idx="1"/>
          </p:nvPr>
        </p:nvSpPr>
        <p:spPr>
          <a:xfrm>
            <a:off x="3139110" y="2652272"/>
            <a:ext cx="6374345" cy="1553455"/>
          </a:xfrm>
        </p:spPr>
        <p:txBody>
          <a:bodyPr>
            <a:noAutofit/>
          </a:bodyPr>
          <a:lstStyle/>
          <a:p>
            <a:r>
              <a:rPr lang="en-US" dirty="0"/>
              <a:t>Getting information to make informed decision</a:t>
            </a:r>
          </a:p>
          <a:p>
            <a:endParaRPr lang="en-US" dirty="0"/>
          </a:p>
          <a:p>
            <a:r>
              <a:rPr lang="en-US" dirty="0"/>
              <a:t>Mitigating Risks</a:t>
            </a:r>
          </a:p>
        </p:txBody>
      </p:sp>
      <p:sp>
        <p:nvSpPr>
          <p:cNvPr id="4" name="Title 1">
            <a:extLst>
              <a:ext uri="{FF2B5EF4-FFF2-40B4-BE49-F238E27FC236}">
                <a16:creationId xmlns:a16="http://schemas.microsoft.com/office/drawing/2014/main" id="{61044309-2F91-04FE-DAF2-51CA103821EC}"/>
              </a:ext>
            </a:extLst>
          </p:cNvPr>
          <p:cNvSpPr txBox="1">
            <a:spLocks/>
          </p:cNvSpPr>
          <p:nvPr/>
        </p:nvSpPr>
        <p:spPr>
          <a:xfrm>
            <a:off x="1533235" y="1225839"/>
            <a:ext cx="5956663" cy="614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kumimoji="0" lang="en-US" sz="2200" b="1" i="0" u="none" strike="noStrike" kern="1200" cap="none" spc="0" normalizeH="0" baseline="0" noProof="0" dirty="0">
                <a:ln>
                  <a:noFill/>
                </a:ln>
                <a:solidFill>
                  <a:srgbClr val="FF0000"/>
                </a:solidFill>
                <a:effectLst/>
                <a:uLnTx/>
                <a:uFillTx/>
                <a:latin typeface="Calibri Light" panose="020F0302020204030204"/>
                <a:ea typeface="+mj-ea"/>
                <a:cs typeface="Arial"/>
                <a:sym typeface="Arial"/>
              </a:rPr>
              <a:t>OFFENSIVE</a:t>
            </a:r>
            <a:r>
              <a:rPr kumimoji="0" lang="en-US" sz="2200" b="1" i="0" u="none" strike="noStrike" kern="1200" cap="none" spc="0" normalizeH="0" baseline="0" noProof="0" dirty="0">
                <a:ln>
                  <a:noFill/>
                </a:ln>
                <a:solidFill>
                  <a:prstClr val="black"/>
                </a:solidFill>
                <a:effectLst/>
                <a:uLnTx/>
                <a:uFillTx/>
                <a:latin typeface="Calibri Light" panose="020F0302020204030204"/>
                <a:ea typeface="+mj-ea"/>
                <a:cs typeface="Arial"/>
                <a:sym typeface="Arial"/>
              </a:rPr>
              <a:t> – RISK ASSESSMENT</a:t>
            </a:r>
            <a:endParaRPr kumimoji="0" lang="en-US" sz="2200" b="1" i="0" u="none" strike="noStrike" kern="1200" cap="none" spc="0" normalizeH="0" baseline="0" noProof="0" dirty="0">
              <a:ln>
                <a:noFill/>
              </a:ln>
              <a:solidFill>
                <a:prstClr val="black"/>
              </a:solidFill>
              <a:effectLst/>
              <a:uLnTx/>
              <a:uFillTx/>
              <a:latin typeface="Calibri Light" panose="020F0302020204030204"/>
              <a:ea typeface="+mn-ea"/>
              <a:cs typeface="Arial"/>
              <a:sym typeface="Arial"/>
            </a:endParaRPr>
          </a:p>
          <a:p>
            <a:pPr marL="0" marR="0" lvl="1" indent="0" algn="l" defTabSz="914400" rtl="0" eaLnBrk="1" fontAlgn="auto" latinLnBrk="0" hangingPunct="1">
              <a:lnSpc>
                <a:spcPct val="100000"/>
              </a:lnSpc>
              <a:spcBef>
                <a:spcPts val="0"/>
              </a:spcBef>
              <a:spcAft>
                <a:spcPts val="0"/>
              </a:spcAft>
              <a:buClrTx/>
              <a:buSzTx/>
              <a:buFont typeface="Arial"/>
              <a:buNone/>
              <a:tabLst/>
              <a:defRPr/>
            </a:pPr>
            <a:r>
              <a:rPr kumimoji="0" lang="en-US" sz="2200" b="1" i="0" u="none" strike="noStrike" kern="1200" cap="none" spc="0" normalizeH="0" baseline="0" noProof="0" dirty="0">
                <a:ln>
                  <a:noFill/>
                </a:ln>
                <a:solidFill>
                  <a:prstClr val="black"/>
                </a:solidFill>
                <a:effectLst/>
                <a:uLnTx/>
                <a:uFillTx/>
                <a:latin typeface="Calibri Light" panose="020F0302020204030204"/>
                <a:ea typeface="+mn-ea"/>
                <a:cs typeface="Arial"/>
                <a:sym typeface="Arial"/>
              </a:rPr>
              <a:t> </a:t>
            </a:r>
          </a:p>
          <a:p>
            <a:pPr marL="0" marR="0" lvl="1" indent="0" algn="l" defTabSz="914400" rtl="0" eaLnBrk="1" fontAlgn="auto" latinLnBrk="0" hangingPunct="1">
              <a:lnSpc>
                <a:spcPct val="90000"/>
              </a:lnSpc>
              <a:spcBef>
                <a:spcPct val="0"/>
              </a:spcBef>
              <a:spcAft>
                <a:spcPts val="0"/>
              </a:spcAft>
              <a:buClrTx/>
              <a:buSzTx/>
              <a:buFont typeface="Arial"/>
              <a:buNone/>
              <a:tabLst/>
              <a:defRPr/>
            </a:pPr>
            <a:r>
              <a:rPr kumimoji="0" lang="en-US" sz="2200" b="1" i="0" u="none" strike="noStrike" kern="1200" cap="none" spc="0" normalizeH="0" baseline="0" noProof="0" dirty="0">
                <a:ln>
                  <a:noFill/>
                </a:ln>
                <a:solidFill>
                  <a:prstClr val="black"/>
                </a:solidFill>
                <a:effectLst/>
                <a:uLnTx/>
                <a:uFillTx/>
                <a:latin typeface="Calibri Light" panose="020F0302020204030204"/>
                <a:ea typeface="+mj-ea"/>
                <a:cs typeface="Arial"/>
                <a:sym typeface="Arial"/>
              </a:rPr>
              <a:t> </a:t>
            </a:r>
          </a:p>
        </p:txBody>
      </p:sp>
      <p:sp>
        <p:nvSpPr>
          <p:cNvPr id="2" name="Slide Number Placeholder 1">
            <a:extLst>
              <a:ext uri="{FF2B5EF4-FFF2-40B4-BE49-F238E27FC236}">
                <a16:creationId xmlns:a16="http://schemas.microsoft.com/office/drawing/2014/main" id="{32D44311-B708-1D5D-CA10-6305148681B8}"/>
              </a:ext>
            </a:extLst>
          </p:cNvPr>
          <p:cNvSpPr>
            <a:spLocks noGrp="1"/>
          </p:cNvSpPr>
          <p:nvPr>
            <p:ph type="sldNum" sz="quarter" idx="12"/>
          </p:nvPr>
        </p:nvSpPr>
        <p:spPr/>
        <p:txBody>
          <a:bodyPr/>
          <a:lstStyle/>
          <a:p>
            <a:fld id="{B40F1BFA-7574-4196-8F35-775E269B1114}" type="slidenum">
              <a:rPr lang="en-US" smtClean="0"/>
              <a:t>8</a:t>
            </a:fld>
            <a:endParaRPr lang="en-US"/>
          </a:p>
        </p:txBody>
      </p:sp>
    </p:spTree>
    <p:extLst>
      <p:ext uri="{BB962C8B-B14F-4D97-AF65-F5344CB8AC3E}">
        <p14:creationId xmlns:p14="http://schemas.microsoft.com/office/powerpoint/2010/main" val="164328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8BD155-73ED-9D3B-D7A7-31C66CE89CC2}"/>
              </a:ext>
            </a:extLst>
          </p:cNvPr>
          <p:cNvSpPr>
            <a:spLocks noGrp="1"/>
          </p:cNvSpPr>
          <p:nvPr>
            <p:ph type="subTitle" idx="1"/>
          </p:nvPr>
        </p:nvSpPr>
        <p:spPr>
          <a:xfrm>
            <a:off x="3120638" y="3017946"/>
            <a:ext cx="6374345" cy="822108"/>
          </a:xfrm>
        </p:spPr>
        <p:txBody>
          <a:bodyPr>
            <a:noAutofit/>
          </a:bodyPr>
          <a:lstStyle/>
          <a:p>
            <a:r>
              <a:rPr lang="en-US" dirty="0"/>
              <a:t>What are and What could?</a:t>
            </a:r>
          </a:p>
          <a:p>
            <a:r>
              <a:rPr lang="en-US" dirty="0"/>
              <a:t>Improvement of safety measures</a:t>
            </a:r>
          </a:p>
        </p:txBody>
      </p:sp>
      <p:sp>
        <p:nvSpPr>
          <p:cNvPr id="4" name="Title 1">
            <a:extLst>
              <a:ext uri="{FF2B5EF4-FFF2-40B4-BE49-F238E27FC236}">
                <a16:creationId xmlns:a16="http://schemas.microsoft.com/office/drawing/2014/main" id="{61044309-2F91-04FE-DAF2-51CA103821EC}"/>
              </a:ext>
            </a:extLst>
          </p:cNvPr>
          <p:cNvSpPr txBox="1">
            <a:spLocks/>
          </p:cNvSpPr>
          <p:nvPr/>
        </p:nvSpPr>
        <p:spPr>
          <a:xfrm>
            <a:off x="1533235" y="1225839"/>
            <a:ext cx="5956663" cy="614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kumimoji="0" lang="en-US" sz="2200" b="1" i="0" u="none" strike="noStrike" kern="1200" cap="none" spc="0" normalizeH="0" baseline="0" noProof="0" dirty="0">
                <a:ln>
                  <a:noFill/>
                </a:ln>
                <a:solidFill>
                  <a:srgbClr val="FF0000"/>
                </a:solidFill>
                <a:effectLst/>
                <a:uLnTx/>
                <a:uFillTx/>
                <a:latin typeface="Calibri Light" panose="020F0302020204030204"/>
                <a:ea typeface="+mj-ea"/>
                <a:cs typeface="Arial"/>
                <a:sym typeface="Arial"/>
              </a:rPr>
              <a:t>OFFENSIVE</a:t>
            </a:r>
            <a:r>
              <a:rPr kumimoji="0" lang="en-US" sz="2200" b="1" i="0" u="none" strike="noStrike" kern="1200" cap="none" spc="0" normalizeH="0" baseline="0" noProof="0" dirty="0">
                <a:ln>
                  <a:noFill/>
                </a:ln>
                <a:solidFill>
                  <a:prstClr val="black"/>
                </a:solidFill>
                <a:effectLst/>
                <a:uLnTx/>
                <a:uFillTx/>
                <a:latin typeface="Calibri Light" panose="020F0302020204030204"/>
                <a:ea typeface="+mj-ea"/>
                <a:cs typeface="Arial"/>
                <a:sym typeface="Arial"/>
              </a:rPr>
              <a:t> – SAFETY MEASURES</a:t>
            </a:r>
            <a:endParaRPr kumimoji="0" lang="en-US" sz="2200" b="1" i="0" u="none" strike="noStrike" kern="1200" cap="none" spc="0" normalizeH="0" baseline="0" noProof="0" dirty="0">
              <a:ln>
                <a:noFill/>
              </a:ln>
              <a:solidFill>
                <a:prstClr val="black"/>
              </a:solidFill>
              <a:effectLst/>
              <a:uLnTx/>
              <a:uFillTx/>
              <a:latin typeface="Calibri Light" panose="020F0302020204030204"/>
              <a:ea typeface="+mn-ea"/>
              <a:cs typeface="Arial"/>
              <a:sym typeface="Arial"/>
            </a:endParaRPr>
          </a:p>
          <a:p>
            <a:pPr marL="0" marR="0" lvl="1" indent="0" algn="l" defTabSz="914400" rtl="0" eaLnBrk="1" fontAlgn="auto" latinLnBrk="0" hangingPunct="1">
              <a:lnSpc>
                <a:spcPct val="100000"/>
              </a:lnSpc>
              <a:spcBef>
                <a:spcPts val="0"/>
              </a:spcBef>
              <a:spcAft>
                <a:spcPts val="0"/>
              </a:spcAft>
              <a:buClrTx/>
              <a:buSzTx/>
              <a:buFont typeface="Arial"/>
              <a:buNone/>
              <a:tabLst/>
              <a:defRPr/>
            </a:pPr>
            <a:r>
              <a:rPr kumimoji="0" lang="en-US" sz="2200" b="1" i="0" u="none" strike="noStrike" kern="1200" cap="none" spc="0" normalizeH="0" baseline="0" noProof="0" dirty="0">
                <a:ln>
                  <a:noFill/>
                </a:ln>
                <a:solidFill>
                  <a:prstClr val="black"/>
                </a:solidFill>
                <a:effectLst/>
                <a:uLnTx/>
                <a:uFillTx/>
                <a:latin typeface="Calibri Light" panose="020F0302020204030204"/>
                <a:ea typeface="+mn-ea"/>
                <a:cs typeface="Arial"/>
                <a:sym typeface="Arial"/>
              </a:rPr>
              <a:t> </a:t>
            </a:r>
          </a:p>
          <a:p>
            <a:pPr marL="0" marR="0" lvl="1" indent="0" algn="l" defTabSz="914400" rtl="0" eaLnBrk="1" fontAlgn="auto" latinLnBrk="0" hangingPunct="1">
              <a:lnSpc>
                <a:spcPct val="90000"/>
              </a:lnSpc>
              <a:spcBef>
                <a:spcPct val="0"/>
              </a:spcBef>
              <a:spcAft>
                <a:spcPts val="0"/>
              </a:spcAft>
              <a:buClrTx/>
              <a:buSzTx/>
              <a:buFont typeface="Arial"/>
              <a:buNone/>
              <a:tabLst/>
              <a:defRPr/>
            </a:pPr>
            <a:r>
              <a:rPr kumimoji="0" lang="en-US" sz="2200" b="1" i="0" u="none" strike="noStrike" kern="1200" cap="none" spc="0" normalizeH="0" baseline="0" noProof="0" dirty="0">
                <a:ln>
                  <a:noFill/>
                </a:ln>
                <a:solidFill>
                  <a:prstClr val="black"/>
                </a:solidFill>
                <a:effectLst/>
                <a:uLnTx/>
                <a:uFillTx/>
                <a:latin typeface="Calibri Light" panose="020F0302020204030204"/>
                <a:ea typeface="+mj-ea"/>
                <a:cs typeface="Arial"/>
                <a:sym typeface="Arial"/>
              </a:rPr>
              <a:t> </a:t>
            </a:r>
          </a:p>
        </p:txBody>
      </p:sp>
      <p:sp>
        <p:nvSpPr>
          <p:cNvPr id="2" name="Slide Number Placeholder 1">
            <a:extLst>
              <a:ext uri="{FF2B5EF4-FFF2-40B4-BE49-F238E27FC236}">
                <a16:creationId xmlns:a16="http://schemas.microsoft.com/office/drawing/2014/main" id="{17CE976C-25CE-691A-6C28-A9B3BF59A2EA}"/>
              </a:ext>
            </a:extLst>
          </p:cNvPr>
          <p:cNvSpPr>
            <a:spLocks noGrp="1"/>
          </p:cNvSpPr>
          <p:nvPr>
            <p:ph type="sldNum" sz="quarter" idx="12"/>
          </p:nvPr>
        </p:nvSpPr>
        <p:spPr/>
        <p:txBody>
          <a:bodyPr/>
          <a:lstStyle/>
          <a:p>
            <a:fld id="{B40F1BFA-7574-4196-8F35-775E269B1114}" type="slidenum">
              <a:rPr lang="en-US" smtClean="0"/>
              <a:t>9</a:t>
            </a:fld>
            <a:endParaRPr lang="en-US"/>
          </a:p>
        </p:txBody>
      </p:sp>
    </p:spTree>
    <p:extLst>
      <p:ext uri="{BB962C8B-B14F-4D97-AF65-F5344CB8AC3E}">
        <p14:creationId xmlns:p14="http://schemas.microsoft.com/office/powerpoint/2010/main" val="759165179"/>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905</Words>
  <Application>Microsoft Office PowerPoint</Application>
  <PresentationFormat>Widescreen</PresentationFormat>
  <Paragraphs>210</Paragraphs>
  <Slides>37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Calibri Light</vt:lpstr>
      <vt:lpstr>Noto Sans Symbols</vt:lpstr>
      <vt:lpstr>Arial</vt:lpstr>
      <vt:lpstr>Century Gothic</vt:lpstr>
      <vt:lpstr>Calibri</vt:lpstr>
      <vt:lpstr>Wisp</vt:lpstr>
      <vt:lpstr>Office Theme</vt:lpstr>
      <vt:lpstr>Evaluating Data Manipulation Threats in WiFi-based People Counting: Risks and Defenses</vt:lpstr>
      <vt:lpstr>OFFENSIVE </vt:lpstr>
      <vt:lpstr>OFFENSIVE “Privacy and Security Go Hand in Hand”</vt:lpstr>
      <vt:lpstr>OFFENSIVE - REASONS</vt:lpstr>
      <vt:lpstr>OFFENSIVE - REASONS</vt:lpstr>
      <vt:lpstr>PowerPoint Presentation</vt:lpstr>
      <vt:lpstr>PowerPoint Presentation</vt:lpstr>
      <vt:lpstr>PowerPoint Presentation</vt:lpstr>
      <vt:lpstr>PowerPoint Presentation</vt:lpstr>
      <vt:lpstr>PowerPoint Presentation</vt:lpstr>
      <vt:lpstr>PowerPoint Presentation</vt:lpstr>
      <vt:lpstr>OFFENSIVE – ZERO DAY</vt:lpstr>
      <vt:lpstr>OFFENSIVE</vt:lpstr>
      <vt:lpstr>PowerPoint Presentation</vt:lpstr>
      <vt:lpstr>OFFENSIVE</vt:lpstr>
      <vt:lpstr>OFFENSIVE</vt:lpstr>
      <vt:lpstr>PowerPoint Presentation</vt:lpstr>
      <vt:lpstr>PowerPoint Presentation</vt:lpstr>
      <vt:lpstr>PowerPoint Presentation</vt:lpstr>
      <vt:lpstr>OFFENSIVE – FUTURE APPROACH </vt:lpstr>
      <vt:lpstr>Current Work For Defense Mechanism:</vt:lpstr>
      <vt:lpstr>Intended Architecture</vt:lpstr>
      <vt:lpstr>Input Validation </vt:lpstr>
      <vt:lpstr>PowerPoint Presentation</vt:lpstr>
      <vt:lpstr>Prediction results for 2 weeks showing good alignment between real and predicted traffic.</vt:lpstr>
      <vt:lpstr>Techniques that we are using:</vt:lpstr>
      <vt:lpstr>Rate limiting/Threshold technique</vt:lpstr>
      <vt:lpstr>Data to set up a rate limit(Threshold),proposition: predicted plus 25%</vt:lpstr>
      <vt:lpstr>Max Values</vt:lpstr>
      <vt:lpstr>Pattern recognition:</vt:lpstr>
      <vt:lpstr>Alignment Cost</vt:lpstr>
      <vt:lpstr>Euclidean Distance</vt:lpstr>
      <vt:lpstr>Max of unique MACs per 5min, thinking to set up a threshold over the real value(25%).</vt:lpstr>
      <vt:lpstr>Logging </vt:lpstr>
      <vt:lpstr>Data Generation</vt:lpstr>
      <vt:lpstr>Injecting Anomaly Detection Functions with Odysseus Scripts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poisoning Team</dc:title>
  <dc:creator>Syed Ibrahim Khalil</dc:creator>
  <cp:lastModifiedBy>Syed Ibrahim Khalil</cp:lastModifiedBy>
  <cp:revision>7</cp:revision>
  <dcterms:modified xsi:type="dcterms:W3CDTF">2023-09-15T04:17:36Z</dcterms:modified>
</cp:coreProperties>
</file>