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4628"/>
  </p:normalViewPr>
  <p:slideViewPr>
    <p:cSldViewPr snapToGrid="0">
      <p:cViewPr varScale="1">
        <p:scale>
          <a:sx n="82" d="100"/>
          <a:sy n="82" d="100"/>
        </p:scale>
        <p:origin x="30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561E-C677-2949-BB0F-5147189DB889}" type="datetimeFigureOut">
              <a:rPr kumimoji="1" lang="zh-TW" altLang="en-US" smtClean="0"/>
              <a:t>2022/10/17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BD60-6DEF-F049-93A3-F6B557A7AE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884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561E-C677-2949-BB0F-5147189DB889}" type="datetimeFigureOut">
              <a:rPr kumimoji="1" lang="zh-TW" altLang="en-US" smtClean="0"/>
              <a:t>2022/10/17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BD60-6DEF-F049-93A3-F6B557A7AE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412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561E-C677-2949-BB0F-5147189DB889}" type="datetimeFigureOut">
              <a:rPr kumimoji="1" lang="zh-TW" altLang="en-US" smtClean="0"/>
              <a:t>2022/10/17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BD60-6DEF-F049-93A3-F6B557A7AE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868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561E-C677-2949-BB0F-5147189DB889}" type="datetimeFigureOut">
              <a:rPr kumimoji="1" lang="zh-TW" altLang="en-US" smtClean="0"/>
              <a:t>2022/10/17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BD60-6DEF-F049-93A3-F6B557A7AE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952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561E-C677-2949-BB0F-5147189DB889}" type="datetimeFigureOut">
              <a:rPr kumimoji="1" lang="zh-TW" altLang="en-US" smtClean="0"/>
              <a:t>2022/10/17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BD60-6DEF-F049-93A3-F6B557A7AE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902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561E-C677-2949-BB0F-5147189DB889}" type="datetimeFigureOut">
              <a:rPr kumimoji="1" lang="zh-TW" altLang="en-US" smtClean="0"/>
              <a:t>2022/10/17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BD60-6DEF-F049-93A3-F6B557A7AE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2074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561E-C677-2949-BB0F-5147189DB889}" type="datetimeFigureOut">
              <a:rPr kumimoji="1" lang="zh-TW" altLang="en-US" smtClean="0"/>
              <a:t>2022/10/17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BD60-6DEF-F049-93A3-F6B557A7AE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047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561E-C677-2949-BB0F-5147189DB889}" type="datetimeFigureOut">
              <a:rPr kumimoji="1" lang="zh-TW" altLang="en-US" smtClean="0"/>
              <a:t>2022/10/17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BD60-6DEF-F049-93A3-F6B557A7AE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545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561E-C677-2949-BB0F-5147189DB889}" type="datetimeFigureOut">
              <a:rPr kumimoji="1" lang="zh-TW" altLang="en-US" smtClean="0"/>
              <a:t>2022/10/17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BD60-6DEF-F049-93A3-F6B557A7AE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861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561E-C677-2949-BB0F-5147189DB889}" type="datetimeFigureOut">
              <a:rPr kumimoji="1" lang="zh-TW" altLang="en-US" smtClean="0"/>
              <a:t>2022/10/17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BD60-6DEF-F049-93A3-F6B557A7AE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1218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561E-C677-2949-BB0F-5147189DB889}" type="datetimeFigureOut">
              <a:rPr kumimoji="1" lang="zh-TW" altLang="en-US" smtClean="0"/>
              <a:t>2022/10/17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BD60-6DEF-F049-93A3-F6B557A7AE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520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F561E-C677-2949-BB0F-5147189DB889}" type="datetimeFigureOut">
              <a:rPr kumimoji="1" lang="zh-TW" altLang="en-US" smtClean="0"/>
              <a:t>2022/10/17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BD60-6DEF-F049-93A3-F6B557A7AE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996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3" Type="http://schemas.openxmlformats.org/officeDocument/2006/relationships/image" Target="../media/image2.tif"/><Relationship Id="rId7" Type="http://schemas.openxmlformats.org/officeDocument/2006/relationships/image" Target="../media/image6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"/><Relationship Id="rId5" Type="http://schemas.openxmlformats.org/officeDocument/2006/relationships/image" Target="../media/image4.tif"/><Relationship Id="rId4" Type="http://schemas.openxmlformats.org/officeDocument/2006/relationships/image" Target="../media/image3.t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tif"/><Relationship Id="rId4" Type="http://schemas.openxmlformats.org/officeDocument/2006/relationships/image" Target="../media/image1.t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tif"/><Relationship Id="rId5" Type="http://schemas.openxmlformats.org/officeDocument/2006/relationships/image" Target="../media/image15.tif"/><Relationship Id="rId4" Type="http://schemas.openxmlformats.org/officeDocument/2006/relationships/image" Target="../media/image14.t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"/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tif"/><Relationship Id="rId5" Type="http://schemas.openxmlformats.org/officeDocument/2006/relationships/image" Target="../media/image15.tif"/><Relationship Id="rId4" Type="http://schemas.openxmlformats.org/officeDocument/2006/relationships/image" Target="../media/image18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5FB830D-CD3D-1A8C-E077-E2BB65F17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07" y="1000501"/>
            <a:ext cx="1102978" cy="144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75120FF-CA21-0AE8-7AC9-E41620E94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530" y="1000501"/>
            <a:ext cx="1100655" cy="144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443C521-BC95-A6F2-0799-F02C2BA54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07" y="2800501"/>
            <a:ext cx="1100656" cy="144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97E7E0A-6F31-5CF0-0764-7D3057CB6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9627" y="2800501"/>
            <a:ext cx="1100656" cy="1440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5BB9D37-DFCB-0BBC-C402-0CF6D13E06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5447" y="2800501"/>
            <a:ext cx="1100656" cy="144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F75FF97-50CC-F968-97AC-31A66D4A55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807" y="4600501"/>
            <a:ext cx="1100656" cy="14400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75A57D81-E5AE-C98A-8DE3-A487A32CBC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9627" y="4609542"/>
            <a:ext cx="1100656" cy="14400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720496AF-F502-82AF-4C1F-3F00CED8A23F}"/>
              </a:ext>
            </a:extLst>
          </p:cNvPr>
          <p:cNvSpPr txBox="1"/>
          <p:nvPr/>
        </p:nvSpPr>
        <p:spPr>
          <a:xfrm>
            <a:off x="623807" y="6409542"/>
            <a:ext cx="580428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</a:t>
            </a:r>
            <a:r>
              <a:rPr lang="en-US" altLang="zh-TW" sz="1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xplanation :</a:t>
            </a:r>
          </a:p>
          <a:p>
            <a:r>
              <a:rPr lang="en-US" altLang="zh-TW" sz="1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Log transformation: “output = uint8(255 * mat2gray(c * log(1+double(input))));”</a:t>
            </a:r>
          </a:p>
          <a:p>
            <a:r>
              <a:rPr lang="en-US" altLang="zh-TW" sz="1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Pow transformation: “output= c * double(input).^r;”</a:t>
            </a:r>
          </a:p>
          <a:p>
            <a:endParaRPr lang="en-US" altLang="zh-TW" sz="1200" kern="1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Comparison:</a:t>
            </a:r>
          </a:p>
          <a:p>
            <a:r>
              <a:rPr lang="en-US" altLang="zh-TW" sz="1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Log transformation</a:t>
            </a:r>
            <a:r>
              <a:rPr lang="zh-TW" altLang="zh-TW" sz="1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會提升</a:t>
            </a:r>
            <a:r>
              <a:rPr lang="en-US" altLang="zh-TW" sz="1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low-level</a:t>
            </a:r>
            <a:r>
              <a:rPr lang="zh-TW" altLang="zh-TW" sz="1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的值，並且壓縮</a:t>
            </a:r>
            <a:r>
              <a:rPr lang="en-US" altLang="zh-TW" sz="1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high-level</a:t>
            </a:r>
            <a:r>
              <a:rPr lang="zh-TW" altLang="zh-TW" sz="1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的值。因此，在圖片中可以看出來，原本一片黑的區塊會增加很多細節，但是原本白色的部分細節會消失。</a:t>
            </a:r>
            <a:endParaRPr lang="en-US" altLang="zh-TW" sz="12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zh-TW" sz="12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Pow transformation</a:t>
            </a:r>
            <a:r>
              <a:rPr lang="zh-TW" altLang="zh-TW" sz="1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中，如果</a:t>
            </a:r>
            <a:r>
              <a:rPr lang="en-US" altLang="zh-TW" sz="1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power &gt; 1</a:t>
            </a:r>
            <a:r>
              <a:rPr lang="zh-TW" altLang="zh-TW" sz="1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，會提升</a:t>
            </a:r>
            <a:r>
              <a:rPr lang="en-US" altLang="zh-TW" sz="1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high-level</a:t>
            </a:r>
            <a:r>
              <a:rPr lang="zh-TW" altLang="zh-TW" sz="1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的範圍，並且壓縮</a:t>
            </a:r>
            <a:r>
              <a:rPr lang="en-US" altLang="zh-TW" sz="1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low-level</a:t>
            </a:r>
            <a:r>
              <a:rPr lang="zh-TW" altLang="zh-TW" sz="1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，也就是說白色的部分細節會提升，黑色的部分細節會減少。如果</a:t>
            </a:r>
            <a:r>
              <a:rPr lang="en-US" altLang="zh-TW" sz="1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power &lt; 1</a:t>
            </a:r>
            <a:r>
              <a:rPr lang="zh-TW" altLang="zh-TW" sz="1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，會提升</a:t>
            </a:r>
            <a:r>
              <a:rPr lang="en-US" altLang="zh-TW" sz="1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low-level</a:t>
            </a:r>
            <a:r>
              <a:rPr lang="zh-TW" altLang="zh-TW" sz="1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的範圍，並且壓縮</a:t>
            </a:r>
            <a:r>
              <a:rPr lang="en-US" altLang="zh-TW" sz="1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high-level</a:t>
            </a:r>
            <a:r>
              <a:rPr lang="zh-TW" altLang="zh-TW" sz="1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，也就是說黑色的部分細節會提升，白色的部分細節會減少。因此，我將</a:t>
            </a:r>
            <a:r>
              <a:rPr lang="en-US" altLang="zh-TW" sz="1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power</a:t>
            </a:r>
            <a:r>
              <a:rPr lang="zh-TW" altLang="zh-TW" sz="1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調整成</a:t>
            </a:r>
            <a:r>
              <a:rPr lang="en-US" altLang="zh-TW" sz="1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0.1, 0.5, 0.8, 1.5, 2</a:t>
            </a:r>
            <a:r>
              <a:rPr lang="zh-TW" altLang="zh-TW" sz="1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可以發現符合預期。其中，在這張範例圖中，</a:t>
            </a:r>
            <a:r>
              <a:rPr lang="en-US" altLang="zh-TW" sz="1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0.5</a:t>
            </a:r>
            <a:r>
              <a:rPr lang="zh-TW" altLang="zh-TW" sz="1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的表現最好。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AF794EA-D508-2F99-9397-4D717F823700}"/>
              </a:ext>
            </a:extLst>
          </p:cNvPr>
          <p:cNvSpPr txBox="1"/>
          <p:nvPr/>
        </p:nvSpPr>
        <p:spPr>
          <a:xfrm>
            <a:off x="871808" y="2440501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b="1" dirty="0"/>
              <a:t>Original</a:t>
            </a:r>
            <a:endParaRPr kumimoji="1" lang="zh-TW" altLang="en-US" sz="1000" b="1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1503E71-E4A4-1E69-E8FF-B7FA649C0FC1}"/>
              </a:ext>
            </a:extLst>
          </p:cNvPr>
          <p:cNvSpPr txBox="1"/>
          <p:nvPr/>
        </p:nvSpPr>
        <p:spPr>
          <a:xfrm>
            <a:off x="2183510" y="2440501"/>
            <a:ext cx="7328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b="1" dirty="0"/>
              <a:t>(Log) C = 1</a:t>
            </a:r>
            <a:endParaRPr kumimoji="1" lang="zh-TW" altLang="en-US" sz="1000" b="1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FEED91A-66A4-366B-2ACE-5D8351877A2E}"/>
              </a:ext>
            </a:extLst>
          </p:cNvPr>
          <p:cNvSpPr txBox="1"/>
          <p:nvPr/>
        </p:nvSpPr>
        <p:spPr>
          <a:xfrm>
            <a:off x="744370" y="4253146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b="1" dirty="0"/>
              <a:t>(pow) r = 0.1</a:t>
            </a:r>
            <a:endParaRPr kumimoji="1" lang="zh-TW" altLang="en-US" sz="1000" b="1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C6CB182-B7A5-D715-B4A2-E8C6ADAB2203}"/>
              </a:ext>
            </a:extLst>
          </p:cNvPr>
          <p:cNvSpPr txBox="1"/>
          <p:nvPr/>
        </p:nvSpPr>
        <p:spPr>
          <a:xfrm>
            <a:off x="2120189" y="4240501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b="1" dirty="0"/>
              <a:t>(pow) r = 0.5</a:t>
            </a:r>
            <a:endParaRPr kumimoji="1" lang="zh-TW" altLang="en-US" sz="10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7142EC0-BFC8-42A7-C6A1-65F6B6FC274A}"/>
              </a:ext>
            </a:extLst>
          </p:cNvPr>
          <p:cNvSpPr txBox="1"/>
          <p:nvPr/>
        </p:nvSpPr>
        <p:spPr>
          <a:xfrm>
            <a:off x="3496009" y="4245702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b="1" dirty="0"/>
              <a:t>(pow) r = 0.8</a:t>
            </a:r>
            <a:endParaRPr kumimoji="1" lang="zh-TW" altLang="en-US" sz="1000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954828D-E6ED-4012-BD77-BC835F4DBC5C}"/>
              </a:ext>
            </a:extLst>
          </p:cNvPr>
          <p:cNvSpPr txBox="1"/>
          <p:nvPr/>
        </p:nvSpPr>
        <p:spPr>
          <a:xfrm>
            <a:off x="756511" y="6049542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b="1" dirty="0"/>
              <a:t>(pow) r = 1.5</a:t>
            </a:r>
            <a:endParaRPr kumimoji="1" lang="zh-TW" altLang="en-US" sz="1000" b="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CB95567-3B2E-89EC-62A9-6734BFAC71BC}"/>
              </a:ext>
            </a:extLst>
          </p:cNvPr>
          <p:cNvSpPr txBox="1"/>
          <p:nvPr/>
        </p:nvSpPr>
        <p:spPr>
          <a:xfrm>
            <a:off x="2169883" y="6049542"/>
            <a:ext cx="7601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b="1" dirty="0"/>
              <a:t>(pow) r = 2</a:t>
            </a:r>
            <a:endParaRPr kumimoji="1" lang="zh-TW" altLang="en-US" sz="1000" b="1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6A76877-9E93-7D88-72CE-DC725DBF991D}"/>
              </a:ext>
            </a:extLst>
          </p:cNvPr>
          <p:cNvSpPr txBox="1"/>
          <p:nvPr/>
        </p:nvSpPr>
        <p:spPr>
          <a:xfrm>
            <a:off x="623807" y="508349"/>
            <a:ext cx="342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800" b="1" dirty="0"/>
              <a:t>Proj03-01</a:t>
            </a:r>
            <a:endParaRPr kumimoji="1" lang="zh-TW" altLang="en-US" sz="1800" b="1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64D7A33-306E-3088-9332-B7F62BE2E45E}"/>
              </a:ext>
            </a:extLst>
          </p:cNvPr>
          <p:cNvSpPr txBox="1"/>
          <p:nvPr/>
        </p:nvSpPr>
        <p:spPr>
          <a:xfrm>
            <a:off x="2999096" y="508349"/>
            <a:ext cx="3429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zh-TW" altLang="en-US" sz="1200" b="1" dirty="0"/>
              <a:t>孫元駿</a:t>
            </a:r>
            <a:endParaRPr kumimoji="1" lang="en-US" altLang="zh-TW" sz="1200" b="1" dirty="0"/>
          </a:p>
          <a:p>
            <a:pPr algn="r"/>
            <a:r>
              <a:rPr kumimoji="1" lang="en-US" altLang="zh-TW" sz="1200" b="1" dirty="0"/>
              <a:t>107061123</a:t>
            </a:r>
            <a:endParaRPr kumimoji="1"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7398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字方塊 18">
            <a:extLst>
              <a:ext uri="{FF2B5EF4-FFF2-40B4-BE49-F238E27FC236}">
                <a16:creationId xmlns:a16="http://schemas.microsoft.com/office/drawing/2014/main" id="{720496AF-F502-82AF-4C1F-3F00CED8A23F}"/>
              </a:ext>
            </a:extLst>
          </p:cNvPr>
          <p:cNvSpPr txBox="1"/>
          <p:nvPr/>
        </p:nvSpPr>
        <p:spPr>
          <a:xfrm>
            <a:off x="382064" y="7464786"/>
            <a:ext cx="59229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</a:t>
            </a:r>
            <a:r>
              <a:rPr lang="en-US" altLang="zh-TW" sz="1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xplanation :</a:t>
            </a:r>
          </a:p>
          <a:p>
            <a:r>
              <a:rPr lang="zh-TW" altLang="en-US" sz="12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利用</a:t>
            </a:r>
            <a:r>
              <a:rPr lang="en-US" altLang="zh-TW" sz="12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for</a:t>
            </a:r>
            <a:r>
              <a:rPr lang="zh-TW" altLang="en-US" sz="12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迴圈得到每個值出現的次數，這樣就可以得到出現的機率。再利用</a:t>
            </a:r>
            <a:r>
              <a:rPr lang="en-US" altLang="zh-TW" sz="12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T(</a:t>
            </a:r>
            <a:r>
              <a:rPr lang="en-US" altLang="zh-TW" sz="1200" kern="1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 = </a:t>
            </a:r>
            <a:r>
              <a:rPr lang="en-US" altLang="zh-TW" sz="1200" kern="1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prev</a:t>
            </a:r>
            <a:r>
              <a:rPr lang="en-US" altLang="zh-TW" sz="12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+ 255*(</a:t>
            </a:r>
            <a:r>
              <a:rPr lang="en-US" altLang="zh-TW" sz="1200" kern="1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histVector</a:t>
            </a:r>
            <a:r>
              <a:rPr lang="en-US" altLang="zh-TW" sz="12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1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))/(m*n);</a:t>
            </a:r>
            <a:r>
              <a:rPr lang="zh-TW" altLang="en-US" sz="12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來計算出</a:t>
            </a:r>
            <a:r>
              <a:rPr lang="en-US" altLang="zh-TW" sz="12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transformation function</a:t>
            </a:r>
            <a:r>
              <a:rPr lang="zh-TW" altLang="en-US" sz="12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，這樣就可以把原本的圖片對應到新的值。</a:t>
            </a:r>
            <a:endParaRPr lang="en-US" altLang="zh-TW" sz="12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sz="1200" kern="1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Comparison:</a:t>
            </a:r>
          </a:p>
          <a:p>
            <a:r>
              <a:rPr lang="zh-TW" altLang="en-US" sz="12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原始的圖片，大多數的值集中在</a:t>
            </a:r>
            <a:r>
              <a:rPr lang="en-US" altLang="zh-TW" sz="12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low-level</a:t>
            </a:r>
            <a:r>
              <a:rPr lang="zh-TW" altLang="en-US" sz="12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，黑色的佔比非常大，經過</a:t>
            </a:r>
            <a:r>
              <a:rPr lang="en-US" altLang="zh-TW" sz="12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image equalization</a:t>
            </a:r>
            <a:r>
              <a:rPr lang="zh-TW" altLang="en-US" sz="12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，可以發現圖片變亮，也比原本的圖片保留更多細節。從</a:t>
            </a:r>
            <a:r>
              <a:rPr lang="en-US" altLang="zh-TW" sz="12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histogram</a:t>
            </a:r>
            <a:r>
              <a:rPr lang="zh-TW" altLang="en-US" sz="12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可以發現，經過調整後的圖片最多的分佈在</a:t>
            </a:r>
            <a:r>
              <a:rPr lang="en-US" altLang="zh-TW" sz="12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150</a:t>
            </a:r>
            <a:r>
              <a:rPr lang="zh-TW" altLang="en-US" sz="12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左右，這個也可以從</a:t>
            </a:r>
            <a:r>
              <a:rPr lang="en-US" altLang="zh-TW" sz="12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transformation function</a:t>
            </a:r>
            <a:r>
              <a:rPr lang="zh-TW" altLang="en-US" sz="12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看出趨勢。</a:t>
            </a:r>
            <a:endParaRPr lang="zh-TW" altLang="zh-TW" sz="1200" kern="1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6A76877-9E93-7D88-72CE-DC725DBF991D}"/>
              </a:ext>
            </a:extLst>
          </p:cNvPr>
          <p:cNvSpPr txBox="1"/>
          <p:nvPr/>
        </p:nvSpPr>
        <p:spPr>
          <a:xfrm>
            <a:off x="623807" y="508349"/>
            <a:ext cx="342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800" b="1" dirty="0"/>
              <a:t>Proj03-02</a:t>
            </a:r>
            <a:endParaRPr kumimoji="1" lang="zh-TW" altLang="en-US" sz="1800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6FE1E33-3859-503A-85AA-100A874E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460" y="943611"/>
            <a:ext cx="2265990" cy="1800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129F8D1-06CB-3E7E-AA71-2EA501FBB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07" y="943611"/>
            <a:ext cx="2265990" cy="18000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BE40F7D-4D94-037D-5502-30C27F214C8E}"/>
              </a:ext>
            </a:extLst>
          </p:cNvPr>
          <p:cNvSpPr txBox="1"/>
          <p:nvPr/>
        </p:nvSpPr>
        <p:spPr>
          <a:xfrm>
            <a:off x="1454475" y="2809541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b="1" dirty="0"/>
              <a:t>Original</a:t>
            </a:r>
            <a:endParaRPr kumimoji="1" lang="zh-TW" altLang="en-US" sz="10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E3036FA-1471-83F4-034A-8F514709A50E}"/>
              </a:ext>
            </a:extLst>
          </p:cNvPr>
          <p:cNvSpPr txBox="1"/>
          <p:nvPr/>
        </p:nvSpPr>
        <p:spPr>
          <a:xfrm>
            <a:off x="3861702" y="2809541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b="1" dirty="0"/>
              <a:t>Enhance</a:t>
            </a:r>
            <a:endParaRPr kumimoji="1" lang="zh-TW" altLang="en-US" sz="1000" b="1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96082F58-4688-EDC0-E5BC-CE75BE782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39" y="3117336"/>
            <a:ext cx="1378723" cy="1800000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0B2AE5A1-46ED-6EBB-F749-241942896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545" y="3117336"/>
            <a:ext cx="1375820" cy="1800000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0A778E99-9D2E-7B8D-CAA3-2E23F2C972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07" y="5291061"/>
            <a:ext cx="2265990" cy="1800000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A464D88A-34C6-42D8-F129-9246DF5D8034}"/>
              </a:ext>
            </a:extLst>
          </p:cNvPr>
          <p:cNvSpPr txBox="1"/>
          <p:nvPr/>
        </p:nvSpPr>
        <p:spPr>
          <a:xfrm>
            <a:off x="382064" y="7091061"/>
            <a:ext cx="2749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b="1" dirty="0"/>
              <a:t>Histogram equalization transformation function </a:t>
            </a:r>
            <a:endParaRPr kumimoji="1" lang="zh-TW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79535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字方塊 18">
            <a:extLst>
              <a:ext uri="{FF2B5EF4-FFF2-40B4-BE49-F238E27FC236}">
                <a16:creationId xmlns:a16="http://schemas.microsoft.com/office/drawing/2014/main" id="{720496AF-F502-82AF-4C1F-3F00CED8A23F}"/>
              </a:ext>
            </a:extLst>
          </p:cNvPr>
          <p:cNvSpPr txBox="1"/>
          <p:nvPr/>
        </p:nvSpPr>
        <p:spPr>
          <a:xfrm>
            <a:off x="226423" y="5191522"/>
            <a:ext cx="644434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(a)</a:t>
            </a:r>
            <a:r>
              <a:rPr lang="zh-TW" altLang="en-US" sz="12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利用</a:t>
            </a:r>
            <a:r>
              <a:rPr lang="en-US" altLang="zh-TW" sz="12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patial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產生模糊的效果。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計算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caled Laplacian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[0,1,0;1,-4,1;0,1,0]</a:t>
            </a:r>
            <a:r>
              <a:rPr lang="zh-TW" alt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當作</a:t>
            </a:r>
            <a:r>
              <a:rPr lang="en-US" altLang="zh-TW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</a:p>
          <a:p>
            <a:r>
              <a:rPr lang="en-US" altLang="zh-TW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(d) </a:t>
            </a:r>
            <a:r>
              <a:rPr lang="zh-TW" alt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TW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[1,1,1;1,-8,1;1,1,1]</a:t>
            </a:r>
            <a:r>
              <a:rPr lang="zh-TW" alt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當作</a:t>
            </a:r>
            <a:r>
              <a:rPr lang="en-US" altLang="zh-TW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</a:p>
          <a:p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</a:t>
            </a:r>
            <a:r>
              <a:rPr lang="en-US" altLang="zh-TW" sz="1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xplanation :</a:t>
            </a:r>
          </a:p>
          <a:p>
            <a:r>
              <a:rPr lang="zh-TW" altLang="en-US" sz="12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在這邊的題目我都使用</a:t>
            </a:r>
            <a:r>
              <a:rPr lang="en-US" altLang="zh-TW" sz="12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ignore the boundary</a:t>
            </a:r>
            <a:r>
              <a:rPr lang="zh-TW" altLang="en-US" sz="12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，因為這些圖的邊界基本上全黑。我利用</a:t>
            </a:r>
            <a:r>
              <a:rPr lang="en-US" altLang="zh-TW" sz="12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if/else</a:t>
            </a:r>
            <a:r>
              <a:rPr lang="zh-TW" altLang="en-US" sz="12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區分哪些需要進行</a:t>
            </a:r>
            <a:r>
              <a:rPr lang="en-US" altLang="zh-TW" sz="12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filter</a:t>
            </a:r>
            <a:r>
              <a:rPr lang="zh-TW" altLang="en-US" sz="12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的計算。在</a:t>
            </a:r>
            <a:r>
              <a:rPr lang="en-US" altLang="zh-TW" sz="1200" dirty="0" err="1"/>
              <a:t>laplacianFiltering</a:t>
            </a:r>
            <a:r>
              <a:rPr lang="zh-TW" altLang="en-US" sz="1200" dirty="0"/>
              <a:t>中，我將圖片和</a:t>
            </a:r>
            <a:r>
              <a:rPr lang="en-US" altLang="zh-TW" sz="1200" dirty="0"/>
              <a:t>mask</a:t>
            </a:r>
            <a:r>
              <a:rPr lang="zh-TW" altLang="en-US" sz="1200" dirty="0"/>
              <a:t>傳入</a:t>
            </a:r>
            <a:r>
              <a:rPr lang="en-US" altLang="zh-TW" sz="12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patial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，這樣就可以得到要提升的值，再加上原圖本身就是增強後的圖像。</a:t>
            </a:r>
            <a:endParaRPr lang="en-US" altLang="zh-TW" sz="12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Comparison:</a:t>
            </a:r>
            <a:endParaRPr lang="en-US" altLang="zh-TW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可以發現</a:t>
            </a:r>
            <a:r>
              <a:rPr lang="en-US" altLang="zh-TW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TW" alt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的效果很符合預期。</a:t>
            </a:r>
            <a:r>
              <a:rPr lang="en-US" altLang="zh-TW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zh-TW" alt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的部分顯示出經過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Laplacian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可以強化邊緣，因此在邊緣部分可以發現白色的邊。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分別用了兩種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並且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都設定在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，可以明顯發現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在邊緣和細節的強化做得比較好，但是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比較自然一些。</a:t>
            </a:r>
            <a:endParaRPr lang="en-US" altLang="zh-TW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zh-TW" sz="12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6A76877-9E93-7D88-72CE-DC725DBF991D}"/>
              </a:ext>
            </a:extLst>
          </p:cNvPr>
          <p:cNvSpPr txBox="1"/>
          <p:nvPr/>
        </p:nvSpPr>
        <p:spPr>
          <a:xfrm>
            <a:off x="623807" y="508349"/>
            <a:ext cx="342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800" b="1" dirty="0"/>
              <a:t>Proj03-03</a:t>
            </a:r>
            <a:endParaRPr kumimoji="1" lang="zh-TW" altLang="en-US" sz="1800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F4F753D-361B-9FCF-1649-B3373D2B9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19" y="877681"/>
            <a:ext cx="1548837" cy="1800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6E1A79A-3F8F-DAB2-A437-F84E17F66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761" y="877681"/>
            <a:ext cx="1553334" cy="180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D43F472-8230-2341-3D9B-C96D31229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219" y="877681"/>
            <a:ext cx="1553333" cy="1800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14E665A4-A8FD-4D22-4953-D65C1B19B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5094" y="3049105"/>
            <a:ext cx="1553333" cy="180000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8415EC9D-802F-75F0-321B-D33D74E191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8552" y="3049105"/>
            <a:ext cx="1553333" cy="1800000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EDE209CF-B31C-5661-E30E-4932D5CA3858}"/>
              </a:ext>
            </a:extLst>
          </p:cNvPr>
          <p:cNvSpPr txBox="1"/>
          <p:nvPr/>
        </p:nvSpPr>
        <p:spPr>
          <a:xfrm>
            <a:off x="1098146" y="2677681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b="1" dirty="0"/>
              <a:t>Original</a:t>
            </a:r>
            <a:endParaRPr kumimoji="1" lang="zh-TW" altLang="en-US" sz="1000" b="1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742E001-F7DE-75CC-52D2-96AC5AA171B1}"/>
              </a:ext>
            </a:extLst>
          </p:cNvPr>
          <p:cNvSpPr txBox="1"/>
          <p:nvPr/>
        </p:nvSpPr>
        <p:spPr>
          <a:xfrm>
            <a:off x="3024999" y="2683746"/>
            <a:ext cx="247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b="1" dirty="0"/>
              <a:t>a</a:t>
            </a:r>
            <a:endParaRPr kumimoji="1" lang="zh-TW" altLang="en-US" sz="1000" b="1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904976B-9507-2366-4348-D8E6807D1E00}"/>
              </a:ext>
            </a:extLst>
          </p:cNvPr>
          <p:cNvSpPr txBox="1"/>
          <p:nvPr/>
        </p:nvSpPr>
        <p:spPr>
          <a:xfrm>
            <a:off x="4799052" y="2683746"/>
            <a:ext cx="253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b="1" dirty="0"/>
              <a:t>b</a:t>
            </a:r>
            <a:endParaRPr kumimoji="1" lang="zh-TW" altLang="en-US" sz="1000" b="1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6BDEF6D-1D06-4CB5-6F6A-B42557526921}"/>
              </a:ext>
            </a:extLst>
          </p:cNvPr>
          <p:cNvSpPr txBox="1"/>
          <p:nvPr/>
        </p:nvSpPr>
        <p:spPr>
          <a:xfrm>
            <a:off x="2253141" y="4849105"/>
            <a:ext cx="237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b="1" dirty="0"/>
              <a:t>c</a:t>
            </a:r>
            <a:endParaRPr kumimoji="1" lang="zh-TW" altLang="en-US" sz="1000" b="1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DE228F7-2989-6DCA-50A7-30F2108AD09E}"/>
              </a:ext>
            </a:extLst>
          </p:cNvPr>
          <p:cNvSpPr txBox="1"/>
          <p:nvPr/>
        </p:nvSpPr>
        <p:spPr>
          <a:xfrm>
            <a:off x="3948420" y="4849105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b="1" dirty="0"/>
              <a:t>d</a:t>
            </a:r>
            <a:endParaRPr kumimoji="1" lang="zh-TW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79952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字方塊 18">
            <a:extLst>
              <a:ext uri="{FF2B5EF4-FFF2-40B4-BE49-F238E27FC236}">
                <a16:creationId xmlns:a16="http://schemas.microsoft.com/office/drawing/2014/main" id="{720496AF-F502-82AF-4C1F-3F00CED8A23F}"/>
              </a:ext>
            </a:extLst>
          </p:cNvPr>
          <p:cNvSpPr txBox="1"/>
          <p:nvPr/>
        </p:nvSpPr>
        <p:spPr>
          <a:xfrm>
            <a:off x="623807" y="7266751"/>
            <a:ext cx="52391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可以發現當我把</a:t>
            </a:r>
            <a:r>
              <a:rPr lang="en-US" altLang="zh-TW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zh-TW" alt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調整越小的時候，圖片的邊緣和細節更加明顯。雖然在</a:t>
            </a:r>
            <a:r>
              <a:rPr lang="en-US" altLang="zh-TW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 = -5</a:t>
            </a:r>
            <a:r>
              <a:rPr lang="zh-TW" alt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時，圖片有很明顯的細節，但是也讓圖片不太自然。</a:t>
            </a:r>
            <a:endParaRPr lang="zh-TW" altLang="zh-TW" sz="12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6A76877-9E93-7D88-72CE-DC725DBF991D}"/>
              </a:ext>
            </a:extLst>
          </p:cNvPr>
          <p:cNvSpPr txBox="1"/>
          <p:nvPr/>
        </p:nvSpPr>
        <p:spPr>
          <a:xfrm>
            <a:off x="623807" y="508349"/>
            <a:ext cx="342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800" b="1" dirty="0"/>
              <a:t>Proj03-03</a:t>
            </a:r>
            <a:endParaRPr kumimoji="1" lang="zh-TW" altLang="en-US" sz="1800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F4F753D-361B-9FCF-1649-B3373D2B9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19" y="877681"/>
            <a:ext cx="1548837" cy="1800000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EDE209CF-B31C-5661-E30E-4932D5CA3858}"/>
              </a:ext>
            </a:extLst>
          </p:cNvPr>
          <p:cNvSpPr txBox="1"/>
          <p:nvPr/>
        </p:nvSpPr>
        <p:spPr>
          <a:xfrm>
            <a:off x="1098146" y="2677681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b="1" dirty="0"/>
              <a:t>Original</a:t>
            </a:r>
            <a:endParaRPr kumimoji="1" lang="zh-TW" altLang="en-US" sz="1000" b="1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742E001-F7DE-75CC-52D2-96AC5AA171B1}"/>
              </a:ext>
            </a:extLst>
          </p:cNvPr>
          <p:cNvSpPr txBox="1"/>
          <p:nvPr/>
        </p:nvSpPr>
        <p:spPr>
          <a:xfrm>
            <a:off x="1029345" y="4813436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b="1" dirty="0"/>
              <a:t>Scale = -0.1</a:t>
            </a:r>
            <a:endParaRPr kumimoji="1" lang="zh-TW" altLang="en-US" sz="1000" b="1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904976B-9507-2366-4348-D8E6807D1E00}"/>
              </a:ext>
            </a:extLst>
          </p:cNvPr>
          <p:cNvSpPr txBox="1"/>
          <p:nvPr/>
        </p:nvSpPr>
        <p:spPr>
          <a:xfrm>
            <a:off x="2806603" y="4813436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b="1" dirty="0"/>
              <a:t>Scale = -0.5</a:t>
            </a:r>
            <a:endParaRPr kumimoji="1" lang="zh-TW" altLang="en-US" sz="1000" b="1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6BDEF6D-1D06-4CB5-6F6A-B42557526921}"/>
              </a:ext>
            </a:extLst>
          </p:cNvPr>
          <p:cNvSpPr txBox="1"/>
          <p:nvPr/>
        </p:nvSpPr>
        <p:spPr>
          <a:xfrm>
            <a:off x="1079036" y="6937061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b="1" dirty="0"/>
              <a:t>Scale = -1</a:t>
            </a:r>
            <a:endParaRPr kumimoji="1" lang="zh-TW" altLang="en-US" sz="1000" b="1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DE228F7-2989-6DCA-50A7-30F2108AD09E}"/>
              </a:ext>
            </a:extLst>
          </p:cNvPr>
          <p:cNvSpPr txBox="1"/>
          <p:nvPr/>
        </p:nvSpPr>
        <p:spPr>
          <a:xfrm>
            <a:off x="2856293" y="6937061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b="1" dirty="0"/>
              <a:t>Scale = -5</a:t>
            </a:r>
            <a:endParaRPr kumimoji="1" lang="zh-TW" altLang="en-US" sz="1000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DD784D7-5831-FE46-4B65-459E9FCE2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19" y="3001306"/>
            <a:ext cx="1553333" cy="180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6011DB9-EA90-53FE-8757-439876CD8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1228" y="3000406"/>
            <a:ext cx="1553333" cy="180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73FF313-EBE4-C16F-7970-C71B51AAF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07" y="5111631"/>
            <a:ext cx="1553333" cy="180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BE1F232-C866-BE70-66C9-3CD337E1E6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1228" y="5098359"/>
            <a:ext cx="155333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3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609</Words>
  <Application>Microsoft Macintosh PowerPoint</Application>
  <PresentationFormat>A4 紙張 (210x297 公釐)</PresentationFormat>
  <Paragraphs>50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36</cp:revision>
  <dcterms:created xsi:type="dcterms:W3CDTF">2022-10-17T01:32:32Z</dcterms:created>
  <dcterms:modified xsi:type="dcterms:W3CDTF">2022-10-17T03:21:38Z</dcterms:modified>
</cp:coreProperties>
</file>