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4" r:id="rId4"/>
    <p:sldId id="270" r:id="rId5"/>
    <p:sldId id="271" r:id="rId6"/>
    <p:sldId id="266" r:id="rId7"/>
    <p:sldId id="272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dirty="0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dirty="0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I2P </a:t>
            </a:r>
            <a:r>
              <a:rPr lang="en-US" altLang="zh-TW" dirty="0" smtClean="0"/>
              <a:t>mid practice </a:t>
            </a:r>
            <a:r>
              <a:rPr lang="en-US" altLang="zh-TW" dirty="0"/>
              <a:t>– </a:t>
            </a:r>
            <a:r>
              <a:rPr lang="en-US" altLang="zh-TW" dirty="0" smtClean="0"/>
              <a:t>Light Reflection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11134725" cy="4114800"/>
          </a:xfrm>
        </p:spPr>
        <p:txBody>
          <a:bodyPr/>
          <a:lstStyle/>
          <a:p>
            <a:r>
              <a:rPr lang="en-US" altLang="zh-TW" dirty="0" smtClean="0"/>
              <a:t>Simulate light reflection, </a:t>
            </a:r>
            <a:r>
              <a:rPr lang="en-US" altLang="zh-TW" dirty="0"/>
              <a:t>and print </a:t>
            </a:r>
            <a:r>
              <a:rPr lang="en-US" altLang="zh-TW" dirty="0" smtClean="0"/>
              <a:t>the k-th reflection point.</a:t>
            </a:r>
          </a:p>
          <a:p>
            <a:pPr lvl="1"/>
            <a:r>
              <a:rPr lang="en-US" altLang="zh-TW" dirty="0" smtClean="0"/>
              <a:t>size of room = </a:t>
            </a:r>
            <a:r>
              <a:rPr lang="en-US" altLang="zh-TW" b="1" dirty="0"/>
              <a:t>Height </a:t>
            </a:r>
            <a:r>
              <a:rPr lang="en-US" altLang="zh-TW" b="1" dirty="0">
                <a:latin typeface="Arial Unicode MS"/>
                <a:ea typeface="Arial Unicode MS"/>
                <a:cs typeface="Arial Unicode MS"/>
              </a:rPr>
              <a:t>∗ </a:t>
            </a:r>
            <a:r>
              <a:rPr lang="en-US" altLang="zh-TW" b="1" dirty="0" smtClean="0"/>
              <a:t>Width</a:t>
            </a:r>
            <a:endParaRPr lang="en-US" altLang="zh-TW" dirty="0" smtClean="0"/>
          </a:p>
          <a:p>
            <a:pPr lvl="1"/>
            <a:r>
              <a:rPr lang="en-US" altLang="zh-TW" dirty="0"/>
              <a:t>starting </a:t>
            </a:r>
            <a:r>
              <a:rPr lang="en-US" altLang="zh-TW" dirty="0" smtClean="0"/>
              <a:t>point = </a:t>
            </a:r>
            <a:r>
              <a:rPr lang="en-US" altLang="zh-TW" b="1" dirty="0" smtClean="0"/>
              <a:t>(r , 1)</a:t>
            </a:r>
          </a:p>
          <a:p>
            <a:pPr lvl="1"/>
            <a:r>
              <a:rPr lang="en-US" altLang="zh-TW" dirty="0"/>
              <a:t>angle </a:t>
            </a:r>
            <a:r>
              <a:rPr lang="en-US" altLang="zh-TW" dirty="0" smtClean="0"/>
              <a:t>of </a:t>
            </a:r>
            <a:r>
              <a:rPr lang="en-US" altLang="zh-TW" dirty="0"/>
              <a:t>incidence </a:t>
            </a:r>
            <a:r>
              <a:rPr lang="en-US" altLang="zh-TW" dirty="0" smtClean="0"/>
              <a:t>= 45</a:t>
            </a:r>
            <a:r>
              <a:rPr lang="en-US" altLang="zh-TW" dirty="0" smtClean="0">
                <a:latin typeface="Arial Unicode MS"/>
                <a:ea typeface="Arial Unicode MS"/>
                <a:cs typeface="Arial Unicode MS"/>
              </a:rPr>
              <a:t>°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light will </a:t>
            </a:r>
            <a:r>
              <a:rPr lang="en-US" altLang="zh-TW" dirty="0">
                <a:solidFill>
                  <a:srgbClr val="FF0000"/>
                </a:solidFill>
              </a:rPr>
              <a:t>stop if it hits any </a:t>
            </a:r>
            <a:r>
              <a:rPr lang="en-US" altLang="zh-TW" b="1" dirty="0">
                <a:solidFill>
                  <a:srgbClr val="FF0000"/>
                </a:solidFill>
              </a:rPr>
              <a:t>corner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the room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024313"/>
            <a:ext cx="3814762" cy="26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6677026" y="4194276"/>
            <a:ext cx="2114550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 point = (3 , 1)</a:t>
            </a:r>
          </a:p>
          <a:p>
            <a:endParaRPr lang="en-US" altLang="zh-TW" sz="800" dirty="0" smtClean="0"/>
          </a:p>
          <a:p>
            <a:r>
              <a:rPr lang="en-US" altLang="zh-TW" dirty="0" smtClean="0"/>
              <a:t>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point = (1 , 3)</a:t>
            </a:r>
          </a:p>
          <a:p>
            <a:endParaRPr lang="en-US" altLang="zh-TW" sz="800" dirty="0" smtClean="0"/>
          </a:p>
          <a:p>
            <a:r>
              <a:rPr lang="en-US" altLang="zh-TW" dirty="0" smtClean="0"/>
              <a:t>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 point = (4 , 6)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 .</a:t>
            </a:r>
          </a:p>
          <a:p>
            <a:r>
              <a:rPr lang="en-US" altLang="zh-TW" dirty="0" smtClean="0"/>
              <a:t> 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k-th point = 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/ Sample Output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78857"/>
            <a:ext cx="11074400" cy="37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962569" y="1870322"/>
            <a:ext cx="6038307" cy="1500754"/>
            <a:chOff x="962569" y="1870322"/>
            <a:chExt cx="6038307" cy="1500754"/>
          </a:xfrm>
        </p:grpSpPr>
        <p:sp>
          <p:nvSpPr>
            <p:cNvPr id="4" name="矩形 3"/>
            <p:cNvSpPr/>
            <p:nvPr/>
          </p:nvSpPr>
          <p:spPr>
            <a:xfrm>
              <a:off x="2351586" y="1870322"/>
              <a:ext cx="4649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TW" sz="2400" dirty="0">
                  <a:solidFill>
                    <a:srgbClr val="0070C0"/>
                  </a:solidFill>
                </a:rPr>
                <a:t>“Height” </a:t>
              </a:r>
              <a:r>
                <a:rPr lang="en-US" altLang="zh-TW" sz="2400" dirty="0"/>
                <a:t>and</a:t>
              </a:r>
              <a:r>
                <a:rPr lang="en-US" altLang="zh-TW" sz="2400" dirty="0">
                  <a:solidFill>
                    <a:srgbClr val="0070C0"/>
                  </a:solidFill>
                </a:rPr>
                <a:t> “Width</a:t>
              </a:r>
              <a:r>
                <a:rPr lang="en-US" altLang="zh-TW" sz="2400" dirty="0" smtClean="0">
                  <a:solidFill>
                    <a:srgbClr val="0070C0"/>
                  </a:solidFill>
                </a:rPr>
                <a:t>” </a:t>
              </a:r>
              <a:r>
                <a:rPr lang="en-US" altLang="zh-TW" sz="2400" dirty="0" smtClean="0"/>
                <a:t>of the room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95473" y="2406550"/>
              <a:ext cx="48006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TW" sz="2400" dirty="0">
                  <a:solidFill>
                    <a:srgbClr val="FF0066"/>
                  </a:solidFill>
                </a:rPr>
                <a:t>“Coordinate” </a:t>
              </a:r>
              <a:r>
                <a:rPr lang="en-US" altLang="zh-TW" sz="2400" dirty="0"/>
                <a:t>of starting point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895473" y="2909411"/>
              <a:ext cx="26997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>
                  <a:solidFill>
                    <a:srgbClr val="92D050"/>
                  </a:solidFill>
                </a:rPr>
                <a:t>“k-</a:t>
              </a:r>
              <a:r>
                <a:rPr lang="en-US" altLang="zh-TW" sz="2400" dirty="0" err="1">
                  <a:solidFill>
                    <a:srgbClr val="92D050"/>
                  </a:solidFill>
                </a:rPr>
                <a:t>th</a:t>
              </a:r>
              <a:r>
                <a:rPr lang="en-US" altLang="zh-TW" sz="2400" dirty="0">
                  <a:solidFill>
                    <a:srgbClr val="92D050"/>
                  </a:solidFill>
                </a:rPr>
                <a:t>” </a:t>
              </a:r>
              <a:r>
                <a:rPr lang="en-US" altLang="zh-TW" sz="2400" dirty="0"/>
                <a:t>reflection</a:t>
              </a:r>
            </a:p>
          </p:txBody>
        </p:sp>
        <p:cxnSp>
          <p:nvCxnSpPr>
            <p:cNvPr id="8" name="直線單箭頭接點 7"/>
            <p:cNvCxnSpPr/>
            <p:nvPr/>
          </p:nvCxnSpPr>
          <p:spPr bwMode="auto">
            <a:xfrm flipV="1">
              <a:off x="1123950" y="2141189"/>
              <a:ext cx="1227636" cy="400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單箭頭接點 11"/>
            <p:cNvCxnSpPr/>
            <p:nvPr/>
          </p:nvCxnSpPr>
          <p:spPr bwMode="auto">
            <a:xfrm>
              <a:off x="1123950" y="2495327"/>
              <a:ext cx="1227636" cy="1420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單箭頭接點 14"/>
            <p:cNvCxnSpPr/>
            <p:nvPr/>
          </p:nvCxnSpPr>
          <p:spPr bwMode="auto">
            <a:xfrm>
              <a:off x="962569" y="2801540"/>
              <a:ext cx="1389017" cy="2559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群組 19"/>
          <p:cNvGrpSpPr/>
          <p:nvPr/>
        </p:nvGrpSpPr>
        <p:grpSpPr>
          <a:xfrm>
            <a:off x="1334044" y="4257675"/>
            <a:ext cx="6387923" cy="461665"/>
            <a:chOff x="1334044" y="4257675"/>
            <a:chExt cx="6387923" cy="461665"/>
          </a:xfrm>
        </p:grpSpPr>
        <p:sp>
          <p:nvSpPr>
            <p:cNvPr id="17" name="矩形 16"/>
            <p:cNvSpPr/>
            <p:nvPr/>
          </p:nvSpPr>
          <p:spPr>
            <a:xfrm>
              <a:off x="2351586" y="4257675"/>
              <a:ext cx="53703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9933FF"/>
                  </a:solidFill>
                </a:rPr>
                <a:t>“coordinate” </a:t>
              </a:r>
              <a:r>
                <a:rPr lang="en-US" altLang="zh-TW" sz="2400" dirty="0"/>
                <a:t>of the k-</a:t>
              </a:r>
              <a:r>
                <a:rPr lang="en-US" altLang="zh-TW" sz="2400" dirty="0" err="1"/>
                <a:t>th</a:t>
              </a:r>
              <a:r>
                <a:rPr lang="en-US" altLang="zh-TW" sz="2400" dirty="0"/>
                <a:t> reflection point</a:t>
              </a:r>
              <a:endParaRPr lang="zh-TW" altLang="en-US" sz="2400" dirty="0"/>
            </a:p>
          </p:txBody>
        </p:sp>
        <p:cxnSp>
          <p:nvCxnSpPr>
            <p:cNvPr id="21" name="直線單箭頭接點 20"/>
            <p:cNvCxnSpPr/>
            <p:nvPr/>
          </p:nvCxnSpPr>
          <p:spPr bwMode="auto">
            <a:xfrm>
              <a:off x="1334044" y="4488507"/>
              <a:ext cx="101754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74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</a:t>
            </a:r>
            <a:r>
              <a:rPr lang="en-US" altLang="zh-TW" dirty="0" smtClean="0"/>
              <a:t>Read in starting </a:t>
            </a:r>
            <a:r>
              <a:rPr lang="en-US" altLang="zh-TW" dirty="0"/>
              <a:t>point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9147" y="1260991"/>
            <a:ext cx="10277478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count=0;</a:t>
            </a:r>
          </a:p>
          <a:p>
            <a:endParaRPr lang="en-US" altLang="zh-TW" sz="1200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/*(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row,col</a:t>
            </a:r>
            <a:r>
              <a:rPr lang="en-US" altLang="zh-TW" sz="2400" dirty="0" smtClean="0">
                <a:solidFill>
                  <a:srgbClr val="0070C0"/>
                </a:solidFill>
              </a:rPr>
              <a:t>) is the 1st point*/</a:t>
            </a:r>
          </a:p>
          <a:p>
            <a:r>
              <a:rPr lang="en-US" altLang="zh-TW" sz="2400" dirty="0" err="1" smtClean="0"/>
              <a:t>scanf</a:t>
            </a:r>
            <a:r>
              <a:rPr lang="en-US" altLang="zh-TW" sz="2400" dirty="0"/>
              <a:t>("%d%d", </a:t>
            </a:r>
            <a:r>
              <a:rPr lang="en-US" altLang="zh-TW" sz="2400" dirty="0" smtClean="0"/>
              <a:t>&amp;row, &amp;col);</a:t>
            </a:r>
          </a:p>
          <a:p>
            <a:r>
              <a:rPr lang="en-US" altLang="zh-TW" sz="2400" dirty="0" smtClean="0"/>
              <a:t>count</a:t>
            </a:r>
            <a:r>
              <a:rPr lang="en-US" altLang="zh-TW" sz="2400" dirty="0"/>
              <a:t>+=1;</a:t>
            </a:r>
          </a:p>
          <a:p>
            <a:endParaRPr lang="en-US" altLang="zh-TW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34899"/>
              </p:ext>
            </p:extLst>
          </p:nvPr>
        </p:nvGraphicFramePr>
        <p:xfrm>
          <a:off x="8124825" y="3785239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橢圓 7"/>
          <p:cNvSpPr/>
          <p:nvPr/>
        </p:nvSpPr>
        <p:spPr bwMode="auto">
          <a:xfrm>
            <a:off x="8048625" y="4719156"/>
            <a:ext cx="133350" cy="1524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 rot="1695382">
            <a:off x="7504095" y="4473388"/>
            <a:ext cx="484094" cy="21576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57754" y="4065013"/>
            <a:ext cx="19669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Starting point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886576" y="4719156"/>
            <a:ext cx="11799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(row , col)</a:t>
            </a:r>
          </a:p>
        </p:txBody>
      </p:sp>
    </p:spTree>
    <p:extLst>
      <p:ext uri="{BB962C8B-B14F-4D97-AF65-F5344CB8AC3E}">
        <p14:creationId xmlns:p14="http://schemas.microsoft.com/office/powerpoint/2010/main" val="6249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258550" cy="1143000"/>
          </a:xfrm>
        </p:spPr>
        <p:txBody>
          <a:bodyPr/>
          <a:lstStyle/>
          <a:p>
            <a:r>
              <a:rPr lang="en-US" altLang="zh-TW" dirty="0" smtClean="0"/>
              <a:t>Different </a:t>
            </a:r>
            <a:r>
              <a:rPr lang="en-US" altLang="zh-TW" dirty="0"/>
              <a:t>reflection </a:t>
            </a:r>
            <a:r>
              <a:rPr lang="en-US" altLang="zh-TW" dirty="0" smtClean="0"/>
              <a:t>situations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9147" y="1194316"/>
            <a:ext cx="10277478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/* Initial incidence direction is upper-right (direction==1).*/</a:t>
            </a:r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direction=1;</a:t>
            </a:r>
          </a:p>
          <a:p>
            <a:endParaRPr lang="en-US" altLang="zh-TW" sz="12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70634"/>
              </p:ext>
            </p:extLst>
          </p:nvPr>
        </p:nvGraphicFramePr>
        <p:xfrm>
          <a:off x="6252236" y="3837783"/>
          <a:ext cx="172210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4572"/>
              </p:ext>
            </p:extLst>
          </p:nvPr>
        </p:nvGraphicFramePr>
        <p:xfrm>
          <a:off x="1813583" y="3837783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1746908" y="3305631"/>
            <a:ext cx="2886075" cy="1936141"/>
            <a:chOff x="8343900" y="883259"/>
            <a:chExt cx="2886075" cy="1936141"/>
          </a:xfrm>
        </p:grpSpPr>
        <p:cxnSp>
          <p:nvCxnSpPr>
            <p:cNvPr id="27" name="直線單箭頭接點 26"/>
            <p:cNvCxnSpPr/>
            <p:nvPr/>
          </p:nvCxnSpPr>
          <p:spPr bwMode="auto">
            <a:xfrm flipV="1">
              <a:off x="8372475" y="1492262"/>
              <a:ext cx="1114425" cy="94964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單箭頭接點 27"/>
            <p:cNvCxnSpPr/>
            <p:nvPr/>
          </p:nvCxnSpPr>
          <p:spPr bwMode="auto">
            <a:xfrm>
              <a:off x="9601200" y="1478272"/>
              <a:ext cx="1628775" cy="1341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橢圓 28"/>
            <p:cNvSpPr/>
            <p:nvPr/>
          </p:nvSpPr>
          <p:spPr bwMode="auto">
            <a:xfrm>
              <a:off x="8343900" y="233266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0" name="橢圓 29"/>
            <p:cNvSpPr/>
            <p:nvPr/>
          </p:nvSpPr>
          <p:spPr bwMode="auto">
            <a:xfrm>
              <a:off x="9486900" y="1344925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372475" y="883259"/>
              <a:ext cx="8835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1</a:t>
              </a: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614061" y="3305631"/>
            <a:ext cx="2433639" cy="2570500"/>
            <a:chOff x="6103948" y="2509606"/>
            <a:chExt cx="2433639" cy="2570500"/>
          </a:xfrm>
        </p:grpSpPr>
        <p:grpSp>
          <p:nvGrpSpPr>
            <p:cNvPr id="33" name="群組 32"/>
            <p:cNvGrpSpPr/>
            <p:nvPr/>
          </p:nvGrpSpPr>
          <p:grpSpPr>
            <a:xfrm>
              <a:off x="6673874" y="3104619"/>
              <a:ext cx="1863713" cy="1975487"/>
              <a:chOff x="6489712" y="3104619"/>
              <a:chExt cx="1863713" cy="1975487"/>
            </a:xfrm>
          </p:grpSpPr>
          <p:cxnSp>
            <p:nvCxnSpPr>
              <p:cNvPr id="35" name="直線單箭頭接點 34"/>
              <p:cNvCxnSpPr/>
              <p:nvPr/>
            </p:nvCxnSpPr>
            <p:spPr bwMode="auto">
              <a:xfrm flipV="1">
                <a:off x="6623062" y="3593430"/>
                <a:ext cx="1635113" cy="13342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橢圓 35"/>
              <p:cNvSpPr/>
              <p:nvPr/>
            </p:nvSpPr>
            <p:spPr bwMode="auto">
              <a:xfrm>
                <a:off x="8220075" y="3441030"/>
                <a:ext cx="133350" cy="1524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 bwMode="auto">
              <a:xfrm>
                <a:off x="6489712" y="4927706"/>
                <a:ext cx="133350" cy="1524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cxnSp>
            <p:nvCxnSpPr>
              <p:cNvPr id="38" name="直線單箭頭接點 37"/>
              <p:cNvCxnSpPr/>
              <p:nvPr/>
            </p:nvCxnSpPr>
            <p:spPr bwMode="auto">
              <a:xfrm flipH="1" flipV="1">
                <a:off x="7762875" y="3104619"/>
                <a:ext cx="457200" cy="336411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文字方塊 33"/>
            <p:cNvSpPr txBox="1"/>
            <p:nvPr/>
          </p:nvSpPr>
          <p:spPr>
            <a:xfrm>
              <a:off x="6103948" y="2509606"/>
              <a:ext cx="8835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2</a:t>
              </a:r>
            </a:p>
          </p:txBody>
        </p:sp>
      </p:grpSp>
      <p:sp>
        <p:nvSpPr>
          <p:cNvPr id="47" name="內容版面配置區 2"/>
          <p:cNvSpPr>
            <a:spLocks noGrp="1"/>
          </p:cNvSpPr>
          <p:nvPr>
            <p:ph idx="1"/>
          </p:nvPr>
        </p:nvSpPr>
        <p:spPr>
          <a:xfrm>
            <a:off x="730365" y="2647950"/>
            <a:ext cx="11074400" cy="771704"/>
          </a:xfrm>
        </p:spPr>
        <p:txBody>
          <a:bodyPr/>
          <a:lstStyle/>
          <a:p>
            <a:r>
              <a:rPr lang="en-US" altLang="zh-TW" sz="2400" dirty="0"/>
              <a:t>Possible situations for </a:t>
            </a:r>
            <a:r>
              <a:rPr lang="en-US" altLang="zh-TW" sz="2400"/>
              <a:t>incidence </a:t>
            </a:r>
            <a:r>
              <a:rPr lang="en-US" altLang="zh-TW" sz="2400" smtClean="0"/>
              <a:t>directions: </a:t>
            </a:r>
            <a:r>
              <a:rPr lang="en-US" altLang="zh-TW" sz="2400" dirty="0" smtClean="0"/>
              <a:t>1. upper-right (direction==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):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214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353800" cy="1143000"/>
          </a:xfrm>
        </p:spPr>
        <p:txBody>
          <a:bodyPr/>
          <a:lstStyle/>
          <a:p>
            <a:r>
              <a:rPr lang="en-US" altLang="zh-TW" dirty="0" smtClean="0"/>
              <a:t>Different </a:t>
            </a:r>
            <a:r>
              <a:rPr lang="en-US" altLang="zh-TW" dirty="0"/>
              <a:t>reflection </a:t>
            </a:r>
            <a:r>
              <a:rPr lang="en-US" altLang="zh-TW" dirty="0" smtClean="0"/>
              <a:t>situations 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130356" y="1095375"/>
            <a:ext cx="11899720" cy="5667375"/>
            <a:chOff x="54155" y="1095375"/>
            <a:chExt cx="12061645" cy="5667375"/>
          </a:xfrm>
        </p:grpSpPr>
        <p:sp>
          <p:nvSpPr>
            <p:cNvPr id="91" name="矩形 90"/>
            <p:cNvSpPr/>
            <p:nvPr/>
          </p:nvSpPr>
          <p:spPr bwMode="auto">
            <a:xfrm>
              <a:off x="57150" y="1095375"/>
              <a:ext cx="4019550" cy="56673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076700" y="1095375"/>
              <a:ext cx="4019550" cy="56673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8096250" y="1095375"/>
              <a:ext cx="4019550" cy="56673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95" name="直線接點 94"/>
            <p:cNvCxnSpPr/>
            <p:nvPr/>
          </p:nvCxnSpPr>
          <p:spPr bwMode="auto">
            <a:xfrm>
              <a:off x="57150" y="1619250"/>
              <a:ext cx="120586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直線接點 95"/>
            <p:cNvCxnSpPr/>
            <p:nvPr/>
          </p:nvCxnSpPr>
          <p:spPr bwMode="auto">
            <a:xfrm>
              <a:off x="54155" y="4210050"/>
              <a:ext cx="120586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8" name="文字方塊 97"/>
          <p:cNvSpPr txBox="1"/>
          <p:nvPr/>
        </p:nvSpPr>
        <p:spPr>
          <a:xfrm>
            <a:off x="133311" y="1131153"/>
            <a:ext cx="39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en-US" altLang="zh-TW" sz="2400" dirty="0">
                <a:solidFill>
                  <a:srgbClr val="0070C0"/>
                </a:solidFill>
              </a:rPr>
              <a:t>. lower-right (direction==2)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098899" y="1157585"/>
            <a:ext cx="39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3</a:t>
            </a:r>
            <a:r>
              <a:rPr lang="en-US" altLang="zh-TW" sz="2400" dirty="0">
                <a:solidFill>
                  <a:srgbClr val="0070C0"/>
                </a:solidFill>
              </a:rPr>
              <a:t>. lower-left (direction==3)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8064489" y="1157585"/>
            <a:ext cx="396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r>
              <a:rPr lang="en-US" altLang="zh-TW" sz="2400" dirty="0">
                <a:solidFill>
                  <a:srgbClr val="0070C0"/>
                </a:solidFill>
              </a:rPr>
              <a:t>. upper-left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(direction==</a:t>
            </a:r>
            <a:r>
              <a:rPr lang="en-US" altLang="zh-TW" sz="2400" dirty="0" smtClean="0">
                <a:solidFill>
                  <a:srgbClr val="0070C0"/>
                </a:solidFill>
              </a:rPr>
              <a:t>4)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65800"/>
              </p:ext>
            </p:extLst>
          </p:nvPr>
        </p:nvGraphicFramePr>
        <p:xfrm>
          <a:off x="655722" y="1942150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群組 52"/>
          <p:cNvGrpSpPr/>
          <p:nvPr/>
        </p:nvGrpSpPr>
        <p:grpSpPr>
          <a:xfrm>
            <a:off x="1732047" y="1871664"/>
            <a:ext cx="1866900" cy="2004385"/>
            <a:chOff x="9486900" y="1344925"/>
            <a:chExt cx="1866900" cy="2004385"/>
          </a:xfrm>
        </p:grpSpPr>
        <p:cxnSp>
          <p:nvCxnSpPr>
            <p:cNvPr id="54" name="直線單箭頭接點 53"/>
            <p:cNvCxnSpPr/>
            <p:nvPr/>
          </p:nvCxnSpPr>
          <p:spPr bwMode="auto">
            <a:xfrm flipH="1">
              <a:off x="10747350" y="2996885"/>
              <a:ext cx="482625" cy="35242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單箭頭接點 54"/>
            <p:cNvCxnSpPr/>
            <p:nvPr/>
          </p:nvCxnSpPr>
          <p:spPr bwMode="auto">
            <a:xfrm>
              <a:off x="9620250" y="1497325"/>
              <a:ext cx="1609725" cy="13220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橢圓 55"/>
            <p:cNvSpPr/>
            <p:nvPr/>
          </p:nvSpPr>
          <p:spPr bwMode="auto">
            <a:xfrm>
              <a:off x="11220450" y="282796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橢圓 56"/>
            <p:cNvSpPr/>
            <p:nvPr/>
          </p:nvSpPr>
          <p:spPr bwMode="auto">
            <a:xfrm>
              <a:off x="9486900" y="1344925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49569"/>
              </p:ext>
            </p:extLst>
          </p:nvPr>
        </p:nvGraphicFramePr>
        <p:xfrm>
          <a:off x="676960" y="4361457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群組 58"/>
          <p:cNvGrpSpPr/>
          <p:nvPr/>
        </p:nvGrpSpPr>
        <p:grpSpPr>
          <a:xfrm>
            <a:off x="610285" y="4931428"/>
            <a:ext cx="2886075" cy="1505879"/>
            <a:chOff x="8343900" y="1985382"/>
            <a:chExt cx="2886075" cy="1505879"/>
          </a:xfrm>
        </p:grpSpPr>
        <p:cxnSp>
          <p:nvCxnSpPr>
            <p:cNvPr id="66" name="直線單箭頭接點 65"/>
            <p:cNvCxnSpPr/>
            <p:nvPr/>
          </p:nvCxnSpPr>
          <p:spPr bwMode="auto">
            <a:xfrm>
              <a:off x="8477250" y="2485067"/>
              <a:ext cx="1009650" cy="85379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單箭頭接點 66"/>
            <p:cNvCxnSpPr/>
            <p:nvPr/>
          </p:nvCxnSpPr>
          <p:spPr bwMode="auto">
            <a:xfrm flipV="1">
              <a:off x="9620250" y="1985382"/>
              <a:ext cx="1609725" cy="135347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橢圓 67"/>
            <p:cNvSpPr/>
            <p:nvPr/>
          </p:nvSpPr>
          <p:spPr bwMode="auto">
            <a:xfrm>
              <a:off x="8343900" y="233266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9" name="橢圓 68"/>
            <p:cNvSpPr/>
            <p:nvPr/>
          </p:nvSpPr>
          <p:spPr bwMode="auto">
            <a:xfrm>
              <a:off x="9486900" y="3338861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43340"/>
              </p:ext>
            </p:extLst>
          </p:nvPr>
        </p:nvGraphicFramePr>
        <p:xfrm>
          <a:off x="4634941" y="1927535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1" name="群組 70"/>
          <p:cNvGrpSpPr/>
          <p:nvPr/>
        </p:nvGrpSpPr>
        <p:grpSpPr>
          <a:xfrm>
            <a:off x="4558666" y="1857049"/>
            <a:ext cx="1698600" cy="2004385"/>
            <a:chOff x="8334300" y="1344925"/>
            <a:chExt cx="1698600" cy="2004385"/>
          </a:xfrm>
        </p:grpSpPr>
        <p:cxnSp>
          <p:nvCxnSpPr>
            <p:cNvPr id="72" name="直線單箭頭接點 71"/>
            <p:cNvCxnSpPr/>
            <p:nvPr/>
          </p:nvCxnSpPr>
          <p:spPr bwMode="auto">
            <a:xfrm>
              <a:off x="8547659" y="2071698"/>
              <a:ext cx="1485241" cy="127761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單箭頭接點 72"/>
            <p:cNvCxnSpPr/>
            <p:nvPr/>
          </p:nvCxnSpPr>
          <p:spPr bwMode="auto">
            <a:xfrm flipH="1">
              <a:off x="8467650" y="1497325"/>
              <a:ext cx="461084" cy="34610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橢圓 73"/>
            <p:cNvSpPr/>
            <p:nvPr/>
          </p:nvSpPr>
          <p:spPr bwMode="auto">
            <a:xfrm>
              <a:off x="8334300" y="1843431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5" name="橢圓 74"/>
            <p:cNvSpPr/>
            <p:nvPr/>
          </p:nvSpPr>
          <p:spPr bwMode="auto">
            <a:xfrm>
              <a:off x="8924925" y="1344925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9832"/>
              </p:ext>
            </p:extLst>
          </p:nvPr>
        </p:nvGraphicFramePr>
        <p:xfrm>
          <a:off x="4596835" y="4458807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7" name="群組 76"/>
          <p:cNvGrpSpPr/>
          <p:nvPr/>
        </p:nvGrpSpPr>
        <p:grpSpPr>
          <a:xfrm>
            <a:off x="4663511" y="5038725"/>
            <a:ext cx="2868711" cy="1464574"/>
            <a:chOff x="8496300" y="2682426"/>
            <a:chExt cx="2868711" cy="1464574"/>
          </a:xfrm>
        </p:grpSpPr>
        <p:cxnSp>
          <p:nvCxnSpPr>
            <p:cNvPr id="86" name="直線單箭頭接點 85"/>
            <p:cNvCxnSpPr/>
            <p:nvPr/>
          </p:nvCxnSpPr>
          <p:spPr bwMode="auto">
            <a:xfrm flipH="1">
              <a:off x="10223406" y="3219882"/>
              <a:ext cx="1008255" cy="77471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線單箭頭接點 86"/>
            <p:cNvCxnSpPr/>
            <p:nvPr/>
          </p:nvCxnSpPr>
          <p:spPr bwMode="auto">
            <a:xfrm flipH="1" flipV="1">
              <a:off x="8496300" y="2682426"/>
              <a:ext cx="1593756" cy="132706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橢圓 87"/>
            <p:cNvSpPr/>
            <p:nvPr/>
          </p:nvSpPr>
          <p:spPr bwMode="auto">
            <a:xfrm>
              <a:off x="10090056" y="3994600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橢圓 88"/>
            <p:cNvSpPr/>
            <p:nvPr/>
          </p:nvSpPr>
          <p:spPr bwMode="auto">
            <a:xfrm>
              <a:off x="11231661" y="3012540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95954"/>
              </p:ext>
            </p:extLst>
          </p:nvPr>
        </p:nvGraphicFramePr>
        <p:xfrm>
          <a:off x="8613825" y="1947864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4" name="群組 93"/>
          <p:cNvGrpSpPr/>
          <p:nvPr/>
        </p:nvGrpSpPr>
        <p:grpSpPr>
          <a:xfrm>
            <a:off x="8702041" y="1882140"/>
            <a:ext cx="2847804" cy="1472566"/>
            <a:chOff x="8498791" y="1349687"/>
            <a:chExt cx="2847804" cy="1472566"/>
          </a:xfrm>
        </p:grpSpPr>
        <p:cxnSp>
          <p:nvCxnSpPr>
            <p:cNvPr id="101" name="直線單箭頭接點 100"/>
            <p:cNvCxnSpPr/>
            <p:nvPr/>
          </p:nvCxnSpPr>
          <p:spPr bwMode="auto">
            <a:xfrm flipH="1" flipV="1">
              <a:off x="10175850" y="1497325"/>
              <a:ext cx="981076" cy="83534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線單箭頭接點 101"/>
            <p:cNvCxnSpPr/>
            <p:nvPr/>
          </p:nvCxnSpPr>
          <p:spPr bwMode="auto">
            <a:xfrm flipH="1">
              <a:off x="8498791" y="1497325"/>
              <a:ext cx="1543709" cy="13249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橢圓 102"/>
            <p:cNvSpPr/>
            <p:nvPr/>
          </p:nvSpPr>
          <p:spPr bwMode="auto">
            <a:xfrm>
              <a:off x="10058400" y="134968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04" name="橢圓 103"/>
            <p:cNvSpPr/>
            <p:nvPr/>
          </p:nvSpPr>
          <p:spPr bwMode="auto">
            <a:xfrm>
              <a:off x="11213245" y="233266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29768"/>
              </p:ext>
            </p:extLst>
          </p:nvPr>
        </p:nvGraphicFramePr>
        <p:xfrm>
          <a:off x="8635366" y="4429730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6" name="群組 105"/>
          <p:cNvGrpSpPr/>
          <p:nvPr/>
        </p:nvGrpSpPr>
        <p:grpSpPr>
          <a:xfrm>
            <a:off x="8568691" y="4511644"/>
            <a:ext cx="1295726" cy="2006542"/>
            <a:chOff x="8343900" y="1497325"/>
            <a:chExt cx="1295726" cy="2006542"/>
          </a:xfrm>
        </p:grpSpPr>
        <p:cxnSp>
          <p:nvCxnSpPr>
            <p:cNvPr id="107" name="直線單箭頭接點 106"/>
            <p:cNvCxnSpPr/>
            <p:nvPr/>
          </p:nvCxnSpPr>
          <p:spPr bwMode="auto">
            <a:xfrm flipV="1">
              <a:off x="8477250" y="1497325"/>
              <a:ext cx="984884" cy="84326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單箭頭接點 107"/>
            <p:cNvCxnSpPr/>
            <p:nvPr/>
          </p:nvCxnSpPr>
          <p:spPr bwMode="auto">
            <a:xfrm flipH="1" flipV="1">
              <a:off x="8477250" y="2496747"/>
              <a:ext cx="1020160" cy="85472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橢圓 108"/>
            <p:cNvSpPr/>
            <p:nvPr/>
          </p:nvSpPr>
          <p:spPr bwMode="auto">
            <a:xfrm>
              <a:off x="9506276" y="335146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0" name="橢圓 109"/>
            <p:cNvSpPr/>
            <p:nvPr/>
          </p:nvSpPr>
          <p:spPr bwMode="auto">
            <a:xfrm>
              <a:off x="8343900" y="234434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字方塊 47"/>
          <p:cNvSpPr txBox="1"/>
          <p:nvPr/>
        </p:nvSpPr>
        <p:spPr>
          <a:xfrm>
            <a:off x="714371" y="1013341"/>
            <a:ext cx="5724529" cy="57554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300" dirty="0" smtClean="0"/>
              <a:t>for(; </a:t>
            </a:r>
            <a:r>
              <a:rPr lang="en-US" altLang="zh-TW" sz="2300" dirty="0"/>
              <a:t>count&lt;k; count++) { </a:t>
            </a:r>
            <a:endParaRPr lang="en-US" altLang="zh-TW" sz="2300" dirty="0" smtClean="0"/>
          </a:p>
          <a:p>
            <a:r>
              <a:rPr lang="en-US" altLang="zh-TW" sz="2300" dirty="0" smtClean="0">
                <a:solidFill>
                  <a:srgbClr val="0070C0"/>
                </a:solidFill>
              </a:rPr>
              <a:t>        </a:t>
            </a:r>
            <a:r>
              <a:rPr lang="en-US" altLang="zh-TW" sz="2300" dirty="0" smtClean="0"/>
              <a:t>……</a:t>
            </a:r>
            <a:endParaRPr lang="en-US" altLang="zh-TW" sz="2300" dirty="0"/>
          </a:p>
          <a:p>
            <a:r>
              <a:rPr lang="en-US" altLang="zh-TW" sz="2300" dirty="0"/>
              <a:t> </a:t>
            </a:r>
            <a:r>
              <a:rPr lang="en-US" altLang="zh-TW" sz="2300" dirty="0" smtClean="0"/>
              <a:t>    if(direction==</a:t>
            </a:r>
            <a:r>
              <a:rPr lang="en-US" altLang="zh-TW" sz="2300" dirty="0"/>
              <a:t>1) {</a:t>
            </a:r>
          </a:p>
          <a:p>
            <a:r>
              <a:rPr lang="en-US" altLang="zh-TW" sz="2300" dirty="0"/>
              <a:t>     </a:t>
            </a:r>
            <a:r>
              <a:rPr lang="en-US" altLang="zh-TW" sz="2300" dirty="0" smtClean="0"/>
              <a:t>     while(1</a:t>
            </a:r>
            <a:r>
              <a:rPr lang="en-US" altLang="zh-TW" sz="2300" dirty="0"/>
              <a:t>) {</a:t>
            </a:r>
          </a:p>
          <a:p>
            <a:r>
              <a:rPr lang="en-US" altLang="zh-TW" sz="2300" dirty="0"/>
              <a:t>        </a:t>
            </a:r>
            <a:r>
              <a:rPr lang="en-US" altLang="zh-TW" sz="2300" dirty="0" smtClean="0"/>
              <a:t>          row--;   col++;</a:t>
            </a:r>
            <a:endParaRPr lang="en-US" altLang="zh-TW" sz="2300" dirty="0"/>
          </a:p>
          <a:p>
            <a:r>
              <a:rPr lang="en-US" altLang="zh-TW" sz="2300" dirty="0"/>
              <a:t>              </a:t>
            </a:r>
            <a:r>
              <a:rPr lang="en-US" altLang="zh-TW" sz="2300" dirty="0" smtClean="0"/>
              <a:t>    if(row==</a:t>
            </a:r>
            <a:r>
              <a:rPr lang="en-US" altLang="zh-TW" sz="2300" dirty="0"/>
              <a:t>1) </a:t>
            </a:r>
            <a:r>
              <a:rPr lang="en-US" altLang="zh-TW" sz="2300" dirty="0" smtClean="0"/>
              <a:t>{</a:t>
            </a:r>
            <a:endParaRPr lang="en-US" altLang="zh-TW" sz="2300" dirty="0"/>
          </a:p>
          <a:p>
            <a:r>
              <a:rPr lang="en-US" altLang="zh-TW" sz="2300" dirty="0"/>
              <a:t>                 </a:t>
            </a:r>
            <a:r>
              <a:rPr lang="en-US" altLang="zh-TW" sz="2300" dirty="0" smtClean="0"/>
              <a:t>      direction </a:t>
            </a:r>
            <a:r>
              <a:rPr lang="en-US" altLang="zh-TW" sz="2300" dirty="0"/>
              <a:t>= 2</a:t>
            </a:r>
            <a:r>
              <a:rPr lang="en-US" altLang="zh-TW" sz="2300" dirty="0" smtClean="0"/>
              <a:t>; </a:t>
            </a:r>
            <a:r>
              <a:rPr lang="en-US" altLang="zh-TW" sz="2300" dirty="0" smtClean="0">
                <a:solidFill>
                  <a:srgbClr val="0070C0"/>
                </a:solidFill>
              </a:rPr>
              <a:t>//lower-right</a:t>
            </a:r>
            <a:endParaRPr lang="en-US" altLang="zh-TW" sz="2300" dirty="0">
              <a:solidFill>
                <a:srgbClr val="0070C0"/>
              </a:solidFill>
            </a:endParaRPr>
          </a:p>
          <a:p>
            <a:r>
              <a:rPr lang="en-US" altLang="zh-TW" sz="2300" dirty="0"/>
              <a:t>                    </a:t>
            </a:r>
            <a:r>
              <a:rPr lang="en-US" altLang="zh-TW" sz="2300" dirty="0" smtClean="0"/>
              <a:t>   break</a:t>
            </a:r>
            <a:r>
              <a:rPr lang="en-US" altLang="zh-TW" sz="2300" dirty="0"/>
              <a:t>;</a:t>
            </a:r>
          </a:p>
          <a:p>
            <a:r>
              <a:rPr lang="en-US" altLang="zh-TW" sz="2300" dirty="0"/>
              <a:t>               </a:t>
            </a:r>
            <a:r>
              <a:rPr lang="en-US" altLang="zh-TW" sz="2300" dirty="0" smtClean="0"/>
              <a:t>   }</a:t>
            </a:r>
            <a:endParaRPr lang="en-US" altLang="zh-TW" sz="2300" dirty="0"/>
          </a:p>
          <a:p>
            <a:r>
              <a:rPr lang="en-US" altLang="zh-TW" sz="2300" dirty="0"/>
              <a:t>               </a:t>
            </a:r>
            <a:r>
              <a:rPr lang="en-US" altLang="zh-TW" sz="2300" dirty="0" smtClean="0"/>
              <a:t>   else if(col==</a:t>
            </a:r>
            <a:r>
              <a:rPr lang="en-US" altLang="zh-TW" sz="2300" dirty="0"/>
              <a:t>W) {</a:t>
            </a:r>
          </a:p>
          <a:p>
            <a:r>
              <a:rPr lang="en-US" altLang="zh-TW" sz="2300" dirty="0"/>
              <a:t>                  </a:t>
            </a:r>
            <a:r>
              <a:rPr lang="en-US" altLang="zh-TW" sz="2300" dirty="0" smtClean="0"/>
              <a:t>     direction = </a:t>
            </a:r>
            <a:r>
              <a:rPr lang="en-US" altLang="zh-TW" sz="2300" dirty="0"/>
              <a:t>4</a:t>
            </a:r>
            <a:r>
              <a:rPr lang="en-US" altLang="zh-TW" sz="2300" dirty="0" smtClean="0"/>
              <a:t>; </a:t>
            </a:r>
            <a:r>
              <a:rPr lang="en-US" altLang="zh-TW" sz="2300" dirty="0" smtClean="0">
                <a:solidFill>
                  <a:srgbClr val="0070C0"/>
                </a:solidFill>
              </a:rPr>
              <a:t>//upper-left</a:t>
            </a:r>
            <a:endParaRPr lang="en-US" altLang="zh-TW" sz="2300" dirty="0">
              <a:solidFill>
                <a:srgbClr val="0070C0"/>
              </a:solidFill>
            </a:endParaRPr>
          </a:p>
          <a:p>
            <a:r>
              <a:rPr lang="en-US" altLang="zh-TW" sz="2300" dirty="0"/>
              <a:t>                    </a:t>
            </a:r>
            <a:r>
              <a:rPr lang="en-US" altLang="zh-TW" sz="2300" dirty="0" smtClean="0"/>
              <a:t>   break</a:t>
            </a:r>
            <a:r>
              <a:rPr lang="en-US" altLang="zh-TW" sz="2300" dirty="0"/>
              <a:t>;</a:t>
            </a:r>
          </a:p>
          <a:p>
            <a:r>
              <a:rPr lang="en-US" altLang="zh-TW" sz="2300" dirty="0"/>
              <a:t>               </a:t>
            </a:r>
            <a:r>
              <a:rPr lang="en-US" altLang="zh-TW" sz="2300" dirty="0" smtClean="0"/>
              <a:t>   }</a:t>
            </a:r>
            <a:endParaRPr lang="en-US" altLang="zh-TW" sz="2300" dirty="0"/>
          </a:p>
          <a:p>
            <a:r>
              <a:rPr lang="en-US" altLang="zh-TW" sz="2300" dirty="0"/>
              <a:t>       </a:t>
            </a:r>
            <a:r>
              <a:rPr lang="en-US" altLang="zh-TW" sz="2300" dirty="0" smtClean="0"/>
              <a:t>   }</a:t>
            </a:r>
          </a:p>
          <a:p>
            <a:r>
              <a:rPr lang="en-US" altLang="zh-TW" sz="2300" dirty="0" smtClean="0"/>
              <a:t>     </a:t>
            </a:r>
            <a:r>
              <a:rPr lang="en-US" altLang="zh-TW" sz="2300" dirty="0" smtClean="0">
                <a:solidFill>
                  <a:srgbClr val="0070C0"/>
                </a:solidFill>
              </a:rPr>
              <a:t>/*other situations……*/</a:t>
            </a:r>
            <a:endParaRPr lang="en-US" altLang="zh-TW" sz="2300" dirty="0">
              <a:solidFill>
                <a:srgbClr val="0070C0"/>
              </a:solidFill>
            </a:endParaRPr>
          </a:p>
          <a:p>
            <a:r>
              <a:rPr lang="en-US" altLang="zh-TW" sz="2300" dirty="0" smtClean="0"/>
              <a:t>}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675" y="76200"/>
            <a:ext cx="11353799" cy="1143000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2: </a:t>
            </a:r>
            <a:r>
              <a:rPr lang="en-US" altLang="zh-TW" dirty="0"/>
              <a:t>Handle possible </a:t>
            </a:r>
            <a:r>
              <a:rPr lang="en-US" altLang="zh-TW" dirty="0" smtClean="0"/>
              <a:t>cases </a:t>
            </a:r>
            <a:r>
              <a:rPr lang="en-US" altLang="zh-TW" dirty="0"/>
              <a:t>for direction==1</a:t>
            </a:r>
            <a:endParaRPr lang="zh-TW" altLang="en-US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3157"/>
              </p:ext>
            </p:extLst>
          </p:nvPr>
        </p:nvGraphicFramePr>
        <p:xfrm>
          <a:off x="7090433" y="1796189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7" name="群組 56"/>
          <p:cNvGrpSpPr/>
          <p:nvPr/>
        </p:nvGrpSpPr>
        <p:grpSpPr>
          <a:xfrm>
            <a:off x="7023758" y="1264037"/>
            <a:ext cx="2886075" cy="1936141"/>
            <a:chOff x="8343900" y="883259"/>
            <a:chExt cx="2886075" cy="1936141"/>
          </a:xfrm>
        </p:grpSpPr>
        <p:cxnSp>
          <p:nvCxnSpPr>
            <p:cNvPr id="58" name="直線單箭頭接點 57"/>
            <p:cNvCxnSpPr/>
            <p:nvPr/>
          </p:nvCxnSpPr>
          <p:spPr bwMode="auto">
            <a:xfrm flipV="1">
              <a:off x="8372475" y="1492262"/>
              <a:ext cx="1114425" cy="94964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單箭頭接點 58"/>
            <p:cNvCxnSpPr/>
            <p:nvPr/>
          </p:nvCxnSpPr>
          <p:spPr bwMode="auto">
            <a:xfrm>
              <a:off x="9601200" y="1478272"/>
              <a:ext cx="1628775" cy="1341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橢圓 59"/>
            <p:cNvSpPr/>
            <p:nvPr/>
          </p:nvSpPr>
          <p:spPr bwMode="auto">
            <a:xfrm>
              <a:off x="8343900" y="2332667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橢圓 60"/>
            <p:cNvSpPr/>
            <p:nvPr/>
          </p:nvSpPr>
          <p:spPr bwMode="auto">
            <a:xfrm>
              <a:off x="9486900" y="1344925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72475" y="883259"/>
              <a:ext cx="8835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1</a:t>
              </a:r>
            </a:p>
          </p:txBody>
        </p:sp>
      </p:grp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5710"/>
              </p:ext>
            </p:extLst>
          </p:nvPr>
        </p:nvGraphicFramePr>
        <p:xfrm>
          <a:off x="7808641" y="4485622"/>
          <a:ext cx="172210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4" name="群組 63"/>
          <p:cNvGrpSpPr/>
          <p:nvPr/>
        </p:nvGrpSpPr>
        <p:grpSpPr>
          <a:xfrm>
            <a:off x="7170466" y="3953470"/>
            <a:ext cx="2433639" cy="2570500"/>
            <a:chOff x="6103948" y="2509606"/>
            <a:chExt cx="2433639" cy="2570500"/>
          </a:xfrm>
        </p:grpSpPr>
        <p:grpSp>
          <p:nvGrpSpPr>
            <p:cNvPr id="65" name="群組 64"/>
            <p:cNvGrpSpPr/>
            <p:nvPr/>
          </p:nvGrpSpPr>
          <p:grpSpPr>
            <a:xfrm>
              <a:off x="6673874" y="3104619"/>
              <a:ext cx="1863713" cy="1975487"/>
              <a:chOff x="6489712" y="3104619"/>
              <a:chExt cx="1863713" cy="1975487"/>
            </a:xfrm>
          </p:grpSpPr>
          <p:cxnSp>
            <p:nvCxnSpPr>
              <p:cNvPr id="67" name="直線單箭頭接點 66"/>
              <p:cNvCxnSpPr/>
              <p:nvPr/>
            </p:nvCxnSpPr>
            <p:spPr bwMode="auto">
              <a:xfrm flipV="1">
                <a:off x="6623062" y="3593430"/>
                <a:ext cx="1635113" cy="13342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" name="橢圓 67"/>
              <p:cNvSpPr/>
              <p:nvPr/>
            </p:nvSpPr>
            <p:spPr bwMode="auto">
              <a:xfrm>
                <a:off x="8220075" y="3441030"/>
                <a:ext cx="133350" cy="1524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9" name="橢圓 68"/>
              <p:cNvSpPr/>
              <p:nvPr/>
            </p:nvSpPr>
            <p:spPr bwMode="auto">
              <a:xfrm>
                <a:off x="6489712" y="4927706"/>
                <a:ext cx="133350" cy="1524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cxnSp>
            <p:nvCxnSpPr>
              <p:cNvPr id="70" name="直線單箭頭接點 69"/>
              <p:cNvCxnSpPr/>
              <p:nvPr/>
            </p:nvCxnSpPr>
            <p:spPr bwMode="auto">
              <a:xfrm flipH="1" flipV="1">
                <a:off x="7762875" y="3104619"/>
                <a:ext cx="457200" cy="336411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文字方塊 65"/>
            <p:cNvSpPr txBox="1"/>
            <p:nvPr/>
          </p:nvSpPr>
          <p:spPr>
            <a:xfrm>
              <a:off x="6103948" y="2509606"/>
              <a:ext cx="8835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2</a:t>
              </a:r>
            </a:p>
          </p:txBody>
        </p:sp>
      </p:grpSp>
      <p:sp>
        <p:nvSpPr>
          <p:cNvPr id="71" name="矩形 70"/>
          <p:cNvSpPr/>
          <p:nvPr/>
        </p:nvSpPr>
        <p:spPr bwMode="auto">
          <a:xfrm>
            <a:off x="2438400" y="2875883"/>
            <a:ext cx="1128710" cy="324295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076575" y="4252620"/>
            <a:ext cx="1104900" cy="32503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143124" y="2433587"/>
            <a:ext cx="4124325" cy="37510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71" charset="0"/>
              </a:rPr>
              <a:t>                         //upper-right</a:t>
            </a:r>
            <a:endParaRPr kumimoji="0" lang="zh-TW" altLang="en-US" sz="2400" b="0" i="0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0229993" y="3400310"/>
            <a:ext cx="1665799" cy="1544561"/>
            <a:chOff x="10222501" y="3340333"/>
            <a:chExt cx="1880091" cy="1695567"/>
          </a:xfrm>
        </p:grpSpPr>
        <p:grpSp>
          <p:nvGrpSpPr>
            <p:cNvPr id="15" name="群組 14"/>
            <p:cNvGrpSpPr/>
            <p:nvPr/>
          </p:nvGrpSpPr>
          <p:grpSpPr>
            <a:xfrm>
              <a:off x="10552214" y="3732630"/>
              <a:ext cx="1121795" cy="1030777"/>
              <a:chOff x="10520940" y="1300295"/>
              <a:chExt cx="1124000" cy="1103825"/>
            </a:xfrm>
          </p:grpSpPr>
          <p:cxnSp>
            <p:nvCxnSpPr>
              <p:cNvPr id="22" name="直線單箭頭接點 21"/>
              <p:cNvCxnSpPr/>
              <p:nvPr/>
            </p:nvCxnSpPr>
            <p:spPr bwMode="auto">
              <a:xfrm flipH="1" flipV="1">
                <a:off x="10520940" y="1300295"/>
                <a:ext cx="552447" cy="52972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單箭頭接點 36"/>
              <p:cNvCxnSpPr/>
              <p:nvPr/>
            </p:nvCxnSpPr>
            <p:spPr bwMode="auto">
              <a:xfrm rot="5400000" flipH="1" flipV="1">
                <a:off x="11062028" y="1322526"/>
                <a:ext cx="552447" cy="52972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單箭頭接點 37"/>
              <p:cNvCxnSpPr/>
              <p:nvPr/>
            </p:nvCxnSpPr>
            <p:spPr bwMode="auto">
              <a:xfrm rot="10800000" flipH="1" flipV="1">
                <a:off x="11092493" y="1863195"/>
                <a:ext cx="552447" cy="52972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單箭頭接點 38"/>
              <p:cNvCxnSpPr/>
              <p:nvPr/>
            </p:nvCxnSpPr>
            <p:spPr bwMode="auto">
              <a:xfrm rot="16200000" flipH="1" flipV="1">
                <a:off x="10532299" y="1863033"/>
                <a:ext cx="552447" cy="52972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" name="文字方塊 40"/>
            <p:cNvSpPr txBox="1"/>
            <p:nvPr/>
          </p:nvSpPr>
          <p:spPr>
            <a:xfrm>
              <a:off x="11660839" y="3372599"/>
              <a:ext cx="428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222501" y="3340333"/>
              <a:ext cx="428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222501" y="4666568"/>
              <a:ext cx="428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1674007" y="4666568"/>
              <a:ext cx="428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3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258550" cy="1143000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3: </a:t>
            </a:r>
            <a:r>
              <a:rPr lang="en-US" altLang="zh-TW" dirty="0"/>
              <a:t>Handle </a:t>
            </a:r>
            <a:r>
              <a:rPr lang="en-US" altLang="zh-TW" dirty="0" smtClean="0"/>
              <a:t>remaining </a:t>
            </a:r>
            <a:r>
              <a:rPr lang="en-US" altLang="zh-TW" dirty="0"/>
              <a:t>reflection </a:t>
            </a:r>
            <a:r>
              <a:rPr lang="en-US" altLang="zh-TW" dirty="0" smtClean="0"/>
              <a:t>situations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9147" y="1313489"/>
            <a:ext cx="10277478" cy="4893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for(; </a:t>
            </a:r>
            <a:r>
              <a:rPr lang="en-US" altLang="zh-TW" sz="2400" dirty="0" smtClean="0"/>
              <a:t>count&lt;k</a:t>
            </a:r>
            <a:r>
              <a:rPr lang="en-US" altLang="zh-TW" sz="2400" dirty="0"/>
              <a:t>; </a:t>
            </a:r>
            <a:r>
              <a:rPr lang="en-US" altLang="zh-TW" sz="2400" dirty="0" smtClean="0"/>
              <a:t>count++) </a:t>
            </a:r>
            <a:r>
              <a:rPr lang="en-US" altLang="zh-TW" sz="2400" dirty="0"/>
              <a:t>{ </a:t>
            </a:r>
          </a:p>
          <a:p>
            <a:r>
              <a:rPr lang="en-US" altLang="zh-TW" sz="2400" dirty="0" smtClean="0"/>
              <a:t>	……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/*situations for direction=2, 3, 4*/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else if(direction==2){</a:t>
            </a:r>
          </a:p>
          <a:p>
            <a:r>
              <a:rPr lang="en-US" altLang="zh-TW" sz="2400" dirty="0" smtClean="0"/>
              <a:t>	       ……</a:t>
            </a:r>
            <a:endParaRPr lang="en-US" altLang="zh-TW" sz="2400" dirty="0"/>
          </a:p>
          <a:p>
            <a:r>
              <a:rPr lang="en-US" altLang="zh-TW" sz="2400" dirty="0" smtClean="0"/>
              <a:t>	}</a:t>
            </a:r>
          </a:p>
          <a:p>
            <a:r>
              <a:rPr lang="en-US" altLang="zh-TW" sz="2400" dirty="0"/>
              <a:t>	else </a:t>
            </a:r>
            <a:r>
              <a:rPr lang="en-US" altLang="zh-TW" sz="2400" dirty="0" smtClean="0"/>
              <a:t>if(direction==3){</a:t>
            </a:r>
            <a:endParaRPr lang="en-US" altLang="zh-TW" sz="2400" dirty="0"/>
          </a:p>
          <a:p>
            <a:r>
              <a:rPr lang="en-US" altLang="zh-TW" sz="2400" dirty="0"/>
              <a:t>	       ……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}</a:t>
            </a:r>
          </a:p>
          <a:p>
            <a:r>
              <a:rPr lang="en-US" altLang="zh-TW" sz="2400" dirty="0" smtClean="0"/>
              <a:t>	</a:t>
            </a:r>
            <a:r>
              <a:rPr lang="en-US" altLang="zh-TW" sz="2400" dirty="0"/>
              <a:t>else </a:t>
            </a:r>
            <a:r>
              <a:rPr lang="en-US" altLang="zh-TW" sz="2400" dirty="0" smtClean="0"/>
              <a:t>if(direction==4){</a:t>
            </a:r>
            <a:endParaRPr lang="en-US" altLang="zh-TW" sz="2400" dirty="0"/>
          </a:p>
          <a:p>
            <a:r>
              <a:rPr lang="en-US" altLang="zh-TW" sz="2400" dirty="0"/>
              <a:t>	       ……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}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37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</a:t>
            </a:r>
            <a:r>
              <a:rPr lang="en-US" altLang="zh-TW" dirty="0" smtClean="0"/>
              <a:t>: Handle corner situations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2445" y="1370639"/>
            <a:ext cx="8048625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for(; </a:t>
            </a:r>
            <a:r>
              <a:rPr lang="en-US" altLang="zh-TW" sz="2400" dirty="0" smtClean="0"/>
              <a:t>count&lt;k</a:t>
            </a:r>
            <a:r>
              <a:rPr lang="en-US" altLang="zh-TW" sz="2400" dirty="0"/>
              <a:t>; </a:t>
            </a:r>
            <a:r>
              <a:rPr lang="en-US" altLang="zh-TW" sz="2400" dirty="0" smtClean="0"/>
              <a:t>count++) </a:t>
            </a:r>
            <a:r>
              <a:rPr lang="en-US" altLang="zh-TW" sz="2400" dirty="0"/>
              <a:t>{ </a:t>
            </a:r>
            <a:endParaRPr lang="en-US" altLang="zh-TW" sz="2400" dirty="0" smtClean="0"/>
          </a:p>
          <a:p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/*If the light hits the corner, break from the for loop.*/</a:t>
            </a:r>
            <a:endParaRPr lang="en-US" altLang="zh-TW" sz="2400" dirty="0" smtClean="0"/>
          </a:p>
          <a:p>
            <a:r>
              <a:rPr lang="en-US" altLang="zh-TW" sz="2400" dirty="0" smtClean="0"/>
              <a:t>	if</a:t>
            </a:r>
            <a:r>
              <a:rPr lang="en-US" altLang="zh-TW" sz="2400" dirty="0"/>
              <a:t>((row==1 || row==H) &amp;&amp; (col==1 || col==W)) break;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/*</a:t>
            </a:r>
            <a:r>
              <a:rPr lang="en-US" altLang="zh-TW" sz="2400" dirty="0">
                <a:solidFill>
                  <a:srgbClr val="0070C0"/>
                </a:solidFill>
              </a:rPr>
              <a:t> situations for </a:t>
            </a:r>
            <a:r>
              <a:rPr lang="en-US" altLang="zh-TW" sz="2400" dirty="0" smtClean="0">
                <a:solidFill>
                  <a:srgbClr val="0070C0"/>
                </a:solidFill>
              </a:rPr>
              <a:t>direction=1, 2</a:t>
            </a:r>
            <a:r>
              <a:rPr lang="en-US" altLang="zh-TW" sz="2400" dirty="0">
                <a:solidFill>
                  <a:srgbClr val="0070C0"/>
                </a:solidFill>
              </a:rPr>
              <a:t>, 3, 4 </a:t>
            </a:r>
            <a:r>
              <a:rPr lang="en-US" altLang="zh-TW" sz="2400" dirty="0" smtClean="0">
                <a:solidFill>
                  <a:srgbClr val="0070C0"/>
                </a:solidFill>
              </a:rPr>
              <a:t>*/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……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9043"/>
              </p:ext>
            </p:extLst>
          </p:nvPr>
        </p:nvGraphicFramePr>
        <p:xfrm>
          <a:off x="8890658" y="2584296"/>
          <a:ext cx="2870175" cy="1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8818649" y="2508749"/>
            <a:ext cx="3028948" cy="2148976"/>
            <a:chOff x="8818649" y="2508749"/>
            <a:chExt cx="3028948" cy="2148976"/>
          </a:xfrm>
        </p:grpSpPr>
        <p:cxnSp>
          <p:nvCxnSpPr>
            <p:cNvPr id="15" name="直線單箭頭接點 14"/>
            <p:cNvCxnSpPr/>
            <p:nvPr/>
          </p:nvCxnSpPr>
          <p:spPr bwMode="auto">
            <a:xfrm flipH="1" flipV="1">
              <a:off x="8991603" y="2661147"/>
              <a:ext cx="552447" cy="5297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單箭頭接點 21"/>
            <p:cNvCxnSpPr/>
            <p:nvPr/>
          </p:nvCxnSpPr>
          <p:spPr bwMode="auto">
            <a:xfrm flipV="1">
              <a:off x="11058525" y="2661149"/>
              <a:ext cx="638175" cy="52972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單箭頭接點 31"/>
            <p:cNvCxnSpPr/>
            <p:nvPr/>
          </p:nvCxnSpPr>
          <p:spPr bwMode="auto">
            <a:xfrm flipH="1">
              <a:off x="8980574" y="4019550"/>
              <a:ext cx="563476" cy="4857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單箭頭接點 32"/>
            <p:cNvCxnSpPr/>
            <p:nvPr/>
          </p:nvCxnSpPr>
          <p:spPr bwMode="auto">
            <a:xfrm>
              <a:off x="11058525" y="4019550"/>
              <a:ext cx="638175" cy="4857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橢圓 37"/>
            <p:cNvSpPr/>
            <p:nvPr/>
          </p:nvSpPr>
          <p:spPr bwMode="auto">
            <a:xfrm>
              <a:off x="8847224" y="2508749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9" name="橢圓 38"/>
            <p:cNvSpPr/>
            <p:nvPr/>
          </p:nvSpPr>
          <p:spPr bwMode="auto">
            <a:xfrm>
              <a:off x="8818649" y="4500564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11696700" y="2513513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2" name="橢圓 41"/>
            <p:cNvSpPr/>
            <p:nvPr/>
          </p:nvSpPr>
          <p:spPr bwMode="auto">
            <a:xfrm>
              <a:off x="11714247" y="4505325"/>
              <a:ext cx="133350" cy="152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7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1264</TotalTime>
  <Words>364</Words>
  <Application>Microsoft Office PowerPoint</Application>
  <PresentationFormat>寬螢幕</PresentationFormat>
  <Paragraphs>84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Arial Unicode MS</vt:lpstr>
      <vt:lpstr>ヒラギノ角ゴ Pro W3</vt:lpstr>
      <vt:lpstr>微軟正黑體</vt:lpstr>
      <vt:lpstr>新細明體</vt:lpstr>
      <vt:lpstr>Arial</vt:lpstr>
      <vt:lpstr>Times</vt:lpstr>
      <vt:lpstr>Times New Roman</vt:lpstr>
      <vt:lpstr>佈景主題1</vt:lpstr>
      <vt:lpstr>I2P mid practice – Light Reflection</vt:lpstr>
      <vt:lpstr>Sample Input / Sample Output</vt:lpstr>
      <vt:lpstr>Step 1: Read in starting point</vt:lpstr>
      <vt:lpstr>Different reflection situations</vt:lpstr>
      <vt:lpstr>Different reflection situations (Cont.)</vt:lpstr>
      <vt:lpstr>Step 2: Handle possible cases for direction==1</vt:lpstr>
      <vt:lpstr>Step 3: Handle remaining reflection situations</vt:lpstr>
      <vt:lpstr>Step 4: Handle corner situations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191</cp:revision>
  <dcterms:created xsi:type="dcterms:W3CDTF">2015-10-19T16:28:50Z</dcterms:created>
  <dcterms:modified xsi:type="dcterms:W3CDTF">2016-12-08T03:03:49Z</dcterms:modified>
</cp:coreProperties>
</file>