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9"/>
  </p:notesMasterIdLst>
  <p:sldIdLst>
    <p:sldId id="300" r:id="rId2"/>
    <p:sldId id="302" r:id="rId3"/>
    <p:sldId id="305" r:id="rId4"/>
    <p:sldId id="306" r:id="rId5"/>
    <p:sldId id="307" r:id="rId6"/>
    <p:sldId id="297" r:id="rId7"/>
    <p:sldId id="310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u="sng" kern="1200">
        <a:solidFill>
          <a:schemeClr val="tx1"/>
        </a:solidFill>
        <a:latin typeface="Times New Roman" pitchFamily="18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u="sng" kern="1200">
        <a:solidFill>
          <a:schemeClr val="tx1"/>
        </a:solidFill>
        <a:latin typeface="Times New Roman" pitchFamily="18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u="sng" kern="1200">
        <a:solidFill>
          <a:schemeClr val="tx1"/>
        </a:solidFill>
        <a:latin typeface="Times New Roman" pitchFamily="18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u="sng" kern="1200">
        <a:solidFill>
          <a:schemeClr val="tx1"/>
        </a:solidFill>
        <a:latin typeface="Times New Roman" pitchFamily="18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u="sng" kern="1200">
        <a:solidFill>
          <a:schemeClr val="tx1"/>
        </a:solidFill>
        <a:latin typeface="Times New Roman" pitchFamily="18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2800" u="sng" kern="1200">
        <a:solidFill>
          <a:schemeClr val="tx1"/>
        </a:solidFill>
        <a:latin typeface="Times New Roman" pitchFamily="18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sz="2800" u="sng" kern="1200">
        <a:solidFill>
          <a:schemeClr val="tx1"/>
        </a:solidFill>
        <a:latin typeface="Times New Roman" pitchFamily="18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sz="2800" u="sng" kern="1200">
        <a:solidFill>
          <a:schemeClr val="tx1"/>
        </a:solidFill>
        <a:latin typeface="Times New Roman" pitchFamily="18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sz="2800" u="sng" kern="1200">
        <a:solidFill>
          <a:schemeClr val="tx1"/>
        </a:solidFill>
        <a:latin typeface="Times New Roman" pitchFamily="18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-Ju" initials="Y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FF9900"/>
    <a:srgbClr val="FF7C80"/>
    <a:srgbClr val="F9FBE5"/>
    <a:srgbClr val="E1FFE1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494" autoAdjust="0"/>
  </p:normalViewPr>
  <p:slideViewPr>
    <p:cSldViewPr>
      <p:cViewPr varScale="1">
        <p:scale>
          <a:sx n="116" d="100"/>
          <a:sy n="116" d="100"/>
        </p:scale>
        <p:origin x="88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E2396-3F05-4F80-A941-EF0E0943F569}" type="datetimeFigureOut">
              <a:rPr lang="zh-TW" altLang="en-US" smtClean="0"/>
              <a:t>2015/12/4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363AC-2FAB-4D39-8ECB-E32BB956E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85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eaLnBrk="1" hangingPunct="1">
              <a:defRPr/>
            </a:pPr>
            <a:endParaRPr lang="zh-TW" altLang="zh-TW" sz="2400" u="none" baseline="-25000" smtClean="0"/>
          </a:p>
        </p:txBody>
      </p:sp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TW" altLang="en-US" sz="4000" b="1" u="none">
                <a:latin typeface="微軟正黑體" pitchFamily="34" charset="-120"/>
                <a:ea typeface="微軟正黑體" pitchFamily="34" charset="-120"/>
              </a:rPr>
              <a:t>清華大學 資工系</a:t>
            </a:r>
            <a:endParaRPr lang="en-US" altLang="zh-TW" sz="4000" b="1" u="none">
              <a:latin typeface="微軟正黑體" pitchFamily="34" charset="-120"/>
              <a:ea typeface="微軟正黑體" pitchFamily="34" charset="-120"/>
            </a:endParaRPr>
          </a:p>
          <a:p>
            <a:pPr algn="ctr"/>
            <a:endParaRPr lang="en-US" altLang="zh-TW" sz="4000" b="1" u="none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4000" b="1" u="none">
                <a:latin typeface="微軟正黑體" pitchFamily="34" charset="-120"/>
                <a:ea typeface="微軟正黑體" pitchFamily="34" charset="-120"/>
              </a:rPr>
              <a:t>楊舜仁</a:t>
            </a:r>
            <a:endParaRPr lang="en-US" altLang="zh-TW" sz="4000" b="1" u="none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eaLnBrk="1" hangingPunct="1">
              <a:defRPr/>
            </a:pPr>
            <a:endParaRPr lang="zh-TW" altLang="zh-TW" sz="3200" u="none" smtClean="0">
              <a:solidFill>
                <a:srgbClr val="6B994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eaLnBrk="1" hangingPunct="1">
              <a:defRPr/>
            </a:pPr>
            <a:endParaRPr lang="zh-TW" altLang="zh-TW" sz="2400" u="none" baseline="-2500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ヒラギノ角ゴ Pro W3" pitchFamily="1" charset="-128"/>
              </a:defRPr>
            </a:lvl9pPr>
          </a:lstStyle>
          <a:p>
            <a:pPr algn="r">
              <a:defRPr/>
            </a:pPr>
            <a:r>
              <a:rPr lang="en-US" altLang="zh-TW" sz="1200" u="none" smtClean="0">
                <a:solidFill>
                  <a:schemeClr val="bg1"/>
                </a:solidFill>
                <a:latin typeface="Arial" charset="0"/>
                <a:ea typeface="新細明體" pitchFamily="18" charset="-120"/>
              </a:rPr>
              <a:t>1-</a:t>
            </a:r>
            <a:fld id="{1FB0CA32-D157-4070-97A8-23E2532B75F2}" type="slidenum">
              <a:rPr lang="en-US" altLang="zh-TW" sz="1200" u="none" smtClean="0">
                <a:solidFill>
                  <a:schemeClr val="bg1"/>
                </a:solidFill>
                <a:latin typeface="Arial" charset="0"/>
                <a:ea typeface="新細明體" pitchFamily="18" charset="-120"/>
              </a:rPr>
              <a:pPr algn="r">
                <a:defRPr/>
              </a:pPr>
              <a:t>‹#›</a:t>
            </a:fld>
            <a:endParaRPr lang="en-US" altLang="zh-TW" sz="1200" u="none" smtClean="0">
              <a:solidFill>
                <a:schemeClr val="bg1"/>
              </a:solidFill>
              <a:latin typeface="Arial" charset="0"/>
              <a:ea typeface="新細明體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6541704" y="2295072"/>
            <a:ext cx="2566800" cy="1782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r>
              <a:rPr lang="en-US" altLang="zh-TW" dirty="0"/>
              <a:t>I2P mid practice - Simple Addition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457200" y="1412776"/>
            <a:ext cx="8305800" cy="5285408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Four integer </a:t>
            </a:r>
            <a:r>
              <a:rPr lang="en-US" altLang="zh-TW" sz="2400" dirty="0"/>
              <a:t>arrays </a:t>
            </a:r>
            <a:r>
              <a:rPr lang="en-US" altLang="zh-TW" sz="2400" i="1" dirty="0" smtClean="0"/>
              <a:t>a</a:t>
            </a:r>
            <a:r>
              <a:rPr lang="en-US" altLang="zh-TW" sz="2400" dirty="0" smtClean="0"/>
              <a:t>, </a:t>
            </a:r>
            <a:r>
              <a:rPr lang="en-US" altLang="zh-TW" sz="2400" i="1" dirty="0"/>
              <a:t>b</a:t>
            </a:r>
            <a:r>
              <a:rPr lang="en-US" altLang="zh-TW" sz="2400" dirty="0" smtClean="0"/>
              <a:t>, </a:t>
            </a:r>
            <a:r>
              <a:rPr lang="en-US" altLang="zh-TW" sz="2400" i="1" dirty="0"/>
              <a:t>c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and </a:t>
            </a:r>
            <a:r>
              <a:rPr lang="en-US" altLang="zh-TW" sz="2400" i="1" dirty="0" smtClean="0"/>
              <a:t>d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with size </a:t>
            </a:r>
            <a:r>
              <a:rPr lang="en-US" altLang="zh-TW" sz="2400" i="1" dirty="0"/>
              <a:t>m</a:t>
            </a:r>
            <a:r>
              <a:rPr lang="en-US" altLang="zh-TW" sz="2400" i="1" dirty="0" smtClean="0"/>
              <a:t> </a:t>
            </a:r>
            <a:r>
              <a:rPr lang="en-US" altLang="zh-TW" sz="2400" dirty="0" smtClean="0"/>
              <a:t>x </a:t>
            </a:r>
            <a:r>
              <a:rPr lang="en-US" altLang="zh-TW" sz="2400" i="1" dirty="0"/>
              <a:t>n</a:t>
            </a:r>
            <a:r>
              <a:rPr lang="en-US" altLang="zh-TW" sz="2400" dirty="0" smtClean="0"/>
              <a:t>. </a:t>
            </a:r>
          </a:p>
          <a:p>
            <a:r>
              <a:rPr lang="en-US" altLang="zh-TW" sz="2400" dirty="0" smtClean="0"/>
              <a:t>Choose one array from </a:t>
            </a:r>
            <a:r>
              <a:rPr lang="en-US" altLang="zh-TW" sz="2400" i="1" dirty="0" smtClean="0"/>
              <a:t>b</a:t>
            </a:r>
            <a:r>
              <a:rPr lang="en-US" altLang="zh-TW" sz="2400" dirty="0"/>
              <a:t>, </a:t>
            </a:r>
            <a:r>
              <a:rPr lang="en-US" altLang="zh-TW" sz="2400" i="1" dirty="0"/>
              <a:t>c</a:t>
            </a:r>
            <a:r>
              <a:rPr lang="en-US" altLang="zh-TW" sz="2400" dirty="0"/>
              <a:t> and </a:t>
            </a:r>
            <a:r>
              <a:rPr lang="en-US" altLang="zh-TW" sz="2400" i="1" dirty="0" smtClean="0"/>
              <a:t>d</a:t>
            </a:r>
            <a:r>
              <a:rPr lang="en-US" altLang="zh-TW" sz="2400" dirty="0" smtClean="0"/>
              <a:t>.</a:t>
            </a:r>
          </a:p>
          <a:p>
            <a:pPr lvl="1"/>
            <a:r>
              <a:rPr lang="en-US" altLang="zh-TW" sz="2000" dirty="0" smtClean="0"/>
              <a:t>Choose </a:t>
            </a:r>
            <a:r>
              <a:rPr lang="en-US" altLang="zh-TW" sz="2000" i="1" dirty="0" smtClean="0"/>
              <a:t>b</a:t>
            </a:r>
            <a:r>
              <a:rPr lang="en-US" altLang="zh-TW" sz="2000" dirty="0" smtClean="0"/>
              <a:t>.</a:t>
            </a:r>
          </a:p>
          <a:p>
            <a:r>
              <a:rPr lang="en-US" altLang="zh-TW" sz="2400" dirty="0" smtClean="0"/>
              <a:t>Select elements</a:t>
            </a:r>
          </a:p>
          <a:p>
            <a:pPr lvl="1"/>
            <a:r>
              <a:rPr lang="en-US" altLang="zh-TW" sz="2000" dirty="0" smtClean="0"/>
              <a:t>(0,0)</a:t>
            </a:r>
          </a:p>
          <a:p>
            <a:pPr lvl="1"/>
            <a:r>
              <a:rPr lang="en-US" altLang="zh-TW" sz="2000" dirty="0" smtClean="0"/>
              <a:t>(m-1,n-1)</a:t>
            </a:r>
          </a:p>
          <a:p>
            <a:r>
              <a:rPr lang="en-US" altLang="zh-TW" sz="2400" dirty="0" smtClean="0"/>
              <a:t>Calculate the sum: </a:t>
            </a:r>
          </a:p>
          <a:p>
            <a:pPr lvl="1"/>
            <a:r>
              <a:rPr lang="en-US" altLang="zh-TW" sz="2000" dirty="0" smtClean="0"/>
              <a:t>a(0,0</a:t>
            </a:r>
            <a:r>
              <a:rPr lang="en-US" altLang="zh-TW" sz="2000" dirty="0"/>
              <a:t>)+a(m-1,n-1)+b(0,0)+b(m-1,n-1)</a:t>
            </a:r>
            <a:endParaRPr lang="zh-TW" altLang="en-US" sz="2000" dirty="0"/>
          </a:p>
          <a:p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204816"/>
              </p:ext>
            </p:extLst>
          </p:nvPr>
        </p:nvGraphicFramePr>
        <p:xfrm>
          <a:off x="179512" y="4921132"/>
          <a:ext cx="2565000" cy="178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000"/>
                <a:gridCol w="855000"/>
                <a:gridCol w="855000"/>
              </a:tblGrid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0070C0"/>
                          </a:solidFill>
                        </a:rPr>
                        <a:t>(0,0)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0070C0"/>
                          </a:solidFill>
                        </a:rPr>
                        <a:t>…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rgbClr val="0070C0"/>
                          </a:solidFill>
                        </a:rPr>
                        <a:t>(0,n-1)</a:t>
                      </a:r>
                      <a:endParaRPr lang="zh-TW" altLang="en-US" sz="1400" b="0" dirty="0" smtClean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0070C0"/>
                          </a:solidFill>
                        </a:rPr>
                        <a:t>(m-1,0)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rgbClr val="0070C0"/>
                          </a:solidFill>
                        </a:rPr>
                        <a:t>…</a:t>
                      </a:r>
                      <a:endParaRPr lang="zh-TW" altLang="en-US" sz="1400" dirty="0" smtClean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rgbClr val="0070C0"/>
                          </a:solidFill>
                        </a:rPr>
                        <a:t>(m-1,n-1)</a:t>
                      </a:r>
                      <a:endParaRPr lang="zh-TW" altLang="en-US" sz="1400" dirty="0" smtClean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79512" y="443711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a</a:t>
            </a:r>
            <a:endParaRPr lang="zh-TW" altLang="en-US" sz="2400" u="none" kern="0" dirty="0">
              <a:solidFill>
                <a:schemeClr val="accent5">
                  <a:lumMod val="2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071868"/>
              </p:ext>
            </p:extLst>
          </p:nvPr>
        </p:nvGraphicFramePr>
        <p:xfrm>
          <a:off x="6422696" y="2173411"/>
          <a:ext cx="2566800" cy="178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600"/>
                <a:gridCol w="855600"/>
                <a:gridCol w="855600"/>
              </a:tblGrid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0070C0"/>
                          </a:solidFill>
                        </a:rPr>
                        <a:t>(0,0)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0070C0"/>
                          </a:solidFill>
                        </a:rPr>
                        <a:t>…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rgbClr val="0070C0"/>
                          </a:solidFill>
                        </a:rPr>
                        <a:t>(0,n-1)</a:t>
                      </a:r>
                      <a:endParaRPr lang="zh-TW" altLang="en-US" sz="1400" b="0" dirty="0" smtClean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0070C0"/>
                          </a:solidFill>
                        </a:rPr>
                        <a:t>(m-1,0)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rgbClr val="0070C0"/>
                          </a:solidFill>
                        </a:rPr>
                        <a:t>…</a:t>
                      </a:r>
                      <a:endParaRPr lang="zh-TW" altLang="en-US" sz="1400" dirty="0" smtClean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rgbClr val="0070C0"/>
                          </a:solidFill>
                        </a:rPr>
                        <a:t>(m-1,n-1)</a:t>
                      </a:r>
                      <a:endParaRPr lang="zh-TW" altLang="en-US" sz="1400" dirty="0" smtClean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422696" y="1689391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 smtClean="0">
                <a:solidFill>
                  <a:srgbClr val="7030A0"/>
                </a:solidFill>
                <a:latin typeface="+mn-lt"/>
                <a:ea typeface="+mn-ea"/>
              </a:rPr>
              <a:t>b</a:t>
            </a:r>
            <a:endParaRPr lang="zh-TW" altLang="en-US" sz="2400" u="none" kern="0" dirty="0">
              <a:solidFill>
                <a:srgbClr val="7030A0"/>
              </a:solidFill>
              <a:latin typeface="+mn-lt"/>
              <a:ea typeface="+mn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137238"/>
              </p:ext>
            </p:extLst>
          </p:nvPr>
        </p:nvGraphicFramePr>
        <p:xfrm>
          <a:off x="3301104" y="4956800"/>
          <a:ext cx="2566800" cy="178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600"/>
                <a:gridCol w="855600"/>
                <a:gridCol w="855600"/>
              </a:tblGrid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0070C0"/>
                          </a:solidFill>
                        </a:rPr>
                        <a:t>(0,0)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0070C0"/>
                          </a:solidFill>
                        </a:rPr>
                        <a:t>…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rgbClr val="0070C0"/>
                          </a:solidFill>
                        </a:rPr>
                        <a:t>(0,n-1)</a:t>
                      </a:r>
                      <a:endParaRPr lang="zh-TW" altLang="en-US" sz="1400" b="0" dirty="0" smtClean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0070C0"/>
                          </a:solidFill>
                        </a:rPr>
                        <a:t>(m-1,0)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rgbClr val="0070C0"/>
                          </a:solidFill>
                        </a:rPr>
                        <a:t>…</a:t>
                      </a:r>
                      <a:endParaRPr lang="zh-TW" altLang="en-US" sz="1400" dirty="0" smtClean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rgbClr val="0070C0"/>
                          </a:solidFill>
                        </a:rPr>
                        <a:t>(m-1,n-1)</a:t>
                      </a:r>
                      <a:endParaRPr lang="zh-TW" altLang="en-US" sz="1400" dirty="0" smtClean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3301104" y="447278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rgbClr val="7030A0"/>
                </a:solidFill>
                <a:latin typeface="+mn-lt"/>
                <a:ea typeface="+mn-ea"/>
              </a:rPr>
              <a:t>c</a:t>
            </a:r>
            <a:endParaRPr lang="en-US" altLang="zh-TW" sz="2400" u="none" kern="0" dirty="0" smtClean="0">
              <a:solidFill>
                <a:srgbClr val="7030A0"/>
              </a:solidFill>
              <a:latin typeface="+mn-lt"/>
              <a:ea typeface="+mn-ea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466888"/>
              </p:ext>
            </p:extLst>
          </p:nvPr>
        </p:nvGraphicFramePr>
        <p:xfrm>
          <a:off x="6422696" y="4956800"/>
          <a:ext cx="2566800" cy="178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600"/>
                <a:gridCol w="855600"/>
                <a:gridCol w="855600"/>
              </a:tblGrid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0070C0"/>
                          </a:solidFill>
                        </a:rPr>
                        <a:t>(0,0)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0070C0"/>
                          </a:solidFill>
                        </a:rPr>
                        <a:t>…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rgbClr val="0070C0"/>
                          </a:solidFill>
                        </a:rPr>
                        <a:t>(0,n-1)</a:t>
                      </a:r>
                      <a:endParaRPr lang="zh-TW" altLang="en-US" sz="1400" b="0" dirty="0" smtClean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0070C0"/>
                          </a:solidFill>
                        </a:rPr>
                        <a:t>(m-1,0)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rgbClr val="0070C0"/>
                          </a:solidFill>
                        </a:rPr>
                        <a:t>…</a:t>
                      </a:r>
                      <a:endParaRPr lang="zh-TW" altLang="en-US" sz="1400" dirty="0" smtClean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rgbClr val="0070C0"/>
                          </a:solidFill>
                        </a:rPr>
                        <a:t>(m-1,n-1)</a:t>
                      </a:r>
                      <a:endParaRPr lang="zh-TW" altLang="en-US" sz="1400" dirty="0" smtClean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6422696" y="447278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rgbClr val="7030A0"/>
                </a:solidFill>
                <a:latin typeface="+mn-lt"/>
                <a:ea typeface="+mn-ea"/>
              </a:rPr>
              <a:t>d</a:t>
            </a:r>
            <a:endParaRPr lang="en-US" altLang="zh-TW" sz="2400" u="none" kern="0" dirty="0" smtClean="0">
              <a:solidFill>
                <a:srgbClr val="7030A0"/>
              </a:solidFill>
              <a:latin typeface="+mn-lt"/>
              <a:ea typeface="+mn-ea"/>
            </a:endParaRPr>
          </a:p>
        </p:txBody>
      </p:sp>
      <p:sp>
        <p:nvSpPr>
          <p:cNvPr id="12" name="文字方塊 11"/>
          <p:cNvSpPr txBox="1"/>
          <p:nvPr/>
        </p:nvSpPr>
        <p:spPr>
          <a:xfrm rot="5400000">
            <a:off x="493675" y="5701292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zh-TW" sz="1400" u="none" dirty="0">
                <a:solidFill>
                  <a:srgbClr val="0070C0"/>
                </a:solidFill>
                <a:latin typeface="+mn-lt"/>
                <a:ea typeface="+mn-ea"/>
              </a:rPr>
              <a:t>…</a:t>
            </a:r>
            <a:endParaRPr lang="zh-TW" altLang="en-US" sz="1400" u="none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424330" y="2173411"/>
            <a:ext cx="846000" cy="576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79512" y="4922922"/>
            <a:ext cx="846000" cy="576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893260" y="6124595"/>
            <a:ext cx="846000" cy="576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118488" y="3376011"/>
            <a:ext cx="846000" cy="576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72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/>
      <p:bldP spid="7" grpId="0"/>
      <p:bldP spid="7" grpId="1"/>
      <p:bldP spid="9" grpId="0"/>
      <p:bldP spid="11" grpId="0"/>
      <p:bldP spid="14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323528" y="1484784"/>
            <a:ext cx="843947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400" u="none" kern="0" dirty="0" smtClean="0"/>
              <a:t>Sample input</a:t>
            </a:r>
          </a:p>
          <a:p>
            <a:pPr marL="0" indent="0">
              <a:buNone/>
            </a:pPr>
            <a:r>
              <a:rPr lang="en-US" altLang="zh-TW" sz="2400" u="none" kern="0" dirty="0" smtClean="0"/>
              <a:t>    3 2</a:t>
            </a:r>
          </a:p>
          <a:p>
            <a:pPr marL="0" indent="0">
              <a:buNone/>
            </a:pPr>
            <a:r>
              <a:rPr lang="en-US" altLang="zh-TW" sz="2400" u="none" kern="0" dirty="0" smtClean="0"/>
              <a:t>    0 1 2 3 4 5</a:t>
            </a:r>
          </a:p>
          <a:p>
            <a:pPr marL="0" indent="0">
              <a:buNone/>
            </a:pPr>
            <a:r>
              <a:rPr lang="en-US" altLang="zh-TW" sz="2400" u="none" kern="0" dirty="0" smtClean="0"/>
              <a:t>    0 1 4 9 16 25</a:t>
            </a:r>
          </a:p>
          <a:p>
            <a:pPr marL="0" indent="0">
              <a:buNone/>
            </a:pPr>
            <a:r>
              <a:rPr lang="en-US" altLang="zh-TW" sz="2400" u="none" kern="0" dirty="0" smtClean="0"/>
              <a:t>    0 1 2 0 1 2</a:t>
            </a:r>
          </a:p>
          <a:p>
            <a:pPr marL="0" indent="0">
              <a:buNone/>
            </a:pPr>
            <a:r>
              <a:rPr lang="en-US" altLang="zh-TW" sz="2400" u="none" kern="0" dirty="0" smtClean="0"/>
              <a:t>    0 2 8 7 10 6</a:t>
            </a:r>
          </a:p>
          <a:p>
            <a:pPr marL="0" indent="0">
              <a:buNone/>
            </a:pPr>
            <a:r>
              <a:rPr lang="en-US" altLang="zh-TW" sz="2400" u="none" kern="0" dirty="0" smtClean="0"/>
              <a:t>    2</a:t>
            </a:r>
          </a:p>
          <a:p>
            <a:pPr marL="0" indent="0">
              <a:buNone/>
            </a:pPr>
            <a:r>
              <a:rPr lang="en-US" altLang="zh-TW" sz="2400" u="none" kern="0" dirty="0" smtClean="0"/>
              <a:t>    2</a:t>
            </a:r>
          </a:p>
          <a:p>
            <a:pPr marL="0" indent="0">
              <a:buNone/>
            </a:pPr>
            <a:r>
              <a:rPr lang="en-US" altLang="zh-TW" sz="2400" u="none" kern="0" dirty="0" smtClean="0"/>
              <a:t>    1 0</a:t>
            </a:r>
          </a:p>
          <a:p>
            <a:pPr marL="0" indent="0">
              <a:buNone/>
            </a:pPr>
            <a:r>
              <a:rPr lang="en-US" altLang="zh-TW" sz="2400" u="none" kern="0" dirty="0" smtClean="0"/>
              <a:t>    2 0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9pPr>
          </a:lstStyle>
          <a:p>
            <a:r>
              <a:rPr lang="en-US" altLang="zh-TW" u="none" kern="0" dirty="0"/>
              <a:t>Take sample input as an example.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657258"/>
              </p:ext>
            </p:extLst>
          </p:nvPr>
        </p:nvGraphicFramePr>
        <p:xfrm>
          <a:off x="4139952" y="2040812"/>
          <a:ext cx="22322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 bwMode="auto">
          <a:xfrm>
            <a:off x="683568" y="2456989"/>
            <a:ext cx="1584176" cy="324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267744" y="235211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rgbClr val="FF0000"/>
                </a:solidFill>
                <a:latin typeface="+mn-lt"/>
                <a:ea typeface="+mn-ea"/>
              </a:rPr>
              <a:t>a</a:t>
            </a:r>
            <a:r>
              <a:rPr lang="en-US" altLang="zh-TW" sz="2400" u="none" kern="0" dirty="0" smtClean="0">
                <a:solidFill>
                  <a:srgbClr val="FF0000"/>
                </a:solidFill>
                <a:latin typeface="+mn-lt"/>
                <a:ea typeface="+mn-ea"/>
              </a:rPr>
              <a:t>rray </a:t>
            </a:r>
            <a:r>
              <a:rPr lang="en-US" altLang="zh-TW" sz="2400" i="1" u="none" kern="0" dirty="0" smtClean="0">
                <a:solidFill>
                  <a:srgbClr val="FF0000"/>
                </a:solidFill>
                <a:latin typeface="+mn-lt"/>
                <a:ea typeface="+mn-ea"/>
              </a:rPr>
              <a:t>a</a:t>
            </a:r>
            <a:endParaRPr lang="zh-TW" altLang="en-US" sz="2400" i="1" u="none" kern="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139952" y="155679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a</a:t>
            </a:r>
            <a:endParaRPr lang="zh-TW" altLang="en-US" sz="2400" u="none" kern="0" dirty="0">
              <a:solidFill>
                <a:schemeClr val="accent5">
                  <a:lumMod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83568" y="2892213"/>
            <a:ext cx="1872208" cy="324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55776" y="282338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rgbClr val="FF0000"/>
                </a:solidFill>
                <a:latin typeface="+mn-lt"/>
                <a:ea typeface="+mn-ea"/>
              </a:rPr>
              <a:t>a</a:t>
            </a:r>
            <a:r>
              <a:rPr lang="en-US" altLang="zh-TW" sz="2400" u="none" kern="0" dirty="0" smtClean="0">
                <a:solidFill>
                  <a:srgbClr val="FF0000"/>
                </a:solidFill>
                <a:latin typeface="+mn-lt"/>
                <a:ea typeface="+mn-ea"/>
              </a:rPr>
              <a:t>rray </a:t>
            </a:r>
            <a:r>
              <a:rPr lang="en-US" altLang="zh-TW" sz="2400" i="1" u="none" kern="0" dirty="0" smtClean="0">
                <a:solidFill>
                  <a:srgbClr val="FF0000"/>
                </a:solidFill>
                <a:latin typeface="+mn-lt"/>
                <a:ea typeface="+mn-ea"/>
              </a:rPr>
              <a:t>b</a:t>
            </a:r>
            <a:endParaRPr lang="zh-TW" altLang="en-US" sz="2400" i="1" u="none" kern="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010247"/>
              </p:ext>
            </p:extLst>
          </p:nvPr>
        </p:nvGraphicFramePr>
        <p:xfrm>
          <a:off x="6588224" y="2043688"/>
          <a:ext cx="22322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6588224" y="155966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 smtClean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b</a:t>
            </a:r>
            <a:endParaRPr lang="zh-TW" altLang="en-US" sz="2400" u="none" kern="0" dirty="0">
              <a:solidFill>
                <a:schemeClr val="accent5">
                  <a:lumMod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83568" y="3324261"/>
            <a:ext cx="1584176" cy="324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267744" y="3255489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rgbClr val="FF0000"/>
                </a:solidFill>
                <a:latin typeface="+mn-lt"/>
                <a:ea typeface="+mn-ea"/>
              </a:rPr>
              <a:t>a</a:t>
            </a:r>
            <a:r>
              <a:rPr lang="en-US" altLang="zh-TW" sz="2400" u="none" kern="0" dirty="0" smtClean="0">
                <a:solidFill>
                  <a:srgbClr val="FF0000"/>
                </a:solidFill>
                <a:latin typeface="+mn-lt"/>
                <a:ea typeface="+mn-ea"/>
              </a:rPr>
              <a:t>rray </a:t>
            </a:r>
            <a:r>
              <a:rPr lang="en-US" altLang="zh-TW" sz="2400" i="1" u="none" kern="0" dirty="0" smtClean="0">
                <a:solidFill>
                  <a:srgbClr val="FF0000"/>
                </a:solidFill>
                <a:latin typeface="+mn-lt"/>
                <a:ea typeface="+mn-ea"/>
              </a:rPr>
              <a:t>c</a:t>
            </a:r>
            <a:endParaRPr lang="zh-TW" altLang="en-US" sz="2400" i="1" u="none" kern="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252639"/>
              </p:ext>
            </p:extLst>
          </p:nvPr>
        </p:nvGraphicFramePr>
        <p:xfrm>
          <a:off x="4139952" y="3841012"/>
          <a:ext cx="22322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4139952" y="335699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c</a:t>
            </a:r>
            <a:endParaRPr lang="en-US" altLang="zh-TW" sz="2400" u="none" kern="0" dirty="0" smtClean="0">
              <a:solidFill>
                <a:schemeClr val="accent5">
                  <a:lumMod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83568" y="3756248"/>
            <a:ext cx="1728192" cy="324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411760" y="3687415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rgbClr val="FF0000"/>
                </a:solidFill>
                <a:latin typeface="+mn-lt"/>
                <a:ea typeface="+mn-ea"/>
              </a:rPr>
              <a:t>a</a:t>
            </a:r>
            <a:r>
              <a:rPr lang="en-US" altLang="zh-TW" sz="2400" u="none" kern="0" dirty="0" smtClean="0">
                <a:solidFill>
                  <a:srgbClr val="FF0000"/>
                </a:solidFill>
                <a:latin typeface="+mn-lt"/>
                <a:ea typeface="+mn-ea"/>
              </a:rPr>
              <a:t>rray </a:t>
            </a:r>
            <a:r>
              <a:rPr lang="en-US" altLang="zh-TW" sz="2400" i="1" u="none" kern="0" dirty="0" smtClean="0">
                <a:solidFill>
                  <a:srgbClr val="FF0000"/>
                </a:solidFill>
                <a:latin typeface="+mn-lt"/>
                <a:ea typeface="+mn-ea"/>
              </a:rPr>
              <a:t>d</a:t>
            </a:r>
            <a:endParaRPr lang="zh-TW" altLang="en-US" sz="2400" i="1" u="none" kern="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705317"/>
              </p:ext>
            </p:extLst>
          </p:nvPr>
        </p:nvGraphicFramePr>
        <p:xfrm>
          <a:off x="6588224" y="3841012"/>
          <a:ext cx="22322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6588224" y="335699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d</a:t>
            </a:r>
            <a:endParaRPr lang="en-US" altLang="zh-TW" sz="2400" u="none" kern="0" dirty="0" smtClean="0">
              <a:solidFill>
                <a:schemeClr val="accent5">
                  <a:lumMod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83568" y="1988840"/>
            <a:ext cx="576065" cy="324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259633" y="1920007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 smtClean="0">
                <a:solidFill>
                  <a:srgbClr val="FF0000"/>
                </a:solidFill>
                <a:latin typeface="+mn-lt"/>
                <a:ea typeface="+mn-ea"/>
              </a:rPr>
              <a:t>3</a:t>
            </a:r>
            <a:r>
              <a:rPr lang="zh-TW" altLang="en-US" sz="2400" u="none" kern="0" dirty="0" smtClean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TW" sz="2400" u="none" kern="0" dirty="0">
                <a:solidFill>
                  <a:srgbClr val="FF0000"/>
                </a:solidFill>
                <a:latin typeface="+mn-lt"/>
                <a:ea typeface="+mn-ea"/>
              </a:rPr>
              <a:t>x</a:t>
            </a:r>
            <a:r>
              <a:rPr lang="en-US" altLang="zh-TW" sz="2400" u="none" kern="0" dirty="0" smtClean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TW" sz="2400" u="none" kern="0" dirty="0">
                <a:solidFill>
                  <a:srgbClr val="FF0000"/>
                </a:solidFill>
                <a:latin typeface="+mn-lt"/>
                <a:ea typeface="+mn-ea"/>
              </a:rPr>
              <a:t>2 </a:t>
            </a:r>
            <a:r>
              <a:rPr lang="en-US" altLang="zh-TW" sz="2400" u="none" kern="0" dirty="0" smtClean="0">
                <a:solidFill>
                  <a:srgbClr val="FF0000"/>
                </a:solidFill>
                <a:latin typeface="+mn-lt"/>
                <a:ea typeface="+mn-ea"/>
              </a:rPr>
              <a:t>arrays</a:t>
            </a:r>
            <a:endParaRPr lang="zh-TW" altLang="en-US" sz="2400" u="none" kern="0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603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/>
      <p:bldP spid="15" grpId="1"/>
      <p:bldP spid="7" grpId="0"/>
      <p:bldP spid="9" grpId="0" animBg="1"/>
      <p:bldP spid="9" grpId="1" animBg="1"/>
      <p:bldP spid="11" grpId="0"/>
      <p:bldP spid="11" grpId="1"/>
      <p:bldP spid="13" grpId="0"/>
      <p:bldP spid="17" grpId="0" animBg="1"/>
      <p:bldP spid="17" grpId="1" animBg="1"/>
      <p:bldP spid="18" grpId="0"/>
      <p:bldP spid="18" grpId="1"/>
      <p:bldP spid="20" grpId="0"/>
      <p:bldP spid="21" grpId="0" animBg="1"/>
      <p:bldP spid="22" grpId="0"/>
      <p:bldP spid="24" grpId="0"/>
      <p:bldP spid="27" grpId="0" animBg="1"/>
      <p:bldP spid="27" grpId="1" animBg="1"/>
      <p:bldP spid="28" grpId="0"/>
      <p:bldP spid="2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字方塊 30"/>
          <p:cNvSpPr txBox="1"/>
          <p:nvPr/>
        </p:nvSpPr>
        <p:spPr>
          <a:xfrm>
            <a:off x="1179240" y="5487615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rgbClr val="FF0000"/>
                </a:solidFill>
                <a:latin typeface="+mn-lt"/>
                <a:ea typeface="+mn-ea"/>
              </a:rPr>
              <a:t>s</a:t>
            </a:r>
            <a:r>
              <a:rPr lang="en-US" altLang="zh-TW" sz="2400" u="none" kern="0" dirty="0" smtClean="0">
                <a:solidFill>
                  <a:srgbClr val="FF0000"/>
                </a:solidFill>
                <a:latin typeface="+mn-lt"/>
                <a:ea typeface="+mn-ea"/>
              </a:rPr>
              <a:t>elect (2, 0)</a:t>
            </a:r>
            <a:endParaRPr lang="zh-TW" altLang="en-US" sz="2400" i="1" u="none" kern="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6732488" y="3987184"/>
            <a:ext cx="2232000" cy="1098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323528" y="1484784"/>
            <a:ext cx="843947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400" u="none" kern="0" dirty="0" smtClean="0"/>
              <a:t>Sample input</a:t>
            </a:r>
          </a:p>
          <a:p>
            <a:pPr marL="0" indent="0">
              <a:buNone/>
            </a:pPr>
            <a:r>
              <a:rPr lang="en-US" altLang="zh-TW" sz="2400" u="none" kern="0" dirty="0" smtClean="0"/>
              <a:t>    3 2</a:t>
            </a:r>
          </a:p>
          <a:p>
            <a:pPr marL="0" indent="0">
              <a:buNone/>
            </a:pPr>
            <a:r>
              <a:rPr lang="en-US" altLang="zh-TW" sz="2400" u="none" kern="0" dirty="0" smtClean="0"/>
              <a:t>    0 1 2 3 4 5</a:t>
            </a:r>
          </a:p>
          <a:p>
            <a:pPr marL="0" indent="0">
              <a:buNone/>
            </a:pPr>
            <a:r>
              <a:rPr lang="en-US" altLang="zh-TW" sz="2400" u="none" kern="0" dirty="0" smtClean="0"/>
              <a:t>    0 1 4 9 16 25</a:t>
            </a:r>
          </a:p>
          <a:p>
            <a:pPr marL="0" indent="0">
              <a:buNone/>
            </a:pPr>
            <a:r>
              <a:rPr lang="en-US" altLang="zh-TW" sz="2400" u="none" kern="0" dirty="0" smtClean="0"/>
              <a:t>    0 1 2 0 1 2</a:t>
            </a:r>
          </a:p>
          <a:p>
            <a:pPr marL="0" indent="0">
              <a:buNone/>
            </a:pPr>
            <a:r>
              <a:rPr lang="en-US" altLang="zh-TW" sz="2400" u="none" kern="0" dirty="0" smtClean="0"/>
              <a:t>    0 2 8 7 10 6</a:t>
            </a:r>
          </a:p>
          <a:p>
            <a:pPr marL="0" indent="0">
              <a:buNone/>
            </a:pPr>
            <a:r>
              <a:rPr lang="en-US" altLang="zh-TW" sz="2400" u="none" kern="0" dirty="0" smtClean="0"/>
              <a:t>    2</a:t>
            </a:r>
          </a:p>
          <a:p>
            <a:pPr marL="0" indent="0">
              <a:buNone/>
            </a:pPr>
            <a:r>
              <a:rPr lang="en-US" altLang="zh-TW" sz="2400" u="none" kern="0" dirty="0" smtClean="0"/>
              <a:t>    2</a:t>
            </a:r>
          </a:p>
          <a:p>
            <a:pPr marL="0" indent="0">
              <a:buNone/>
            </a:pPr>
            <a:r>
              <a:rPr lang="en-US" altLang="zh-TW" sz="2400" u="none" kern="0" dirty="0" smtClean="0"/>
              <a:t>    1 0</a:t>
            </a:r>
          </a:p>
          <a:p>
            <a:pPr marL="0" indent="0">
              <a:buNone/>
            </a:pPr>
            <a:r>
              <a:rPr lang="en-US" altLang="zh-TW" sz="2400" u="none" kern="0" dirty="0" smtClean="0"/>
              <a:t>    2 0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9pPr>
          </a:lstStyle>
          <a:p>
            <a:r>
              <a:rPr lang="en-US" altLang="zh-TW" u="none" kern="0" dirty="0"/>
              <a:t>Take sample input as an example.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657258"/>
              </p:ext>
            </p:extLst>
          </p:nvPr>
        </p:nvGraphicFramePr>
        <p:xfrm>
          <a:off x="4139952" y="2040812"/>
          <a:ext cx="22322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139952" y="155679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a</a:t>
            </a:r>
            <a:endParaRPr lang="zh-TW" altLang="en-US" sz="2400" u="none" kern="0" dirty="0">
              <a:solidFill>
                <a:schemeClr val="accent5">
                  <a:lumMod val="2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010247"/>
              </p:ext>
            </p:extLst>
          </p:nvPr>
        </p:nvGraphicFramePr>
        <p:xfrm>
          <a:off x="6588224" y="2043688"/>
          <a:ext cx="22322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6588224" y="155966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 smtClean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b</a:t>
            </a:r>
            <a:endParaRPr lang="zh-TW" altLang="en-US" sz="2400" u="none" kern="0" dirty="0">
              <a:solidFill>
                <a:schemeClr val="accent5">
                  <a:lumMod val="2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252639"/>
              </p:ext>
            </p:extLst>
          </p:nvPr>
        </p:nvGraphicFramePr>
        <p:xfrm>
          <a:off x="4139952" y="3841012"/>
          <a:ext cx="22322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4139952" y="335699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c</a:t>
            </a:r>
            <a:endParaRPr lang="en-US" altLang="zh-TW" sz="2400" u="none" kern="0" dirty="0" smtClean="0">
              <a:solidFill>
                <a:schemeClr val="accent5">
                  <a:lumMod val="2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705317"/>
              </p:ext>
            </p:extLst>
          </p:nvPr>
        </p:nvGraphicFramePr>
        <p:xfrm>
          <a:off x="6588224" y="3841012"/>
          <a:ext cx="22322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6588224" y="335699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d</a:t>
            </a:r>
            <a:endParaRPr lang="en-US" altLang="zh-TW" sz="2400" u="none" kern="0" dirty="0" smtClean="0">
              <a:solidFill>
                <a:schemeClr val="accent5">
                  <a:lumMod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83568" y="4185120"/>
            <a:ext cx="288032" cy="324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 bwMode="auto">
          <a:xfrm>
            <a:off x="323528" y="1484784"/>
            <a:ext cx="843947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400" u="none" kern="0" dirty="0" smtClean="0"/>
              <a:t>Sample input</a:t>
            </a:r>
          </a:p>
          <a:p>
            <a:pPr marL="0" indent="0">
              <a:buNone/>
            </a:pPr>
            <a:r>
              <a:rPr lang="en-US" altLang="zh-TW" sz="2400" u="none" kern="0" dirty="0" smtClean="0"/>
              <a:t>    3 2</a:t>
            </a:r>
          </a:p>
          <a:p>
            <a:pPr marL="0" indent="0">
              <a:buNone/>
            </a:pPr>
            <a:r>
              <a:rPr lang="en-US" altLang="zh-TW" sz="2400" u="none" kern="0" dirty="0" smtClean="0"/>
              <a:t>    0 1 2 3 4 5</a:t>
            </a:r>
          </a:p>
          <a:p>
            <a:pPr marL="0" indent="0">
              <a:buNone/>
            </a:pPr>
            <a:r>
              <a:rPr lang="en-US" altLang="zh-TW" sz="2400" u="none" kern="0" dirty="0" smtClean="0"/>
              <a:t>    0 1 4 9 16 25</a:t>
            </a:r>
          </a:p>
          <a:p>
            <a:pPr marL="0" indent="0">
              <a:buNone/>
            </a:pPr>
            <a:r>
              <a:rPr lang="en-US" altLang="zh-TW" sz="2400" u="none" kern="0" dirty="0" smtClean="0"/>
              <a:t>    0 1 2 0 1 2</a:t>
            </a:r>
          </a:p>
          <a:p>
            <a:pPr marL="0" indent="0">
              <a:buNone/>
            </a:pPr>
            <a:r>
              <a:rPr lang="en-US" altLang="zh-TW" sz="2400" u="none" kern="0" dirty="0" smtClean="0"/>
              <a:t>    0 2 8 7 10 6</a:t>
            </a:r>
          </a:p>
          <a:p>
            <a:pPr marL="0" indent="0">
              <a:buNone/>
            </a:pPr>
            <a:r>
              <a:rPr lang="en-US" altLang="zh-TW" sz="2400" u="none" kern="0" dirty="0" smtClean="0"/>
              <a:t>    2</a:t>
            </a:r>
          </a:p>
          <a:p>
            <a:pPr marL="0" indent="0">
              <a:buNone/>
            </a:pPr>
            <a:r>
              <a:rPr lang="en-US" altLang="zh-TW" sz="2400" u="none" kern="0" dirty="0" smtClean="0"/>
              <a:t>    2</a:t>
            </a:r>
          </a:p>
          <a:p>
            <a:pPr marL="0" indent="0">
              <a:buNone/>
            </a:pPr>
            <a:r>
              <a:rPr lang="en-US" altLang="zh-TW" sz="2400" u="none" kern="0" dirty="0" smtClean="0"/>
              <a:t>    1 0</a:t>
            </a:r>
          </a:p>
          <a:p>
            <a:pPr marL="0" indent="0">
              <a:buNone/>
            </a:pPr>
            <a:r>
              <a:rPr lang="en-US" altLang="zh-TW" sz="2400" u="none" kern="0" dirty="0" smtClean="0"/>
              <a:t>    2 0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683568" y="4620344"/>
            <a:ext cx="288032" cy="324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7" name="左大括弧 16"/>
          <p:cNvSpPr/>
          <p:nvPr/>
        </p:nvSpPr>
        <p:spPr bwMode="auto">
          <a:xfrm>
            <a:off x="422236" y="5049180"/>
            <a:ext cx="216024" cy="792088"/>
          </a:xfrm>
          <a:prstGeom prst="leftBrac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971600" y="4119463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rgbClr val="FF0000"/>
                </a:solidFill>
                <a:latin typeface="+mn-lt"/>
                <a:ea typeface="+mn-ea"/>
              </a:rPr>
              <a:t>c</a:t>
            </a:r>
            <a:r>
              <a:rPr lang="en-US" altLang="zh-TW" sz="2400" u="none" kern="0" dirty="0" smtClean="0">
                <a:solidFill>
                  <a:srgbClr val="FF0000"/>
                </a:solidFill>
                <a:latin typeface="+mn-lt"/>
                <a:ea typeface="+mn-ea"/>
              </a:rPr>
              <a:t>hoose array </a:t>
            </a:r>
            <a:r>
              <a:rPr lang="en-US" altLang="zh-TW" sz="2400" i="1" u="none" kern="0" dirty="0">
                <a:solidFill>
                  <a:srgbClr val="FF0000"/>
                </a:solidFill>
                <a:latin typeface="+mn-lt"/>
                <a:ea typeface="+mn-ea"/>
              </a:rPr>
              <a:t>d</a:t>
            </a:r>
            <a:endParaRPr lang="zh-TW" altLang="en-US" sz="2400" i="1" u="none" kern="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971600" y="454387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rgbClr val="FF0000"/>
                </a:solidFill>
                <a:latin typeface="+mn-lt"/>
                <a:ea typeface="+mn-ea"/>
              </a:rPr>
              <a:t>s</a:t>
            </a:r>
            <a:r>
              <a:rPr lang="en-US" altLang="zh-TW" sz="2400" u="none" kern="0" dirty="0" smtClean="0">
                <a:solidFill>
                  <a:srgbClr val="FF0000"/>
                </a:solidFill>
                <a:latin typeface="+mn-lt"/>
                <a:ea typeface="+mn-ea"/>
              </a:rPr>
              <a:t>elect 2 elements</a:t>
            </a:r>
            <a:endParaRPr lang="zh-TW" altLang="en-US" sz="2400" i="1" u="none" kern="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83568" y="5049216"/>
            <a:ext cx="504056" cy="324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259632" y="5013176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rgbClr val="FF0000"/>
                </a:solidFill>
                <a:latin typeface="+mn-lt"/>
                <a:ea typeface="+mn-ea"/>
              </a:rPr>
              <a:t>s</a:t>
            </a:r>
            <a:r>
              <a:rPr lang="en-US" altLang="zh-TW" sz="2400" u="none" kern="0" dirty="0" smtClean="0">
                <a:solidFill>
                  <a:srgbClr val="FF0000"/>
                </a:solidFill>
                <a:latin typeface="+mn-lt"/>
                <a:ea typeface="+mn-ea"/>
              </a:rPr>
              <a:t>elect (1, 0)</a:t>
            </a:r>
            <a:endParaRPr lang="zh-TW" altLang="en-US" sz="2400" i="1" u="none" kern="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6588224" y="4224634"/>
            <a:ext cx="1137963" cy="3580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4139952" y="2422920"/>
            <a:ext cx="1137963" cy="3580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83568" y="5523655"/>
            <a:ext cx="504056" cy="324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139952" y="2776772"/>
            <a:ext cx="1137963" cy="3580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588224" y="4586336"/>
            <a:ext cx="1137963" cy="3580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513453" y="3347407"/>
            <a:ext cx="183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(array ID: 1)</a:t>
            </a:r>
            <a:endParaRPr lang="zh-TW" altLang="en-US" sz="2400" i="1" u="none" kern="0" dirty="0">
              <a:solidFill>
                <a:schemeClr val="accent6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928778" y="1555974"/>
            <a:ext cx="183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(array ID: 0)</a:t>
            </a:r>
            <a:endParaRPr lang="zh-TW" altLang="en-US" sz="2400" i="1" u="none" kern="0" dirty="0">
              <a:solidFill>
                <a:schemeClr val="accent6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923580" y="3347406"/>
            <a:ext cx="183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(array ID: 2)</a:t>
            </a:r>
            <a:endParaRPr lang="zh-TW" altLang="en-US" sz="2400" i="1" u="none" kern="0" dirty="0">
              <a:solidFill>
                <a:schemeClr val="accent6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38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2" grpId="0" animBg="1"/>
      <p:bldP spid="25" grpId="0" animBg="1"/>
      <p:bldP spid="16" grpId="0" animBg="1"/>
      <p:bldP spid="16" grpId="1" animBg="1"/>
      <p:bldP spid="17" grpId="0" animBg="1"/>
      <p:bldP spid="17" grpId="1" animBg="1"/>
      <p:bldP spid="26" grpId="0"/>
      <p:bldP spid="18" grpId="0"/>
      <p:bldP spid="18" grpId="1"/>
      <p:bldP spid="21" grpId="0" animBg="1"/>
      <p:bldP spid="21" grpId="1" animBg="1"/>
      <p:bldP spid="22" grpId="0"/>
      <p:bldP spid="22" grpId="1"/>
      <p:bldP spid="28" grpId="1" animBg="1"/>
      <p:bldP spid="29" grpId="1" animBg="1"/>
      <p:bldP spid="30" grpId="0" animBg="1"/>
      <p:bldP spid="30" grpId="1" animBg="1"/>
      <p:bldP spid="32" grpId="0" animBg="1"/>
      <p:bldP spid="33" grpId="0" animBg="1"/>
      <p:bldP spid="27" grpId="0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 bwMode="auto">
          <a:xfrm>
            <a:off x="6732488" y="3987184"/>
            <a:ext cx="2232000" cy="1098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323528" y="1484784"/>
            <a:ext cx="843947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400" u="none" kern="0" dirty="0" smtClean="0"/>
              <a:t>Sample Output</a:t>
            </a:r>
            <a:endParaRPr lang="en-US" altLang="zh-TW" sz="2400" u="none" kern="0" dirty="0"/>
          </a:p>
          <a:p>
            <a:pPr marL="0" indent="0">
              <a:buNone/>
            </a:pPr>
            <a:r>
              <a:rPr lang="en-US" altLang="zh-TW" sz="2400" u="none" kern="0" dirty="0" smtClean="0"/>
              <a:t>    24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9pPr>
          </a:lstStyle>
          <a:p>
            <a:r>
              <a:rPr lang="en-US" altLang="zh-TW" u="none" kern="0" dirty="0"/>
              <a:t>Take sample input as an example.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4139952" y="2040812"/>
          <a:ext cx="22322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139952" y="155679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a</a:t>
            </a:r>
            <a:endParaRPr lang="zh-TW" altLang="en-US" sz="2400" u="none" kern="0" dirty="0">
              <a:solidFill>
                <a:schemeClr val="accent5">
                  <a:lumMod val="2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6588224" y="2043688"/>
          <a:ext cx="22322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6588224" y="155966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 smtClean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b</a:t>
            </a:r>
            <a:endParaRPr lang="zh-TW" altLang="en-US" sz="2400" u="none" kern="0" dirty="0">
              <a:solidFill>
                <a:schemeClr val="accent5">
                  <a:lumMod val="2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/>
          </p:nvPr>
        </p:nvGraphicFramePr>
        <p:xfrm>
          <a:off x="4139952" y="3841012"/>
          <a:ext cx="22322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4139952" y="335699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c</a:t>
            </a:r>
            <a:endParaRPr lang="en-US" altLang="zh-TW" sz="2400" u="none" kern="0" dirty="0" smtClean="0">
              <a:solidFill>
                <a:schemeClr val="accent5">
                  <a:lumMod val="2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/>
          </p:nvPr>
        </p:nvGraphicFramePr>
        <p:xfrm>
          <a:off x="6588224" y="3841012"/>
          <a:ext cx="22322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6588224" y="335699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d</a:t>
            </a:r>
            <a:endParaRPr lang="en-US" altLang="zh-TW" sz="2400" u="none" kern="0" dirty="0" smtClean="0">
              <a:solidFill>
                <a:schemeClr val="accent5">
                  <a:lumMod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588224" y="4224634"/>
            <a:ext cx="1137963" cy="3580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139952" y="2422920"/>
            <a:ext cx="1137963" cy="3580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4139952" y="2776772"/>
            <a:ext cx="1137963" cy="3580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588224" y="4586336"/>
            <a:ext cx="1137963" cy="3580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151620" y="1916832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zh-TW" altLang="en-US" sz="2400" u="none" kern="0" dirty="0" smtClean="0">
                <a:solidFill>
                  <a:srgbClr val="FF0000"/>
                </a:solidFill>
                <a:latin typeface="+mn-lt"/>
                <a:ea typeface="+mn-ea"/>
              </a:rPr>
              <a:t>← </a:t>
            </a:r>
            <a:r>
              <a:rPr lang="en-US" altLang="zh-TW" sz="2400" u="none" kern="0" dirty="0" smtClean="0">
                <a:solidFill>
                  <a:srgbClr val="FF0000"/>
                </a:solidFill>
                <a:latin typeface="+mn-lt"/>
                <a:ea typeface="+mn-ea"/>
              </a:rPr>
              <a:t>2+4+8+10</a:t>
            </a:r>
            <a:endParaRPr lang="zh-TW" altLang="en-US" sz="2400" u="none" kern="0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412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323528" y="1484784"/>
            <a:ext cx="843947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TW" sz="2400" u="none" kern="0" dirty="0" smtClean="0"/>
          </a:p>
        </p:txBody>
      </p:sp>
      <p:sp>
        <p:nvSpPr>
          <p:cNvPr id="5" name="標題 1"/>
          <p:cNvSpPr txBox="1">
            <a:spLocks/>
          </p:cNvSpPr>
          <p:nvPr/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9pPr>
          </a:lstStyle>
          <a:p>
            <a:r>
              <a:rPr lang="en-US" altLang="zh-TW" u="none" kern="0" dirty="0" smtClean="0"/>
              <a:t>Prerequisite of the task</a:t>
            </a:r>
            <a:endParaRPr lang="en-US" altLang="zh-TW" u="none" kern="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553393"/>
              </p:ext>
            </p:extLst>
          </p:nvPr>
        </p:nvGraphicFramePr>
        <p:xfrm>
          <a:off x="4211960" y="3841012"/>
          <a:ext cx="22322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211960" y="335699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a</a:t>
            </a:r>
            <a:endParaRPr lang="zh-TW" altLang="en-US" sz="2400" u="none" kern="0" dirty="0">
              <a:solidFill>
                <a:schemeClr val="accent5">
                  <a:lumMod val="2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602094"/>
              </p:ext>
            </p:extLst>
          </p:nvPr>
        </p:nvGraphicFramePr>
        <p:xfrm>
          <a:off x="6660232" y="3843888"/>
          <a:ext cx="22322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6660232" y="335986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 smtClean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b</a:t>
            </a:r>
            <a:endParaRPr lang="zh-TW" altLang="en-US" sz="2400" u="none" kern="0" dirty="0">
              <a:solidFill>
                <a:schemeClr val="accent5">
                  <a:lumMod val="2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567446"/>
              </p:ext>
            </p:extLst>
          </p:nvPr>
        </p:nvGraphicFramePr>
        <p:xfrm>
          <a:off x="4211960" y="5641212"/>
          <a:ext cx="22322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4211960" y="515719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c</a:t>
            </a:r>
            <a:endParaRPr lang="en-US" altLang="zh-TW" sz="2400" u="none" kern="0" dirty="0" smtClean="0">
              <a:solidFill>
                <a:schemeClr val="accent5">
                  <a:lumMod val="2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070960"/>
              </p:ext>
            </p:extLst>
          </p:nvPr>
        </p:nvGraphicFramePr>
        <p:xfrm>
          <a:off x="6660232" y="5641212"/>
          <a:ext cx="22322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6660232" y="515719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d</a:t>
            </a:r>
            <a:endParaRPr lang="en-US" altLang="zh-TW" sz="2400" u="none" kern="0" dirty="0" smtClean="0">
              <a:solidFill>
                <a:schemeClr val="accent5">
                  <a:lumMod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57200" y="1635516"/>
            <a:ext cx="8305800" cy="1791260"/>
          </a:xfrm>
          <a:prstGeom prst="rect">
            <a:avLst/>
          </a:prstGeom>
          <a:solidFill>
            <a:srgbClr val="E1FFE1"/>
          </a:solidFill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2400" u="none" kern="0" dirty="0">
                <a:latin typeface="+mn-lt"/>
                <a:ea typeface="+mn-ea"/>
              </a:rPr>
              <a:t>In </a:t>
            </a:r>
            <a:r>
              <a:rPr lang="en-US" altLang="zh-TW" sz="2400" u="none" kern="0" dirty="0" err="1" smtClean="0">
                <a:latin typeface="+mn-lt"/>
                <a:ea typeface="+mn-ea"/>
              </a:rPr>
              <a:t>main.c</a:t>
            </a:r>
            <a:endParaRPr lang="en-US" altLang="zh-TW" sz="2400" u="none" kern="0" dirty="0" smtClean="0">
              <a:latin typeface="+mn-lt"/>
              <a:ea typeface="+mn-ea"/>
            </a:endParaRP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endParaRPr lang="en-US" altLang="zh-TW" sz="2400" u="none" kern="0" dirty="0">
              <a:latin typeface="+mn-lt"/>
              <a:ea typeface="+mn-ea"/>
            </a:endParaRP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endParaRPr lang="en-US" altLang="zh-TW" sz="2400" u="none" kern="0" dirty="0">
              <a:latin typeface="+mn-lt"/>
              <a:ea typeface="+mn-ea"/>
            </a:endParaRP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endParaRPr lang="en-US" altLang="zh-TW" sz="2400" u="none" kern="0" dirty="0" smtClean="0">
              <a:latin typeface="+mn-lt"/>
              <a:ea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904256"/>
            <a:ext cx="1762125" cy="228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5" y="2420888"/>
            <a:ext cx="2952000" cy="827868"/>
          </a:xfrm>
          <a:prstGeom prst="rect">
            <a:avLst/>
          </a:prstGeom>
        </p:spPr>
      </p:pic>
      <p:cxnSp>
        <p:nvCxnSpPr>
          <p:cNvPr id="21" name="直線單箭頭接點 20"/>
          <p:cNvCxnSpPr/>
          <p:nvPr/>
        </p:nvCxnSpPr>
        <p:spPr bwMode="auto">
          <a:xfrm>
            <a:off x="7193907" y="3565733"/>
            <a:ext cx="17441" cy="33043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6745346" y="3170255"/>
            <a:ext cx="1054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u="none" kern="0" dirty="0">
                <a:solidFill>
                  <a:srgbClr val="FF9900"/>
                </a:solidFill>
                <a:latin typeface="+mn-lt"/>
                <a:ea typeface="+mn-ea"/>
              </a:rPr>
              <a:t>entry[0]</a:t>
            </a:r>
            <a:endParaRPr lang="zh-TW" altLang="en-US" sz="2000" u="none" kern="0" dirty="0">
              <a:solidFill>
                <a:srgbClr val="FF9900"/>
              </a:solidFill>
              <a:latin typeface="+mn-lt"/>
              <a:ea typeface="+mn-ea"/>
            </a:endParaRPr>
          </a:p>
        </p:txBody>
      </p:sp>
      <p:cxnSp>
        <p:nvCxnSpPr>
          <p:cNvPr id="29" name="直線單箭頭接點 28"/>
          <p:cNvCxnSpPr/>
          <p:nvPr/>
        </p:nvCxnSpPr>
        <p:spPr bwMode="auto">
          <a:xfrm>
            <a:off x="4732529" y="5402824"/>
            <a:ext cx="17441" cy="33043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字方塊 29"/>
          <p:cNvSpPr txBox="1"/>
          <p:nvPr/>
        </p:nvSpPr>
        <p:spPr>
          <a:xfrm>
            <a:off x="4283968" y="5007346"/>
            <a:ext cx="1054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u="none" kern="0" dirty="0" smtClean="0">
                <a:solidFill>
                  <a:srgbClr val="FF9900"/>
                </a:solidFill>
                <a:latin typeface="+mn-lt"/>
                <a:ea typeface="+mn-ea"/>
              </a:rPr>
              <a:t>entry[1]</a:t>
            </a:r>
            <a:endParaRPr lang="zh-TW" altLang="en-US" sz="2000" u="none" kern="0" dirty="0">
              <a:solidFill>
                <a:srgbClr val="FF9900"/>
              </a:solidFill>
              <a:latin typeface="+mn-lt"/>
              <a:ea typeface="+mn-ea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>
            <a:off x="7168246" y="5398192"/>
            <a:ext cx="17441" cy="33043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文字方塊 31"/>
          <p:cNvSpPr txBox="1"/>
          <p:nvPr/>
        </p:nvSpPr>
        <p:spPr>
          <a:xfrm>
            <a:off x="6719685" y="5002714"/>
            <a:ext cx="1054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u="none" kern="0" dirty="0" smtClean="0">
                <a:solidFill>
                  <a:srgbClr val="FF9900"/>
                </a:solidFill>
                <a:latin typeface="+mn-lt"/>
                <a:ea typeface="+mn-ea"/>
              </a:rPr>
              <a:t>entry[2]</a:t>
            </a:r>
            <a:endParaRPr lang="zh-TW" altLang="en-US" sz="2000" u="none" kern="0" dirty="0">
              <a:solidFill>
                <a:srgbClr val="FF9900"/>
              </a:solidFill>
              <a:latin typeface="+mn-lt"/>
              <a:ea typeface="+mn-ea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00" y="2264218"/>
            <a:ext cx="7488000" cy="53985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9382" y="1892571"/>
            <a:ext cx="3024000" cy="270970"/>
          </a:xfrm>
          <a:prstGeom prst="rect">
            <a:avLst/>
          </a:prstGeom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46954"/>
              </p:ext>
            </p:extLst>
          </p:nvPr>
        </p:nvGraphicFramePr>
        <p:xfrm>
          <a:off x="536789" y="4241462"/>
          <a:ext cx="3503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742"/>
                <a:gridCol w="700742"/>
                <a:gridCol w="700742"/>
                <a:gridCol w="700742"/>
                <a:gridCol w="700742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524448" y="3832829"/>
            <a:ext cx="2124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 err="1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i</a:t>
            </a:r>
            <a:r>
              <a:rPr lang="en-US" altLang="zh-TW" sz="2400" u="none" kern="0" dirty="0" err="1" smtClean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ndex_to_add</a:t>
            </a:r>
            <a:endParaRPr lang="zh-TW" altLang="en-US" sz="2400" u="none" kern="0" dirty="0">
              <a:solidFill>
                <a:schemeClr val="accent5">
                  <a:lumMod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19944" y="4221088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zh-TW" sz="1800" u="none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1</a:t>
            </a:r>
            <a:endParaRPr lang="zh-TW" altLang="en-US" sz="1800" u="none" dirty="0">
              <a:solidFill>
                <a:schemeClr val="accent5">
                  <a:lumMod val="1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338730" y="4221088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zh-TW" sz="1800" u="none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0</a:t>
            </a:r>
            <a:endParaRPr lang="zh-TW" altLang="en-US" sz="1800" u="none" dirty="0">
              <a:solidFill>
                <a:schemeClr val="accent5">
                  <a:lumMod val="1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24448" y="4221088"/>
            <a:ext cx="1404000" cy="3693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39414" y="4590420"/>
            <a:ext cx="974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rgbClr val="FF0000"/>
                </a:solidFill>
                <a:latin typeface="+mn-lt"/>
                <a:ea typeface="+mn-ea"/>
              </a:rPr>
              <a:t>(1,0)</a:t>
            </a:r>
            <a:endParaRPr lang="zh-TW" altLang="en-US" sz="2400" u="none" kern="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1979712" y="4221088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zh-TW" sz="1800" u="none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2</a:t>
            </a:r>
            <a:endParaRPr lang="zh-TW" altLang="en-US" sz="1800" u="none" dirty="0">
              <a:solidFill>
                <a:schemeClr val="accent5">
                  <a:lumMod val="1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2698498" y="4221088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zh-TW" sz="1800" u="none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0</a:t>
            </a:r>
            <a:endParaRPr lang="zh-TW" altLang="en-US" sz="1800" u="none" dirty="0">
              <a:solidFill>
                <a:schemeClr val="accent5">
                  <a:lumMod val="1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907704" y="4221088"/>
            <a:ext cx="1404000" cy="3693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2122670" y="4581128"/>
            <a:ext cx="974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 smtClean="0">
                <a:solidFill>
                  <a:srgbClr val="FF0000"/>
                </a:solidFill>
                <a:latin typeface="+mn-lt"/>
                <a:ea typeface="+mn-ea"/>
              </a:rPr>
              <a:t>(2,0</a:t>
            </a:r>
            <a:r>
              <a:rPr lang="en-US" altLang="zh-TW" sz="2400" u="none" kern="0" dirty="0">
                <a:solidFill>
                  <a:srgbClr val="FF0000"/>
                </a:solidFill>
                <a:latin typeface="+mn-lt"/>
                <a:ea typeface="+mn-ea"/>
              </a:rPr>
              <a:t>)</a:t>
            </a:r>
            <a:endParaRPr lang="zh-TW" altLang="en-US" sz="2400" u="none" kern="0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487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0" grpId="0"/>
      <p:bldP spid="32" grpId="0"/>
      <p:bldP spid="42" grpId="0"/>
      <p:bldP spid="43" grpId="0"/>
      <p:bldP spid="11" grpId="0" animBg="1"/>
      <p:bldP spid="11" grpId="1" animBg="1"/>
      <p:bldP spid="14" grpId="0"/>
      <p:bldP spid="14" grpId="1"/>
      <p:bldP spid="44" grpId="0"/>
      <p:bldP spid="45" grpId="0"/>
      <p:bldP spid="46" grpId="0" animBg="1"/>
      <p:bldP spid="46" grpId="1" animBg="1"/>
      <p:bldP spid="47" grpId="0"/>
      <p:bldP spid="4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323528" y="1484784"/>
            <a:ext cx="843947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zh-TW" sz="1600" u="none" kern="0" dirty="0" smtClean="0"/>
          </a:p>
          <a:p>
            <a:pPr marL="0" indent="0">
              <a:buNone/>
            </a:pPr>
            <a:endParaRPr lang="en-US" altLang="zh-TW" sz="1600" u="none" kern="0" dirty="0"/>
          </a:p>
          <a:p>
            <a:pPr marL="0" indent="0">
              <a:buNone/>
            </a:pPr>
            <a:endParaRPr lang="en-US" altLang="zh-TW" sz="1600" u="none" kern="0" dirty="0" smtClean="0"/>
          </a:p>
          <a:p>
            <a:pPr marL="0" indent="0">
              <a:buNone/>
            </a:pPr>
            <a:endParaRPr lang="en-US" altLang="zh-TW" sz="1600" u="none" kern="0" dirty="0"/>
          </a:p>
        </p:txBody>
      </p:sp>
      <p:sp>
        <p:nvSpPr>
          <p:cNvPr id="5" name="標題 1"/>
          <p:cNvSpPr txBox="1">
            <a:spLocks/>
          </p:cNvSpPr>
          <p:nvPr/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9pPr>
          </a:lstStyle>
          <a:p>
            <a:r>
              <a:rPr lang="en-US" altLang="zh-TW" u="none" kern="0" dirty="0" smtClean="0"/>
              <a:t>Task: implement a given addition function as follows</a:t>
            </a:r>
            <a:endParaRPr lang="en-US" altLang="zh-TW" u="none" kern="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57200" y="1491690"/>
            <a:ext cx="8305800" cy="1015663"/>
          </a:xfrm>
          <a:prstGeom prst="rect">
            <a:avLst/>
          </a:prstGeom>
          <a:solidFill>
            <a:srgbClr val="E1FFE1"/>
          </a:solidFill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2400" u="none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In </a:t>
            </a:r>
            <a:r>
              <a:rPr lang="en-US" altLang="zh-TW" sz="2400" u="none" kern="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main.c</a:t>
            </a:r>
            <a:endParaRPr lang="en-US" altLang="zh-TW" sz="2400" u="none" kern="0" dirty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endParaRPr lang="en-US" altLang="zh-TW" sz="600" u="none" kern="0" dirty="0" smtClean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endParaRPr lang="en-US" altLang="zh-TW" sz="600" u="none" kern="0" dirty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endParaRPr lang="en-US" altLang="zh-TW" sz="600" u="none" kern="0" dirty="0" smtClean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endParaRPr lang="en-US" altLang="zh-TW" sz="600" u="none" kern="0" dirty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endParaRPr lang="en-US" altLang="zh-TW" sz="600" u="none" kern="0" dirty="0" smtClean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l="58431" b="-2342"/>
          <a:stretch/>
        </p:blipFill>
        <p:spPr>
          <a:xfrm>
            <a:off x="2324314" y="2173945"/>
            <a:ext cx="4437899" cy="263807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457200" y="2621563"/>
            <a:ext cx="8305800" cy="904863"/>
          </a:xfrm>
          <a:prstGeom prst="rect">
            <a:avLst/>
          </a:prstGeom>
          <a:solidFill>
            <a:srgbClr val="E1FFE1"/>
          </a:solidFill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2400" u="none" kern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Function prototype</a:t>
            </a: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endParaRPr lang="en-US" altLang="zh-TW" sz="2400" u="none" kern="0" dirty="0" smtClean="0">
              <a:latin typeface="+mn-lt"/>
              <a:ea typeface="+mn-ea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57200" y="3062982"/>
            <a:ext cx="8305800" cy="369332"/>
          </a:xfrm>
          <a:prstGeom prst="rect">
            <a:avLst/>
          </a:prstGeom>
          <a:solidFill>
            <a:srgbClr val="E1FFE1"/>
          </a:solidFill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1800" u="none" kern="0" dirty="0" err="1">
                <a:latin typeface="+mn-lt"/>
                <a:ea typeface="+mn-ea"/>
              </a:rPr>
              <a:t>int</a:t>
            </a:r>
            <a:r>
              <a:rPr lang="en-US" altLang="zh-TW" sz="1800" u="none" kern="0" dirty="0">
                <a:latin typeface="+mn-lt"/>
                <a:ea typeface="+mn-ea"/>
              </a:rPr>
              <a:t> </a:t>
            </a:r>
            <a:r>
              <a:rPr lang="en-US" altLang="zh-TW" sz="1800" u="none" kern="0" dirty="0" smtClean="0">
                <a:latin typeface="+mn-lt"/>
                <a:ea typeface="+mn-ea"/>
              </a:rPr>
              <a:t>addition(                                                                                                   )</a:t>
            </a:r>
            <a:endParaRPr lang="en-US" altLang="zh-TW" sz="1800" u="none" kern="0" dirty="0">
              <a:latin typeface="+mn-lt"/>
              <a:ea typeface="+mn-ea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667417" y="3069911"/>
            <a:ext cx="116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1800" u="none" kern="0" dirty="0" err="1" smtClean="0">
                <a:latin typeface="+mn-lt"/>
                <a:ea typeface="+mn-ea"/>
              </a:rPr>
              <a:t>int</a:t>
            </a:r>
            <a:r>
              <a:rPr lang="en-US" altLang="zh-TW" sz="1800" u="none" kern="0" dirty="0">
                <a:latin typeface="+mn-lt"/>
                <a:ea typeface="+mn-ea"/>
              </a:rPr>
              <a:t>* </a:t>
            </a:r>
            <a:r>
              <a:rPr lang="en-US" altLang="zh-TW" sz="1800" u="none" kern="0" dirty="0" err="1" smtClean="0">
                <a:latin typeface="+mn-lt"/>
                <a:ea typeface="+mn-ea"/>
              </a:rPr>
              <a:t>ptr_a</a:t>
            </a:r>
            <a:r>
              <a:rPr lang="en-US" altLang="zh-TW" sz="1800" u="none" kern="0" dirty="0" smtClean="0">
                <a:latin typeface="+mn-lt"/>
                <a:ea typeface="+mn-ea"/>
              </a:rPr>
              <a:t>,</a:t>
            </a:r>
            <a:endParaRPr lang="en-US" altLang="zh-TW" sz="1800" u="none" kern="0" dirty="0">
              <a:latin typeface="+mn-lt"/>
              <a:ea typeface="+mn-ea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6198794" y="3058360"/>
            <a:ext cx="190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1800" u="none" kern="0" dirty="0" err="1" smtClean="0">
                <a:latin typeface="+mn-lt"/>
                <a:ea typeface="+mn-ea"/>
              </a:rPr>
              <a:t>int</a:t>
            </a:r>
            <a:r>
              <a:rPr lang="en-US" altLang="zh-TW" sz="1800" u="none" kern="0" dirty="0" smtClean="0">
                <a:latin typeface="+mn-lt"/>
                <a:ea typeface="+mn-ea"/>
              </a:rPr>
              <a:t> </a:t>
            </a:r>
            <a:r>
              <a:rPr lang="en-US" altLang="zh-TW" sz="1800" u="none" kern="0" dirty="0" err="1" smtClean="0">
                <a:latin typeface="+mn-lt"/>
                <a:ea typeface="+mn-ea"/>
              </a:rPr>
              <a:t>num_element</a:t>
            </a:r>
            <a:endParaRPr lang="en-US" altLang="zh-TW" sz="1800" u="none" kern="0" dirty="0">
              <a:latin typeface="+mn-lt"/>
              <a:ea typeface="+mn-ea"/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68431"/>
              </p:ext>
            </p:extLst>
          </p:nvPr>
        </p:nvGraphicFramePr>
        <p:xfrm>
          <a:off x="629045" y="4466680"/>
          <a:ext cx="1721854" cy="856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27"/>
                <a:gridCol w="860927"/>
              </a:tblGrid>
              <a:tr h="2855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2855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2855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56" name="文字方塊 55"/>
          <p:cNvSpPr txBox="1"/>
          <p:nvPr/>
        </p:nvSpPr>
        <p:spPr>
          <a:xfrm>
            <a:off x="629045" y="398876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a</a:t>
            </a:r>
            <a:endParaRPr lang="zh-TW" altLang="en-US" sz="2400" u="none" kern="0" dirty="0">
              <a:solidFill>
                <a:schemeClr val="accent5">
                  <a:lumMod val="2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7" name="直線單箭頭接點 56"/>
          <p:cNvCxnSpPr/>
          <p:nvPr/>
        </p:nvCxnSpPr>
        <p:spPr bwMode="auto">
          <a:xfrm>
            <a:off x="1058248" y="4181492"/>
            <a:ext cx="17441" cy="33043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文字方塊 57"/>
          <p:cNvSpPr txBox="1"/>
          <p:nvPr/>
        </p:nvSpPr>
        <p:spPr>
          <a:xfrm>
            <a:off x="679615" y="3791663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u="none" kern="0" dirty="0" err="1">
                <a:solidFill>
                  <a:srgbClr val="FF0000"/>
                </a:solidFill>
                <a:latin typeface="+mn-lt"/>
                <a:ea typeface="+mn-ea"/>
              </a:rPr>
              <a:t>p</a:t>
            </a:r>
            <a:r>
              <a:rPr lang="en-US" altLang="zh-TW" sz="2000" u="none" kern="0" dirty="0" err="1" smtClean="0">
                <a:solidFill>
                  <a:srgbClr val="FF0000"/>
                </a:solidFill>
                <a:latin typeface="+mn-lt"/>
                <a:ea typeface="+mn-ea"/>
              </a:rPr>
              <a:t>tr_a</a:t>
            </a:r>
            <a:endParaRPr lang="zh-TW" altLang="en-US" sz="2000" u="none" kern="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661610" y="3072110"/>
            <a:ext cx="13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1800" u="none" kern="0" dirty="0" err="1" smtClean="0">
                <a:latin typeface="+mn-lt"/>
                <a:ea typeface="+mn-ea"/>
              </a:rPr>
              <a:t>int</a:t>
            </a:r>
            <a:r>
              <a:rPr lang="en-US" altLang="zh-TW" sz="1800" u="none" kern="0" dirty="0" smtClean="0">
                <a:latin typeface="+mn-lt"/>
                <a:ea typeface="+mn-ea"/>
              </a:rPr>
              <a:t> </a:t>
            </a:r>
            <a:r>
              <a:rPr lang="en-US" altLang="zh-TW" sz="1800" u="none" kern="0" dirty="0" err="1" smtClean="0">
                <a:latin typeface="+mn-lt"/>
                <a:ea typeface="+mn-ea"/>
              </a:rPr>
              <a:t>array_ID</a:t>
            </a:r>
            <a:r>
              <a:rPr lang="en-US" altLang="zh-TW" sz="1800" u="none" kern="0" dirty="0" smtClean="0">
                <a:latin typeface="+mn-lt"/>
                <a:ea typeface="+mn-ea"/>
              </a:rPr>
              <a:t>,</a:t>
            </a:r>
            <a:endParaRPr lang="en-US" altLang="zh-TW" sz="1800" u="none" kern="0" dirty="0">
              <a:latin typeface="+mn-lt"/>
              <a:ea typeface="+mn-ea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3949836" y="3072110"/>
            <a:ext cx="12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1800" u="none" kern="0" dirty="0" err="1" smtClean="0">
                <a:latin typeface="+mn-lt"/>
                <a:ea typeface="+mn-ea"/>
              </a:rPr>
              <a:t>int</a:t>
            </a:r>
            <a:r>
              <a:rPr lang="en-US" altLang="zh-TW" sz="1800" u="none" kern="0" dirty="0">
                <a:latin typeface="+mn-lt"/>
                <a:ea typeface="+mn-ea"/>
              </a:rPr>
              <a:t>* entry</a:t>
            </a:r>
            <a:r>
              <a:rPr lang="en-US" altLang="zh-TW" sz="1800" u="none" kern="0" dirty="0" smtClean="0">
                <a:latin typeface="+mn-lt"/>
                <a:ea typeface="+mn-ea"/>
              </a:rPr>
              <a:t>[],</a:t>
            </a:r>
            <a:endParaRPr lang="en-US" altLang="zh-TW" sz="1800" u="none" kern="0" dirty="0">
              <a:latin typeface="+mn-lt"/>
              <a:ea typeface="+mn-ea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5076056" y="3069911"/>
            <a:ext cx="114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1800" u="none" kern="0" dirty="0" err="1" smtClean="0">
                <a:latin typeface="+mn-lt"/>
                <a:ea typeface="+mn-ea"/>
              </a:rPr>
              <a:t>int</a:t>
            </a:r>
            <a:r>
              <a:rPr lang="en-US" altLang="zh-TW" sz="1800" u="none" kern="0" dirty="0" smtClean="0">
                <a:latin typeface="+mn-lt"/>
                <a:ea typeface="+mn-ea"/>
              </a:rPr>
              <a:t> </a:t>
            </a:r>
            <a:r>
              <a:rPr lang="en-US" altLang="zh-TW" sz="1800" u="none" kern="0" dirty="0">
                <a:latin typeface="+mn-lt"/>
                <a:ea typeface="+mn-ea"/>
              </a:rPr>
              <a:t>*</a:t>
            </a:r>
            <a:r>
              <a:rPr lang="en-US" altLang="zh-TW" sz="1800" u="none" kern="0" dirty="0" smtClean="0">
                <a:latin typeface="+mn-lt"/>
                <a:ea typeface="+mn-ea"/>
              </a:rPr>
              <a:t>index,</a:t>
            </a:r>
            <a:endParaRPr lang="en-US" altLang="zh-TW" sz="1800" u="none" kern="0" dirty="0">
              <a:latin typeface="+mn-lt"/>
              <a:ea typeface="+mn-ea"/>
            </a:endParaRPr>
          </a:p>
        </p:txBody>
      </p:sp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674406"/>
              </p:ext>
            </p:extLst>
          </p:nvPr>
        </p:nvGraphicFramePr>
        <p:xfrm>
          <a:off x="2267744" y="6154504"/>
          <a:ext cx="3503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742"/>
                <a:gridCol w="700742"/>
                <a:gridCol w="700742"/>
                <a:gridCol w="700742"/>
                <a:gridCol w="700742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0" name="文字方塊 79"/>
          <p:cNvSpPr txBox="1"/>
          <p:nvPr/>
        </p:nvSpPr>
        <p:spPr>
          <a:xfrm>
            <a:off x="245537" y="6053028"/>
            <a:ext cx="2124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 err="1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i</a:t>
            </a:r>
            <a:r>
              <a:rPr lang="en-US" altLang="zh-TW" sz="2400" u="none" kern="0" dirty="0" err="1" smtClean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ndex_to_add</a:t>
            </a:r>
            <a:endParaRPr lang="zh-TW" altLang="en-US" sz="2400" u="none" kern="0" dirty="0">
              <a:solidFill>
                <a:schemeClr val="accent5">
                  <a:lumMod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2350899" y="6134130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zh-TW" sz="1800" u="none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1</a:t>
            </a:r>
            <a:endParaRPr lang="zh-TW" altLang="en-US" sz="1800" u="none" dirty="0">
              <a:solidFill>
                <a:schemeClr val="accent5">
                  <a:lumMod val="1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3069685" y="6134130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zh-TW" sz="1800" u="none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0</a:t>
            </a:r>
            <a:endParaRPr lang="zh-TW" altLang="en-US" sz="1800" u="none" dirty="0">
              <a:solidFill>
                <a:schemeClr val="accent5">
                  <a:lumMod val="1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3710667" y="6134130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zh-TW" sz="1800" u="none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2</a:t>
            </a:r>
            <a:endParaRPr lang="zh-TW" altLang="en-US" sz="1800" u="none" dirty="0">
              <a:solidFill>
                <a:schemeClr val="accent5">
                  <a:lumMod val="1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429453" y="6134130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zh-TW" sz="1800" u="none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0</a:t>
            </a:r>
            <a:endParaRPr lang="zh-TW" altLang="en-US" sz="1800" u="none" dirty="0">
              <a:solidFill>
                <a:schemeClr val="accent5">
                  <a:lumMod val="10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89" name="直線單箭頭接點 88"/>
          <p:cNvCxnSpPr/>
          <p:nvPr/>
        </p:nvCxnSpPr>
        <p:spPr bwMode="auto">
          <a:xfrm>
            <a:off x="2594191" y="5828378"/>
            <a:ext cx="17441" cy="33043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文字方塊 89"/>
          <p:cNvSpPr txBox="1"/>
          <p:nvPr/>
        </p:nvSpPr>
        <p:spPr>
          <a:xfrm>
            <a:off x="2176189" y="5475397"/>
            <a:ext cx="853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u="none" kern="0" dirty="0" smtClean="0">
                <a:solidFill>
                  <a:srgbClr val="FF9900"/>
                </a:solidFill>
                <a:latin typeface="+mn-lt"/>
                <a:ea typeface="+mn-ea"/>
              </a:rPr>
              <a:t>index</a:t>
            </a:r>
            <a:endParaRPr lang="zh-TW" altLang="en-US" sz="2000" u="none" kern="0" dirty="0">
              <a:solidFill>
                <a:srgbClr val="FF9900"/>
              </a:solidFill>
              <a:latin typeface="+mn-lt"/>
              <a:ea typeface="+mn-ea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4592717" y="2358748"/>
            <a:ext cx="4165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u="none" kern="0" dirty="0" smtClean="0">
                <a:solidFill>
                  <a:srgbClr val="FF0000"/>
                </a:solidFill>
                <a:latin typeface="+mn-lt"/>
                <a:ea typeface="+mn-ea"/>
              </a:rPr>
              <a:t>Number of elements been selected</a:t>
            </a:r>
            <a:endParaRPr lang="zh-TW" altLang="en-US" sz="2000" u="none" kern="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 rotWithShape="1">
          <a:blip r:embed="rId2"/>
          <a:srcRect r="41920" b="-2339"/>
          <a:stretch/>
        </p:blipFill>
        <p:spPr>
          <a:xfrm>
            <a:off x="535582" y="1870734"/>
            <a:ext cx="6200627" cy="26379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3923928" y="1794760"/>
            <a:ext cx="1167104" cy="31571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5275476" y="1807162"/>
            <a:ext cx="1384755" cy="3102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3323732" y="2130995"/>
            <a:ext cx="1778017" cy="3102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2386243" y="2121382"/>
            <a:ext cx="786464" cy="3102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5282700" y="2104976"/>
            <a:ext cx="1089500" cy="3102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714815"/>
              </p:ext>
            </p:extLst>
          </p:nvPr>
        </p:nvGraphicFramePr>
        <p:xfrm>
          <a:off x="2642004" y="4442106"/>
          <a:ext cx="1774688" cy="872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344"/>
                <a:gridCol w="887344"/>
              </a:tblGrid>
              <a:tr h="2907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marL="72697" marR="72697" marT="36348" marB="363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marL="72697" marR="72697" marT="36348" marB="363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907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97" marR="72697" marT="36348" marB="363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97" marR="72697" marT="36348" marB="363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907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0070C0"/>
                          </a:solidFill>
                        </a:rPr>
                        <a:t>16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97" marR="72697" marT="36348" marB="363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0070C0"/>
                          </a:solidFill>
                        </a:rPr>
                        <a:t>25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97" marR="72697" marT="36348" marB="363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6" name="文字方塊 45"/>
          <p:cNvSpPr txBox="1"/>
          <p:nvPr/>
        </p:nvSpPr>
        <p:spPr>
          <a:xfrm>
            <a:off x="2604528" y="3980479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 smtClean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b</a:t>
            </a:r>
            <a:endParaRPr lang="zh-TW" altLang="en-US" sz="2400" u="none" kern="0" dirty="0">
              <a:solidFill>
                <a:schemeClr val="accent5">
                  <a:lumMod val="2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346035"/>
              </p:ext>
            </p:extLst>
          </p:nvPr>
        </p:nvGraphicFramePr>
        <p:xfrm>
          <a:off x="4737151" y="4448611"/>
          <a:ext cx="1779236" cy="87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618"/>
                <a:gridCol w="889618"/>
              </a:tblGrid>
              <a:tr h="2915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marL="72891" marR="72891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marL="72891" marR="72891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915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891" marR="72891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891" marR="72891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915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891" marR="72891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891" marR="72891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文字方塊 47"/>
          <p:cNvSpPr txBox="1"/>
          <p:nvPr/>
        </p:nvSpPr>
        <p:spPr>
          <a:xfrm>
            <a:off x="4758068" y="398261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c</a:t>
            </a:r>
            <a:endParaRPr lang="en-US" altLang="zh-TW" sz="2400" u="none" kern="0" dirty="0" smtClean="0">
              <a:solidFill>
                <a:schemeClr val="accent5">
                  <a:lumMod val="2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385934"/>
              </p:ext>
            </p:extLst>
          </p:nvPr>
        </p:nvGraphicFramePr>
        <p:xfrm>
          <a:off x="6831280" y="4437293"/>
          <a:ext cx="1773168" cy="87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584"/>
                <a:gridCol w="886584"/>
              </a:tblGrid>
              <a:tr h="2915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915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915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文字方塊 49"/>
          <p:cNvSpPr txBox="1"/>
          <p:nvPr/>
        </p:nvSpPr>
        <p:spPr>
          <a:xfrm>
            <a:off x="6825527" y="4009939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d</a:t>
            </a:r>
            <a:endParaRPr lang="en-US" altLang="zh-TW" sz="2400" u="none" kern="0" dirty="0" smtClean="0">
              <a:solidFill>
                <a:schemeClr val="accent5">
                  <a:lumMod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5078460" y="4034591"/>
            <a:ext cx="183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u="none" kern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(array ID: 1)</a:t>
            </a:r>
            <a:endParaRPr lang="zh-TW" altLang="en-US" sz="1800" i="1" u="none" kern="0" dirty="0">
              <a:solidFill>
                <a:schemeClr val="accent6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918648" y="4009939"/>
            <a:ext cx="183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u="none" kern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(array ID: 0)</a:t>
            </a:r>
            <a:endParaRPr lang="zh-TW" altLang="en-US" sz="1800" i="1" u="none" kern="0" dirty="0">
              <a:solidFill>
                <a:schemeClr val="accent6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7149593" y="4032003"/>
            <a:ext cx="183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u="none" kern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(array ID: 2)</a:t>
            </a:r>
            <a:endParaRPr lang="zh-TW" altLang="en-US" sz="1800" i="1" u="none" kern="0" dirty="0">
              <a:solidFill>
                <a:schemeClr val="accent6">
                  <a:lumMod val="50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1" name="直線單箭頭接點 70"/>
          <p:cNvCxnSpPr/>
          <p:nvPr/>
        </p:nvCxnSpPr>
        <p:spPr bwMode="auto">
          <a:xfrm>
            <a:off x="3076345" y="4178688"/>
            <a:ext cx="17441" cy="33043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文字方塊 76"/>
          <p:cNvSpPr txBox="1"/>
          <p:nvPr/>
        </p:nvSpPr>
        <p:spPr>
          <a:xfrm>
            <a:off x="2627784" y="3783210"/>
            <a:ext cx="1054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u="none" kern="0" dirty="0">
                <a:solidFill>
                  <a:srgbClr val="FF9900"/>
                </a:solidFill>
                <a:latin typeface="+mn-lt"/>
                <a:ea typeface="+mn-ea"/>
              </a:rPr>
              <a:t>entry[0]</a:t>
            </a:r>
            <a:endParaRPr lang="zh-TW" altLang="en-US" sz="2000" u="none" kern="0" dirty="0">
              <a:solidFill>
                <a:srgbClr val="FF9900"/>
              </a:solidFill>
              <a:latin typeface="+mn-lt"/>
              <a:ea typeface="+mn-ea"/>
            </a:endParaRPr>
          </a:p>
        </p:txBody>
      </p:sp>
      <p:cxnSp>
        <p:nvCxnSpPr>
          <p:cNvPr id="78" name="直線單箭頭接點 77"/>
          <p:cNvCxnSpPr/>
          <p:nvPr/>
        </p:nvCxnSpPr>
        <p:spPr bwMode="auto">
          <a:xfrm>
            <a:off x="5164577" y="4178688"/>
            <a:ext cx="17441" cy="33043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文字方塊 82"/>
          <p:cNvSpPr txBox="1"/>
          <p:nvPr/>
        </p:nvSpPr>
        <p:spPr>
          <a:xfrm>
            <a:off x="4716016" y="3783210"/>
            <a:ext cx="1054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u="none" kern="0" dirty="0" smtClean="0">
                <a:solidFill>
                  <a:srgbClr val="FF9900"/>
                </a:solidFill>
                <a:latin typeface="+mn-lt"/>
                <a:ea typeface="+mn-ea"/>
              </a:rPr>
              <a:t>entry[1]</a:t>
            </a:r>
            <a:endParaRPr lang="zh-TW" altLang="en-US" sz="2000" u="none" kern="0" dirty="0">
              <a:solidFill>
                <a:srgbClr val="FF9900"/>
              </a:solidFill>
              <a:latin typeface="+mn-lt"/>
              <a:ea typeface="+mn-ea"/>
            </a:endParaRPr>
          </a:p>
        </p:txBody>
      </p:sp>
      <p:cxnSp>
        <p:nvCxnSpPr>
          <p:cNvPr id="84" name="直線單箭頭接點 83"/>
          <p:cNvCxnSpPr/>
          <p:nvPr/>
        </p:nvCxnSpPr>
        <p:spPr bwMode="auto">
          <a:xfrm>
            <a:off x="7278470" y="4184518"/>
            <a:ext cx="17441" cy="33043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文字方塊 86"/>
          <p:cNvSpPr txBox="1"/>
          <p:nvPr/>
        </p:nvSpPr>
        <p:spPr>
          <a:xfrm>
            <a:off x="6829909" y="3789040"/>
            <a:ext cx="1054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u="none" kern="0" dirty="0" smtClean="0">
                <a:solidFill>
                  <a:srgbClr val="FF9900"/>
                </a:solidFill>
                <a:latin typeface="+mn-lt"/>
                <a:ea typeface="+mn-ea"/>
              </a:rPr>
              <a:t>entry[2]</a:t>
            </a:r>
            <a:endParaRPr lang="zh-TW" altLang="en-US" sz="2000" u="none" kern="0" dirty="0">
              <a:solidFill>
                <a:srgbClr val="FF9900"/>
              </a:solidFill>
              <a:latin typeface="+mn-lt"/>
              <a:ea typeface="+mn-ea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6228184" y="5445224"/>
            <a:ext cx="2705413" cy="134806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2400" u="none" kern="0" dirty="0" smtClean="0">
                <a:latin typeface="+mn-lt"/>
                <a:ea typeface="+mn-ea"/>
              </a:rPr>
              <a:t>Remember that</a:t>
            </a:r>
            <a:endParaRPr lang="en-US" altLang="zh-TW" sz="2400" u="none" kern="0" dirty="0" smtClean="0">
              <a:latin typeface="+mn-lt"/>
              <a:ea typeface="+mn-ea"/>
            </a:endParaRP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endParaRPr lang="en-US" altLang="zh-TW" sz="2400" u="none" kern="0" dirty="0">
              <a:latin typeface="+mn-lt"/>
              <a:ea typeface="+mn-ea"/>
            </a:endParaRP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endParaRPr lang="en-US" altLang="zh-TW" sz="2400" u="none" kern="0" dirty="0">
              <a:latin typeface="+mn-lt"/>
              <a:ea typeface="+mn-ea"/>
            </a:endParaRPr>
          </a:p>
        </p:txBody>
      </p:sp>
      <p:pic>
        <p:nvPicPr>
          <p:cNvPr id="92" name="圖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635" y="5963991"/>
            <a:ext cx="2220927" cy="62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3" grpId="0"/>
      <p:bldP spid="54" grpId="0"/>
      <p:bldP spid="58" grpId="0"/>
      <p:bldP spid="61" grpId="0"/>
      <p:bldP spid="64" grpId="0"/>
      <p:bldP spid="66" grpId="0"/>
      <p:bldP spid="90" grpId="0"/>
      <p:bldP spid="91" grpId="0"/>
      <p:bldP spid="9" grpId="0" animBg="1"/>
      <p:bldP spid="9" grpId="1" animBg="1"/>
      <p:bldP spid="59" grpId="0" animBg="1"/>
      <p:bldP spid="59" grpId="1" animBg="1"/>
      <p:bldP spid="65" grpId="0" animBg="1"/>
      <p:bldP spid="65" grpId="1" animBg="1"/>
      <p:bldP spid="63" grpId="0" animBg="1"/>
      <p:bldP spid="63" grpId="1" animBg="1"/>
      <p:bldP spid="67" grpId="0" animBg="1"/>
      <p:bldP spid="68" grpId="0"/>
      <p:bldP spid="68" grpId="1"/>
      <p:bldP spid="69" grpId="0"/>
      <p:bldP spid="69" grpId="1"/>
      <p:bldP spid="70" grpId="0"/>
      <p:bldP spid="70" grpId="1"/>
      <p:bldP spid="70" grpId="2"/>
      <p:bldP spid="77" grpId="0"/>
      <p:bldP spid="77" grpId="1"/>
      <p:bldP spid="83" grpId="0"/>
      <p:bldP spid="83" grpId="1"/>
      <p:bldP spid="87" grpId="0"/>
      <p:bldP spid="87" grpId="1"/>
      <p:bldP spid="88" grpId="0" animBg="1"/>
      <p:bldP spid="8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323528" y="1484784"/>
            <a:ext cx="843947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zh-TW" sz="1600" u="none" kern="0" dirty="0" smtClean="0"/>
          </a:p>
          <a:p>
            <a:pPr marL="0" indent="0">
              <a:buNone/>
            </a:pPr>
            <a:endParaRPr lang="en-US" altLang="zh-TW" sz="1600" u="none" kern="0" dirty="0"/>
          </a:p>
          <a:p>
            <a:pPr marL="0" indent="0">
              <a:buNone/>
            </a:pPr>
            <a:endParaRPr lang="en-US" altLang="zh-TW" sz="1600" u="none" kern="0" dirty="0" smtClean="0"/>
          </a:p>
          <a:p>
            <a:pPr marL="0" indent="0">
              <a:buNone/>
            </a:pPr>
            <a:endParaRPr lang="en-US" altLang="zh-TW" sz="1600" u="none" kern="0" dirty="0"/>
          </a:p>
        </p:txBody>
      </p:sp>
      <p:sp>
        <p:nvSpPr>
          <p:cNvPr id="5" name="標題 1"/>
          <p:cNvSpPr txBox="1">
            <a:spLocks/>
          </p:cNvSpPr>
          <p:nvPr/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9pPr>
          </a:lstStyle>
          <a:p>
            <a:r>
              <a:rPr lang="en-US" altLang="zh-TW" u="none" kern="0" dirty="0" smtClean="0"/>
              <a:t>Task: implement a given addition function as follows</a:t>
            </a:r>
            <a:endParaRPr lang="en-US" altLang="zh-TW" u="none" kern="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457200" y="1491690"/>
            <a:ext cx="8305800" cy="904863"/>
          </a:xfrm>
          <a:prstGeom prst="rect">
            <a:avLst/>
          </a:prstGeom>
          <a:solidFill>
            <a:srgbClr val="E1FFE1"/>
          </a:solidFill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2400" u="none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In </a:t>
            </a:r>
            <a:r>
              <a:rPr lang="en-US" altLang="zh-TW" sz="2400" u="none" kern="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function.c</a:t>
            </a:r>
            <a:endParaRPr lang="en-US" altLang="zh-TW" sz="2400" u="none" kern="0" dirty="0" smtClean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endParaRPr lang="en-US" altLang="zh-TW" sz="2400" u="none" kern="0" dirty="0" smtClean="0">
              <a:latin typeface="+mn-lt"/>
              <a:ea typeface="+mn-ea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57200" y="1933109"/>
            <a:ext cx="8305800" cy="4690515"/>
          </a:xfrm>
          <a:prstGeom prst="rect">
            <a:avLst/>
          </a:prstGeom>
          <a:solidFill>
            <a:srgbClr val="E1FFE1"/>
          </a:solidFill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1800" u="none" kern="0" dirty="0" err="1">
                <a:latin typeface="+mn-lt"/>
                <a:ea typeface="+mn-ea"/>
              </a:rPr>
              <a:t>int</a:t>
            </a:r>
            <a:r>
              <a:rPr lang="en-US" altLang="zh-TW" sz="1800" u="none" kern="0" dirty="0">
                <a:latin typeface="+mn-lt"/>
                <a:ea typeface="+mn-ea"/>
              </a:rPr>
              <a:t> </a:t>
            </a:r>
            <a:r>
              <a:rPr lang="en-US" altLang="zh-TW" sz="1800" u="none" kern="0" dirty="0" smtClean="0">
                <a:latin typeface="+mn-lt"/>
                <a:ea typeface="+mn-ea"/>
              </a:rPr>
              <a:t>addition(                                                                                                   )</a:t>
            </a: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1800" u="none" kern="0" dirty="0" smtClean="0">
                <a:latin typeface="+mn-lt"/>
                <a:ea typeface="+mn-ea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zh-TW" altLang="en-US" sz="1800" u="none" kern="0" dirty="0" smtClean="0">
                <a:latin typeface="+mn-lt"/>
                <a:ea typeface="+mn-ea"/>
              </a:rPr>
              <a:t>   </a:t>
            </a:r>
            <a:r>
              <a:rPr lang="en-US" altLang="zh-TW" sz="1800" u="none" kern="0" dirty="0" err="1" smtClean="0">
                <a:latin typeface="+mn-lt"/>
                <a:ea typeface="+mn-ea"/>
              </a:rPr>
              <a:t>int</a:t>
            </a:r>
            <a:r>
              <a:rPr lang="en-US" altLang="zh-TW" sz="1800" u="none" kern="0" dirty="0" smtClean="0">
                <a:latin typeface="+mn-lt"/>
                <a:ea typeface="+mn-ea"/>
              </a:rPr>
              <a:t> </a:t>
            </a:r>
            <a:r>
              <a:rPr lang="en-US" altLang="zh-TW" sz="1800" u="none" kern="0" dirty="0" err="1">
                <a:latin typeface="+mn-lt"/>
                <a:ea typeface="+mn-ea"/>
              </a:rPr>
              <a:t>i</a:t>
            </a:r>
            <a:r>
              <a:rPr lang="en-US" altLang="zh-TW" sz="1800" u="none" kern="0" dirty="0">
                <a:latin typeface="+mn-lt"/>
                <a:ea typeface="+mn-ea"/>
              </a:rPr>
              <a:t>, sum = 0;</a:t>
            </a: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1800" u="none" kern="0" dirty="0">
                <a:latin typeface="+mn-lt"/>
                <a:ea typeface="+mn-ea"/>
              </a:rPr>
              <a:t> </a:t>
            </a:r>
            <a:r>
              <a:rPr lang="zh-TW" altLang="en-US" sz="1800" u="none" kern="0" dirty="0" smtClean="0">
                <a:latin typeface="+mn-lt"/>
                <a:ea typeface="+mn-ea"/>
              </a:rPr>
              <a:t>  </a:t>
            </a:r>
            <a:r>
              <a:rPr lang="en-US" altLang="zh-TW" sz="1800" u="none" kern="0" dirty="0" err="1" smtClean="0">
                <a:latin typeface="+mn-lt"/>
                <a:ea typeface="+mn-ea"/>
              </a:rPr>
              <a:t>int</a:t>
            </a:r>
            <a:r>
              <a:rPr lang="en-US" altLang="zh-TW" sz="1800" u="none" kern="0" dirty="0" smtClean="0">
                <a:latin typeface="+mn-lt"/>
                <a:ea typeface="+mn-ea"/>
              </a:rPr>
              <a:t> </a:t>
            </a:r>
            <a:r>
              <a:rPr lang="en-US" altLang="zh-TW" sz="1800" u="none" kern="0" dirty="0" smtClean="0">
                <a:latin typeface="+mn-lt"/>
                <a:ea typeface="+mn-ea"/>
              </a:rPr>
              <a:t>position;</a:t>
            </a: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endParaRPr lang="en-US" altLang="zh-TW" sz="1800" u="none" kern="0" dirty="0" smtClean="0">
              <a:latin typeface="+mn-lt"/>
              <a:ea typeface="+mn-ea"/>
            </a:endParaRP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zh-TW" altLang="en-US" sz="1800" u="none" kern="0" dirty="0" smtClean="0"/>
              <a:t>   </a:t>
            </a:r>
            <a:r>
              <a:rPr lang="en-US" altLang="zh-TW" sz="1800" u="none" kern="0" dirty="0" smtClean="0">
                <a:latin typeface="+mn-lt"/>
                <a:ea typeface="+mn-ea"/>
              </a:rPr>
              <a:t>/*</a:t>
            </a:r>
            <a:r>
              <a:rPr lang="en-US" altLang="zh-TW" sz="1800" u="none" kern="0" dirty="0">
                <a:latin typeface="+mn-lt"/>
                <a:ea typeface="+mn-ea"/>
              </a:rPr>
              <a:t>Add all the designated elements*/</a:t>
            </a: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zh-TW" altLang="en-US" sz="1800" u="none" kern="0" dirty="0" smtClean="0">
                <a:latin typeface="+mn-lt"/>
                <a:ea typeface="+mn-ea"/>
              </a:rPr>
              <a:t>   </a:t>
            </a:r>
            <a:r>
              <a:rPr lang="en-US" altLang="zh-TW" sz="1800" u="none" kern="0" dirty="0" smtClean="0">
                <a:latin typeface="+mn-lt"/>
                <a:ea typeface="+mn-ea"/>
              </a:rPr>
              <a:t>for(</a:t>
            </a:r>
            <a:r>
              <a:rPr lang="en-US" altLang="zh-TW" sz="1800" u="none" kern="0" dirty="0" err="1" smtClean="0">
                <a:latin typeface="+mn-lt"/>
                <a:ea typeface="+mn-ea"/>
              </a:rPr>
              <a:t>i</a:t>
            </a:r>
            <a:r>
              <a:rPr lang="en-US" altLang="zh-TW" sz="1800" u="none" kern="0" dirty="0" smtClean="0">
                <a:latin typeface="+mn-lt"/>
                <a:ea typeface="+mn-ea"/>
              </a:rPr>
              <a:t> </a:t>
            </a:r>
            <a:r>
              <a:rPr lang="en-US" altLang="zh-TW" sz="1800" u="none" kern="0" dirty="0">
                <a:latin typeface="+mn-lt"/>
                <a:ea typeface="+mn-ea"/>
              </a:rPr>
              <a:t>= 0 ; </a:t>
            </a:r>
            <a:r>
              <a:rPr lang="en-US" altLang="zh-TW" sz="1800" u="none" kern="0" dirty="0" err="1">
                <a:latin typeface="+mn-lt"/>
                <a:ea typeface="+mn-ea"/>
              </a:rPr>
              <a:t>i</a:t>
            </a:r>
            <a:r>
              <a:rPr lang="en-US" altLang="zh-TW" sz="1800" u="none" kern="0" dirty="0">
                <a:latin typeface="+mn-lt"/>
                <a:ea typeface="+mn-ea"/>
              </a:rPr>
              <a:t> &lt; </a:t>
            </a:r>
            <a:r>
              <a:rPr lang="en-US" altLang="zh-TW" sz="1800" u="none" kern="0" dirty="0" err="1">
                <a:latin typeface="+mn-lt"/>
                <a:ea typeface="+mn-ea"/>
              </a:rPr>
              <a:t>num_element</a:t>
            </a:r>
            <a:r>
              <a:rPr lang="en-US" altLang="zh-TW" sz="1800" u="none" kern="0" dirty="0">
                <a:latin typeface="+mn-lt"/>
                <a:ea typeface="+mn-ea"/>
              </a:rPr>
              <a:t> ; </a:t>
            </a:r>
            <a:r>
              <a:rPr lang="en-US" altLang="zh-TW" sz="1800" u="none" kern="0" dirty="0" err="1">
                <a:latin typeface="+mn-lt"/>
                <a:ea typeface="+mn-ea"/>
              </a:rPr>
              <a:t>i</a:t>
            </a:r>
            <a:r>
              <a:rPr lang="en-US" altLang="zh-TW" sz="1800" u="none" kern="0" dirty="0">
                <a:latin typeface="+mn-lt"/>
                <a:ea typeface="+mn-ea"/>
              </a:rPr>
              <a:t>++)</a:t>
            </a: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zh-TW" altLang="en-US" sz="1800" u="none" kern="0" dirty="0" smtClean="0">
                <a:latin typeface="+mn-lt"/>
                <a:ea typeface="+mn-ea"/>
              </a:rPr>
              <a:t>   </a:t>
            </a:r>
            <a:r>
              <a:rPr lang="en-US" altLang="zh-TW" sz="1800" u="none" kern="0" dirty="0" smtClean="0">
                <a:latin typeface="+mn-lt"/>
                <a:ea typeface="+mn-ea"/>
              </a:rPr>
              <a:t>{</a:t>
            </a:r>
            <a:endParaRPr lang="en-US" altLang="zh-TW" sz="1800" u="none" kern="0" dirty="0">
              <a:latin typeface="+mn-lt"/>
              <a:ea typeface="+mn-ea"/>
            </a:endParaRP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zh-TW" altLang="en-US" sz="1800" u="none" kern="0" dirty="0" smtClean="0">
                <a:latin typeface="+mn-lt"/>
                <a:ea typeface="+mn-ea"/>
              </a:rPr>
              <a:t>   </a:t>
            </a:r>
            <a:r>
              <a:rPr lang="en-US" altLang="zh-TW" sz="1800" u="none" kern="0" dirty="0" smtClean="0">
                <a:latin typeface="+mn-lt"/>
                <a:ea typeface="+mn-ea"/>
              </a:rPr>
              <a:t>  </a:t>
            </a:r>
            <a:r>
              <a:rPr lang="zh-TW" altLang="en-US" sz="1800" u="none" kern="0" dirty="0" smtClean="0">
                <a:latin typeface="+mn-lt"/>
                <a:ea typeface="+mn-ea"/>
              </a:rPr>
              <a:t>    </a:t>
            </a:r>
            <a:r>
              <a:rPr lang="en-US" altLang="zh-TW" sz="1800" u="none" kern="0" dirty="0" smtClean="0">
                <a:latin typeface="+mn-lt"/>
                <a:ea typeface="+mn-ea"/>
              </a:rPr>
              <a:t>/*</a:t>
            </a:r>
            <a:r>
              <a:rPr lang="en-US" altLang="zh-TW" sz="1800" u="none" kern="0" dirty="0">
                <a:latin typeface="+mn-lt"/>
                <a:ea typeface="+mn-ea"/>
              </a:rPr>
              <a:t>Calculate the position of the element */</a:t>
            </a: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1800" u="none" kern="0" dirty="0" smtClean="0">
                <a:latin typeface="+mn-lt"/>
                <a:ea typeface="+mn-ea"/>
              </a:rPr>
              <a:t> </a:t>
            </a:r>
            <a:r>
              <a:rPr lang="zh-TW" altLang="en-US" sz="1800" u="none" kern="0" dirty="0" smtClean="0">
                <a:latin typeface="+mn-lt"/>
                <a:ea typeface="+mn-ea"/>
              </a:rPr>
              <a:t>  </a:t>
            </a:r>
            <a:r>
              <a:rPr lang="en-US" altLang="zh-TW" sz="1800" u="none" kern="0" dirty="0" smtClean="0">
                <a:latin typeface="+mn-lt"/>
                <a:ea typeface="+mn-ea"/>
              </a:rPr>
              <a:t>  </a:t>
            </a:r>
            <a:r>
              <a:rPr lang="zh-TW" altLang="en-US" sz="1800" u="none" kern="0" dirty="0" smtClean="0">
                <a:latin typeface="+mn-lt"/>
                <a:ea typeface="+mn-ea"/>
              </a:rPr>
              <a:t>    </a:t>
            </a:r>
            <a:r>
              <a:rPr lang="en-US" altLang="zh-TW" sz="1800" u="none" kern="0" dirty="0" smtClean="0">
                <a:latin typeface="+mn-lt"/>
                <a:ea typeface="+mn-ea"/>
              </a:rPr>
              <a:t>position </a:t>
            </a:r>
            <a:r>
              <a:rPr lang="en-US" altLang="zh-TW" sz="1800" u="none" kern="0" dirty="0">
                <a:latin typeface="+mn-lt"/>
                <a:ea typeface="+mn-ea"/>
              </a:rPr>
              <a:t>= index[2*</a:t>
            </a:r>
            <a:r>
              <a:rPr lang="en-US" altLang="zh-TW" sz="1800" u="none" kern="0" dirty="0" err="1">
                <a:latin typeface="+mn-lt"/>
                <a:ea typeface="+mn-ea"/>
              </a:rPr>
              <a:t>i</a:t>
            </a:r>
            <a:r>
              <a:rPr lang="en-US" altLang="zh-TW" sz="1800" u="none" kern="0" dirty="0">
                <a:latin typeface="+mn-lt"/>
                <a:ea typeface="+mn-ea"/>
              </a:rPr>
              <a:t>]*50+index[2*i+1];</a:t>
            </a: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1800" u="none" kern="0" dirty="0">
                <a:latin typeface="+mn-lt"/>
                <a:ea typeface="+mn-ea"/>
              </a:rPr>
              <a:t> </a:t>
            </a:r>
            <a:r>
              <a:rPr lang="zh-TW" altLang="en-US" sz="1800" u="none" kern="0" dirty="0" smtClean="0">
                <a:latin typeface="+mn-lt"/>
                <a:ea typeface="+mn-ea"/>
              </a:rPr>
              <a:t> </a:t>
            </a:r>
            <a:r>
              <a:rPr lang="en-US" altLang="zh-TW" sz="1800" u="none" kern="0" dirty="0" smtClean="0">
                <a:latin typeface="+mn-lt"/>
                <a:ea typeface="+mn-ea"/>
              </a:rPr>
              <a:t> </a:t>
            </a:r>
            <a:r>
              <a:rPr lang="zh-TW" altLang="en-US" sz="1800" u="none" kern="0" dirty="0" smtClean="0">
                <a:latin typeface="+mn-lt"/>
                <a:ea typeface="+mn-ea"/>
              </a:rPr>
              <a:t>      </a:t>
            </a:r>
            <a:r>
              <a:rPr lang="en-US" altLang="zh-TW" sz="1800" u="none" kern="0" dirty="0" smtClean="0">
                <a:latin typeface="+mn-lt"/>
                <a:ea typeface="+mn-ea"/>
              </a:rPr>
              <a:t>sum </a:t>
            </a:r>
            <a:r>
              <a:rPr lang="en-US" altLang="zh-TW" sz="1800" u="none" kern="0" dirty="0">
                <a:latin typeface="+mn-lt"/>
                <a:ea typeface="+mn-ea"/>
              </a:rPr>
              <a:t>= sum + *(</a:t>
            </a:r>
            <a:r>
              <a:rPr lang="en-US" altLang="zh-TW" sz="1800" u="none" kern="0" dirty="0" err="1">
                <a:latin typeface="+mn-lt"/>
                <a:ea typeface="+mn-ea"/>
              </a:rPr>
              <a:t>ptr_a+position</a:t>
            </a:r>
            <a:r>
              <a:rPr lang="en-US" altLang="zh-TW" sz="1800" u="none" kern="0" dirty="0">
                <a:latin typeface="+mn-lt"/>
                <a:ea typeface="+mn-ea"/>
              </a:rPr>
              <a:t>) + *(entry[</a:t>
            </a:r>
            <a:r>
              <a:rPr lang="en-US" altLang="zh-TW" sz="1800" u="none" kern="0" dirty="0" err="1">
                <a:latin typeface="+mn-lt"/>
                <a:ea typeface="+mn-ea"/>
              </a:rPr>
              <a:t>array_ID</a:t>
            </a:r>
            <a:r>
              <a:rPr lang="en-US" altLang="zh-TW" sz="1800" u="none" kern="0" dirty="0">
                <a:latin typeface="+mn-lt"/>
                <a:ea typeface="+mn-ea"/>
              </a:rPr>
              <a:t>]+position);</a:t>
            </a: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1800" u="none" kern="0" dirty="0">
                <a:latin typeface="+mn-lt"/>
                <a:ea typeface="+mn-ea"/>
              </a:rPr>
              <a:t> </a:t>
            </a:r>
            <a:r>
              <a:rPr lang="zh-TW" altLang="en-US" sz="1800" u="none" kern="0" dirty="0" smtClean="0">
                <a:latin typeface="+mn-lt"/>
                <a:ea typeface="+mn-ea"/>
              </a:rPr>
              <a:t>  </a:t>
            </a:r>
            <a:r>
              <a:rPr lang="en-US" altLang="zh-TW" sz="1800" u="none" kern="0" dirty="0" smtClean="0">
                <a:latin typeface="+mn-lt"/>
                <a:ea typeface="+mn-ea"/>
              </a:rPr>
              <a:t>}</a:t>
            </a:r>
            <a:endParaRPr lang="en-US" altLang="zh-TW" sz="1800" u="none" kern="0" dirty="0">
              <a:latin typeface="+mn-lt"/>
              <a:ea typeface="+mn-ea"/>
            </a:endParaRP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1800" u="none" kern="0" dirty="0">
                <a:latin typeface="+mn-lt"/>
                <a:ea typeface="+mn-ea"/>
              </a:rPr>
              <a:t> </a:t>
            </a:r>
            <a:r>
              <a:rPr lang="zh-TW" altLang="en-US" sz="1800" u="none" kern="0" dirty="0" smtClean="0">
                <a:latin typeface="+mn-lt"/>
                <a:ea typeface="+mn-ea"/>
              </a:rPr>
              <a:t>  </a:t>
            </a:r>
            <a:r>
              <a:rPr lang="en-US" altLang="zh-TW" sz="1800" u="none" kern="0" dirty="0" smtClean="0">
                <a:latin typeface="+mn-lt"/>
                <a:ea typeface="+mn-ea"/>
              </a:rPr>
              <a:t>return </a:t>
            </a:r>
            <a:r>
              <a:rPr lang="en-US" altLang="zh-TW" sz="1800" u="none" kern="0" dirty="0">
                <a:latin typeface="+mn-lt"/>
                <a:ea typeface="+mn-ea"/>
              </a:rPr>
              <a:t>sum</a:t>
            </a:r>
            <a:r>
              <a:rPr lang="en-US" altLang="zh-TW" sz="1800" u="none" kern="0" dirty="0" smtClean="0">
                <a:latin typeface="+mn-lt"/>
                <a:ea typeface="+mn-ea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1800" u="none" kern="0" dirty="0" smtClean="0">
                <a:latin typeface="+mn-lt"/>
                <a:ea typeface="+mn-ea"/>
              </a:rPr>
              <a:t>}</a:t>
            </a:r>
            <a:endParaRPr lang="en-US" altLang="zh-TW" sz="1800" u="none" kern="0" dirty="0">
              <a:latin typeface="+mn-lt"/>
              <a:ea typeface="+mn-ea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667417" y="1940038"/>
            <a:ext cx="116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1800" u="none" kern="0" dirty="0" err="1" smtClean="0">
                <a:latin typeface="+mn-lt"/>
                <a:ea typeface="+mn-ea"/>
              </a:rPr>
              <a:t>int</a:t>
            </a:r>
            <a:r>
              <a:rPr lang="en-US" altLang="zh-TW" sz="1800" u="none" kern="0" dirty="0">
                <a:latin typeface="+mn-lt"/>
                <a:ea typeface="+mn-ea"/>
              </a:rPr>
              <a:t>* </a:t>
            </a:r>
            <a:r>
              <a:rPr lang="en-US" altLang="zh-TW" sz="1800" u="none" kern="0" dirty="0" err="1" smtClean="0">
                <a:latin typeface="+mn-lt"/>
                <a:ea typeface="+mn-ea"/>
              </a:rPr>
              <a:t>ptr_a</a:t>
            </a:r>
            <a:r>
              <a:rPr lang="en-US" altLang="zh-TW" sz="1800" u="none" kern="0" dirty="0" smtClean="0">
                <a:latin typeface="+mn-lt"/>
                <a:ea typeface="+mn-ea"/>
              </a:rPr>
              <a:t>,</a:t>
            </a:r>
            <a:endParaRPr lang="en-US" altLang="zh-TW" sz="1800" u="none" kern="0" dirty="0">
              <a:latin typeface="+mn-lt"/>
              <a:ea typeface="+mn-ea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6198794" y="1928487"/>
            <a:ext cx="190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1800" u="none" kern="0" dirty="0" err="1" smtClean="0">
                <a:latin typeface="+mn-lt"/>
                <a:ea typeface="+mn-ea"/>
              </a:rPr>
              <a:t>int</a:t>
            </a:r>
            <a:r>
              <a:rPr lang="en-US" altLang="zh-TW" sz="1800" u="none" kern="0" dirty="0" smtClean="0">
                <a:latin typeface="+mn-lt"/>
                <a:ea typeface="+mn-ea"/>
              </a:rPr>
              <a:t> </a:t>
            </a:r>
            <a:r>
              <a:rPr lang="en-US" altLang="zh-TW" sz="1800" u="none" kern="0" dirty="0" err="1" smtClean="0">
                <a:latin typeface="+mn-lt"/>
                <a:ea typeface="+mn-ea"/>
              </a:rPr>
              <a:t>num_element</a:t>
            </a:r>
            <a:endParaRPr lang="en-US" altLang="zh-TW" sz="1800" u="none" kern="0" dirty="0">
              <a:latin typeface="+mn-lt"/>
              <a:ea typeface="+mn-ea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661610" y="1942237"/>
            <a:ext cx="13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1800" u="none" kern="0" dirty="0" err="1" smtClean="0">
                <a:latin typeface="+mn-lt"/>
                <a:ea typeface="+mn-ea"/>
              </a:rPr>
              <a:t>int</a:t>
            </a:r>
            <a:r>
              <a:rPr lang="en-US" altLang="zh-TW" sz="1800" u="none" kern="0" dirty="0" smtClean="0">
                <a:latin typeface="+mn-lt"/>
                <a:ea typeface="+mn-ea"/>
              </a:rPr>
              <a:t> </a:t>
            </a:r>
            <a:r>
              <a:rPr lang="en-US" altLang="zh-TW" sz="1800" u="none" kern="0" dirty="0" err="1" smtClean="0">
                <a:latin typeface="+mn-lt"/>
                <a:ea typeface="+mn-ea"/>
              </a:rPr>
              <a:t>array_ID</a:t>
            </a:r>
            <a:r>
              <a:rPr lang="en-US" altLang="zh-TW" sz="1800" u="none" kern="0" dirty="0" smtClean="0">
                <a:latin typeface="+mn-lt"/>
                <a:ea typeface="+mn-ea"/>
              </a:rPr>
              <a:t>,</a:t>
            </a:r>
            <a:endParaRPr lang="en-US" altLang="zh-TW" sz="1800" u="none" kern="0" dirty="0">
              <a:latin typeface="+mn-lt"/>
              <a:ea typeface="+mn-ea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3949836" y="1942237"/>
            <a:ext cx="12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1800" u="none" kern="0" dirty="0" err="1" smtClean="0">
                <a:latin typeface="+mn-lt"/>
                <a:ea typeface="+mn-ea"/>
              </a:rPr>
              <a:t>int</a:t>
            </a:r>
            <a:r>
              <a:rPr lang="en-US" altLang="zh-TW" sz="1800" u="none" kern="0" dirty="0">
                <a:latin typeface="+mn-lt"/>
                <a:ea typeface="+mn-ea"/>
              </a:rPr>
              <a:t>* entry</a:t>
            </a:r>
            <a:r>
              <a:rPr lang="en-US" altLang="zh-TW" sz="1800" u="none" kern="0" dirty="0" smtClean="0">
                <a:latin typeface="+mn-lt"/>
                <a:ea typeface="+mn-ea"/>
              </a:rPr>
              <a:t>[],</a:t>
            </a:r>
            <a:endParaRPr lang="en-US" altLang="zh-TW" sz="1800" u="none" kern="0" dirty="0">
              <a:latin typeface="+mn-lt"/>
              <a:ea typeface="+mn-ea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5076056" y="1940038"/>
            <a:ext cx="114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1800" u="none" kern="0" dirty="0" err="1" smtClean="0">
                <a:latin typeface="+mn-lt"/>
                <a:ea typeface="+mn-ea"/>
              </a:rPr>
              <a:t>int</a:t>
            </a:r>
            <a:r>
              <a:rPr lang="en-US" altLang="zh-TW" sz="1800" u="none" kern="0" dirty="0" smtClean="0">
                <a:latin typeface="+mn-lt"/>
                <a:ea typeface="+mn-ea"/>
              </a:rPr>
              <a:t> </a:t>
            </a:r>
            <a:r>
              <a:rPr lang="en-US" altLang="zh-TW" sz="1800" u="none" kern="0" dirty="0">
                <a:latin typeface="+mn-lt"/>
                <a:ea typeface="+mn-ea"/>
              </a:rPr>
              <a:t>*</a:t>
            </a:r>
            <a:r>
              <a:rPr lang="en-US" altLang="zh-TW" sz="1800" u="none" kern="0" dirty="0" smtClean="0">
                <a:latin typeface="+mn-lt"/>
                <a:ea typeface="+mn-ea"/>
              </a:rPr>
              <a:t>index,</a:t>
            </a:r>
            <a:endParaRPr lang="en-US" altLang="zh-TW" sz="1800" u="none" kern="0" dirty="0">
              <a:latin typeface="+mn-lt"/>
              <a:ea typeface="+mn-ea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316097"/>
              </p:ext>
            </p:extLst>
          </p:nvPr>
        </p:nvGraphicFramePr>
        <p:xfrm>
          <a:off x="5298063" y="1371803"/>
          <a:ext cx="3503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742"/>
                <a:gridCol w="700742"/>
                <a:gridCol w="700742"/>
                <a:gridCol w="700742"/>
                <a:gridCol w="700742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3275856" y="1270327"/>
            <a:ext cx="2124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 err="1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i</a:t>
            </a:r>
            <a:r>
              <a:rPr lang="en-US" altLang="zh-TW" sz="2400" u="none" kern="0" dirty="0" err="1" smtClean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ndex_to_add</a:t>
            </a:r>
            <a:endParaRPr lang="zh-TW" altLang="en-US" sz="2400" u="none" kern="0" dirty="0">
              <a:solidFill>
                <a:schemeClr val="accent5">
                  <a:lumMod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381218" y="1351429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zh-TW" sz="1800" u="none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1</a:t>
            </a:r>
            <a:endParaRPr lang="zh-TW" altLang="en-US" sz="1800" u="none" dirty="0">
              <a:solidFill>
                <a:schemeClr val="accent5">
                  <a:lumMod val="1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100004" y="1351429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zh-TW" sz="1800" u="none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0</a:t>
            </a:r>
            <a:endParaRPr lang="zh-TW" altLang="en-US" sz="1800" u="none" dirty="0">
              <a:solidFill>
                <a:schemeClr val="accent5">
                  <a:lumMod val="1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740986" y="1351429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zh-TW" sz="1800" u="none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2</a:t>
            </a:r>
            <a:endParaRPr lang="zh-TW" altLang="en-US" sz="1800" u="none" dirty="0">
              <a:solidFill>
                <a:schemeClr val="accent5">
                  <a:lumMod val="1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459772" y="1351429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zh-TW" sz="1800" u="none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0</a:t>
            </a:r>
            <a:endParaRPr lang="zh-TW" altLang="en-US" sz="1800" u="none" dirty="0">
              <a:solidFill>
                <a:schemeClr val="accent5">
                  <a:lumMod val="10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>
            <a:off x="5624510" y="1045677"/>
            <a:ext cx="17441" cy="33043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文字方塊 37"/>
          <p:cNvSpPr txBox="1"/>
          <p:nvPr/>
        </p:nvSpPr>
        <p:spPr>
          <a:xfrm>
            <a:off x="5206508" y="692696"/>
            <a:ext cx="853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u="none" kern="0" dirty="0" smtClean="0">
                <a:solidFill>
                  <a:srgbClr val="FF9900"/>
                </a:solidFill>
                <a:latin typeface="+mn-lt"/>
                <a:ea typeface="+mn-ea"/>
              </a:rPr>
              <a:t>index</a:t>
            </a:r>
            <a:endParaRPr lang="zh-TW" altLang="en-US" sz="2000" u="none" kern="0" dirty="0">
              <a:solidFill>
                <a:srgbClr val="FF9900"/>
              </a:solidFill>
              <a:latin typeface="+mn-lt"/>
              <a:ea typeface="+mn-ea"/>
            </a:endParaRPr>
          </a:p>
        </p:txBody>
      </p:sp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81029"/>
              </p:ext>
            </p:extLst>
          </p:nvPr>
        </p:nvGraphicFramePr>
        <p:xfrm>
          <a:off x="7278470" y="2854730"/>
          <a:ext cx="1721850" cy="1427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70"/>
                <a:gridCol w="344370"/>
                <a:gridCol w="344370"/>
                <a:gridCol w="344370"/>
                <a:gridCol w="344370"/>
              </a:tblGrid>
              <a:tr h="2855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855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855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85542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85542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7" name="文字方塊 56"/>
          <p:cNvSpPr txBox="1"/>
          <p:nvPr/>
        </p:nvSpPr>
        <p:spPr>
          <a:xfrm>
            <a:off x="7242407" y="2319263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a</a:t>
            </a:r>
            <a:endParaRPr lang="zh-TW" altLang="en-US" sz="2400" u="none" kern="0" dirty="0">
              <a:solidFill>
                <a:schemeClr val="accent5">
                  <a:lumMod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6239974" y="2774562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u="none" kern="0" dirty="0" err="1">
                <a:solidFill>
                  <a:srgbClr val="FF0000"/>
                </a:solidFill>
                <a:latin typeface="+mn-lt"/>
                <a:ea typeface="+mn-ea"/>
              </a:rPr>
              <a:t>p</a:t>
            </a:r>
            <a:r>
              <a:rPr lang="en-US" altLang="zh-TW" sz="2000" u="none" kern="0" dirty="0" err="1" smtClean="0">
                <a:solidFill>
                  <a:srgbClr val="FF0000"/>
                </a:solidFill>
                <a:latin typeface="+mn-lt"/>
                <a:ea typeface="+mn-ea"/>
              </a:rPr>
              <a:t>tr_a</a:t>
            </a:r>
            <a:endParaRPr lang="zh-TW" altLang="en-US" sz="2000" u="none" kern="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72064"/>
              </p:ext>
            </p:extLst>
          </p:nvPr>
        </p:nvGraphicFramePr>
        <p:xfrm>
          <a:off x="7295911" y="5059938"/>
          <a:ext cx="1773170" cy="1457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634"/>
                <a:gridCol w="354634"/>
                <a:gridCol w="354634"/>
                <a:gridCol w="354634"/>
                <a:gridCol w="354634"/>
              </a:tblGrid>
              <a:tr h="2915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15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15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1565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1565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2" name="文字方塊 61"/>
          <p:cNvSpPr txBox="1"/>
          <p:nvPr/>
        </p:nvSpPr>
        <p:spPr>
          <a:xfrm>
            <a:off x="7287237" y="455290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d</a:t>
            </a:r>
            <a:endParaRPr lang="en-US" altLang="zh-TW" sz="2400" u="none" kern="0" dirty="0" smtClean="0">
              <a:solidFill>
                <a:schemeClr val="accent5">
                  <a:lumMod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5977603" y="4941168"/>
            <a:ext cx="1054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u="none" kern="0" dirty="0" smtClean="0">
                <a:solidFill>
                  <a:srgbClr val="FF9900"/>
                </a:solidFill>
                <a:latin typeface="+mn-lt"/>
                <a:ea typeface="+mn-ea"/>
              </a:rPr>
              <a:t>entry[2]</a:t>
            </a:r>
            <a:endParaRPr lang="zh-TW" altLang="en-US" sz="2000" u="none" kern="0" dirty="0">
              <a:solidFill>
                <a:srgbClr val="FF9900"/>
              </a:solidFill>
              <a:latin typeface="+mn-lt"/>
              <a:ea typeface="+mn-ea"/>
            </a:endParaRPr>
          </a:p>
        </p:txBody>
      </p:sp>
      <p:sp>
        <p:nvSpPr>
          <p:cNvPr id="9" name="左大括弧 8"/>
          <p:cNvSpPr/>
          <p:nvPr/>
        </p:nvSpPr>
        <p:spPr bwMode="auto">
          <a:xfrm>
            <a:off x="6947792" y="2882234"/>
            <a:ext cx="188862" cy="1369974"/>
          </a:xfrm>
          <a:prstGeom prst="leftBrac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cxnSp>
        <p:nvCxnSpPr>
          <p:cNvPr id="67" name="直線單箭頭接點 66"/>
          <p:cNvCxnSpPr/>
          <p:nvPr/>
        </p:nvCxnSpPr>
        <p:spPr bwMode="auto">
          <a:xfrm>
            <a:off x="6951571" y="3010770"/>
            <a:ext cx="396044" cy="15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左大括弧 69"/>
          <p:cNvSpPr/>
          <p:nvPr/>
        </p:nvSpPr>
        <p:spPr bwMode="auto">
          <a:xfrm>
            <a:off x="7058591" y="5131859"/>
            <a:ext cx="210264" cy="1369974"/>
          </a:xfrm>
          <a:prstGeom prst="leftBrace">
            <a:avLst>
              <a:gd name="adj1" fmla="val 8333"/>
              <a:gd name="adj2" fmla="val 48196"/>
            </a:avLst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cxnSp>
        <p:nvCxnSpPr>
          <p:cNvPr id="68" name="直線單箭頭接點 67"/>
          <p:cNvCxnSpPr/>
          <p:nvPr/>
        </p:nvCxnSpPr>
        <p:spPr bwMode="auto">
          <a:xfrm>
            <a:off x="6947792" y="5157192"/>
            <a:ext cx="396044" cy="15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左大括弧 71"/>
          <p:cNvSpPr/>
          <p:nvPr/>
        </p:nvSpPr>
        <p:spPr bwMode="auto">
          <a:xfrm rot="5400000">
            <a:off x="8040762" y="1888859"/>
            <a:ext cx="179057" cy="1686107"/>
          </a:xfrm>
          <a:prstGeom prst="leftBrac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73" name="左大括弧 72"/>
          <p:cNvSpPr/>
          <p:nvPr/>
        </p:nvSpPr>
        <p:spPr bwMode="auto">
          <a:xfrm rot="5400000">
            <a:off x="8061829" y="4080594"/>
            <a:ext cx="179057" cy="1686107"/>
          </a:xfrm>
          <a:prstGeom prst="leftBrac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900357" y="2327125"/>
            <a:ext cx="47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u="none" kern="0" dirty="0" smtClean="0">
                <a:solidFill>
                  <a:srgbClr val="7030A0"/>
                </a:solidFill>
                <a:latin typeface="+mn-lt"/>
                <a:ea typeface="+mn-ea"/>
              </a:rPr>
              <a:t>50</a:t>
            </a:r>
            <a:endParaRPr lang="zh-TW" altLang="en-US" sz="2000" u="none" kern="0" dirty="0">
              <a:solidFill>
                <a:srgbClr val="7030A0"/>
              </a:solidFill>
              <a:latin typeface="+mn-lt"/>
              <a:ea typeface="+mn-ea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513045" y="3361142"/>
            <a:ext cx="47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u="none" kern="0" dirty="0" smtClean="0">
                <a:solidFill>
                  <a:srgbClr val="7030A0"/>
                </a:solidFill>
                <a:latin typeface="+mn-lt"/>
                <a:ea typeface="+mn-ea"/>
              </a:rPr>
              <a:t>50</a:t>
            </a:r>
            <a:endParaRPr lang="zh-TW" altLang="en-US" sz="2000" u="none" kern="0" dirty="0">
              <a:solidFill>
                <a:srgbClr val="7030A0"/>
              </a:solidFill>
              <a:latin typeface="+mn-lt"/>
              <a:ea typeface="+mn-ea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913468" y="4432612"/>
            <a:ext cx="47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u="none" kern="0" dirty="0" smtClean="0">
                <a:solidFill>
                  <a:srgbClr val="7030A0"/>
                </a:solidFill>
                <a:latin typeface="+mn-lt"/>
                <a:ea typeface="+mn-ea"/>
              </a:rPr>
              <a:t>50</a:t>
            </a:r>
            <a:endParaRPr lang="zh-TW" altLang="en-US" sz="2000" u="none" kern="0" dirty="0">
              <a:solidFill>
                <a:srgbClr val="7030A0"/>
              </a:solidFill>
              <a:latin typeface="+mn-lt"/>
              <a:ea typeface="+mn-ea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6609790" y="5613986"/>
            <a:ext cx="47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u="none" kern="0" dirty="0" smtClean="0">
                <a:solidFill>
                  <a:srgbClr val="7030A0"/>
                </a:solidFill>
                <a:latin typeface="+mn-lt"/>
                <a:ea typeface="+mn-ea"/>
              </a:rPr>
              <a:t>50</a:t>
            </a:r>
            <a:endParaRPr lang="zh-TW" altLang="en-US" sz="2000" u="none" kern="0" dirty="0">
              <a:solidFill>
                <a:srgbClr val="7030A0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123728" y="4941168"/>
            <a:ext cx="1008112" cy="2727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5299814" y="1377094"/>
            <a:ext cx="677789" cy="35951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3566232" y="4941168"/>
            <a:ext cx="1232136" cy="27276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5990542" y="1382008"/>
            <a:ext cx="677789" cy="359519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3131840" y="4948369"/>
            <a:ext cx="402770" cy="27276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rgbClr val="7030A0"/>
              </a:solidFill>
              <a:effectLst/>
              <a:latin typeface="Times New Roman" pitchFamily="71" charset="0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2483768" y="5285866"/>
            <a:ext cx="1762896" cy="272760"/>
          </a:xfrm>
          <a:prstGeom prst="rect">
            <a:avLst/>
          </a:prstGeom>
          <a:noFill/>
          <a:ln w="38100" cap="flat" cmpd="sng" algn="ctr">
            <a:solidFill>
              <a:srgbClr val="FF66C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7268854" y="3140125"/>
            <a:ext cx="335481" cy="272760"/>
          </a:xfrm>
          <a:prstGeom prst="rect">
            <a:avLst/>
          </a:prstGeom>
          <a:noFill/>
          <a:ln w="38100" cap="flat" cmpd="sng" algn="ctr">
            <a:solidFill>
              <a:srgbClr val="FF66C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4421583" y="5306415"/>
            <a:ext cx="2645924" cy="27276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7304827" y="5360113"/>
            <a:ext cx="335481" cy="27276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3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6" grpId="0"/>
      <p:bldP spid="38" grpId="0"/>
      <p:bldP spid="57" grpId="0"/>
      <p:bldP spid="59" grpId="0"/>
      <p:bldP spid="59" grpId="1"/>
      <p:bldP spid="62" grpId="0"/>
      <p:bldP spid="65" grpId="0"/>
      <p:bldP spid="65" grpId="1"/>
      <p:bldP spid="9" grpId="0" animBg="1"/>
      <p:bldP spid="9" grpId="1" animBg="1"/>
      <p:bldP spid="70" grpId="0" animBg="1"/>
      <p:bldP spid="70" grpId="1" animBg="1"/>
      <p:bldP spid="72" grpId="0" animBg="1"/>
      <p:bldP spid="72" grpId="1" animBg="1"/>
      <p:bldP spid="73" grpId="0" animBg="1"/>
      <p:bldP spid="73" grpId="1" animBg="1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12" grpId="0" animBg="1"/>
      <p:bldP spid="12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2" animBg="1"/>
      <p:bldP spid="81" grpId="3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</p:bldLst>
  </p:timing>
</p:sld>
</file>

<file path=ppt/theme/theme1.xml><?xml version="1.0" encoding="utf-8"?>
<a:theme xmlns:a="http://schemas.openxmlformats.org/drawingml/2006/main" name="佈景主題1">
  <a:themeElements>
    <a:clrScheme name="ch01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1519</TotalTime>
  <Words>685</Words>
  <Application>Microsoft Office PowerPoint</Application>
  <PresentationFormat>如螢幕大小 (4:3)</PresentationFormat>
  <Paragraphs>319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ヒラギノ角ゴ Pro W3</vt:lpstr>
      <vt:lpstr>微軟正黑體</vt:lpstr>
      <vt:lpstr>新細明體</vt:lpstr>
      <vt:lpstr>Arial</vt:lpstr>
      <vt:lpstr>Calibri</vt:lpstr>
      <vt:lpstr>Times</vt:lpstr>
      <vt:lpstr>Times New Roman</vt:lpstr>
      <vt:lpstr>佈景主題1</vt:lpstr>
      <vt:lpstr>I2P mid practice - Simple Addition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Rachel</dc:creator>
  <cp:lastModifiedBy>chia-chen</cp:lastModifiedBy>
  <cp:revision>157</cp:revision>
  <dcterms:created xsi:type="dcterms:W3CDTF">2015-10-20T15:59:03Z</dcterms:created>
  <dcterms:modified xsi:type="dcterms:W3CDTF">2015-12-04T08:32:29Z</dcterms:modified>
</cp:coreProperties>
</file>