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3" r:id="rId3"/>
    <p:sldId id="274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FF00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 flipH="1">
            <a:off x="0" y="1524000"/>
            <a:ext cx="12192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117600" y="1981200"/>
            <a:ext cx="10058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清華大學 資工系</a:t>
            </a:r>
            <a:endParaRPr lang="en-US" altLang="zh-TW" sz="4000" b="1" u="none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4000" b="1" u="none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楊舜仁</a:t>
            </a:r>
            <a:endParaRPr lang="en-US" altLang="zh-TW" sz="4000" b="1" u="none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406400" y="457200"/>
            <a:ext cx="11379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3200" u="none" smtClean="0">
              <a:solidFill>
                <a:srgbClr val="6B994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70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11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15400" y="76200"/>
            <a:ext cx="27686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81026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98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0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336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87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54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86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88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06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0209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12192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1107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1074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448800" y="5867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200" u="none" dirty="0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1-</a:t>
            </a:r>
            <a:fld id="{361B3DAE-D59F-4876-9628-C08F17F5B4B9}" type="slidenum"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sz="1200" u="none" dirty="0" smtClean="0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535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anose="0202060306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3D </a:t>
            </a:r>
            <a:r>
              <a:rPr lang="en-US" altLang="zh-TW" dirty="0" smtClean="0"/>
              <a:t>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64155"/>
            <a:ext cx="11134725" cy="4114800"/>
          </a:xfrm>
        </p:spPr>
        <p:txBody>
          <a:bodyPr/>
          <a:lstStyle/>
          <a:p>
            <a:r>
              <a:rPr lang="en-US" altLang="zh-TW" dirty="0"/>
              <a:t>In this problem, you are asked to design two </a:t>
            </a:r>
            <a:r>
              <a:rPr lang="en-US" altLang="zh-TW" dirty="0" smtClean="0"/>
              <a:t>functions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unsigned*** </a:t>
            </a:r>
            <a:r>
              <a:rPr lang="en-US" altLang="zh-TW" dirty="0">
                <a:solidFill>
                  <a:srgbClr val="FF0000"/>
                </a:solidFill>
              </a:rPr>
              <a:t>new_3d_array</a:t>
            </a:r>
            <a:r>
              <a:rPr lang="en-US" altLang="zh-TW" dirty="0"/>
              <a:t>(unsigned </a:t>
            </a:r>
            <a:r>
              <a:rPr lang="en-US" altLang="zh-TW" dirty="0" err="1"/>
              <a:t>n,unsigned</a:t>
            </a:r>
            <a:r>
              <a:rPr lang="en-US" altLang="zh-TW" dirty="0"/>
              <a:t> </a:t>
            </a:r>
            <a:r>
              <a:rPr lang="en-US" altLang="zh-TW" dirty="0" err="1"/>
              <a:t>m,unsigned</a:t>
            </a:r>
            <a:r>
              <a:rPr lang="en-US" altLang="zh-TW" dirty="0"/>
              <a:t> k</a:t>
            </a:r>
            <a:r>
              <a:rPr lang="en-US" altLang="zh-TW" dirty="0" smtClean="0"/>
              <a:t>);</a:t>
            </a:r>
          </a:p>
          <a:p>
            <a:pPr marL="857250" lvl="2" indent="0">
              <a:buNone/>
            </a:pPr>
            <a:r>
              <a:rPr lang="en-US" altLang="zh-TW" dirty="0" err="1"/>
              <a:t>malloc</a:t>
            </a:r>
            <a:r>
              <a:rPr lang="en-US" altLang="zh-TW" dirty="0"/>
              <a:t> an n*m*k 3D unsigned array, and then return its address. </a:t>
            </a:r>
            <a:endParaRPr lang="en-US" altLang="zh-TW" dirty="0" smtClean="0"/>
          </a:p>
          <a:p>
            <a:pPr marL="857250" lvl="2" indent="0">
              <a:buNone/>
            </a:pPr>
            <a:r>
              <a:rPr lang="en-US" altLang="zh-TW" dirty="0" smtClean="0"/>
              <a:t>The </a:t>
            </a:r>
            <a:r>
              <a:rPr lang="en-US" altLang="zh-TW" dirty="0"/>
              <a:t>main function will check the correctness of your array.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void </a:t>
            </a:r>
            <a:r>
              <a:rPr lang="en-US" altLang="zh-TW" dirty="0">
                <a:solidFill>
                  <a:srgbClr val="FF0000"/>
                </a:solidFill>
              </a:rPr>
              <a:t>delete_3d_array</a:t>
            </a:r>
            <a:r>
              <a:rPr lang="en-US" altLang="zh-TW" dirty="0"/>
              <a:t>(unsigned ***</a:t>
            </a:r>
            <a:r>
              <a:rPr lang="en-US" altLang="zh-TW" dirty="0" err="1"/>
              <a:t>arr</a:t>
            </a:r>
            <a:r>
              <a:rPr lang="en-US" altLang="zh-TW" dirty="0" smtClean="0"/>
              <a:t>);</a:t>
            </a:r>
          </a:p>
          <a:p>
            <a:pPr marL="857250" lvl="2" indent="0">
              <a:buNone/>
            </a:pPr>
            <a:r>
              <a:rPr lang="en-US" altLang="zh-TW" dirty="0"/>
              <a:t>Free the memory space of your array that was previously allocated by using </a:t>
            </a:r>
            <a:r>
              <a:rPr lang="en-US" altLang="zh-TW" dirty="0" err="1"/>
              <a:t>malloc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pPr marL="857250" lvl="2" indent="0">
              <a:buNone/>
            </a:pPr>
            <a:r>
              <a:rPr lang="en-US" altLang="zh-TW" dirty="0" smtClean="0"/>
              <a:t>Be </a:t>
            </a:r>
            <a:r>
              <a:rPr lang="en-US" altLang="zh-TW" dirty="0"/>
              <a:t>careful about the memory </a:t>
            </a:r>
            <a:r>
              <a:rPr lang="en-US" altLang="zh-TW" dirty="0" err="1"/>
              <a:t>uage</a:t>
            </a:r>
            <a:r>
              <a:rPr lang="en-US" altLang="zh-TW" dirty="0"/>
              <a:t> of your program allocated dynamically so as to avoid MLE.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　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4488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facts of a 3D array </a:t>
            </a:r>
            <a:r>
              <a:rPr lang="en-US" altLang="zh-TW" dirty="0"/>
              <a:t>a[n][m][k]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64155"/>
            <a:ext cx="11134725" cy="4114800"/>
          </a:xfrm>
        </p:spPr>
        <p:txBody>
          <a:bodyPr/>
          <a:lstStyle/>
          <a:p>
            <a:r>
              <a:rPr lang="en-US" altLang="zh-TW" dirty="0" smtClean="0"/>
              <a:t>a == &amp;a[0], where a[0] is a m*k array</a:t>
            </a:r>
          </a:p>
          <a:p>
            <a:r>
              <a:rPr lang="en-US" altLang="zh-TW" dirty="0" smtClean="0"/>
              <a:t>a[0]==&amp;a[0][0]; a[1]==&amp;a[1][0]; … where a[0][0] is a k array</a:t>
            </a:r>
          </a:p>
          <a:p>
            <a:r>
              <a:rPr lang="en-US" altLang="zh-TW" dirty="0" smtClean="0"/>
              <a:t>a[0][</a:t>
            </a:r>
            <a:r>
              <a:rPr lang="en-US" altLang="zh-TW" smtClean="0"/>
              <a:t>0]==&amp;a[0</a:t>
            </a:r>
            <a:r>
              <a:rPr lang="en-US" altLang="zh-TW" dirty="0" smtClean="0"/>
              <a:t>][0][0]; where a[0][0][0] is an </a:t>
            </a:r>
            <a:r>
              <a:rPr lang="en-US" altLang="zh-TW" dirty="0" err="1" smtClean="0"/>
              <a:t>int</a:t>
            </a:r>
            <a:endParaRPr lang="en-US" altLang="zh-TW" dirty="0" smtClean="0"/>
          </a:p>
          <a:p>
            <a:r>
              <a:rPr lang="en-US" altLang="zh-TW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0526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左中括弧 108"/>
          <p:cNvSpPr/>
          <p:nvPr/>
        </p:nvSpPr>
        <p:spPr bwMode="auto">
          <a:xfrm flipH="1">
            <a:off x="9601200" y="835264"/>
            <a:ext cx="152400" cy="6019800"/>
          </a:xfrm>
          <a:prstGeom prst="leftBracket">
            <a:avLst/>
          </a:prstGeom>
          <a:noFill/>
          <a:ln w="28575" cap="flat" cmpd="sng" algn="ctr">
            <a:solidFill>
              <a:srgbClr val="9A341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zh-TW" altLang="en-US">
              <a:solidFill>
                <a:schemeClr val="accent6"/>
              </a:solidFill>
              <a:latin typeface="Times New Roman" pitchFamily="71" charset="0"/>
            </a:endParaRPr>
          </a:p>
        </p:txBody>
      </p:sp>
      <p:sp>
        <p:nvSpPr>
          <p:cNvPr id="5123" name="文字方塊 109"/>
          <p:cNvSpPr txBox="1">
            <a:spLocks noChangeArrowheads="1"/>
          </p:cNvSpPr>
          <p:nvPr/>
        </p:nvSpPr>
        <p:spPr bwMode="auto">
          <a:xfrm>
            <a:off x="6469064" y="3500678"/>
            <a:ext cx="7699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solidFill>
                  <a:srgbClr val="9A341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</a:t>
            </a:r>
            <a:r>
              <a:rPr lang="en-US" altLang="zh-TW" sz="2400" b="1">
                <a:solidFill>
                  <a:srgbClr val="9A341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*</a:t>
            </a:r>
            <a:r>
              <a:rPr lang="en-US" altLang="zh-TW" sz="2400">
                <a:solidFill>
                  <a:srgbClr val="9A341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</a:t>
            </a:r>
            <a:endParaRPr lang="zh-TW" altLang="en-US" sz="2400">
              <a:solidFill>
                <a:srgbClr val="9A341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678435"/>
              </p:ext>
            </p:extLst>
          </p:nvPr>
        </p:nvGraphicFramePr>
        <p:xfrm>
          <a:off x="2057400" y="2587864"/>
          <a:ext cx="838200" cy="3657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a[0]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/>
                        <a:t>a[1]</a:t>
                      </a:r>
                      <a:endParaRPr lang="zh-TW" altLang="en-US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‧‧‧</a:t>
                      </a:r>
                      <a:endParaRPr lang="zh-TW" altLang="en-US" b="1" dirty="0"/>
                    </a:p>
                  </a:txBody>
                  <a:tcPr vert="eaVert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/>
                        <a:t>a[n-1]</a:t>
                      </a:r>
                      <a:endParaRPr lang="zh-TW" altLang="en-US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949369"/>
              </p:ext>
            </p:extLst>
          </p:nvPr>
        </p:nvGraphicFramePr>
        <p:xfrm>
          <a:off x="5257800" y="1368664"/>
          <a:ext cx="990600" cy="1600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a[0][0]</a:t>
                      </a:r>
                      <a:endParaRPr lang="zh-TW" altLang="en-US" sz="1400" b="1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/>
                        <a:t>a[0][1]</a:t>
                      </a:r>
                      <a:endParaRPr lang="zh-TW" altLang="en-US" sz="1400" b="1" dirty="0" smtClean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‧‧‧</a:t>
                      </a:r>
                      <a:endParaRPr lang="zh-TW" altLang="en-US" sz="1400" b="1" dirty="0"/>
                    </a:p>
                  </a:txBody>
                  <a:tcPr marL="51435" marR="51435" marT="25718" marB="25718" vert="eaVert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/>
                        <a:t>a[0][m-1]</a:t>
                      </a:r>
                      <a:endParaRPr lang="zh-TW" altLang="en-US" sz="1400" b="1" dirty="0" smtClean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524468"/>
              </p:ext>
            </p:extLst>
          </p:nvPr>
        </p:nvGraphicFramePr>
        <p:xfrm>
          <a:off x="5257800" y="2968864"/>
          <a:ext cx="990600" cy="1600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a[1][0]</a:t>
                      </a:r>
                      <a:endParaRPr lang="zh-TW" altLang="en-US" sz="1400" b="1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/>
                        <a:t>a[1][1]</a:t>
                      </a:r>
                      <a:endParaRPr lang="zh-TW" altLang="en-US" sz="1400" b="1" dirty="0" smtClean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‧‧‧</a:t>
                      </a:r>
                      <a:endParaRPr lang="zh-TW" altLang="en-US" sz="1400" b="1" dirty="0"/>
                    </a:p>
                  </a:txBody>
                  <a:tcPr marL="51435" marR="51435" marT="25718" marB="25718" vert="eaVert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/>
                        <a:t>a[1][m-1]</a:t>
                      </a:r>
                      <a:endParaRPr lang="zh-TW" altLang="en-US" sz="1400" b="1" dirty="0" smtClean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037032"/>
              </p:ext>
            </p:extLst>
          </p:nvPr>
        </p:nvGraphicFramePr>
        <p:xfrm>
          <a:off x="5257800" y="4569064"/>
          <a:ext cx="990600" cy="22098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‧‧‧</a:t>
                      </a:r>
                      <a:endParaRPr lang="zh-TW" altLang="en-US" sz="1400" b="1" dirty="0"/>
                    </a:p>
                  </a:txBody>
                  <a:tcPr marL="51435" marR="51435" marT="25718" marB="25718" vert="eaVert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/>
                        <a:t>a[n-1][0]</a:t>
                      </a:r>
                      <a:endParaRPr lang="zh-TW" altLang="en-US" sz="1400" b="1" dirty="0" smtClean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/>
                        <a:t>a[n-1][1]</a:t>
                      </a:r>
                      <a:endParaRPr lang="zh-TW" altLang="en-US" sz="1400" b="1" dirty="0" smtClean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‧‧‧</a:t>
                      </a:r>
                      <a:endParaRPr lang="zh-TW" altLang="en-US" sz="1400" b="1" dirty="0"/>
                    </a:p>
                  </a:txBody>
                  <a:tcPr marL="51435" marR="51435" marT="25718" marB="25718" vert="eaVert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/>
                        <a:t>a[n-1][m-1]</a:t>
                      </a:r>
                      <a:endParaRPr lang="zh-TW" altLang="en-US" sz="1400" b="1" dirty="0" smtClean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480376"/>
              </p:ext>
            </p:extLst>
          </p:nvPr>
        </p:nvGraphicFramePr>
        <p:xfrm>
          <a:off x="8686800" y="835264"/>
          <a:ext cx="838200" cy="1600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‧‧‧</a:t>
                      </a:r>
                      <a:endParaRPr lang="zh-TW" altLang="en-US" sz="1400" b="1" dirty="0"/>
                    </a:p>
                  </a:txBody>
                  <a:tcPr marL="51435" marR="51435" marT="25718" marB="25718" vert="eaVert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367151"/>
              </p:ext>
            </p:extLst>
          </p:nvPr>
        </p:nvGraphicFramePr>
        <p:xfrm>
          <a:off x="8686800" y="4030902"/>
          <a:ext cx="838200" cy="122396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39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/>
                        <a:t>‧‧‧</a:t>
                      </a:r>
                      <a:endParaRPr lang="zh-TW" altLang="en-US" sz="1400" b="1" dirty="0" smtClean="0"/>
                    </a:p>
                  </a:txBody>
                  <a:tcPr marL="51435" marR="51435" marT="25711" marB="25711" vert="eaVert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193" name="群組 14"/>
          <p:cNvGrpSpPr>
            <a:grpSpLocks/>
          </p:cNvGrpSpPr>
          <p:nvPr/>
        </p:nvGrpSpPr>
        <p:grpSpPr bwMode="auto">
          <a:xfrm>
            <a:off x="4565650" y="1368664"/>
            <a:ext cx="615950" cy="1524000"/>
            <a:chOff x="3041612" y="1219200"/>
            <a:chExt cx="615988" cy="1600200"/>
          </a:xfrm>
        </p:grpSpPr>
        <p:sp>
          <p:nvSpPr>
            <p:cNvPr id="4" name="左中括弧 3"/>
            <p:cNvSpPr/>
            <p:nvPr/>
          </p:nvSpPr>
          <p:spPr bwMode="auto">
            <a:xfrm>
              <a:off x="3505191" y="1219200"/>
              <a:ext cx="152409" cy="1600200"/>
            </a:xfrm>
            <a:prstGeom prst="leftBracke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71" charset="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041612" y="1655921"/>
              <a:ext cx="377049" cy="3877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dirty="0">
                  <a:solidFill>
                    <a:schemeClr val="accent6"/>
                  </a:solidFill>
                </a:rPr>
                <a:t>m</a:t>
              </a:r>
              <a:endParaRPr lang="zh-TW" altLang="en-US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5194" name="群組 23"/>
          <p:cNvGrpSpPr>
            <a:grpSpLocks/>
          </p:cNvGrpSpPr>
          <p:nvPr/>
        </p:nvGrpSpPr>
        <p:grpSpPr bwMode="auto">
          <a:xfrm>
            <a:off x="8001000" y="835264"/>
            <a:ext cx="615950" cy="1524000"/>
            <a:chOff x="3041612" y="1219200"/>
            <a:chExt cx="615988" cy="1600200"/>
          </a:xfrm>
        </p:grpSpPr>
        <p:sp>
          <p:nvSpPr>
            <p:cNvPr id="25" name="左中括弧 24"/>
            <p:cNvSpPr/>
            <p:nvPr/>
          </p:nvSpPr>
          <p:spPr bwMode="auto">
            <a:xfrm>
              <a:off x="3505191" y="1219200"/>
              <a:ext cx="152409" cy="1600200"/>
            </a:xfrm>
            <a:prstGeom prst="leftBracke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71" charset="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3041612" y="1655921"/>
              <a:ext cx="300101" cy="3877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dirty="0">
                  <a:solidFill>
                    <a:schemeClr val="accent6"/>
                  </a:solidFill>
                </a:rPr>
                <a:t>k</a:t>
              </a:r>
              <a:endParaRPr lang="zh-TW" altLang="en-US" dirty="0">
                <a:solidFill>
                  <a:schemeClr val="accent6"/>
                </a:solidFill>
              </a:endParaRPr>
            </a:p>
          </p:txBody>
        </p:sp>
      </p:grp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679787"/>
              </p:ext>
            </p:extLst>
          </p:nvPr>
        </p:nvGraphicFramePr>
        <p:xfrm>
          <a:off x="8686800" y="2435464"/>
          <a:ext cx="838200" cy="1600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‧‧‧</a:t>
                      </a:r>
                      <a:endParaRPr lang="zh-TW" altLang="en-US" sz="1400" b="1" dirty="0"/>
                    </a:p>
                  </a:txBody>
                  <a:tcPr marL="51435" marR="51435" marT="25718" marB="25718" vert="eaVert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408293"/>
              </p:ext>
            </p:extLst>
          </p:nvPr>
        </p:nvGraphicFramePr>
        <p:xfrm>
          <a:off x="8686800" y="5254864"/>
          <a:ext cx="838200" cy="1600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‧‧‧</a:t>
                      </a:r>
                      <a:endParaRPr lang="zh-TW" altLang="en-US" sz="1400" b="1" dirty="0"/>
                    </a:p>
                  </a:txBody>
                  <a:tcPr marL="51435" marR="51435" marT="25718" marB="25718" vert="eaVert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19" name="文字方塊 15"/>
          <p:cNvSpPr txBox="1">
            <a:spLocks noChangeArrowheads="1"/>
          </p:cNvSpPr>
          <p:nvPr/>
        </p:nvSpPr>
        <p:spPr bwMode="auto">
          <a:xfrm>
            <a:off x="1676401" y="2035414"/>
            <a:ext cx="1724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unsigned**</a:t>
            </a:r>
            <a:endParaRPr lang="zh-TW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20" name="文字方塊 36"/>
          <p:cNvSpPr txBox="1">
            <a:spLocks noChangeArrowheads="1"/>
          </p:cNvSpPr>
          <p:nvPr/>
        </p:nvSpPr>
        <p:spPr bwMode="auto">
          <a:xfrm>
            <a:off x="4876800" y="862252"/>
            <a:ext cx="1570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2000" b="1">
                <a:latin typeface="Courier New" panose="02070309020205020404" pitchFamily="49" charset="0"/>
                <a:cs typeface="Courier New" panose="02070309020205020404" pitchFamily="49" charset="0"/>
              </a:rPr>
              <a:t>unsigned*</a:t>
            </a:r>
            <a:endParaRPr lang="zh-TW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21" name="文字方塊 37"/>
          <p:cNvSpPr txBox="1">
            <a:spLocks noChangeArrowheads="1"/>
          </p:cNvSpPr>
          <p:nvPr/>
        </p:nvSpPr>
        <p:spPr bwMode="auto">
          <a:xfrm>
            <a:off x="8337550" y="301864"/>
            <a:ext cx="1416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2000" b="1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endParaRPr lang="zh-TW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222" name="直線單箭頭接點 3085"/>
          <p:cNvCxnSpPr>
            <a:cxnSpLocks noChangeShapeType="1"/>
          </p:cNvCxnSpPr>
          <p:nvPr/>
        </p:nvCxnSpPr>
        <p:spPr bwMode="auto">
          <a:xfrm flipV="1">
            <a:off x="2743200" y="1513128"/>
            <a:ext cx="2514600" cy="1455737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223" name="群組 83"/>
          <p:cNvGrpSpPr>
            <a:grpSpLocks/>
          </p:cNvGrpSpPr>
          <p:nvPr/>
        </p:nvGrpSpPr>
        <p:grpSpPr bwMode="auto">
          <a:xfrm>
            <a:off x="4572000" y="2968864"/>
            <a:ext cx="615950" cy="1524000"/>
            <a:chOff x="3041612" y="1219200"/>
            <a:chExt cx="615988" cy="1600200"/>
          </a:xfrm>
        </p:grpSpPr>
        <p:sp>
          <p:nvSpPr>
            <p:cNvPr id="85" name="左中括弧 84"/>
            <p:cNvSpPr/>
            <p:nvPr/>
          </p:nvSpPr>
          <p:spPr bwMode="auto">
            <a:xfrm>
              <a:off x="3505191" y="1219200"/>
              <a:ext cx="152409" cy="1600200"/>
            </a:xfrm>
            <a:prstGeom prst="leftBracke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71" charset="0"/>
              </a:endParaRPr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3041612" y="1655921"/>
              <a:ext cx="377049" cy="3877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dirty="0">
                  <a:solidFill>
                    <a:schemeClr val="accent6"/>
                  </a:solidFill>
                </a:rPr>
                <a:t>m</a:t>
              </a:r>
              <a:endParaRPr lang="zh-TW" altLang="en-US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5224" name="群組 86"/>
          <p:cNvGrpSpPr>
            <a:grpSpLocks/>
          </p:cNvGrpSpPr>
          <p:nvPr/>
        </p:nvGrpSpPr>
        <p:grpSpPr bwMode="auto">
          <a:xfrm>
            <a:off x="4572000" y="5178664"/>
            <a:ext cx="615950" cy="1524000"/>
            <a:chOff x="3041612" y="1219200"/>
            <a:chExt cx="615988" cy="1600200"/>
          </a:xfrm>
        </p:grpSpPr>
        <p:sp>
          <p:nvSpPr>
            <p:cNvPr id="88" name="左中括弧 87"/>
            <p:cNvSpPr/>
            <p:nvPr/>
          </p:nvSpPr>
          <p:spPr bwMode="auto">
            <a:xfrm>
              <a:off x="3505191" y="1219200"/>
              <a:ext cx="152409" cy="1600200"/>
            </a:xfrm>
            <a:prstGeom prst="leftBracke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71" charset="0"/>
              </a:endParaRPr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3041612" y="1655921"/>
              <a:ext cx="377049" cy="3877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dirty="0">
                  <a:solidFill>
                    <a:schemeClr val="accent6"/>
                  </a:solidFill>
                </a:rPr>
                <a:t>m</a:t>
              </a:r>
              <a:endParaRPr lang="zh-TW" altLang="en-US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5225" name="群組 89"/>
          <p:cNvGrpSpPr>
            <a:grpSpLocks/>
          </p:cNvGrpSpPr>
          <p:nvPr/>
        </p:nvGrpSpPr>
        <p:grpSpPr bwMode="auto">
          <a:xfrm>
            <a:off x="8001000" y="2435464"/>
            <a:ext cx="615950" cy="1524000"/>
            <a:chOff x="3041612" y="1219200"/>
            <a:chExt cx="615988" cy="1600200"/>
          </a:xfrm>
        </p:grpSpPr>
        <p:sp>
          <p:nvSpPr>
            <p:cNvPr id="91" name="左中括弧 90"/>
            <p:cNvSpPr/>
            <p:nvPr/>
          </p:nvSpPr>
          <p:spPr bwMode="auto">
            <a:xfrm>
              <a:off x="3505191" y="1219200"/>
              <a:ext cx="152409" cy="1600200"/>
            </a:xfrm>
            <a:prstGeom prst="leftBracke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71" charset="0"/>
              </a:endParaRPr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3041612" y="1655921"/>
              <a:ext cx="300101" cy="3877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dirty="0">
                  <a:solidFill>
                    <a:schemeClr val="accent6"/>
                  </a:solidFill>
                </a:rPr>
                <a:t>k</a:t>
              </a:r>
              <a:endParaRPr lang="zh-TW" altLang="en-US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5226" name="群組 92"/>
          <p:cNvGrpSpPr>
            <a:grpSpLocks/>
          </p:cNvGrpSpPr>
          <p:nvPr/>
        </p:nvGrpSpPr>
        <p:grpSpPr bwMode="auto">
          <a:xfrm>
            <a:off x="8001000" y="5254864"/>
            <a:ext cx="615950" cy="1524000"/>
            <a:chOff x="3041612" y="1219200"/>
            <a:chExt cx="615988" cy="1600200"/>
          </a:xfrm>
        </p:grpSpPr>
        <p:sp>
          <p:nvSpPr>
            <p:cNvPr id="94" name="左中括弧 93"/>
            <p:cNvSpPr/>
            <p:nvPr/>
          </p:nvSpPr>
          <p:spPr bwMode="auto">
            <a:xfrm>
              <a:off x="3505191" y="1219200"/>
              <a:ext cx="152409" cy="1600200"/>
            </a:xfrm>
            <a:prstGeom prst="leftBracke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71" charset="0"/>
              </a:endParaRPr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3041612" y="1655921"/>
              <a:ext cx="300101" cy="3877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dirty="0">
                  <a:solidFill>
                    <a:schemeClr val="accent6"/>
                  </a:solidFill>
                </a:rPr>
                <a:t>k</a:t>
              </a:r>
              <a:endParaRPr lang="zh-TW" altLang="en-US" dirty="0">
                <a:solidFill>
                  <a:schemeClr val="accent6"/>
                </a:solidFill>
              </a:endParaRPr>
            </a:p>
          </p:txBody>
        </p:sp>
      </p:grpSp>
      <p:cxnSp>
        <p:nvCxnSpPr>
          <p:cNvPr id="5227" name="直線單箭頭接點 95"/>
          <p:cNvCxnSpPr>
            <a:cxnSpLocks noChangeShapeType="1"/>
          </p:cNvCxnSpPr>
          <p:nvPr/>
        </p:nvCxnSpPr>
        <p:spPr bwMode="auto">
          <a:xfrm flipV="1">
            <a:off x="2743200" y="3113327"/>
            <a:ext cx="2514600" cy="584200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8" name="直線單箭頭接點 98"/>
          <p:cNvCxnSpPr>
            <a:cxnSpLocks noChangeShapeType="1"/>
          </p:cNvCxnSpPr>
          <p:nvPr/>
        </p:nvCxnSpPr>
        <p:spPr bwMode="auto">
          <a:xfrm flipV="1">
            <a:off x="2819400" y="5339002"/>
            <a:ext cx="2438400" cy="582612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9" name="直線單箭頭接點 100"/>
          <p:cNvCxnSpPr>
            <a:cxnSpLocks noChangeShapeType="1"/>
          </p:cNvCxnSpPr>
          <p:nvPr/>
        </p:nvCxnSpPr>
        <p:spPr bwMode="auto">
          <a:xfrm flipV="1">
            <a:off x="6096000" y="987665"/>
            <a:ext cx="2590800" cy="525463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30" name="直線單箭頭接點 104"/>
          <p:cNvCxnSpPr>
            <a:cxnSpLocks noChangeShapeType="1"/>
          </p:cNvCxnSpPr>
          <p:nvPr/>
        </p:nvCxnSpPr>
        <p:spPr bwMode="auto">
          <a:xfrm>
            <a:off x="6096000" y="1859202"/>
            <a:ext cx="2590800" cy="728662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31" name="直線單箭頭接點 106"/>
          <p:cNvCxnSpPr>
            <a:cxnSpLocks noChangeShapeType="1"/>
          </p:cNvCxnSpPr>
          <p:nvPr/>
        </p:nvCxnSpPr>
        <p:spPr bwMode="auto">
          <a:xfrm flipV="1">
            <a:off x="6116638" y="5407264"/>
            <a:ext cx="2570162" cy="1143000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32" name="文字方塊 3095"/>
          <p:cNvSpPr txBox="1">
            <a:spLocks noChangeArrowheads="1"/>
          </p:cNvSpPr>
          <p:nvPr/>
        </p:nvSpPr>
        <p:spPr bwMode="auto">
          <a:xfrm>
            <a:off x="9753601" y="3445114"/>
            <a:ext cx="917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2000">
                <a:solidFill>
                  <a:srgbClr val="9A341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</a:t>
            </a:r>
            <a:r>
              <a:rPr lang="en-US" altLang="zh-TW" sz="2000" b="1">
                <a:solidFill>
                  <a:srgbClr val="9A341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*</a:t>
            </a:r>
            <a:r>
              <a:rPr lang="en-US" altLang="zh-TW" sz="2000">
                <a:solidFill>
                  <a:srgbClr val="9A341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</a:t>
            </a:r>
            <a:r>
              <a:rPr lang="en-US" altLang="zh-TW" sz="2000" b="1">
                <a:solidFill>
                  <a:srgbClr val="9A341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*</a:t>
            </a:r>
            <a:r>
              <a:rPr lang="en-US" altLang="zh-TW" sz="2000">
                <a:solidFill>
                  <a:srgbClr val="9A341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</a:t>
            </a:r>
            <a:endParaRPr lang="zh-TW" altLang="en-US" sz="2000">
              <a:solidFill>
                <a:srgbClr val="9A341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2" name="左中括弧 111"/>
          <p:cNvSpPr/>
          <p:nvPr/>
        </p:nvSpPr>
        <p:spPr bwMode="auto">
          <a:xfrm flipH="1">
            <a:off x="6324600" y="1368664"/>
            <a:ext cx="122238" cy="5410200"/>
          </a:xfrm>
          <a:prstGeom prst="leftBracket">
            <a:avLst/>
          </a:prstGeom>
          <a:noFill/>
          <a:ln w="28575" cap="flat" cmpd="sng" algn="ctr">
            <a:solidFill>
              <a:srgbClr val="9A341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zh-TW" altLang="en-US">
              <a:solidFill>
                <a:schemeClr val="accent6"/>
              </a:solidFill>
              <a:latin typeface="Times New Roman" pitchFamily="71" charset="0"/>
            </a:endParaRPr>
          </a:p>
        </p:txBody>
      </p:sp>
      <p:sp>
        <p:nvSpPr>
          <p:cNvPr id="43" name="標題 1"/>
          <p:cNvSpPr>
            <a:spLocks noGrp="1"/>
          </p:cNvSpPr>
          <p:nvPr>
            <p:ph type="title"/>
          </p:nvPr>
        </p:nvSpPr>
        <p:spPr>
          <a:xfrm>
            <a:off x="609600" y="5864"/>
            <a:ext cx="11074400" cy="1143000"/>
          </a:xfrm>
        </p:spPr>
        <p:txBody>
          <a:bodyPr/>
          <a:lstStyle/>
          <a:p>
            <a:r>
              <a:rPr lang="en-US" altLang="zh-TW" smtClean="0"/>
              <a:t>To implement </a:t>
            </a:r>
            <a:r>
              <a:rPr lang="en-US" altLang="zh-TW" dirty="0" smtClean="0"/>
              <a:t>a 3D array </a:t>
            </a:r>
            <a:r>
              <a:rPr lang="en-US" altLang="zh-TW" dirty="0"/>
              <a:t>a[n][m][k]</a:t>
            </a:r>
            <a:endParaRPr lang="zh-TW" altLang="en-US" dirty="0"/>
          </a:p>
        </p:txBody>
      </p:sp>
      <p:sp>
        <p:nvSpPr>
          <p:cNvPr id="44" name="文字方塊 15"/>
          <p:cNvSpPr txBox="1">
            <a:spLocks noChangeArrowheads="1"/>
          </p:cNvSpPr>
          <p:nvPr/>
        </p:nvSpPr>
        <p:spPr bwMode="auto">
          <a:xfrm>
            <a:off x="-1" y="2407621"/>
            <a:ext cx="1905001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  <a:endParaRPr lang="zh-TW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5067" y="277523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a</a:t>
            </a:r>
            <a:endParaRPr lang="zh-TW" altLang="en-US" b="1" dirty="0"/>
          </a:p>
        </p:txBody>
      </p:sp>
      <p:cxnSp>
        <p:nvCxnSpPr>
          <p:cNvPr id="46" name="直線單箭頭接點 3085"/>
          <p:cNvCxnSpPr>
            <a:cxnSpLocks noChangeShapeType="1"/>
          </p:cNvCxnSpPr>
          <p:nvPr/>
        </p:nvCxnSpPr>
        <p:spPr bwMode="auto">
          <a:xfrm flipV="1">
            <a:off x="1075595" y="2965778"/>
            <a:ext cx="959579" cy="14810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7867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ch01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1A50BD23-2DA7-4B06-97AE-1A0ECEAA8733}" vid="{F823B205-A5DB-47D8-8AE4-5DB6E2269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1354</TotalTime>
  <Words>182</Words>
  <Application>Microsoft Office PowerPoint</Application>
  <PresentationFormat>寬螢幕</PresentationFormat>
  <Paragraphs>49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2" baseType="lpstr">
      <vt:lpstr>ヒラギノ角ゴ Pro W3</vt:lpstr>
      <vt:lpstr>微軟正黑體</vt:lpstr>
      <vt:lpstr>新細明體</vt:lpstr>
      <vt:lpstr>Arial</vt:lpstr>
      <vt:lpstr>Courier New</vt:lpstr>
      <vt:lpstr>Segoe UI Semibold</vt:lpstr>
      <vt:lpstr>Times</vt:lpstr>
      <vt:lpstr>Times New Roman</vt:lpstr>
      <vt:lpstr>佈景主題1</vt:lpstr>
      <vt:lpstr>Dynamic 3D array</vt:lpstr>
      <vt:lpstr>The facts of a 3D array a[n][m][k]</vt:lpstr>
      <vt:lpstr>To implement a 3D array a[n][m][k]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Leaf</dc:creator>
  <cp:lastModifiedBy>shunrenyang</cp:lastModifiedBy>
  <cp:revision>209</cp:revision>
  <dcterms:created xsi:type="dcterms:W3CDTF">2015-10-19T16:28:50Z</dcterms:created>
  <dcterms:modified xsi:type="dcterms:W3CDTF">2018-12-17T12:14:08Z</dcterms:modified>
</cp:coreProperties>
</file>