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6" r:id="rId4"/>
    <p:sldId id="257" r:id="rId5"/>
    <p:sldId id="259" r:id="rId6"/>
    <p:sldId id="268" r:id="rId7"/>
    <p:sldId id="269" r:id="rId8"/>
    <p:sldId id="272" r:id="rId9"/>
    <p:sldId id="270" r:id="rId10"/>
    <p:sldId id="271" r:id="rId11"/>
    <p:sldId id="260" r:id="rId12"/>
    <p:sldId id="273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2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20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4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396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42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1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內容版面配置區 2"/>
          <p:cNvSpPr txBox="1">
            <a:spLocks/>
          </p:cNvSpPr>
          <p:nvPr/>
        </p:nvSpPr>
        <p:spPr bwMode="auto">
          <a:xfrm>
            <a:off x="549275" y="886280"/>
            <a:ext cx="11134725" cy="18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Given an integer array </a:t>
            </a:r>
            <a:r>
              <a:rPr lang="en-US" altLang="zh-TW" b="1" i="1" dirty="0" err="1" smtClean="0"/>
              <a:t>array</a:t>
            </a:r>
            <a:r>
              <a:rPr lang="en-US" altLang="zh-TW" dirty="0" smtClean="0"/>
              <a:t> </a:t>
            </a:r>
            <a:r>
              <a:rPr lang="en-US" altLang="zh-TW" dirty="0"/>
              <a:t>with size (N+1)*</a:t>
            </a:r>
            <a:r>
              <a:rPr lang="en-US" altLang="zh-TW" dirty="0" smtClean="0"/>
              <a:t>N/2 and another array </a:t>
            </a:r>
            <a:r>
              <a:rPr lang="en-US" altLang="zh-TW" b="1" i="1" dirty="0" smtClean="0"/>
              <a:t>ptr</a:t>
            </a:r>
            <a:r>
              <a:rPr lang="en-US" altLang="zh-TW" dirty="0" smtClean="0"/>
              <a:t> of integer pointers with size N, where the pointers in</a:t>
            </a:r>
            <a:r>
              <a:rPr lang="en-US" altLang="zh-TW" i="1" dirty="0" smtClean="0"/>
              <a:t> </a:t>
            </a:r>
            <a:r>
              <a:rPr lang="en-US" altLang="zh-TW" b="1" i="1" dirty="0" smtClean="0"/>
              <a:t>ptr</a:t>
            </a:r>
            <a:r>
              <a:rPr lang="en-US" altLang="zh-TW" dirty="0" smtClean="0"/>
              <a:t> point to respective elements in </a:t>
            </a:r>
            <a:r>
              <a:rPr lang="en-US" altLang="zh-TW" b="1" i="1" dirty="0" smtClean="0"/>
              <a:t>array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Please </a:t>
            </a:r>
            <a:r>
              <a:rPr lang="en-US" altLang="zh-TW" dirty="0"/>
              <a:t>use </a:t>
            </a:r>
            <a:r>
              <a:rPr lang="en-US" altLang="zh-TW" dirty="0" err="1"/>
              <a:t>malloc</a:t>
            </a:r>
            <a:r>
              <a:rPr lang="en-US" altLang="zh-TW" dirty="0"/>
              <a:t> function to allocate memory to </a:t>
            </a:r>
            <a:r>
              <a:rPr lang="en-US" altLang="zh-TW" b="1" i="1" dirty="0" smtClean="0"/>
              <a:t>ptr</a:t>
            </a:r>
            <a:r>
              <a:rPr lang="en-US" altLang="zh-TW" i="1" dirty="0" smtClean="0"/>
              <a:t> </a:t>
            </a:r>
            <a:r>
              <a:rPr lang="en-US" altLang="zh-TW" dirty="0"/>
              <a:t>and </a:t>
            </a:r>
            <a:r>
              <a:rPr lang="en-US" altLang="zh-TW" b="1" i="1" dirty="0" smtClean="0"/>
              <a:t>array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I2P </a:t>
            </a:r>
            <a:r>
              <a:rPr lang="en-US" altLang="zh-TW" dirty="0" smtClean="0"/>
              <a:t>final </a:t>
            </a:r>
            <a:r>
              <a:rPr lang="en-US" altLang="zh-TW"/>
              <a:t>practice – Integer </a:t>
            </a:r>
            <a:r>
              <a:rPr lang="en-US" altLang="zh-TW" smtClean="0"/>
              <a:t>pointer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4380074"/>
              </p:ext>
            </p:extLst>
          </p:nvPr>
        </p:nvGraphicFramePr>
        <p:xfrm>
          <a:off x="2682880" y="2806649"/>
          <a:ext cx="1595006" cy="221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9120672"/>
              </p:ext>
            </p:extLst>
          </p:nvPr>
        </p:nvGraphicFramePr>
        <p:xfrm>
          <a:off x="4277886" y="5510042"/>
          <a:ext cx="767033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195436" y="4885633"/>
            <a:ext cx="118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8880" y="2711544"/>
            <a:ext cx="731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ptr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3" name="肘形接點 12"/>
          <p:cNvCxnSpPr/>
          <p:nvPr/>
        </p:nvCxnSpPr>
        <p:spPr bwMode="auto">
          <a:xfrm rot="16200000" flipH="1">
            <a:off x="3668840" y="3651055"/>
            <a:ext cx="2277207" cy="1639896"/>
          </a:xfrm>
          <a:prstGeom prst="bentConnector3">
            <a:avLst>
              <a:gd name="adj1" fmla="val 1116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肘形接點 16"/>
          <p:cNvCxnSpPr/>
          <p:nvPr/>
        </p:nvCxnSpPr>
        <p:spPr bwMode="auto">
          <a:xfrm>
            <a:off x="3930979" y="3743744"/>
            <a:ext cx="2185658" cy="1838117"/>
          </a:xfrm>
          <a:prstGeom prst="bentConnector3">
            <a:avLst>
              <a:gd name="adj1" fmla="val 10032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接點 17"/>
          <p:cNvCxnSpPr/>
          <p:nvPr/>
        </p:nvCxnSpPr>
        <p:spPr bwMode="auto">
          <a:xfrm>
            <a:off x="3921605" y="4111486"/>
            <a:ext cx="2931954" cy="1498121"/>
          </a:xfrm>
          <a:prstGeom prst="bentConnector3">
            <a:avLst>
              <a:gd name="adj1" fmla="val 100171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接點 18"/>
          <p:cNvCxnSpPr/>
          <p:nvPr/>
        </p:nvCxnSpPr>
        <p:spPr bwMode="auto">
          <a:xfrm>
            <a:off x="3923054" y="4471004"/>
            <a:ext cx="4293294" cy="1138603"/>
          </a:xfrm>
          <a:prstGeom prst="bentConnector3">
            <a:avLst>
              <a:gd name="adj1" fmla="val 10000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肘形接點 19"/>
          <p:cNvCxnSpPr/>
          <p:nvPr/>
        </p:nvCxnSpPr>
        <p:spPr bwMode="auto">
          <a:xfrm>
            <a:off x="3921605" y="4827808"/>
            <a:ext cx="6057282" cy="781799"/>
          </a:xfrm>
          <a:prstGeom prst="bentConnector3">
            <a:avLst>
              <a:gd name="adj1" fmla="val 100101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肘形接點 34"/>
          <p:cNvCxnSpPr/>
          <p:nvPr/>
        </p:nvCxnSpPr>
        <p:spPr bwMode="auto">
          <a:xfrm>
            <a:off x="3325087" y="5205622"/>
            <a:ext cx="2160203" cy="292387"/>
          </a:xfrm>
          <a:prstGeom prst="bentConnector3">
            <a:avLst>
              <a:gd name="adj1" fmla="val 996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肘形接點 37"/>
          <p:cNvCxnSpPr>
            <a:stCxn id="11" idx="2"/>
          </p:cNvCxnSpPr>
          <p:nvPr/>
        </p:nvCxnSpPr>
        <p:spPr bwMode="auto">
          <a:xfrm rot="16200000" flipH="1">
            <a:off x="2250885" y="2749959"/>
            <a:ext cx="62530" cy="11552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>
          <a:xfrm>
            <a:off x="6202914" y="2557593"/>
            <a:ext cx="3820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5400" b="1" dirty="0">
                <a:ln/>
                <a:solidFill>
                  <a:schemeClr val="accent4"/>
                </a:solidFill>
              </a:rPr>
              <a:t>p</a:t>
            </a:r>
            <a:r>
              <a:rPr lang="en-US" altLang="zh-TW" sz="5400" b="1" cap="none" spc="0" dirty="0" smtClean="0">
                <a:ln/>
                <a:solidFill>
                  <a:schemeClr val="accent4"/>
                </a:solidFill>
                <a:effectLst/>
              </a:rPr>
              <a:t>tr[</a:t>
            </a:r>
            <a:r>
              <a:rPr lang="en-US" altLang="zh-TW" sz="5400" b="1" cap="none" spc="0" dirty="0" err="1" smtClean="0">
                <a:ln/>
                <a:solidFill>
                  <a:schemeClr val="accent4"/>
                </a:solidFill>
                <a:effectLst/>
              </a:rPr>
              <a:t>i</a:t>
            </a:r>
            <a:r>
              <a:rPr lang="en-US" altLang="zh-TW" sz="5400" b="1" cap="none" spc="0" dirty="0" smtClean="0">
                <a:ln/>
                <a:solidFill>
                  <a:schemeClr val="accent4"/>
                </a:solidFill>
                <a:effectLst/>
              </a:rPr>
              <a:t>] = ???</a:t>
            </a:r>
            <a:endParaRPr lang="zh-TW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552420" y="6049"/>
            <a:ext cx="4622943" cy="39190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Times New Roman" pitchFamily="71" charset="0"/>
              </a:rPr>
              <a:t>ptr[0]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[1]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Times New Roman" pitchFamily="71" charset="0"/>
              </a:rPr>
              <a:t>ptr[2]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[3]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>
                <a:latin typeface="Times New Roman" pitchFamily="71" charset="0"/>
              </a:rPr>
              <a:t>ptr[4]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10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  <a:sym typeface="Wingdings" panose="05000000000000000000" pitchFamily="2" charset="2"/>
              </a:rPr>
              <a:t>…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552420" y="-4972"/>
            <a:ext cx="4622943" cy="391906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Times New Roman" pitchFamily="71" charset="0"/>
              </a:rPr>
              <a:t>ptr[0]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[1]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1 (1+0)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[2]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3 (2+1+0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)</a:t>
            </a:r>
            <a:endParaRPr lang="en-US" altLang="zh-TW" sz="2800" dirty="0" smtClean="0">
              <a:latin typeface="Times New Roman" pitchFamily="71" charset="0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[3]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6 (3+2+1+0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)</a:t>
            </a:r>
            <a:endParaRPr lang="en-US" altLang="zh-TW" sz="2800" dirty="0" smtClean="0">
              <a:latin typeface="Times New Roman" pitchFamily="71" charset="0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[4]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10 (4+3+2+1+0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)</a:t>
            </a:r>
            <a:endParaRPr lang="en-US" altLang="zh-TW" sz="2800" dirty="0" smtClean="0">
              <a:latin typeface="Times New Roman" pitchFamily="71" charset="0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  <a:sym typeface="Wingdings" panose="05000000000000000000" pitchFamily="2" charset="2"/>
              </a:rPr>
              <a:t>…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/>
      <p:bldP spid="6" grpId="1"/>
      <p:bldP spid="33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*array = 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)*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return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???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return ptr;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504230"/>
            <a:ext cx="2671468" cy="2676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2461" y="5679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7941" y="3798916"/>
            <a:ext cx="6084916" cy="303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833689" y="3790602"/>
            <a:ext cx="3214518" cy="3036152"/>
            <a:chOff x="5562600" y="3567755"/>
            <a:chExt cx="3361706" cy="3176439"/>
          </a:xfrm>
        </p:grpSpPr>
        <p:sp>
          <p:nvSpPr>
            <p:cNvPr id="14" name="橢圓 13"/>
            <p:cNvSpPr/>
            <p:nvPr/>
          </p:nvSpPr>
          <p:spPr bwMode="auto">
            <a:xfrm>
              <a:off x="5562600" y="3976588"/>
              <a:ext cx="3361706" cy="2767606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 dirty="0">
                <a:latin typeface="Times New Roman" pitchFamily="71" charset="0"/>
              </a:endParaRPr>
            </a:p>
          </p:txBody>
        </p:sp>
        <p:sp>
          <p:nvSpPr>
            <p:cNvPr id="15" name="矩形 5"/>
            <p:cNvSpPr>
              <a:spLocks noChangeArrowheads="1"/>
            </p:cNvSpPr>
            <p:nvPr/>
          </p:nvSpPr>
          <p:spPr bwMode="auto">
            <a:xfrm>
              <a:off x="6181284" y="3567755"/>
              <a:ext cx="2124336" cy="41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dirty="0" err="1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malloc_ptr</a:t>
              </a:r>
              <a:r>
                <a:rPr lang="en-US" altLang="zh-TW" sz="2000" b="1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379413" y="4461319"/>
            <a:ext cx="1966957" cy="2346386"/>
            <a:chOff x="3108186" y="4271158"/>
            <a:chExt cx="2057400" cy="2453552"/>
          </a:xfrm>
        </p:grpSpPr>
        <p:sp>
          <p:nvSpPr>
            <p:cNvPr id="17" name="橢圓 16"/>
            <p:cNvSpPr/>
            <p:nvPr/>
          </p:nvSpPr>
          <p:spPr bwMode="auto">
            <a:xfrm>
              <a:off x="3108186" y="4667916"/>
              <a:ext cx="2057400" cy="205679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82888" y="4271158"/>
              <a:ext cx="1107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u="none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main()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3365334" y="5146889"/>
              <a:ext cx="1490931" cy="3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 dirty="0" err="1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i</a:t>
              </a:r>
              <a:r>
                <a:rPr lang="en-US" altLang="zh-TW" sz="1800" b="1" u="none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nt</a:t>
              </a:r>
              <a:r>
                <a:rPr lang="zh-TW" altLang="en-US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** </a:t>
              </a:r>
              <a:r>
                <a:rPr lang="en-US" altLang="zh-TW" sz="1800" b="1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ptr</a:t>
              </a:r>
              <a:endParaRPr lang="zh-TW" altLang="en-US" sz="1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74655"/>
              </p:ext>
            </p:extLst>
          </p:nvPr>
        </p:nvGraphicFramePr>
        <p:xfrm>
          <a:off x="4646809" y="5057514"/>
          <a:ext cx="726804" cy="143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 vert="eaVert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40813" y="4551803"/>
            <a:ext cx="1648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u="none" dirty="0" err="1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int</a:t>
            </a:r>
            <a:r>
              <a:rPr lang="en-US" altLang="zh-TW" sz="1800" b="1" u="none" dirty="0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** </a:t>
            </a:r>
            <a:r>
              <a:rPr lang="en-US" altLang="zh-TW" sz="1800" b="1" u="none" dirty="0" err="1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ptr</a:t>
            </a:r>
            <a:endParaRPr lang="zh-TW" altLang="en-US" sz="1800" b="1" u="none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856966" y="4381833"/>
            <a:ext cx="1033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Dynamic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Memory</a:t>
            </a:r>
            <a:endParaRPr lang="zh-TW" altLang="en-US" sz="1800" u="none" dirty="0">
              <a:latin typeface="Times New Roman" pitchFamily="18" charset="0"/>
            </a:endParaRPr>
          </a:p>
        </p:txBody>
      </p:sp>
      <p:cxnSp>
        <p:nvCxnSpPr>
          <p:cNvPr id="23" name="直線單箭頭接點 22"/>
          <p:cNvCxnSpPr>
            <a:cxnSpLocks noChangeShapeType="1"/>
          </p:cNvCxnSpPr>
          <p:nvPr/>
        </p:nvCxnSpPr>
        <p:spPr bwMode="auto">
          <a:xfrm>
            <a:off x="4256677" y="4921135"/>
            <a:ext cx="390132" cy="30320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flipV="1">
            <a:off x="1978429" y="5298800"/>
            <a:ext cx="2668380" cy="1846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6242856" y="3397965"/>
            <a:ext cx="5162205" cy="1900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右中括弧 25"/>
          <p:cNvSpPr/>
          <p:nvPr/>
        </p:nvSpPr>
        <p:spPr bwMode="auto">
          <a:xfrm>
            <a:off x="5394958" y="5061416"/>
            <a:ext cx="132411" cy="1405887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9995" y="563048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array_size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760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*array = 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)*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return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ptr = 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*)*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   return ptr;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504230"/>
            <a:ext cx="2671468" cy="2676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2461" y="5679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7941" y="3798916"/>
            <a:ext cx="6084916" cy="303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833689" y="3790602"/>
            <a:ext cx="3214518" cy="3036152"/>
            <a:chOff x="5562600" y="3567755"/>
            <a:chExt cx="3361706" cy="3176439"/>
          </a:xfrm>
        </p:grpSpPr>
        <p:sp>
          <p:nvSpPr>
            <p:cNvPr id="14" name="橢圓 13"/>
            <p:cNvSpPr/>
            <p:nvPr/>
          </p:nvSpPr>
          <p:spPr bwMode="auto">
            <a:xfrm>
              <a:off x="5562600" y="3976588"/>
              <a:ext cx="3361706" cy="2767606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 dirty="0">
                <a:latin typeface="Times New Roman" pitchFamily="71" charset="0"/>
              </a:endParaRPr>
            </a:p>
          </p:txBody>
        </p:sp>
        <p:sp>
          <p:nvSpPr>
            <p:cNvPr id="15" name="矩形 5"/>
            <p:cNvSpPr>
              <a:spLocks noChangeArrowheads="1"/>
            </p:cNvSpPr>
            <p:nvPr/>
          </p:nvSpPr>
          <p:spPr bwMode="auto">
            <a:xfrm>
              <a:off x="6181284" y="3567755"/>
              <a:ext cx="2124336" cy="41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dirty="0" err="1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malloc_ptr</a:t>
              </a:r>
              <a:r>
                <a:rPr lang="en-US" altLang="zh-TW" sz="2000" b="1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379413" y="4461319"/>
            <a:ext cx="1966957" cy="2346386"/>
            <a:chOff x="3108186" y="4271158"/>
            <a:chExt cx="2057400" cy="2453552"/>
          </a:xfrm>
        </p:grpSpPr>
        <p:sp>
          <p:nvSpPr>
            <p:cNvPr id="17" name="橢圓 16"/>
            <p:cNvSpPr/>
            <p:nvPr/>
          </p:nvSpPr>
          <p:spPr bwMode="auto">
            <a:xfrm>
              <a:off x="3108186" y="4667916"/>
              <a:ext cx="2057400" cy="205679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82888" y="4271158"/>
              <a:ext cx="1107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u="none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main()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3365334" y="5146889"/>
              <a:ext cx="1490931" cy="3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 dirty="0" err="1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i</a:t>
              </a:r>
              <a:r>
                <a:rPr lang="en-US" altLang="zh-TW" sz="1800" b="1" u="none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nt</a:t>
              </a:r>
              <a:r>
                <a:rPr lang="zh-TW" altLang="en-US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** </a:t>
              </a:r>
              <a:r>
                <a:rPr lang="en-US" altLang="zh-TW" sz="1800" b="1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ptr</a:t>
              </a:r>
              <a:endParaRPr lang="zh-TW" altLang="en-US" sz="1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7059"/>
              </p:ext>
            </p:extLst>
          </p:nvPr>
        </p:nvGraphicFramePr>
        <p:xfrm>
          <a:off x="4646809" y="5057514"/>
          <a:ext cx="726804" cy="143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 vert="eaVert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140813" y="4551803"/>
            <a:ext cx="1648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u="none" dirty="0" err="1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int</a:t>
            </a:r>
            <a:r>
              <a:rPr lang="en-US" altLang="zh-TW" sz="1800" b="1" u="none" dirty="0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** </a:t>
            </a:r>
            <a:r>
              <a:rPr lang="en-US" altLang="zh-TW" sz="1800" b="1" u="none" dirty="0" err="1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ptr</a:t>
            </a:r>
            <a:endParaRPr lang="zh-TW" altLang="en-US" sz="1800" b="1" u="none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856966" y="4381833"/>
            <a:ext cx="1033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Dynamic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Memory</a:t>
            </a:r>
            <a:endParaRPr lang="zh-TW" altLang="en-US" sz="1800" u="none" dirty="0">
              <a:latin typeface="Times New Roman" pitchFamily="18" charset="0"/>
            </a:endParaRPr>
          </a:p>
        </p:txBody>
      </p:sp>
      <p:cxnSp>
        <p:nvCxnSpPr>
          <p:cNvPr id="23" name="直線單箭頭接點 22"/>
          <p:cNvCxnSpPr>
            <a:cxnSpLocks noChangeShapeType="1"/>
          </p:cNvCxnSpPr>
          <p:nvPr/>
        </p:nvCxnSpPr>
        <p:spPr bwMode="auto">
          <a:xfrm>
            <a:off x="4256677" y="4921135"/>
            <a:ext cx="390132" cy="30320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flipV="1">
            <a:off x="1978429" y="5298800"/>
            <a:ext cx="2668380" cy="1846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6242856" y="3397965"/>
            <a:ext cx="5162205" cy="1900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右中括弧 25"/>
          <p:cNvSpPr/>
          <p:nvPr/>
        </p:nvSpPr>
        <p:spPr bwMode="auto">
          <a:xfrm>
            <a:off x="5394958" y="5061416"/>
            <a:ext cx="132411" cy="1405887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9995" y="563048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array_size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025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*array = 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)*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return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ptr = 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*)*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   return ptr;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504230"/>
            <a:ext cx="2671468" cy="2676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2461" y="5679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7941" y="3798916"/>
            <a:ext cx="6084916" cy="303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379413" y="4461319"/>
            <a:ext cx="1966957" cy="2346386"/>
            <a:chOff x="3108186" y="4271158"/>
            <a:chExt cx="2057400" cy="2453552"/>
          </a:xfrm>
        </p:grpSpPr>
        <p:sp>
          <p:nvSpPr>
            <p:cNvPr id="17" name="橢圓 16"/>
            <p:cNvSpPr/>
            <p:nvPr/>
          </p:nvSpPr>
          <p:spPr bwMode="auto">
            <a:xfrm>
              <a:off x="3108186" y="4667916"/>
              <a:ext cx="2057400" cy="205679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82888" y="4271158"/>
              <a:ext cx="1107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u="none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main()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3365334" y="5146889"/>
              <a:ext cx="1490931" cy="3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 dirty="0" err="1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i</a:t>
              </a:r>
              <a:r>
                <a:rPr lang="en-US" altLang="zh-TW" sz="1800" b="1" u="none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nt</a:t>
              </a:r>
              <a:r>
                <a:rPr lang="zh-TW" altLang="en-US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** </a:t>
              </a:r>
              <a:r>
                <a:rPr lang="en-US" altLang="zh-TW" sz="1800" b="1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ptr</a:t>
              </a:r>
              <a:endParaRPr lang="zh-TW" altLang="en-US" sz="1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89313"/>
              </p:ext>
            </p:extLst>
          </p:nvPr>
        </p:nvGraphicFramePr>
        <p:xfrm>
          <a:off x="4646809" y="5057514"/>
          <a:ext cx="726804" cy="143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2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 vert="eaVert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856966" y="4381833"/>
            <a:ext cx="1033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Dynamic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Memory</a:t>
            </a:r>
            <a:endParaRPr lang="zh-TW" altLang="en-US" sz="1800" u="none" dirty="0">
              <a:latin typeface="Times New Roman" pitchFamily="18" charset="0"/>
            </a:endParaRPr>
          </a:p>
        </p:txBody>
      </p: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flipV="1">
            <a:off x="1978429" y="5298800"/>
            <a:ext cx="2668380" cy="18466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6242856" y="3397965"/>
            <a:ext cx="5162205" cy="1900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右中括弧 25"/>
          <p:cNvSpPr/>
          <p:nvPr/>
        </p:nvSpPr>
        <p:spPr bwMode="auto">
          <a:xfrm>
            <a:off x="5394958" y="5061416"/>
            <a:ext cx="132411" cy="1405887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9995" y="563048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array_size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780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implementation </a:t>
            </a:r>
            <a:r>
              <a:rPr lang="en-US" altLang="zh-TW" dirty="0" smtClean="0"/>
              <a:t>(2/3)</a:t>
            </a:r>
            <a:endParaRPr lang="en-US" altLang="zh-TW" i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8331" y="2127738"/>
            <a:ext cx="7083669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void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pointer_ptr_to_array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*array,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**</a:t>
            </a:r>
            <a:r>
              <a:rPr lang="en-US" altLang="zh-TW" sz="2400" dirty="0" err="1"/>
              <a:t>ptr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N){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=0;i&lt;</a:t>
            </a:r>
            <a:r>
              <a:rPr lang="en-US" altLang="zh-TW" sz="2400" dirty="0" err="1"/>
              <a:t>N;i</a:t>
            </a:r>
            <a:r>
              <a:rPr lang="en-US" altLang="zh-TW" sz="2400" dirty="0"/>
              <a:t>++){</a:t>
            </a:r>
          </a:p>
          <a:p>
            <a:pPr marL="0" indent="0">
              <a:buNone/>
            </a:pPr>
            <a:r>
              <a:rPr lang="en-US" altLang="zh-TW" sz="2400" dirty="0" smtClean="0"/>
              <a:t>        </a:t>
            </a:r>
            <a:r>
              <a:rPr lang="en-US" altLang="zh-TW" sz="2400" dirty="0"/>
              <a:t>*(</a:t>
            </a:r>
            <a:r>
              <a:rPr lang="en-US" altLang="zh-TW" sz="2400" dirty="0" err="1"/>
              <a:t>ptr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=  ???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return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711200" y="2127738"/>
            <a:ext cx="4397131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...</a:t>
            </a:r>
          </a:p>
          <a:p>
            <a:pPr marL="0" indent="0">
              <a:buNone/>
            </a:pPr>
            <a:r>
              <a:rPr lang="en-US" altLang="zh-TW" sz="1400" dirty="0"/>
              <a:t>	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 smtClean="0"/>
              <a:t>pointer_ptr_to_array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array,ptr,N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...</a:t>
            </a:r>
          </a:p>
          <a:p>
            <a:pPr marL="0" indent="0">
              <a:buNone/>
            </a:pP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	free(</a:t>
            </a:r>
            <a:r>
              <a:rPr lang="en-US" altLang="zh-TW" sz="1400" dirty="0" err="1" smtClean="0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682472" y="3166223"/>
            <a:ext cx="2671468" cy="297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43992" y="58644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19884" y="587320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6396941" y="4185138"/>
            <a:ext cx="4622943" cy="26819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Times New Roman" pitchFamily="71" charset="0"/>
              </a:rPr>
              <a:t>ptr[0]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[1]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1 (1+0)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[2]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3 (2+1+0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)</a:t>
            </a:r>
            <a:endParaRPr lang="en-US" altLang="zh-TW" sz="2800" dirty="0" smtClean="0">
              <a:latin typeface="Times New Roman" pitchFamily="71" charset="0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[3]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6 (3+2+1+0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)</a:t>
            </a:r>
            <a:endParaRPr lang="en-US" altLang="zh-TW" sz="2800" dirty="0" smtClean="0">
              <a:latin typeface="Times New Roman" pitchFamily="71" charset="0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err="1" smtClean="0">
                <a:latin typeface="Times New Roman" pitchFamily="71" charset="0"/>
              </a:rPr>
              <a:t>ptr</a:t>
            </a:r>
            <a:r>
              <a:rPr lang="en-US" altLang="zh-TW" sz="2800" dirty="0" smtClean="0">
                <a:latin typeface="Times New Roman" pitchFamily="71" charset="0"/>
              </a:rPr>
              <a:t>[4] 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 </a:t>
            </a:r>
            <a:r>
              <a:rPr lang="en-US" altLang="zh-TW" sz="2800" dirty="0" smtClean="0">
                <a:latin typeface="Times New Roman" pitchFamily="71" charset="0"/>
                <a:sym typeface="Wingdings" panose="05000000000000000000" pitchFamily="2" charset="2"/>
              </a:rPr>
              <a:t>10 (4+3+2+1+0</a:t>
            </a:r>
            <a:r>
              <a:rPr lang="en-US" altLang="zh-TW" sz="2800" dirty="0">
                <a:latin typeface="Times New Roman" pitchFamily="71" charset="0"/>
                <a:sym typeface="Wingdings" panose="05000000000000000000" pitchFamily="2" charset="2"/>
              </a:rPr>
              <a:t>)</a:t>
            </a:r>
            <a:endParaRPr lang="en-US" altLang="zh-TW" sz="2800" dirty="0" smtClean="0">
              <a:latin typeface="Times New Roman" pitchFamily="71" charset="0"/>
              <a:sym typeface="Wingdings" panose="05000000000000000000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  <a:sym typeface="Wingdings" panose="05000000000000000000" pitchFamily="2" charset="2"/>
              </a:rPr>
              <a:t>…</a:t>
            </a:r>
            <a:endParaRPr kumimoji="0" lang="zh-TW" altLang="en-US" sz="2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implementation </a:t>
            </a:r>
            <a:r>
              <a:rPr lang="en-US" altLang="zh-TW" dirty="0" smtClean="0"/>
              <a:t>(2/3)</a:t>
            </a:r>
            <a:endParaRPr lang="en-US" altLang="zh-TW" i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8331" y="2127738"/>
            <a:ext cx="7083669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void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pointer_ptr_to_array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*array,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**</a:t>
            </a:r>
            <a:r>
              <a:rPr lang="en-US" altLang="zh-TW" sz="2400" dirty="0" err="1"/>
              <a:t>ptr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N){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=0;i&lt;</a:t>
            </a:r>
            <a:r>
              <a:rPr lang="en-US" altLang="zh-TW" sz="2400" dirty="0" err="1"/>
              <a:t>N;i</a:t>
            </a:r>
            <a:r>
              <a:rPr lang="en-US" altLang="zh-TW" sz="2400" dirty="0"/>
              <a:t>++){</a:t>
            </a:r>
          </a:p>
          <a:p>
            <a:pPr marL="0" indent="0">
              <a:buNone/>
            </a:pPr>
            <a:r>
              <a:rPr lang="en-US" altLang="zh-TW" sz="2400" dirty="0"/>
              <a:t>        *(</a:t>
            </a:r>
            <a:r>
              <a:rPr lang="en-US" altLang="zh-TW" sz="2400" dirty="0" err="1" smtClean="0"/>
              <a:t>ptr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/>
              <a:t>) = &amp;array</a:t>
            </a:r>
            <a:r>
              <a:rPr lang="en-US" altLang="zh-TW" sz="2400" dirty="0" smtClean="0"/>
              <a:t>[(</a:t>
            </a:r>
            <a:r>
              <a:rPr lang="en-US" altLang="zh-TW" sz="2400" dirty="0" err="1" smtClean="0"/>
              <a:t>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1) *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/ 2</a:t>
            </a:r>
            <a:r>
              <a:rPr lang="en-US" altLang="zh-TW" sz="2400" dirty="0"/>
              <a:t>];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return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711200" y="2127738"/>
            <a:ext cx="4397131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400" dirty="0" smtClean="0"/>
              <a:t> main() {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**</a:t>
            </a:r>
            <a:r>
              <a:rPr lang="en-US" altLang="zh-TW" sz="1400" dirty="0" err="1" smtClean="0"/>
              <a:t>ptr</a:t>
            </a:r>
            <a:r>
              <a:rPr lang="en-US" altLang="zh-TW" sz="1400" dirty="0" smtClean="0"/>
              <a:t>;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...</a:t>
            </a:r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err="1" smtClean="0"/>
              <a:t>pointer_ptr_to_array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array,ptr,N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...</a:t>
            </a:r>
          </a:p>
          <a:p>
            <a:pPr marL="0" indent="0">
              <a:buNone/>
            </a:pP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	free(</a:t>
            </a:r>
            <a:r>
              <a:rPr lang="en-US" altLang="zh-TW" sz="1400" dirty="0" err="1" smtClean="0"/>
              <a:t>ptr</a:t>
            </a:r>
            <a:r>
              <a:rPr lang="en-US" altLang="zh-TW" sz="1400" dirty="0" smtClean="0"/>
              <a:t>);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	free(array);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en-US" altLang="zh-TW" sz="1400" dirty="0" smtClean="0">
                <a:solidFill>
                  <a:srgbClr val="FF0000"/>
                </a:solidFill>
              </a:rPr>
              <a:t>return</a:t>
            </a:r>
            <a:r>
              <a:rPr lang="en-US" altLang="zh-TW" sz="1400" dirty="0" smtClean="0"/>
              <a:t> 0;</a:t>
            </a:r>
            <a:endParaRPr lang="zh-TW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682472" y="3166223"/>
            <a:ext cx="2671468" cy="2979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43992" y="58644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19884" y="587320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r>
              <a:rPr lang="en-US" altLang="zh-TW"/>
              <a:t>implementation </a:t>
            </a:r>
            <a:r>
              <a:rPr lang="en-US" altLang="zh-TW" smtClean="0"/>
              <a:t>(3/3)</a:t>
            </a:r>
            <a:endParaRPr lang="en-US" altLang="zh-TW" i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08331" y="2127738"/>
            <a:ext cx="7083669" cy="4730262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void</a:t>
            </a:r>
            <a:r>
              <a:rPr lang="en-US" altLang="zh-TW" sz="1600" dirty="0"/>
              <a:t> </a:t>
            </a:r>
            <a:r>
              <a:rPr lang="en-US" altLang="zh-TW" sz="1600" dirty="0" err="1"/>
              <a:t>malloc_array</a:t>
            </a:r>
            <a:r>
              <a:rPr lang="en-US" altLang="zh-TW" sz="1600" dirty="0"/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**array,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array_size</a:t>
            </a:r>
            <a:r>
              <a:rPr lang="en-US" altLang="zh-TW" sz="1600" dirty="0"/>
              <a:t>){</a:t>
            </a:r>
          </a:p>
          <a:p>
            <a:pPr marL="0" indent="0">
              <a:buNone/>
            </a:pPr>
            <a:r>
              <a:rPr lang="en-US" altLang="zh-TW" sz="1600" dirty="0"/>
              <a:t>    *array = (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*)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)*</a:t>
            </a:r>
            <a:r>
              <a:rPr lang="en-US" altLang="zh-TW" sz="1600" dirty="0" err="1"/>
              <a:t>array_size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FF0000"/>
                </a:solidFill>
              </a:rPr>
              <a:t>return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** </a:t>
            </a:r>
            <a:r>
              <a:rPr lang="en-US" altLang="zh-TW" sz="1600" dirty="0" err="1"/>
              <a:t>malloc_ptr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array_size</a:t>
            </a:r>
            <a:r>
              <a:rPr lang="en-US" altLang="zh-TW" sz="1600" dirty="0"/>
              <a:t>){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**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    ptr = (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**)</a:t>
            </a:r>
            <a:r>
              <a:rPr lang="en-US" altLang="zh-TW" sz="1600" dirty="0" err="1"/>
              <a:t>malloc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sizeof</a:t>
            </a:r>
            <a:r>
              <a:rPr lang="en-US" altLang="zh-TW" sz="1600" dirty="0"/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*)*</a:t>
            </a:r>
            <a:r>
              <a:rPr lang="en-US" altLang="zh-TW" sz="1600" dirty="0" err="1"/>
              <a:t>array_size</a:t>
            </a:r>
            <a:r>
              <a:rPr lang="en-US" altLang="zh-TW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    return ptr;</a:t>
            </a:r>
          </a:p>
          <a:p>
            <a:pPr marL="0" indent="0">
              <a:buNone/>
            </a:pPr>
            <a:r>
              <a:rPr lang="en-US" altLang="zh-TW" sz="1600" dirty="0" smtClean="0"/>
              <a:t>}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void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pointer_ptr_to_array</a:t>
            </a:r>
            <a:r>
              <a:rPr lang="en-US" altLang="zh-TW" sz="1600" dirty="0"/>
              <a:t>(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*array, 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**</a:t>
            </a:r>
            <a:r>
              <a:rPr lang="en-US" altLang="zh-TW" sz="1600" dirty="0" err="1"/>
              <a:t>ptr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N){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rgbClr val="FF0000"/>
                </a:solidFill>
              </a:rPr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FF0000"/>
                </a:solidFill>
              </a:rPr>
              <a:t>for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=0;i&lt;</a:t>
            </a:r>
            <a:r>
              <a:rPr lang="en-US" altLang="zh-TW" sz="1600" dirty="0" err="1"/>
              <a:t>N;i</a:t>
            </a:r>
            <a:r>
              <a:rPr lang="en-US" altLang="zh-TW" sz="1600" dirty="0"/>
              <a:t>++){</a:t>
            </a:r>
          </a:p>
          <a:p>
            <a:pPr marL="0" indent="0">
              <a:buNone/>
            </a:pPr>
            <a:r>
              <a:rPr lang="en-US" altLang="zh-TW" sz="1600" dirty="0"/>
              <a:t>        *(</a:t>
            </a:r>
            <a:r>
              <a:rPr lang="en-US" altLang="zh-TW" sz="1600" dirty="0" err="1" smtClean="0"/>
              <a:t>ptr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i</a:t>
            </a:r>
            <a:r>
              <a:rPr lang="en-US" altLang="zh-TW" sz="1600" dirty="0"/>
              <a:t>) = &amp;array</a:t>
            </a:r>
            <a:r>
              <a:rPr lang="en-US" altLang="zh-TW" sz="1600" dirty="0" smtClean="0"/>
              <a:t>[(</a:t>
            </a:r>
            <a:r>
              <a:rPr lang="en-US" altLang="zh-TW" sz="1600" dirty="0" err="1" smtClean="0"/>
              <a:t>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1) * 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 / 2</a:t>
            </a:r>
            <a:r>
              <a:rPr lang="en-US" altLang="zh-TW" sz="1600" dirty="0"/>
              <a:t>];</a:t>
            </a:r>
          </a:p>
          <a:p>
            <a:pPr marL="0" indent="0">
              <a:buNone/>
            </a:pPr>
            <a:r>
              <a:rPr lang="en-US" altLang="zh-TW" sz="1600" dirty="0"/>
              <a:t>    }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FF0000"/>
                </a:solidFill>
              </a:rPr>
              <a:t>return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711200" y="2127738"/>
            <a:ext cx="4397131" cy="473026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N, offset, *array, **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scanf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"%d %</a:t>
            </a:r>
            <a:r>
              <a:rPr lang="en-US" altLang="zh-TW" sz="1400" dirty="0" err="1">
                <a:solidFill>
                  <a:srgbClr val="FF0000"/>
                </a:solidFill>
              </a:rPr>
              <a:t>d"</a:t>
            </a:r>
            <a:r>
              <a:rPr lang="en-US" altLang="zh-TW" sz="1400" dirty="0" err="1"/>
              <a:t>,&amp;N</a:t>
            </a:r>
            <a:r>
              <a:rPr lang="en-US" altLang="zh-TW" sz="1400" dirty="0"/>
              <a:t>, &amp;offset);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ptr 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(1+N)*N/2;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	array[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}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pointer_ptr_to_array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array,ptr,N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N;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"%d\n"</a:t>
            </a:r>
            <a:r>
              <a:rPr lang="en-US" altLang="zh-TW" sz="1400" dirty="0"/>
              <a:t>,*(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]+(offset)));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}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}</a:t>
            </a:r>
          </a:p>
          <a:p>
            <a:pPr marL="0" indent="0">
              <a:buNone/>
            </a:pPr>
            <a:endParaRPr lang="en-US" altLang="zh-TW" sz="1400" i="1" dirty="0"/>
          </a:p>
        </p:txBody>
      </p:sp>
      <p:sp>
        <p:nvSpPr>
          <p:cNvPr id="3" name="矩形 2"/>
          <p:cNvSpPr/>
          <p:nvPr/>
        </p:nvSpPr>
        <p:spPr>
          <a:xfrm rot="1748316">
            <a:off x="9903477" y="5684158"/>
            <a:ext cx="191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Done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43992" y="64799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19884" y="6488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pointer array – example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081825"/>
            <a:ext cx="6082056" cy="5776175"/>
          </a:xfrm>
        </p:spPr>
        <p:txBody>
          <a:bodyPr/>
          <a:lstStyle/>
          <a:p>
            <a:r>
              <a:rPr lang="en-US" altLang="zh-TW" sz="2400" dirty="0" smtClean="0"/>
              <a:t>Input</a:t>
            </a:r>
          </a:p>
          <a:p>
            <a:pPr lvl="1"/>
            <a:r>
              <a:rPr lang="en-US" altLang="zh-TW" sz="2000" dirty="0"/>
              <a:t>The first line is size of </a:t>
            </a:r>
            <a:r>
              <a:rPr lang="en-US" altLang="zh-TW" sz="2000" b="1" i="1" dirty="0" smtClean="0"/>
              <a:t>ptr</a:t>
            </a:r>
            <a:r>
              <a:rPr lang="en-US" altLang="zh-TW" sz="2000" i="1" dirty="0" smtClean="0"/>
              <a:t>.</a:t>
            </a:r>
            <a:endParaRPr lang="zh-TW" altLang="zh-TW" sz="2000" i="1" dirty="0"/>
          </a:p>
          <a:p>
            <a:pPr lvl="1"/>
            <a:r>
              <a:rPr lang="en-US" altLang="zh-TW" sz="2000" dirty="0"/>
              <a:t>The second line is </a:t>
            </a:r>
            <a:r>
              <a:rPr lang="en-US" altLang="zh-TW" sz="2000" dirty="0" smtClean="0"/>
              <a:t>the output offset.</a:t>
            </a:r>
          </a:p>
          <a:p>
            <a:r>
              <a:rPr lang="en-US" altLang="zh-TW" sz="2400" dirty="0" smtClean="0"/>
              <a:t>Output</a:t>
            </a:r>
          </a:p>
          <a:p>
            <a:pPr lvl="1"/>
            <a:r>
              <a:rPr lang="en-US" altLang="zh-TW" sz="2000" dirty="0"/>
              <a:t>Print each </a:t>
            </a:r>
            <a:r>
              <a:rPr lang="en-US" altLang="zh-TW" sz="2000" dirty="0" smtClean="0"/>
              <a:t>element of **</a:t>
            </a:r>
            <a:r>
              <a:rPr lang="en-US" altLang="zh-TW" sz="2000" b="1" i="1" dirty="0" err="1" smtClean="0"/>
              <a:t>ptr</a:t>
            </a:r>
            <a:r>
              <a:rPr lang="en-US" altLang="zh-TW" sz="2000" dirty="0" smtClean="0"/>
              <a:t> with an offset.</a:t>
            </a:r>
          </a:p>
          <a:p>
            <a:r>
              <a:rPr lang="en-US" altLang="zh-TW" sz="2400" dirty="0" smtClean="0"/>
              <a:t>Sample Input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5 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0</a:t>
            </a:r>
            <a:endParaRPr lang="en-US" altLang="zh-TW" sz="2000" dirty="0"/>
          </a:p>
          <a:p>
            <a:r>
              <a:rPr lang="en-US" altLang="zh-TW" sz="2400" dirty="0" smtClean="0"/>
              <a:t>Sample Output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0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1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3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6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10</a:t>
            </a:r>
          </a:p>
        </p:txBody>
      </p:sp>
      <p:sp>
        <p:nvSpPr>
          <p:cNvPr id="17" name="向下箭號 16"/>
          <p:cNvSpPr/>
          <p:nvPr/>
        </p:nvSpPr>
        <p:spPr bwMode="auto">
          <a:xfrm rot="10800000">
            <a:off x="10193898" y="628069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8" name="向下箭號 17"/>
          <p:cNvSpPr/>
          <p:nvPr/>
        </p:nvSpPr>
        <p:spPr bwMode="auto">
          <a:xfrm rot="10800000">
            <a:off x="8868146" y="628069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9" name="向下箭號 18"/>
          <p:cNvSpPr/>
          <p:nvPr/>
        </p:nvSpPr>
        <p:spPr bwMode="auto">
          <a:xfrm rot="10800000">
            <a:off x="7901499" y="628069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0" name="向下箭號 19"/>
          <p:cNvSpPr/>
          <p:nvPr/>
        </p:nvSpPr>
        <p:spPr bwMode="auto">
          <a:xfrm rot="10800000">
            <a:off x="7239534" y="628069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1" name="向下箭號 20"/>
          <p:cNvSpPr/>
          <p:nvPr/>
        </p:nvSpPr>
        <p:spPr bwMode="auto">
          <a:xfrm rot="10800000">
            <a:off x="6889637" y="6280696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59" y="3095669"/>
            <a:ext cx="7038078" cy="31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 pointer array </a:t>
            </a:r>
            <a:r>
              <a:rPr lang="en-US" altLang="zh-TW" dirty="0" smtClean="0"/>
              <a:t>– example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081825"/>
            <a:ext cx="5435600" cy="5776175"/>
          </a:xfrm>
        </p:spPr>
        <p:txBody>
          <a:bodyPr/>
          <a:lstStyle/>
          <a:p>
            <a:r>
              <a:rPr lang="en-US" altLang="zh-TW" sz="2400" dirty="0" smtClean="0"/>
              <a:t>Sample Input</a:t>
            </a:r>
          </a:p>
          <a:p>
            <a:pPr marL="457200" lvl="1" indent="0">
              <a:buNone/>
            </a:pPr>
            <a:r>
              <a:rPr lang="en-US" altLang="zh-TW" sz="2000" dirty="0" smtClean="0"/>
              <a:t>5 </a:t>
            </a:r>
          </a:p>
          <a:p>
            <a:pPr marL="457200" lvl="1" indent="0">
              <a:buNone/>
            </a:pPr>
            <a:r>
              <a:rPr lang="en-US" altLang="zh-TW" sz="2000" dirty="0"/>
              <a:t>3</a:t>
            </a:r>
          </a:p>
          <a:p>
            <a:r>
              <a:rPr lang="en-US" altLang="zh-TW" sz="2400" dirty="0" smtClean="0"/>
              <a:t>Sample Output</a:t>
            </a:r>
          </a:p>
          <a:p>
            <a:pPr marL="457200" lvl="1" indent="0">
              <a:buNone/>
            </a:pPr>
            <a:r>
              <a:rPr lang="en-US" altLang="zh-TW" sz="2000" dirty="0"/>
              <a:t>3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/>
              <a:t>4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/>
              <a:t>6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/>
              <a:t>9</a:t>
            </a:r>
            <a:endParaRPr lang="en-US" altLang="zh-TW" sz="2000" dirty="0" smtClean="0"/>
          </a:p>
          <a:p>
            <a:pPr marL="457200" lvl="1" indent="0">
              <a:buNone/>
            </a:pPr>
            <a:r>
              <a:rPr lang="en-US" altLang="zh-TW" sz="2000" dirty="0" smtClean="0"/>
              <a:t>13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989105" y="1917165"/>
            <a:ext cx="455382" cy="307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向下箭號 47"/>
          <p:cNvSpPr/>
          <p:nvPr/>
        </p:nvSpPr>
        <p:spPr bwMode="auto">
          <a:xfrm rot="10800000">
            <a:off x="9937760" y="6194738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9" name="向下箭號 48"/>
          <p:cNvSpPr/>
          <p:nvPr/>
        </p:nvSpPr>
        <p:spPr bwMode="auto">
          <a:xfrm rot="10800000">
            <a:off x="8380987" y="6194738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向下箭號 49"/>
          <p:cNvSpPr/>
          <p:nvPr/>
        </p:nvSpPr>
        <p:spPr bwMode="auto">
          <a:xfrm rot="10800000">
            <a:off x="7256101" y="619473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1" name="向下箭號 50"/>
          <p:cNvSpPr/>
          <p:nvPr/>
        </p:nvSpPr>
        <p:spPr bwMode="auto">
          <a:xfrm rot="10800000">
            <a:off x="6474236" y="6194738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向下箭號 51"/>
          <p:cNvSpPr/>
          <p:nvPr/>
        </p:nvSpPr>
        <p:spPr bwMode="auto">
          <a:xfrm rot="10800000">
            <a:off x="6111460" y="619473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8" name="向下箭號 57"/>
          <p:cNvSpPr/>
          <p:nvPr/>
        </p:nvSpPr>
        <p:spPr bwMode="auto">
          <a:xfrm rot="10800000">
            <a:off x="11098104" y="619473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9" name="向下箭號 58"/>
          <p:cNvSpPr/>
          <p:nvPr/>
        </p:nvSpPr>
        <p:spPr bwMode="auto">
          <a:xfrm rot="10800000">
            <a:off x="9541331" y="619473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0" name="向下箭號 59"/>
          <p:cNvSpPr/>
          <p:nvPr/>
        </p:nvSpPr>
        <p:spPr bwMode="auto">
          <a:xfrm rot="10800000">
            <a:off x="8416445" y="6194736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1" name="向下箭號 60"/>
          <p:cNvSpPr/>
          <p:nvPr/>
        </p:nvSpPr>
        <p:spPr bwMode="auto">
          <a:xfrm rot="10800000">
            <a:off x="7634580" y="6194737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2" name="向下箭號 61"/>
          <p:cNvSpPr/>
          <p:nvPr/>
        </p:nvSpPr>
        <p:spPr bwMode="auto">
          <a:xfrm rot="10800000">
            <a:off x="7271804" y="6194736"/>
            <a:ext cx="167426" cy="20606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08" y="2421228"/>
            <a:ext cx="8401751" cy="37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32541"/>
              </p:ext>
            </p:extLst>
          </p:nvPr>
        </p:nvGraphicFramePr>
        <p:xfrm>
          <a:off x="4508413" y="3915960"/>
          <a:ext cx="767033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 pointer array </a:t>
            </a:r>
            <a:r>
              <a:rPr lang="en-US" altLang="zh-TW" dirty="0" smtClean="0"/>
              <a:t>- idea</a:t>
            </a:r>
            <a:endParaRPr lang="zh-TW" altLang="en-US" dirty="0"/>
          </a:p>
        </p:txBody>
      </p:sp>
      <p:sp>
        <p:nvSpPr>
          <p:cNvPr id="41" name="內容版面配置區 2"/>
          <p:cNvSpPr txBox="1">
            <a:spLocks/>
          </p:cNvSpPr>
          <p:nvPr/>
        </p:nvSpPr>
        <p:spPr bwMode="auto">
          <a:xfrm>
            <a:off x="579437" y="4871385"/>
            <a:ext cx="11134725" cy="18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/>
              <a:t>Step1, Allocate </a:t>
            </a:r>
            <a:r>
              <a:rPr lang="en-US" altLang="zh-TW" kern="0" dirty="0" smtClean="0"/>
              <a:t>memory. </a:t>
            </a:r>
            <a:endParaRPr lang="en-US" altLang="zh-TW" kern="0" dirty="0" smtClean="0"/>
          </a:p>
          <a:p>
            <a:r>
              <a:rPr lang="en-US" altLang="zh-TW" kern="0" dirty="0" smtClean="0"/>
              <a:t>Step2, Fill the data into </a:t>
            </a:r>
            <a:r>
              <a:rPr lang="en-US" altLang="zh-TW" i="1" kern="0" dirty="0" smtClean="0"/>
              <a:t>array </a:t>
            </a:r>
            <a:r>
              <a:rPr lang="en-US" altLang="zh-TW" kern="0" dirty="0" smtClean="0"/>
              <a:t>in </a:t>
            </a:r>
            <a:r>
              <a:rPr lang="en-US" altLang="zh-TW" dirty="0" smtClean="0"/>
              <a:t>ascending order.</a:t>
            </a:r>
            <a:endParaRPr lang="en-US" altLang="zh-TW" i="1" kern="0" dirty="0" smtClean="0"/>
          </a:p>
          <a:p>
            <a:r>
              <a:rPr lang="en-US" altLang="zh-TW" kern="0" dirty="0" smtClean="0"/>
              <a:t>Step3, Assign the pointers in</a:t>
            </a:r>
            <a:r>
              <a:rPr lang="en-US" altLang="zh-TW" i="1" kern="0" dirty="0" smtClean="0"/>
              <a:t> ptr </a:t>
            </a:r>
            <a:r>
              <a:rPr lang="en-US" altLang="zh-TW" kern="0" dirty="0"/>
              <a:t>to corresponding </a:t>
            </a:r>
            <a:r>
              <a:rPr lang="en-US" altLang="zh-TW" kern="0" dirty="0" smtClean="0"/>
              <a:t>positions </a:t>
            </a:r>
            <a:r>
              <a:rPr lang="en-US" altLang="zh-TW" kern="0" dirty="0"/>
              <a:t>in </a:t>
            </a:r>
            <a:r>
              <a:rPr lang="en-US" altLang="zh-TW" i="1" kern="0" dirty="0" smtClean="0"/>
              <a:t>array.</a:t>
            </a:r>
          </a:p>
        </p:txBody>
      </p:sp>
      <p:graphicFrame>
        <p:nvGraphicFramePr>
          <p:cNvPr id="21" name="內容版面配置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0665358"/>
              </p:ext>
            </p:extLst>
          </p:nvPr>
        </p:nvGraphicFramePr>
        <p:xfrm>
          <a:off x="2926659" y="1219200"/>
          <a:ext cx="1595006" cy="221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9120896"/>
              </p:ext>
            </p:extLst>
          </p:nvPr>
        </p:nvGraphicFramePr>
        <p:xfrm>
          <a:off x="4508412" y="3912467"/>
          <a:ext cx="767033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373479" y="3327868"/>
            <a:ext cx="118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82659" y="1124095"/>
            <a:ext cx="731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ptr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5" name="肘形接點 24"/>
          <p:cNvCxnSpPr/>
          <p:nvPr/>
        </p:nvCxnSpPr>
        <p:spPr bwMode="auto">
          <a:xfrm rot="16200000" flipH="1">
            <a:off x="3912619" y="2063606"/>
            <a:ext cx="2277207" cy="1639896"/>
          </a:xfrm>
          <a:prstGeom prst="bentConnector3">
            <a:avLst>
              <a:gd name="adj1" fmla="val 1116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接點 25"/>
          <p:cNvCxnSpPr/>
          <p:nvPr/>
        </p:nvCxnSpPr>
        <p:spPr bwMode="auto">
          <a:xfrm>
            <a:off x="4174758" y="2156295"/>
            <a:ext cx="2185658" cy="1838117"/>
          </a:xfrm>
          <a:prstGeom prst="bentConnector3">
            <a:avLst>
              <a:gd name="adj1" fmla="val 10032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接點 26"/>
          <p:cNvCxnSpPr/>
          <p:nvPr/>
        </p:nvCxnSpPr>
        <p:spPr bwMode="auto">
          <a:xfrm>
            <a:off x="4165384" y="2524037"/>
            <a:ext cx="2931954" cy="1498121"/>
          </a:xfrm>
          <a:prstGeom prst="bentConnector3">
            <a:avLst>
              <a:gd name="adj1" fmla="val 100171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肘形接點 27"/>
          <p:cNvCxnSpPr/>
          <p:nvPr/>
        </p:nvCxnSpPr>
        <p:spPr bwMode="auto">
          <a:xfrm>
            <a:off x="4166833" y="2883555"/>
            <a:ext cx="4293294" cy="1138603"/>
          </a:xfrm>
          <a:prstGeom prst="bentConnector3">
            <a:avLst>
              <a:gd name="adj1" fmla="val 100005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接點 28"/>
          <p:cNvCxnSpPr/>
          <p:nvPr/>
        </p:nvCxnSpPr>
        <p:spPr bwMode="auto">
          <a:xfrm>
            <a:off x="4165384" y="3240359"/>
            <a:ext cx="6057282" cy="781799"/>
          </a:xfrm>
          <a:prstGeom prst="bentConnector3">
            <a:avLst>
              <a:gd name="adj1" fmla="val 100101"/>
            </a:avLst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肘形接點 29"/>
          <p:cNvCxnSpPr/>
          <p:nvPr/>
        </p:nvCxnSpPr>
        <p:spPr bwMode="auto">
          <a:xfrm>
            <a:off x="3529173" y="3620256"/>
            <a:ext cx="2160203" cy="292387"/>
          </a:xfrm>
          <a:prstGeom prst="bentConnector3">
            <a:avLst>
              <a:gd name="adj1" fmla="val 996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接點 30"/>
          <p:cNvCxnSpPr>
            <a:stCxn id="24" idx="2"/>
          </p:cNvCxnSpPr>
          <p:nvPr/>
        </p:nvCxnSpPr>
        <p:spPr bwMode="auto">
          <a:xfrm rot="16200000" flipH="1">
            <a:off x="2494664" y="1162510"/>
            <a:ext cx="62530" cy="11552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42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94344"/>
              </p:ext>
            </p:extLst>
          </p:nvPr>
        </p:nvGraphicFramePr>
        <p:xfrm>
          <a:off x="6013328" y="4487521"/>
          <a:ext cx="6163733" cy="588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4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index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data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 pointer array </a:t>
            </a:r>
            <a:r>
              <a:rPr lang="en-US" altLang="zh-TW" dirty="0" smtClean="0"/>
              <a:t>– implementation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1374994"/>
              </p:ext>
            </p:extLst>
          </p:nvPr>
        </p:nvGraphicFramePr>
        <p:xfrm>
          <a:off x="4918800" y="2287288"/>
          <a:ext cx="1527254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index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2058302"/>
              </p:ext>
            </p:extLst>
          </p:nvPr>
        </p:nvGraphicFramePr>
        <p:xfrm>
          <a:off x="6013328" y="4496957"/>
          <a:ext cx="6163733" cy="588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25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4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index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data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966858" y="4098848"/>
            <a:ext cx="8114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</a:t>
            </a:r>
            <a:endParaRPr lang="zh-TW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87042" y="1575415"/>
            <a:ext cx="5261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ptr</a:t>
            </a:r>
            <a:endParaRPr lang="zh-TW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5809785" y="2727873"/>
            <a:ext cx="4858215" cy="1759648"/>
            <a:chOff x="5809785" y="2727873"/>
            <a:chExt cx="4858215" cy="1759648"/>
          </a:xfrm>
        </p:grpSpPr>
        <p:cxnSp>
          <p:nvCxnSpPr>
            <p:cNvPr id="13" name="肘形接點 12"/>
            <p:cNvCxnSpPr/>
            <p:nvPr/>
          </p:nvCxnSpPr>
          <p:spPr bwMode="auto">
            <a:xfrm rot="16200000" flipH="1">
              <a:off x="5575941" y="2961719"/>
              <a:ext cx="1759648" cy="1291955"/>
            </a:xfrm>
            <a:prstGeom prst="bentConnector3">
              <a:avLst>
                <a:gd name="adj1" fmla="val 1801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肘形接點 16"/>
            <p:cNvCxnSpPr/>
            <p:nvPr/>
          </p:nvCxnSpPr>
          <p:spPr bwMode="auto">
            <a:xfrm>
              <a:off x="5809787" y="3029564"/>
              <a:ext cx="1575225" cy="1457957"/>
            </a:xfrm>
            <a:prstGeom prst="bentConnector3">
              <a:avLst>
                <a:gd name="adj1" fmla="val 99636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肘形接點 17"/>
            <p:cNvCxnSpPr/>
            <p:nvPr/>
          </p:nvCxnSpPr>
          <p:spPr bwMode="auto">
            <a:xfrm>
              <a:off x="5809787" y="3329722"/>
              <a:ext cx="2353552" cy="1157799"/>
            </a:xfrm>
            <a:prstGeom prst="bentConnector3">
              <a:avLst>
                <a:gd name="adj1" fmla="val 100113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肘形接點 18"/>
            <p:cNvCxnSpPr/>
            <p:nvPr/>
          </p:nvCxnSpPr>
          <p:spPr bwMode="auto">
            <a:xfrm>
              <a:off x="5809786" y="3675800"/>
              <a:ext cx="3413727" cy="811721"/>
            </a:xfrm>
            <a:prstGeom prst="bentConnector3">
              <a:avLst>
                <a:gd name="adj1" fmla="val 100078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肘形接點 19"/>
            <p:cNvCxnSpPr/>
            <p:nvPr/>
          </p:nvCxnSpPr>
          <p:spPr bwMode="auto">
            <a:xfrm>
              <a:off x="5809785" y="3965332"/>
              <a:ext cx="4858215" cy="522189"/>
            </a:xfrm>
            <a:prstGeom prst="bentConnector3">
              <a:avLst>
                <a:gd name="adj1" fmla="val 99919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" name="肘形接點 34"/>
          <p:cNvCxnSpPr/>
          <p:nvPr/>
        </p:nvCxnSpPr>
        <p:spPr bwMode="auto">
          <a:xfrm>
            <a:off x="5730240" y="4284304"/>
            <a:ext cx="1250409" cy="150757"/>
          </a:xfrm>
          <a:prstGeom prst="bentConnector3">
            <a:avLst>
              <a:gd name="adj1" fmla="val 973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肘形接點 37"/>
          <p:cNvCxnSpPr/>
          <p:nvPr/>
        </p:nvCxnSpPr>
        <p:spPr bwMode="auto">
          <a:xfrm rot="16200000" flipH="1">
            <a:off x="4618053" y="1906443"/>
            <a:ext cx="852975" cy="789896"/>
          </a:xfrm>
          <a:prstGeom prst="bentConnector3">
            <a:avLst>
              <a:gd name="adj1" fmla="val 100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內容版面配置區 2"/>
          <p:cNvSpPr txBox="1">
            <a:spLocks/>
          </p:cNvSpPr>
          <p:nvPr/>
        </p:nvSpPr>
        <p:spPr bwMode="auto">
          <a:xfrm>
            <a:off x="7274" y="1123964"/>
            <a:ext cx="4502592" cy="5713521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scanf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"%d %</a:t>
            </a:r>
            <a:r>
              <a:rPr lang="en-US" altLang="zh-TW" sz="1400" dirty="0" err="1">
                <a:solidFill>
                  <a:srgbClr val="FF0000"/>
                </a:solidFill>
              </a:rPr>
              <a:t>d"</a:t>
            </a:r>
            <a:r>
              <a:rPr lang="en-US" altLang="zh-TW" sz="1400" dirty="0" err="1"/>
              <a:t>,&amp;N</a:t>
            </a:r>
            <a:r>
              <a:rPr lang="en-US" altLang="zh-TW" sz="1400" dirty="0"/>
              <a:t>, &amp;offset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ptr 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(1+N)*N/2;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	array[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}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pointer_ptr_to_array</a:t>
            </a:r>
            <a:r>
              <a:rPr lang="en-US" altLang="zh-TW" sz="1400" dirty="0"/>
              <a:t>(</a:t>
            </a:r>
            <a:r>
              <a:rPr lang="en-US" altLang="zh-TW" sz="1400" dirty="0" err="1"/>
              <a:t>array,ptr,N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N;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printf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"%d\n"</a:t>
            </a:r>
            <a:r>
              <a:rPr lang="en-US" altLang="zh-TW" sz="1400" dirty="0"/>
              <a:t>,*(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]+(offset)));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}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3" name="矩形 2"/>
          <p:cNvSpPr/>
          <p:nvPr/>
        </p:nvSpPr>
        <p:spPr bwMode="auto">
          <a:xfrm>
            <a:off x="982594" y="1680127"/>
            <a:ext cx="2457363" cy="2307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82594" y="3451767"/>
            <a:ext cx="3312036" cy="7685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73" y="19206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I/O</a:t>
            </a:r>
            <a:endParaRPr lang="zh-TW" altLang="en-US" b="1" dirty="0"/>
          </a:p>
        </p:txBody>
      </p:sp>
      <p:cxnSp>
        <p:nvCxnSpPr>
          <p:cNvPr id="8" name="直線接點 7"/>
          <p:cNvCxnSpPr>
            <a:stCxn id="3" idx="1"/>
            <a:endCxn id="6" idx="3"/>
          </p:cNvCxnSpPr>
          <p:nvPr/>
        </p:nvCxnSpPr>
        <p:spPr bwMode="auto">
          <a:xfrm flipH="1">
            <a:off x="499716" y="1795498"/>
            <a:ext cx="482878" cy="3098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endCxn id="22" idx="1"/>
          </p:cNvCxnSpPr>
          <p:nvPr/>
        </p:nvCxnSpPr>
        <p:spPr bwMode="auto">
          <a:xfrm>
            <a:off x="513097" y="2105351"/>
            <a:ext cx="469497" cy="1730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981243" y="1910868"/>
            <a:ext cx="2671468" cy="5043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979087" y="2446874"/>
            <a:ext cx="2671468" cy="7639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975580" y="3214351"/>
            <a:ext cx="2671468" cy="2307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09866" y="5943740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kern="0" dirty="0"/>
              <a:t>Step1, Allocate </a:t>
            </a:r>
            <a:r>
              <a:rPr lang="en-US" altLang="zh-TW" kern="0" dirty="0" smtClean="0"/>
              <a:t>memory. </a:t>
            </a:r>
            <a:endParaRPr lang="en-US" altLang="zh-TW" kern="0" dirty="0"/>
          </a:p>
          <a:p>
            <a:r>
              <a:rPr lang="en-US" altLang="zh-TW" kern="0" dirty="0"/>
              <a:t>Step2, Fill the data into </a:t>
            </a:r>
            <a:r>
              <a:rPr lang="en-US" altLang="zh-TW" i="1" kern="0" dirty="0" smtClean="0"/>
              <a:t>array </a:t>
            </a:r>
            <a:r>
              <a:rPr lang="en-US" altLang="zh-TW" kern="0" dirty="0"/>
              <a:t>with </a:t>
            </a:r>
            <a:r>
              <a:rPr lang="en-US" altLang="zh-TW" dirty="0"/>
              <a:t>ascending order.</a:t>
            </a:r>
            <a:endParaRPr lang="en-US" altLang="zh-TW" i="1" kern="0" dirty="0"/>
          </a:p>
          <a:p>
            <a:r>
              <a:rPr lang="en-US" altLang="zh-TW" kern="0" dirty="0"/>
              <a:t>Step3, Assign </a:t>
            </a:r>
            <a:r>
              <a:rPr lang="en-US" altLang="zh-TW" i="1" kern="0" dirty="0" smtClean="0"/>
              <a:t>ptr </a:t>
            </a:r>
            <a:r>
              <a:rPr lang="en-US" altLang="zh-TW" kern="0" dirty="0"/>
              <a:t>to corresponding position in </a:t>
            </a:r>
            <a:r>
              <a:rPr lang="en-US" altLang="zh-TW" i="1" kern="0" dirty="0" smtClean="0"/>
              <a:t>array</a:t>
            </a:r>
            <a:r>
              <a:rPr lang="en-US" altLang="zh-TW" i="1" kern="0" dirty="0"/>
              <a:t>.</a:t>
            </a:r>
          </a:p>
        </p:txBody>
      </p:sp>
      <p:sp>
        <p:nvSpPr>
          <p:cNvPr id="28" name="向右箭號 27"/>
          <p:cNvSpPr/>
          <p:nvPr/>
        </p:nvSpPr>
        <p:spPr bwMode="auto">
          <a:xfrm>
            <a:off x="676955" y="1922856"/>
            <a:ext cx="234425" cy="2187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676955" y="2415204"/>
            <a:ext cx="234425" cy="2187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678449" y="3210812"/>
            <a:ext cx="234425" cy="2187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4293403" y="6047960"/>
            <a:ext cx="234425" cy="2187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0" name="向右箭號 39"/>
          <p:cNvSpPr/>
          <p:nvPr/>
        </p:nvSpPr>
        <p:spPr bwMode="auto">
          <a:xfrm>
            <a:off x="4293403" y="6306969"/>
            <a:ext cx="234425" cy="2187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向右箭號 42"/>
          <p:cNvSpPr/>
          <p:nvPr/>
        </p:nvSpPr>
        <p:spPr bwMode="auto">
          <a:xfrm>
            <a:off x="4298961" y="6553733"/>
            <a:ext cx="234425" cy="218753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" grpId="0" animBg="1"/>
      <p:bldP spid="3" grpId="1" animBg="1"/>
      <p:bldP spid="22" grpId="0" animBg="1"/>
      <p:bldP spid="22" grpId="1" animBg="1"/>
      <p:bldP spid="6" grpId="0"/>
      <p:bldP spid="6" grpId="1"/>
      <p:bldP spid="29" grpId="0" animBg="1"/>
      <p:bldP spid="29" grpId="1" animBg="1"/>
      <p:bldP spid="30" grpId="0" animBg="1"/>
      <p:bldP spid="30" grpId="1" animBg="1"/>
      <p:bldP spid="31" grpId="0" animBg="1"/>
      <p:bldP spid="28" grpId="0" animBg="1"/>
      <p:bldP spid="28" grpId="1" animBg="1"/>
      <p:bldP spid="36" grpId="0" animBg="1"/>
      <p:bldP spid="36" grpId="1" animBg="1"/>
      <p:bldP spid="37" grpId="0" animBg="1"/>
      <p:bldP spid="39" grpId="0" animBg="1"/>
      <p:bldP spid="39" grpId="1" animBg="1"/>
      <p:bldP spid="40" grpId="0" animBg="1"/>
      <p:bldP spid="40" grpId="1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*array = ???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smtClean="0">
                <a:solidFill>
                  <a:srgbClr val="FF0000"/>
                </a:solidFill>
              </a:rPr>
              <a:t>return</a:t>
            </a:r>
            <a:r>
              <a:rPr lang="en-US" altLang="zh-TW" sz="2000" dirty="0" smtClean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ptr = ???</a:t>
            </a:r>
          </a:p>
          <a:p>
            <a:pPr marL="0" indent="0">
              <a:buNone/>
            </a:pPr>
            <a:r>
              <a:rPr lang="en-US" altLang="zh-TW" sz="2000" dirty="0" smtClean="0"/>
              <a:t>    return ptr;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236562"/>
            <a:ext cx="2671468" cy="5353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*array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???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return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/>
              <a:t>return ptr;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236562"/>
            <a:ext cx="2671468" cy="2676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2461" y="5679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7941" y="3798916"/>
            <a:ext cx="6084916" cy="303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833689" y="3790602"/>
            <a:ext cx="3214518" cy="3036152"/>
            <a:chOff x="5562600" y="3567755"/>
            <a:chExt cx="3361706" cy="3176439"/>
          </a:xfrm>
        </p:grpSpPr>
        <p:sp>
          <p:nvSpPr>
            <p:cNvPr id="14" name="橢圓 13"/>
            <p:cNvSpPr/>
            <p:nvPr/>
          </p:nvSpPr>
          <p:spPr bwMode="auto">
            <a:xfrm>
              <a:off x="5562600" y="3976588"/>
              <a:ext cx="3361706" cy="2767606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 dirty="0">
                <a:latin typeface="Times New Roman" pitchFamily="71" charset="0"/>
              </a:endParaRPr>
            </a:p>
          </p:txBody>
        </p:sp>
        <p:sp>
          <p:nvSpPr>
            <p:cNvPr id="15" name="矩形 5"/>
            <p:cNvSpPr>
              <a:spLocks noChangeArrowheads="1"/>
            </p:cNvSpPr>
            <p:nvPr/>
          </p:nvSpPr>
          <p:spPr bwMode="auto">
            <a:xfrm>
              <a:off x="6020350" y="3567755"/>
              <a:ext cx="2446206" cy="41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dirty="0" err="1" smtClean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malloc_array</a:t>
              </a:r>
              <a:r>
                <a:rPr lang="en-US" altLang="zh-TW" sz="2000" b="1" dirty="0" smtClean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379413" y="4461319"/>
            <a:ext cx="1966957" cy="2346386"/>
            <a:chOff x="3108186" y="4271158"/>
            <a:chExt cx="2057400" cy="2453552"/>
          </a:xfrm>
        </p:grpSpPr>
        <p:sp>
          <p:nvSpPr>
            <p:cNvPr id="17" name="橢圓 16"/>
            <p:cNvSpPr/>
            <p:nvPr/>
          </p:nvSpPr>
          <p:spPr bwMode="auto">
            <a:xfrm>
              <a:off x="3108186" y="4667916"/>
              <a:ext cx="2057400" cy="205679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82888" y="4271158"/>
              <a:ext cx="1107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u="none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main()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3365334" y="5300009"/>
              <a:ext cx="1635128" cy="3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 dirty="0" err="1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i</a:t>
              </a:r>
              <a:r>
                <a:rPr lang="en-US" altLang="zh-TW" sz="1800" b="1" u="none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nt</a:t>
              </a:r>
              <a:r>
                <a:rPr lang="zh-TW" altLang="en-US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* </a:t>
              </a:r>
              <a:r>
                <a:rPr lang="en-US" altLang="zh-TW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array</a:t>
              </a:r>
              <a:endParaRPr lang="zh-TW" altLang="en-US" sz="1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88211"/>
              </p:ext>
            </p:extLst>
          </p:nvPr>
        </p:nvGraphicFramePr>
        <p:xfrm>
          <a:off x="4646809" y="5057514"/>
          <a:ext cx="590209" cy="143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 vert="eaVert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721640" y="4840747"/>
            <a:ext cx="174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u="none" dirty="0" err="1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int</a:t>
            </a:r>
            <a:r>
              <a:rPr lang="en-US" altLang="zh-TW" sz="1800" b="1" u="none" dirty="0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** array</a:t>
            </a:r>
            <a:endParaRPr lang="zh-TW" altLang="en-US" sz="1800" b="1" u="none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856966" y="4381833"/>
            <a:ext cx="1033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Dynamic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Memory</a:t>
            </a:r>
            <a:endParaRPr lang="zh-TW" altLang="en-US" sz="1800" u="none" dirty="0">
              <a:latin typeface="Times New Roman" pitchFamily="18" charset="0"/>
            </a:endParaRPr>
          </a:p>
        </p:txBody>
      </p:sp>
      <p:sp>
        <p:nvSpPr>
          <p:cNvPr id="29" name="弧形箭號 (下彎) 28"/>
          <p:cNvSpPr/>
          <p:nvPr/>
        </p:nvSpPr>
        <p:spPr bwMode="auto">
          <a:xfrm rot="21155094">
            <a:off x="1572813" y="4183652"/>
            <a:ext cx="3397167" cy="1128713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latin typeface="Times New Roman" pitchFamily="71" charset="0"/>
            </a:endParaRPr>
          </a:p>
        </p:txBody>
      </p:sp>
      <p:sp>
        <p:nvSpPr>
          <p:cNvPr id="30" name="弧形箭號 (下彎) 29"/>
          <p:cNvSpPr/>
          <p:nvPr/>
        </p:nvSpPr>
        <p:spPr bwMode="auto">
          <a:xfrm rot="20563822" flipH="1" flipV="1">
            <a:off x="1715596" y="5505161"/>
            <a:ext cx="2571750" cy="1103313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latin typeface="Times New Roman" pitchFamily="71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242857" y="1976489"/>
            <a:ext cx="5303521" cy="1456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右中括弧 31"/>
          <p:cNvSpPr/>
          <p:nvPr/>
        </p:nvSpPr>
        <p:spPr bwMode="auto">
          <a:xfrm>
            <a:off x="5253637" y="5061416"/>
            <a:ext cx="132411" cy="1405887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48674" y="563048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array_size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834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9" grpId="0" animBg="1"/>
      <p:bldP spid="30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*array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)*</a:t>
            </a:r>
            <a:r>
              <a:rPr lang="en-US" altLang="zh-TW" sz="2000" dirty="0" err="1" smtClean="0"/>
              <a:t>array_size</a:t>
            </a:r>
            <a:r>
              <a:rPr lang="en-US" altLang="zh-TW" sz="2000" dirty="0" smtClean="0"/>
              <a:t>);</a:t>
            </a:r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 smtClean="0">
                <a:solidFill>
                  <a:srgbClr val="FF0000"/>
                </a:solidFill>
              </a:rPr>
              <a:t>return</a:t>
            </a:r>
            <a:r>
              <a:rPr lang="en-US" altLang="zh-TW" sz="2000" dirty="0" smtClean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/>
              <a:t>return ptr;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236562"/>
            <a:ext cx="2671468" cy="2676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2461" y="5679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7941" y="3798916"/>
            <a:ext cx="6084916" cy="303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2833689" y="3790602"/>
            <a:ext cx="3214518" cy="3036152"/>
            <a:chOff x="5562600" y="3567755"/>
            <a:chExt cx="3361706" cy="3176439"/>
          </a:xfrm>
        </p:grpSpPr>
        <p:sp>
          <p:nvSpPr>
            <p:cNvPr id="14" name="橢圓 13"/>
            <p:cNvSpPr/>
            <p:nvPr/>
          </p:nvSpPr>
          <p:spPr bwMode="auto">
            <a:xfrm>
              <a:off x="5562600" y="3976588"/>
              <a:ext cx="3361706" cy="2767606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 dirty="0">
                <a:latin typeface="Times New Roman" pitchFamily="71" charset="0"/>
              </a:endParaRPr>
            </a:p>
          </p:txBody>
        </p:sp>
        <p:sp>
          <p:nvSpPr>
            <p:cNvPr id="15" name="矩形 5"/>
            <p:cNvSpPr>
              <a:spLocks noChangeArrowheads="1"/>
            </p:cNvSpPr>
            <p:nvPr/>
          </p:nvSpPr>
          <p:spPr bwMode="auto">
            <a:xfrm>
              <a:off x="6020350" y="3567755"/>
              <a:ext cx="2446206" cy="41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dirty="0" err="1" smtClean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malloc_array</a:t>
              </a:r>
              <a:r>
                <a:rPr lang="en-US" altLang="zh-TW" sz="2000" b="1" dirty="0" smtClean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379413" y="4461319"/>
            <a:ext cx="1966957" cy="2346386"/>
            <a:chOff x="3108186" y="4271158"/>
            <a:chExt cx="2057400" cy="2453552"/>
          </a:xfrm>
        </p:grpSpPr>
        <p:sp>
          <p:nvSpPr>
            <p:cNvPr id="17" name="橢圓 16"/>
            <p:cNvSpPr/>
            <p:nvPr/>
          </p:nvSpPr>
          <p:spPr bwMode="auto">
            <a:xfrm>
              <a:off x="3108186" y="4667916"/>
              <a:ext cx="2057400" cy="205679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82888" y="4271158"/>
              <a:ext cx="1107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u="none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main()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3365334" y="5300009"/>
              <a:ext cx="1635128" cy="3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 dirty="0" err="1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i</a:t>
              </a:r>
              <a:r>
                <a:rPr lang="en-US" altLang="zh-TW" sz="1800" b="1" u="none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nt</a:t>
              </a:r>
              <a:r>
                <a:rPr lang="zh-TW" altLang="en-US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* </a:t>
              </a:r>
              <a:r>
                <a:rPr lang="en-US" altLang="zh-TW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array</a:t>
              </a:r>
              <a:endParaRPr lang="zh-TW" altLang="en-US" sz="1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26436"/>
              </p:ext>
            </p:extLst>
          </p:nvPr>
        </p:nvGraphicFramePr>
        <p:xfrm>
          <a:off x="4646809" y="5057514"/>
          <a:ext cx="590209" cy="143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 vert="eaVert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721640" y="4840747"/>
            <a:ext cx="174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 b="1" u="none" dirty="0" err="1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int</a:t>
            </a:r>
            <a:r>
              <a:rPr lang="en-US" altLang="zh-TW" sz="1800" b="1" u="none" dirty="0" smtClean="0">
                <a:solidFill>
                  <a:schemeClr val="tx2"/>
                </a:solidFill>
                <a:latin typeface="Courier New" pitchFamily="71" charset="0"/>
                <a:cs typeface="Courier New" pitchFamily="71" charset="0"/>
              </a:rPr>
              <a:t>** array</a:t>
            </a:r>
            <a:endParaRPr lang="zh-TW" altLang="en-US" sz="1800" b="1" u="none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856966" y="4381833"/>
            <a:ext cx="1033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Dynamic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Memory</a:t>
            </a:r>
            <a:endParaRPr lang="zh-TW" altLang="en-US" sz="1800" u="none" dirty="0">
              <a:latin typeface="Times New Roman" pitchFamily="18" charset="0"/>
            </a:endParaRPr>
          </a:p>
        </p:txBody>
      </p:sp>
      <p:sp>
        <p:nvSpPr>
          <p:cNvPr id="29" name="弧形箭號 (下彎) 28"/>
          <p:cNvSpPr/>
          <p:nvPr/>
        </p:nvSpPr>
        <p:spPr bwMode="auto">
          <a:xfrm rot="21155094">
            <a:off x="1572813" y="4183652"/>
            <a:ext cx="3397167" cy="1128713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latin typeface="Times New Roman" pitchFamily="71" charset="0"/>
            </a:endParaRPr>
          </a:p>
        </p:txBody>
      </p:sp>
      <p:sp>
        <p:nvSpPr>
          <p:cNvPr id="30" name="弧形箭號 (下彎) 29"/>
          <p:cNvSpPr/>
          <p:nvPr/>
        </p:nvSpPr>
        <p:spPr bwMode="auto">
          <a:xfrm rot="20563822" flipH="1" flipV="1">
            <a:off x="1715596" y="5505161"/>
            <a:ext cx="2571750" cy="1103313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latin typeface="Times New Roman" pitchFamily="71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242857" y="1976489"/>
            <a:ext cx="5303521" cy="1456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右中括弧 31"/>
          <p:cNvSpPr/>
          <p:nvPr/>
        </p:nvSpPr>
        <p:spPr bwMode="auto">
          <a:xfrm>
            <a:off x="5253637" y="5061416"/>
            <a:ext cx="132411" cy="1405887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48674" y="563048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array_size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176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implementation (1/3)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934308"/>
            <a:ext cx="5435600" cy="4114800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malloc_array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**array,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*array = 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*)</a:t>
            </a:r>
            <a:r>
              <a:rPr lang="en-US" altLang="zh-TW" sz="2000" dirty="0" err="1"/>
              <a:t>malloc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sizeof</a:t>
            </a:r>
            <a:r>
              <a:rPr lang="en-US" altLang="zh-TW" sz="2000" dirty="0"/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)*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FF0000"/>
                </a:solidFill>
              </a:rPr>
              <a:t>return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** </a:t>
            </a:r>
            <a:r>
              <a:rPr lang="en-US" altLang="zh-TW" sz="2000" dirty="0" err="1"/>
              <a:t>malloc_ptr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array_size</a:t>
            </a:r>
            <a:r>
              <a:rPr lang="en-US" altLang="zh-TW" sz="2000" dirty="0"/>
              <a:t>){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**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    </a:t>
            </a:r>
            <a:r>
              <a:rPr lang="en-US" altLang="zh-TW" sz="2000" dirty="0"/>
              <a:t>return ptr;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5" name="內容版面配置區 2"/>
          <p:cNvSpPr txBox="1">
            <a:spLocks noGrp="1"/>
          </p:cNvSpPr>
          <p:nvPr>
            <p:ph sz="half" idx="1"/>
          </p:nvPr>
        </p:nvSpPr>
        <p:spPr bwMode="auto">
          <a:xfrm>
            <a:off x="812800" y="1934308"/>
            <a:ext cx="5435600" cy="41148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main() {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>
                <a:solidFill>
                  <a:srgbClr val="FF0000"/>
                </a:solidFill>
              </a:rPr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, N, offset, *array, </a:t>
            </a:r>
            <a:r>
              <a:rPr lang="en-US" altLang="zh-TW" sz="1400" dirty="0"/>
              <a:t>**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TW" sz="1400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malloc_array</a:t>
            </a:r>
            <a:r>
              <a:rPr lang="en-US" altLang="zh-TW" sz="1400" dirty="0"/>
              <a:t>(&amp;array, (1+N)*N/2</a:t>
            </a:r>
            <a:r>
              <a:rPr lang="en-US" altLang="zh-TW" sz="1400" dirty="0" smtClean="0"/>
              <a:t>);</a:t>
            </a:r>
          </a:p>
          <a:p>
            <a:pPr marL="0" indent="0">
              <a:buNone/>
            </a:pPr>
            <a:r>
              <a:rPr lang="en-US" altLang="zh-TW" sz="1400" dirty="0" smtClean="0"/>
              <a:t>                   ptr </a:t>
            </a:r>
            <a:r>
              <a:rPr lang="en-US" altLang="zh-TW" sz="1400" dirty="0"/>
              <a:t>= </a:t>
            </a:r>
            <a:r>
              <a:rPr lang="en-US" altLang="zh-TW" sz="1400" dirty="0" err="1"/>
              <a:t>malloc_ptr</a:t>
            </a:r>
            <a:r>
              <a:rPr lang="en-US" altLang="zh-TW" sz="1400" dirty="0"/>
              <a:t>(N</a:t>
            </a:r>
            <a:r>
              <a:rPr lang="en-US" altLang="zh-TW" sz="1400" dirty="0" smtClean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// …</a:t>
            </a:r>
          </a:p>
          <a:p>
            <a:pPr marL="0" indent="0">
              <a:buNone/>
            </a:pP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</a:t>
            </a:r>
            <a:r>
              <a:rPr lang="en-US" altLang="zh-TW" sz="1400" dirty="0" err="1"/>
              <a:t>ptr</a:t>
            </a:r>
            <a:r>
              <a:rPr lang="en-US" altLang="zh-TW" sz="1400" dirty="0"/>
              <a:t>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free(array);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>
                <a:solidFill>
                  <a:srgbClr val="FF0000"/>
                </a:solidFill>
              </a:rPr>
              <a:t>return</a:t>
            </a:r>
            <a:r>
              <a:rPr lang="en-US" altLang="zh-TW" sz="1400" dirty="0"/>
              <a:t> 0;</a:t>
            </a:r>
            <a:endParaRPr lang="zh-TW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}</a:t>
            </a:r>
          </a:p>
          <a:p>
            <a:pPr marL="0" indent="0">
              <a:buNone/>
            </a:pPr>
            <a:endParaRPr lang="en-US" altLang="zh-TW" sz="1400" i="1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796772" y="3236562"/>
            <a:ext cx="2671468" cy="2676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2461" y="5679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main.c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511884" y="56797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function.c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0" y="-7719"/>
            <a:ext cx="4194220" cy="18980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57941" y="3798916"/>
            <a:ext cx="6084916" cy="3034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379413" y="4461319"/>
            <a:ext cx="1966957" cy="2346386"/>
            <a:chOff x="3108186" y="4271158"/>
            <a:chExt cx="2057400" cy="2453552"/>
          </a:xfrm>
        </p:grpSpPr>
        <p:sp>
          <p:nvSpPr>
            <p:cNvPr id="17" name="橢圓 16"/>
            <p:cNvSpPr/>
            <p:nvPr/>
          </p:nvSpPr>
          <p:spPr bwMode="auto">
            <a:xfrm>
              <a:off x="3108186" y="4667916"/>
              <a:ext cx="2057400" cy="205679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71" charset="0"/>
              </a:endParaRPr>
            </a:p>
          </p:txBody>
        </p:sp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3582888" y="4271158"/>
              <a:ext cx="1107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 u="none" dirty="0">
                  <a:solidFill>
                    <a:schemeClr val="accent2"/>
                  </a:solidFill>
                  <a:latin typeface="Courier New" pitchFamily="71" charset="0"/>
                  <a:cs typeface="Courier New" pitchFamily="71" charset="0"/>
                </a:rPr>
                <a:t>main()</a:t>
              </a:r>
              <a:endParaRPr lang="zh-TW" altLang="en-US" sz="2000" b="1" u="none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9" name="矩形 9"/>
            <p:cNvSpPr>
              <a:spLocks noChangeArrowheads="1"/>
            </p:cNvSpPr>
            <p:nvPr/>
          </p:nvSpPr>
          <p:spPr bwMode="auto">
            <a:xfrm>
              <a:off x="3365334" y="5300009"/>
              <a:ext cx="1635128" cy="3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6B9941"/>
                </a:buClr>
                <a:buFont typeface="Times" pitchFamily="18" charset="0"/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 b="1" dirty="0" err="1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i</a:t>
              </a:r>
              <a:r>
                <a:rPr lang="en-US" altLang="zh-TW" sz="1800" b="1" u="none" dirty="0" err="1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nt</a:t>
              </a:r>
              <a:r>
                <a:rPr lang="zh-TW" altLang="en-US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* </a:t>
              </a:r>
              <a:r>
                <a:rPr lang="en-US" altLang="zh-TW" sz="1800" b="1" dirty="0" smtClean="0">
                  <a:solidFill>
                    <a:schemeClr val="tx2"/>
                  </a:solidFill>
                  <a:latin typeface="Courier New" pitchFamily="71" charset="0"/>
                  <a:cs typeface="Courier New" pitchFamily="71" charset="0"/>
                </a:rPr>
                <a:t>array</a:t>
              </a:r>
              <a:endParaRPr lang="zh-TW" altLang="en-US" sz="1800" b="1" u="none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49544"/>
              </p:ext>
            </p:extLst>
          </p:nvPr>
        </p:nvGraphicFramePr>
        <p:xfrm>
          <a:off x="4646809" y="5057514"/>
          <a:ext cx="590209" cy="14327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b="1" dirty="0" smtClean="0"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  <a:endParaRPr lang="zh-TW" altLang="en-US" sz="1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 vert="eaVert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zh-TW" altLang="en-US" sz="17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7449" marR="87449" marT="43710" marB="43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856966" y="4381833"/>
            <a:ext cx="10332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B994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Dynamic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TW" sz="1800" u="none" dirty="0">
                <a:latin typeface="Times New Roman" pitchFamily="18" charset="0"/>
              </a:rPr>
              <a:t>Memory</a:t>
            </a:r>
            <a:endParaRPr lang="zh-TW" altLang="en-US" sz="1800" u="none" dirty="0">
              <a:latin typeface="Times New Roman" pitchFamily="18" charset="0"/>
            </a:endParaRPr>
          </a:p>
        </p:txBody>
      </p:sp>
      <p:sp>
        <p:nvSpPr>
          <p:cNvPr id="29" name="弧形箭號 (下彎) 28"/>
          <p:cNvSpPr/>
          <p:nvPr/>
        </p:nvSpPr>
        <p:spPr bwMode="auto">
          <a:xfrm rot="21155094">
            <a:off x="1572813" y="4183652"/>
            <a:ext cx="3397167" cy="1128713"/>
          </a:xfrm>
          <a:prstGeom prst="curvedDownArrow">
            <a:avLst/>
          </a:prstGeom>
          <a:solidFill>
            <a:schemeClr val="accent2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latin typeface="Times New Roman" pitchFamily="71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242857" y="1976489"/>
            <a:ext cx="5303521" cy="1456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2" name="右中括弧 31"/>
          <p:cNvSpPr/>
          <p:nvPr/>
        </p:nvSpPr>
        <p:spPr bwMode="auto">
          <a:xfrm>
            <a:off x="5253637" y="5061416"/>
            <a:ext cx="132411" cy="1405887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48674" y="563048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err="1"/>
              <a:t>array_size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4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1140</TotalTime>
  <Words>1099</Words>
  <Application>Microsoft Office PowerPoint</Application>
  <PresentationFormat>寬螢幕</PresentationFormat>
  <Paragraphs>540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ヒラギノ角ゴ Pro W3</vt:lpstr>
      <vt:lpstr>微軟正黑體</vt:lpstr>
      <vt:lpstr>新細明體</vt:lpstr>
      <vt:lpstr>Arial</vt:lpstr>
      <vt:lpstr>Courier New</vt:lpstr>
      <vt:lpstr>Times</vt:lpstr>
      <vt:lpstr>Times New Roman</vt:lpstr>
      <vt:lpstr>Wingdings</vt:lpstr>
      <vt:lpstr>佈景主題1</vt:lpstr>
      <vt:lpstr>I2P final practice – Integer pointer array</vt:lpstr>
      <vt:lpstr>Integer pointer array – example (1/2)</vt:lpstr>
      <vt:lpstr>Integer pointer array – example (2/2)</vt:lpstr>
      <vt:lpstr>Integer pointer array - idea</vt:lpstr>
      <vt:lpstr>Integer pointer array – implementation</vt:lpstr>
      <vt:lpstr>Function implementation (1/3)</vt:lpstr>
      <vt:lpstr>Function implementation (1/3)</vt:lpstr>
      <vt:lpstr>Function implementation (1/3)</vt:lpstr>
      <vt:lpstr>Function implementation (1/3)</vt:lpstr>
      <vt:lpstr>Function implementation (1/3)</vt:lpstr>
      <vt:lpstr>Function implementation (1/3)</vt:lpstr>
      <vt:lpstr>Function implementation (1/3)</vt:lpstr>
      <vt:lpstr>Function implementation (2/3)</vt:lpstr>
      <vt:lpstr>Function implementation (2/3)</vt:lpstr>
      <vt:lpstr>Function implementation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195</cp:revision>
  <dcterms:created xsi:type="dcterms:W3CDTF">2015-12-02T10:09:37Z</dcterms:created>
  <dcterms:modified xsi:type="dcterms:W3CDTF">2018-01-03T13:32:15Z</dcterms:modified>
</cp:coreProperties>
</file>