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47"/>
  </p:notesMasterIdLst>
  <p:sldIdLst>
    <p:sldId id="256" r:id="rId2"/>
    <p:sldId id="259" r:id="rId3"/>
    <p:sldId id="269" r:id="rId4"/>
    <p:sldId id="258" r:id="rId5"/>
    <p:sldId id="285" r:id="rId6"/>
    <p:sldId id="286" r:id="rId7"/>
    <p:sldId id="287" r:id="rId8"/>
    <p:sldId id="288" r:id="rId9"/>
    <p:sldId id="290" r:id="rId10"/>
    <p:sldId id="291" r:id="rId11"/>
    <p:sldId id="292" r:id="rId12"/>
    <p:sldId id="293" r:id="rId13"/>
    <p:sldId id="289" r:id="rId14"/>
    <p:sldId id="294" r:id="rId15"/>
    <p:sldId id="264" r:id="rId16"/>
    <p:sldId id="263" r:id="rId17"/>
    <p:sldId id="266" r:id="rId18"/>
    <p:sldId id="271" r:id="rId19"/>
    <p:sldId id="270" r:id="rId20"/>
    <p:sldId id="273" r:id="rId21"/>
    <p:sldId id="295" r:id="rId22"/>
    <p:sldId id="299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296" r:id="rId37"/>
    <p:sldId id="297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298" r:id="rId46"/>
  </p:sldIdLst>
  <p:sldSz cx="9144000" cy="5143500" type="screen16x9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41" autoAdjust="0"/>
  </p:normalViewPr>
  <p:slideViewPr>
    <p:cSldViewPr snapToObjects="1">
      <p:cViewPr varScale="1">
        <p:scale>
          <a:sx n="99" d="100"/>
          <a:sy n="99" d="100"/>
        </p:scale>
        <p:origin x="99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5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BF834-8E23-4233-A963-4749B12F3672}" type="datetimeFigureOut">
              <a:rPr lang="zh-HK" altLang="en-US" smtClean="0"/>
              <a:t>24/12/2019</a:t>
            </a:fld>
            <a:endParaRPr lang="zh-HK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42AE3-6AF0-4DFC-B591-C77F55F86E6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67151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42AE3-6AF0-4DFC-B591-C77F55F86E64}" type="slidenum">
              <a:rPr lang="zh-HK" altLang="en-US" smtClean="0"/>
              <a:t>22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4218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3588-ABB9-4558-BDC4-0E97BCF45E76}" type="datetimeFigureOut">
              <a:rPr lang="zh-HK" altLang="en-US" smtClean="0"/>
              <a:t>24/12/2019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C71B-79DA-484A-9131-247A165057C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2589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3588-ABB9-4558-BDC4-0E97BCF45E76}" type="datetimeFigureOut">
              <a:rPr lang="zh-HK" altLang="en-US" smtClean="0"/>
              <a:t>24/12/2019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C71B-79DA-484A-9131-247A165057C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7558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3588-ABB9-4558-BDC4-0E97BCF45E76}" type="datetimeFigureOut">
              <a:rPr lang="zh-HK" altLang="en-US" smtClean="0"/>
              <a:t>24/12/2019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C71B-79DA-484A-9131-247A165057C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1961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51470"/>
            <a:ext cx="8229600" cy="85725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40535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HK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3588-ABB9-4558-BDC4-0E97BCF45E76}" type="datetimeFigureOut">
              <a:rPr lang="zh-HK" altLang="en-US" smtClean="0"/>
              <a:t>24/12/2019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C71B-79DA-484A-9131-247A165057C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7110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3588-ABB9-4558-BDC4-0E97BCF45E76}" type="datetimeFigureOut">
              <a:rPr lang="zh-HK" altLang="en-US" smtClean="0"/>
              <a:t>24/12/2019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C71B-79DA-484A-9131-247A165057C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9632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87474"/>
            <a:ext cx="8229600" cy="85725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023578"/>
            <a:ext cx="4038600" cy="36364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HK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023578"/>
            <a:ext cx="4038600" cy="36364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HK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3588-ABB9-4558-BDC4-0E97BCF45E76}" type="datetimeFigureOut">
              <a:rPr lang="zh-HK" altLang="en-US" smtClean="0"/>
              <a:t>24/12/2019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C71B-79DA-484A-9131-247A165057C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04282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7474"/>
            <a:ext cx="8229600" cy="8572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HK" altLang="en-US" sz="4000"/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63415" y="102357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359" y="1503400"/>
            <a:ext cx="4040188" cy="31925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51245" y="102357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50189" y="1503400"/>
            <a:ext cx="4041775" cy="31925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3588-ABB9-4558-BDC4-0E97BCF45E76}" type="datetimeFigureOut">
              <a:rPr lang="zh-HK" altLang="en-US" smtClean="0"/>
              <a:t>24/12/2019</a:t>
            </a:fld>
            <a:endParaRPr lang="zh-HK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C71B-79DA-484A-9131-247A165057C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40519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3588-ABB9-4558-BDC4-0E97BCF45E76}" type="datetimeFigureOut">
              <a:rPr lang="zh-HK" altLang="en-US" smtClean="0"/>
              <a:t>24/12/2019</a:t>
            </a:fld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C71B-79DA-484A-9131-247A165057C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1861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3588-ABB9-4558-BDC4-0E97BCF45E76}" type="datetimeFigureOut">
              <a:rPr lang="zh-HK" altLang="en-US" smtClean="0"/>
              <a:t>24/12/2019</a:t>
            </a:fld>
            <a:endParaRPr lang="zh-HK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C71B-79DA-484A-9131-247A165057C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6647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3588-ABB9-4558-BDC4-0E97BCF45E76}" type="datetimeFigureOut">
              <a:rPr lang="zh-HK" altLang="en-US" smtClean="0"/>
              <a:t>24/12/2019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C71B-79DA-484A-9131-247A165057C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3066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3588-ABB9-4558-BDC4-0E97BCF45E76}" type="datetimeFigureOut">
              <a:rPr lang="zh-HK" altLang="en-US" smtClean="0"/>
              <a:t>24/12/2019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C71B-79DA-484A-9131-247A165057C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4623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HK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HK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13588-ABB9-4558-BDC4-0E97BCF45E76}" type="datetimeFigureOut">
              <a:rPr lang="zh-HK" altLang="en-US" smtClean="0"/>
              <a:t>24/12/2019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C71B-79DA-484A-9131-247A165057C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6718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/>
              <a:t>12708 - Hurry!</a:t>
            </a:r>
            <a:endParaRPr lang="zh-HK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9473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/>
          <p:cNvSpPr txBox="1"/>
          <p:nvPr/>
        </p:nvSpPr>
        <p:spPr>
          <a:xfrm>
            <a:off x="1727684" y="37865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</a:rPr>
              <a:t>1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763688" y="37865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</a:rPr>
              <a:t>i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Description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Let's give an example to demonstrate how everything's going</a:t>
            </a:r>
            <a:r>
              <a:rPr lang="en-US" altLang="zh-HK" dirty="0" smtClean="0"/>
              <a:t>:</a:t>
            </a:r>
          </a:p>
          <a:p>
            <a:pPr lvl="1"/>
            <a:r>
              <a:rPr lang="en-US" altLang="zh-HK" dirty="0"/>
              <a:t>status of occupation: 1 </a:t>
            </a:r>
            <a:r>
              <a:rPr lang="en-US" altLang="zh-HK" dirty="0" smtClean="0"/>
              <a:t>- occupied</a:t>
            </a:r>
            <a:r>
              <a:rPr lang="en-US" altLang="zh-HK" dirty="0"/>
              <a:t>, </a:t>
            </a:r>
            <a:r>
              <a:rPr lang="en-US" altLang="zh-HK" dirty="0" smtClean="0"/>
              <a:t>0 - available</a:t>
            </a:r>
            <a:r>
              <a:rPr lang="en-US" altLang="zh-HK" dirty="0"/>
              <a:t>, G </a:t>
            </a:r>
            <a:r>
              <a:rPr lang="en-US" altLang="zh-HK" dirty="0" smtClean="0"/>
              <a:t>- security guard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297335"/>
              </p:ext>
            </p:extLst>
          </p:nvPr>
        </p:nvGraphicFramePr>
        <p:xfrm>
          <a:off x="905739" y="2078775"/>
          <a:ext cx="356439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2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3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4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5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6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7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G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G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群組 9"/>
          <p:cNvGrpSpPr/>
          <p:nvPr/>
        </p:nvGrpSpPr>
        <p:grpSpPr>
          <a:xfrm>
            <a:off x="755576" y="2604572"/>
            <a:ext cx="3806021" cy="1320343"/>
            <a:chOff x="4800346" y="3723878"/>
            <a:chExt cx="3376522" cy="117134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28" t="41944" r="27300"/>
            <a:stretch/>
          </p:blipFill>
          <p:spPr>
            <a:xfrm>
              <a:off x="5262342" y="3723878"/>
              <a:ext cx="2452530" cy="1171346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944" r="89758"/>
            <a:stretch/>
          </p:blipFill>
          <p:spPr>
            <a:xfrm>
              <a:off x="4800346" y="3723878"/>
              <a:ext cx="461996" cy="1171346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944" r="89758"/>
            <a:stretch/>
          </p:blipFill>
          <p:spPr>
            <a:xfrm flipH="1">
              <a:off x="7714872" y="3723878"/>
              <a:ext cx="461996" cy="1171346"/>
            </a:xfrm>
            <a:prstGeom prst="rect">
              <a:avLst/>
            </a:prstGeom>
          </p:spPr>
        </p:pic>
      </p:grp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495709"/>
              </p:ext>
            </p:extLst>
          </p:nvPr>
        </p:nvGraphicFramePr>
        <p:xfrm>
          <a:off x="5256076" y="2031690"/>
          <a:ext cx="2520279" cy="2281648"/>
        </p:xfrm>
        <a:graphic>
          <a:graphicData uri="http://schemas.openxmlformats.org/drawingml/2006/table">
            <a:tbl>
              <a:tblPr/>
              <a:tblGrid>
                <a:gridCol w="840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/>
                        </a:rPr>
                        <a:t>L</a:t>
                      </a:r>
                      <a:r>
                        <a:rPr lang="en-US" baseline="-25000" dirty="0">
                          <a:effectLst/>
                          <a:latin typeface="courier new"/>
                        </a:rPr>
                        <a:t>i</a:t>
                      </a:r>
                      <a:endParaRPr lang="en-US" dirty="0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/>
                        </a:rPr>
                        <a:t>R</a:t>
                      </a:r>
                      <a:r>
                        <a:rPr lang="en-US" baseline="-25000">
                          <a:effectLst/>
                          <a:latin typeface="courier new"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>
                          <a:effectLst/>
                        </a:rPr>
                        <a:t>1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effectLst/>
                        </a:rPr>
                        <a:t>0</a:t>
                      </a:r>
                      <a:endParaRPr lang="en-US" altLang="zh-HK" dirty="0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effectLst/>
                        </a:rPr>
                        <a:t>2</a:t>
                      </a:r>
                      <a:endParaRPr lang="en-US" altLang="zh-HK" dirty="0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>
                          <a:effectLst/>
                        </a:rPr>
                        <a:t>2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>
                          <a:effectLst/>
                        </a:rPr>
                        <a:t>1</a:t>
                      </a:r>
                      <a:endParaRPr lang="en-US" altLang="zh-HK" dirty="0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>
                          <a:effectLst/>
                        </a:rPr>
                        <a:t>1</a:t>
                      </a:r>
                      <a:endParaRPr lang="en-US" altLang="zh-HK" dirty="0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>
                          <a:effectLst/>
                        </a:rPr>
                        <a:t>3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>
                          <a:effectLst/>
                        </a:rPr>
                        <a:t>4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>
                          <a:effectLst/>
                        </a:rPr>
                        <a:t>5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>
                          <a:effectLst/>
                        </a:rPr>
                        <a:t>6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effectLst/>
                        </a:rPr>
                        <a:t>7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356352" y="37865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72200" y="2859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200292" y="2859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olidFill>
                  <a:srgbClr val="FF0000"/>
                </a:solidFill>
              </a:rPr>
              <a:t>0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11300" y="37865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</a:rPr>
              <a:t>X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507744" y="37865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07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98858E-6 L 0.04219 2.98858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12" grpId="0"/>
      <p:bldP spid="13" grpId="0"/>
      <p:bldP spid="15" grpId="0"/>
      <p:bldP spid="16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Description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Let's give an example to demonstrate how everything's going</a:t>
            </a:r>
            <a:r>
              <a:rPr lang="en-US" altLang="zh-HK" dirty="0" smtClean="0"/>
              <a:t>:</a:t>
            </a:r>
          </a:p>
          <a:p>
            <a:pPr lvl="1"/>
            <a:r>
              <a:rPr lang="en-US" altLang="zh-HK" dirty="0"/>
              <a:t>status of occupation: 1 </a:t>
            </a:r>
            <a:r>
              <a:rPr lang="en-US" altLang="zh-HK" dirty="0" smtClean="0"/>
              <a:t>- occupied</a:t>
            </a:r>
            <a:r>
              <a:rPr lang="en-US" altLang="zh-HK" dirty="0"/>
              <a:t>, </a:t>
            </a:r>
            <a:r>
              <a:rPr lang="en-US" altLang="zh-HK" dirty="0" smtClean="0"/>
              <a:t>0 - available</a:t>
            </a:r>
            <a:r>
              <a:rPr lang="en-US" altLang="zh-HK" dirty="0"/>
              <a:t>, G </a:t>
            </a:r>
            <a:r>
              <a:rPr lang="en-US" altLang="zh-HK" dirty="0" smtClean="0"/>
              <a:t>- security guard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442825"/>
              </p:ext>
            </p:extLst>
          </p:nvPr>
        </p:nvGraphicFramePr>
        <p:xfrm>
          <a:off x="905739" y="2078775"/>
          <a:ext cx="356439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2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3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4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5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6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7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G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G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群組 9"/>
          <p:cNvGrpSpPr/>
          <p:nvPr/>
        </p:nvGrpSpPr>
        <p:grpSpPr>
          <a:xfrm>
            <a:off x="755576" y="2604572"/>
            <a:ext cx="3806021" cy="1320343"/>
            <a:chOff x="4800346" y="3723878"/>
            <a:chExt cx="3376522" cy="117134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28" t="41944" r="27300"/>
            <a:stretch/>
          </p:blipFill>
          <p:spPr>
            <a:xfrm>
              <a:off x="5262342" y="3723878"/>
              <a:ext cx="2452530" cy="1171346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944" r="89758"/>
            <a:stretch/>
          </p:blipFill>
          <p:spPr>
            <a:xfrm>
              <a:off x="4800346" y="3723878"/>
              <a:ext cx="461996" cy="1171346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944" r="89758"/>
            <a:stretch/>
          </p:blipFill>
          <p:spPr>
            <a:xfrm flipH="1">
              <a:off x="7714872" y="3723878"/>
              <a:ext cx="461996" cy="1171346"/>
            </a:xfrm>
            <a:prstGeom prst="rect">
              <a:avLst/>
            </a:prstGeom>
          </p:spPr>
        </p:pic>
      </p:grp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797450"/>
              </p:ext>
            </p:extLst>
          </p:nvPr>
        </p:nvGraphicFramePr>
        <p:xfrm>
          <a:off x="5256076" y="2031690"/>
          <a:ext cx="2520279" cy="2281648"/>
        </p:xfrm>
        <a:graphic>
          <a:graphicData uri="http://schemas.openxmlformats.org/drawingml/2006/table">
            <a:tbl>
              <a:tblPr/>
              <a:tblGrid>
                <a:gridCol w="840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/>
                        </a:rPr>
                        <a:t>L</a:t>
                      </a:r>
                      <a:r>
                        <a:rPr lang="en-US" baseline="-25000" dirty="0">
                          <a:effectLst/>
                          <a:latin typeface="courier new"/>
                        </a:rPr>
                        <a:t>i</a:t>
                      </a:r>
                      <a:endParaRPr lang="en-US" dirty="0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/>
                        </a:rPr>
                        <a:t>R</a:t>
                      </a:r>
                      <a:r>
                        <a:rPr lang="en-US" baseline="-25000">
                          <a:effectLst/>
                          <a:latin typeface="courier new"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>
                          <a:effectLst/>
                        </a:rPr>
                        <a:t>1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effectLst/>
                        </a:rPr>
                        <a:t>0</a:t>
                      </a:r>
                      <a:endParaRPr lang="en-US" altLang="zh-HK" dirty="0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effectLst/>
                        </a:rPr>
                        <a:t>2</a:t>
                      </a:r>
                      <a:endParaRPr lang="en-US" altLang="zh-HK" dirty="0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>
                          <a:effectLst/>
                        </a:rPr>
                        <a:t>2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>
                          <a:effectLst/>
                        </a:rPr>
                        <a:t>1</a:t>
                      </a:r>
                      <a:endParaRPr lang="en-US" altLang="zh-HK" dirty="0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>
                          <a:effectLst/>
                        </a:rPr>
                        <a:t>1</a:t>
                      </a:r>
                      <a:endParaRPr lang="en-US" altLang="zh-HK" dirty="0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>
                          <a:effectLst/>
                        </a:rPr>
                        <a:t>3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>
                          <a:effectLst/>
                        </a:rPr>
                        <a:t>4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>
                          <a:effectLst/>
                        </a:rPr>
                        <a:t>5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>
                          <a:effectLst/>
                        </a:rPr>
                        <a:t>6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effectLst/>
                        </a:rPr>
                        <a:t>7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6372200" y="313852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200292" y="313852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159732" y="37865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</a:t>
            </a:r>
            <a:endParaRPr lang="zh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56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5.64989E-7 L 0.04219 5.64989E-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Let's give an example to demonstrate how everything's going</a:t>
            </a:r>
            <a:r>
              <a:rPr lang="en-US" altLang="zh-HK" dirty="0" smtClean="0"/>
              <a:t>:</a:t>
            </a:r>
          </a:p>
          <a:p>
            <a:pPr lvl="1"/>
            <a:r>
              <a:rPr lang="en-US" altLang="zh-HK" dirty="0"/>
              <a:t>status of occupation: 1 </a:t>
            </a:r>
            <a:r>
              <a:rPr lang="en-US" altLang="zh-HK" dirty="0" smtClean="0"/>
              <a:t>- occupied</a:t>
            </a:r>
            <a:r>
              <a:rPr lang="en-US" altLang="zh-HK" dirty="0"/>
              <a:t>, </a:t>
            </a:r>
            <a:r>
              <a:rPr lang="en-US" altLang="zh-HK" dirty="0" smtClean="0"/>
              <a:t>0 - available</a:t>
            </a:r>
            <a:r>
              <a:rPr lang="en-US" altLang="zh-HK" dirty="0"/>
              <a:t>, G </a:t>
            </a:r>
            <a:r>
              <a:rPr lang="en-US" altLang="zh-HK" dirty="0" smtClean="0"/>
              <a:t>- security guard</a:t>
            </a: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316645"/>
              </p:ext>
            </p:extLst>
          </p:nvPr>
        </p:nvGraphicFramePr>
        <p:xfrm>
          <a:off x="5256076" y="2031690"/>
          <a:ext cx="3362400" cy="2281648"/>
        </p:xfrm>
        <a:graphic>
          <a:graphicData uri="http://schemas.openxmlformats.org/drawingml/2006/table">
            <a:tbl>
              <a:tblPr/>
              <a:tblGrid>
                <a:gridCol w="84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/>
                        </a:rPr>
                        <a:t>L</a:t>
                      </a:r>
                      <a:r>
                        <a:rPr lang="en-US" baseline="-25000" dirty="0">
                          <a:effectLst/>
                          <a:latin typeface="courier new"/>
                        </a:rPr>
                        <a:t>i</a:t>
                      </a:r>
                      <a:endParaRPr lang="en-US" dirty="0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courier new"/>
                        </a:rPr>
                        <a:t>R</a:t>
                      </a:r>
                      <a:r>
                        <a:rPr lang="en-US" baseline="-25000" dirty="0" err="1">
                          <a:effectLst/>
                          <a:latin typeface="courier new"/>
                        </a:rPr>
                        <a:t>i</a:t>
                      </a:r>
                      <a:endParaRPr lang="en-US" dirty="0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>
                          <a:solidFill>
                            <a:schemeClr val="tx1"/>
                          </a:solidFill>
                          <a:effectLst/>
                        </a:rPr>
                        <a:t>min(L,R)</a:t>
                      </a:r>
                      <a:endParaRPr lang="en-US" altLang="zh-HK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>
                          <a:effectLst/>
                        </a:rPr>
                        <a:t>1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effectLst/>
                        </a:rPr>
                        <a:t>0</a:t>
                      </a:r>
                      <a:endParaRPr lang="en-US" altLang="zh-HK" dirty="0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effectLst/>
                        </a:rPr>
                        <a:t>2</a:t>
                      </a:r>
                      <a:endParaRPr lang="en-US" altLang="zh-HK" dirty="0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>
                          <a:effectLst/>
                        </a:rPr>
                        <a:t>0</a:t>
                      </a:r>
                      <a:endParaRPr lang="en-US" altLang="zh-HK" dirty="0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>
                          <a:effectLst/>
                        </a:rPr>
                        <a:t>2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zh-HK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zh-HK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zh-HK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>
                          <a:effectLst/>
                        </a:rPr>
                        <a:t>3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>
                          <a:effectLst/>
                        </a:rPr>
                        <a:t>4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effectLst/>
                        </a:rPr>
                        <a:t>-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effectLst/>
                        </a:rPr>
                        <a:t>-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>
                          <a:effectLst/>
                        </a:rPr>
                        <a:t>-</a:t>
                      </a:r>
                      <a:endParaRPr lang="en-US" altLang="zh-HK" dirty="0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>
                          <a:effectLst/>
                        </a:rPr>
                        <a:t>5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>
                          <a:effectLst/>
                        </a:rPr>
                        <a:t>0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effectLst/>
                        </a:rPr>
                        <a:t>2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>
                          <a:effectLst/>
                        </a:rPr>
                        <a:t>0</a:t>
                      </a:r>
                      <a:endParaRPr lang="en-US" altLang="zh-HK" dirty="0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>
                          <a:effectLst/>
                        </a:rPr>
                        <a:t>6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zh-HK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effectLst/>
                        </a:rPr>
                        <a:t>7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effectLst/>
                        </a:rPr>
                        <a:t>2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>
                          <a:effectLst/>
                        </a:rPr>
                        <a:t>0</a:t>
                      </a:r>
                      <a:endParaRPr lang="en-US" altLang="zh-HK" dirty="0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>
                          <a:effectLst/>
                        </a:rPr>
                        <a:t>0</a:t>
                      </a:r>
                      <a:endParaRPr lang="en-US" altLang="zh-HK" dirty="0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Description</a:t>
            </a:r>
            <a:endParaRPr lang="zh-HK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11292"/>
              </p:ext>
            </p:extLst>
          </p:nvPr>
        </p:nvGraphicFramePr>
        <p:xfrm>
          <a:off x="905739" y="2078775"/>
          <a:ext cx="356439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2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3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4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5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6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7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G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G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4" name="群組 13"/>
          <p:cNvGrpSpPr/>
          <p:nvPr/>
        </p:nvGrpSpPr>
        <p:grpSpPr>
          <a:xfrm>
            <a:off x="755576" y="2604572"/>
            <a:ext cx="3806021" cy="1320343"/>
            <a:chOff x="4800346" y="3723878"/>
            <a:chExt cx="3376522" cy="1171346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28" t="41944" r="27300"/>
            <a:stretch/>
          </p:blipFill>
          <p:spPr>
            <a:xfrm>
              <a:off x="5262342" y="3723878"/>
              <a:ext cx="2452530" cy="1171346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944" r="89758"/>
            <a:stretch/>
          </p:blipFill>
          <p:spPr>
            <a:xfrm>
              <a:off x="4800346" y="3723878"/>
              <a:ext cx="461996" cy="1171346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944" r="89758"/>
            <a:stretch/>
          </p:blipFill>
          <p:spPr>
            <a:xfrm flipH="1">
              <a:off x="7714872" y="3723878"/>
              <a:ext cx="461996" cy="1171346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7956376" y="2535746"/>
            <a:ext cx="468052" cy="393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5" name="矩形 24"/>
          <p:cNvSpPr/>
          <p:nvPr/>
        </p:nvSpPr>
        <p:spPr>
          <a:xfrm>
            <a:off x="7956376" y="3690189"/>
            <a:ext cx="468052" cy="393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257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Description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So </a:t>
            </a:r>
            <a:r>
              <a:rPr lang="en-US" altLang="zh-HK" dirty="0"/>
              <a:t>for the man who just arrives at the </a:t>
            </a:r>
            <a:r>
              <a:rPr lang="en-US" altLang="zh-HK" dirty="0" smtClean="0"/>
              <a:t>restroom,</a:t>
            </a:r>
          </a:p>
          <a:p>
            <a:r>
              <a:rPr lang="en-US" altLang="zh-HK" dirty="0" smtClean="0"/>
              <a:t>he </a:t>
            </a:r>
            <a:r>
              <a:rPr lang="en-US" altLang="zh-HK" dirty="0"/>
              <a:t>will choose the 2nd urinal, making the status become</a:t>
            </a:r>
            <a:br>
              <a:rPr lang="en-US" altLang="zh-HK" dirty="0"/>
            </a:br>
            <a:endParaRPr lang="zh-HK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755576" y="2604572"/>
            <a:ext cx="3806021" cy="1320343"/>
            <a:chOff x="4800346" y="3723878"/>
            <a:chExt cx="3376522" cy="1171346"/>
          </a:xfrm>
        </p:grpSpPr>
        <p:pic>
          <p:nvPicPr>
            <p:cNvPr id="35" name="圖片 3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28" t="41944" r="27300"/>
            <a:stretch/>
          </p:blipFill>
          <p:spPr>
            <a:xfrm>
              <a:off x="5262342" y="3723878"/>
              <a:ext cx="2452530" cy="1171346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944" r="89758"/>
            <a:stretch/>
          </p:blipFill>
          <p:spPr>
            <a:xfrm>
              <a:off x="4800346" y="3723878"/>
              <a:ext cx="461996" cy="1171346"/>
            </a:xfrm>
            <a:prstGeom prst="rect">
              <a:avLst/>
            </a:prstGeom>
          </p:spPr>
        </p:pic>
        <p:pic>
          <p:nvPicPr>
            <p:cNvPr id="37" name="圖片 3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944" r="89758"/>
            <a:stretch/>
          </p:blipFill>
          <p:spPr>
            <a:xfrm flipH="1">
              <a:off x="7714872" y="3723878"/>
              <a:ext cx="461996" cy="1171346"/>
            </a:xfrm>
            <a:prstGeom prst="rect">
              <a:avLst/>
            </a:prstGeom>
          </p:spPr>
        </p:pic>
      </p:grp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426845"/>
              </p:ext>
            </p:extLst>
          </p:nvPr>
        </p:nvGraphicFramePr>
        <p:xfrm>
          <a:off x="5256076" y="2031690"/>
          <a:ext cx="3362400" cy="2281648"/>
        </p:xfrm>
        <a:graphic>
          <a:graphicData uri="http://schemas.openxmlformats.org/drawingml/2006/table">
            <a:tbl>
              <a:tblPr/>
              <a:tblGrid>
                <a:gridCol w="84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/>
                        </a:rPr>
                        <a:t>L</a:t>
                      </a:r>
                      <a:r>
                        <a:rPr lang="en-US" baseline="-25000" dirty="0">
                          <a:effectLst/>
                          <a:latin typeface="courier new"/>
                        </a:rPr>
                        <a:t>i</a:t>
                      </a:r>
                      <a:endParaRPr lang="en-US" dirty="0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courier new"/>
                        </a:rPr>
                        <a:t>R</a:t>
                      </a:r>
                      <a:r>
                        <a:rPr lang="en-US" baseline="-25000" dirty="0" err="1">
                          <a:effectLst/>
                          <a:latin typeface="courier new"/>
                        </a:rPr>
                        <a:t>i</a:t>
                      </a:r>
                      <a:endParaRPr lang="en-US" dirty="0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>
                          <a:solidFill>
                            <a:schemeClr val="tx1"/>
                          </a:solidFill>
                          <a:effectLst/>
                        </a:rPr>
                        <a:t>min(L,R)</a:t>
                      </a:r>
                      <a:endParaRPr lang="en-US" altLang="zh-HK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>
                          <a:effectLst/>
                        </a:rPr>
                        <a:t>1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effectLst/>
                        </a:rPr>
                        <a:t>0</a:t>
                      </a:r>
                      <a:endParaRPr lang="en-US" altLang="zh-HK" dirty="0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effectLst/>
                        </a:rPr>
                        <a:t>2</a:t>
                      </a:r>
                      <a:endParaRPr lang="en-US" altLang="zh-HK" dirty="0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>
                          <a:effectLst/>
                        </a:rPr>
                        <a:t>0</a:t>
                      </a:r>
                      <a:endParaRPr lang="en-US" altLang="zh-HK" dirty="0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>
                          <a:effectLst/>
                        </a:rPr>
                        <a:t>2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zh-HK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zh-HK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zh-HK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>
                          <a:effectLst/>
                        </a:rPr>
                        <a:t>3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>
                          <a:effectLst/>
                        </a:rPr>
                        <a:t>4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effectLst/>
                        </a:rPr>
                        <a:t>-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effectLst/>
                        </a:rPr>
                        <a:t>-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>
                          <a:effectLst/>
                        </a:rPr>
                        <a:t>-</a:t>
                      </a:r>
                      <a:endParaRPr lang="en-US" altLang="zh-HK" dirty="0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>
                          <a:effectLst/>
                        </a:rPr>
                        <a:t>5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>
                          <a:effectLst/>
                        </a:rPr>
                        <a:t>0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effectLst/>
                        </a:rPr>
                        <a:t>2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>
                          <a:effectLst/>
                        </a:rPr>
                        <a:t>0</a:t>
                      </a:r>
                      <a:endParaRPr lang="en-US" altLang="zh-HK" dirty="0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>
                          <a:effectLst/>
                        </a:rPr>
                        <a:t>6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zh-HK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effectLst/>
                        </a:rPr>
                        <a:t>7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effectLst/>
                        </a:rPr>
                        <a:t>2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>
                          <a:effectLst/>
                        </a:rPr>
                        <a:t>0</a:t>
                      </a:r>
                      <a:endParaRPr lang="en-US" altLang="zh-HK" dirty="0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>
                          <a:effectLst/>
                        </a:rPr>
                        <a:t>0</a:t>
                      </a:r>
                      <a:endParaRPr lang="en-US" altLang="zh-HK" dirty="0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" name="矩形 42"/>
          <p:cNvSpPr/>
          <p:nvPr/>
        </p:nvSpPr>
        <p:spPr>
          <a:xfrm>
            <a:off x="5436096" y="2535746"/>
            <a:ext cx="468052" cy="393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3" t="41944" r="50437"/>
          <a:stretch/>
        </p:blipFill>
        <p:spPr>
          <a:xfrm>
            <a:off x="1676781" y="2604572"/>
            <a:ext cx="405728" cy="1320343"/>
          </a:xfrm>
          <a:prstGeom prst="rect">
            <a:avLst/>
          </a:prstGeom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99215"/>
              </p:ext>
            </p:extLst>
          </p:nvPr>
        </p:nvGraphicFramePr>
        <p:xfrm>
          <a:off x="905739" y="2078775"/>
          <a:ext cx="356439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2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3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4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5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6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7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G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G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28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Description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And now the question is</a:t>
            </a:r>
            <a:r>
              <a:rPr lang="en-US" altLang="zh-HK" dirty="0" smtClean="0"/>
              <a:t>:</a:t>
            </a:r>
          </a:p>
          <a:p>
            <a:endParaRPr lang="en-US" altLang="zh-HK" dirty="0"/>
          </a:p>
          <a:p>
            <a:r>
              <a:rPr lang="en-US" altLang="zh-HK" dirty="0"/>
              <a:t>If Ben is the k-</a:t>
            </a:r>
            <a:r>
              <a:rPr lang="en-US" altLang="zh-HK" dirty="0" err="1"/>
              <a:t>th</a:t>
            </a:r>
            <a:r>
              <a:rPr lang="en-US" altLang="zh-HK" dirty="0"/>
              <a:t> man arriving at the restroom and suppose no one ever leaves his urinal, which urinal will Ben choose?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26494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Outline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Input &amp; Output</a:t>
            </a:r>
          </a:p>
          <a:p>
            <a:endParaRPr lang="en-US" altLang="zh-TW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Input &amp; Output</a:t>
            </a:r>
          </a:p>
          <a:p>
            <a:endParaRPr lang="en-US" altLang="zh-TW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 &amp; Code</a:t>
            </a:r>
          </a:p>
        </p:txBody>
      </p:sp>
    </p:spTree>
    <p:extLst>
      <p:ext uri="{BB962C8B-B14F-4D97-AF65-F5344CB8AC3E}">
        <p14:creationId xmlns:p14="http://schemas.microsoft.com/office/powerpoint/2010/main" val="286197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Input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Input consists of multiple </a:t>
            </a:r>
            <a:r>
              <a:rPr lang="en-US" altLang="zh-HK" dirty="0" err="1"/>
              <a:t>testcases</a:t>
            </a:r>
            <a:r>
              <a:rPr lang="en-US" altLang="zh-HK" dirty="0"/>
              <a:t>. There is an integer T in the first line, indicating there are T </a:t>
            </a:r>
            <a:r>
              <a:rPr lang="en-US" altLang="zh-HK" dirty="0" err="1"/>
              <a:t>testcases</a:t>
            </a:r>
            <a:r>
              <a:rPr lang="en-US" altLang="zh-HK" dirty="0"/>
              <a:t>.</a:t>
            </a:r>
          </a:p>
          <a:p>
            <a:r>
              <a:rPr lang="en-US" altLang="zh-HK" dirty="0"/>
              <a:t>Each </a:t>
            </a:r>
            <a:r>
              <a:rPr lang="en-US" altLang="zh-HK" dirty="0" err="1"/>
              <a:t>testcase</a:t>
            </a:r>
            <a:r>
              <a:rPr lang="en-US" altLang="zh-HK" dirty="0"/>
              <a:t> consists of 1 line, containing 2 integers N and K, where N is the total number of urinals, and K means Ben is the K-</a:t>
            </a:r>
            <a:r>
              <a:rPr lang="en-US" altLang="zh-HK" dirty="0" err="1"/>
              <a:t>th</a:t>
            </a:r>
            <a:r>
              <a:rPr lang="en-US" altLang="zh-HK" dirty="0"/>
              <a:t> man arriving at the restroom</a:t>
            </a:r>
            <a:r>
              <a:rPr lang="en-US" altLang="zh-HK" dirty="0" smtClean="0"/>
              <a:t>.</a:t>
            </a:r>
          </a:p>
          <a:p>
            <a:endParaRPr lang="en-US" altLang="zh-HK" dirty="0" smtClean="0"/>
          </a:p>
          <a:p>
            <a:r>
              <a:rPr lang="en-US" altLang="zh-HK" dirty="0"/>
              <a:t>It is guaranteed that</a:t>
            </a:r>
          </a:p>
          <a:p>
            <a:r>
              <a:rPr lang="en-US" altLang="zh-HK" dirty="0"/>
              <a:t>T &lt;= 10</a:t>
            </a:r>
          </a:p>
          <a:p>
            <a:r>
              <a:rPr lang="en-US" altLang="zh-HK" dirty="0"/>
              <a:t>K &lt;= N &lt;= </a:t>
            </a:r>
            <a:r>
              <a:rPr lang="en-US" altLang="zh-HK" dirty="0" smtClean="0"/>
              <a:t>3000</a:t>
            </a:r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140225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Output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For each </a:t>
            </a:r>
            <a:r>
              <a:rPr lang="en-US" altLang="zh-HK" dirty="0" err="1"/>
              <a:t>testcase</a:t>
            </a:r>
            <a:r>
              <a:rPr lang="en-US" altLang="zh-HK" dirty="0"/>
              <a:t>, print out the index of the urinal that Ben will choose</a:t>
            </a:r>
            <a:r>
              <a:rPr lang="en-US" altLang="zh-HK" dirty="0" smtClean="0"/>
              <a:t>.</a:t>
            </a:r>
          </a:p>
          <a:p>
            <a:endParaRPr lang="en-US" altLang="zh-HK" dirty="0"/>
          </a:p>
          <a:p>
            <a:r>
              <a:rPr lang="en-US" altLang="zh-HK" dirty="0"/>
              <a:t>(Index starts from 1, and increases from left to right.)</a:t>
            </a:r>
          </a:p>
        </p:txBody>
      </p:sp>
    </p:spTree>
    <p:extLst>
      <p:ext uri="{BB962C8B-B14F-4D97-AF65-F5344CB8AC3E}">
        <p14:creationId xmlns:p14="http://schemas.microsoft.com/office/powerpoint/2010/main" val="11997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Outline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endParaRPr lang="en-US" altLang="zh-TW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&amp; Output</a:t>
            </a:r>
          </a:p>
          <a:p>
            <a:endParaRPr lang="en-US" altLang="zh-TW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Input &amp; Output</a:t>
            </a:r>
          </a:p>
          <a:p>
            <a:endParaRPr lang="en-US" altLang="zh-TW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 &amp; Code</a:t>
            </a:r>
          </a:p>
        </p:txBody>
      </p:sp>
    </p:spTree>
    <p:extLst>
      <p:ext uri="{BB962C8B-B14F-4D97-AF65-F5344CB8AC3E}">
        <p14:creationId xmlns:p14="http://schemas.microsoft.com/office/powerpoint/2010/main" val="53554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Sample Input &amp; Output</a:t>
            </a:r>
            <a:endParaRPr lang="zh-HK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b="0" dirty="0"/>
              <a:t>Sample </a:t>
            </a:r>
            <a:r>
              <a:rPr lang="en-US" altLang="zh-HK" b="0" dirty="0" smtClean="0"/>
              <a:t>Input</a:t>
            </a:r>
            <a:endParaRPr lang="en-US" altLang="zh-HK" b="0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zh-HK" dirty="0"/>
              <a:t>3</a:t>
            </a:r>
          </a:p>
          <a:p>
            <a:pPr marL="0" indent="0">
              <a:buNone/>
            </a:pPr>
            <a:r>
              <a:rPr lang="pt-BR" altLang="zh-HK" dirty="0"/>
              <a:t>10 1</a:t>
            </a:r>
          </a:p>
          <a:p>
            <a:pPr marL="0" indent="0">
              <a:buNone/>
            </a:pPr>
            <a:r>
              <a:rPr lang="pt-BR" altLang="zh-HK" dirty="0"/>
              <a:t>10 10</a:t>
            </a:r>
          </a:p>
          <a:p>
            <a:pPr marL="0" indent="0">
              <a:buNone/>
            </a:pPr>
            <a:r>
              <a:rPr lang="pt-BR" altLang="zh-HK" dirty="0"/>
              <a:t>9 1</a:t>
            </a: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HK" b="0" dirty="0"/>
              <a:t>Sample </a:t>
            </a:r>
            <a:r>
              <a:rPr lang="en-US" altLang="zh-HK" b="0" dirty="0" smtClean="0"/>
              <a:t>Output</a:t>
            </a:r>
            <a:endParaRPr lang="en-US" altLang="zh-HK" b="0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4"/>
          </p:nvPr>
        </p:nvSpPr>
        <p:spPr>
          <a:solidFill>
            <a:schemeClr val="bg1">
              <a:lumMod val="95000"/>
            </a:schemeClr>
          </a:solidFill>
          <a:ln w="12700" cap="rnd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HK" dirty="0"/>
              <a:t>5</a:t>
            </a:r>
          </a:p>
          <a:p>
            <a:pPr marL="0" indent="0">
              <a:buNone/>
            </a:pPr>
            <a:r>
              <a:rPr lang="en-US" altLang="zh-HK" dirty="0"/>
              <a:t>10</a:t>
            </a:r>
          </a:p>
          <a:p>
            <a:pPr marL="0" indent="0">
              <a:buNone/>
            </a:pPr>
            <a:r>
              <a:rPr lang="en-US" altLang="zh-HK" dirty="0"/>
              <a:t>5</a:t>
            </a:r>
            <a:endParaRPr lang="en-US" altLang="zh-HK" dirty="0" smtClean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9104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Outline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&amp; Output</a:t>
            </a:r>
          </a:p>
          <a:p>
            <a:endParaRPr lang="en-US" altLang="zh-TW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Input &amp; Output</a:t>
            </a:r>
          </a:p>
          <a:p>
            <a:endParaRPr lang="en-US" altLang="zh-TW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 &amp; Code</a:t>
            </a:r>
          </a:p>
        </p:txBody>
      </p:sp>
    </p:spTree>
    <p:extLst>
      <p:ext uri="{BB962C8B-B14F-4D97-AF65-F5344CB8AC3E}">
        <p14:creationId xmlns:p14="http://schemas.microsoft.com/office/powerpoint/2010/main" val="53012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Outline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&amp; Output</a:t>
            </a:r>
          </a:p>
          <a:p>
            <a:endParaRPr lang="en-US" altLang="zh-TW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Input &amp; Output</a:t>
            </a:r>
          </a:p>
          <a:p>
            <a:endParaRPr lang="en-US" altLang="zh-TW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Concept &amp; Code</a:t>
            </a:r>
          </a:p>
        </p:txBody>
      </p:sp>
    </p:spTree>
    <p:extLst>
      <p:ext uri="{BB962C8B-B14F-4D97-AF65-F5344CB8AC3E}">
        <p14:creationId xmlns:p14="http://schemas.microsoft.com/office/powerpoint/2010/main" val="366174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Concept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Use an array urinal[ ] to save </a:t>
            </a:r>
            <a:r>
              <a:rPr lang="en-US" altLang="zh-HK" dirty="0"/>
              <a:t>the occupancy of </a:t>
            </a:r>
            <a:r>
              <a:rPr lang="en-US" altLang="zh-HK" dirty="0" smtClean="0"/>
              <a:t>urinal</a:t>
            </a:r>
          </a:p>
          <a:p>
            <a:pPr lvl="1"/>
            <a:r>
              <a:rPr lang="en-US" altLang="zh-HK" dirty="0" smtClean="0"/>
              <a:t>Occupied / Security guard: 1</a:t>
            </a:r>
          </a:p>
          <a:p>
            <a:pPr lvl="1"/>
            <a:r>
              <a:rPr lang="en-US" altLang="zh-HK" dirty="0" smtClean="0"/>
              <a:t>Available: 0</a:t>
            </a:r>
          </a:p>
        </p:txBody>
      </p:sp>
      <p:sp>
        <p:nvSpPr>
          <p:cNvPr id="21" name="矩形 20"/>
          <p:cNvSpPr/>
          <p:nvPr/>
        </p:nvSpPr>
        <p:spPr>
          <a:xfrm>
            <a:off x="1067243" y="3651872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/>
              <a:t>urinal[ ] </a:t>
            </a:r>
            <a:endParaRPr lang="zh-HK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31898"/>
              </p:ext>
            </p:extLst>
          </p:nvPr>
        </p:nvGraphicFramePr>
        <p:xfrm>
          <a:off x="2029931" y="3543858"/>
          <a:ext cx="356439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2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3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4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5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6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7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8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2" name="群組 21"/>
          <p:cNvGrpSpPr/>
          <p:nvPr/>
        </p:nvGrpSpPr>
        <p:grpSpPr>
          <a:xfrm>
            <a:off x="1902518" y="2283718"/>
            <a:ext cx="3806021" cy="1320343"/>
            <a:chOff x="4800346" y="3723878"/>
            <a:chExt cx="3376522" cy="1171346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28" t="41944" r="27300"/>
            <a:stretch/>
          </p:blipFill>
          <p:spPr>
            <a:xfrm>
              <a:off x="5262342" y="3723878"/>
              <a:ext cx="2452530" cy="1171346"/>
            </a:xfrm>
            <a:prstGeom prst="rect">
              <a:avLst/>
            </a:prstGeom>
          </p:spPr>
        </p:pic>
        <p:pic>
          <p:nvPicPr>
            <p:cNvPr id="24" name="圖片 2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944" r="89758"/>
            <a:stretch/>
          </p:blipFill>
          <p:spPr>
            <a:xfrm>
              <a:off x="4800346" y="3723878"/>
              <a:ext cx="461996" cy="1171346"/>
            </a:xfrm>
            <a:prstGeom prst="rect">
              <a:avLst/>
            </a:prstGeom>
          </p:spPr>
        </p:pic>
        <p:pic>
          <p:nvPicPr>
            <p:cNvPr id="25" name="圖片 2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944" r="89758"/>
            <a:stretch/>
          </p:blipFill>
          <p:spPr>
            <a:xfrm flipH="1">
              <a:off x="7714872" y="3723878"/>
              <a:ext cx="461996" cy="11713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956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Concept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Update K </a:t>
            </a:r>
            <a:r>
              <a:rPr lang="en-US" altLang="zh-HK" dirty="0" smtClean="0"/>
              <a:t>times(persons) </a:t>
            </a:r>
            <a:r>
              <a:rPr lang="en-US" altLang="zh-HK" dirty="0"/>
              <a:t>for the occupancy of </a:t>
            </a:r>
            <a:r>
              <a:rPr lang="en-US" altLang="zh-HK" dirty="0" smtClean="0"/>
              <a:t>urinal</a:t>
            </a:r>
          </a:p>
          <a:p>
            <a:r>
              <a:rPr lang="en-US" altLang="zh-HK" dirty="0" smtClean="0"/>
              <a:t>For each update, start </a:t>
            </a:r>
            <a:r>
              <a:rPr lang="en-US" altLang="zh-HK" dirty="0"/>
              <a:t>from the 1</a:t>
            </a:r>
            <a:r>
              <a:rPr lang="en-US" altLang="zh-HK" baseline="30000" dirty="0"/>
              <a:t>st</a:t>
            </a:r>
            <a:r>
              <a:rPr lang="en-US" altLang="zh-HK" dirty="0"/>
              <a:t> urinal (leftmost) to n</a:t>
            </a:r>
            <a:r>
              <a:rPr lang="en-US" altLang="zh-HK" baseline="30000" dirty="0"/>
              <a:t>th</a:t>
            </a:r>
            <a:r>
              <a:rPr lang="en-US" altLang="zh-HK" dirty="0"/>
              <a:t> </a:t>
            </a:r>
            <a:r>
              <a:rPr lang="en-US" altLang="zh-HK" dirty="0" smtClean="0"/>
              <a:t>urinal</a:t>
            </a:r>
          </a:p>
          <a:p>
            <a:pPr marL="914400" lvl="1" indent="-457200">
              <a:buAutoNum type="arabicPeriod"/>
            </a:pPr>
            <a:r>
              <a:rPr lang="en-US" altLang="zh-HK" dirty="0" smtClean="0"/>
              <a:t>If the urinal is occupied, skip</a:t>
            </a:r>
          </a:p>
          <a:p>
            <a:pPr marL="914400" lvl="1" indent="-457200">
              <a:buAutoNum type="arabicPeriod"/>
            </a:pPr>
            <a:r>
              <a:rPr lang="en-US" altLang="zh-HK" dirty="0" smtClean="0"/>
              <a:t>Count the current </a:t>
            </a:r>
            <a:r>
              <a:rPr lang="en-US" altLang="zh-HK" dirty="0" smtClean="0">
                <a:latin typeface="+mj-lt"/>
              </a:rPr>
              <a:t>L</a:t>
            </a:r>
            <a:r>
              <a:rPr lang="en-US" altLang="zh-HK" baseline="-25000" dirty="0" smtClean="0">
                <a:latin typeface="+mj-lt"/>
              </a:rPr>
              <a:t>i</a:t>
            </a:r>
            <a:r>
              <a:rPr lang="en-US" altLang="zh-HK" dirty="0"/>
              <a:t> </a:t>
            </a:r>
            <a:r>
              <a:rPr lang="en-US" altLang="zh-HK" dirty="0" smtClean="0"/>
              <a:t>and </a:t>
            </a:r>
            <a:r>
              <a:rPr lang="en-US" altLang="zh-HK" sz="1800" dirty="0" err="1" smtClean="0"/>
              <a:t>R</a:t>
            </a:r>
            <a:r>
              <a:rPr lang="en-US" altLang="zh-HK" sz="1800" baseline="-25000" dirty="0" err="1" smtClean="0"/>
              <a:t>i</a:t>
            </a:r>
            <a:endParaRPr lang="en-US" altLang="zh-HK" sz="1800" baseline="-25000" dirty="0" smtClean="0"/>
          </a:p>
          <a:p>
            <a:pPr marL="914400" lvl="1" indent="-457200">
              <a:buAutoNum type="arabicPeriod"/>
            </a:pPr>
            <a:r>
              <a:rPr lang="en-US" altLang="zh-TW" dirty="0" smtClean="0"/>
              <a:t>Compare and update </a:t>
            </a:r>
            <a:r>
              <a:rPr lang="en-US" altLang="zh-HK" dirty="0" smtClean="0"/>
              <a:t>the maximum min(L,R) and </a:t>
            </a:r>
            <a:r>
              <a:rPr lang="en-US" altLang="zh-HK" dirty="0" err="1" smtClean="0"/>
              <a:t>max_i</a:t>
            </a:r>
            <a:r>
              <a:rPr lang="en-US" altLang="zh-HK" dirty="0" smtClean="0"/>
              <a:t> (index of the maximum min(L,R))</a:t>
            </a:r>
          </a:p>
          <a:p>
            <a:pPr marL="914400" lvl="1" indent="-457200">
              <a:buAutoNum type="arabicPeriod"/>
            </a:pPr>
            <a:r>
              <a:rPr lang="en-US" altLang="zh-HK" dirty="0" smtClean="0"/>
              <a:t>After finishing n</a:t>
            </a:r>
            <a:r>
              <a:rPr lang="en-US" altLang="zh-HK" baseline="30000" dirty="0" smtClean="0"/>
              <a:t>th</a:t>
            </a:r>
            <a:r>
              <a:rPr lang="en-US" altLang="zh-HK" dirty="0" smtClean="0"/>
              <a:t> urinal, mark the urinal[</a:t>
            </a:r>
            <a:r>
              <a:rPr lang="en-US" altLang="zh-HK" dirty="0" err="1" smtClean="0"/>
              <a:t>max_i</a:t>
            </a:r>
            <a:r>
              <a:rPr lang="en-US" altLang="zh-HK" dirty="0" smtClean="0"/>
              <a:t>] as 1 (occupied)</a:t>
            </a:r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657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Concept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1</a:t>
            </a:r>
            <a:r>
              <a:rPr lang="en-US" altLang="zh-HK" baseline="30000" dirty="0" smtClean="0"/>
              <a:t>st</a:t>
            </a:r>
            <a:r>
              <a:rPr lang="en-US" altLang="zh-HK" dirty="0" smtClean="0"/>
              <a:t> person</a:t>
            </a:r>
          </a:p>
          <a:p>
            <a:endParaRPr lang="en-US" altLang="zh-HK" dirty="0"/>
          </a:p>
          <a:p>
            <a:pPr lvl="1"/>
            <a:endParaRPr lang="zh-HK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2195736" y="1635646"/>
            <a:ext cx="0" cy="216024"/>
          </a:xfrm>
          <a:prstGeom prst="straightConnector1">
            <a:avLst/>
          </a:prstGeom>
          <a:ln w="38100" cap="rnd">
            <a:solidFill>
              <a:srgbClr val="FF000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287984" y="1450980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</a:rPr>
              <a:t>L</a:t>
            </a:r>
            <a:r>
              <a:rPr lang="en-US" altLang="zh-HK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HK" dirty="0" smtClean="0">
                <a:solidFill>
                  <a:srgbClr val="FF0000"/>
                </a:solidFill>
              </a:rPr>
              <a:t> = 0</a:t>
            </a:r>
            <a:endParaRPr lang="zh-HK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47764" y="1450980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err="1">
                <a:solidFill>
                  <a:srgbClr val="FF0000"/>
                </a:solidFill>
              </a:rPr>
              <a:t>R</a:t>
            </a:r>
            <a:r>
              <a:rPr lang="en-US" altLang="zh-HK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HK" dirty="0" smtClean="0">
                <a:solidFill>
                  <a:srgbClr val="FF0000"/>
                </a:solidFill>
              </a:rPr>
              <a:t> =6</a:t>
            </a:r>
            <a:endParaRPr lang="zh-HK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84268" y="1410331"/>
            <a:ext cx="966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err="1"/>
              <a:t>m</a:t>
            </a:r>
            <a:r>
              <a:rPr lang="en-US" altLang="zh-HK" dirty="0" err="1" smtClean="0"/>
              <a:t>ax_i</a:t>
            </a:r>
            <a:r>
              <a:rPr lang="en-US" altLang="zh-HK" dirty="0" smtClean="0"/>
              <a:t>  =</a:t>
            </a:r>
            <a:endParaRPr lang="zh-HK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7836539" y="140976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/>
              <a:t>0</a:t>
            </a:r>
            <a:endParaRPr lang="zh-HK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836186" y="141033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0693" y="3163969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/>
              <a:t>urinal[ ] </a:t>
            </a:r>
            <a:endParaRPr lang="zh-HK" altLang="en-US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226789"/>
              </p:ext>
            </p:extLst>
          </p:nvPr>
        </p:nvGraphicFramePr>
        <p:xfrm>
          <a:off x="1623381" y="3055955"/>
          <a:ext cx="356439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2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3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4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5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6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7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8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2" name="群組 31"/>
          <p:cNvGrpSpPr/>
          <p:nvPr/>
        </p:nvGrpSpPr>
        <p:grpSpPr>
          <a:xfrm>
            <a:off x="1495968" y="2016526"/>
            <a:ext cx="3806019" cy="1099634"/>
            <a:chOff x="1902518" y="2504429"/>
            <a:chExt cx="3806019" cy="1099634"/>
          </a:xfrm>
        </p:grpSpPr>
        <p:grpSp>
          <p:nvGrpSpPr>
            <p:cNvPr id="33" name="群組 32"/>
            <p:cNvGrpSpPr/>
            <p:nvPr/>
          </p:nvGrpSpPr>
          <p:grpSpPr>
            <a:xfrm>
              <a:off x="1902518" y="2504429"/>
              <a:ext cx="3806019" cy="1099634"/>
              <a:chOff x="4800346" y="3919681"/>
              <a:chExt cx="3376520" cy="975543"/>
            </a:xfrm>
          </p:grpSpPr>
          <p:pic>
            <p:nvPicPr>
              <p:cNvPr id="35" name="圖片 3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328" t="51649" r="27300"/>
              <a:stretch/>
            </p:blipFill>
            <p:spPr>
              <a:xfrm>
                <a:off x="5262342" y="3919681"/>
                <a:ext cx="2452530" cy="975543"/>
              </a:xfrm>
              <a:prstGeom prst="rect">
                <a:avLst/>
              </a:prstGeom>
            </p:spPr>
          </p:pic>
          <p:pic>
            <p:nvPicPr>
              <p:cNvPr id="36" name="圖片 3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649" r="89758"/>
              <a:stretch/>
            </p:blipFill>
            <p:spPr>
              <a:xfrm>
                <a:off x="4800346" y="3919681"/>
                <a:ext cx="461996" cy="975543"/>
              </a:xfrm>
              <a:prstGeom prst="rect">
                <a:avLst/>
              </a:prstGeom>
            </p:spPr>
          </p:pic>
          <p:pic>
            <p:nvPicPr>
              <p:cNvPr id="37" name="圖片 3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649" r="89758"/>
              <a:stretch/>
            </p:blipFill>
            <p:spPr>
              <a:xfrm flipH="1">
                <a:off x="7714870" y="3919681"/>
                <a:ext cx="461996" cy="975543"/>
              </a:xfrm>
              <a:prstGeom prst="rect">
                <a:avLst/>
              </a:prstGeom>
            </p:spPr>
          </p:pic>
        </p:grpSp>
        <p:pic>
          <p:nvPicPr>
            <p:cNvPr id="34" name="圖片 3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5" t="51648" r="42568"/>
            <a:stretch/>
          </p:blipFill>
          <p:spPr>
            <a:xfrm>
              <a:off x="3590553" y="2504429"/>
              <a:ext cx="429951" cy="1099632"/>
            </a:xfrm>
            <a:prstGeom prst="rect">
              <a:avLst/>
            </a:prstGeom>
          </p:spPr>
        </p:pic>
      </p:grpSp>
      <p:sp>
        <p:nvSpPr>
          <p:cNvPr id="38" name="矩形 37"/>
          <p:cNvSpPr/>
          <p:nvPr/>
        </p:nvSpPr>
        <p:spPr>
          <a:xfrm>
            <a:off x="6300192" y="909226"/>
            <a:ext cx="1643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err="1"/>
              <a:t>m</a:t>
            </a:r>
            <a:r>
              <a:rPr lang="en-US" altLang="zh-HK" dirty="0" err="1" smtClean="0"/>
              <a:t>ax_min</a:t>
            </a:r>
            <a:r>
              <a:rPr lang="en-US" altLang="zh-HK" dirty="0" smtClean="0"/>
              <a:t>(L,R) =</a:t>
            </a:r>
            <a:endParaRPr lang="zh-HK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7836539" y="908720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/>
              <a:t>-1</a:t>
            </a:r>
            <a:endParaRPr lang="zh-HK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836186" y="90929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87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6" grpId="0"/>
      <p:bldP spid="29" grpId="0"/>
      <p:bldP spid="40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Concept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1</a:t>
            </a:r>
            <a:r>
              <a:rPr lang="en-US" altLang="zh-HK" baseline="30000" dirty="0" smtClean="0"/>
              <a:t>st</a:t>
            </a:r>
            <a:r>
              <a:rPr lang="en-US" altLang="zh-HK" dirty="0" smtClean="0"/>
              <a:t> person</a:t>
            </a:r>
          </a:p>
          <a:p>
            <a:endParaRPr lang="en-US" altLang="zh-HK" dirty="0"/>
          </a:p>
          <a:p>
            <a:pPr lvl="1"/>
            <a:endParaRPr lang="zh-HK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684904" y="1450980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</a:rPr>
              <a:t>L</a:t>
            </a:r>
            <a:r>
              <a:rPr lang="en-US" altLang="zh-HK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HK" dirty="0" smtClean="0">
                <a:solidFill>
                  <a:srgbClr val="FF0000"/>
                </a:solidFill>
              </a:rPr>
              <a:t> = 1</a:t>
            </a:r>
            <a:endParaRPr lang="zh-HK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44684" y="1450980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err="1">
                <a:solidFill>
                  <a:srgbClr val="FF0000"/>
                </a:solidFill>
              </a:rPr>
              <a:t>R</a:t>
            </a:r>
            <a:r>
              <a:rPr lang="en-US" altLang="zh-HK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HK" dirty="0" smtClean="0">
                <a:solidFill>
                  <a:srgbClr val="FF0000"/>
                </a:solidFill>
              </a:rPr>
              <a:t> = 5</a:t>
            </a:r>
            <a:endParaRPr lang="zh-HK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84268" y="1410331"/>
            <a:ext cx="966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err="1"/>
              <a:t>m</a:t>
            </a:r>
            <a:r>
              <a:rPr lang="en-US" altLang="zh-HK" dirty="0" err="1" smtClean="0"/>
              <a:t>ax_i</a:t>
            </a:r>
            <a:r>
              <a:rPr lang="en-US" altLang="zh-HK" dirty="0" smtClean="0"/>
              <a:t>  =</a:t>
            </a:r>
            <a:endParaRPr lang="zh-HK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7836539" y="140976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smtClean="0"/>
              <a:t>1</a:t>
            </a:r>
            <a:endParaRPr lang="zh-HK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836186" y="141033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</a:rPr>
              <a:t>2</a:t>
            </a:r>
            <a:endParaRPr lang="zh-HK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>
            <a:off x="2195736" y="1635646"/>
            <a:ext cx="0" cy="216024"/>
          </a:xfrm>
          <a:prstGeom prst="straightConnector1">
            <a:avLst/>
          </a:prstGeom>
          <a:ln w="38100" cap="rnd">
            <a:solidFill>
              <a:srgbClr val="FF000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60693" y="3163969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/>
              <a:t>urinal[ ] </a:t>
            </a:r>
            <a:endParaRPr lang="zh-HK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249804"/>
              </p:ext>
            </p:extLst>
          </p:nvPr>
        </p:nvGraphicFramePr>
        <p:xfrm>
          <a:off x="1623381" y="3055955"/>
          <a:ext cx="356439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2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3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4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5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6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7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8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3" name="群組 32"/>
          <p:cNvGrpSpPr/>
          <p:nvPr/>
        </p:nvGrpSpPr>
        <p:grpSpPr>
          <a:xfrm>
            <a:off x="1495968" y="2016526"/>
            <a:ext cx="3806019" cy="1099634"/>
            <a:chOff x="1902518" y="2504429"/>
            <a:chExt cx="3806019" cy="1099634"/>
          </a:xfrm>
        </p:grpSpPr>
        <p:grpSp>
          <p:nvGrpSpPr>
            <p:cNvPr id="34" name="群組 33"/>
            <p:cNvGrpSpPr/>
            <p:nvPr/>
          </p:nvGrpSpPr>
          <p:grpSpPr>
            <a:xfrm>
              <a:off x="1902518" y="2504429"/>
              <a:ext cx="3806019" cy="1099634"/>
              <a:chOff x="4800346" y="3919681"/>
              <a:chExt cx="3376520" cy="975543"/>
            </a:xfrm>
          </p:grpSpPr>
          <p:pic>
            <p:nvPicPr>
              <p:cNvPr id="36" name="圖片 3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328" t="51649" r="27300"/>
              <a:stretch/>
            </p:blipFill>
            <p:spPr>
              <a:xfrm>
                <a:off x="5262342" y="3919681"/>
                <a:ext cx="2452530" cy="975543"/>
              </a:xfrm>
              <a:prstGeom prst="rect">
                <a:avLst/>
              </a:prstGeom>
            </p:spPr>
          </p:pic>
          <p:pic>
            <p:nvPicPr>
              <p:cNvPr id="37" name="圖片 3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649" r="89758"/>
              <a:stretch/>
            </p:blipFill>
            <p:spPr>
              <a:xfrm>
                <a:off x="4800346" y="3919681"/>
                <a:ext cx="461996" cy="975543"/>
              </a:xfrm>
              <a:prstGeom prst="rect">
                <a:avLst/>
              </a:prstGeom>
            </p:spPr>
          </p:pic>
          <p:pic>
            <p:nvPicPr>
              <p:cNvPr id="38" name="圖片 3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649" r="89758"/>
              <a:stretch/>
            </p:blipFill>
            <p:spPr>
              <a:xfrm flipH="1">
                <a:off x="7714870" y="3919681"/>
                <a:ext cx="461996" cy="975543"/>
              </a:xfrm>
              <a:prstGeom prst="rect">
                <a:avLst/>
              </a:prstGeom>
            </p:spPr>
          </p:pic>
        </p:grpSp>
        <p:pic>
          <p:nvPicPr>
            <p:cNvPr id="35" name="圖片 3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5" t="51648" r="42568"/>
            <a:stretch/>
          </p:blipFill>
          <p:spPr>
            <a:xfrm>
              <a:off x="3590553" y="2504429"/>
              <a:ext cx="429951" cy="1099632"/>
            </a:xfrm>
            <a:prstGeom prst="rect">
              <a:avLst/>
            </a:prstGeom>
          </p:spPr>
        </p:pic>
      </p:grpSp>
      <p:sp>
        <p:nvSpPr>
          <p:cNvPr id="40" name="矩形 39"/>
          <p:cNvSpPr/>
          <p:nvPr/>
        </p:nvSpPr>
        <p:spPr>
          <a:xfrm>
            <a:off x="7836892" y="90872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0</a:t>
            </a:r>
            <a:endParaRPr lang="zh-HK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836539" y="90929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300192" y="909226"/>
            <a:ext cx="1643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err="1"/>
              <a:t>m</a:t>
            </a:r>
            <a:r>
              <a:rPr lang="en-US" altLang="zh-HK" dirty="0" err="1" smtClean="0"/>
              <a:t>ax_min</a:t>
            </a:r>
            <a:r>
              <a:rPr lang="en-US" altLang="zh-HK" dirty="0" smtClean="0"/>
              <a:t>(L,R) =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254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51652E-6 L 0.04723 -3.51652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6" grpId="0"/>
      <p:bldP spid="29" grpId="0"/>
      <p:bldP spid="40" grpId="0"/>
      <p:bldP spid="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Concept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1</a:t>
            </a:r>
            <a:r>
              <a:rPr lang="en-US" altLang="zh-HK" baseline="30000" dirty="0" smtClean="0"/>
              <a:t>st</a:t>
            </a:r>
            <a:r>
              <a:rPr lang="en-US" altLang="zh-HK" dirty="0" smtClean="0"/>
              <a:t> person</a:t>
            </a:r>
          </a:p>
          <a:p>
            <a:endParaRPr lang="en-US" altLang="zh-HK" dirty="0"/>
          </a:p>
          <a:p>
            <a:pPr lvl="1"/>
            <a:endParaRPr lang="zh-HK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080948" y="1450980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</a:rPr>
              <a:t>L</a:t>
            </a:r>
            <a:r>
              <a:rPr lang="en-US" altLang="zh-HK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HK" dirty="0" smtClean="0">
                <a:solidFill>
                  <a:srgbClr val="FF0000"/>
                </a:solidFill>
              </a:rPr>
              <a:t> = 2</a:t>
            </a:r>
            <a:endParaRPr lang="zh-HK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40728" y="1450980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err="1">
                <a:solidFill>
                  <a:srgbClr val="FF0000"/>
                </a:solidFill>
              </a:rPr>
              <a:t>R</a:t>
            </a:r>
            <a:r>
              <a:rPr lang="en-US" altLang="zh-HK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HK" dirty="0" smtClean="0">
                <a:solidFill>
                  <a:srgbClr val="FF0000"/>
                </a:solidFill>
              </a:rPr>
              <a:t> = 4</a:t>
            </a:r>
            <a:endParaRPr lang="zh-HK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84268" y="1410331"/>
            <a:ext cx="966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err="1"/>
              <a:t>m</a:t>
            </a:r>
            <a:r>
              <a:rPr lang="en-US" altLang="zh-HK" dirty="0" err="1" smtClean="0"/>
              <a:t>ax_i</a:t>
            </a:r>
            <a:r>
              <a:rPr lang="en-US" altLang="zh-HK" dirty="0" smtClean="0"/>
              <a:t>  =</a:t>
            </a:r>
            <a:endParaRPr lang="zh-HK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7836539" y="140976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/>
              <a:t>2</a:t>
            </a:r>
            <a:endParaRPr lang="zh-HK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836186" y="141033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</a:rPr>
              <a:t>3</a:t>
            </a:r>
            <a:endParaRPr lang="zh-HK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>
            <a:off x="2627784" y="1635646"/>
            <a:ext cx="0" cy="216024"/>
          </a:xfrm>
          <a:prstGeom prst="straightConnector1">
            <a:avLst/>
          </a:prstGeom>
          <a:ln w="38100" cap="rnd">
            <a:solidFill>
              <a:srgbClr val="FF000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60693" y="3163969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/>
              <a:t>urinal[ ] </a:t>
            </a:r>
            <a:endParaRPr lang="zh-HK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316838"/>
              </p:ext>
            </p:extLst>
          </p:nvPr>
        </p:nvGraphicFramePr>
        <p:xfrm>
          <a:off x="1623381" y="3055955"/>
          <a:ext cx="356439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2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3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4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5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6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7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8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3" name="群組 32"/>
          <p:cNvGrpSpPr/>
          <p:nvPr/>
        </p:nvGrpSpPr>
        <p:grpSpPr>
          <a:xfrm>
            <a:off x="1495968" y="2016526"/>
            <a:ext cx="3806019" cy="1099634"/>
            <a:chOff x="1902518" y="2504429"/>
            <a:chExt cx="3806019" cy="1099634"/>
          </a:xfrm>
        </p:grpSpPr>
        <p:grpSp>
          <p:nvGrpSpPr>
            <p:cNvPr id="34" name="群組 33"/>
            <p:cNvGrpSpPr/>
            <p:nvPr/>
          </p:nvGrpSpPr>
          <p:grpSpPr>
            <a:xfrm>
              <a:off x="1902518" y="2504429"/>
              <a:ext cx="3806019" cy="1099634"/>
              <a:chOff x="4800346" y="3919681"/>
              <a:chExt cx="3376520" cy="975543"/>
            </a:xfrm>
          </p:grpSpPr>
          <p:pic>
            <p:nvPicPr>
              <p:cNvPr id="36" name="圖片 3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328" t="51649" r="27300"/>
              <a:stretch/>
            </p:blipFill>
            <p:spPr>
              <a:xfrm>
                <a:off x="5262342" y="3919681"/>
                <a:ext cx="2452530" cy="975543"/>
              </a:xfrm>
              <a:prstGeom prst="rect">
                <a:avLst/>
              </a:prstGeom>
            </p:spPr>
          </p:pic>
          <p:pic>
            <p:nvPicPr>
              <p:cNvPr id="37" name="圖片 3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649" r="89758"/>
              <a:stretch/>
            </p:blipFill>
            <p:spPr>
              <a:xfrm>
                <a:off x="4800346" y="3919681"/>
                <a:ext cx="461996" cy="975543"/>
              </a:xfrm>
              <a:prstGeom prst="rect">
                <a:avLst/>
              </a:prstGeom>
            </p:spPr>
          </p:pic>
          <p:pic>
            <p:nvPicPr>
              <p:cNvPr id="38" name="圖片 3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649" r="89758"/>
              <a:stretch/>
            </p:blipFill>
            <p:spPr>
              <a:xfrm flipH="1">
                <a:off x="7714870" y="3919681"/>
                <a:ext cx="461996" cy="975543"/>
              </a:xfrm>
              <a:prstGeom prst="rect">
                <a:avLst/>
              </a:prstGeom>
            </p:spPr>
          </p:pic>
        </p:grpSp>
        <p:pic>
          <p:nvPicPr>
            <p:cNvPr id="35" name="圖片 3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5" t="51648" r="42568"/>
            <a:stretch/>
          </p:blipFill>
          <p:spPr>
            <a:xfrm>
              <a:off x="3590553" y="2504429"/>
              <a:ext cx="429951" cy="1099632"/>
            </a:xfrm>
            <a:prstGeom prst="rect">
              <a:avLst/>
            </a:prstGeom>
          </p:spPr>
        </p:pic>
      </p:grpSp>
      <p:sp>
        <p:nvSpPr>
          <p:cNvPr id="40" name="矩形 39"/>
          <p:cNvSpPr/>
          <p:nvPr/>
        </p:nvSpPr>
        <p:spPr>
          <a:xfrm>
            <a:off x="7836539" y="90872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1</a:t>
            </a:r>
            <a:endParaRPr lang="zh-HK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836186" y="90929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300192" y="909226"/>
            <a:ext cx="1643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err="1"/>
              <a:t>m</a:t>
            </a:r>
            <a:r>
              <a:rPr lang="en-US" altLang="zh-HK" dirty="0" err="1" smtClean="0"/>
              <a:t>ax_min</a:t>
            </a:r>
            <a:r>
              <a:rPr lang="en-US" altLang="zh-HK" dirty="0" smtClean="0"/>
              <a:t>(L,R) =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15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51652E-6 L 0.03941 -3.51652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6" grpId="0"/>
      <p:bldP spid="29" grpId="0"/>
      <p:bldP spid="40" grpId="0"/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Concept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1</a:t>
            </a:r>
            <a:r>
              <a:rPr lang="en-US" altLang="zh-HK" baseline="30000" dirty="0" smtClean="0"/>
              <a:t>st</a:t>
            </a:r>
            <a:r>
              <a:rPr lang="en-US" altLang="zh-HK" dirty="0" smtClean="0"/>
              <a:t> person</a:t>
            </a:r>
          </a:p>
          <a:p>
            <a:endParaRPr lang="en-US" altLang="zh-HK" dirty="0"/>
          </a:p>
          <a:p>
            <a:pPr lvl="1"/>
            <a:endParaRPr lang="zh-HK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40988" y="1450980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</a:rPr>
              <a:t>L</a:t>
            </a:r>
            <a:r>
              <a:rPr lang="en-US" altLang="zh-HK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HK" dirty="0" smtClean="0">
                <a:solidFill>
                  <a:srgbClr val="FF0000"/>
                </a:solidFill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HK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00768" y="1450980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err="1">
                <a:solidFill>
                  <a:srgbClr val="FF0000"/>
                </a:solidFill>
              </a:rPr>
              <a:t>R</a:t>
            </a:r>
            <a:r>
              <a:rPr lang="en-US" altLang="zh-HK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HK" dirty="0" smtClean="0">
                <a:solidFill>
                  <a:srgbClr val="FF0000"/>
                </a:solidFill>
              </a:rPr>
              <a:t> = 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HK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84268" y="1410331"/>
            <a:ext cx="966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err="1"/>
              <a:t>m</a:t>
            </a:r>
            <a:r>
              <a:rPr lang="en-US" altLang="zh-HK" dirty="0" err="1" smtClean="0"/>
              <a:t>ax_i</a:t>
            </a:r>
            <a:r>
              <a:rPr lang="en-US" altLang="zh-HK" dirty="0" smtClean="0"/>
              <a:t>  =</a:t>
            </a:r>
            <a:endParaRPr lang="zh-HK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7836539" y="140976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3</a:t>
            </a:r>
            <a:endParaRPr lang="zh-HK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836186" y="141033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HK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>
            <a:off x="2987824" y="1635646"/>
            <a:ext cx="0" cy="216024"/>
          </a:xfrm>
          <a:prstGeom prst="straightConnector1">
            <a:avLst/>
          </a:prstGeom>
          <a:ln w="38100" cap="rnd">
            <a:solidFill>
              <a:srgbClr val="FF000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60693" y="3163969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/>
              <a:t>urinal[ ] </a:t>
            </a:r>
            <a:endParaRPr lang="zh-HK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316838"/>
              </p:ext>
            </p:extLst>
          </p:nvPr>
        </p:nvGraphicFramePr>
        <p:xfrm>
          <a:off x="1623381" y="3055955"/>
          <a:ext cx="356439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2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3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4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5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6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7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8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3" name="群組 32"/>
          <p:cNvGrpSpPr/>
          <p:nvPr/>
        </p:nvGrpSpPr>
        <p:grpSpPr>
          <a:xfrm>
            <a:off x="1495968" y="2016526"/>
            <a:ext cx="3806019" cy="1099634"/>
            <a:chOff x="1902518" y="2504429"/>
            <a:chExt cx="3806019" cy="1099634"/>
          </a:xfrm>
        </p:grpSpPr>
        <p:grpSp>
          <p:nvGrpSpPr>
            <p:cNvPr id="34" name="群組 33"/>
            <p:cNvGrpSpPr/>
            <p:nvPr/>
          </p:nvGrpSpPr>
          <p:grpSpPr>
            <a:xfrm>
              <a:off x="1902518" y="2504429"/>
              <a:ext cx="3806019" cy="1099634"/>
              <a:chOff x="4800346" y="3919681"/>
              <a:chExt cx="3376520" cy="975543"/>
            </a:xfrm>
          </p:grpSpPr>
          <p:pic>
            <p:nvPicPr>
              <p:cNvPr id="36" name="圖片 3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328" t="51649" r="27300"/>
              <a:stretch/>
            </p:blipFill>
            <p:spPr>
              <a:xfrm>
                <a:off x="5262342" y="3919681"/>
                <a:ext cx="2452530" cy="975543"/>
              </a:xfrm>
              <a:prstGeom prst="rect">
                <a:avLst/>
              </a:prstGeom>
            </p:spPr>
          </p:pic>
          <p:pic>
            <p:nvPicPr>
              <p:cNvPr id="37" name="圖片 3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649" r="89758"/>
              <a:stretch/>
            </p:blipFill>
            <p:spPr>
              <a:xfrm>
                <a:off x="4800346" y="3919681"/>
                <a:ext cx="461996" cy="975543"/>
              </a:xfrm>
              <a:prstGeom prst="rect">
                <a:avLst/>
              </a:prstGeom>
            </p:spPr>
          </p:pic>
          <p:pic>
            <p:nvPicPr>
              <p:cNvPr id="38" name="圖片 3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649" r="89758"/>
              <a:stretch/>
            </p:blipFill>
            <p:spPr>
              <a:xfrm flipH="1">
                <a:off x="7714870" y="3919681"/>
                <a:ext cx="461996" cy="975543"/>
              </a:xfrm>
              <a:prstGeom prst="rect">
                <a:avLst/>
              </a:prstGeom>
            </p:spPr>
          </p:pic>
        </p:grpSp>
        <p:pic>
          <p:nvPicPr>
            <p:cNvPr id="35" name="圖片 3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5" t="51648" r="42568"/>
            <a:stretch/>
          </p:blipFill>
          <p:spPr>
            <a:xfrm>
              <a:off x="3590553" y="2504429"/>
              <a:ext cx="429951" cy="1099632"/>
            </a:xfrm>
            <a:prstGeom prst="rect">
              <a:avLst/>
            </a:prstGeom>
          </p:spPr>
        </p:pic>
      </p:grpSp>
      <p:sp>
        <p:nvSpPr>
          <p:cNvPr id="40" name="矩形 39"/>
          <p:cNvSpPr/>
          <p:nvPr/>
        </p:nvSpPr>
        <p:spPr>
          <a:xfrm>
            <a:off x="7836892" y="90872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</a:t>
            </a:r>
            <a:endParaRPr lang="zh-HK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836539" y="90929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300192" y="909226"/>
            <a:ext cx="1643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err="1"/>
              <a:t>m</a:t>
            </a:r>
            <a:r>
              <a:rPr lang="en-US" altLang="zh-HK" dirty="0" err="1" smtClean="0"/>
              <a:t>ax_min</a:t>
            </a:r>
            <a:r>
              <a:rPr lang="en-US" altLang="zh-HK" dirty="0" smtClean="0"/>
              <a:t>(L,R) =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250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51652E-6 L 0.04722 -3.51652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6" grpId="0"/>
      <p:bldP spid="29" grpId="0"/>
      <p:bldP spid="40" grpId="0"/>
      <p:bldP spid="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Concept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1</a:t>
            </a:r>
            <a:r>
              <a:rPr lang="en-US" altLang="zh-HK" baseline="30000" dirty="0" smtClean="0"/>
              <a:t>st</a:t>
            </a:r>
            <a:r>
              <a:rPr lang="en-US" altLang="zh-HK" dirty="0" smtClean="0"/>
              <a:t> person</a:t>
            </a:r>
          </a:p>
          <a:p>
            <a:endParaRPr lang="en-US" altLang="zh-HK" dirty="0"/>
          </a:p>
          <a:p>
            <a:pPr lvl="1"/>
            <a:endParaRPr lang="zh-HK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73036" y="1450980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</a:rPr>
              <a:t>L</a:t>
            </a:r>
            <a:r>
              <a:rPr lang="en-US" altLang="zh-HK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HK" dirty="0" smtClean="0">
                <a:solidFill>
                  <a:srgbClr val="FF0000"/>
                </a:solidFill>
              </a:rPr>
              <a:t> = </a:t>
            </a:r>
            <a:r>
              <a:rPr lang="en-US" altLang="zh-HK" dirty="0">
                <a:solidFill>
                  <a:srgbClr val="FF0000"/>
                </a:solidFill>
              </a:rPr>
              <a:t>4</a:t>
            </a:r>
            <a:endParaRPr lang="zh-HK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32816" y="1450980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err="1">
                <a:solidFill>
                  <a:srgbClr val="FF0000"/>
                </a:solidFill>
              </a:rPr>
              <a:t>R</a:t>
            </a:r>
            <a:r>
              <a:rPr lang="en-US" altLang="zh-HK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HK" dirty="0" smtClean="0">
                <a:solidFill>
                  <a:srgbClr val="FF0000"/>
                </a:solidFill>
              </a:rPr>
              <a:t> = 2</a:t>
            </a:r>
            <a:endParaRPr lang="zh-HK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84268" y="1410331"/>
            <a:ext cx="966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err="1"/>
              <a:t>m</a:t>
            </a:r>
            <a:r>
              <a:rPr lang="en-US" altLang="zh-HK" dirty="0" err="1" smtClean="0"/>
              <a:t>ax_i</a:t>
            </a:r>
            <a:r>
              <a:rPr lang="en-US" altLang="zh-HK" dirty="0" smtClean="0"/>
              <a:t>  =</a:t>
            </a:r>
            <a:endParaRPr lang="zh-HK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7836539" y="140976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/>
              <a:t>4</a:t>
            </a:r>
            <a:endParaRPr lang="zh-HK" altLang="en-US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3420748" y="1635646"/>
            <a:ext cx="0" cy="216024"/>
          </a:xfrm>
          <a:prstGeom prst="straightConnector1">
            <a:avLst/>
          </a:prstGeom>
          <a:ln w="38100" cap="rnd">
            <a:solidFill>
              <a:srgbClr val="FF000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60693" y="3163969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/>
              <a:t>urinal[ ] </a:t>
            </a:r>
            <a:endParaRPr lang="zh-HK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42529"/>
              </p:ext>
            </p:extLst>
          </p:nvPr>
        </p:nvGraphicFramePr>
        <p:xfrm>
          <a:off x="1623381" y="3055955"/>
          <a:ext cx="356439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2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3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4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5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6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7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8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3" name="群組 32"/>
          <p:cNvGrpSpPr/>
          <p:nvPr/>
        </p:nvGrpSpPr>
        <p:grpSpPr>
          <a:xfrm>
            <a:off x="1495968" y="2016526"/>
            <a:ext cx="3806019" cy="1099634"/>
            <a:chOff x="1902518" y="2504429"/>
            <a:chExt cx="3806019" cy="1099634"/>
          </a:xfrm>
        </p:grpSpPr>
        <p:grpSp>
          <p:nvGrpSpPr>
            <p:cNvPr id="34" name="群組 33"/>
            <p:cNvGrpSpPr/>
            <p:nvPr/>
          </p:nvGrpSpPr>
          <p:grpSpPr>
            <a:xfrm>
              <a:off x="1902518" y="2504429"/>
              <a:ext cx="3806019" cy="1099634"/>
              <a:chOff x="4800346" y="3919681"/>
              <a:chExt cx="3376520" cy="975543"/>
            </a:xfrm>
          </p:grpSpPr>
          <p:pic>
            <p:nvPicPr>
              <p:cNvPr id="36" name="圖片 3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328" t="51649" r="27300"/>
              <a:stretch/>
            </p:blipFill>
            <p:spPr>
              <a:xfrm>
                <a:off x="5262342" y="3919681"/>
                <a:ext cx="2452530" cy="975543"/>
              </a:xfrm>
              <a:prstGeom prst="rect">
                <a:avLst/>
              </a:prstGeom>
            </p:spPr>
          </p:pic>
          <p:pic>
            <p:nvPicPr>
              <p:cNvPr id="37" name="圖片 3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649" r="89758"/>
              <a:stretch/>
            </p:blipFill>
            <p:spPr>
              <a:xfrm>
                <a:off x="4800346" y="3919681"/>
                <a:ext cx="461996" cy="975543"/>
              </a:xfrm>
              <a:prstGeom prst="rect">
                <a:avLst/>
              </a:prstGeom>
            </p:spPr>
          </p:pic>
          <p:pic>
            <p:nvPicPr>
              <p:cNvPr id="38" name="圖片 3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649" r="89758"/>
              <a:stretch/>
            </p:blipFill>
            <p:spPr>
              <a:xfrm flipH="1">
                <a:off x="7714870" y="3919681"/>
                <a:ext cx="461996" cy="975543"/>
              </a:xfrm>
              <a:prstGeom prst="rect">
                <a:avLst/>
              </a:prstGeom>
            </p:spPr>
          </p:pic>
        </p:grpSp>
        <p:pic>
          <p:nvPicPr>
            <p:cNvPr id="35" name="圖片 3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5" t="51648" r="42568"/>
            <a:stretch/>
          </p:blipFill>
          <p:spPr>
            <a:xfrm>
              <a:off x="3590553" y="2504429"/>
              <a:ext cx="429951" cy="1099632"/>
            </a:xfrm>
            <a:prstGeom prst="rect">
              <a:avLst/>
            </a:prstGeom>
          </p:spPr>
        </p:pic>
      </p:grpSp>
      <p:sp>
        <p:nvSpPr>
          <p:cNvPr id="40" name="矩形 39"/>
          <p:cNvSpPr/>
          <p:nvPr/>
        </p:nvSpPr>
        <p:spPr>
          <a:xfrm>
            <a:off x="7836539" y="90872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3</a:t>
            </a:r>
            <a:endParaRPr lang="zh-HK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300192" y="909226"/>
            <a:ext cx="1643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err="1"/>
              <a:t>m</a:t>
            </a:r>
            <a:r>
              <a:rPr lang="en-US" altLang="zh-HK" dirty="0" err="1" smtClean="0"/>
              <a:t>ax_min</a:t>
            </a:r>
            <a:r>
              <a:rPr lang="en-US" altLang="zh-HK" dirty="0" smtClean="0"/>
              <a:t>(L,R) =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049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51652E-6 L 0.03924 -3.51652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Concept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1</a:t>
            </a:r>
            <a:r>
              <a:rPr lang="en-US" altLang="zh-HK" baseline="30000" dirty="0" smtClean="0"/>
              <a:t>st</a:t>
            </a:r>
            <a:r>
              <a:rPr lang="en-US" altLang="zh-HK" dirty="0" smtClean="0"/>
              <a:t> person</a:t>
            </a:r>
          </a:p>
          <a:p>
            <a:endParaRPr lang="en-US" altLang="zh-HK" dirty="0"/>
          </a:p>
          <a:p>
            <a:pPr lvl="1"/>
            <a:endParaRPr lang="zh-HK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197072" y="1450980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</a:rPr>
              <a:t>L</a:t>
            </a:r>
            <a:r>
              <a:rPr lang="en-US" altLang="zh-HK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HK" dirty="0" smtClean="0">
                <a:solidFill>
                  <a:srgbClr val="FF0000"/>
                </a:solidFill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HK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56852" y="1450980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err="1">
                <a:solidFill>
                  <a:srgbClr val="FF0000"/>
                </a:solidFill>
              </a:rPr>
              <a:t>R</a:t>
            </a:r>
            <a:r>
              <a:rPr lang="en-US" altLang="zh-HK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HK" dirty="0" smtClean="0">
                <a:solidFill>
                  <a:srgbClr val="FF0000"/>
                </a:solidFill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HK" altLang="en-US" sz="2400" dirty="0">
              <a:solidFill>
                <a:srgbClr val="FF0000"/>
              </a:solidFill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>
            <a:off x="3779912" y="1635646"/>
            <a:ext cx="0" cy="216024"/>
          </a:xfrm>
          <a:prstGeom prst="straightConnector1">
            <a:avLst/>
          </a:prstGeom>
          <a:ln w="38100" cap="rnd">
            <a:solidFill>
              <a:srgbClr val="FF000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60693" y="3163969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/>
              <a:t>urinal[ ] </a:t>
            </a:r>
            <a:endParaRPr lang="zh-HK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260927"/>
              </p:ext>
            </p:extLst>
          </p:nvPr>
        </p:nvGraphicFramePr>
        <p:xfrm>
          <a:off x="1623381" y="3055955"/>
          <a:ext cx="356439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2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3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4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5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6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7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8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3" name="群組 32"/>
          <p:cNvGrpSpPr/>
          <p:nvPr/>
        </p:nvGrpSpPr>
        <p:grpSpPr>
          <a:xfrm>
            <a:off x="1495968" y="2016526"/>
            <a:ext cx="3806019" cy="1099634"/>
            <a:chOff x="1902518" y="2504429"/>
            <a:chExt cx="3806019" cy="1099634"/>
          </a:xfrm>
        </p:grpSpPr>
        <p:grpSp>
          <p:nvGrpSpPr>
            <p:cNvPr id="34" name="群組 33"/>
            <p:cNvGrpSpPr/>
            <p:nvPr/>
          </p:nvGrpSpPr>
          <p:grpSpPr>
            <a:xfrm>
              <a:off x="1902518" y="2504429"/>
              <a:ext cx="3806019" cy="1099634"/>
              <a:chOff x="4800346" y="3919681"/>
              <a:chExt cx="3376520" cy="975543"/>
            </a:xfrm>
          </p:grpSpPr>
          <p:pic>
            <p:nvPicPr>
              <p:cNvPr id="36" name="圖片 3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328" t="51649" r="27300"/>
              <a:stretch/>
            </p:blipFill>
            <p:spPr>
              <a:xfrm>
                <a:off x="5262342" y="3919681"/>
                <a:ext cx="2452530" cy="975543"/>
              </a:xfrm>
              <a:prstGeom prst="rect">
                <a:avLst/>
              </a:prstGeom>
            </p:spPr>
          </p:pic>
          <p:pic>
            <p:nvPicPr>
              <p:cNvPr id="37" name="圖片 3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649" r="89758"/>
              <a:stretch/>
            </p:blipFill>
            <p:spPr>
              <a:xfrm>
                <a:off x="4800346" y="3919681"/>
                <a:ext cx="461996" cy="975543"/>
              </a:xfrm>
              <a:prstGeom prst="rect">
                <a:avLst/>
              </a:prstGeom>
            </p:spPr>
          </p:pic>
          <p:pic>
            <p:nvPicPr>
              <p:cNvPr id="38" name="圖片 3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649" r="89758"/>
              <a:stretch/>
            </p:blipFill>
            <p:spPr>
              <a:xfrm flipH="1">
                <a:off x="7714870" y="3919681"/>
                <a:ext cx="461996" cy="975543"/>
              </a:xfrm>
              <a:prstGeom prst="rect">
                <a:avLst/>
              </a:prstGeom>
            </p:spPr>
          </p:pic>
        </p:grpSp>
        <p:pic>
          <p:nvPicPr>
            <p:cNvPr id="35" name="圖片 3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5" t="51648" r="42568"/>
            <a:stretch/>
          </p:blipFill>
          <p:spPr>
            <a:xfrm>
              <a:off x="3590553" y="2504429"/>
              <a:ext cx="429951" cy="1099632"/>
            </a:xfrm>
            <a:prstGeom prst="rect">
              <a:avLst/>
            </a:prstGeom>
          </p:spPr>
        </p:pic>
      </p:grpSp>
      <p:sp>
        <p:nvSpPr>
          <p:cNvPr id="28" name="矩形 27"/>
          <p:cNvSpPr/>
          <p:nvPr/>
        </p:nvSpPr>
        <p:spPr>
          <a:xfrm>
            <a:off x="6984268" y="1410331"/>
            <a:ext cx="966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err="1"/>
              <a:t>m</a:t>
            </a:r>
            <a:r>
              <a:rPr lang="en-US" altLang="zh-HK" dirty="0" err="1" smtClean="0"/>
              <a:t>ax_i</a:t>
            </a:r>
            <a:r>
              <a:rPr lang="en-US" altLang="zh-HK" dirty="0" smtClean="0"/>
              <a:t>  =</a:t>
            </a:r>
            <a:endParaRPr lang="zh-HK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7836539" y="140976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/>
              <a:t>4</a:t>
            </a:r>
            <a:endParaRPr lang="zh-HK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7836539" y="90872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3</a:t>
            </a:r>
            <a:endParaRPr lang="zh-HK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6300192" y="909226"/>
            <a:ext cx="1643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err="1"/>
              <a:t>m</a:t>
            </a:r>
            <a:r>
              <a:rPr lang="en-US" altLang="zh-HK" dirty="0" err="1" smtClean="0"/>
              <a:t>ax_min</a:t>
            </a:r>
            <a:r>
              <a:rPr lang="en-US" altLang="zh-HK" dirty="0" smtClean="0"/>
              <a:t>(L,R) =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897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51652E-6 L 0.04722 -3.51652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Concept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1</a:t>
            </a:r>
            <a:r>
              <a:rPr lang="en-US" altLang="zh-HK" baseline="30000" dirty="0" smtClean="0"/>
              <a:t>st</a:t>
            </a:r>
            <a:r>
              <a:rPr lang="en-US" altLang="zh-HK" dirty="0" smtClean="0"/>
              <a:t> person</a:t>
            </a:r>
          </a:p>
          <a:p>
            <a:endParaRPr lang="en-US" altLang="zh-HK" dirty="0"/>
          </a:p>
          <a:p>
            <a:pPr lvl="1"/>
            <a:endParaRPr lang="zh-HK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65124" y="1450980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</a:rPr>
              <a:t>L</a:t>
            </a:r>
            <a:r>
              <a:rPr lang="en-US" altLang="zh-HK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HK" dirty="0" smtClean="0">
                <a:solidFill>
                  <a:srgbClr val="FF0000"/>
                </a:solidFill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HK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24904" y="1450980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err="1">
                <a:solidFill>
                  <a:srgbClr val="FF0000"/>
                </a:solidFill>
              </a:rPr>
              <a:t>R</a:t>
            </a:r>
            <a:r>
              <a:rPr lang="en-US" altLang="zh-HK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HK" dirty="0" smtClean="0">
                <a:solidFill>
                  <a:srgbClr val="FF0000"/>
                </a:solidFill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endParaRPr lang="zh-HK" altLang="en-US" sz="2400" dirty="0">
              <a:solidFill>
                <a:srgbClr val="FF0000"/>
              </a:solidFill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>
            <a:off x="4211960" y="1635646"/>
            <a:ext cx="0" cy="216024"/>
          </a:xfrm>
          <a:prstGeom prst="straightConnector1">
            <a:avLst/>
          </a:prstGeom>
          <a:ln w="38100" cap="rnd">
            <a:solidFill>
              <a:srgbClr val="FF000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60693" y="3163969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/>
              <a:t>urinal[ ] </a:t>
            </a:r>
            <a:endParaRPr lang="zh-HK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191213"/>
              </p:ext>
            </p:extLst>
          </p:nvPr>
        </p:nvGraphicFramePr>
        <p:xfrm>
          <a:off x="1623381" y="3055955"/>
          <a:ext cx="356439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2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3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4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5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6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7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8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3" name="群組 32"/>
          <p:cNvGrpSpPr/>
          <p:nvPr/>
        </p:nvGrpSpPr>
        <p:grpSpPr>
          <a:xfrm>
            <a:off x="1495968" y="2016526"/>
            <a:ext cx="3806019" cy="1099634"/>
            <a:chOff x="1902518" y="2504429"/>
            <a:chExt cx="3806019" cy="1099634"/>
          </a:xfrm>
        </p:grpSpPr>
        <p:grpSp>
          <p:nvGrpSpPr>
            <p:cNvPr id="34" name="群組 33"/>
            <p:cNvGrpSpPr/>
            <p:nvPr/>
          </p:nvGrpSpPr>
          <p:grpSpPr>
            <a:xfrm>
              <a:off x="1902518" y="2504429"/>
              <a:ext cx="3806019" cy="1099634"/>
              <a:chOff x="4800346" y="3919681"/>
              <a:chExt cx="3376520" cy="975543"/>
            </a:xfrm>
          </p:grpSpPr>
          <p:pic>
            <p:nvPicPr>
              <p:cNvPr id="36" name="圖片 3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328" t="51649" r="27300"/>
              <a:stretch/>
            </p:blipFill>
            <p:spPr>
              <a:xfrm>
                <a:off x="5262342" y="3919681"/>
                <a:ext cx="2452530" cy="975543"/>
              </a:xfrm>
              <a:prstGeom prst="rect">
                <a:avLst/>
              </a:prstGeom>
            </p:spPr>
          </p:pic>
          <p:pic>
            <p:nvPicPr>
              <p:cNvPr id="37" name="圖片 3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649" r="89758"/>
              <a:stretch/>
            </p:blipFill>
            <p:spPr>
              <a:xfrm>
                <a:off x="4800346" y="3919681"/>
                <a:ext cx="461996" cy="975543"/>
              </a:xfrm>
              <a:prstGeom prst="rect">
                <a:avLst/>
              </a:prstGeom>
            </p:spPr>
          </p:pic>
          <p:pic>
            <p:nvPicPr>
              <p:cNvPr id="38" name="圖片 3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649" r="89758"/>
              <a:stretch/>
            </p:blipFill>
            <p:spPr>
              <a:xfrm flipH="1">
                <a:off x="7714870" y="3919681"/>
                <a:ext cx="461996" cy="975543"/>
              </a:xfrm>
              <a:prstGeom prst="rect">
                <a:avLst/>
              </a:prstGeom>
            </p:spPr>
          </p:pic>
        </p:grpSp>
        <p:pic>
          <p:nvPicPr>
            <p:cNvPr id="35" name="圖片 3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5" t="51648" r="42568"/>
            <a:stretch/>
          </p:blipFill>
          <p:spPr>
            <a:xfrm>
              <a:off x="3590553" y="2504429"/>
              <a:ext cx="429951" cy="1099632"/>
            </a:xfrm>
            <a:prstGeom prst="rect">
              <a:avLst/>
            </a:prstGeom>
          </p:spPr>
        </p:pic>
      </p:grpSp>
      <p:sp>
        <p:nvSpPr>
          <p:cNvPr id="28" name="矩形 27"/>
          <p:cNvSpPr/>
          <p:nvPr/>
        </p:nvSpPr>
        <p:spPr>
          <a:xfrm>
            <a:off x="6984268" y="1410331"/>
            <a:ext cx="966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err="1"/>
              <a:t>m</a:t>
            </a:r>
            <a:r>
              <a:rPr lang="en-US" altLang="zh-HK" dirty="0" err="1" smtClean="0"/>
              <a:t>ax_i</a:t>
            </a:r>
            <a:r>
              <a:rPr lang="en-US" altLang="zh-HK" dirty="0" smtClean="0"/>
              <a:t>  =</a:t>
            </a:r>
            <a:endParaRPr lang="zh-HK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7836539" y="140976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/>
              <a:t>4</a:t>
            </a:r>
            <a:endParaRPr lang="zh-HK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7836539" y="90872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3</a:t>
            </a:r>
            <a:endParaRPr lang="zh-HK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6300192" y="909226"/>
            <a:ext cx="1643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err="1"/>
              <a:t>m</a:t>
            </a:r>
            <a:r>
              <a:rPr lang="en-US" altLang="zh-HK" dirty="0" err="1" smtClean="0"/>
              <a:t>ax_min</a:t>
            </a:r>
            <a:r>
              <a:rPr lang="en-US" altLang="zh-HK" dirty="0" smtClean="0"/>
              <a:t>(L,R) =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506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51652E-6 L 0.03941 -3.51652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Outline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&amp; Output</a:t>
            </a:r>
          </a:p>
          <a:p>
            <a:endParaRPr lang="en-US" altLang="zh-TW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Input &amp; Output</a:t>
            </a:r>
          </a:p>
          <a:p>
            <a:endParaRPr lang="en-US" altLang="zh-TW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 &amp; Code</a:t>
            </a:r>
          </a:p>
        </p:txBody>
      </p:sp>
    </p:spTree>
    <p:extLst>
      <p:ext uri="{BB962C8B-B14F-4D97-AF65-F5344CB8AC3E}">
        <p14:creationId xmlns:p14="http://schemas.microsoft.com/office/powerpoint/2010/main" val="70391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Concept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1</a:t>
            </a:r>
            <a:r>
              <a:rPr lang="en-US" altLang="zh-HK" baseline="30000" dirty="0" smtClean="0"/>
              <a:t>st</a:t>
            </a:r>
            <a:r>
              <a:rPr lang="en-US" altLang="zh-HK" dirty="0" smtClean="0"/>
              <a:t> person</a:t>
            </a:r>
          </a:p>
          <a:p>
            <a:endParaRPr lang="en-US" altLang="zh-HK" dirty="0"/>
          </a:p>
          <a:p>
            <a:pPr lvl="1"/>
            <a:endParaRPr lang="zh-HK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0693" y="3163969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/>
              <a:t>urinal[ ] </a:t>
            </a:r>
            <a:endParaRPr lang="zh-HK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53295"/>
              </p:ext>
            </p:extLst>
          </p:nvPr>
        </p:nvGraphicFramePr>
        <p:xfrm>
          <a:off x="1623381" y="3055955"/>
          <a:ext cx="356439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2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3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4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5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6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7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8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4" name="群組 33"/>
          <p:cNvGrpSpPr/>
          <p:nvPr/>
        </p:nvGrpSpPr>
        <p:grpSpPr>
          <a:xfrm>
            <a:off x="1495968" y="2016526"/>
            <a:ext cx="3806019" cy="1099634"/>
            <a:chOff x="4800346" y="3919681"/>
            <a:chExt cx="3376520" cy="975543"/>
          </a:xfrm>
        </p:grpSpPr>
        <p:pic>
          <p:nvPicPr>
            <p:cNvPr id="36" name="圖片 3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28" t="51649" r="27300"/>
            <a:stretch/>
          </p:blipFill>
          <p:spPr>
            <a:xfrm>
              <a:off x="5262342" y="3919681"/>
              <a:ext cx="2452530" cy="975543"/>
            </a:xfrm>
            <a:prstGeom prst="rect">
              <a:avLst/>
            </a:prstGeom>
          </p:spPr>
        </p:pic>
        <p:pic>
          <p:nvPicPr>
            <p:cNvPr id="37" name="圖片 3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649" r="89758"/>
            <a:stretch/>
          </p:blipFill>
          <p:spPr>
            <a:xfrm>
              <a:off x="4800346" y="3919681"/>
              <a:ext cx="461996" cy="975543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649" r="89758"/>
            <a:stretch/>
          </p:blipFill>
          <p:spPr>
            <a:xfrm flipH="1">
              <a:off x="7714870" y="3919681"/>
              <a:ext cx="461996" cy="975543"/>
            </a:xfrm>
            <a:prstGeom prst="rect">
              <a:avLst/>
            </a:prstGeom>
          </p:spPr>
        </p:pic>
      </p:grpSp>
      <p:pic>
        <p:nvPicPr>
          <p:cNvPr id="35" name="圖片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75" t="51648" r="42568"/>
          <a:stretch/>
        </p:blipFill>
        <p:spPr>
          <a:xfrm>
            <a:off x="3184003" y="2016526"/>
            <a:ext cx="429951" cy="1099632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6984268" y="1410331"/>
            <a:ext cx="966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err="1"/>
              <a:t>m</a:t>
            </a:r>
            <a:r>
              <a:rPr lang="en-US" altLang="zh-HK" dirty="0" err="1" smtClean="0"/>
              <a:t>ax_i</a:t>
            </a:r>
            <a:r>
              <a:rPr lang="en-US" altLang="zh-HK" dirty="0" smtClean="0"/>
              <a:t>  =</a:t>
            </a:r>
            <a:endParaRPr lang="zh-HK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7836539" y="140976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solidFill>
                  <a:srgbClr val="FF0000"/>
                </a:solidFill>
              </a:rPr>
              <a:t>4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48136" y="3426554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K" dirty="0"/>
              <a:t>0</a:t>
            </a:r>
            <a:endParaRPr lang="zh-HK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250793" y="3426554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K" dirty="0" smtClean="0">
                <a:solidFill>
                  <a:srgbClr val="FF0000"/>
                </a:solidFill>
              </a:rPr>
              <a:t>1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836539" y="90872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3</a:t>
            </a:r>
            <a:endParaRPr lang="zh-HK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300192" y="909226"/>
            <a:ext cx="1643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err="1"/>
              <a:t>m</a:t>
            </a:r>
            <a:r>
              <a:rPr lang="en-US" altLang="zh-HK" dirty="0" err="1" smtClean="0"/>
              <a:t>ax_min</a:t>
            </a:r>
            <a:r>
              <a:rPr lang="en-US" altLang="zh-HK" dirty="0" smtClean="0"/>
              <a:t>(L,R) =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247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Concept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2</a:t>
            </a:r>
            <a:r>
              <a:rPr lang="en-US" altLang="zh-HK" baseline="30000" dirty="0" smtClean="0"/>
              <a:t>nd</a:t>
            </a:r>
            <a:r>
              <a:rPr lang="en-US" altLang="zh-HK" dirty="0" smtClean="0"/>
              <a:t> person</a:t>
            </a:r>
          </a:p>
          <a:p>
            <a:endParaRPr lang="en-US" altLang="zh-HK" dirty="0"/>
          </a:p>
          <a:p>
            <a:pPr lvl="1"/>
            <a:endParaRPr lang="zh-HK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2195736" y="1635646"/>
            <a:ext cx="0" cy="216024"/>
          </a:xfrm>
          <a:prstGeom prst="straightConnector1">
            <a:avLst/>
          </a:prstGeom>
          <a:ln w="38100" cap="rnd">
            <a:solidFill>
              <a:srgbClr val="FF000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287984" y="1450980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</a:rPr>
              <a:t>L</a:t>
            </a:r>
            <a:r>
              <a:rPr lang="en-US" altLang="zh-HK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HK" dirty="0" smtClean="0">
                <a:solidFill>
                  <a:srgbClr val="FF0000"/>
                </a:solidFill>
              </a:rPr>
              <a:t> = 0</a:t>
            </a:r>
            <a:endParaRPr lang="zh-HK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47764" y="1450980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err="1">
                <a:solidFill>
                  <a:srgbClr val="FF0000"/>
                </a:solidFill>
              </a:rPr>
              <a:t>R</a:t>
            </a:r>
            <a:r>
              <a:rPr lang="en-US" altLang="zh-HK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HK" dirty="0" smtClean="0">
                <a:solidFill>
                  <a:srgbClr val="FF0000"/>
                </a:solidFill>
              </a:rPr>
              <a:t> =2</a:t>
            </a:r>
            <a:endParaRPr lang="zh-HK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84268" y="1410331"/>
            <a:ext cx="966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err="1"/>
              <a:t>m</a:t>
            </a:r>
            <a:r>
              <a:rPr lang="en-US" altLang="zh-HK" dirty="0" err="1" smtClean="0"/>
              <a:t>ax_i</a:t>
            </a:r>
            <a:r>
              <a:rPr lang="en-US" altLang="zh-HK" dirty="0" smtClean="0"/>
              <a:t>  =</a:t>
            </a:r>
            <a:endParaRPr lang="zh-HK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7836539" y="140976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/>
              <a:t>0</a:t>
            </a:r>
            <a:endParaRPr lang="zh-HK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836186" y="141033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0693" y="3163969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/>
              <a:t>urinal[ ] </a:t>
            </a:r>
            <a:endParaRPr lang="zh-HK" altLang="en-US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211161"/>
              </p:ext>
            </p:extLst>
          </p:nvPr>
        </p:nvGraphicFramePr>
        <p:xfrm>
          <a:off x="1623381" y="3055955"/>
          <a:ext cx="356439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2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3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4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5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6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7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8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3" name="群組 32"/>
          <p:cNvGrpSpPr/>
          <p:nvPr/>
        </p:nvGrpSpPr>
        <p:grpSpPr>
          <a:xfrm>
            <a:off x="1495968" y="2016526"/>
            <a:ext cx="3806019" cy="1099634"/>
            <a:chOff x="4800346" y="3919681"/>
            <a:chExt cx="3376520" cy="975543"/>
          </a:xfrm>
        </p:grpSpPr>
        <p:pic>
          <p:nvPicPr>
            <p:cNvPr id="35" name="圖片 3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28" t="51649" r="27300"/>
            <a:stretch/>
          </p:blipFill>
          <p:spPr>
            <a:xfrm>
              <a:off x="5262342" y="3919681"/>
              <a:ext cx="2452530" cy="975543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649" r="89758"/>
            <a:stretch/>
          </p:blipFill>
          <p:spPr>
            <a:xfrm>
              <a:off x="4800346" y="3919681"/>
              <a:ext cx="461996" cy="975543"/>
            </a:xfrm>
            <a:prstGeom prst="rect">
              <a:avLst/>
            </a:prstGeom>
          </p:spPr>
        </p:pic>
        <p:pic>
          <p:nvPicPr>
            <p:cNvPr id="37" name="圖片 3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649" r="89758"/>
            <a:stretch/>
          </p:blipFill>
          <p:spPr>
            <a:xfrm flipH="1">
              <a:off x="7714870" y="3919681"/>
              <a:ext cx="461996" cy="975543"/>
            </a:xfrm>
            <a:prstGeom prst="rect">
              <a:avLst/>
            </a:prstGeom>
          </p:spPr>
        </p:pic>
      </p:grpSp>
      <p:sp>
        <p:nvSpPr>
          <p:cNvPr id="39" name="矩形 38"/>
          <p:cNvSpPr/>
          <p:nvPr/>
        </p:nvSpPr>
        <p:spPr>
          <a:xfrm>
            <a:off x="7836186" y="908720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/>
              <a:t>-1</a:t>
            </a:r>
            <a:endParaRPr lang="zh-HK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7835833" y="90929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300192" y="909226"/>
            <a:ext cx="1643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err="1"/>
              <a:t>m</a:t>
            </a:r>
            <a:r>
              <a:rPr lang="en-US" altLang="zh-HK" dirty="0" err="1" smtClean="0"/>
              <a:t>ax_min</a:t>
            </a:r>
            <a:r>
              <a:rPr lang="en-US" altLang="zh-HK" dirty="0" smtClean="0"/>
              <a:t>(L,R) =</a:t>
            </a:r>
            <a:endParaRPr lang="zh-HK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7836539" y="140976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solidFill>
                  <a:srgbClr val="FF0000"/>
                </a:solidFill>
              </a:rPr>
              <a:t>4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836539" y="90872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3</a:t>
            </a:r>
            <a:endParaRPr lang="zh-HK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391980" y="1071777"/>
            <a:ext cx="4711611" cy="52322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zh-HK" sz="2800" dirty="0" smtClean="0">
                <a:solidFill>
                  <a:srgbClr val="FF0000"/>
                </a:solidFill>
              </a:rPr>
              <a:t>Don’t forgot to </a:t>
            </a:r>
            <a:r>
              <a:rPr lang="en-US" altLang="zh-HK" sz="2800" dirty="0" smtClean="0">
                <a:solidFill>
                  <a:srgbClr val="FF0000"/>
                </a:solidFill>
              </a:rPr>
              <a:t>reset </a:t>
            </a:r>
            <a:r>
              <a:rPr lang="en-US" altLang="zh-HK" sz="2800" dirty="0" smtClean="0">
                <a:solidFill>
                  <a:srgbClr val="FF0000"/>
                </a:solidFill>
              </a:rPr>
              <a:t>the value!</a:t>
            </a:r>
            <a:endParaRPr lang="zh-HK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79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6" grpId="0"/>
      <p:bldP spid="26" grpId="1"/>
      <p:bldP spid="29" grpId="0"/>
      <p:bldP spid="39" grpId="0"/>
      <p:bldP spid="39" grpId="1"/>
      <p:bldP spid="40" grpId="0"/>
      <p:bldP spid="21" grpId="0"/>
      <p:bldP spid="22" grpId="0"/>
      <p:bldP spid="5" grpId="0" animBg="1"/>
      <p:bldP spid="5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Concept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2</a:t>
            </a:r>
            <a:r>
              <a:rPr lang="en-US" altLang="zh-HK" baseline="30000" dirty="0" smtClean="0"/>
              <a:t>nd</a:t>
            </a:r>
            <a:r>
              <a:rPr lang="en-US" altLang="zh-HK" dirty="0" smtClean="0"/>
              <a:t> person</a:t>
            </a:r>
          </a:p>
          <a:p>
            <a:endParaRPr lang="en-US" altLang="zh-HK" dirty="0"/>
          </a:p>
          <a:p>
            <a:pPr lvl="1"/>
            <a:endParaRPr lang="zh-HK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684904" y="1450980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</a:rPr>
              <a:t>L</a:t>
            </a:r>
            <a:r>
              <a:rPr lang="en-US" altLang="zh-HK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HK" dirty="0" smtClean="0">
                <a:solidFill>
                  <a:srgbClr val="FF0000"/>
                </a:solidFill>
              </a:rPr>
              <a:t> = 1</a:t>
            </a:r>
            <a:endParaRPr lang="zh-HK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44684" y="1450980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err="1">
                <a:solidFill>
                  <a:srgbClr val="FF0000"/>
                </a:solidFill>
              </a:rPr>
              <a:t>R</a:t>
            </a:r>
            <a:r>
              <a:rPr lang="en-US" altLang="zh-HK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HK" dirty="0" smtClean="0">
                <a:solidFill>
                  <a:srgbClr val="FF0000"/>
                </a:solidFill>
              </a:rPr>
              <a:t> =1 </a:t>
            </a:r>
            <a:endParaRPr lang="zh-HK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84268" y="1410331"/>
            <a:ext cx="966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err="1"/>
              <a:t>m</a:t>
            </a:r>
            <a:r>
              <a:rPr lang="en-US" altLang="zh-HK" dirty="0" err="1" smtClean="0"/>
              <a:t>ax_i</a:t>
            </a:r>
            <a:r>
              <a:rPr lang="en-US" altLang="zh-HK" dirty="0" smtClean="0"/>
              <a:t>  =</a:t>
            </a:r>
            <a:endParaRPr lang="zh-HK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7836539" y="140976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smtClean="0"/>
              <a:t>1</a:t>
            </a:r>
            <a:endParaRPr lang="zh-HK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836186" y="141033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</a:rPr>
              <a:t>2</a:t>
            </a:r>
            <a:endParaRPr lang="zh-HK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>
            <a:off x="2195736" y="1635646"/>
            <a:ext cx="0" cy="216024"/>
          </a:xfrm>
          <a:prstGeom prst="straightConnector1">
            <a:avLst/>
          </a:prstGeom>
          <a:ln w="38100" cap="rnd">
            <a:solidFill>
              <a:srgbClr val="FF000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60693" y="3163969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/>
              <a:t>urinal[ ] </a:t>
            </a:r>
            <a:endParaRPr lang="zh-HK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522653"/>
              </p:ext>
            </p:extLst>
          </p:nvPr>
        </p:nvGraphicFramePr>
        <p:xfrm>
          <a:off x="1623381" y="3055955"/>
          <a:ext cx="356439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2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3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4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5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6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7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8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9" name="群組 38"/>
          <p:cNvGrpSpPr/>
          <p:nvPr/>
        </p:nvGrpSpPr>
        <p:grpSpPr>
          <a:xfrm>
            <a:off x="1495968" y="2016526"/>
            <a:ext cx="3806019" cy="1099634"/>
            <a:chOff x="4800346" y="3919681"/>
            <a:chExt cx="3376520" cy="975543"/>
          </a:xfrm>
        </p:grpSpPr>
        <p:pic>
          <p:nvPicPr>
            <p:cNvPr id="40" name="圖片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28" t="51649" r="27300"/>
            <a:stretch/>
          </p:blipFill>
          <p:spPr>
            <a:xfrm>
              <a:off x="5262342" y="3919681"/>
              <a:ext cx="2452530" cy="975543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649" r="89758"/>
            <a:stretch/>
          </p:blipFill>
          <p:spPr>
            <a:xfrm>
              <a:off x="4800346" y="3919681"/>
              <a:ext cx="461996" cy="975543"/>
            </a:xfrm>
            <a:prstGeom prst="rect">
              <a:avLst/>
            </a:prstGeom>
          </p:spPr>
        </p:pic>
        <p:pic>
          <p:nvPicPr>
            <p:cNvPr id="42" name="圖片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649" r="89758"/>
            <a:stretch/>
          </p:blipFill>
          <p:spPr>
            <a:xfrm flipH="1">
              <a:off x="7714870" y="3919681"/>
              <a:ext cx="461996" cy="975543"/>
            </a:xfrm>
            <a:prstGeom prst="rect">
              <a:avLst/>
            </a:prstGeom>
          </p:spPr>
        </p:pic>
      </p:grpSp>
      <p:sp>
        <p:nvSpPr>
          <p:cNvPr id="44" name="矩形 43"/>
          <p:cNvSpPr/>
          <p:nvPr/>
        </p:nvSpPr>
        <p:spPr>
          <a:xfrm>
            <a:off x="7836539" y="90872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0</a:t>
            </a:r>
            <a:endParaRPr lang="zh-HK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7836186" y="90929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300192" y="909226"/>
            <a:ext cx="1643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err="1"/>
              <a:t>m</a:t>
            </a:r>
            <a:r>
              <a:rPr lang="en-US" altLang="zh-HK" dirty="0" err="1" smtClean="0"/>
              <a:t>ax_min</a:t>
            </a:r>
            <a:r>
              <a:rPr lang="en-US" altLang="zh-HK" dirty="0" smtClean="0"/>
              <a:t>(L,R) =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389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51652E-6 L 0.04723 -3.51652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6" grpId="0"/>
      <p:bldP spid="29" grpId="0"/>
      <p:bldP spid="44" grpId="0"/>
      <p:bldP spid="4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Concept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2</a:t>
            </a:r>
            <a:r>
              <a:rPr lang="en-US" altLang="zh-HK" baseline="30000" dirty="0" smtClean="0"/>
              <a:t>nd</a:t>
            </a:r>
            <a:r>
              <a:rPr lang="en-US" altLang="zh-HK" dirty="0" smtClean="0"/>
              <a:t> person</a:t>
            </a:r>
          </a:p>
          <a:p>
            <a:endParaRPr lang="en-US" altLang="zh-HK" dirty="0"/>
          </a:p>
          <a:p>
            <a:pPr lvl="1"/>
            <a:endParaRPr lang="zh-HK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16952" y="1450980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</a:rPr>
              <a:t>L</a:t>
            </a:r>
            <a:r>
              <a:rPr lang="en-US" altLang="zh-HK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HK" dirty="0" smtClean="0">
                <a:solidFill>
                  <a:srgbClr val="FF0000"/>
                </a:solidFill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HK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76732" y="1450980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err="1">
                <a:solidFill>
                  <a:srgbClr val="FF0000"/>
                </a:solidFill>
              </a:rPr>
              <a:t>R</a:t>
            </a:r>
            <a:r>
              <a:rPr lang="en-US" altLang="zh-HK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HK" dirty="0" smtClean="0">
                <a:solidFill>
                  <a:srgbClr val="FF0000"/>
                </a:solidFill>
              </a:rPr>
              <a:t> =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r>
              <a:rPr lang="en-US" altLang="zh-HK" dirty="0" smtClean="0">
                <a:solidFill>
                  <a:srgbClr val="FF0000"/>
                </a:solidFill>
              </a:rPr>
              <a:t> </a:t>
            </a:r>
            <a:endParaRPr lang="zh-HK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84268" y="1410331"/>
            <a:ext cx="966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err="1"/>
              <a:t>m</a:t>
            </a:r>
            <a:r>
              <a:rPr lang="en-US" altLang="zh-HK" dirty="0" err="1" smtClean="0"/>
              <a:t>ax_i</a:t>
            </a:r>
            <a:r>
              <a:rPr lang="en-US" altLang="zh-HK" dirty="0" smtClean="0"/>
              <a:t>  =</a:t>
            </a:r>
            <a:endParaRPr lang="zh-HK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7836539" y="140976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</a:t>
            </a:r>
            <a:endParaRPr lang="zh-HK" altLang="en-US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2627784" y="1635646"/>
            <a:ext cx="0" cy="216024"/>
          </a:xfrm>
          <a:prstGeom prst="straightConnector1">
            <a:avLst/>
          </a:prstGeom>
          <a:ln w="38100" cap="rnd">
            <a:solidFill>
              <a:srgbClr val="FF000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60693" y="3163969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/>
              <a:t>urinal[ ] </a:t>
            </a:r>
            <a:endParaRPr lang="zh-HK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46901"/>
              </p:ext>
            </p:extLst>
          </p:nvPr>
        </p:nvGraphicFramePr>
        <p:xfrm>
          <a:off x="1623381" y="3055955"/>
          <a:ext cx="356439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2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3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4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5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6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7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8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9" name="群組 38"/>
          <p:cNvGrpSpPr/>
          <p:nvPr/>
        </p:nvGrpSpPr>
        <p:grpSpPr>
          <a:xfrm>
            <a:off x="1495968" y="2016526"/>
            <a:ext cx="3806019" cy="1099634"/>
            <a:chOff x="4800346" y="3919681"/>
            <a:chExt cx="3376520" cy="975543"/>
          </a:xfrm>
        </p:grpSpPr>
        <p:pic>
          <p:nvPicPr>
            <p:cNvPr id="40" name="圖片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28" t="51649" r="27300"/>
            <a:stretch/>
          </p:blipFill>
          <p:spPr>
            <a:xfrm>
              <a:off x="5262342" y="3919681"/>
              <a:ext cx="2452530" cy="975543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649" r="89758"/>
            <a:stretch/>
          </p:blipFill>
          <p:spPr>
            <a:xfrm>
              <a:off x="4800346" y="3919681"/>
              <a:ext cx="461996" cy="975543"/>
            </a:xfrm>
            <a:prstGeom prst="rect">
              <a:avLst/>
            </a:prstGeom>
          </p:spPr>
        </p:pic>
        <p:pic>
          <p:nvPicPr>
            <p:cNvPr id="42" name="圖片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649" r="89758"/>
            <a:stretch/>
          </p:blipFill>
          <p:spPr>
            <a:xfrm flipH="1">
              <a:off x="7714870" y="3919681"/>
              <a:ext cx="461996" cy="975543"/>
            </a:xfrm>
            <a:prstGeom prst="rect">
              <a:avLst/>
            </a:prstGeom>
          </p:spPr>
        </p:pic>
      </p:grpSp>
      <p:sp>
        <p:nvSpPr>
          <p:cNvPr id="34" name="矩形 33"/>
          <p:cNvSpPr/>
          <p:nvPr/>
        </p:nvSpPr>
        <p:spPr>
          <a:xfrm>
            <a:off x="7836539" y="90872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</a:t>
            </a:r>
            <a:endParaRPr lang="zh-HK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300192" y="909226"/>
            <a:ext cx="1643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err="1"/>
              <a:t>m</a:t>
            </a:r>
            <a:r>
              <a:rPr lang="en-US" altLang="zh-HK" dirty="0" err="1" smtClean="0"/>
              <a:t>ax_min</a:t>
            </a:r>
            <a:r>
              <a:rPr lang="en-US" altLang="zh-HK" dirty="0" smtClean="0"/>
              <a:t>(L,R) =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4796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51652E-6 L 0.03941 -3.51652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Concept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2</a:t>
            </a:r>
            <a:r>
              <a:rPr lang="en-US" altLang="zh-HK" baseline="30000" dirty="0" smtClean="0"/>
              <a:t>nd</a:t>
            </a:r>
            <a:r>
              <a:rPr lang="en-US" altLang="zh-HK" dirty="0" smtClean="0"/>
              <a:t> person</a:t>
            </a:r>
          </a:p>
          <a:p>
            <a:endParaRPr lang="en-US" altLang="zh-HK" dirty="0"/>
          </a:p>
          <a:p>
            <a:pPr lvl="1"/>
            <a:endParaRPr lang="zh-HK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095836" y="1133332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Skip</a:t>
            </a:r>
            <a:endParaRPr lang="zh-HK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84268" y="1410331"/>
            <a:ext cx="966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err="1"/>
              <a:t>m</a:t>
            </a:r>
            <a:r>
              <a:rPr lang="en-US" altLang="zh-HK" dirty="0" err="1" smtClean="0"/>
              <a:t>ax_i</a:t>
            </a:r>
            <a:r>
              <a:rPr lang="en-US" altLang="zh-HK" dirty="0" smtClean="0"/>
              <a:t>  =</a:t>
            </a:r>
            <a:endParaRPr lang="zh-HK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7836539" y="140976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</a:t>
            </a:r>
            <a:endParaRPr lang="zh-HK" altLang="en-US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2987824" y="1635646"/>
            <a:ext cx="0" cy="216024"/>
          </a:xfrm>
          <a:prstGeom prst="straightConnector1">
            <a:avLst/>
          </a:prstGeom>
          <a:ln w="38100" cap="rnd">
            <a:solidFill>
              <a:srgbClr val="FF000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60693" y="3163969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/>
              <a:t>urinal[ ] </a:t>
            </a:r>
            <a:endParaRPr lang="zh-HK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43365"/>
              </p:ext>
            </p:extLst>
          </p:nvPr>
        </p:nvGraphicFramePr>
        <p:xfrm>
          <a:off x="1623381" y="3055955"/>
          <a:ext cx="356439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2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3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4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5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6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7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8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9" name="群組 38"/>
          <p:cNvGrpSpPr/>
          <p:nvPr/>
        </p:nvGrpSpPr>
        <p:grpSpPr>
          <a:xfrm>
            <a:off x="1495968" y="2016526"/>
            <a:ext cx="3806019" cy="1099634"/>
            <a:chOff x="4800346" y="3919681"/>
            <a:chExt cx="3376520" cy="975543"/>
          </a:xfrm>
        </p:grpSpPr>
        <p:pic>
          <p:nvPicPr>
            <p:cNvPr id="40" name="圖片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28" t="51649" r="27300"/>
            <a:stretch/>
          </p:blipFill>
          <p:spPr>
            <a:xfrm>
              <a:off x="5262342" y="3919681"/>
              <a:ext cx="2452530" cy="975543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649" r="89758"/>
            <a:stretch/>
          </p:blipFill>
          <p:spPr>
            <a:xfrm>
              <a:off x="4800346" y="3919681"/>
              <a:ext cx="461996" cy="975543"/>
            </a:xfrm>
            <a:prstGeom prst="rect">
              <a:avLst/>
            </a:prstGeom>
          </p:spPr>
        </p:pic>
        <p:pic>
          <p:nvPicPr>
            <p:cNvPr id="42" name="圖片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649" r="89758"/>
            <a:stretch/>
          </p:blipFill>
          <p:spPr>
            <a:xfrm flipH="1">
              <a:off x="7714870" y="3919681"/>
              <a:ext cx="461996" cy="975543"/>
            </a:xfrm>
            <a:prstGeom prst="rect">
              <a:avLst/>
            </a:prstGeom>
          </p:spPr>
        </p:pic>
      </p:grpSp>
      <p:sp>
        <p:nvSpPr>
          <p:cNvPr id="33" name="矩形 32"/>
          <p:cNvSpPr/>
          <p:nvPr/>
        </p:nvSpPr>
        <p:spPr>
          <a:xfrm>
            <a:off x="7836539" y="90872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</a:t>
            </a:r>
            <a:endParaRPr lang="zh-HK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300192" y="909226"/>
            <a:ext cx="1643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err="1"/>
              <a:t>m</a:t>
            </a:r>
            <a:r>
              <a:rPr lang="en-US" altLang="zh-HK" dirty="0" err="1" smtClean="0"/>
              <a:t>ax_min</a:t>
            </a:r>
            <a:r>
              <a:rPr lang="en-US" altLang="zh-HK" dirty="0" smtClean="0"/>
              <a:t>(L,R) =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86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51652E-6 L 0.04722 -3.51652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Concept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2</a:t>
            </a:r>
            <a:r>
              <a:rPr lang="en-US" altLang="zh-HK" baseline="30000" dirty="0" smtClean="0"/>
              <a:t>nd</a:t>
            </a:r>
            <a:r>
              <a:rPr lang="en-US" altLang="zh-HK" dirty="0" smtClean="0"/>
              <a:t> person</a:t>
            </a:r>
          </a:p>
          <a:p>
            <a:endParaRPr lang="en-US" altLang="zh-HK" dirty="0"/>
          </a:p>
          <a:p>
            <a:pPr lvl="1"/>
            <a:endParaRPr lang="zh-HK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909040" y="1450980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</a:rPr>
              <a:t>L</a:t>
            </a:r>
            <a:r>
              <a:rPr lang="en-US" altLang="zh-HK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HK" dirty="0" smtClean="0">
                <a:solidFill>
                  <a:srgbClr val="FF0000"/>
                </a:solidFill>
              </a:rPr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HK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68820" y="1450980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err="1">
                <a:solidFill>
                  <a:srgbClr val="FF0000"/>
                </a:solidFill>
              </a:rPr>
              <a:t>R</a:t>
            </a:r>
            <a:r>
              <a:rPr lang="en-US" altLang="zh-HK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HK" dirty="0" smtClean="0">
                <a:solidFill>
                  <a:srgbClr val="FF0000"/>
                </a:solidFill>
              </a:rPr>
              <a:t> =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HK" dirty="0" smtClean="0">
                <a:solidFill>
                  <a:srgbClr val="FF0000"/>
                </a:solidFill>
              </a:rPr>
              <a:t> </a:t>
            </a:r>
            <a:endParaRPr lang="zh-HK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84268" y="1410331"/>
            <a:ext cx="966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err="1"/>
              <a:t>m</a:t>
            </a:r>
            <a:r>
              <a:rPr lang="en-US" altLang="zh-HK" dirty="0" err="1" smtClean="0"/>
              <a:t>ax_i</a:t>
            </a:r>
            <a:r>
              <a:rPr lang="en-US" altLang="zh-HK" dirty="0" smtClean="0"/>
              <a:t>  =</a:t>
            </a:r>
            <a:endParaRPr lang="zh-HK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7836539" y="140976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</a:t>
            </a:r>
            <a:endParaRPr lang="zh-HK" altLang="en-US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3419872" y="1635646"/>
            <a:ext cx="0" cy="216024"/>
          </a:xfrm>
          <a:prstGeom prst="straightConnector1">
            <a:avLst/>
          </a:prstGeom>
          <a:ln w="38100" cap="rnd">
            <a:solidFill>
              <a:srgbClr val="FF000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60693" y="3163969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/>
              <a:t>urinal[ ] </a:t>
            </a:r>
            <a:endParaRPr lang="zh-HK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017960"/>
              </p:ext>
            </p:extLst>
          </p:nvPr>
        </p:nvGraphicFramePr>
        <p:xfrm>
          <a:off x="1623381" y="3055955"/>
          <a:ext cx="356439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2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3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4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5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6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7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8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9" name="群組 38"/>
          <p:cNvGrpSpPr/>
          <p:nvPr/>
        </p:nvGrpSpPr>
        <p:grpSpPr>
          <a:xfrm>
            <a:off x="1495968" y="2016526"/>
            <a:ext cx="3806019" cy="1099634"/>
            <a:chOff x="4800346" y="3919681"/>
            <a:chExt cx="3376520" cy="975543"/>
          </a:xfrm>
        </p:grpSpPr>
        <p:pic>
          <p:nvPicPr>
            <p:cNvPr id="40" name="圖片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28" t="51649" r="27300"/>
            <a:stretch/>
          </p:blipFill>
          <p:spPr>
            <a:xfrm>
              <a:off x="5262342" y="3919681"/>
              <a:ext cx="2452530" cy="975543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649" r="89758"/>
            <a:stretch/>
          </p:blipFill>
          <p:spPr>
            <a:xfrm>
              <a:off x="4800346" y="3919681"/>
              <a:ext cx="461996" cy="975543"/>
            </a:xfrm>
            <a:prstGeom prst="rect">
              <a:avLst/>
            </a:prstGeom>
          </p:spPr>
        </p:pic>
        <p:pic>
          <p:nvPicPr>
            <p:cNvPr id="42" name="圖片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649" r="89758"/>
            <a:stretch/>
          </p:blipFill>
          <p:spPr>
            <a:xfrm flipH="1">
              <a:off x="7714870" y="3919681"/>
              <a:ext cx="461996" cy="975543"/>
            </a:xfrm>
            <a:prstGeom prst="rect">
              <a:avLst/>
            </a:prstGeom>
          </p:spPr>
        </p:pic>
      </p:grpSp>
      <p:sp>
        <p:nvSpPr>
          <p:cNvPr id="20" name="矩形 19"/>
          <p:cNvSpPr/>
          <p:nvPr/>
        </p:nvSpPr>
        <p:spPr>
          <a:xfrm>
            <a:off x="3851920" y="4371950"/>
            <a:ext cx="50708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3200" dirty="0" smtClean="0">
                <a:solidFill>
                  <a:srgbClr val="FF0000"/>
                </a:solidFill>
              </a:rPr>
              <a:t>Continue until the </a:t>
            </a:r>
            <a:r>
              <a:rPr lang="en-US" altLang="zh-HK" sz="3200" dirty="0" err="1" smtClean="0">
                <a:solidFill>
                  <a:srgbClr val="FF0000"/>
                </a:solidFill>
              </a:rPr>
              <a:t>K</a:t>
            </a:r>
            <a:r>
              <a:rPr lang="en-US" altLang="zh-HK" sz="3200" baseline="30000" dirty="0" err="1" smtClean="0">
                <a:solidFill>
                  <a:srgbClr val="FF0000"/>
                </a:solidFill>
              </a:rPr>
              <a:t>th</a:t>
            </a:r>
            <a:r>
              <a:rPr lang="en-US" altLang="zh-HK" sz="3200" dirty="0" smtClean="0">
                <a:solidFill>
                  <a:srgbClr val="FF0000"/>
                </a:solidFill>
              </a:rPr>
              <a:t> person </a:t>
            </a:r>
            <a:endParaRPr lang="zh-HK" altLang="en-US" sz="3200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36539" y="90872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</a:t>
            </a:r>
            <a:endParaRPr lang="zh-HK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300192" y="909226"/>
            <a:ext cx="1643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err="1"/>
              <a:t>m</a:t>
            </a:r>
            <a:r>
              <a:rPr lang="en-US" altLang="zh-HK" dirty="0" err="1" smtClean="0"/>
              <a:t>ax_min</a:t>
            </a:r>
            <a:r>
              <a:rPr lang="en-US" altLang="zh-HK" dirty="0" smtClean="0"/>
              <a:t>(L,R) =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04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51652E-6 L 0.03941 -3.51652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HK" dirty="0" smtClean="0"/>
              <a:t>Code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ts val="1400"/>
              </a:lnSpc>
              <a:buNone/>
            </a:pPr>
            <a:r>
              <a:rPr lang="en-US" altLang="zh-HK" sz="1600" b="1" kern="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#include &lt;</a:t>
            </a:r>
            <a:r>
              <a:rPr lang="en-US" altLang="zh-HK" sz="1600" b="1" kern="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stdio.h</a:t>
            </a:r>
            <a:r>
              <a:rPr lang="en-US" altLang="zh-HK" sz="1600" b="1" kern="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HK" sz="1600" b="1" kern="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#define MAX_N </a:t>
            </a:r>
            <a:r>
              <a:rPr lang="en-US" altLang="zh-HK" sz="1600" b="1" kern="0" dirty="0" smtClean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3005</a:t>
            </a:r>
          </a:p>
          <a:p>
            <a:pPr marL="0" indent="0">
              <a:lnSpc>
                <a:spcPts val="1400"/>
              </a:lnSpc>
              <a:buNone/>
            </a:pPr>
            <a:endParaRPr lang="en-US" altLang="zh-TW" sz="1600" b="1" kern="0" dirty="0">
              <a:solidFill>
                <a:srgbClr val="804000"/>
              </a:solidFill>
              <a:latin typeface="Courier New"/>
              <a:cs typeface="Times New Roman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HK" sz="1600" b="1" kern="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main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600" b="1" kern="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altLang="zh-HK" sz="1600" b="1" kern="0" dirty="0" err="1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N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K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altLang="zh-HK" sz="1600" b="1" kern="0" dirty="0" err="1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max_min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max_i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cur_L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cur_R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cur_min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altLang="zh-HK" sz="1600" b="1" kern="0" dirty="0" err="1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urinal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MAX_N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scanf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600" b="1" kern="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"%d"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&amp;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endParaRPr lang="en-US" altLang="zh-TW" sz="1600" b="1" kern="0" dirty="0">
              <a:solidFill>
                <a:srgbClr val="000080"/>
              </a:solidFill>
              <a:latin typeface="Courier New"/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while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--)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scanf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600" b="1" kern="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"%</a:t>
            </a:r>
            <a:r>
              <a:rPr lang="en-US" altLang="zh-HK" sz="1600" b="1" kern="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d%d</a:t>
            </a:r>
            <a:r>
              <a:rPr lang="en-US" altLang="zh-HK" sz="1600" b="1" kern="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&amp;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&amp;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K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zh-HK" sz="1600" b="1" kern="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   /* </a:t>
            </a:r>
            <a:r>
              <a:rPr lang="en-US" altLang="zh-HK" sz="1600" b="1" kern="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initialize </a:t>
            </a:r>
            <a:r>
              <a:rPr lang="en-US" altLang="zh-HK" sz="1600" b="1" kern="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*/</a:t>
            </a:r>
            <a:endParaRPr lang="en-US" altLang="zh-HK" sz="1600" b="1" kern="100" dirty="0" smtClean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urinal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600" b="1" kern="0" dirty="0" smtClean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urinal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</a:t>
            </a:r>
            <a:r>
              <a:rPr lang="en-US" altLang="zh-HK" sz="16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600" b="1" kern="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N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++)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urinal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 smtClean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533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Code</a:t>
            </a:r>
            <a:endParaRPr lang="zh-HK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600" b="1" kern="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/* </a:t>
            </a:r>
            <a:r>
              <a:rPr lang="en-US" altLang="zh-HK" sz="1600" b="1" kern="0" dirty="0">
                <a:solidFill>
                  <a:srgbClr val="008000"/>
                </a:solidFill>
                <a:latin typeface="Courier New"/>
                <a:cs typeface="Times New Roman"/>
              </a:rPr>
              <a:t>update occupancy of urinal </a:t>
            </a:r>
            <a:r>
              <a:rPr lang="en-US" altLang="zh-HK" sz="1600" b="1" kern="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*/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while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K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--)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max_min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en-US" altLang="zh-HK" sz="16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max_i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600" b="1" kern="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N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++)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urinal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])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continue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altLang="zh-HK" sz="1600" b="1" kern="100" dirty="0" smtClean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cur_L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cur_R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cur_i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while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(!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urinal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[--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])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cur_L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cur_i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while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(!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urinal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[++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])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cur_R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++;</a:t>
            </a:r>
            <a:endParaRPr lang="zh-HK" altLang="en-US" sz="1600" b="1" dirty="0"/>
          </a:p>
        </p:txBody>
      </p:sp>
      <p:sp>
        <p:nvSpPr>
          <p:cNvPr id="3" name="矩形 2"/>
          <p:cNvSpPr/>
          <p:nvPr/>
        </p:nvSpPr>
        <p:spPr>
          <a:xfrm>
            <a:off x="1243116" y="2736099"/>
            <a:ext cx="3079689" cy="369332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chemeClr val="bg1"/>
                </a:solidFill>
              </a:rPr>
              <a:t>1. If </a:t>
            </a:r>
            <a:r>
              <a:rPr lang="en-US" altLang="zh-HK" dirty="0">
                <a:solidFill>
                  <a:schemeClr val="bg1"/>
                </a:solidFill>
              </a:rPr>
              <a:t>the urinal is occupied, </a:t>
            </a:r>
            <a:r>
              <a:rPr lang="en-US" altLang="zh-HK" dirty="0" smtClean="0">
                <a:solidFill>
                  <a:schemeClr val="bg1"/>
                </a:solidFill>
              </a:rPr>
              <a:t>skip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50664" y="2283718"/>
            <a:ext cx="2985304" cy="369332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chemeClr val="bg1"/>
                </a:solidFill>
              </a:rPr>
              <a:t>Start from the 1</a:t>
            </a:r>
            <a:r>
              <a:rPr lang="en-US" altLang="zh-HK" baseline="30000" dirty="0" smtClean="0">
                <a:solidFill>
                  <a:schemeClr val="bg1"/>
                </a:solidFill>
              </a:rPr>
              <a:t>st</a:t>
            </a:r>
            <a:r>
              <a:rPr lang="en-US" altLang="zh-HK" dirty="0" smtClean="0">
                <a:solidFill>
                  <a:schemeClr val="bg1"/>
                </a:solidFill>
              </a:rPr>
              <a:t> to n</a:t>
            </a:r>
            <a:r>
              <a:rPr lang="en-US" altLang="zh-HK" baseline="30000" dirty="0" smtClean="0">
                <a:solidFill>
                  <a:schemeClr val="bg1"/>
                </a:solidFill>
              </a:rPr>
              <a:t>th</a:t>
            </a:r>
            <a:r>
              <a:rPr lang="en-US" altLang="zh-HK" dirty="0" smtClean="0">
                <a:solidFill>
                  <a:schemeClr val="bg1"/>
                </a:solidFill>
              </a:rPr>
              <a:t> urinal 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11660" y="3677205"/>
            <a:ext cx="2944204" cy="369332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chemeClr val="bg1"/>
                </a:solidFill>
              </a:rPr>
              <a:t>2. Count the current </a:t>
            </a:r>
            <a:r>
              <a:rPr lang="en-US" altLang="zh-HK" dirty="0">
                <a:solidFill>
                  <a:schemeClr val="bg1"/>
                </a:solidFill>
              </a:rPr>
              <a:t>L</a:t>
            </a:r>
            <a:r>
              <a:rPr lang="en-US" altLang="zh-HK" baseline="-25000" dirty="0">
                <a:solidFill>
                  <a:schemeClr val="bg1"/>
                </a:solidFill>
              </a:rPr>
              <a:t>i</a:t>
            </a:r>
            <a:r>
              <a:rPr lang="en-US" altLang="zh-HK" dirty="0">
                <a:solidFill>
                  <a:schemeClr val="bg1"/>
                </a:solidFill>
              </a:rPr>
              <a:t> and </a:t>
            </a:r>
            <a:r>
              <a:rPr lang="en-US" altLang="zh-HK" dirty="0" err="1">
                <a:solidFill>
                  <a:schemeClr val="bg1"/>
                </a:solidFill>
              </a:rPr>
              <a:t>R</a:t>
            </a:r>
            <a:r>
              <a:rPr lang="en-US" altLang="zh-HK" baseline="-25000" dirty="0" err="1">
                <a:solidFill>
                  <a:schemeClr val="bg1"/>
                </a:solidFill>
              </a:rPr>
              <a:t>i</a:t>
            </a:r>
            <a:r>
              <a:rPr lang="en-US" altLang="zh-HK" dirty="0" smtClean="0">
                <a:solidFill>
                  <a:schemeClr val="bg1"/>
                </a:solidFill>
              </a:rPr>
              <a:t> 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59632" y="1729809"/>
            <a:ext cx="1621598" cy="369332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chemeClr val="bg1"/>
                </a:solidFill>
              </a:rPr>
              <a:t>Reset </a:t>
            </a:r>
            <a:r>
              <a:rPr lang="en-US" altLang="zh-HK" dirty="0" err="1" smtClean="0">
                <a:solidFill>
                  <a:schemeClr val="bg1"/>
                </a:solidFill>
              </a:rPr>
              <a:t>max_min</a:t>
            </a:r>
            <a:endParaRPr lang="zh-HK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57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88214E-7 L 0.51111 -1.88214E-7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98951E-6 L 0.51059 3.98951E-6 " pathEditMode="relative" rAng="0" ptsTypes="AA">
                                      <p:cBhvr>
                                        <p:cTn id="5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31657E-6 L 0.4809 0.00123 " pathEditMode="relative" rAng="0" ptsTypes="AA">
                                      <p:cBhvr>
                                        <p:cTn id="8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45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Code</a:t>
            </a:r>
            <a:endParaRPr lang="zh-HK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600" b="1" kern="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/* </a:t>
            </a:r>
            <a:r>
              <a:rPr lang="en-US" altLang="zh-HK" sz="1600" b="1" kern="0" dirty="0">
                <a:solidFill>
                  <a:srgbClr val="008000"/>
                </a:solidFill>
                <a:latin typeface="Courier New"/>
                <a:cs typeface="Times New Roman"/>
              </a:rPr>
              <a:t>update occupancy of urinal </a:t>
            </a:r>
            <a:r>
              <a:rPr lang="en-US" altLang="zh-HK" sz="1600" b="1" kern="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*/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while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K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--)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max_min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en-US" altLang="zh-HK" sz="16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max_i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600" b="1" kern="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N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++)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urinal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])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continue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altLang="zh-HK" sz="1600" b="1" kern="100" dirty="0" smtClean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cur_L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cur_R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cur_i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while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(!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urinal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[--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])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cur_L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cur_i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while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(!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urinal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[++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])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cur_R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++;</a:t>
            </a:r>
            <a:endParaRPr lang="zh-HK" altLang="en-US" sz="1600" b="1" dirty="0"/>
          </a:p>
        </p:txBody>
      </p:sp>
      <p:sp>
        <p:nvSpPr>
          <p:cNvPr id="3" name="矩形 2"/>
          <p:cNvSpPr/>
          <p:nvPr/>
        </p:nvSpPr>
        <p:spPr>
          <a:xfrm>
            <a:off x="5904148" y="2736099"/>
            <a:ext cx="3079689" cy="369332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chemeClr val="bg1"/>
                </a:solidFill>
              </a:rPr>
              <a:t>1. If </a:t>
            </a:r>
            <a:r>
              <a:rPr lang="en-US" altLang="zh-HK" dirty="0">
                <a:solidFill>
                  <a:schemeClr val="bg1"/>
                </a:solidFill>
              </a:rPr>
              <a:t>the urinal is occupied, </a:t>
            </a:r>
            <a:r>
              <a:rPr lang="en-US" altLang="zh-HK" dirty="0" smtClean="0">
                <a:solidFill>
                  <a:schemeClr val="bg1"/>
                </a:solidFill>
              </a:rPr>
              <a:t>skip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13632" y="2283718"/>
            <a:ext cx="2985304" cy="369332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chemeClr val="bg1"/>
                </a:solidFill>
              </a:rPr>
              <a:t>Start from the 1</a:t>
            </a:r>
            <a:r>
              <a:rPr lang="en-US" altLang="zh-HK" baseline="30000" dirty="0" smtClean="0">
                <a:solidFill>
                  <a:schemeClr val="bg1"/>
                </a:solidFill>
              </a:rPr>
              <a:t>st</a:t>
            </a:r>
            <a:r>
              <a:rPr lang="en-US" altLang="zh-HK" dirty="0" smtClean="0">
                <a:solidFill>
                  <a:schemeClr val="bg1"/>
                </a:solidFill>
              </a:rPr>
              <a:t> to n</a:t>
            </a:r>
            <a:r>
              <a:rPr lang="en-US" altLang="zh-HK" baseline="30000" dirty="0" smtClean="0">
                <a:solidFill>
                  <a:schemeClr val="bg1"/>
                </a:solidFill>
              </a:rPr>
              <a:t>th</a:t>
            </a:r>
            <a:r>
              <a:rPr lang="en-US" altLang="zh-HK" dirty="0" smtClean="0">
                <a:solidFill>
                  <a:schemeClr val="bg1"/>
                </a:solidFill>
              </a:rPr>
              <a:t> urinal 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04148" y="3677205"/>
            <a:ext cx="2944204" cy="369332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chemeClr val="bg1"/>
                </a:solidFill>
              </a:rPr>
              <a:t>2. Count the current </a:t>
            </a:r>
            <a:r>
              <a:rPr lang="en-US" altLang="zh-HK" dirty="0">
                <a:solidFill>
                  <a:schemeClr val="bg1"/>
                </a:solidFill>
              </a:rPr>
              <a:t>L</a:t>
            </a:r>
            <a:r>
              <a:rPr lang="en-US" altLang="zh-HK" baseline="-25000" dirty="0">
                <a:solidFill>
                  <a:schemeClr val="bg1"/>
                </a:solidFill>
              </a:rPr>
              <a:t>i</a:t>
            </a:r>
            <a:r>
              <a:rPr lang="en-US" altLang="zh-HK" dirty="0">
                <a:solidFill>
                  <a:schemeClr val="bg1"/>
                </a:solidFill>
              </a:rPr>
              <a:t> and </a:t>
            </a:r>
            <a:r>
              <a:rPr lang="en-US" altLang="zh-HK" dirty="0" err="1">
                <a:solidFill>
                  <a:schemeClr val="bg1"/>
                </a:solidFill>
              </a:rPr>
              <a:t>R</a:t>
            </a:r>
            <a:r>
              <a:rPr lang="en-US" altLang="zh-HK" baseline="-25000" dirty="0" err="1">
                <a:solidFill>
                  <a:schemeClr val="bg1"/>
                </a:solidFill>
              </a:rPr>
              <a:t>i</a:t>
            </a:r>
            <a:r>
              <a:rPr lang="en-US" altLang="zh-HK" dirty="0" smtClean="0">
                <a:solidFill>
                  <a:schemeClr val="bg1"/>
                </a:solidFill>
              </a:rPr>
              <a:t> 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27884" y="1729809"/>
            <a:ext cx="1621598" cy="369332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chemeClr val="bg1"/>
                </a:solidFill>
              </a:rPr>
              <a:t>Reset </a:t>
            </a:r>
            <a:r>
              <a:rPr lang="en-US" altLang="zh-HK" dirty="0" err="1" smtClean="0">
                <a:solidFill>
                  <a:schemeClr val="bg1"/>
                </a:solidFill>
              </a:rPr>
              <a:t>max_min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55196" y="3327834"/>
            <a:ext cx="3328641" cy="172819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none">
            <a:noAutofit/>
          </a:bodyPr>
          <a:lstStyle/>
          <a:p>
            <a:r>
              <a:rPr lang="en-US" altLang="zh-HK" sz="1600" dirty="0"/>
              <a:t>urinal[ ] </a:t>
            </a:r>
            <a:endParaRPr lang="zh-HK" altLang="en-US" sz="16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110635"/>
              </p:ext>
            </p:extLst>
          </p:nvPr>
        </p:nvGraphicFramePr>
        <p:xfrm>
          <a:off x="6211529" y="3862159"/>
          <a:ext cx="23762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0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1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2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3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4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5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1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0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0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0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6537560" y="3644279"/>
            <a:ext cx="502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200" b="1" kern="0" dirty="0" err="1">
                <a:solidFill>
                  <a:srgbClr val="FF0000"/>
                </a:solidFill>
                <a:latin typeface="+mj-lt"/>
                <a:ea typeface="Times New Roman"/>
                <a:cs typeface="Times New Roman"/>
              </a:rPr>
              <a:t>cur_i</a:t>
            </a:r>
            <a:endParaRPr lang="zh-HK" altLang="en-US" sz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向右箭號 1"/>
          <p:cNvSpPr/>
          <p:nvPr/>
        </p:nvSpPr>
        <p:spPr>
          <a:xfrm>
            <a:off x="1256261" y="3507854"/>
            <a:ext cx="162018" cy="1800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7" name="矩形 26"/>
          <p:cNvSpPr/>
          <p:nvPr/>
        </p:nvSpPr>
        <p:spPr>
          <a:xfrm>
            <a:off x="8184378" y="4587974"/>
            <a:ext cx="75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200" b="1" kern="0" dirty="0" err="1" smtClean="0">
                <a:latin typeface="+mj-lt"/>
                <a:ea typeface="Times New Roman"/>
                <a:cs typeface="Times New Roman"/>
              </a:rPr>
              <a:t>cur_</a:t>
            </a:r>
            <a:r>
              <a:rPr lang="en-US" altLang="zh-TW" sz="1200" b="1" kern="0" dirty="0" err="1" smtClean="0">
                <a:latin typeface="+mj-lt"/>
                <a:ea typeface="Times New Roman"/>
                <a:cs typeface="Times New Roman"/>
              </a:rPr>
              <a:t>L</a:t>
            </a:r>
            <a:r>
              <a:rPr lang="en-US" altLang="zh-TW" sz="1200" b="1" kern="0" dirty="0">
                <a:latin typeface="+mj-lt"/>
                <a:ea typeface="Times New Roman"/>
                <a:cs typeface="Times New Roman"/>
              </a:rPr>
              <a:t> </a:t>
            </a:r>
            <a:r>
              <a:rPr lang="en-US" altLang="zh-TW" sz="1200" b="1" kern="0" dirty="0" smtClean="0">
                <a:latin typeface="+mj-lt"/>
                <a:ea typeface="Times New Roman"/>
                <a:cs typeface="Times New Roman"/>
              </a:rPr>
              <a:t>= 0</a:t>
            </a:r>
            <a:endParaRPr lang="zh-HK" altLang="en-US" sz="1200" dirty="0">
              <a:latin typeface="+mj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185126" y="4792750"/>
            <a:ext cx="7761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200" b="1" kern="0" dirty="0" err="1" smtClean="0">
                <a:latin typeface="+mj-lt"/>
                <a:ea typeface="Times New Roman"/>
                <a:cs typeface="Times New Roman"/>
              </a:rPr>
              <a:t>cur_</a:t>
            </a:r>
            <a:r>
              <a:rPr lang="en-US" altLang="zh-TW" sz="1200" b="1" kern="0" dirty="0" err="1">
                <a:latin typeface="+mj-lt"/>
                <a:ea typeface="Times New Roman"/>
                <a:cs typeface="Times New Roman"/>
              </a:rPr>
              <a:t>R</a:t>
            </a:r>
            <a:r>
              <a:rPr lang="en-US" altLang="zh-TW" sz="1200" b="1" kern="0" dirty="0" smtClean="0">
                <a:latin typeface="+mj-lt"/>
                <a:ea typeface="Times New Roman"/>
                <a:cs typeface="Times New Roman"/>
              </a:rPr>
              <a:t> = 0</a:t>
            </a:r>
            <a:endParaRPr lang="zh-HK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52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2" grpId="0" animBg="1"/>
      <p:bldP spid="27" grpId="0"/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Code</a:t>
            </a:r>
            <a:endParaRPr lang="zh-HK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600" b="1" kern="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/* </a:t>
            </a:r>
            <a:r>
              <a:rPr lang="en-US" altLang="zh-HK" sz="1600" b="1" kern="0" dirty="0">
                <a:solidFill>
                  <a:srgbClr val="008000"/>
                </a:solidFill>
                <a:latin typeface="Courier New"/>
                <a:cs typeface="Times New Roman"/>
              </a:rPr>
              <a:t>update occupancy of urinal </a:t>
            </a:r>
            <a:r>
              <a:rPr lang="en-US" altLang="zh-HK" sz="1600" b="1" kern="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*/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while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K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--)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max_min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en-US" altLang="zh-HK" sz="16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max_i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600" b="1" kern="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N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++)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urinal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])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continue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altLang="zh-HK" sz="1600" b="1" kern="100" dirty="0" smtClean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cur_L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cur_R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cur_i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while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(!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urinal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[--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])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cur_L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cur_i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while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(!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urinal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[++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])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cur_R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++;</a:t>
            </a:r>
            <a:endParaRPr lang="zh-HK" altLang="en-US" sz="1600" b="1" dirty="0"/>
          </a:p>
        </p:txBody>
      </p:sp>
      <p:sp>
        <p:nvSpPr>
          <p:cNvPr id="3" name="矩形 2"/>
          <p:cNvSpPr/>
          <p:nvPr/>
        </p:nvSpPr>
        <p:spPr>
          <a:xfrm>
            <a:off x="5904148" y="2736099"/>
            <a:ext cx="3079689" cy="369332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chemeClr val="bg1"/>
                </a:solidFill>
              </a:rPr>
              <a:t>1. If </a:t>
            </a:r>
            <a:r>
              <a:rPr lang="en-US" altLang="zh-HK" dirty="0">
                <a:solidFill>
                  <a:schemeClr val="bg1"/>
                </a:solidFill>
              </a:rPr>
              <a:t>the urinal is occupied, </a:t>
            </a:r>
            <a:r>
              <a:rPr lang="en-US" altLang="zh-HK" dirty="0" smtClean="0">
                <a:solidFill>
                  <a:schemeClr val="bg1"/>
                </a:solidFill>
              </a:rPr>
              <a:t>skip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13632" y="2283718"/>
            <a:ext cx="2985304" cy="369332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chemeClr val="bg1"/>
                </a:solidFill>
              </a:rPr>
              <a:t>Start from the 1</a:t>
            </a:r>
            <a:r>
              <a:rPr lang="en-US" altLang="zh-HK" baseline="30000" dirty="0" smtClean="0">
                <a:solidFill>
                  <a:schemeClr val="bg1"/>
                </a:solidFill>
              </a:rPr>
              <a:t>st</a:t>
            </a:r>
            <a:r>
              <a:rPr lang="en-US" altLang="zh-HK" dirty="0" smtClean="0">
                <a:solidFill>
                  <a:schemeClr val="bg1"/>
                </a:solidFill>
              </a:rPr>
              <a:t> to n</a:t>
            </a:r>
            <a:r>
              <a:rPr lang="en-US" altLang="zh-HK" baseline="30000" dirty="0" smtClean="0">
                <a:solidFill>
                  <a:schemeClr val="bg1"/>
                </a:solidFill>
              </a:rPr>
              <a:t>th</a:t>
            </a:r>
            <a:r>
              <a:rPr lang="en-US" altLang="zh-HK" dirty="0" smtClean="0">
                <a:solidFill>
                  <a:schemeClr val="bg1"/>
                </a:solidFill>
              </a:rPr>
              <a:t> urinal 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04148" y="3677205"/>
            <a:ext cx="2944204" cy="369332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chemeClr val="bg1"/>
                </a:solidFill>
              </a:rPr>
              <a:t>2. Count the current </a:t>
            </a:r>
            <a:r>
              <a:rPr lang="en-US" altLang="zh-HK" dirty="0">
                <a:solidFill>
                  <a:schemeClr val="bg1"/>
                </a:solidFill>
              </a:rPr>
              <a:t>L</a:t>
            </a:r>
            <a:r>
              <a:rPr lang="en-US" altLang="zh-HK" baseline="-25000" dirty="0">
                <a:solidFill>
                  <a:schemeClr val="bg1"/>
                </a:solidFill>
              </a:rPr>
              <a:t>i</a:t>
            </a:r>
            <a:r>
              <a:rPr lang="en-US" altLang="zh-HK" dirty="0">
                <a:solidFill>
                  <a:schemeClr val="bg1"/>
                </a:solidFill>
              </a:rPr>
              <a:t> and </a:t>
            </a:r>
            <a:r>
              <a:rPr lang="en-US" altLang="zh-HK" dirty="0" err="1">
                <a:solidFill>
                  <a:schemeClr val="bg1"/>
                </a:solidFill>
              </a:rPr>
              <a:t>R</a:t>
            </a:r>
            <a:r>
              <a:rPr lang="en-US" altLang="zh-HK" baseline="-25000" dirty="0" err="1">
                <a:solidFill>
                  <a:schemeClr val="bg1"/>
                </a:solidFill>
              </a:rPr>
              <a:t>i</a:t>
            </a:r>
            <a:r>
              <a:rPr lang="en-US" altLang="zh-HK" dirty="0" smtClean="0">
                <a:solidFill>
                  <a:schemeClr val="bg1"/>
                </a:solidFill>
              </a:rPr>
              <a:t> 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27884" y="1729809"/>
            <a:ext cx="1621598" cy="369332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chemeClr val="bg1"/>
                </a:solidFill>
              </a:rPr>
              <a:t>Reset </a:t>
            </a:r>
            <a:r>
              <a:rPr lang="en-US" altLang="zh-HK" dirty="0" err="1" smtClean="0">
                <a:solidFill>
                  <a:schemeClr val="bg1"/>
                </a:solidFill>
              </a:rPr>
              <a:t>max_min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55196" y="3327834"/>
            <a:ext cx="3328641" cy="172819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none">
            <a:noAutofit/>
          </a:bodyPr>
          <a:lstStyle/>
          <a:p>
            <a:r>
              <a:rPr lang="en-US" altLang="zh-HK" sz="1600" dirty="0"/>
              <a:t>urinal[ ] </a:t>
            </a:r>
            <a:endParaRPr lang="zh-HK" altLang="en-US" sz="16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300562"/>
              </p:ext>
            </p:extLst>
          </p:nvPr>
        </p:nvGraphicFramePr>
        <p:xfrm>
          <a:off x="6211529" y="3862159"/>
          <a:ext cx="23762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0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1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2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3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4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5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1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0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0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0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6035499" y="3644279"/>
            <a:ext cx="595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kern="0" dirty="0" smtClean="0">
                <a:solidFill>
                  <a:srgbClr val="FF0000"/>
                </a:solidFill>
                <a:latin typeface="+mj-lt"/>
                <a:ea typeface="Times New Roman"/>
                <a:cs typeface="Times New Roman"/>
              </a:rPr>
              <a:t>--</a:t>
            </a:r>
            <a:r>
              <a:rPr lang="en-US" altLang="zh-HK" sz="1200" b="1" kern="0" dirty="0" err="1" smtClean="0">
                <a:solidFill>
                  <a:srgbClr val="FF0000"/>
                </a:solidFill>
                <a:latin typeface="+mj-lt"/>
                <a:ea typeface="Times New Roman"/>
                <a:cs typeface="Times New Roman"/>
              </a:rPr>
              <a:t>cur_i</a:t>
            </a:r>
            <a:endParaRPr lang="zh-HK" altLang="en-US" sz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向右箭號 17"/>
          <p:cNvSpPr/>
          <p:nvPr/>
        </p:nvSpPr>
        <p:spPr>
          <a:xfrm>
            <a:off x="1256261" y="3723878"/>
            <a:ext cx="162018" cy="1800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矩形 18"/>
          <p:cNvSpPr/>
          <p:nvPr/>
        </p:nvSpPr>
        <p:spPr>
          <a:xfrm>
            <a:off x="5648534" y="4652430"/>
            <a:ext cx="1140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kern="0" dirty="0" smtClean="0">
                <a:solidFill>
                  <a:srgbClr val="FF0000"/>
                </a:solidFill>
                <a:latin typeface="+mj-lt"/>
                <a:ea typeface="Times New Roman"/>
                <a:cs typeface="Times New Roman"/>
              </a:rPr>
              <a:t>End while loop</a:t>
            </a:r>
            <a:endParaRPr lang="zh-HK" altLang="en-US" sz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184378" y="4587974"/>
            <a:ext cx="75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200" b="1" kern="0" dirty="0" err="1" smtClean="0">
                <a:latin typeface="+mj-lt"/>
                <a:ea typeface="Times New Roman"/>
                <a:cs typeface="Times New Roman"/>
              </a:rPr>
              <a:t>cur_</a:t>
            </a:r>
            <a:r>
              <a:rPr lang="en-US" altLang="zh-TW" sz="1200" b="1" kern="0" dirty="0" err="1" smtClean="0">
                <a:latin typeface="+mj-lt"/>
                <a:ea typeface="Times New Roman"/>
                <a:cs typeface="Times New Roman"/>
              </a:rPr>
              <a:t>L</a:t>
            </a:r>
            <a:r>
              <a:rPr lang="en-US" altLang="zh-TW" sz="1200" b="1" kern="0" dirty="0">
                <a:latin typeface="+mj-lt"/>
                <a:ea typeface="Times New Roman"/>
                <a:cs typeface="Times New Roman"/>
              </a:rPr>
              <a:t> </a:t>
            </a:r>
            <a:r>
              <a:rPr lang="en-US" altLang="zh-TW" sz="1200" b="1" kern="0" dirty="0" smtClean="0">
                <a:latin typeface="+mj-lt"/>
                <a:ea typeface="Times New Roman"/>
                <a:cs typeface="Times New Roman"/>
              </a:rPr>
              <a:t>= 0</a:t>
            </a:r>
            <a:endParaRPr lang="zh-HK" altLang="en-US" sz="1200" dirty="0">
              <a:latin typeface="+mj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185126" y="4792750"/>
            <a:ext cx="7761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200" b="1" kern="0" dirty="0" err="1" smtClean="0">
                <a:latin typeface="+mj-lt"/>
                <a:ea typeface="Times New Roman"/>
                <a:cs typeface="Times New Roman"/>
              </a:rPr>
              <a:t>cur_</a:t>
            </a:r>
            <a:r>
              <a:rPr lang="en-US" altLang="zh-TW" sz="1200" b="1" kern="0" dirty="0" err="1">
                <a:latin typeface="+mj-lt"/>
                <a:ea typeface="Times New Roman"/>
                <a:cs typeface="Times New Roman"/>
              </a:rPr>
              <a:t>R</a:t>
            </a:r>
            <a:r>
              <a:rPr lang="en-US" altLang="zh-TW" sz="1200" b="1" kern="0" dirty="0" smtClean="0">
                <a:latin typeface="+mj-lt"/>
                <a:ea typeface="Times New Roman"/>
                <a:cs typeface="Times New Roman"/>
              </a:rPr>
              <a:t> = 0</a:t>
            </a:r>
            <a:endParaRPr lang="zh-HK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818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Description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Ben is hurrying for the restroom</a:t>
            </a:r>
            <a:r>
              <a:rPr lang="en-US" altLang="zh-HK" dirty="0" smtClean="0"/>
              <a:t>!</a:t>
            </a:r>
          </a:p>
          <a:p>
            <a:endParaRPr lang="en-US" altLang="zh-HK" dirty="0"/>
          </a:p>
          <a:p>
            <a:r>
              <a:rPr lang="en-US" altLang="zh-HK" dirty="0"/>
              <a:t>As you might know, men have a habit when choosing which urinal (</a:t>
            </a:r>
            <a:r>
              <a:rPr lang="zh-HK" altLang="en-US" dirty="0"/>
              <a:t>小便斗</a:t>
            </a:r>
            <a:r>
              <a:rPr lang="en-US" altLang="zh-HK" dirty="0"/>
              <a:t>) to use: </a:t>
            </a:r>
            <a:r>
              <a:rPr lang="en-US" altLang="zh-HK" b="1" dirty="0"/>
              <a:t>choose the one from other people as far as possible</a:t>
            </a:r>
            <a:r>
              <a:rPr lang="en-US" altLang="zh-HK" dirty="0" smtClean="0"/>
              <a:t>.</a:t>
            </a:r>
          </a:p>
          <a:p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234176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Code</a:t>
            </a:r>
            <a:endParaRPr lang="zh-HK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600" b="1" kern="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/* </a:t>
            </a:r>
            <a:r>
              <a:rPr lang="en-US" altLang="zh-HK" sz="1600" b="1" kern="0" dirty="0">
                <a:solidFill>
                  <a:srgbClr val="008000"/>
                </a:solidFill>
                <a:latin typeface="Courier New"/>
                <a:cs typeface="Times New Roman"/>
              </a:rPr>
              <a:t>update occupancy of urinal </a:t>
            </a:r>
            <a:r>
              <a:rPr lang="en-US" altLang="zh-HK" sz="1600" b="1" kern="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*/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while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K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--)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max_min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en-US" altLang="zh-HK" sz="16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max_i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600" b="1" kern="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N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++)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urinal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])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continue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altLang="zh-HK" sz="1600" b="1" kern="100" dirty="0" smtClean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cur_L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cur_R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cur_i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while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(!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urinal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[--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])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cur_L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cur_i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while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(!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urinal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[++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])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cur_R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++;</a:t>
            </a:r>
            <a:endParaRPr lang="zh-HK" altLang="en-US" sz="1600" b="1" dirty="0"/>
          </a:p>
        </p:txBody>
      </p:sp>
      <p:sp>
        <p:nvSpPr>
          <p:cNvPr id="3" name="矩形 2"/>
          <p:cNvSpPr/>
          <p:nvPr/>
        </p:nvSpPr>
        <p:spPr>
          <a:xfrm>
            <a:off x="5904148" y="2736099"/>
            <a:ext cx="3079689" cy="369332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chemeClr val="bg1"/>
                </a:solidFill>
              </a:rPr>
              <a:t>1. If </a:t>
            </a:r>
            <a:r>
              <a:rPr lang="en-US" altLang="zh-HK" dirty="0">
                <a:solidFill>
                  <a:schemeClr val="bg1"/>
                </a:solidFill>
              </a:rPr>
              <a:t>the urinal is occupied, </a:t>
            </a:r>
            <a:r>
              <a:rPr lang="en-US" altLang="zh-HK" dirty="0" smtClean="0">
                <a:solidFill>
                  <a:schemeClr val="bg1"/>
                </a:solidFill>
              </a:rPr>
              <a:t>skip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13632" y="2283718"/>
            <a:ext cx="2985304" cy="369332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chemeClr val="bg1"/>
                </a:solidFill>
              </a:rPr>
              <a:t>Start from the 1</a:t>
            </a:r>
            <a:r>
              <a:rPr lang="en-US" altLang="zh-HK" baseline="30000" dirty="0" smtClean="0">
                <a:solidFill>
                  <a:schemeClr val="bg1"/>
                </a:solidFill>
              </a:rPr>
              <a:t>st</a:t>
            </a:r>
            <a:r>
              <a:rPr lang="en-US" altLang="zh-HK" dirty="0" smtClean="0">
                <a:solidFill>
                  <a:schemeClr val="bg1"/>
                </a:solidFill>
              </a:rPr>
              <a:t> to n</a:t>
            </a:r>
            <a:r>
              <a:rPr lang="en-US" altLang="zh-HK" baseline="30000" dirty="0" smtClean="0">
                <a:solidFill>
                  <a:schemeClr val="bg1"/>
                </a:solidFill>
              </a:rPr>
              <a:t>th</a:t>
            </a:r>
            <a:r>
              <a:rPr lang="en-US" altLang="zh-HK" dirty="0" smtClean="0">
                <a:solidFill>
                  <a:schemeClr val="bg1"/>
                </a:solidFill>
              </a:rPr>
              <a:t> urinal 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04148" y="3677205"/>
            <a:ext cx="2944204" cy="369332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chemeClr val="bg1"/>
                </a:solidFill>
              </a:rPr>
              <a:t>2. Count the current </a:t>
            </a:r>
            <a:r>
              <a:rPr lang="en-US" altLang="zh-HK" dirty="0">
                <a:solidFill>
                  <a:schemeClr val="bg1"/>
                </a:solidFill>
              </a:rPr>
              <a:t>L</a:t>
            </a:r>
            <a:r>
              <a:rPr lang="en-US" altLang="zh-HK" baseline="-25000" dirty="0">
                <a:solidFill>
                  <a:schemeClr val="bg1"/>
                </a:solidFill>
              </a:rPr>
              <a:t>i</a:t>
            </a:r>
            <a:r>
              <a:rPr lang="en-US" altLang="zh-HK" dirty="0">
                <a:solidFill>
                  <a:schemeClr val="bg1"/>
                </a:solidFill>
              </a:rPr>
              <a:t> and </a:t>
            </a:r>
            <a:r>
              <a:rPr lang="en-US" altLang="zh-HK" dirty="0" err="1">
                <a:solidFill>
                  <a:schemeClr val="bg1"/>
                </a:solidFill>
              </a:rPr>
              <a:t>R</a:t>
            </a:r>
            <a:r>
              <a:rPr lang="en-US" altLang="zh-HK" baseline="-25000" dirty="0" err="1">
                <a:solidFill>
                  <a:schemeClr val="bg1"/>
                </a:solidFill>
              </a:rPr>
              <a:t>i</a:t>
            </a:r>
            <a:r>
              <a:rPr lang="en-US" altLang="zh-HK" dirty="0" smtClean="0">
                <a:solidFill>
                  <a:schemeClr val="bg1"/>
                </a:solidFill>
              </a:rPr>
              <a:t> 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27884" y="1729809"/>
            <a:ext cx="1621598" cy="369332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chemeClr val="bg1"/>
                </a:solidFill>
              </a:rPr>
              <a:t>Reset </a:t>
            </a:r>
            <a:r>
              <a:rPr lang="en-US" altLang="zh-HK" dirty="0" err="1" smtClean="0">
                <a:solidFill>
                  <a:schemeClr val="bg1"/>
                </a:solidFill>
              </a:rPr>
              <a:t>max_min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55196" y="3327834"/>
            <a:ext cx="3328641" cy="172819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none">
            <a:noAutofit/>
          </a:bodyPr>
          <a:lstStyle/>
          <a:p>
            <a:r>
              <a:rPr lang="en-US" altLang="zh-HK" sz="1600" dirty="0"/>
              <a:t>urinal[ ] </a:t>
            </a:r>
            <a:endParaRPr lang="zh-HK" altLang="en-US" sz="16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05893"/>
              </p:ext>
            </p:extLst>
          </p:nvPr>
        </p:nvGraphicFramePr>
        <p:xfrm>
          <a:off x="6211529" y="3862159"/>
          <a:ext cx="23762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0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1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2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3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4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5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1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0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0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0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6537560" y="3644279"/>
            <a:ext cx="502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200" b="1" kern="0" dirty="0" err="1">
                <a:solidFill>
                  <a:srgbClr val="FF0000"/>
                </a:solidFill>
                <a:latin typeface="+mj-lt"/>
                <a:ea typeface="Times New Roman"/>
                <a:cs typeface="Times New Roman"/>
              </a:rPr>
              <a:t>cur_i</a:t>
            </a:r>
            <a:endParaRPr lang="zh-HK" altLang="en-US" sz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向右箭號 19"/>
          <p:cNvSpPr/>
          <p:nvPr/>
        </p:nvSpPr>
        <p:spPr>
          <a:xfrm>
            <a:off x="1256261" y="3975906"/>
            <a:ext cx="162018" cy="1800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7" name="矩形 26"/>
          <p:cNvSpPr/>
          <p:nvPr/>
        </p:nvSpPr>
        <p:spPr>
          <a:xfrm>
            <a:off x="8184378" y="4587974"/>
            <a:ext cx="75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200" b="1" kern="0" dirty="0" err="1" smtClean="0">
                <a:latin typeface="+mj-lt"/>
                <a:ea typeface="Times New Roman"/>
                <a:cs typeface="Times New Roman"/>
              </a:rPr>
              <a:t>cur_</a:t>
            </a:r>
            <a:r>
              <a:rPr lang="en-US" altLang="zh-TW" sz="1200" b="1" kern="0" dirty="0" err="1" smtClean="0">
                <a:latin typeface="+mj-lt"/>
                <a:ea typeface="Times New Roman"/>
                <a:cs typeface="Times New Roman"/>
              </a:rPr>
              <a:t>L</a:t>
            </a:r>
            <a:r>
              <a:rPr lang="en-US" altLang="zh-TW" sz="1200" b="1" kern="0" dirty="0">
                <a:latin typeface="+mj-lt"/>
                <a:ea typeface="Times New Roman"/>
                <a:cs typeface="Times New Roman"/>
              </a:rPr>
              <a:t> </a:t>
            </a:r>
            <a:r>
              <a:rPr lang="en-US" altLang="zh-TW" sz="1200" b="1" kern="0" dirty="0" smtClean="0">
                <a:latin typeface="+mj-lt"/>
                <a:ea typeface="Times New Roman"/>
                <a:cs typeface="Times New Roman"/>
              </a:rPr>
              <a:t>= 0</a:t>
            </a:r>
            <a:endParaRPr lang="zh-HK" altLang="en-US" sz="1200" dirty="0">
              <a:latin typeface="+mj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185126" y="4792750"/>
            <a:ext cx="7761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200" b="1" kern="0" dirty="0" err="1" smtClean="0">
                <a:latin typeface="+mj-lt"/>
                <a:ea typeface="Times New Roman"/>
                <a:cs typeface="Times New Roman"/>
              </a:rPr>
              <a:t>cur_</a:t>
            </a:r>
            <a:r>
              <a:rPr lang="en-US" altLang="zh-TW" sz="1200" b="1" kern="0" dirty="0" err="1">
                <a:latin typeface="+mj-lt"/>
                <a:ea typeface="Times New Roman"/>
                <a:cs typeface="Times New Roman"/>
              </a:rPr>
              <a:t>R</a:t>
            </a:r>
            <a:r>
              <a:rPr lang="en-US" altLang="zh-TW" sz="1200" b="1" kern="0" dirty="0" smtClean="0">
                <a:latin typeface="+mj-lt"/>
                <a:ea typeface="Times New Roman"/>
                <a:cs typeface="Times New Roman"/>
              </a:rPr>
              <a:t> = 0</a:t>
            </a:r>
            <a:endParaRPr lang="zh-HK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68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Code</a:t>
            </a:r>
            <a:endParaRPr lang="zh-HK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600" b="1" kern="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/* </a:t>
            </a:r>
            <a:r>
              <a:rPr lang="en-US" altLang="zh-HK" sz="1600" b="1" kern="0" dirty="0">
                <a:solidFill>
                  <a:srgbClr val="008000"/>
                </a:solidFill>
                <a:latin typeface="Courier New"/>
                <a:cs typeface="Times New Roman"/>
              </a:rPr>
              <a:t>update occupancy of urinal </a:t>
            </a:r>
            <a:r>
              <a:rPr lang="en-US" altLang="zh-HK" sz="1600" b="1" kern="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*/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while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K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--)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max_min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en-US" altLang="zh-HK" sz="16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max_i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600" b="1" kern="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N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++)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urinal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])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continue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altLang="zh-HK" sz="1600" b="1" kern="100" dirty="0" smtClean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cur_L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cur_R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cur_i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while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(!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urinal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[--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])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cur_L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cur_i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while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(!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urinal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[++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])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cur_R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++;</a:t>
            </a:r>
            <a:endParaRPr lang="zh-HK" altLang="en-US" sz="1600" b="1" dirty="0"/>
          </a:p>
        </p:txBody>
      </p:sp>
      <p:sp>
        <p:nvSpPr>
          <p:cNvPr id="3" name="矩形 2"/>
          <p:cNvSpPr/>
          <p:nvPr/>
        </p:nvSpPr>
        <p:spPr>
          <a:xfrm>
            <a:off x="5904148" y="2736099"/>
            <a:ext cx="3079689" cy="369332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chemeClr val="bg1"/>
                </a:solidFill>
              </a:rPr>
              <a:t>1. If </a:t>
            </a:r>
            <a:r>
              <a:rPr lang="en-US" altLang="zh-HK" dirty="0">
                <a:solidFill>
                  <a:schemeClr val="bg1"/>
                </a:solidFill>
              </a:rPr>
              <a:t>the urinal is occupied, </a:t>
            </a:r>
            <a:r>
              <a:rPr lang="en-US" altLang="zh-HK" dirty="0" smtClean="0">
                <a:solidFill>
                  <a:schemeClr val="bg1"/>
                </a:solidFill>
              </a:rPr>
              <a:t>skip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13632" y="2283718"/>
            <a:ext cx="2985304" cy="369332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chemeClr val="bg1"/>
                </a:solidFill>
              </a:rPr>
              <a:t>Start from the 1</a:t>
            </a:r>
            <a:r>
              <a:rPr lang="en-US" altLang="zh-HK" baseline="30000" dirty="0" smtClean="0">
                <a:solidFill>
                  <a:schemeClr val="bg1"/>
                </a:solidFill>
              </a:rPr>
              <a:t>st</a:t>
            </a:r>
            <a:r>
              <a:rPr lang="en-US" altLang="zh-HK" dirty="0" smtClean="0">
                <a:solidFill>
                  <a:schemeClr val="bg1"/>
                </a:solidFill>
              </a:rPr>
              <a:t> to n</a:t>
            </a:r>
            <a:r>
              <a:rPr lang="en-US" altLang="zh-HK" baseline="30000" dirty="0" smtClean="0">
                <a:solidFill>
                  <a:schemeClr val="bg1"/>
                </a:solidFill>
              </a:rPr>
              <a:t>th</a:t>
            </a:r>
            <a:r>
              <a:rPr lang="en-US" altLang="zh-HK" dirty="0" smtClean="0">
                <a:solidFill>
                  <a:schemeClr val="bg1"/>
                </a:solidFill>
              </a:rPr>
              <a:t> urinal 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04148" y="3677205"/>
            <a:ext cx="2944204" cy="369332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chemeClr val="bg1"/>
                </a:solidFill>
              </a:rPr>
              <a:t>2. Count the current </a:t>
            </a:r>
            <a:r>
              <a:rPr lang="en-US" altLang="zh-HK" dirty="0">
                <a:solidFill>
                  <a:schemeClr val="bg1"/>
                </a:solidFill>
              </a:rPr>
              <a:t>L</a:t>
            </a:r>
            <a:r>
              <a:rPr lang="en-US" altLang="zh-HK" baseline="-25000" dirty="0">
                <a:solidFill>
                  <a:schemeClr val="bg1"/>
                </a:solidFill>
              </a:rPr>
              <a:t>i</a:t>
            </a:r>
            <a:r>
              <a:rPr lang="en-US" altLang="zh-HK" dirty="0">
                <a:solidFill>
                  <a:schemeClr val="bg1"/>
                </a:solidFill>
              </a:rPr>
              <a:t> and </a:t>
            </a:r>
            <a:r>
              <a:rPr lang="en-US" altLang="zh-HK" dirty="0" err="1">
                <a:solidFill>
                  <a:schemeClr val="bg1"/>
                </a:solidFill>
              </a:rPr>
              <a:t>R</a:t>
            </a:r>
            <a:r>
              <a:rPr lang="en-US" altLang="zh-HK" baseline="-25000" dirty="0" err="1">
                <a:solidFill>
                  <a:schemeClr val="bg1"/>
                </a:solidFill>
              </a:rPr>
              <a:t>i</a:t>
            </a:r>
            <a:r>
              <a:rPr lang="en-US" altLang="zh-HK" dirty="0" smtClean="0">
                <a:solidFill>
                  <a:schemeClr val="bg1"/>
                </a:solidFill>
              </a:rPr>
              <a:t> 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27884" y="1729809"/>
            <a:ext cx="1621598" cy="369332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chemeClr val="bg1"/>
                </a:solidFill>
              </a:rPr>
              <a:t>Reset </a:t>
            </a:r>
            <a:r>
              <a:rPr lang="en-US" altLang="zh-HK" dirty="0" err="1" smtClean="0">
                <a:solidFill>
                  <a:schemeClr val="bg1"/>
                </a:solidFill>
              </a:rPr>
              <a:t>max_min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55196" y="3327834"/>
            <a:ext cx="3328641" cy="172819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none">
            <a:noAutofit/>
          </a:bodyPr>
          <a:lstStyle/>
          <a:p>
            <a:r>
              <a:rPr lang="en-US" altLang="zh-HK" sz="1600" dirty="0"/>
              <a:t>urinal[ ] </a:t>
            </a:r>
            <a:endParaRPr lang="zh-HK" altLang="en-US" sz="16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742129"/>
              </p:ext>
            </p:extLst>
          </p:nvPr>
        </p:nvGraphicFramePr>
        <p:xfrm>
          <a:off x="6211529" y="3862159"/>
          <a:ext cx="23762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0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1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2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3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4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5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1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0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0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0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6840252" y="3644279"/>
            <a:ext cx="6559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200" b="1" kern="0" dirty="0" smtClean="0">
                <a:solidFill>
                  <a:srgbClr val="FF0000"/>
                </a:solidFill>
                <a:latin typeface="+mj-lt"/>
                <a:ea typeface="Times New Roman"/>
                <a:cs typeface="Times New Roman"/>
              </a:rPr>
              <a:t>++</a:t>
            </a:r>
            <a:r>
              <a:rPr lang="en-US" altLang="zh-HK" sz="1200" b="1" kern="0" dirty="0" err="1" smtClean="0">
                <a:solidFill>
                  <a:srgbClr val="FF0000"/>
                </a:solidFill>
                <a:latin typeface="+mj-lt"/>
                <a:ea typeface="Times New Roman"/>
                <a:cs typeface="Times New Roman"/>
              </a:rPr>
              <a:t>cur_i</a:t>
            </a:r>
            <a:endParaRPr lang="zh-HK" altLang="en-US" sz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5" name="向右箭號 24"/>
          <p:cNvSpPr/>
          <p:nvPr/>
        </p:nvSpPr>
        <p:spPr>
          <a:xfrm>
            <a:off x="1256261" y="4191930"/>
            <a:ext cx="162018" cy="1800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7" name="矩形 26"/>
          <p:cNvSpPr/>
          <p:nvPr/>
        </p:nvSpPr>
        <p:spPr>
          <a:xfrm>
            <a:off x="8184378" y="4587974"/>
            <a:ext cx="75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200" b="1" kern="0" dirty="0" err="1" smtClean="0">
                <a:latin typeface="+mj-lt"/>
                <a:ea typeface="Times New Roman"/>
                <a:cs typeface="Times New Roman"/>
              </a:rPr>
              <a:t>cur_</a:t>
            </a:r>
            <a:r>
              <a:rPr lang="en-US" altLang="zh-TW" sz="1200" b="1" kern="0" dirty="0" err="1" smtClean="0">
                <a:latin typeface="+mj-lt"/>
                <a:ea typeface="Times New Roman"/>
                <a:cs typeface="Times New Roman"/>
              </a:rPr>
              <a:t>L</a:t>
            </a:r>
            <a:r>
              <a:rPr lang="en-US" altLang="zh-TW" sz="1200" b="1" kern="0" dirty="0">
                <a:latin typeface="+mj-lt"/>
                <a:ea typeface="Times New Roman"/>
                <a:cs typeface="Times New Roman"/>
              </a:rPr>
              <a:t> </a:t>
            </a:r>
            <a:r>
              <a:rPr lang="en-US" altLang="zh-TW" sz="1200" b="1" kern="0" dirty="0" smtClean="0">
                <a:latin typeface="+mj-lt"/>
                <a:ea typeface="Times New Roman"/>
                <a:cs typeface="Times New Roman"/>
              </a:rPr>
              <a:t>= 0</a:t>
            </a:r>
            <a:endParaRPr lang="zh-HK" altLang="en-US" sz="1200" dirty="0">
              <a:latin typeface="+mj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185126" y="4792750"/>
            <a:ext cx="6623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200" b="1" kern="0" dirty="0" err="1" smtClean="0">
                <a:latin typeface="+mj-lt"/>
                <a:ea typeface="Times New Roman"/>
                <a:cs typeface="Times New Roman"/>
              </a:rPr>
              <a:t>cur_</a:t>
            </a:r>
            <a:r>
              <a:rPr lang="en-US" altLang="zh-TW" sz="1200" b="1" kern="0" dirty="0" err="1">
                <a:latin typeface="+mj-lt"/>
                <a:ea typeface="Times New Roman"/>
                <a:cs typeface="Times New Roman"/>
              </a:rPr>
              <a:t>R</a:t>
            </a:r>
            <a:r>
              <a:rPr lang="en-US" altLang="zh-TW" sz="1200" b="1" kern="0" dirty="0" smtClean="0">
                <a:latin typeface="+mj-lt"/>
                <a:ea typeface="Times New Roman"/>
                <a:cs typeface="Times New Roman"/>
              </a:rPr>
              <a:t> =</a:t>
            </a:r>
            <a:endParaRPr lang="zh-HK" altLang="en-US" sz="1200" dirty="0">
              <a:latin typeface="+mj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311011" y="3367101"/>
            <a:ext cx="7040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200" b="1" kern="0" dirty="0" err="1" smtClean="0">
                <a:solidFill>
                  <a:srgbClr val="FF0000"/>
                </a:solidFill>
                <a:latin typeface="+mj-lt"/>
                <a:ea typeface="Times New Roman"/>
                <a:cs typeface="Times New Roman"/>
              </a:rPr>
              <a:t>cur_</a:t>
            </a:r>
            <a:r>
              <a:rPr lang="en-US" altLang="zh-TW" sz="1200" b="1" kern="0" dirty="0" err="1" smtClean="0">
                <a:solidFill>
                  <a:srgbClr val="FF0000"/>
                </a:solidFill>
                <a:latin typeface="+mj-lt"/>
                <a:ea typeface="Times New Roman"/>
                <a:cs typeface="Times New Roman"/>
              </a:rPr>
              <a:t>R</a:t>
            </a:r>
            <a:r>
              <a:rPr lang="en-US" altLang="zh-TW" sz="1200" b="1" kern="0" dirty="0" smtClean="0">
                <a:solidFill>
                  <a:srgbClr val="FF0000"/>
                </a:solidFill>
                <a:latin typeface="+mj-lt"/>
                <a:ea typeface="Times New Roman"/>
                <a:cs typeface="Times New Roman"/>
              </a:rPr>
              <a:t>++</a:t>
            </a:r>
            <a:endParaRPr lang="zh-HK" altLang="en-US" sz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01274" y="4792750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kern="0" dirty="0">
                <a:cs typeface="Times New Roman"/>
              </a:rPr>
              <a:t>0</a:t>
            </a:r>
            <a:endParaRPr lang="zh-HK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8701274" y="4792750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kern="0" dirty="0" smtClean="0">
                <a:solidFill>
                  <a:srgbClr val="FF0000"/>
                </a:solidFill>
                <a:latin typeface="+mj-lt"/>
                <a:ea typeface="Times New Roman"/>
                <a:cs typeface="Times New Roman"/>
              </a:rPr>
              <a:t>1</a:t>
            </a:r>
            <a:endParaRPr lang="zh-HK" altLang="en-US" sz="12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66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 animBg="1"/>
      <p:bldP spid="29" grpId="0"/>
      <p:bldP spid="6" grpId="0"/>
      <p:bldP spid="3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Code</a:t>
            </a:r>
            <a:endParaRPr lang="zh-HK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600" b="1" kern="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/* </a:t>
            </a:r>
            <a:r>
              <a:rPr lang="en-US" altLang="zh-HK" sz="1600" b="1" kern="0" dirty="0">
                <a:solidFill>
                  <a:srgbClr val="008000"/>
                </a:solidFill>
                <a:latin typeface="Courier New"/>
                <a:cs typeface="Times New Roman"/>
              </a:rPr>
              <a:t>update occupancy of urinal </a:t>
            </a:r>
            <a:r>
              <a:rPr lang="en-US" altLang="zh-HK" sz="1600" b="1" kern="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*/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while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K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--)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max_min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en-US" altLang="zh-HK" sz="16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max_i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600" b="1" kern="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N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++)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urinal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])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continue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altLang="zh-HK" sz="1600" b="1" kern="100" dirty="0" smtClean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cur_L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cur_R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cur_i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while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(!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urinal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[--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])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cur_L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cur_i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while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(!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urinal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[++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])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cur_R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++;</a:t>
            </a:r>
            <a:endParaRPr lang="zh-HK" altLang="en-US" sz="1600" b="1" dirty="0"/>
          </a:p>
        </p:txBody>
      </p:sp>
      <p:sp>
        <p:nvSpPr>
          <p:cNvPr id="3" name="矩形 2"/>
          <p:cNvSpPr/>
          <p:nvPr/>
        </p:nvSpPr>
        <p:spPr>
          <a:xfrm>
            <a:off x="5904148" y="2736099"/>
            <a:ext cx="3079689" cy="369332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chemeClr val="bg1"/>
                </a:solidFill>
              </a:rPr>
              <a:t>1. If </a:t>
            </a:r>
            <a:r>
              <a:rPr lang="en-US" altLang="zh-HK" dirty="0">
                <a:solidFill>
                  <a:schemeClr val="bg1"/>
                </a:solidFill>
              </a:rPr>
              <a:t>the urinal is occupied, </a:t>
            </a:r>
            <a:r>
              <a:rPr lang="en-US" altLang="zh-HK" dirty="0" smtClean="0">
                <a:solidFill>
                  <a:schemeClr val="bg1"/>
                </a:solidFill>
              </a:rPr>
              <a:t>skip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13632" y="2283718"/>
            <a:ext cx="2985304" cy="369332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chemeClr val="bg1"/>
                </a:solidFill>
              </a:rPr>
              <a:t>Start from the 1</a:t>
            </a:r>
            <a:r>
              <a:rPr lang="en-US" altLang="zh-HK" baseline="30000" dirty="0" smtClean="0">
                <a:solidFill>
                  <a:schemeClr val="bg1"/>
                </a:solidFill>
              </a:rPr>
              <a:t>st</a:t>
            </a:r>
            <a:r>
              <a:rPr lang="en-US" altLang="zh-HK" dirty="0" smtClean="0">
                <a:solidFill>
                  <a:schemeClr val="bg1"/>
                </a:solidFill>
              </a:rPr>
              <a:t> to n</a:t>
            </a:r>
            <a:r>
              <a:rPr lang="en-US" altLang="zh-HK" baseline="30000" dirty="0" smtClean="0">
                <a:solidFill>
                  <a:schemeClr val="bg1"/>
                </a:solidFill>
              </a:rPr>
              <a:t>th</a:t>
            </a:r>
            <a:r>
              <a:rPr lang="en-US" altLang="zh-HK" dirty="0" smtClean="0">
                <a:solidFill>
                  <a:schemeClr val="bg1"/>
                </a:solidFill>
              </a:rPr>
              <a:t> urinal 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04148" y="3677205"/>
            <a:ext cx="2944204" cy="369332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chemeClr val="bg1"/>
                </a:solidFill>
              </a:rPr>
              <a:t>2. Count the current </a:t>
            </a:r>
            <a:r>
              <a:rPr lang="en-US" altLang="zh-HK" dirty="0">
                <a:solidFill>
                  <a:schemeClr val="bg1"/>
                </a:solidFill>
              </a:rPr>
              <a:t>L</a:t>
            </a:r>
            <a:r>
              <a:rPr lang="en-US" altLang="zh-HK" baseline="-25000" dirty="0">
                <a:solidFill>
                  <a:schemeClr val="bg1"/>
                </a:solidFill>
              </a:rPr>
              <a:t>i</a:t>
            </a:r>
            <a:r>
              <a:rPr lang="en-US" altLang="zh-HK" dirty="0">
                <a:solidFill>
                  <a:schemeClr val="bg1"/>
                </a:solidFill>
              </a:rPr>
              <a:t> and </a:t>
            </a:r>
            <a:r>
              <a:rPr lang="en-US" altLang="zh-HK" dirty="0" err="1">
                <a:solidFill>
                  <a:schemeClr val="bg1"/>
                </a:solidFill>
              </a:rPr>
              <a:t>R</a:t>
            </a:r>
            <a:r>
              <a:rPr lang="en-US" altLang="zh-HK" baseline="-25000" dirty="0" err="1">
                <a:solidFill>
                  <a:schemeClr val="bg1"/>
                </a:solidFill>
              </a:rPr>
              <a:t>i</a:t>
            </a:r>
            <a:r>
              <a:rPr lang="en-US" altLang="zh-HK" dirty="0" smtClean="0">
                <a:solidFill>
                  <a:schemeClr val="bg1"/>
                </a:solidFill>
              </a:rPr>
              <a:t> 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27884" y="1729809"/>
            <a:ext cx="1621598" cy="369332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chemeClr val="bg1"/>
                </a:solidFill>
              </a:rPr>
              <a:t>Reset </a:t>
            </a:r>
            <a:r>
              <a:rPr lang="en-US" altLang="zh-HK" dirty="0" err="1" smtClean="0">
                <a:solidFill>
                  <a:schemeClr val="bg1"/>
                </a:solidFill>
              </a:rPr>
              <a:t>max_min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55196" y="3327834"/>
            <a:ext cx="3328641" cy="172819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none">
            <a:noAutofit/>
          </a:bodyPr>
          <a:lstStyle/>
          <a:p>
            <a:r>
              <a:rPr lang="en-US" altLang="zh-HK" sz="1600" dirty="0"/>
              <a:t>urinal[ ] </a:t>
            </a:r>
            <a:endParaRPr lang="zh-HK" altLang="en-US" sz="16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355522"/>
              </p:ext>
            </p:extLst>
          </p:nvPr>
        </p:nvGraphicFramePr>
        <p:xfrm>
          <a:off x="6211529" y="3862159"/>
          <a:ext cx="23762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0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1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2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3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4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5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1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0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0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0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7264423" y="3644279"/>
            <a:ext cx="6559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200" b="1" kern="0" dirty="0" smtClean="0">
                <a:solidFill>
                  <a:srgbClr val="FF0000"/>
                </a:solidFill>
                <a:latin typeface="+mj-lt"/>
                <a:ea typeface="Times New Roman"/>
                <a:cs typeface="Times New Roman"/>
              </a:rPr>
              <a:t>++</a:t>
            </a:r>
            <a:r>
              <a:rPr lang="en-US" altLang="zh-HK" sz="1200" b="1" kern="0" dirty="0" err="1" smtClean="0">
                <a:solidFill>
                  <a:srgbClr val="FF0000"/>
                </a:solidFill>
                <a:latin typeface="+mj-lt"/>
                <a:ea typeface="Times New Roman"/>
                <a:cs typeface="Times New Roman"/>
              </a:rPr>
              <a:t>cur_i</a:t>
            </a:r>
            <a:endParaRPr lang="zh-HK" altLang="en-US" sz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5" name="向右箭號 24"/>
          <p:cNvSpPr/>
          <p:nvPr/>
        </p:nvSpPr>
        <p:spPr>
          <a:xfrm>
            <a:off x="1256261" y="4191930"/>
            <a:ext cx="162018" cy="1800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矩形 25"/>
          <p:cNvSpPr/>
          <p:nvPr/>
        </p:nvSpPr>
        <p:spPr>
          <a:xfrm>
            <a:off x="8311011" y="3367101"/>
            <a:ext cx="7040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200" b="1" kern="0" dirty="0" err="1" smtClean="0">
                <a:solidFill>
                  <a:srgbClr val="FF0000"/>
                </a:solidFill>
                <a:latin typeface="+mj-lt"/>
                <a:ea typeface="Times New Roman"/>
                <a:cs typeface="Times New Roman"/>
              </a:rPr>
              <a:t>cur_</a:t>
            </a:r>
            <a:r>
              <a:rPr lang="en-US" altLang="zh-TW" sz="1200" b="1" kern="0" dirty="0" err="1" smtClean="0">
                <a:solidFill>
                  <a:srgbClr val="FF0000"/>
                </a:solidFill>
                <a:latin typeface="+mj-lt"/>
                <a:ea typeface="Times New Roman"/>
                <a:cs typeface="Times New Roman"/>
              </a:rPr>
              <a:t>R</a:t>
            </a:r>
            <a:r>
              <a:rPr lang="en-US" altLang="zh-TW" sz="1200" b="1" kern="0" dirty="0" smtClean="0">
                <a:solidFill>
                  <a:srgbClr val="FF0000"/>
                </a:solidFill>
                <a:latin typeface="+mj-lt"/>
                <a:ea typeface="Times New Roman"/>
                <a:cs typeface="Times New Roman"/>
              </a:rPr>
              <a:t>++</a:t>
            </a:r>
            <a:endParaRPr lang="zh-HK" altLang="en-US" sz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184378" y="4587974"/>
            <a:ext cx="75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200" b="1" kern="0" dirty="0" err="1" smtClean="0">
                <a:latin typeface="+mj-lt"/>
                <a:ea typeface="Times New Roman"/>
                <a:cs typeface="Times New Roman"/>
              </a:rPr>
              <a:t>cur_</a:t>
            </a:r>
            <a:r>
              <a:rPr lang="en-US" altLang="zh-TW" sz="1200" b="1" kern="0" dirty="0" err="1" smtClean="0">
                <a:latin typeface="+mj-lt"/>
                <a:ea typeface="Times New Roman"/>
                <a:cs typeface="Times New Roman"/>
              </a:rPr>
              <a:t>L</a:t>
            </a:r>
            <a:r>
              <a:rPr lang="en-US" altLang="zh-TW" sz="1200" b="1" kern="0" dirty="0">
                <a:latin typeface="+mj-lt"/>
                <a:ea typeface="Times New Roman"/>
                <a:cs typeface="Times New Roman"/>
              </a:rPr>
              <a:t> </a:t>
            </a:r>
            <a:r>
              <a:rPr lang="en-US" altLang="zh-TW" sz="1200" b="1" kern="0" dirty="0" smtClean="0">
                <a:latin typeface="+mj-lt"/>
                <a:ea typeface="Times New Roman"/>
                <a:cs typeface="Times New Roman"/>
              </a:rPr>
              <a:t>= 0</a:t>
            </a:r>
            <a:endParaRPr lang="zh-HK" altLang="en-US" sz="1200" dirty="0">
              <a:latin typeface="+mj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185126" y="4792750"/>
            <a:ext cx="6623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200" b="1" kern="0" dirty="0" err="1" smtClean="0">
                <a:latin typeface="+mj-lt"/>
                <a:ea typeface="Times New Roman"/>
                <a:cs typeface="Times New Roman"/>
              </a:rPr>
              <a:t>cur_</a:t>
            </a:r>
            <a:r>
              <a:rPr lang="en-US" altLang="zh-TW" sz="1200" b="1" kern="0" dirty="0" err="1">
                <a:latin typeface="+mj-lt"/>
                <a:ea typeface="Times New Roman"/>
                <a:cs typeface="Times New Roman"/>
              </a:rPr>
              <a:t>R</a:t>
            </a:r>
            <a:r>
              <a:rPr lang="en-US" altLang="zh-TW" sz="1200" b="1" kern="0" dirty="0" smtClean="0">
                <a:latin typeface="+mj-lt"/>
                <a:ea typeface="Times New Roman"/>
                <a:cs typeface="Times New Roman"/>
              </a:rPr>
              <a:t> =</a:t>
            </a:r>
            <a:endParaRPr lang="zh-HK" altLang="en-US" sz="1200" dirty="0">
              <a:latin typeface="+mj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701274" y="4792750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kern="0" dirty="0">
                <a:cs typeface="Times New Roman"/>
              </a:rPr>
              <a:t>1</a:t>
            </a:r>
            <a:endParaRPr lang="zh-HK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8701274" y="4792750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kern="0" dirty="0">
                <a:solidFill>
                  <a:srgbClr val="FF0000"/>
                </a:solidFill>
                <a:latin typeface="+mj-lt"/>
                <a:cs typeface="Times New Roman"/>
              </a:rPr>
              <a:t>2</a:t>
            </a:r>
            <a:endParaRPr lang="zh-HK" altLang="en-US" sz="12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344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 animBg="1"/>
      <p:bldP spid="26" grpId="0"/>
      <p:bldP spid="29" grpId="0"/>
      <p:bldP spid="3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Code</a:t>
            </a:r>
            <a:endParaRPr lang="zh-HK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600" b="1" kern="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/* </a:t>
            </a:r>
            <a:r>
              <a:rPr lang="en-US" altLang="zh-HK" sz="1600" b="1" kern="0" dirty="0">
                <a:solidFill>
                  <a:srgbClr val="008000"/>
                </a:solidFill>
                <a:latin typeface="Courier New"/>
                <a:cs typeface="Times New Roman"/>
              </a:rPr>
              <a:t>update occupancy of urinal </a:t>
            </a:r>
            <a:r>
              <a:rPr lang="en-US" altLang="zh-HK" sz="1600" b="1" kern="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*/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while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K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--)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max_min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en-US" altLang="zh-HK" sz="16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max_i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600" b="1" kern="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N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++)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urinal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])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continue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altLang="zh-HK" sz="1600" b="1" kern="100" dirty="0" smtClean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cur_L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cur_R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cur_i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while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(!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urinal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[--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])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cur_L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cur_i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while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(!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urinal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[++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])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cur_R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++;</a:t>
            </a:r>
            <a:endParaRPr lang="zh-HK" altLang="en-US" sz="1600" b="1" dirty="0"/>
          </a:p>
        </p:txBody>
      </p:sp>
      <p:sp>
        <p:nvSpPr>
          <p:cNvPr id="3" name="矩形 2"/>
          <p:cNvSpPr/>
          <p:nvPr/>
        </p:nvSpPr>
        <p:spPr>
          <a:xfrm>
            <a:off x="5904148" y="2736099"/>
            <a:ext cx="3079689" cy="369332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chemeClr val="bg1"/>
                </a:solidFill>
              </a:rPr>
              <a:t>1. If </a:t>
            </a:r>
            <a:r>
              <a:rPr lang="en-US" altLang="zh-HK" dirty="0">
                <a:solidFill>
                  <a:schemeClr val="bg1"/>
                </a:solidFill>
              </a:rPr>
              <a:t>the urinal is occupied, </a:t>
            </a:r>
            <a:r>
              <a:rPr lang="en-US" altLang="zh-HK" dirty="0" smtClean="0">
                <a:solidFill>
                  <a:schemeClr val="bg1"/>
                </a:solidFill>
              </a:rPr>
              <a:t>skip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13632" y="2283718"/>
            <a:ext cx="2985304" cy="369332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chemeClr val="bg1"/>
                </a:solidFill>
              </a:rPr>
              <a:t>Start from the 1</a:t>
            </a:r>
            <a:r>
              <a:rPr lang="en-US" altLang="zh-HK" baseline="30000" dirty="0" smtClean="0">
                <a:solidFill>
                  <a:schemeClr val="bg1"/>
                </a:solidFill>
              </a:rPr>
              <a:t>st</a:t>
            </a:r>
            <a:r>
              <a:rPr lang="en-US" altLang="zh-HK" dirty="0" smtClean="0">
                <a:solidFill>
                  <a:schemeClr val="bg1"/>
                </a:solidFill>
              </a:rPr>
              <a:t> to n</a:t>
            </a:r>
            <a:r>
              <a:rPr lang="en-US" altLang="zh-HK" baseline="30000" dirty="0" smtClean="0">
                <a:solidFill>
                  <a:schemeClr val="bg1"/>
                </a:solidFill>
              </a:rPr>
              <a:t>th</a:t>
            </a:r>
            <a:r>
              <a:rPr lang="en-US" altLang="zh-HK" dirty="0" smtClean="0">
                <a:solidFill>
                  <a:schemeClr val="bg1"/>
                </a:solidFill>
              </a:rPr>
              <a:t> urinal 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04148" y="3677205"/>
            <a:ext cx="2944204" cy="369332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chemeClr val="bg1"/>
                </a:solidFill>
              </a:rPr>
              <a:t>2. Count the current </a:t>
            </a:r>
            <a:r>
              <a:rPr lang="en-US" altLang="zh-HK" dirty="0">
                <a:solidFill>
                  <a:schemeClr val="bg1"/>
                </a:solidFill>
              </a:rPr>
              <a:t>L</a:t>
            </a:r>
            <a:r>
              <a:rPr lang="en-US" altLang="zh-HK" baseline="-25000" dirty="0">
                <a:solidFill>
                  <a:schemeClr val="bg1"/>
                </a:solidFill>
              </a:rPr>
              <a:t>i</a:t>
            </a:r>
            <a:r>
              <a:rPr lang="en-US" altLang="zh-HK" dirty="0">
                <a:solidFill>
                  <a:schemeClr val="bg1"/>
                </a:solidFill>
              </a:rPr>
              <a:t> and </a:t>
            </a:r>
            <a:r>
              <a:rPr lang="en-US" altLang="zh-HK" dirty="0" err="1">
                <a:solidFill>
                  <a:schemeClr val="bg1"/>
                </a:solidFill>
              </a:rPr>
              <a:t>R</a:t>
            </a:r>
            <a:r>
              <a:rPr lang="en-US" altLang="zh-HK" baseline="-25000" dirty="0" err="1">
                <a:solidFill>
                  <a:schemeClr val="bg1"/>
                </a:solidFill>
              </a:rPr>
              <a:t>i</a:t>
            </a:r>
            <a:r>
              <a:rPr lang="en-US" altLang="zh-HK" dirty="0" smtClean="0">
                <a:solidFill>
                  <a:schemeClr val="bg1"/>
                </a:solidFill>
              </a:rPr>
              <a:t> 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27884" y="1729809"/>
            <a:ext cx="1621598" cy="369332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chemeClr val="bg1"/>
                </a:solidFill>
              </a:rPr>
              <a:t>Reset </a:t>
            </a:r>
            <a:r>
              <a:rPr lang="en-US" altLang="zh-HK" dirty="0" err="1" smtClean="0">
                <a:solidFill>
                  <a:schemeClr val="bg1"/>
                </a:solidFill>
              </a:rPr>
              <a:t>max_min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55196" y="3327834"/>
            <a:ext cx="3328641" cy="172819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none">
            <a:noAutofit/>
          </a:bodyPr>
          <a:lstStyle/>
          <a:p>
            <a:r>
              <a:rPr lang="en-US" altLang="zh-HK" sz="1600" dirty="0"/>
              <a:t>urinal[ ] </a:t>
            </a:r>
            <a:endParaRPr lang="zh-HK" altLang="en-US" sz="16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028565"/>
              </p:ext>
            </p:extLst>
          </p:nvPr>
        </p:nvGraphicFramePr>
        <p:xfrm>
          <a:off x="6211529" y="3862159"/>
          <a:ext cx="23762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0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1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2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3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4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5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1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0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0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0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7660467" y="3644279"/>
            <a:ext cx="6559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200" b="1" kern="0" dirty="0" smtClean="0">
                <a:solidFill>
                  <a:srgbClr val="FF0000"/>
                </a:solidFill>
                <a:latin typeface="+mj-lt"/>
                <a:ea typeface="Times New Roman"/>
                <a:cs typeface="Times New Roman"/>
              </a:rPr>
              <a:t>++</a:t>
            </a:r>
            <a:r>
              <a:rPr lang="en-US" altLang="zh-HK" sz="1200" b="1" kern="0" dirty="0" err="1" smtClean="0">
                <a:solidFill>
                  <a:srgbClr val="FF0000"/>
                </a:solidFill>
                <a:latin typeface="+mj-lt"/>
                <a:ea typeface="Times New Roman"/>
                <a:cs typeface="Times New Roman"/>
              </a:rPr>
              <a:t>cur_i</a:t>
            </a:r>
            <a:endParaRPr lang="zh-HK" altLang="en-US" sz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5" name="向右箭號 24"/>
          <p:cNvSpPr/>
          <p:nvPr/>
        </p:nvSpPr>
        <p:spPr>
          <a:xfrm>
            <a:off x="1256261" y="4191930"/>
            <a:ext cx="162018" cy="1800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9" name="矩形 28"/>
          <p:cNvSpPr/>
          <p:nvPr/>
        </p:nvSpPr>
        <p:spPr>
          <a:xfrm>
            <a:off x="8184378" y="4587974"/>
            <a:ext cx="75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200" b="1" kern="0" dirty="0" err="1" smtClean="0">
                <a:latin typeface="+mj-lt"/>
                <a:ea typeface="Times New Roman"/>
                <a:cs typeface="Times New Roman"/>
              </a:rPr>
              <a:t>cur_</a:t>
            </a:r>
            <a:r>
              <a:rPr lang="en-US" altLang="zh-TW" sz="1200" b="1" kern="0" dirty="0" err="1" smtClean="0">
                <a:latin typeface="+mj-lt"/>
                <a:ea typeface="Times New Roman"/>
                <a:cs typeface="Times New Roman"/>
              </a:rPr>
              <a:t>L</a:t>
            </a:r>
            <a:r>
              <a:rPr lang="en-US" altLang="zh-TW" sz="1200" b="1" kern="0" dirty="0">
                <a:latin typeface="+mj-lt"/>
                <a:ea typeface="Times New Roman"/>
                <a:cs typeface="Times New Roman"/>
              </a:rPr>
              <a:t> </a:t>
            </a:r>
            <a:r>
              <a:rPr lang="en-US" altLang="zh-TW" sz="1200" b="1" kern="0" dirty="0" smtClean="0">
                <a:latin typeface="+mj-lt"/>
                <a:ea typeface="Times New Roman"/>
                <a:cs typeface="Times New Roman"/>
              </a:rPr>
              <a:t>= 0</a:t>
            </a:r>
            <a:endParaRPr lang="zh-HK" altLang="en-US" sz="1200" dirty="0">
              <a:latin typeface="+mj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185126" y="4792750"/>
            <a:ext cx="6623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200" b="1" kern="0" dirty="0" err="1" smtClean="0">
                <a:latin typeface="+mj-lt"/>
                <a:ea typeface="Times New Roman"/>
                <a:cs typeface="Times New Roman"/>
              </a:rPr>
              <a:t>cur_</a:t>
            </a:r>
            <a:r>
              <a:rPr lang="en-US" altLang="zh-TW" sz="1200" b="1" kern="0" dirty="0" err="1">
                <a:latin typeface="+mj-lt"/>
                <a:ea typeface="Times New Roman"/>
                <a:cs typeface="Times New Roman"/>
              </a:rPr>
              <a:t>R</a:t>
            </a:r>
            <a:r>
              <a:rPr lang="en-US" altLang="zh-TW" sz="1200" b="1" kern="0" dirty="0" smtClean="0">
                <a:latin typeface="+mj-lt"/>
                <a:ea typeface="Times New Roman"/>
                <a:cs typeface="Times New Roman"/>
              </a:rPr>
              <a:t> =</a:t>
            </a:r>
            <a:endParaRPr lang="zh-HK" altLang="en-US" sz="1200" dirty="0">
              <a:latin typeface="+mj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01274" y="4792750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kern="0" dirty="0">
                <a:cs typeface="Times New Roman"/>
              </a:rPr>
              <a:t>2</a:t>
            </a:r>
            <a:endParaRPr lang="zh-HK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8701274" y="4792750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kern="0" dirty="0" smtClean="0">
                <a:solidFill>
                  <a:srgbClr val="FF0000"/>
                </a:solidFill>
                <a:latin typeface="+mj-lt"/>
                <a:cs typeface="Times New Roman"/>
              </a:rPr>
              <a:t>3</a:t>
            </a:r>
            <a:endParaRPr lang="zh-HK" altLang="en-US" sz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311011" y="3367101"/>
            <a:ext cx="7040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200" b="1" kern="0" dirty="0" err="1" smtClean="0">
                <a:solidFill>
                  <a:srgbClr val="FF0000"/>
                </a:solidFill>
                <a:latin typeface="+mj-lt"/>
                <a:ea typeface="Times New Roman"/>
                <a:cs typeface="Times New Roman"/>
              </a:rPr>
              <a:t>cur_</a:t>
            </a:r>
            <a:r>
              <a:rPr lang="en-US" altLang="zh-TW" sz="1200" b="1" kern="0" dirty="0" err="1" smtClean="0">
                <a:solidFill>
                  <a:srgbClr val="FF0000"/>
                </a:solidFill>
                <a:latin typeface="+mj-lt"/>
                <a:ea typeface="Times New Roman"/>
                <a:cs typeface="Times New Roman"/>
              </a:rPr>
              <a:t>R</a:t>
            </a:r>
            <a:r>
              <a:rPr lang="en-US" altLang="zh-TW" sz="1200" b="1" kern="0" dirty="0" smtClean="0">
                <a:solidFill>
                  <a:srgbClr val="FF0000"/>
                </a:solidFill>
                <a:latin typeface="+mj-lt"/>
                <a:ea typeface="Times New Roman"/>
                <a:cs typeface="Times New Roman"/>
              </a:rPr>
              <a:t>++</a:t>
            </a:r>
            <a:endParaRPr lang="zh-HK" altLang="en-US" sz="12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109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 animBg="1"/>
      <p:bldP spid="31" grpId="0"/>
      <p:bldP spid="32" grpId="0"/>
      <p:bldP spid="3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Code</a:t>
            </a:r>
            <a:endParaRPr lang="zh-HK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600" b="1" kern="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/* </a:t>
            </a:r>
            <a:r>
              <a:rPr lang="en-US" altLang="zh-HK" sz="1600" b="1" kern="0" dirty="0">
                <a:solidFill>
                  <a:srgbClr val="008000"/>
                </a:solidFill>
                <a:latin typeface="Courier New"/>
                <a:cs typeface="Times New Roman"/>
              </a:rPr>
              <a:t>update occupancy of urinal </a:t>
            </a:r>
            <a:r>
              <a:rPr lang="en-US" altLang="zh-HK" sz="1600" b="1" kern="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*/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while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K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--)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max_min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en-US" altLang="zh-HK" sz="16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max_i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600" b="1" kern="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N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++)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urinal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])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continue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altLang="zh-HK" sz="1600" b="1" kern="100" dirty="0" smtClean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cur_L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cur_R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cur_i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while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(!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urinal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[--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])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cur_L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cur_i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while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(!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urinal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[++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])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cur_R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++;</a:t>
            </a:r>
            <a:endParaRPr lang="zh-HK" altLang="en-US" sz="1600" b="1" dirty="0"/>
          </a:p>
        </p:txBody>
      </p:sp>
      <p:sp>
        <p:nvSpPr>
          <p:cNvPr id="3" name="矩形 2"/>
          <p:cNvSpPr/>
          <p:nvPr/>
        </p:nvSpPr>
        <p:spPr>
          <a:xfrm>
            <a:off x="5904148" y="2736099"/>
            <a:ext cx="3079689" cy="369332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chemeClr val="bg1"/>
                </a:solidFill>
              </a:rPr>
              <a:t>1. If </a:t>
            </a:r>
            <a:r>
              <a:rPr lang="en-US" altLang="zh-HK" dirty="0">
                <a:solidFill>
                  <a:schemeClr val="bg1"/>
                </a:solidFill>
              </a:rPr>
              <a:t>the urinal is occupied, </a:t>
            </a:r>
            <a:r>
              <a:rPr lang="en-US" altLang="zh-HK" dirty="0" smtClean="0">
                <a:solidFill>
                  <a:schemeClr val="bg1"/>
                </a:solidFill>
              </a:rPr>
              <a:t>skip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13632" y="2283718"/>
            <a:ext cx="2985304" cy="369332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chemeClr val="bg1"/>
                </a:solidFill>
              </a:rPr>
              <a:t>Start from the 1</a:t>
            </a:r>
            <a:r>
              <a:rPr lang="en-US" altLang="zh-HK" baseline="30000" dirty="0" smtClean="0">
                <a:solidFill>
                  <a:schemeClr val="bg1"/>
                </a:solidFill>
              </a:rPr>
              <a:t>st</a:t>
            </a:r>
            <a:r>
              <a:rPr lang="en-US" altLang="zh-HK" dirty="0" smtClean="0">
                <a:solidFill>
                  <a:schemeClr val="bg1"/>
                </a:solidFill>
              </a:rPr>
              <a:t> to n</a:t>
            </a:r>
            <a:r>
              <a:rPr lang="en-US" altLang="zh-HK" baseline="30000" dirty="0" smtClean="0">
                <a:solidFill>
                  <a:schemeClr val="bg1"/>
                </a:solidFill>
              </a:rPr>
              <a:t>th</a:t>
            </a:r>
            <a:r>
              <a:rPr lang="en-US" altLang="zh-HK" dirty="0" smtClean="0">
                <a:solidFill>
                  <a:schemeClr val="bg1"/>
                </a:solidFill>
              </a:rPr>
              <a:t> urinal 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04148" y="3677205"/>
            <a:ext cx="2944204" cy="369332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chemeClr val="bg1"/>
                </a:solidFill>
              </a:rPr>
              <a:t>2. Count the current </a:t>
            </a:r>
            <a:r>
              <a:rPr lang="en-US" altLang="zh-HK" dirty="0">
                <a:solidFill>
                  <a:schemeClr val="bg1"/>
                </a:solidFill>
              </a:rPr>
              <a:t>L</a:t>
            </a:r>
            <a:r>
              <a:rPr lang="en-US" altLang="zh-HK" baseline="-25000" dirty="0">
                <a:solidFill>
                  <a:schemeClr val="bg1"/>
                </a:solidFill>
              </a:rPr>
              <a:t>i</a:t>
            </a:r>
            <a:r>
              <a:rPr lang="en-US" altLang="zh-HK" dirty="0">
                <a:solidFill>
                  <a:schemeClr val="bg1"/>
                </a:solidFill>
              </a:rPr>
              <a:t> and </a:t>
            </a:r>
            <a:r>
              <a:rPr lang="en-US" altLang="zh-HK" dirty="0" err="1">
                <a:solidFill>
                  <a:schemeClr val="bg1"/>
                </a:solidFill>
              </a:rPr>
              <a:t>R</a:t>
            </a:r>
            <a:r>
              <a:rPr lang="en-US" altLang="zh-HK" baseline="-25000" dirty="0" err="1">
                <a:solidFill>
                  <a:schemeClr val="bg1"/>
                </a:solidFill>
              </a:rPr>
              <a:t>i</a:t>
            </a:r>
            <a:r>
              <a:rPr lang="en-US" altLang="zh-HK" dirty="0" smtClean="0">
                <a:solidFill>
                  <a:schemeClr val="bg1"/>
                </a:solidFill>
              </a:rPr>
              <a:t> 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27884" y="1729809"/>
            <a:ext cx="1621598" cy="369332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chemeClr val="bg1"/>
                </a:solidFill>
              </a:rPr>
              <a:t>Reset </a:t>
            </a:r>
            <a:r>
              <a:rPr lang="en-US" altLang="zh-HK" dirty="0" err="1" smtClean="0">
                <a:solidFill>
                  <a:schemeClr val="bg1"/>
                </a:solidFill>
              </a:rPr>
              <a:t>max_min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55196" y="3327834"/>
            <a:ext cx="3328641" cy="172819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none">
            <a:noAutofit/>
          </a:bodyPr>
          <a:lstStyle/>
          <a:p>
            <a:r>
              <a:rPr lang="en-US" altLang="zh-HK" sz="1600" dirty="0"/>
              <a:t>urinal[ ] </a:t>
            </a:r>
            <a:endParaRPr lang="zh-HK" altLang="en-US" sz="16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015674"/>
              </p:ext>
            </p:extLst>
          </p:nvPr>
        </p:nvGraphicFramePr>
        <p:xfrm>
          <a:off x="6211529" y="3862159"/>
          <a:ext cx="23762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0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1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2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3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4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5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1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0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0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 smtClean="0"/>
                        <a:t>0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HK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7814457" y="3367280"/>
            <a:ext cx="1140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kern="0" dirty="0" smtClean="0">
                <a:solidFill>
                  <a:srgbClr val="FF0000"/>
                </a:solidFill>
                <a:latin typeface="+mj-lt"/>
                <a:ea typeface="Times New Roman"/>
                <a:cs typeface="Times New Roman"/>
              </a:rPr>
              <a:t>End while loop</a:t>
            </a:r>
            <a:endParaRPr lang="zh-HK" altLang="en-US" sz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056511" y="3644279"/>
            <a:ext cx="6559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200" b="1" kern="0" dirty="0" smtClean="0">
                <a:solidFill>
                  <a:srgbClr val="FF0000"/>
                </a:solidFill>
                <a:latin typeface="+mj-lt"/>
                <a:ea typeface="Times New Roman"/>
                <a:cs typeface="Times New Roman"/>
              </a:rPr>
              <a:t>++</a:t>
            </a:r>
            <a:r>
              <a:rPr lang="en-US" altLang="zh-HK" sz="1200" b="1" kern="0" dirty="0" err="1" smtClean="0">
                <a:solidFill>
                  <a:srgbClr val="FF0000"/>
                </a:solidFill>
                <a:latin typeface="+mj-lt"/>
                <a:ea typeface="Times New Roman"/>
                <a:cs typeface="Times New Roman"/>
              </a:rPr>
              <a:t>cur_i</a:t>
            </a:r>
            <a:endParaRPr lang="zh-HK" altLang="en-US" sz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5" name="向右箭號 24"/>
          <p:cNvSpPr/>
          <p:nvPr/>
        </p:nvSpPr>
        <p:spPr>
          <a:xfrm>
            <a:off x="1256261" y="4191930"/>
            <a:ext cx="162018" cy="1800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7" name="矩形 26"/>
          <p:cNvSpPr/>
          <p:nvPr/>
        </p:nvSpPr>
        <p:spPr>
          <a:xfrm>
            <a:off x="8184378" y="4587974"/>
            <a:ext cx="75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200" b="1" kern="0" dirty="0" err="1" smtClean="0">
                <a:latin typeface="+mj-lt"/>
                <a:ea typeface="Times New Roman"/>
                <a:cs typeface="Times New Roman"/>
              </a:rPr>
              <a:t>cur_</a:t>
            </a:r>
            <a:r>
              <a:rPr lang="en-US" altLang="zh-TW" sz="1200" b="1" kern="0" dirty="0" err="1" smtClean="0">
                <a:latin typeface="+mj-lt"/>
                <a:ea typeface="Times New Roman"/>
                <a:cs typeface="Times New Roman"/>
              </a:rPr>
              <a:t>L</a:t>
            </a:r>
            <a:r>
              <a:rPr lang="en-US" altLang="zh-TW" sz="1200" b="1" kern="0" dirty="0">
                <a:latin typeface="+mj-lt"/>
                <a:ea typeface="Times New Roman"/>
                <a:cs typeface="Times New Roman"/>
              </a:rPr>
              <a:t> </a:t>
            </a:r>
            <a:r>
              <a:rPr lang="en-US" altLang="zh-TW" sz="1200" b="1" kern="0" dirty="0" smtClean="0">
                <a:latin typeface="+mj-lt"/>
                <a:ea typeface="Times New Roman"/>
                <a:cs typeface="Times New Roman"/>
              </a:rPr>
              <a:t>= 0</a:t>
            </a:r>
            <a:endParaRPr lang="zh-HK" altLang="en-US" sz="1200" dirty="0">
              <a:latin typeface="+mj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185126" y="4792750"/>
            <a:ext cx="7761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200" b="1" kern="0" dirty="0" err="1" smtClean="0">
                <a:latin typeface="+mj-lt"/>
                <a:ea typeface="Times New Roman"/>
                <a:cs typeface="Times New Roman"/>
              </a:rPr>
              <a:t>cur_</a:t>
            </a:r>
            <a:r>
              <a:rPr lang="en-US" altLang="zh-TW" sz="1200" b="1" kern="0" dirty="0" err="1">
                <a:latin typeface="+mj-lt"/>
                <a:ea typeface="Times New Roman"/>
                <a:cs typeface="Times New Roman"/>
              </a:rPr>
              <a:t>R</a:t>
            </a:r>
            <a:r>
              <a:rPr lang="en-US" altLang="zh-TW" sz="1200" b="1" kern="0" dirty="0" smtClean="0">
                <a:latin typeface="+mj-lt"/>
                <a:ea typeface="Times New Roman"/>
                <a:cs typeface="Times New Roman"/>
              </a:rPr>
              <a:t> = 3</a:t>
            </a:r>
            <a:endParaRPr lang="zh-HK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213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2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Code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cur_min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cur_L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cur_R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?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cur_L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cur_R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cur_min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&gt;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max_min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max_min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cur_min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max_i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zh-TW" altLang="zh-HK" sz="1600" b="1" kern="100" dirty="0" smtClean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urinal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max_i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6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printf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600" b="1" kern="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"%d\n"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max_i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altLang="zh-HK" sz="16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altLang="zh-HK" sz="16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return</a:t>
            </a:r>
            <a:r>
              <a:rPr lang="en-US" altLang="zh-HK" sz="16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6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600" b="1" kern="100" dirty="0">
              <a:cs typeface="Times New Roman"/>
            </a:endParaRPr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r>
              <a:rPr lang="en-US" altLang="zh-HK" sz="16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zh-HK" altLang="en-US" sz="1600" b="1" dirty="0"/>
          </a:p>
        </p:txBody>
      </p:sp>
      <p:sp>
        <p:nvSpPr>
          <p:cNvPr id="5" name="矩形 4"/>
          <p:cNvSpPr/>
          <p:nvPr/>
        </p:nvSpPr>
        <p:spPr>
          <a:xfrm>
            <a:off x="1511660" y="1383618"/>
            <a:ext cx="2469330" cy="369332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HK" dirty="0">
                <a:solidFill>
                  <a:schemeClr val="bg1"/>
                </a:solidFill>
              </a:rPr>
              <a:t>3</a:t>
            </a:r>
            <a:r>
              <a:rPr lang="en-US" altLang="zh-HK" dirty="0" smtClean="0">
                <a:solidFill>
                  <a:schemeClr val="bg1"/>
                </a:solidFill>
              </a:rPr>
              <a:t>. </a:t>
            </a:r>
            <a:r>
              <a:rPr lang="en-US" altLang="zh-HK" dirty="0" err="1" smtClean="0">
                <a:solidFill>
                  <a:schemeClr val="bg1"/>
                </a:solidFill>
              </a:rPr>
              <a:t>Comapre</a:t>
            </a:r>
            <a:r>
              <a:rPr lang="en-US" altLang="zh-HK" dirty="0" smtClean="0">
                <a:solidFill>
                  <a:schemeClr val="bg1"/>
                </a:solidFill>
              </a:rPr>
              <a:t> and Update 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59632" y="2393471"/>
            <a:ext cx="2748958" cy="64633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4. </a:t>
            </a:r>
            <a:r>
              <a:rPr lang="en-US" altLang="zh-HK" dirty="0" smtClean="0">
                <a:solidFill>
                  <a:schemeClr val="bg1"/>
                </a:solidFill>
              </a:rPr>
              <a:t>After </a:t>
            </a:r>
            <a:r>
              <a:rPr lang="en-US" altLang="zh-HK" dirty="0">
                <a:solidFill>
                  <a:schemeClr val="bg1"/>
                </a:solidFill>
              </a:rPr>
              <a:t>finishing nth </a:t>
            </a:r>
            <a:r>
              <a:rPr lang="en-US" altLang="zh-HK" dirty="0" smtClean="0">
                <a:solidFill>
                  <a:schemeClr val="bg1"/>
                </a:solidFill>
              </a:rPr>
              <a:t>urinal,</a:t>
            </a:r>
          </a:p>
          <a:p>
            <a:r>
              <a:rPr lang="en-US" altLang="zh-HK" dirty="0" smtClean="0">
                <a:solidFill>
                  <a:schemeClr val="bg1"/>
                </a:solidFill>
              </a:rPr>
              <a:t>mark </a:t>
            </a:r>
            <a:r>
              <a:rPr lang="en-US" altLang="zh-HK" dirty="0">
                <a:solidFill>
                  <a:schemeClr val="bg1"/>
                </a:solidFill>
              </a:rPr>
              <a:t>the urinal[</a:t>
            </a:r>
            <a:r>
              <a:rPr lang="en-US" altLang="zh-HK" dirty="0" err="1">
                <a:solidFill>
                  <a:schemeClr val="bg1"/>
                </a:solidFill>
              </a:rPr>
              <a:t>max_i</a:t>
            </a:r>
            <a:r>
              <a:rPr lang="en-US" altLang="zh-HK" dirty="0">
                <a:solidFill>
                  <a:schemeClr val="bg1"/>
                </a:solidFill>
              </a:rPr>
              <a:t>] as 1</a:t>
            </a:r>
          </a:p>
        </p:txBody>
      </p:sp>
    </p:spTree>
    <p:extLst>
      <p:ext uri="{BB962C8B-B14F-4D97-AF65-F5344CB8AC3E}">
        <p14:creationId xmlns:p14="http://schemas.microsoft.com/office/powerpoint/2010/main" val="95408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8016E-6 L 0.42014 0.00092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7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70904E-6 L 0.44826 0.00123 " pathEditMode="relative" rAng="0" ptsTypes="AA">
                                      <p:cBhvr>
                                        <p:cTn id="4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13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Description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Let's define this habit more formally</a:t>
            </a:r>
            <a:r>
              <a:rPr lang="en-US" altLang="zh-HK" dirty="0" smtClean="0"/>
              <a:t>.</a:t>
            </a:r>
          </a:p>
          <a:p>
            <a:r>
              <a:rPr lang="en-US" altLang="zh-HK" dirty="0"/>
              <a:t>Considering the </a:t>
            </a:r>
            <a:r>
              <a:rPr lang="en-US" altLang="zh-HK" dirty="0">
                <a:solidFill>
                  <a:srgbClr val="0000FF"/>
                </a:solidFill>
              </a:rPr>
              <a:t>i-</a:t>
            </a:r>
            <a:r>
              <a:rPr lang="en-US" altLang="zh-HK" dirty="0" err="1">
                <a:solidFill>
                  <a:srgbClr val="0000FF"/>
                </a:solidFill>
              </a:rPr>
              <a:t>th</a:t>
            </a:r>
            <a:r>
              <a:rPr lang="en-US" altLang="zh-HK" dirty="0">
                <a:solidFill>
                  <a:srgbClr val="0000FF"/>
                </a:solidFill>
              </a:rPr>
              <a:t> urinal</a:t>
            </a:r>
            <a:r>
              <a:rPr lang="en-US" altLang="zh-HK" dirty="0"/>
              <a:t> (index increases from left to right), define L</a:t>
            </a:r>
            <a:r>
              <a:rPr lang="en-US" altLang="zh-HK" baseline="-25000" dirty="0"/>
              <a:t>i</a:t>
            </a:r>
            <a:r>
              <a:rPr lang="en-US" altLang="zh-HK" dirty="0"/>
              <a:t> and </a:t>
            </a:r>
            <a:r>
              <a:rPr lang="en-US" altLang="zh-HK" dirty="0" err="1"/>
              <a:t>R</a:t>
            </a:r>
            <a:r>
              <a:rPr lang="en-US" altLang="zh-HK" baseline="-25000" dirty="0" err="1"/>
              <a:t>i</a:t>
            </a:r>
            <a:r>
              <a:rPr lang="en-US" altLang="zh-HK" dirty="0"/>
              <a:t> </a:t>
            </a:r>
            <a:r>
              <a:rPr lang="en-US" altLang="zh-HK" dirty="0" smtClean="0"/>
              <a:t>as</a:t>
            </a:r>
          </a:p>
          <a:p>
            <a:pPr lvl="1"/>
            <a:r>
              <a:rPr lang="en-US" altLang="zh-HK" dirty="0" smtClean="0"/>
              <a:t>L</a:t>
            </a:r>
            <a:r>
              <a:rPr lang="en-US" altLang="zh-HK" baseline="-25000" dirty="0" smtClean="0"/>
              <a:t>i</a:t>
            </a:r>
            <a:r>
              <a:rPr lang="en-US" altLang="zh-HK" dirty="0"/>
              <a:t>: the number of urinals between the </a:t>
            </a:r>
            <a:r>
              <a:rPr lang="en-US" altLang="zh-HK" i="1" dirty="0">
                <a:solidFill>
                  <a:srgbClr val="0000FF"/>
                </a:solidFill>
              </a:rPr>
              <a:t>rightmost people in the left of the i-</a:t>
            </a:r>
            <a:r>
              <a:rPr lang="en-US" altLang="zh-HK" i="1" dirty="0" err="1">
                <a:solidFill>
                  <a:srgbClr val="0000FF"/>
                </a:solidFill>
              </a:rPr>
              <a:t>th</a:t>
            </a:r>
            <a:r>
              <a:rPr lang="en-US" altLang="zh-HK" i="1" dirty="0">
                <a:solidFill>
                  <a:srgbClr val="0000FF"/>
                </a:solidFill>
              </a:rPr>
              <a:t> urinal</a:t>
            </a:r>
            <a:r>
              <a:rPr lang="en-US" altLang="zh-HK" dirty="0"/>
              <a:t> and the </a:t>
            </a:r>
            <a:r>
              <a:rPr lang="en-US" altLang="zh-HK" i="1" dirty="0">
                <a:solidFill>
                  <a:srgbClr val="0000FF"/>
                </a:solidFill>
              </a:rPr>
              <a:t>i-</a:t>
            </a:r>
            <a:r>
              <a:rPr lang="en-US" altLang="zh-HK" i="1" dirty="0" err="1">
                <a:solidFill>
                  <a:srgbClr val="0000FF"/>
                </a:solidFill>
              </a:rPr>
              <a:t>th</a:t>
            </a:r>
            <a:r>
              <a:rPr lang="en-US" altLang="zh-HK" i="1" dirty="0">
                <a:solidFill>
                  <a:srgbClr val="0000FF"/>
                </a:solidFill>
              </a:rPr>
              <a:t> urinal</a:t>
            </a:r>
            <a:r>
              <a:rPr lang="en-US" altLang="zh-HK" dirty="0"/>
              <a:t>;</a:t>
            </a:r>
          </a:p>
          <a:p>
            <a:pPr lvl="1"/>
            <a:r>
              <a:rPr lang="en-US" altLang="zh-HK" dirty="0" err="1"/>
              <a:t>R</a:t>
            </a:r>
            <a:r>
              <a:rPr lang="en-US" altLang="zh-HK" baseline="-25000" dirty="0" err="1"/>
              <a:t>i</a:t>
            </a:r>
            <a:r>
              <a:rPr lang="en-US" altLang="zh-HK" dirty="0"/>
              <a:t>: the number of urinals between the </a:t>
            </a:r>
            <a:r>
              <a:rPr lang="en-US" altLang="zh-HK" i="1" dirty="0">
                <a:solidFill>
                  <a:srgbClr val="0000FF"/>
                </a:solidFill>
              </a:rPr>
              <a:t>leftmost people in the right of the i-</a:t>
            </a:r>
            <a:r>
              <a:rPr lang="en-US" altLang="zh-HK" i="1" dirty="0" err="1">
                <a:solidFill>
                  <a:srgbClr val="0000FF"/>
                </a:solidFill>
              </a:rPr>
              <a:t>th</a:t>
            </a:r>
            <a:r>
              <a:rPr lang="en-US" altLang="zh-HK" i="1" dirty="0">
                <a:solidFill>
                  <a:srgbClr val="0000FF"/>
                </a:solidFill>
              </a:rPr>
              <a:t> urinal</a:t>
            </a:r>
            <a:r>
              <a:rPr lang="en-US" altLang="zh-HK" dirty="0"/>
              <a:t> and the </a:t>
            </a:r>
            <a:r>
              <a:rPr lang="en-US" altLang="zh-HK" i="1" dirty="0">
                <a:solidFill>
                  <a:srgbClr val="0000FF"/>
                </a:solidFill>
              </a:rPr>
              <a:t>i-</a:t>
            </a:r>
            <a:r>
              <a:rPr lang="en-US" altLang="zh-HK" i="1" dirty="0" err="1">
                <a:solidFill>
                  <a:srgbClr val="0000FF"/>
                </a:solidFill>
              </a:rPr>
              <a:t>th</a:t>
            </a:r>
            <a:r>
              <a:rPr lang="en-US" altLang="zh-HK" i="1" dirty="0">
                <a:solidFill>
                  <a:srgbClr val="0000FF"/>
                </a:solidFill>
              </a:rPr>
              <a:t> urinal</a:t>
            </a:r>
            <a:r>
              <a:rPr lang="en-US" altLang="zh-HK" dirty="0"/>
              <a:t>.</a:t>
            </a:r>
          </a:p>
          <a:p>
            <a:endParaRPr lang="en-US" altLang="zh-HK" dirty="0"/>
          </a:p>
          <a:p>
            <a:endParaRPr lang="zh-HK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20" y="3272370"/>
            <a:ext cx="3748730" cy="1895699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8" t="27687" r="58648" b="18647"/>
          <a:stretch/>
        </p:blipFill>
        <p:spPr>
          <a:xfrm>
            <a:off x="6300192" y="3795886"/>
            <a:ext cx="369394" cy="101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7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Description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there </a:t>
            </a:r>
            <a:r>
              <a:rPr lang="en-US" altLang="zh-HK" dirty="0"/>
              <a:t>are always 2 security guards in the leftmost and rightmost of the restroom (not occupying any urinal) for some unknown security </a:t>
            </a:r>
            <a:r>
              <a:rPr lang="en-US" altLang="zh-HK" dirty="0" smtClean="0"/>
              <a:t>reason.</a:t>
            </a:r>
          </a:p>
          <a:p>
            <a:pPr lvl="1"/>
            <a:r>
              <a:rPr lang="en-US" altLang="zh-HK" dirty="0" smtClean="0"/>
              <a:t>They </a:t>
            </a:r>
            <a:r>
              <a:rPr lang="en-US" altLang="zh-HK" dirty="0"/>
              <a:t>will also be treated as people mentioned in the above definition when determining distances.</a:t>
            </a:r>
          </a:p>
          <a:p>
            <a:endParaRPr lang="zh-HK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997867"/>
              </p:ext>
            </p:extLst>
          </p:nvPr>
        </p:nvGraphicFramePr>
        <p:xfrm>
          <a:off x="4535996" y="4691971"/>
          <a:ext cx="42124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0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10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10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10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0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10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10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10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2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3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4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5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6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7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8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9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 smtClean="0">
                          <a:latin typeface="Arial Narrow" pitchFamily="34" charset="0"/>
                        </a:rPr>
                        <a:t>10</a:t>
                      </a:r>
                      <a:endParaRPr lang="zh-HK" altLang="en-US" sz="1400" dirty="0"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群組 10"/>
          <p:cNvGrpSpPr/>
          <p:nvPr/>
        </p:nvGrpSpPr>
        <p:grpSpPr>
          <a:xfrm>
            <a:off x="4427984" y="2859782"/>
            <a:ext cx="4510667" cy="2017609"/>
            <a:chOff x="4427984" y="2859782"/>
            <a:chExt cx="4510667" cy="2017609"/>
          </a:xfrm>
        </p:grpSpPr>
        <p:grpSp>
          <p:nvGrpSpPr>
            <p:cNvPr id="8" name="群組 7"/>
            <p:cNvGrpSpPr/>
            <p:nvPr/>
          </p:nvGrpSpPr>
          <p:grpSpPr>
            <a:xfrm>
              <a:off x="4427984" y="2859782"/>
              <a:ext cx="4510667" cy="2017609"/>
              <a:chOff x="4427984" y="2859782"/>
              <a:chExt cx="4510667" cy="2017609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2859782"/>
                <a:ext cx="4510667" cy="2017609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>
              <a:xfrm>
                <a:off x="5544108" y="3111810"/>
                <a:ext cx="108012" cy="3600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7524328" y="3111810"/>
                <a:ext cx="108012" cy="3600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文字方塊 9"/>
            <p:cNvSpPr txBox="1"/>
            <p:nvPr/>
          </p:nvSpPr>
          <p:spPr>
            <a:xfrm>
              <a:off x="5458446" y="31838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dirty="0" smtClean="0"/>
                <a:t>5</a:t>
              </a:r>
              <a:endParaRPr lang="zh-HK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402662" y="31838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dirty="0" smtClean="0"/>
                <a:t>5</a:t>
              </a:r>
              <a:endParaRPr lang="zh-HK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635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When Ben arrives at the </a:t>
            </a:r>
            <a:r>
              <a:rPr lang="en-US" altLang="zh-HK" dirty="0" smtClean="0"/>
              <a:t>restroom,</a:t>
            </a:r>
          </a:p>
          <a:p>
            <a:pPr lvl="1"/>
            <a:r>
              <a:rPr lang="en-US" altLang="zh-HK" dirty="0" smtClean="0"/>
              <a:t>he </a:t>
            </a:r>
            <a:r>
              <a:rPr lang="en-US" altLang="zh-HK" dirty="0"/>
              <a:t>will pick the i-</a:t>
            </a:r>
            <a:r>
              <a:rPr lang="en-US" altLang="zh-HK" dirty="0" err="1"/>
              <a:t>th</a:t>
            </a:r>
            <a:r>
              <a:rPr lang="en-US" altLang="zh-HK" dirty="0"/>
              <a:t> urinal such that </a:t>
            </a:r>
            <a:r>
              <a:rPr lang="en-US" altLang="zh-HK" b="1" dirty="0"/>
              <a:t>min(L</a:t>
            </a:r>
            <a:r>
              <a:rPr lang="en-US" altLang="zh-HK" b="1" baseline="-25000" dirty="0"/>
              <a:t>i</a:t>
            </a:r>
            <a:r>
              <a:rPr lang="en-US" altLang="zh-HK" b="1" dirty="0"/>
              <a:t>, </a:t>
            </a:r>
            <a:r>
              <a:rPr lang="en-US" altLang="zh-HK" b="1" dirty="0" err="1"/>
              <a:t>R</a:t>
            </a:r>
            <a:r>
              <a:rPr lang="en-US" altLang="zh-HK" b="1" baseline="-25000" dirty="0" err="1"/>
              <a:t>i</a:t>
            </a:r>
            <a:r>
              <a:rPr lang="en-US" altLang="zh-HK" b="1" dirty="0"/>
              <a:t>)</a:t>
            </a:r>
            <a:r>
              <a:rPr lang="en-US" altLang="zh-HK" dirty="0"/>
              <a:t> is the </a:t>
            </a:r>
            <a:r>
              <a:rPr lang="en-US" altLang="zh-HK" b="1" dirty="0"/>
              <a:t>maximum</a:t>
            </a:r>
            <a:r>
              <a:rPr lang="en-US" altLang="zh-HK" dirty="0"/>
              <a:t> among all available </a:t>
            </a:r>
            <a:r>
              <a:rPr lang="en-US" altLang="zh-HK" dirty="0" smtClean="0"/>
              <a:t>urinals.</a:t>
            </a:r>
          </a:p>
          <a:p>
            <a:pPr lvl="1"/>
            <a:r>
              <a:rPr lang="en-US" altLang="zh-HK" dirty="0" smtClean="0"/>
              <a:t>If </a:t>
            </a:r>
            <a:r>
              <a:rPr lang="en-US" altLang="zh-HK" dirty="0"/>
              <a:t>there exist multiple available choices, then he will pick the one with the smallest i (the leftmost one</a:t>
            </a:r>
            <a:r>
              <a:rPr lang="en-US" altLang="zh-HK" dirty="0" smtClean="0"/>
              <a:t>).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Description</a:t>
            </a:r>
            <a:endParaRPr lang="zh-HK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580112" y="3602403"/>
            <a:ext cx="19752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400" b="1" dirty="0" smtClean="0"/>
              <a:t>min(L</a:t>
            </a:r>
            <a:r>
              <a:rPr lang="en-US" altLang="zh-HK" sz="2400" b="1" baseline="-25000" dirty="0" smtClean="0"/>
              <a:t>5</a:t>
            </a:r>
            <a:r>
              <a:rPr lang="en-US" altLang="zh-HK" sz="2400" b="1" dirty="0" smtClean="0"/>
              <a:t>,</a:t>
            </a:r>
            <a:r>
              <a:rPr lang="en-US" altLang="zh-HK" sz="2400" b="1" dirty="0"/>
              <a:t> </a:t>
            </a:r>
            <a:r>
              <a:rPr lang="en-US" altLang="zh-HK" sz="2400" b="1" dirty="0" smtClean="0"/>
              <a:t>R</a:t>
            </a:r>
            <a:r>
              <a:rPr lang="en-US" altLang="zh-HK" sz="2400" b="1" baseline="-25000" dirty="0" smtClean="0"/>
              <a:t>5</a:t>
            </a:r>
            <a:r>
              <a:rPr lang="en-US" altLang="zh-HK" sz="2400" b="1" dirty="0" smtClean="0"/>
              <a:t>) = 4</a:t>
            </a:r>
          </a:p>
          <a:p>
            <a:r>
              <a:rPr lang="en-US" altLang="zh-HK" sz="2400" b="1" dirty="0" smtClean="0"/>
              <a:t>min(L</a:t>
            </a:r>
            <a:r>
              <a:rPr lang="en-US" altLang="zh-TW" sz="2400" b="1" baseline="-25000" dirty="0"/>
              <a:t>6</a:t>
            </a:r>
            <a:r>
              <a:rPr lang="en-US" altLang="zh-HK" sz="2400" b="1" dirty="0" smtClean="0"/>
              <a:t>,</a:t>
            </a:r>
            <a:r>
              <a:rPr lang="en-US" altLang="zh-HK" sz="2400" b="1" dirty="0"/>
              <a:t> </a:t>
            </a:r>
            <a:r>
              <a:rPr lang="en-US" altLang="zh-HK" sz="2400" b="1" dirty="0" smtClean="0"/>
              <a:t>R</a:t>
            </a:r>
            <a:r>
              <a:rPr lang="en-US" altLang="zh-TW" sz="2400" b="1" baseline="-25000" dirty="0" smtClean="0"/>
              <a:t>6</a:t>
            </a:r>
            <a:r>
              <a:rPr lang="en-US" altLang="zh-HK" sz="2400" b="1" dirty="0" smtClean="0"/>
              <a:t>) </a:t>
            </a:r>
            <a:r>
              <a:rPr lang="en-US" altLang="zh-HK" sz="2400" b="1" dirty="0"/>
              <a:t>= </a:t>
            </a:r>
            <a:r>
              <a:rPr lang="en-US" altLang="zh-HK" sz="2400" b="1" dirty="0" smtClean="0"/>
              <a:t>4</a:t>
            </a:r>
            <a:endParaRPr lang="en-US" altLang="zh-HK" sz="2400" b="1" dirty="0"/>
          </a:p>
        </p:txBody>
      </p:sp>
      <p:grpSp>
        <p:nvGrpSpPr>
          <p:cNvPr id="88" name="群組 87"/>
          <p:cNvGrpSpPr/>
          <p:nvPr/>
        </p:nvGrpSpPr>
        <p:grpSpPr>
          <a:xfrm>
            <a:off x="804498" y="3132756"/>
            <a:ext cx="4510667" cy="1761620"/>
            <a:chOff x="804498" y="2259580"/>
            <a:chExt cx="4510667" cy="1761620"/>
          </a:xfrm>
        </p:grpSpPr>
        <p:grpSp>
          <p:nvGrpSpPr>
            <p:cNvPr id="68" name="群組 67"/>
            <p:cNvGrpSpPr/>
            <p:nvPr/>
          </p:nvGrpSpPr>
          <p:grpSpPr>
            <a:xfrm>
              <a:off x="804498" y="2571747"/>
              <a:ext cx="4510667" cy="1145954"/>
              <a:chOff x="804498" y="2571747"/>
              <a:chExt cx="4510667" cy="1145954"/>
            </a:xfrm>
          </p:grpSpPr>
          <p:pic>
            <p:nvPicPr>
              <p:cNvPr id="38" name="圖片 3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4498" y="2571748"/>
                <a:ext cx="4510667" cy="1145953"/>
              </a:xfrm>
              <a:prstGeom prst="rect">
                <a:avLst/>
              </a:prstGeom>
            </p:spPr>
          </p:pic>
          <p:pic>
            <p:nvPicPr>
              <p:cNvPr id="62" name="圖片 61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063" r="73881"/>
              <a:stretch/>
            </p:blipFill>
            <p:spPr>
              <a:xfrm>
                <a:off x="2670658" y="2571747"/>
                <a:ext cx="363337" cy="1145953"/>
              </a:xfrm>
              <a:prstGeom prst="rect">
                <a:avLst/>
              </a:prstGeom>
            </p:spPr>
          </p:pic>
          <p:pic>
            <p:nvPicPr>
              <p:cNvPr id="87" name="圖片 86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063" r="73881"/>
              <a:stretch/>
            </p:blipFill>
            <p:spPr>
              <a:xfrm>
                <a:off x="3033995" y="2571747"/>
                <a:ext cx="363337" cy="1145953"/>
              </a:xfrm>
              <a:prstGeom prst="rect">
                <a:avLst/>
              </a:prstGeom>
            </p:spPr>
          </p:pic>
        </p:grpSp>
        <p:grpSp>
          <p:nvGrpSpPr>
            <p:cNvPr id="47" name="群組 46"/>
            <p:cNvGrpSpPr/>
            <p:nvPr/>
          </p:nvGrpSpPr>
          <p:grpSpPr>
            <a:xfrm>
              <a:off x="1330266" y="3651868"/>
              <a:ext cx="3433296" cy="0"/>
              <a:chOff x="1583670" y="2571750"/>
              <a:chExt cx="3433296" cy="0"/>
            </a:xfrm>
          </p:grpSpPr>
          <p:cxnSp>
            <p:nvCxnSpPr>
              <p:cNvPr id="42" name="直線單箭頭接點 41"/>
              <p:cNvCxnSpPr/>
              <p:nvPr/>
            </p:nvCxnSpPr>
            <p:spPr>
              <a:xfrm>
                <a:off x="3673276" y="2571750"/>
                <a:ext cx="1343690" cy="0"/>
              </a:xfrm>
              <a:prstGeom prst="straightConnector1">
                <a:avLst/>
              </a:prstGeom>
              <a:ln w="38100" cap="rnd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單箭頭接點 44"/>
              <p:cNvCxnSpPr/>
              <p:nvPr/>
            </p:nvCxnSpPr>
            <p:spPr>
              <a:xfrm flipH="1">
                <a:off x="1583670" y="2571750"/>
                <a:ext cx="1703729" cy="0"/>
              </a:xfrm>
              <a:prstGeom prst="straightConnector1">
                <a:avLst/>
              </a:prstGeom>
              <a:ln w="38100" cap="rnd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文字方塊 59"/>
            <p:cNvSpPr txBox="1"/>
            <p:nvPr/>
          </p:nvSpPr>
          <p:spPr>
            <a:xfrm>
              <a:off x="1712959" y="2259580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b="1" dirty="0" smtClean="0">
                  <a:solidFill>
                    <a:schemeClr val="accent5">
                      <a:lumMod val="75000"/>
                    </a:schemeClr>
                  </a:solidFill>
                </a:rPr>
                <a:t>L</a:t>
              </a:r>
              <a:r>
                <a:rPr lang="en-US" altLang="zh-HK" b="1" baseline="-25000" dirty="0" smtClean="0">
                  <a:solidFill>
                    <a:schemeClr val="accent5">
                      <a:lumMod val="75000"/>
                    </a:schemeClr>
                  </a:solidFill>
                </a:rPr>
                <a:t>5</a:t>
              </a:r>
              <a:r>
                <a:rPr lang="en-US" altLang="zh-HK" b="1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zh-HK" b="1" dirty="0" smtClean="0">
                  <a:solidFill>
                    <a:schemeClr val="accent5">
                      <a:lumMod val="75000"/>
                    </a:schemeClr>
                  </a:solidFill>
                </a:rPr>
                <a:t>= 4</a:t>
              </a:r>
              <a:endParaRPr lang="zh-HK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3549163" y="2259580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chemeClr val="accent5">
                      <a:lumMod val="75000"/>
                    </a:schemeClr>
                  </a:solidFill>
                </a:rPr>
                <a:t>R</a:t>
              </a:r>
              <a:r>
                <a:rPr lang="en-US" altLang="zh-HK" b="1" baseline="-25000" dirty="0" smtClean="0">
                  <a:solidFill>
                    <a:schemeClr val="accent5">
                      <a:lumMod val="75000"/>
                    </a:schemeClr>
                  </a:solidFill>
                </a:rPr>
                <a:t>5</a:t>
              </a:r>
              <a:r>
                <a:rPr lang="en-US" altLang="zh-HK" b="1" dirty="0" smtClean="0">
                  <a:solidFill>
                    <a:schemeClr val="accent5">
                      <a:lumMod val="75000"/>
                    </a:schemeClr>
                  </a:solidFill>
                </a:rPr>
                <a:t> = </a:t>
              </a:r>
              <a:r>
                <a:rPr lang="en-US" altLang="zh-TW" b="1" dirty="0" smtClean="0">
                  <a:solidFill>
                    <a:schemeClr val="accent5">
                      <a:lumMod val="75000"/>
                    </a:schemeClr>
                  </a:solidFill>
                </a:rPr>
                <a:t>5</a:t>
              </a:r>
              <a:endParaRPr lang="zh-HK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grpSp>
          <p:nvGrpSpPr>
            <p:cNvPr id="74" name="群組 73"/>
            <p:cNvGrpSpPr/>
            <p:nvPr/>
          </p:nvGrpSpPr>
          <p:grpSpPr>
            <a:xfrm flipH="1">
              <a:off x="1330266" y="2679762"/>
              <a:ext cx="3433296" cy="0"/>
              <a:chOff x="1583670" y="2571750"/>
              <a:chExt cx="3433296" cy="0"/>
            </a:xfrm>
          </p:grpSpPr>
          <p:cxnSp>
            <p:nvCxnSpPr>
              <p:cNvPr id="75" name="直線單箭頭接點 74"/>
              <p:cNvCxnSpPr/>
              <p:nvPr/>
            </p:nvCxnSpPr>
            <p:spPr>
              <a:xfrm>
                <a:off x="3673276" y="2571750"/>
                <a:ext cx="1343690" cy="0"/>
              </a:xfrm>
              <a:prstGeom prst="straightConnector1">
                <a:avLst/>
              </a:prstGeom>
              <a:ln w="38100" cap="rnd">
                <a:solidFill>
                  <a:schemeClr val="accent5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單箭頭接點 75"/>
              <p:cNvCxnSpPr/>
              <p:nvPr/>
            </p:nvCxnSpPr>
            <p:spPr>
              <a:xfrm flipH="1">
                <a:off x="1583670" y="2571750"/>
                <a:ext cx="1703729" cy="0"/>
              </a:xfrm>
              <a:prstGeom prst="straightConnector1">
                <a:avLst/>
              </a:prstGeom>
              <a:ln w="38100" cap="rnd">
                <a:solidFill>
                  <a:schemeClr val="accent5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文字方塊 80"/>
            <p:cNvSpPr txBox="1"/>
            <p:nvPr/>
          </p:nvSpPr>
          <p:spPr>
            <a:xfrm flipH="1">
              <a:off x="3581223" y="3651868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chemeClr val="accent6">
                      <a:lumMod val="75000"/>
                    </a:schemeClr>
                  </a:solidFill>
                </a:rPr>
                <a:t>R</a:t>
              </a:r>
              <a:r>
                <a:rPr lang="en-US" altLang="zh-TW" b="1" baseline="-25000" dirty="0" smtClean="0">
                  <a:solidFill>
                    <a:schemeClr val="accent6">
                      <a:lumMod val="75000"/>
                    </a:schemeClr>
                  </a:solidFill>
                </a:rPr>
                <a:t>6</a:t>
              </a:r>
              <a:r>
                <a:rPr lang="en-US" altLang="zh-HK" b="1" dirty="0" smtClean="0">
                  <a:solidFill>
                    <a:schemeClr val="accent6">
                      <a:lumMod val="75000"/>
                    </a:schemeClr>
                  </a:solidFill>
                </a:rPr>
                <a:t> = 4</a:t>
              </a:r>
              <a:endParaRPr lang="zh-HK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2" name="文字方塊 81"/>
            <p:cNvSpPr txBox="1"/>
            <p:nvPr/>
          </p:nvSpPr>
          <p:spPr>
            <a:xfrm flipH="1">
              <a:off x="1712959" y="3651868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accent6">
                      <a:lumMod val="75000"/>
                    </a:schemeClr>
                  </a:solidFill>
                </a:rPr>
                <a:t>L</a:t>
              </a:r>
              <a:r>
                <a:rPr lang="en-US" altLang="zh-TW" b="1" baseline="-25000" dirty="0">
                  <a:solidFill>
                    <a:schemeClr val="accent6">
                      <a:lumMod val="75000"/>
                    </a:schemeClr>
                  </a:solidFill>
                </a:rPr>
                <a:t>6</a:t>
              </a:r>
              <a:r>
                <a:rPr lang="en-US" altLang="zh-HK" b="1" dirty="0" smtClean="0">
                  <a:solidFill>
                    <a:schemeClr val="accent6">
                      <a:lumMod val="75000"/>
                    </a:schemeClr>
                  </a:solidFill>
                </a:rPr>
                <a:t> = </a:t>
              </a:r>
              <a:r>
                <a:rPr lang="en-US" altLang="zh-TW" b="1" dirty="0" smtClean="0">
                  <a:solidFill>
                    <a:schemeClr val="accent6">
                      <a:lumMod val="75000"/>
                    </a:schemeClr>
                  </a:solidFill>
                </a:rPr>
                <a:t>5</a:t>
              </a:r>
              <a:endParaRPr lang="zh-HK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16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Description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Let's give an example to demonstrate how everything's going</a:t>
            </a:r>
            <a:r>
              <a:rPr lang="en-US" altLang="zh-HK" dirty="0" smtClean="0"/>
              <a:t>:</a:t>
            </a:r>
          </a:p>
          <a:p>
            <a:pPr lvl="1"/>
            <a:r>
              <a:rPr lang="en-US" altLang="zh-HK" dirty="0"/>
              <a:t>status of occupation: 1 </a:t>
            </a:r>
            <a:r>
              <a:rPr lang="en-US" altLang="zh-HK" dirty="0" smtClean="0"/>
              <a:t>- occupied</a:t>
            </a:r>
            <a:r>
              <a:rPr lang="en-US" altLang="zh-HK" dirty="0"/>
              <a:t>, </a:t>
            </a:r>
            <a:r>
              <a:rPr lang="en-US" altLang="zh-HK" dirty="0" smtClean="0"/>
              <a:t>0 - available</a:t>
            </a:r>
            <a:r>
              <a:rPr lang="en-US" altLang="zh-HK" dirty="0"/>
              <a:t>, G </a:t>
            </a:r>
            <a:r>
              <a:rPr lang="en-US" altLang="zh-HK" dirty="0" smtClean="0"/>
              <a:t>- security guard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267219"/>
              </p:ext>
            </p:extLst>
          </p:nvPr>
        </p:nvGraphicFramePr>
        <p:xfrm>
          <a:off x="905739" y="2078775"/>
          <a:ext cx="356439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2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3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4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5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6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7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G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G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群組 9"/>
          <p:cNvGrpSpPr/>
          <p:nvPr/>
        </p:nvGrpSpPr>
        <p:grpSpPr>
          <a:xfrm>
            <a:off x="755576" y="2604572"/>
            <a:ext cx="3806021" cy="1320343"/>
            <a:chOff x="4800346" y="3723878"/>
            <a:chExt cx="3376522" cy="117134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28" t="41944" r="27300"/>
            <a:stretch/>
          </p:blipFill>
          <p:spPr>
            <a:xfrm>
              <a:off x="5262342" y="3723878"/>
              <a:ext cx="2452530" cy="1171346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944" r="89758"/>
            <a:stretch/>
          </p:blipFill>
          <p:spPr>
            <a:xfrm>
              <a:off x="4800346" y="3723878"/>
              <a:ext cx="461996" cy="1171346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944" r="89758"/>
            <a:stretch/>
          </p:blipFill>
          <p:spPr>
            <a:xfrm flipH="1">
              <a:off x="7714872" y="3723878"/>
              <a:ext cx="461996" cy="1171346"/>
            </a:xfrm>
            <a:prstGeom prst="rect">
              <a:avLst/>
            </a:prstGeom>
          </p:spPr>
        </p:pic>
      </p:grp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217968"/>
              </p:ext>
            </p:extLst>
          </p:nvPr>
        </p:nvGraphicFramePr>
        <p:xfrm>
          <a:off x="5256076" y="2031690"/>
          <a:ext cx="2520279" cy="2281648"/>
        </p:xfrm>
        <a:graphic>
          <a:graphicData uri="http://schemas.openxmlformats.org/drawingml/2006/table">
            <a:tbl>
              <a:tblPr/>
              <a:tblGrid>
                <a:gridCol w="840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/>
                        </a:rPr>
                        <a:t>L</a:t>
                      </a:r>
                      <a:r>
                        <a:rPr lang="en-US" baseline="-25000" dirty="0">
                          <a:effectLst/>
                          <a:latin typeface="courier new"/>
                        </a:rPr>
                        <a:t>i</a:t>
                      </a:r>
                      <a:endParaRPr lang="en-US" dirty="0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/>
                        </a:rPr>
                        <a:t>R</a:t>
                      </a:r>
                      <a:r>
                        <a:rPr lang="en-US" baseline="-25000">
                          <a:effectLst/>
                          <a:latin typeface="courier new"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>
                          <a:effectLst/>
                        </a:rPr>
                        <a:t>1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HK" dirty="0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HK" dirty="0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>
                          <a:effectLst/>
                        </a:rPr>
                        <a:t>2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HK" dirty="0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HK" dirty="0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>
                          <a:effectLst/>
                        </a:rPr>
                        <a:t>3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>
                          <a:effectLst/>
                        </a:rPr>
                        <a:t>4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>
                          <a:effectLst/>
                        </a:rPr>
                        <a:t>5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>
                          <a:effectLst/>
                        </a:rPr>
                        <a:t>6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effectLst/>
                        </a:rPr>
                        <a:t>7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356352" y="37865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</a:rPr>
              <a:t>i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58546" y="2288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</a:rPr>
              <a:t>0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200292" y="2288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</a:rPr>
              <a:t>2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11300" y="37865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</a:rPr>
              <a:t>X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727684" y="37865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123728" y="37865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507744" y="37865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85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7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Description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Let's give an example to demonstrate how everything's going</a:t>
            </a:r>
            <a:r>
              <a:rPr lang="en-US" altLang="zh-HK" dirty="0" smtClean="0"/>
              <a:t>:</a:t>
            </a:r>
          </a:p>
          <a:p>
            <a:pPr lvl="1"/>
            <a:r>
              <a:rPr lang="en-US" altLang="zh-HK" dirty="0"/>
              <a:t>status of occupation: 1 </a:t>
            </a:r>
            <a:r>
              <a:rPr lang="en-US" altLang="zh-HK" dirty="0" smtClean="0"/>
              <a:t>- occupied</a:t>
            </a:r>
            <a:r>
              <a:rPr lang="en-US" altLang="zh-HK" dirty="0"/>
              <a:t>, </a:t>
            </a:r>
            <a:r>
              <a:rPr lang="en-US" altLang="zh-HK" dirty="0" smtClean="0"/>
              <a:t>0 - available</a:t>
            </a:r>
            <a:r>
              <a:rPr lang="en-US" altLang="zh-HK" dirty="0"/>
              <a:t>, G </a:t>
            </a:r>
            <a:r>
              <a:rPr lang="en-US" altLang="zh-HK" dirty="0" smtClean="0"/>
              <a:t>- security guard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785877"/>
              </p:ext>
            </p:extLst>
          </p:nvPr>
        </p:nvGraphicFramePr>
        <p:xfrm>
          <a:off x="905739" y="2078775"/>
          <a:ext cx="356439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2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3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4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5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6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7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G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G</a:t>
                      </a:r>
                      <a:endParaRPr lang="zh-HK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群組 9"/>
          <p:cNvGrpSpPr/>
          <p:nvPr/>
        </p:nvGrpSpPr>
        <p:grpSpPr>
          <a:xfrm>
            <a:off x="755576" y="2604572"/>
            <a:ext cx="3806021" cy="1320343"/>
            <a:chOff x="4800346" y="3723878"/>
            <a:chExt cx="3376522" cy="117134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28" t="41944" r="27300"/>
            <a:stretch/>
          </p:blipFill>
          <p:spPr>
            <a:xfrm>
              <a:off x="5262342" y="3723878"/>
              <a:ext cx="2452530" cy="1171346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944" r="89758"/>
            <a:stretch/>
          </p:blipFill>
          <p:spPr>
            <a:xfrm>
              <a:off x="4800346" y="3723878"/>
              <a:ext cx="461996" cy="1171346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944" r="89758"/>
            <a:stretch/>
          </p:blipFill>
          <p:spPr>
            <a:xfrm flipH="1">
              <a:off x="7714872" y="3723878"/>
              <a:ext cx="461996" cy="1171346"/>
            </a:xfrm>
            <a:prstGeom prst="rect">
              <a:avLst/>
            </a:prstGeom>
          </p:spPr>
        </p:pic>
      </p:grp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210210"/>
              </p:ext>
            </p:extLst>
          </p:nvPr>
        </p:nvGraphicFramePr>
        <p:xfrm>
          <a:off x="5256076" y="2031690"/>
          <a:ext cx="2520279" cy="2281648"/>
        </p:xfrm>
        <a:graphic>
          <a:graphicData uri="http://schemas.openxmlformats.org/drawingml/2006/table">
            <a:tbl>
              <a:tblPr/>
              <a:tblGrid>
                <a:gridCol w="840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/>
                        </a:rPr>
                        <a:t>L</a:t>
                      </a:r>
                      <a:r>
                        <a:rPr lang="en-US" baseline="-25000" dirty="0">
                          <a:effectLst/>
                          <a:latin typeface="courier new"/>
                        </a:rPr>
                        <a:t>i</a:t>
                      </a:r>
                      <a:endParaRPr lang="en-US" dirty="0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/>
                        </a:rPr>
                        <a:t>R</a:t>
                      </a:r>
                      <a:r>
                        <a:rPr lang="en-US" baseline="-25000">
                          <a:effectLst/>
                          <a:latin typeface="courier new"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>
                          <a:effectLst/>
                        </a:rPr>
                        <a:t>1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effectLst/>
                        </a:rPr>
                        <a:t>0</a:t>
                      </a:r>
                      <a:endParaRPr lang="en-US" altLang="zh-HK" dirty="0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effectLst/>
                        </a:rPr>
                        <a:t>2</a:t>
                      </a:r>
                      <a:endParaRPr lang="en-US" altLang="zh-HK" dirty="0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>
                          <a:effectLst/>
                        </a:rPr>
                        <a:t>2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HK" dirty="0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HK" dirty="0">
                        <a:effectLst/>
                      </a:endParaRP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>
                          <a:effectLst/>
                        </a:rPr>
                        <a:t>3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>
                          <a:effectLst/>
                        </a:rPr>
                        <a:t>4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>
                          <a:effectLst/>
                        </a:rPr>
                        <a:t>5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>
                          <a:effectLst/>
                        </a:rPr>
                        <a:t>6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effectLst/>
                        </a:rPr>
                        <a:t>7</a:t>
                      </a:r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 marL="5443" marR="5443" marT="5443" marB="5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356352" y="37865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72200" y="2571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200292" y="2571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11300" y="37865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</a:rPr>
              <a:t>X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123728" y="37865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507744" y="37865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356352" y="37769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</a:rPr>
              <a:t>i</a:t>
            </a:r>
            <a:endParaRPr lang="zh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58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5.64989E-7 L 0.04341 5.64989E-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23" grpId="0"/>
      <p:bldP spid="24" grpId="0"/>
      <p:bldP spid="19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2536</TotalTime>
  <Words>1922</Words>
  <Application>Microsoft Office PowerPoint</Application>
  <PresentationFormat>如螢幕大小 (16:9)</PresentationFormat>
  <Paragraphs>1085</Paragraphs>
  <Slides>45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3" baseType="lpstr">
      <vt:lpstr>新細明體</vt:lpstr>
      <vt:lpstr>Arial</vt:lpstr>
      <vt:lpstr>Arial Narrow</vt:lpstr>
      <vt:lpstr>Calibri</vt:lpstr>
      <vt:lpstr>courier new</vt:lpstr>
      <vt:lpstr>courier new</vt:lpstr>
      <vt:lpstr>Times New Roman</vt:lpstr>
      <vt:lpstr>Office 佈景主題</vt:lpstr>
      <vt:lpstr>12708 - Hurry!</vt:lpstr>
      <vt:lpstr>Outline</vt:lpstr>
      <vt:lpstr>Outline</vt:lpstr>
      <vt:lpstr>Description</vt:lpstr>
      <vt:lpstr>Description</vt:lpstr>
      <vt:lpstr>Description</vt:lpstr>
      <vt:lpstr>Description</vt:lpstr>
      <vt:lpstr>Description</vt:lpstr>
      <vt:lpstr>Description</vt:lpstr>
      <vt:lpstr>Description</vt:lpstr>
      <vt:lpstr>Description</vt:lpstr>
      <vt:lpstr>Description</vt:lpstr>
      <vt:lpstr>Description</vt:lpstr>
      <vt:lpstr>Description</vt:lpstr>
      <vt:lpstr>Outline</vt:lpstr>
      <vt:lpstr>Input</vt:lpstr>
      <vt:lpstr>Output</vt:lpstr>
      <vt:lpstr>Outline</vt:lpstr>
      <vt:lpstr>Sample Input &amp; Output</vt:lpstr>
      <vt:lpstr>Outline</vt:lpstr>
      <vt:lpstr>Concept</vt:lpstr>
      <vt:lpstr>Concept</vt:lpstr>
      <vt:lpstr>Concept</vt:lpstr>
      <vt:lpstr>Concept</vt:lpstr>
      <vt:lpstr>Concept</vt:lpstr>
      <vt:lpstr>Concept</vt:lpstr>
      <vt:lpstr>Concept</vt:lpstr>
      <vt:lpstr>Concept</vt:lpstr>
      <vt:lpstr>Concept</vt:lpstr>
      <vt:lpstr>Concept</vt:lpstr>
      <vt:lpstr>Concept</vt:lpstr>
      <vt:lpstr>Concept</vt:lpstr>
      <vt:lpstr>Concept</vt:lpstr>
      <vt:lpstr>Concept</vt:lpstr>
      <vt:lpstr>Concept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12413 - llHoerlWdo</dc:title>
  <dc:creator>user</dc:creator>
  <cp:lastModifiedBy>淯崴 楊</cp:lastModifiedBy>
  <cp:revision>253</cp:revision>
  <dcterms:created xsi:type="dcterms:W3CDTF">2019-10-13T08:55:26Z</dcterms:created>
  <dcterms:modified xsi:type="dcterms:W3CDTF">2019-12-24T12:30:34Z</dcterms:modified>
</cp:coreProperties>
</file>