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41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74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2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61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1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33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0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41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18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53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A13B5-91F0-4127-A17A-20FC5838134C}" type="datetimeFigureOut">
              <a:rPr lang="zh-TW" altLang="en-US" smtClean="0"/>
              <a:t>2018/12/26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231F7-BDBE-46BC-BBC7-EBDB4CF70B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8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12099 - String </a:t>
            </a:r>
            <a:r>
              <a:rPr lang="en-US" altLang="zh-TW" dirty="0" smtClean="0"/>
              <a:t>sorting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/>
              <a:t>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several </a:t>
            </a:r>
            <a:r>
              <a:rPr lang="en-US" altLang="zh-TW" dirty="0" smtClean="0"/>
              <a:t>strings, </a:t>
            </a:r>
            <a:r>
              <a:rPr lang="en-US" altLang="zh-TW" dirty="0"/>
              <a:t>please output them in </a:t>
            </a:r>
            <a:r>
              <a:rPr lang="en-US" altLang="zh-TW" b="1" dirty="0"/>
              <a:t>alphabetical order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7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5535168" y="2651760"/>
            <a:ext cx="2110740" cy="23088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838200" y="2651760"/>
            <a:ext cx="2110740" cy="23088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01367"/>
            <a:ext cx="3825240" cy="4375595"/>
          </a:xfrm>
        </p:spPr>
        <p:txBody>
          <a:bodyPr/>
          <a:lstStyle/>
          <a:p>
            <a:r>
              <a:rPr lang="en-US" altLang="zh-TW" dirty="0" smtClean="0"/>
              <a:t>Input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bbb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ccc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aaaaa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535168" y="1801367"/>
            <a:ext cx="3825240" cy="4375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Output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aaaaa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bbb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ccc</a:t>
            </a:r>
          </a:p>
        </p:txBody>
      </p:sp>
    </p:spTree>
    <p:extLst>
      <p:ext uri="{BB962C8B-B14F-4D97-AF65-F5344CB8AC3E}">
        <p14:creationId xmlns:p14="http://schemas.microsoft.com/office/powerpoint/2010/main" val="37631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10845"/>
            <a:ext cx="10515600" cy="1325563"/>
          </a:xfrm>
        </p:spPr>
        <p:txBody>
          <a:bodyPr/>
          <a:lstStyle/>
          <a:p>
            <a:r>
              <a:rPr lang="en" altLang="zh-TW" dirty="0" smtClean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/>
          <a:lstStyle/>
          <a:p>
            <a:r>
              <a:rPr lang="en-US" altLang="zh-TW" smtClean="0"/>
              <a:t>Use a </a:t>
            </a:r>
            <a:r>
              <a:rPr lang="en-US" altLang="zh-TW" dirty="0" smtClean="0"/>
              <a:t>2-D char array to store all strings</a:t>
            </a:r>
            <a:endParaRPr lang="en-US" altLang="zh-TW" dirty="0"/>
          </a:p>
          <a:p>
            <a:r>
              <a:rPr lang="en-US" altLang="zh-TW" dirty="0" smtClean="0"/>
              <a:t>We want to sort the following strings instead of the characters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22033"/>
              </p:ext>
            </p:extLst>
          </p:nvPr>
        </p:nvGraphicFramePr>
        <p:xfrm>
          <a:off x="1679954" y="3269774"/>
          <a:ext cx="8128001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a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p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p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l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e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\0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\0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\0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1543050" y="3269773"/>
            <a:ext cx="8420100" cy="1592102"/>
            <a:chOff x="1543050" y="3269773"/>
            <a:chExt cx="8420100" cy="1592102"/>
          </a:xfrm>
        </p:grpSpPr>
        <p:sp>
          <p:nvSpPr>
            <p:cNvPr id="8" name="圓角矩形 7"/>
            <p:cNvSpPr/>
            <p:nvPr/>
          </p:nvSpPr>
          <p:spPr>
            <a:xfrm>
              <a:off x="1543050" y="3269773"/>
              <a:ext cx="8420100" cy="53070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543050" y="3800474"/>
              <a:ext cx="8420100" cy="530701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543050" y="4331174"/>
              <a:ext cx="8420100" cy="530701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47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qsort</a:t>
            </a:r>
            <a:r>
              <a:rPr lang="en-US" altLang="zh-TW" dirty="0"/>
              <a:t> to sort the 2-D char array</a:t>
            </a:r>
          </a:p>
          <a:p>
            <a:pPr lvl="1"/>
            <a:r>
              <a:rPr lang="en-US" altLang="zh-TW" dirty="0" smtClean="0"/>
              <a:t>Design a compare function </a:t>
            </a:r>
            <a:r>
              <a:rPr lang="en-US" altLang="zh-TW" smtClean="0"/>
              <a:t>for strings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7591" y="2632558"/>
            <a:ext cx="1155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76000"/>
            </a:pPr>
            <a:r>
              <a:rPr lang="en-US" altLang="zh-TW" sz="2400" dirty="0"/>
              <a:t>void </a:t>
            </a:r>
            <a:r>
              <a:rPr lang="en-US" altLang="zh-TW" sz="2400" b="1" dirty="0" err="1"/>
              <a:t>qsort</a:t>
            </a:r>
            <a:r>
              <a:rPr lang="en-US" altLang="zh-TW" sz="2400" dirty="0"/>
              <a:t> (</a:t>
            </a:r>
            <a:r>
              <a:rPr lang="en-US" altLang="zh-TW" sz="2400" i="1" dirty="0"/>
              <a:t>void *</a:t>
            </a:r>
            <a:r>
              <a:rPr lang="en-US" altLang="zh-TW" sz="2400" i="1" dirty="0">
                <a:solidFill>
                  <a:srgbClr val="FF0000"/>
                </a:solidFill>
              </a:rPr>
              <a:t>array</a:t>
            </a:r>
            <a:r>
              <a:rPr lang="en-US" altLang="zh-TW" sz="2400" i="1" dirty="0"/>
              <a:t>, </a:t>
            </a:r>
            <a:r>
              <a:rPr lang="en-US" altLang="zh-TW" sz="2400" i="1" dirty="0" err="1"/>
              <a:t>size_t</a:t>
            </a:r>
            <a:r>
              <a:rPr lang="en-US" altLang="zh-TW" sz="2400" i="1" dirty="0"/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count</a:t>
            </a:r>
            <a:r>
              <a:rPr lang="en-US" altLang="zh-TW" sz="2400" i="1" dirty="0"/>
              <a:t>, </a:t>
            </a:r>
            <a:r>
              <a:rPr lang="en-US" altLang="zh-TW" sz="2400" i="1" dirty="0" err="1"/>
              <a:t>size_t</a:t>
            </a:r>
            <a:r>
              <a:rPr lang="en-US" altLang="zh-TW" sz="2400" i="1" dirty="0"/>
              <a:t> </a:t>
            </a:r>
            <a:r>
              <a:rPr lang="en-US" altLang="zh-TW" sz="2400" i="1" dirty="0">
                <a:solidFill>
                  <a:srgbClr val="FF0000"/>
                </a:solidFill>
              </a:rPr>
              <a:t>size</a:t>
            </a:r>
            <a:r>
              <a:rPr lang="en-US" altLang="zh-TW" sz="2400" i="1" dirty="0"/>
              <a:t>, </a:t>
            </a:r>
            <a:r>
              <a:rPr lang="fr-FR" altLang="zh-TW" sz="2400" i="1" dirty="0"/>
              <a:t>int (*</a:t>
            </a:r>
            <a:r>
              <a:rPr lang="en-US" altLang="zh-TW" sz="2400" i="1" dirty="0">
                <a:solidFill>
                  <a:srgbClr val="FF0000"/>
                </a:solidFill>
              </a:rPr>
              <a:t>compare</a:t>
            </a:r>
            <a:r>
              <a:rPr lang="fr-FR" altLang="zh-TW" sz="2400" i="1" dirty="0"/>
              <a:t>)(const void *, const void *)</a:t>
            </a:r>
            <a:r>
              <a:rPr lang="en-US" altLang="zh-TW" sz="2400" dirty="0"/>
              <a:t>);</a:t>
            </a:r>
            <a:endParaRPr lang="zh-TW" alt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58605"/>
              </p:ext>
            </p:extLst>
          </p:nvPr>
        </p:nvGraphicFramePr>
        <p:xfrm>
          <a:off x="3575429" y="3782577"/>
          <a:ext cx="8128001" cy="1554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a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p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p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l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e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dirty="0" smtClean="0"/>
                        <a:t>\0</a:t>
                      </a:r>
                      <a:endParaRPr lang="zh-TW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g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\0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\0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群組 16"/>
          <p:cNvGrpSpPr/>
          <p:nvPr/>
        </p:nvGrpSpPr>
        <p:grpSpPr>
          <a:xfrm>
            <a:off x="2819400" y="3103748"/>
            <a:ext cx="9030078" cy="2344552"/>
            <a:chOff x="1514475" y="3713348"/>
            <a:chExt cx="9030078" cy="2344552"/>
          </a:xfrm>
        </p:grpSpPr>
        <p:sp>
          <p:nvSpPr>
            <p:cNvPr id="10" name="圓角矩形 9"/>
            <p:cNvSpPr/>
            <p:nvPr/>
          </p:nvSpPr>
          <p:spPr>
            <a:xfrm>
              <a:off x="2124453" y="4267199"/>
              <a:ext cx="8420100" cy="1790701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1514475" y="3713348"/>
              <a:ext cx="67627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193034" y="3082489"/>
            <a:ext cx="4855216" cy="2238647"/>
            <a:chOff x="-1321441" y="3637148"/>
            <a:chExt cx="4855216" cy="2238647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2857500" y="3637148"/>
              <a:ext cx="67627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/>
            <p:cNvGrpSpPr/>
            <p:nvPr/>
          </p:nvGrpSpPr>
          <p:grpSpPr>
            <a:xfrm>
              <a:off x="-1321441" y="4443988"/>
              <a:ext cx="2972441" cy="1431807"/>
              <a:chOff x="-1321441" y="4443988"/>
              <a:chExt cx="2972441" cy="1431807"/>
            </a:xfrm>
          </p:grpSpPr>
          <p:sp>
            <p:nvSpPr>
              <p:cNvPr id="14" name="左大括弧 13"/>
              <p:cNvSpPr/>
              <p:nvPr/>
            </p:nvSpPr>
            <p:spPr>
              <a:xfrm>
                <a:off x="1374775" y="4443988"/>
                <a:ext cx="276225" cy="1431807"/>
              </a:xfrm>
              <a:prstGeom prst="leftBrac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-1321441" y="4692109"/>
                <a:ext cx="27994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n</a:t>
                </a:r>
                <a:r>
                  <a:rPr lang="en-US" altLang="zh-TW" sz="2400" dirty="0" smtClean="0"/>
                  <a:t>umber of elements </a:t>
                </a:r>
              </a:p>
              <a:p>
                <a:r>
                  <a:rPr lang="en-US" altLang="zh-TW" sz="2400" dirty="0" smtClean="0"/>
                  <a:t>to be sorted</a:t>
                </a:r>
                <a:endParaRPr lang="zh-TW" altLang="en-US" sz="2400" dirty="0"/>
              </a:p>
            </p:txBody>
          </p:sp>
        </p:grpSp>
      </p:grpSp>
      <p:grpSp>
        <p:nvGrpSpPr>
          <p:cNvPr id="24" name="群組 23"/>
          <p:cNvGrpSpPr/>
          <p:nvPr/>
        </p:nvGrpSpPr>
        <p:grpSpPr>
          <a:xfrm>
            <a:off x="3495892" y="3094223"/>
            <a:ext cx="8287071" cy="3763777"/>
            <a:chOff x="2190967" y="3094223"/>
            <a:chExt cx="8287071" cy="3763777"/>
          </a:xfrm>
        </p:grpSpPr>
        <p:cxnSp>
          <p:nvCxnSpPr>
            <p:cNvPr id="19" name="直線接點 18"/>
            <p:cNvCxnSpPr/>
            <p:nvPr/>
          </p:nvCxnSpPr>
          <p:spPr>
            <a:xfrm flipV="1">
              <a:off x="4591428" y="3094223"/>
              <a:ext cx="628272" cy="812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左大括弧 21"/>
            <p:cNvSpPr/>
            <p:nvPr/>
          </p:nvSpPr>
          <p:spPr>
            <a:xfrm rot="16200000">
              <a:off x="6136676" y="1693395"/>
              <a:ext cx="395654" cy="8287071"/>
            </a:xfrm>
            <a:prstGeom prst="leftBrac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733374" y="6334780"/>
              <a:ext cx="52022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err="1" smtClean="0"/>
                <a:t>sizeof</a:t>
              </a:r>
              <a:r>
                <a:rPr lang="en-US" altLang="zh-TW" sz="2800" dirty="0" smtClean="0"/>
                <a:t>(char) * number of columns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1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3256" y="1754355"/>
            <a:ext cx="5476875" cy="175432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1" u="none" strike="noStrike" cap="none" normalizeH="0" baseline="0" dirty="0" smtClean="0">
                <a:ln>
                  <a:noFill/>
                </a:ln>
                <a:solidFill>
                  <a:srgbClr val="FF0007"/>
                </a:solidFill>
                <a:effectLst/>
                <a:latin typeface="Arial Unicode MS" panose="020B0604020202020204" pitchFamily="34" charset="-120"/>
              </a:rPr>
              <a:t>#include &lt;stdio.h&gt;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2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1" u="none" strike="noStrike" cap="none" normalizeH="0" baseline="0" dirty="0" smtClean="0">
                <a:ln>
                  <a:noFill/>
                </a:ln>
                <a:solidFill>
                  <a:srgbClr val="FF0007"/>
                </a:solidFill>
                <a:effectLst/>
                <a:latin typeface="Arial Unicode MS" panose="020B0604020202020204" pitchFamily="34" charset="-120"/>
              </a:rPr>
              <a:t>#include &lt;stdlib.h&gt;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3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1" u="none" strike="noStrike" cap="none" normalizeH="0" baseline="0" dirty="0" smtClean="0">
                <a:ln>
                  <a:noFill/>
                </a:ln>
                <a:solidFill>
                  <a:srgbClr val="FF0007"/>
                </a:solidFill>
                <a:effectLst/>
                <a:latin typeface="Arial Unicode MS" panose="020B0604020202020204" pitchFamily="34" charset="-120"/>
              </a:rPr>
              <a:t>#include &lt;string.h&gt;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</a:t>
            </a:r>
            <a:endParaRPr lang="en-US" altLang="zh-TW" sz="1800" dirty="0"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1" u="none" strike="noStrike" cap="none" normalizeH="0" baseline="0" dirty="0" smtClean="0">
                <a:ln>
                  <a:noFill/>
                </a:ln>
                <a:solidFill>
                  <a:srgbClr val="FF0007"/>
                </a:solidFill>
                <a:effectLst/>
                <a:latin typeface="Arial Unicode MS" panose="020B0604020202020204" pitchFamily="34" charset="-120"/>
              </a:rPr>
              <a:t>#define COL 101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5 6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dirty="0" smtClean="0">
                <a:ln>
                  <a:noFill/>
                </a:ln>
                <a:solidFill>
                  <a:srgbClr val="CDCAA9"/>
                </a:solidFill>
                <a:effectLst/>
                <a:latin typeface="Arial Unicode MS" panose="020B0604020202020204" pitchFamily="34" charset="-120"/>
              </a:rPr>
              <a:t>char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0"/>
              </a:rPr>
              <a:t>input[</a:t>
            </a:r>
            <a:r>
              <a:rPr kumimoji="0" lang="zh-TW" altLang="zh-TW" sz="1800" b="1" i="0" u="none" strike="noStrike" cap="none" normalizeH="0" baseline="0" dirty="0" smtClean="0">
                <a:ln>
                  <a:noFill/>
                </a:ln>
                <a:solidFill>
                  <a:srgbClr val="0086F7"/>
                </a:solidFill>
                <a:effectLst/>
                <a:latin typeface="Arial Unicode MS" panose="020B0604020202020204" pitchFamily="34" charset="-120"/>
              </a:rPr>
              <a:t>200000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0"/>
              </a:rPr>
              <a:t>][COL];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7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1" i="0" u="none" strike="noStrike" cap="none" normalizeH="0" baseline="0" dirty="0" smtClean="0">
                <a:ln>
                  <a:noFill/>
                </a:ln>
                <a:solidFill>
                  <a:srgbClr val="CDCAA9"/>
                </a:solidFill>
                <a:effectLst/>
                <a:latin typeface="Arial Unicode MS" panose="020B0604020202020204" pitchFamily="34" charset="-120"/>
              </a:rPr>
              <a:t>int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0"/>
              </a:rPr>
              <a:t>len;</a:t>
            </a: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 8 9 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43256" y="3508681"/>
            <a:ext cx="5476875" cy="147732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TW" altLang="zh-TW" sz="1800" b="1" dirty="0" smtClean="0">
                <a:solidFill>
                  <a:srgbClr val="CDCAA9"/>
                </a:solidFill>
                <a:latin typeface="Arial Unicode MS" panose="020B0604020202020204" pitchFamily="34" charset="-120"/>
              </a:rPr>
              <a:t>int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FF0086"/>
                </a:solidFill>
                <a:latin typeface="Arial Unicode MS" panose="020B0604020202020204" pitchFamily="34" charset="-120"/>
              </a:rPr>
              <a:t>compare_Str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(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const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CDCAA9"/>
                </a:solidFill>
                <a:latin typeface="Arial Unicode MS" panose="020B0604020202020204" pitchFamily="34" charset="-120"/>
              </a:rPr>
              <a:t>void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*a,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const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CDCAA9"/>
                </a:solidFill>
                <a:latin typeface="Arial Unicode MS" panose="020B0604020202020204" pitchFamily="34" charset="-120"/>
              </a:rPr>
              <a:t>void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*b)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10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{</a:t>
            </a:r>
            <a:endParaRPr lang="en-US" altLang="zh-TW" sz="1800" dirty="0" smtClean="0">
              <a:solidFill>
                <a:srgbClr val="FFFFFF"/>
              </a:solidFill>
              <a:latin typeface="Arial Unicode MS" panose="020B060402020202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    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const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CDCAA9"/>
                </a:solidFill>
                <a:latin typeface="Arial Unicode MS" panose="020B0604020202020204" pitchFamily="34" charset="-120"/>
              </a:rPr>
              <a:t>char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*ia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=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(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const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CDCAA9"/>
                </a:solidFill>
                <a:latin typeface="Arial Unicode MS" panose="020B0604020202020204" pitchFamily="34" charset="-120"/>
              </a:rPr>
              <a:t>char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*)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a;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12 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    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const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CDCAA9"/>
                </a:solidFill>
                <a:latin typeface="Arial Unicode MS" panose="020B0604020202020204" pitchFamily="34" charset="-120"/>
              </a:rPr>
              <a:t>char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*ib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=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(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const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CDCAA9"/>
                </a:solidFill>
                <a:latin typeface="Arial Unicode MS" panose="020B0604020202020204" pitchFamily="34" charset="-120"/>
              </a:rPr>
              <a:t>char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*)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b;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13 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    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return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strcmp(ia,ib);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14 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}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43256" y="4986009"/>
            <a:ext cx="5476875" cy="175432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TW" altLang="zh-TW" sz="1800" b="1" dirty="0" smtClean="0">
                <a:solidFill>
                  <a:srgbClr val="CDCAA9"/>
                </a:solidFill>
                <a:latin typeface="Arial Unicode MS" panose="020B0604020202020204" pitchFamily="34" charset="-120"/>
              </a:rPr>
              <a:t>int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FF0086"/>
                </a:solidFill>
                <a:latin typeface="Arial Unicode MS" panose="020B0604020202020204" pitchFamily="34" charset="-120"/>
              </a:rPr>
              <a:t>main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(</a:t>
            </a:r>
            <a:r>
              <a:rPr lang="zh-TW" altLang="zh-TW" sz="1800" b="1" dirty="0" smtClean="0">
                <a:solidFill>
                  <a:srgbClr val="CDCAA9"/>
                </a:solidFill>
                <a:latin typeface="Arial Unicode MS" panose="020B0604020202020204" pitchFamily="34" charset="-120"/>
              </a:rPr>
              <a:t>void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)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17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{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18 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    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while</a:t>
            </a:r>
            <a:r>
              <a:rPr lang="en-US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(scanf(</a:t>
            </a:r>
            <a:r>
              <a:rPr lang="zh-TW" altLang="zh-TW" sz="1800" dirty="0" smtClean="0">
                <a:solidFill>
                  <a:srgbClr val="0086D2"/>
                </a:solidFill>
                <a:latin typeface="Arial Unicode MS" panose="020B0604020202020204" pitchFamily="34" charset="-120"/>
              </a:rPr>
              <a:t>"%s"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,input[len])!=EOF)</a:t>
            </a:r>
            <a:r>
              <a:rPr lang="en-US" altLang="zh-TW" sz="1800" dirty="0" smtClean="0">
                <a:latin typeface="Arial Unicode MS" panose="020B0604020202020204" pitchFamily="34" charset="-120"/>
              </a:rPr>
              <a:t>   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len++;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23 </a:t>
            </a:r>
            <a:endParaRPr lang="en-US" altLang="zh-TW" sz="1800" dirty="0" smtClean="0">
              <a:solidFill>
                <a:srgbClr val="FFFFFF"/>
              </a:solidFill>
              <a:latin typeface="Arial Unicode MS" panose="020B060402020202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dirty="0" smtClean="0">
                <a:latin typeface="Arial Unicode MS" panose="020B0604020202020204" pitchFamily="34" charset="-120"/>
              </a:rPr>
              <a:t>   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qsort(input,</a:t>
            </a:r>
            <a:r>
              <a:rPr lang="en-US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len,</a:t>
            </a:r>
            <a:r>
              <a:rPr lang="en-US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 </a:t>
            </a:r>
            <a:r>
              <a:rPr lang="en-US" altLang="zh-TW" sz="1800" dirty="0" err="1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sizeof</a:t>
            </a:r>
            <a:r>
              <a:rPr lang="en-US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(char)*COL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,</a:t>
            </a:r>
            <a:r>
              <a:rPr lang="en-US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compare_Str);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    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for</a:t>
            </a:r>
            <a:r>
              <a:rPr lang="en-US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(</a:t>
            </a:r>
            <a:r>
              <a:rPr lang="en-US" altLang="zh-TW" sz="1800" dirty="0" err="1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int</a:t>
            </a:r>
            <a:r>
              <a:rPr lang="en-US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i=</a:t>
            </a:r>
            <a:r>
              <a:rPr lang="zh-TW" altLang="zh-TW" sz="1800" b="1" dirty="0" smtClean="0">
                <a:solidFill>
                  <a:srgbClr val="0086F7"/>
                </a:solidFill>
                <a:latin typeface="Arial Unicode MS" panose="020B0604020202020204" pitchFamily="34" charset="-120"/>
              </a:rPr>
              <a:t>0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;i&lt;len;i++)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printf(</a:t>
            </a:r>
            <a:r>
              <a:rPr lang="zh-TW" altLang="zh-TW" sz="1800" dirty="0" smtClean="0">
                <a:solidFill>
                  <a:srgbClr val="0086D2"/>
                </a:solidFill>
                <a:latin typeface="Arial Unicode MS" panose="020B0604020202020204" pitchFamily="34" charset="-120"/>
              </a:rPr>
              <a:t>"%s\n"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,input[i]);</a:t>
            </a:r>
            <a:endParaRPr lang="en-US" altLang="zh-TW" sz="1800" dirty="0" smtClean="0">
              <a:solidFill>
                <a:srgbClr val="FFFFFF"/>
              </a:solidFill>
              <a:latin typeface="Arial Unicode MS" panose="020B060402020202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    </a:t>
            </a:r>
            <a:r>
              <a:rPr lang="zh-TW" altLang="zh-TW" sz="1800" b="1" dirty="0" smtClean="0">
                <a:solidFill>
                  <a:srgbClr val="FB660A"/>
                </a:solidFill>
                <a:latin typeface="Arial Unicode MS" panose="020B0604020202020204" pitchFamily="34" charset="-120"/>
              </a:rPr>
              <a:t>return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r>
              <a:rPr lang="zh-TW" altLang="zh-TW" sz="1800" b="1" dirty="0" smtClean="0">
                <a:solidFill>
                  <a:srgbClr val="0086F7"/>
                </a:solidFill>
                <a:latin typeface="Arial Unicode MS" panose="020B0604020202020204" pitchFamily="34" charset="-120"/>
              </a:rPr>
              <a:t>0</a:t>
            </a: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;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30</a:t>
            </a:r>
            <a:endParaRPr lang="en-US" altLang="zh-TW" sz="1800" dirty="0" smtClean="0">
              <a:latin typeface="Arial Unicode MS" panose="020B060402020202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TW" altLang="zh-TW" sz="1800" dirty="0" smtClean="0">
                <a:solidFill>
                  <a:srgbClr val="FFFFFF"/>
                </a:solidFill>
                <a:latin typeface="Arial Unicode MS" panose="020B0604020202020204" pitchFamily="34" charset="-120"/>
              </a:rPr>
              <a:t>}</a:t>
            </a:r>
            <a:r>
              <a:rPr lang="zh-TW" altLang="zh-TW" sz="1800" dirty="0" smtClean="0">
                <a:latin typeface="Arial Unicode MS" panose="020B0604020202020204" pitchFamily="34" charset="-120"/>
              </a:rPr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3802126" y="435719"/>
            <a:ext cx="8089455" cy="4956048"/>
            <a:chOff x="3802126" y="435719"/>
            <a:chExt cx="8089455" cy="4956048"/>
          </a:xfrm>
        </p:grpSpPr>
        <p:sp>
          <p:nvSpPr>
            <p:cNvPr id="14" name="圓角矩形 13"/>
            <p:cNvSpPr/>
            <p:nvPr/>
          </p:nvSpPr>
          <p:spPr>
            <a:xfrm>
              <a:off x="5795581" y="435719"/>
              <a:ext cx="6096000" cy="49560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3802126" y="2687613"/>
              <a:ext cx="1708277" cy="1301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5894832" y="942095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void pointers a and b type-cast as char (*) [COL] </a:t>
            </a:r>
            <a:r>
              <a:rPr lang="en-US" altLang="zh-TW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as </a:t>
            </a:r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they point to 1D char arrays of size COL</a:t>
            </a:r>
            <a:r>
              <a:rPr lang="en-US" altLang="zh-TW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?</a:t>
            </a:r>
          </a:p>
          <a:p>
            <a:endParaRPr lang="en-US" altLang="zh-TW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TW" sz="2800" dirty="0">
                <a:solidFill>
                  <a:srgbClr val="222222"/>
                </a:solidFill>
                <a:latin typeface="Arial" panose="020B0604020202020204" pitchFamily="34" charset="0"/>
              </a:rPr>
              <a:t>Not necessary</a:t>
            </a:r>
            <a:r>
              <a:rPr lang="en-US" altLang="zh-TW" sz="2800" dirty="0" smtClean="0">
                <a:solidFill>
                  <a:srgbClr val="222222"/>
                </a:solidFill>
                <a:latin typeface="Arial" panose="020B0604020202020204" pitchFamily="34" charset="0"/>
              </a:rPr>
              <a:t>!</a:t>
            </a:r>
          </a:p>
          <a:p>
            <a:endParaRPr lang="en-US" altLang="zh-TW" sz="2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Note that char * is enough because what important is the string contained in the corresponding 1D char array</a:t>
            </a:r>
            <a:r>
              <a:rPr lang="en-US" altLang="zh-TW" sz="2400" dirty="0" smtClean="0">
                <a:solidFill>
                  <a:srgbClr val="222222"/>
                </a:solidFill>
                <a:latin typeface="Arial" panose="020B0604020202020204" pitchFamily="34" charset="0"/>
              </a:rPr>
              <a:t>!</a:t>
            </a:r>
          </a:p>
          <a:p>
            <a:endParaRPr lang="en-US" altLang="zh-TW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Moreover, we can use </a:t>
            </a:r>
            <a:r>
              <a:rPr lang="en-US" altLang="zh-TW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strcmp</a:t>
            </a:r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 directly!</a:t>
            </a:r>
            <a:endParaRPr lang="en-US" altLang="zh-TW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16876"/>
              </p:ext>
            </p:extLst>
          </p:nvPr>
        </p:nvGraphicFramePr>
        <p:xfrm>
          <a:off x="6024562" y="2330984"/>
          <a:ext cx="5576888" cy="2286000"/>
        </p:xfrm>
        <a:graphic>
          <a:graphicData uri="http://schemas.openxmlformats.org/drawingml/2006/table">
            <a:tbl>
              <a:tblPr/>
              <a:tblGrid>
                <a:gridCol w="86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 value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indicates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&lt;0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first character that does not match has 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lower value </a:t>
                      </a:r>
                      <a:r>
                        <a:rPr lang="en-US" dirty="0">
                          <a:effectLst/>
                        </a:rPr>
                        <a:t>in </a:t>
                      </a:r>
                      <a:r>
                        <a:rPr lang="en-US" i="1" dirty="0" smtClean="0">
                          <a:effectLst/>
                        </a:rPr>
                        <a:t>str1</a:t>
                      </a:r>
                      <a:r>
                        <a:rPr lang="en-US" dirty="0">
                          <a:effectLst/>
                        </a:rPr>
                        <a:t> than in </a:t>
                      </a:r>
                      <a:r>
                        <a:rPr lang="en-US" i="1" dirty="0" smtClean="0">
                          <a:effectLst/>
                        </a:rPr>
                        <a:t>str2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contents of both strings are equal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&gt;0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first character that does not match has 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greater value </a:t>
                      </a:r>
                      <a:r>
                        <a:rPr lang="en-US" dirty="0">
                          <a:effectLst/>
                        </a:rPr>
                        <a:t>in </a:t>
                      </a:r>
                      <a:r>
                        <a:rPr lang="en-US" i="1" dirty="0" smtClean="0">
                          <a:effectLst/>
                        </a:rPr>
                        <a:t>str1</a:t>
                      </a:r>
                      <a:r>
                        <a:rPr lang="en-US" dirty="0">
                          <a:effectLst/>
                        </a:rPr>
                        <a:t> than in </a:t>
                      </a:r>
                      <a:r>
                        <a:rPr lang="en-US" i="1" dirty="0" smtClean="0">
                          <a:effectLst/>
                        </a:rPr>
                        <a:t>str2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6260865" y="1812608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0"/>
              </a:rPr>
              <a:t>int strcmp ( const char * str1, const char * str2 );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386</Words>
  <Application>Microsoft Office PowerPoint</Application>
  <PresentationFormat>寬螢幕</PresentationFormat>
  <Paragraphs>94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 Unicode MS</vt:lpstr>
      <vt:lpstr>新細明體</vt:lpstr>
      <vt:lpstr>Arial</vt:lpstr>
      <vt:lpstr>Calibri</vt:lpstr>
      <vt:lpstr>Calibri Light</vt:lpstr>
      <vt:lpstr>Office 佈景主題</vt:lpstr>
      <vt:lpstr>12099 - String sorting</vt:lpstr>
      <vt:lpstr>Description</vt:lpstr>
      <vt:lpstr>Sample Input / Output</vt:lpstr>
      <vt:lpstr>Idea</vt:lpstr>
      <vt:lpstr>Idea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12099 - String sorting</dc:title>
  <dc:creator>USER</dc:creator>
  <cp:lastModifiedBy>shunrenyang</cp:lastModifiedBy>
  <cp:revision>28</cp:revision>
  <dcterms:created xsi:type="dcterms:W3CDTF">2018-12-26T02:13:50Z</dcterms:created>
  <dcterms:modified xsi:type="dcterms:W3CDTF">2018-12-26T14:40:47Z</dcterms:modified>
</cp:coreProperties>
</file>