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68" r:id="rId5"/>
    <p:sldId id="269" r:id="rId6"/>
    <p:sldId id="259" r:id="rId7"/>
    <p:sldId id="260" r:id="rId8"/>
    <p:sldId id="282" r:id="rId9"/>
    <p:sldId id="261" r:id="rId10"/>
    <p:sldId id="264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9" r:id="rId19"/>
    <p:sldId id="277" r:id="rId20"/>
    <p:sldId id="278" r:id="rId21"/>
    <p:sldId id="283" r:id="rId22"/>
    <p:sldId id="280" r:id="rId23"/>
    <p:sldId id="281" r:id="rId24"/>
    <p:sldId id="284" r:id="rId2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16DA210-FB5B-4158-B5E0-FEB733F419BA}" styleName="淺色樣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90F8B-7035-4C48-A799-DECB25368D18}" type="datetimeFigureOut">
              <a:rPr lang="zh-TW" altLang="en-US" smtClean="0"/>
              <a:t>2019/12/1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543A4-96EC-4E36-8596-4378378E20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477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90F8B-7035-4C48-A799-DECB25368D18}" type="datetimeFigureOut">
              <a:rPr lang="zh-TW" altLang="en-US" smtClean="0"/>
              <a:t>2019/12/1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543A4-96EC-4E36-8596-4378378E20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8196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90F8B-7035-4C48-A799-DECB25368D18}" type="datetimeFigureOut">
              <a:rPr lang="zh-TW" altLang="en-US" smtClean="0"/>
              <a:t>2019/12/1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543A4-96EC-4E36-8596-4378378E20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4501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90F8B-7035-4C48-A799-DECB25368D18}" type="datetimeFigureOut">
              <a:rPr lang="zh-TW" altLang="en-US" smtClean="0"/>
              <a:t>2019/12/1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543A4-96EC-4E36-8596-4378378E20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0904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90F8B-7035-4C48-A799-DECB25368D18}" type="datetimeFigureOut">
              <a:rPr lang="zh-TW" altLang="en-US" smtClean="0"/>
              <a:t>2019/12/1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543A4-96EC-4E36-8596-4378378E20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0663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90F8B-7035-4C48-A799-DECB25368D18}" type="datetimeFigureOut">
              <a:rPr lang="zh-TW" altLang="en-US" smtClean="0"/>
              <a:t>2019/12/1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543A4-96EC-4E36-8596-4378378E20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7574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90F8B-7035-4C48-A799-DECB25368D18}" type="datetimeFigureOut">
              <a:rPr lang="zh-TW" altLang="en-US" smtClean="0"/>
              <a:t>2019/12/1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543A4-96EC-4E36-8596-4378378E20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1235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90F8B-7035-4C48-A799-DECB25368D18}" type="datetimeFigureOut">
              <a:rPr lang="zh-TW" altLang="en-US" smtClean="0"/>
              <a:t>2019/12/1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543A4-96EC-4E36-8596-4378378E20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2769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90F8B-7035-4C48-A799-DECB25368D18}" type="datetimeFigureOut">
              <a:rPr lang="zh-TW" altLang="en-US" smtClean="0"/>
              <a:t>2019/12/1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543A4-96EC-4E36-8596-4378378E20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6624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90F8B-7035-4C48-A799-DECB25368D18}" type="datetimeFigureOut">
              <a:rPr lang="zh-TW" altLang="en-US" smtClean="0"/>
              <a:t>2019/12/1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543A4-96EC-4E36-8596-4378378E20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4220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90F8B-7035-4C48-A799-DECB25368D18}" type="datetimeFigureOut">
              <a:rPr lang="zh-TW" altLang="en-US" smtClean="0"/>
              <a:t>2019/12/1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543A4-96EC-4E36-8596-4378378E20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1481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90F8B-7035-4C48-A799-DECB25368D18}" type="datetimeFigureOut">
              <a:rPr lang="zh-TW" altLang="en-US" smtClean="0"/>
              <a:t>2019/12/1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9543A4-96EC-4E36-8596-4378378E20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8797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b="1" dirty="0" smtClean="0"/>
              <a:t/>
            </a:r>
            <a:br>
              <a:rPr lang="en-US" altLang="zh-TW" b="1" dirty="0" smtClean="0"/>
            </a:br>
            <a:r>
              <a:rPr lang="en-US" altLang="zh-TW" b="1" dirty="0">
                <a:latin typeface="+mn-lt"/>
              </a:rPr>
              <a:t>12519 -</a:t>
            </a:r>
            <a:r>
              <a:rPr lang="zh-TW" altLang="en-US" b="1" dirty="0">
                <a:latin typeface="+mn-lt"/>
              </a:rPr>
              <a:t> </a:t>
            </a:r>
            <a:r>
              <a:rPr lang="en-US" altLang="zh-TW" b="1" dirty="0">
                <a:latin typeface="+mn-lt"/>
              </a:rPr>
              <a:t>The Secrecy between Bob and Alice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22479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latin typeface="+mn-lt"/>
              </a:rPr>
              <a:t>But how can we </a:t>
            </a:r>
            <a:r>
              <a:rPr lang="en-US" altLang="zh-TW" b="1" dirty="0">
                <a:latin typeface="+mn-lt"/>
              </a:rPr>
              <a:t>check if two strings have </a:t>
            </a:r>
            <a:r>
              <a:rPr lang="en-US" altLang="zh-TW" b="1" dirty="0" smtClean="0">
                <a:latin typeface="+mn-lt"/>
              </a:rPr>
              <a:t> the same pattern?</a:t>
            </a:r>
            <a:endParaRPr lang="zh-TW" altLang="en-US" b="1" dirty="0">
              <a:latin typeface="+mn-lt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Sample input</a:t>
            </a:r>
            <a:r>
              <a:rPr lang="en-US" altLang="zh-TW" dirty="0" smtClean="0"/>
              <a:t>:</a:t>
            </a:r>
          </a:p>
          <a:p>
            <a:pPr marL="0" indent="0">
              <a:buNone/>
            </a:pPr>
            <a:r>
              <a:rPr lang="en-US" altLang="zh-TW" dirty="0" smtClean="0"/>
              <a:t>   7 the</a:t>
            </a:r>
          </a:p>
          <a:p>
            <a:pPr marL="0" indent="0">
              <a:buNone/>
            </a:pPr>
            <a:r>
              <a:rPr lang="en-US" altLang="zh-TW" dirty="0" smtClean="0"/>
              <a:t>   </a:t>
            </a:r>
            <a:r>
              <a:rPr lang="en-US" altLang="zh-TW" dirty="0" err="1" smtClean="0"/>
              <a:t>aaa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   </a:t>
            </a:r>
            <a:r>
              <a:rPr lang="en-US" altLang="zh-TW" dirty="0" err="1" smtClean="0">
                <a:solidFill>
                  <a:srgbClr val="FF0000"/>
                </a:solidFill>
              </a:rPr>
              <a:t>fiv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TW" dirty="0" smtClean="0"/>
              <a:t>   </a:t>
            </a:r>
            <a:r>
              <a:rPr lang="en-US" altLang="zh-TW" dirty="0" err="1" smtClean="0"/>
              <a:t>fiv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   </a:t>
            </a:r>
            <a:r>
              <a:rPr lang="en-US" altLang="zh-TW" dirty="0" err="1" smtClean="0"/>
              <a:t>fiv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   </a:t>
            </a:r>
            <a:r>
              <a:rPr lang="en-US" altLang="zh-TW" dirty="0" err="1" smtClean="0"/>
              <a:t>fvqv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   </a:t>
            </a:r>
            <a:r>
              <a:rPr lang="en-US" altLang="zh-TW" dirty="0" err="1" smtClean="0"/>
              <a:t>oaq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six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4276343" y="1907921"/>
            <a:ext cx="741956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We use two 1D char arrays to store mapped letters. </a:t>
            </a:r>
          </a:p>
          <a:p>
            <a:r>
              <a:rPr lang="en-US" altLang="zh-TW" sz="2800" dirty="0" smtClean="0"/>
              <a:t>Choose </a:t>
            </a:r>
            <a:r>
              <a:rPr lang="en-US" altLang="zh-TW" sz="2800" dirty="0" err="1" smtClean="0">
                <a:solidFill>
                  <a:srgbClr val="FF0000"/>
                </a:solidFill>
              </a:rPr>
              <a:t>fiv</a:t>
            </a:r>
            <a:r>
              <a:rPr lang="en-US" altLang="zh-TW" sz="2800" dirty="0" smtClean="0"/>
              <a:t> for example. And we scan it by f-&gt;</a:t>
            </a:r>
            <a:r>
              <a:rPr lang="en-US" altLang="zh-TW" sz="2800" dirty="0" err="1" smtClean="0"/>
              <a:t>i</a:t>
            </a:r>
            <a:r>
              <a:rPr lang="en-US" altLang="zh-TW" sz="2800" dirty="0" smtClean="0"/>
              <a:t>-&gt;v.</a:t>
            </a:r>
            <a:endParaRPr lang="zh-TW" altLang="en-US" sz="2800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2502537"/>
              </p:ext>
            </p:extLst>
          </p:nvPr>
        </p:nvGraphicFramePr>
        <p:xfrm>
          <a:off x="3359175" y="3908458"/>
          <a:ext cx="8795840" cy="243877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879584">
                  <a:extLst>
                    <a:ext uri="{9D8B030D-6E8A-4147-A177-3AD203B41FA5}">
                      <a16:colId xmlns:a16="http://schemas.microsoft.com/office/drawing/2014/main" val="4279711912"/>
                    </a:ext>
                  </a:extLst>
                </a:gridCol>
                <a:gridCol w="879584">
                  <a:extLst>
                    <a:ext uri="{9D8B030D-6E8A-4147-A177-3AD203B41FA5}">
                      <a16:colId xmlns:a16="http://schemas.microsoft.com/office/drawing/2014/main" val="2905288413"/>
                    </a:ext>
                  </a:extLst>
                </a:gridCol>
                <a:gridCol w="879584">
                  <a:extLst>
                    <a:ext uri="{9D8B030D-6E8A-4147-A177-3AD203B41FA5}">
                      <a16:colId xmlns:a16="http://schemas.microsoft.com/office/drawing/2014/main" val="14915798"/>
                    </a:ext>
                  </a:extLst>
                </a:gridCol>
                <a:gridCol w="879584">
                  <a:extLst>
                    <a:ext uri="{9D8B030D-6E8A-4147-A177-3AD203B41FA5}">
                      <a16:colId xmlns:a16="http://schemas.microsoft.com/office/drawing/2014/main" val="2210537310"/>
                    </a:ext>
                  </a:extLst>
                </a:gridCol>
                <a:gridCol w="879584">
                  <a:extLst>
                    <a:ext uri="{9D8B030D-6E8A-4147-A177-3AD203B41FA5}">
                      <a16:colId xmlns:a16="http://schemas.microsoft.com/office/drawing/2014/main" val="3178853767"/>
                    </a:ext>
                  </a:extLst>
                </a:gridCol>
                <a:gridCol w="879584">
                  <a:extLst>
                    <a:ext uri="{9D8B030D-6E8A-4147-A177-3AD203B41FA5}">
                      <a16:colId xmlns:a16="http://schemas.microsoft.com/office/drawing/2014/main" val="2231454550"/>
                    </a:ext>
                  </a:extLst>
                </a:gridCol>
                <a:gridCol w="879584">
                  <a:extLst>
                    <a:ext uri="{9D8B030D-6E8A-4147-A177-3AD203B41FA5}">
                      <a16:colId xmlns:a16="http://schemas.microsoft.com/office/drawing/2014/main" val="798144220"/>
                    </a:ext>
                  </a:extLst>
                </a:gridCol>
                <a:gridCol w="879584">
                  <a:extLst>
                    <a:ext uri="{9D8B030D-6E8A-4147-A177-3AD203B41FA5}">
                      <a16:colId xmlns:a16="http://schemas.microsoft.com/office/drawing/2014/main" val="2506501733"/>
                    </a:ext>
                  </a:extLst>
                </a:gridCol>
                <a:gridCol w="879584">
                  <a:extLst>
                    <a:ext uri="{9D8B030D-6E8A-4147-A177-3AD203B41FA5}">
                      <a16:colId xmlns:a16="http://schemas.microsoft.com/office/drawing/2014/main" val="1597733287"/>
                    </a:ext>
                  </a:extLst>
                </a:gridCol>
                <a:gridCol w="879584">
                  <a:extLst>
                    <a:ext uri="{9D8B030D-6E8A-4147-A177-3AD203B41FA5}">
                      <a16:colId xmlns:a16="http://schemas.microsoft.com/office/drawing/2014/main" val="416783388"/>
                    </a:ext>
                  </a:extLst>
                </a:gridCol>
              </a:tblGrid>
              <a:tr h="406463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/>
                        <a:t>0 = ‘a’</a:t>
                      </a:r>
                      <a:endParaRPr lang="zh-TW" altLang="en-US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/>
                        <a:t>1 = ‘b’</a:t>
                      </a:r>
                      <a:endParaRPr lang="zh-TW" altLang="en-US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/>
                        <a:t>2</a:t>
                      </a:r>
                      <a:r>
                        <a:rPr lang="en-US" altLang="zh-TW" b="0" baseline="0" dirty="0" smtClean="0"/>
                        <a:t> = ‘c’</a:t>
                      </a:r>
                      <a:endParaRPr lang="zh-TW" altLang="en-US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/>
                        <a:t>3</a:t>
                      </a:r>
                      <a:r>
                        <a:rPr lang="en-US" altLang="zh-TW" b="0" baseline="0" dirty="0" smtClean="0"/>
                        <a:t> = ‘d’</a:t>
                      </a:r>
                      <a:endParaRPr lang="zh-TW" altLang="en-US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/>
                        <a:t>4 = ‘e’</a:t>
                      </a:r>
                      <a:endParaRPr lang="zh-TW" altLang="en-US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/>
                        <a:t>5 = ‘f’</a:t>
                      </a:r>
                      <a:endParaRPr lang="zh-TW" altLang="en-US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/>
                        <a:t>6</a:t>
                      </a:r>
                      <a:r>
                        <a:rPr lang="en-US" altLang="zh-TW" b="0" baseline="0" dirty="0" smtClean="0"/>
                        <a:t> = ‘g’</a:t>
                      </a:r>
                      <a:endParaRPr lang="zh-TW" altLang="en-US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/>
                        <a:t>7 = ‘h’</a:t>
                      </a:r>
                      <a:endParaRPr lang="zh-TW" altLang="en-US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/>
                        <a:t>8</a:t>
                      </a:r>
                      <a:r>
                        <a:rPr lang="en-US" altLang="zh-TW" b="0" baseline="0" dirty="0" smtClean="0"/>
                        <a:t> = ‘</a:t>
                      </a:r>
                      <a:r>
                        <a:rPr lang="en-US" altLang="zh-TW" b="0" baseline="0" dirty="0" err="1" smtClean="0"/>
                        <a:t>i</a:t>
                      </a:r>
                      <a:r>
                        <a:rPr lang="en-US" altLang="zh-TW" b="0" baseline="0" dirty="0" smtClean="0"/>
                        <a:t>’</a:t>
                      </a:r>
                      <a:endParaRPr lang="zh-TW" altLang="en-US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/>
                        <a:t>9 = ‘j’</a:t>
                      </a:r>
                      <a:endParaRPr lang="zh-TW" altLang="en-US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0217890"/>
                  </a:ext>
                </a:extLst>
              </a:tr>
              <a:tr h="406463"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t</a:t>
                      </a:r>
                      <a:endParaRPr lang="zh-TW" alt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2846979"/>
                  </a:ext>
                </a:extLst>
              </a:tr>
              <a:tr h="40646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10</a:t>
                      </a:r>
                      <a:r>
                        <a:rPr lang="zh-TW" altLang="en-US" dirty="0" smtClean="0"/>
                        <a:t> </a:t>
                      </a:r>
                      <a:r>
                        <a:rPr lang="en-US" altLang="zh-TW" dirty="0" smtClean="0"/>
                        <a:t>=</a:t>
                      </a:r>
                      <a:r>
                        <a:rPr lang="zh-TW" altLang="en-US" dirty="0" smtClean="0"/>
                        <a:t> </a:t>
                      </a:r>
                      <a:r>
                        <a:rPr lang="en-US" altLang="zh-TW" dirty="0" smtClean="0"/>
                        <a:t>‘k’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11 = ‘l’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12 = ‘m’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13 = ‘n’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14 = ‘o’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15 = ‘p’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16 = ‘q’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17 = ‘r’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18 = ‘s’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19</a:t>
                      </a:r>
                      <a:r>
                        <a:rPr lang="en-US" altLang="zh-TW" baseline="0" dirty="0" smtClean="0"/>
                        <a:t> = ‘t’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4376731"/>
                  </a:ext>
                </a:extLst>
              </a:tr>
              <a:tr h="406463"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0244612"/>
                  </a:ext>
                </a:extLst>
              </a:tr>
              <a:tr h="40646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20 = ‘u’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21 = ‘v’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22 = ‘w’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23 = ‘x’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24</a:t>
                      </a:r>
                      <a:r>
                        <a:rPr lang="en-US" altLang="zh-TW" baseline="0" dirty="0" smtClean="0"/>
                        <a:t> = ‘y’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25 = ‘z’ 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5132910"/>
                  </a:ext>
                </a:extLst>
              </a:tr>
              <a:tr h="406463"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3982967"/>
                  </a:ext>
                </a:extLst>
              </a:tr>
            </a:tbl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3266636" y="3317770"/>
            <a:ext cx="42524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The </a:t>
            </a:r>
            <a:r>
              <a:rPr lang="en-US" altLang="zh-TW" sz="2800" b="1" dirty="0">
                <a:solidFill>
                  <a:srgbClr val="FF0000"/>
                </a:solidFill>
              </a:rPr>
              <a:t>first</a:t>
            </a:r>
            <a:r>
              <a:rPr lang="en-US" altLang="zh-TW" sz="2800" dirty="0"/>
              <a:t> 1D </a:t>
            </a:r>
            <a:r>
              <a:rPr lang="en-US" altLang="zh-TW" sz="2800" dirty="0" smtClean="0"/>
              <a:t>array (first step)</a:t>
            </a:r>
            <a:endParaRPr lang="zh-TW" altLang="en-US" sz="28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2476222" y="6347236"/>
            <a:ext cx="99496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>
                <a:solidFill>
                  <a:srgbClr val="FF0000"/>
                </a:solidFill>
              </a:rPr>
              <a:t>Can’t have any </a:t>
            </a:r>
            <a:r>
              <a:rPr lang="en-US" altLang="zh-TW" sz="2800" b="1" dirty="0" smtClean="0">
                <a:solidFill>
                  <a:srgbClr val="FF0000"/>
                </a:solidFill>
              </a:rPr>
              <a:t>collision for both arrays and length must be equal!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2460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b="1" dirty="0" smtClean="0">
                <a:latin typeface="+mn-lt"/>
              </a:rPr>
              <a:t>But how can we </a:t>
            </a:r>
            <a:r>
              <a:rPr lang="en-US" altLang="zh-TW" b="1" dirty="0">
                <a:latin typeface="+mn-lt"/>
              </a:rPr>
              <a:t>check if two strings have </a:t>
            </a:r>
            <a:r>
              <a:rPr lang="en-US" altLang="zh-TW" b="1" dirty="0" smtClean="0">
                <a:latin typeface="+mn-lt"/>
              </a:rPr>
              <a:t>the same pattern?</a:t>
            </a:r>
            <a:endParaRPr lang="zh-TW" altLang="en-US" b="1" dirty="0">
              <a:latin typeface="+mn-lt"/>
            </a:endParaRPr>
          </a:p>
        </p:txBody>
      </p:sp>
      <p:sp>
        <p:nvSpPr>
          <p:cNvPr id="5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altLang="zh-TW" dirty="0"/>
              <a:t>Sample input</a:t>
            </a:r>
            <a:r>
              <a:rPr lang="en-US" altLang="zh-TW" dirty="0" smtClean="0"/>
              <a:t>:</a:t>
            </a:r>
          </a:p>
          <a:p>
            <a:pPr marL="0" indent="0">
              <a:buNone/>
            </a:pPr>
            <a:r>
              <a:rPr lang="en-US" altLang="zh-TW" dirty="0" smtClean="0"/>
              <a:t>   7 the</a:t>
            </a:r>
          </a:p>
          <a:p>
            <a:pPr marL="0" indent="0">
              <a:buNone/>
            </a:pPr>
            <a:r>
              <a:rPr lang="en-US" altLang="zh-TW" dirty="0" smtClean="0"/>
              <a:t>   </a:t>
            </a:r>
            <a:r>
              <a:rPr lang="en-US" altLang="zh-TW" dirty="0" err="1" smtClean="0"/>
              <a:t>aaa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   </a:t>
            </a:r>
            <a:r>
              <a:rPr lang="en-US" altLang="zh-TW" dirty="0" err="1" smtClean="0">
                <a:solidFill>
                  <a:srgbClr val="FF0000"/>
                </a:solidFill>
              </a:rPr>
              <a:t>fiv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TW" dirty="0" smtClean="0"/>
              <a:t>   </a:t>
            </a:r>
            <a:r>
              <a:rPr lang="en-US" altLang="zh-TW" dirty="0" err="1" smtClean="0"/>
              <a:t>fiv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   </a:t>
            </a:r>
            <a:r>
              <a:rPr lang="en-US" altLang="zh-TW" dirty="0" err="1" smtClean="0"/>
              <a:t>fiv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   </a:t>
            </a:r>
            <a:r>
              <a:rPr lang="en-US" altLang="zh-TW" dirty="0" err="1" smtClean="0"/>
              <a:t>fvqv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   </a:t>
            </a:r>
            <a:r>
              <a:rPr lang="en-US" altLang="zh-TW" dirty="0" err="1" smtClean="0"/>
              <a:t>oaq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six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4276343" y="1907921"/>
            <a:ext cx="741956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We use two 1D char arrays to store mapped letters. </a:t>
            </a:r>
            <a:endParaRPr lang="en-US" altLang="zh-TW" sz="2800" dirty="0" smtClean="0"/>
          </a:p>
          <a:p>
            <a:r>
              <a:rPr lang="en-US" altLang="zh-TW" sz="2800" dirty="0" smtClean="0"/>
              <a:t>Choose </a:t>
            </a:r>
            <a:r>
              <a:rPr lang="en-US" altLang="zh-TW" sz="2800" dirty="0" err="1" smtClean="0">
                <a:solidFill>
                  <a:srgbClr val="FF0000"/>
                </a:solidFill>
              </a:rPr>
              <a:t>fiv</a:t>
            </a:r>
            <a:r>
              <a:rPr lang="en-US" altLang="zh-TW" sz="2800" dirty="0" smtClean="0"/>
              <a:t> for example. And we scan it by f-&gt;</a:t>
            </a:r>
            <a:r>
              <a:rPr lang="en-US" altLang="zh-TW" sz="2800" dirty="0" err="1" smtClean="0"/>
              <a:t>i</a:t>
            </a:r>
            <a:r>
              <a:rPr lang="en-US" altLang="zh-TW" sz="2800" dirty="0" smtClean="0"/>
              <a:t>-&gt;v.</a:t>
            </a:r>
            <a:endParaRPr lang="zh-TW" altLang="en-US" sz="2800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496637"/>
              </p:ext>
            </p:extLst>
          </p:nvPr>
        </p:nvGraphicFramePr>
        <p:xfrm>
          <a:off x="3359175" y="3908458"/>
          <a:ext cx="8795840" cy="243877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879584">
                  <a:extLst>
                    <a:ext uri="{9D8B030D-6E8A-4147-A177-3AD203B41FA5}">
                      <a16:colId xmlns:a16="http://schemas.microsoft.com/office/drawing/2014/main" val="4279711912"/>
                    </a:ext>
                  </a:extLst>
                </a:gridCol>
                <a:gridCol w="879584">
                  <a:extLst>
                    <a:ext uri="{9D8B030D-6E8A-4147-A177-3AD203B41FA5}">
                      <a16:colId xmlns:a16="http://schemas.microsoft.com/office/drawing/2014/main" val="2905288413"/>
                    </a:ext>
                  </a:extLst>
                </a:gridCol>
                <a:gridCol w="879584">
                  <a:extLst>
                    <a:ext uri="{9D8B030D-6E8A-4147-A177-3AD203B41FA5}">
                      <a16:colId xmlns:a16="http://schemas.microsoft.com/office/drawing/2014/main" val="14915798"/>
                    </a:ext>
                  </a:extLst>
                </a:gridCol>
                <a:gridCol w="879584">
                  <a:extLst>
                    <a:ext uri="{9D8B030D-6E8A-4147-A177-3AD203B41FA5}">
                      <a16:colId xmlns:a16="http://schemas.microsoft.com/office/drawing/2014/main" val="2210537310"/>
                    </a:ext>
                  </a:extLst>
                </a:gridCol>
                <a:gridCol w="879584">
                  <a:extLst>
                    <a:ext uri="{9D8B030D-6E8A-4147-A177-3AD203B41FA5}">
                      <a16:colId xmlns:a16="http://schemas.microsoft.com/office/drawing/2014/main" val="3178853767"/>
                    </a:ext>
                  </a:extLst>
                </a:gridCol>
                <a:gridCol w="879584">
                  <a:extLst>
                    <a:ext uri="{9D8B030D-6E8A-4147-A177-3AD203B41FA5}">
                      <a16:colId xmlns:a16="http://schemas.microsoft.com/office/drawing/2014/main" val="2231454550"/>
                    </a:ext>
                  </a:extLst>
                </a:gridCol>
                <a:gridCol w="879584">
                  <a:extLst>
                    <a:ext uri="{9D8B030D-6E8A-4147-A177-3AD203B41FA5}">
                      <a16:colId xmlns:a16="http://schemas.microsoft.com/office/drawing/2014/main" val="798144220"/>
                    </a:ext>
                  </a:extLst>
                </a:gridCol>
                <a:gridCol w="879584">
                  <a:extLst>
                    <a:ext uri="{9D8B030D-6E8A-4147-A177-3AD203B41FA5}">
                      <a16:colId xmlns:a16="http://schemas.microsoft.com/office/drawing/2014/main" val="2506501733"/>
                    </a:ext>
                  </a:extLst>
                </a:gridCol>
                <a:gridCol w="879584">
                  <a:extLst>
                    <a:ext uri="{9D8B030D-6E8A-4147-A177-3AD203B41FA5}">
                      <a16:colId xmlns:a16="http://schemas.microsoft.com/office/drawing/2014/main" val="1597733287"/>
                    </a:ext>
                  </a:extLst>
                </a:gridCol>
                <a:gridCol w="879584">
                  <a:extLst>
                    <a:ext uri="{9D8B030D-6E8A-4147-A177-3AD203B41FA5}">
                      <a16:colId xmlns:a16="http://schemas.microsoft.com/office/drawing/2014/main" val="416783388"/>
                    </a:ext>
                  </a:extLst>
                </a:gridCol>
              </a:tblGrid>
              <a:tr h="406463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/>
                        <a:t>0 = ‘a’</a:t>
                      </a:r>
                      <a:endParaRPr lang="zh-TW" altLang="en-US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/>
                        <a:t>1 = ‘b’</a:t>
                      </a:r>
                      <a:endParaRPr lang="zh-TW" altLang="en-US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/>
                        <a:t>2</a:t>
                      </a:r>
                      <a:r>
                        <a:rPr lang="en-US" altLang="zh-TW" b="0" baseline="0" dirty="0" smtClean="0"/>
                        <a:t> = ‘c’</a:t>
                      </a:r>
                      <a:endParaRPr lang="zh-TW" altLang="en-US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/>
                        <a:t>3</a:t>
                      </a:r>
                      <a:r>
                        <a:rPr lang="en-US" altLang="zh-TW" b="0" baseline="0" dirty="0" smtClean="0"/>
                        <a:t> = ‘d’</a:t>
                      </a:r>
                      <a:endParaRPr lang="zh-TW" altLang="en-US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/>
                        <a:t>4 = ‘e’</a:t>
                      </a:r>
                      <a:endParaRPr lang="zh-TW" altLang="en-US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/>
                        <a:t>5 = ‘f’</a:t>
                      </a:r>
                      <a:endParaRPr lang="zh-TW" altLang="en-US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/>
                        <a:t>6</a:t>
                      </a:r>
                      <a:r>
                        <a:rPr lang="en-US" altLang="zh-TW" b="0" baseline="0" dirty="0" smtClean="0"/>
                        <a:t> = ‘g’</a:t>
                      </a:r>
                      <a:endParaRPr lang="zh-TW" altLang="en-US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/>
                        <a:t>7 = ‘h’</a:t>
                      </a:r>
                      <a:endParaRPr lang="zh-TW" altLang="en-US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/>
                        <a:t>8</a:t>
                      </a:r>
                      <a:r>
                        <a:rPr lang="en-US" altLang="zh-TW" b="0" baseline="0" dirty="0" smtClean="0"/>
                        <a:t> = ‘</a:t>
                      </a:r>
                      <a:r>
                        <a:rPr lang="en-US" altLang="zh-TW" b="0" baseline="0" dirty="0" err="1" smtClean="0"/>
                        <a:t>i</a:t>
                      </a:r>
                      <a:r>
                        <a:rPr lang="en-US" altLang="zh-TW" b="0" baseline="0" dirty="0" smtClean="0"/>
                        <a:t>’</a:t>
                      </a:r>
                      <a:endParaRPr lang="zh-TW" altLang="en-US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/>
                        <a:t>9 = ‘j’</a:t>
                      </a:r>
                      <a:endParaRPr lang="zh-TW" altLang="en-US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0217890"/>
                  </a:ext>
                </a:extLst>
              </a:tr>
              <a:tr h="406463"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t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h</a:t>
                      </a:r>
                      <a:endParaRPr lang="zh-TW" alt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2846979"/>
                  </a:ext>
                </a:extLst>
              </a:tr>
              <a:tr h="40646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10</a:t>
                      </a:r>
                      <a:r>
                        <a:rPr lang="zh-TW" altLang="en-US" dirty="0" smtClean="0"/>
                        <a:t> </a:t>
                      </a:r>
                      <a:r>
                        <a:rPr lang="en-US" altLang="zh-TW" dirty="0" smtClean="0"/>
                        <a:t>=</a:t>
                      </a:r>
                      <a:r>
                        <a:rPr lang="zh-TW" altLang="en-US" dirty="0" smtClean="0"/>
                        <a:t> </a:t>
                      </a:r>
                      <a:r>
                        <a:rPr lang="en-US" altLang="zh-TW" dirty="0" smtClean="0"/>
                        <a:t>‘k’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11 = ‘l’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12 = ‘m’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13 = ‘n’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14 = ‘o’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15 = ‘p’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16 = ‘q’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17 = ‘r’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18 = ‘s’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19</a:t>
                      </a:r>
                      <a:r>
                        <a:rPr lang="en-US" altLang="zh-TW" baseline="0" dirty="0" smtClean="0"/>
                        <a:t> = ‘t’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4376731"/>
                  </a:ext>
                </a:extLst>
              </a:tr>
              <a:tr h="406463"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0244612"/>
                  </a:ext>
                </a:extLst>
              </a:tr>
              <a:tr h="40646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20 = ‘u’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21 = ‘v’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22 = ‘w’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23 = ‘x’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24</a:t>
                      </a:r>
                      <a:r>
                        <a:rPr lang="en-US" altLang="zh-TW" baseline="0" dirty="0" smtClean="0"/>
                        <a:t> = ‘y’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25 = ‘z’ 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5132910"/>
                  </a:ext>
                </a:extLst>
              </a:tr>
              <a:tr h="406463"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3982967"/>
                  </a:ext>
                </a:extLst>
              </a:tr>
            </a:tbl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3266636" y="3317770"/>
            <a:ext cx="47439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The </a:t>
            </a:r>
            <a:r>
              <a:rPr lang="en-US" altLang="zh-TW" sz="2800" b="1" dirty="0">
                <a:solidFill>
                  <a:srgbClr val="FF0000"/>
                </a:solidFill>
              </a:rPr>
              <a:t>first</a:t>
            </a:r>
            <a:r>
              <a:rPr lang="en-US" altLang="zh-TW" sz="2800" dirty="0"/>
              <a:t> 1D </a:t>
            </a:r>
            <a:r>
              <a:rPr lang="en-US" altLang="zh-TW" sz="2800" dirty="0" smtClean="0"/>
              <a:t>array (second step)</a:t>
            </a:r>
            <a:endParaRPr lang="zh-TW" altLang="en-US" sz="28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2476222" y="6347236"/>
            <a:ext cx="99496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>
                <a:solidFill>
                  <a:srgbClr val="FF0000"/>
                </a:solidFill>
              </a:rPr>
              <a:t>Can’t have any </a:t>
            </a:r>
            <a:r>
              <a:rPr lang="en-US" altLang="zh-TW" sz="2800" b="1" dirty="0" smtClean="0">
                <a:solidFill>
                  <a:srgbClr val="FF0000"/>
                </a:solidFill>
              </a:rPr>
              <a:t>collision for both arrays and length must be equal!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4220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b="1" dirty="0" smtClean="0">
                <a:latin typeface="+mn-lt"/>
              </a:rPr>
              <a:t>But how can we </a:t>
            </a:r>
            <a:r>
              <a:rPr lang="en-US" altLang="zh-TW" b="1" dirty="0">
                <a:latin typeface="+mn-lt"/>
              </a:rPr>
              <a:t>check if two strings have </a:t>
            </a:r>
            <a:r>
              <a:rPr lang="en-US" altLang="zh-TW" b="1" dirty="0" smtClean="0">
                <a:latin typeface="+mn-lt"/>
              </a:rPr>
              <a:t>the same pattern?</a:t>
            </a:r>
            <a:endParaRPr lang="zh-TW" altLang="en-US" b="1" dirty="0">
              <a:latin typeface="+mn-lt"/>
            </a:endParaRPr>
          </a:p>
        </p:txBody>
      </p:sp>
      <p:sp>
        <p:nvSpPr>
          <p:cNvPr id="5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altLang="zh-TW" dirty="0"/>
              <a:t>Sample input</a:t>
            </a:r>
            <a:r>
              <a:rPr lang="en-US" altLang="zh-TW" dirty="0" smtClean="0"/>
              <a:t>:</a:t>
            </a:r>
          </a:p>
          <a:p>
            <a:pPr marL="0" indent="0">
              <a:buNone/>
            </a:pPr>
            <a:r>
              <a:rPr lang="en-US" altLang="zh-TW" dirty="0" smtClean="0"/>
              <a:t>   7 the</a:t>
            </a:r>
          </a:p>
          <a:p>
            <a:pPr marL="0" indent="0">
              <a:buNone/>
            </a:pPr>
            <a:r>
              <a:rPr lang="en-US" altLang="zh-TW" dirty="0" smtClean="0"/>
              <a:t>   </a:t>
            </a:r>
            <a:r>
              <a:rPr lang="en-US" altLang="zh-TW" dirty="0" err="1" smtClean="0"/>
              <a:t>aaa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   </a:t>
            </a:r>
            <a:r>
              <a:rPr lang="en-US" altLang="zh-TW" dirty="0" err="1" smtClean="0">
                <a:solidFill>
                  <a:srgbClr val="FF0000"/>
                </a:solidFill>
              </a:rPr>
              <a:t>fiv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TW" dirty="0" smtClean="0"/>
              <a:t>   </a:t>
            </a:r>
            <a:r>
              <a:rPr lang="en-US" altLang="zh-TW" dirty="0" err="1" smtClean="0"/>
              <a:t>fiv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   </a:t>
            </a:r>
            <a:r>
              <a:rPr lang="en-US" altLang="zh-TW" dirty="0" err="1" smtClean="0"/>
              <a:t>fiv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   </a:t>
            </a:r>
            <a:r>
              <a:rPr lang="en-US" altLang="zh-TW" dirty="0" err="1" smtClean="0"/>
              <a:t>fvqv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   </a:t>
            </a:r>
            <a:r>
              <a:rPr lang="en-US" altLang="zh-TW" dirty="0" err="1" smtClean="0"/>
              <a:t>oaq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six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4276343" y="1907921"/>
            <a:ext cx="741956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We use two 1D char arrays to store mapped letters. </a:t>
            </a:r>
            <a:endParaRPr lang="en-US" altLang="zh-TW" sz="2800" dirty="0" smtClean="0"/>
          </a:p>
          <a:p>
            <a:r>
              <a:rPr lang="en-US" altLang="zh-TW" sz="2800" dirty="0" smtClean="0"/>
              <a:t>Choose </a:t>
            </a:r>
            <a:r>
              <a:rPr lang="en-US" altLang="zh-TW" sz="2800" dirty="0" err="1" smtClean="0">
                <a:solidFill>
                  <a:srgbClr val="FF0000"/>
                </a:solidFill>
              </a:rPr>
              <a:t>fiv</a:t>
            </a:r>
            <a:r>
              <a:rPr lang="en-US" altLang="zh-TW" sz="2800" dirty="0" smtClean="0"/>
              <a:t> for example. And we scan it by f-&gt;</a:t>
            </a:r>
            <a:r>
              <a:rPr lang="en-US" altLang="zh-TW" sz="2800" dirty="0" err="1" smtClean="0"/>
              <a:t>i</a:t>
            </a:r>
            <a:r>
              <a:rPr lang="en-US" altLang="zh-TW" sz="2800" dirty="0" smtClean="0"/>
              <a:t>-&gt;v.</a:t>
            </a:r>
            <a:endParaRPr lang="zh-TW" altLang="en-US" sz="2800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3379021"/>
              </p:ext>
            </p:extLst>
          </p:nvPr>
        </p:nvGraphicFramePr>
        <p:xfrm>
          <a:off x="3359175" y="3908458"/>
          <a:ext cx="8795840" cy="243877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879584">
                  <a:extLst>
                    <a:ext uri="{9D8B030D-6E8A-4147-A177-3AD203B41FA5}">
                      <a16:colId xmlns:a16="http://schemas.microsoft.com/office/drawing/2014/main" val="4279711912"/>
                    </a:ext>
                  </a:extLst>
                </a:gridCol>
                <a:gridCol w="879584">
                  <a:extLst>
                    <a:ext uri="{9D8B030D-6E8A-4147-A177-3AD203B41FA5}">
                      <a16:colId xmlns:a16="http://schemas.microsoft.com/office/drawing/2014/main" val="2905288413"/>
                    </a:ext>
                  </a:extLst>
                </a:gridCol>
                <a:gridCol w="879584">
                  <a:extLst>
                    <a:ext uri="{9D8B030D-6E8A-4147-A177-3AD203B41FA5}">
                      <a16:colId xmlns:a16="http://schemas.microsoft.com/office/drawing/2014/main" val="14915798"/>
                    </a:ext>
                  </a:extLst>
                </a:gridCol>
                <a:gridCol w="879584">
                  <a:extLst>
                    <a:ext uri="{9D8B030D-6E8A-4147-A177-3AD203B41FA5}">
                      <a16:colId xmlns:a16="http://schemas.microsoft.com/office/drawing/2014/main" val="2210537310"/>
                    </a:ext>
                  </a:extLst>
                </a:gridCol>
                <a:gridCol w="879584">
                  <a:extLst>
                    <a:ext uri="{9D8B030D-6E8A-4147-A177-3AD203B41FA5}">
                      <a16:colId xmlns:a16="http://schemas.microsoft.com/office/drawing/2014/main" val="3178853767"/>
                    </a:ext>
                  </a:extLst>
                </a:gridCol>
                <a:gridCol w="879584">
                  <a:extLst>
                    <a:ext uri="{9D8B030D-6E8A-4147-A177-3AD203B41FA5}">
                      <a16:colId xmlns:a16="http://schemas.microsoft.com/office/drawing/2014/main" val="2231454550"/>
                    </a:ext>
                  </a:extLst>
                </a:gridCol>
                <a:gridCol w="879584">
                  <a:extLst>
                    <a:ext uri="{9D8B030D-6E8A-4147-A177-3AD203B41FA5}">
                      <a16:colId xmlns:a16="http://schemas.microsoft.com/office/drawing/2014/main" val="798144220"/>
                    </a:ext>
                  </a:extLst>
                </a:gridCol>
                <a:gridCol w="879584">
                  <a:extLst>
                    <a:ext uri="{9D8B030D-6E8A-4147-A177-3AD203B41FA5}">
                      <a16:colId xmlns:a16="http://schemas.microsoft.com/office/drawing/2014/main" val="2506501733"/>
                    </a:ext>
                  </a:extLst>
                </a:gridCol>
                <a:gridCol w="879584">
                  <a:extLst>
                    <a:ext uri="{9D8B030D-6E8A-4147-A177-3AD203B41FA5}">
                      <a16:colId xmlns:a16="http://schemas.microsoft.com/office/drawing/2014/main" val="1597733287"/>
                    </a:ext>
                  </a:extLst>
                </a:gridCol>
                <a:gridCol w="879584">
                  <a:extLst>
                    <a:ext uri="{9D8B030D-6E8A-4147-A177-3AD203B41FA5}">
                      <a16:colId xmlns:a16="http://schemas.microsoft.com/office/drawing/2014/main" val="416783388"/>
                    </a:ext>
                  </a:extLst>
                </a:gridCol>
              </a:tblGrid>
              <a:tr h="406463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/>
                        <a:t>0 = ‘a’</a:t>
                      </a:r>
                      <a:endParaRPr lang="zh-TW" altLang="en-US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/>
                        <a:t>1 = ‘b’</a:t>
                      </a:r>
                      <a:endParaRPr lang="zh-TW" altLang="en-US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/>
                        <a:t>2</a:t>
                      </a:r>
                      <a:r>
                        <a:rPr lang="en-US" altLang="zh-TW" b="0" baseline="0" dirty="0" smtClean="0"/>
                        <a:t> = ‘c’</a:t>
                      </a:r>
                      <a:endParaRPr lang="zh-TW" altLang="en-US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/>
                        <a:t>3</a:t>
                      </a:r>
                      <a:r>
                        <a:rPr lang="en-US" altLang="zh-TW" b="0" baseline="0" dirty="0" smtClean="0"/>
                        <a:t> = ‘d’</a:t>
                      </a:r>
                      <a:endParaRPr lang="zh-TW" altLang="en-US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/>
                        <a:t>4 = ‘e’</a:t>
                      </a:r>
                      <a:endParaRPr lang="zh-TW" altLang="en-US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/>
                        <a:t>5 = ‘f’</a:t>
                      </a:r>
                      <a:endParaRPr lang="zh-TW" altLang="en-US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/>
                        <a:t>6</a:t>
                      </a:r>
                      <a:r>
                        <a:rPr lang="en-US" altLang="zh-TW" b="0" baseline="0" dirty="0" smtClean="0"/>
                        <a:t> = ‘g’</a:t>
                      </a:r>
                      <a:endParaRPr lang="zh-TW" altLang="en-US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/>
                        <a:t>7 = ‘h’</a:t>
                      </a:r>
                      <a:endParaRPr lang="zh-TW" altLang="en-US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/>
                        <a:t>8</a:t>
                      </a:r>
                      <a:r>
                        <a:rPr lang="en-US" altLang="zh-TW" b="0" baseline="0" dirty="0" smtClean="0"/>
                        <a:t> = ‘</a:t>
                      </a:r>
                      <a:r>
                        <a:rPr lang="en-US" altLang="zh-TW" b="0" baseline="0" dirty="0" err="1" smtClean="0"/>
                        <a:t>i</a:t>
                      </a:r>
                      <a:r>
                        <a:rPr lang="en-US" altLang="zh-TW" b="0" baseline="0" dirty="0" smtClean="0"/>
                        <a:t>’</a:t>
                      </a:r>
                      <a:endParaRPr lang="zh-TW" altLang="en-US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/>
                        <a:t>9 = ‘j’</a:t>
                      </a:r>
                      <a:endParaRPr lang="zh-TW" altLang="en-US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0217890"/>
                  </a:ext>
                </a:extLst>
              </a:tr>
              <a:tr h="406463"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t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h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2846979"/>
                  </a:ext>
                </a:extLst>
              </a:tr>
              <a:tr h="40646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10</a:t>
                      </a:r>
                      <a:r>
                        <a:rPr lang="zh-TW" altLang="en-US" dirty="0" smtClean="0"/>
                        <a:t> </a:t>
                      </a:r>
                      <a:r>
                        <a:rPr lang="en-US" altLang="zh-TW" dirty="0" smtClean="0"/>
                        <a:t>=</a:t>
                      </a:r>
                      <a:r>
                        <a:rPr lang="zh-TW" altLang="en-US" dirty="0" smtClean="0"/>
                        <a:t> </a:t>
                      </a:r>
                      <a:r>
                        <a:rPr lang="en-US" altLang="zh-TW" dirty="0" smtClean="0"/>
                        <a:t>‘k’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11 = ‘l’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12 = ‘m’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13 = ‘n’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14 = ‘o’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15 = ‘p’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16 = ‘q’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17 = ‘r’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18 = ‘s’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19</a:t>
                      </a:r>
                      <a:r>
                        <a:rPr lang="en-US" altLang="zh-TW" baseline="0" dirty="0" smtClean="0"/>
                        <a:t> = ‘t’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4376731"/>
                  </a:ext>
                </a:extLst>
              </a:tr>
              <a:tr h="406463"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0244612"/>
                  </a:ext>
                </a:extLst>
              </a:tr>
              <a:tr h="40646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20 = ‘u’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21 = ‘v’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22 = ‘w’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23 = ‘x’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24</a:t>
                      </a:r>
                      <a:r>
                        <a:rPr lang="en-US" altLang="zh-TW" baseline="0" dirty="0" smtClean="0"/>
                        <a:t> = ‘y’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25 = ‘z’ 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5132910"/>
                  </a:ext>
                </a:extLst>
              </a:tr>
              <a:tr h="406463"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e</a:t>
                      </a:r>
                      <a:endParaRPr lang="zh-TW" alt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3982967"/>
                  </a:ext>
                </a:extLst>
              </a:tr>
            </a:tbl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3266636" y="3317770"/>
            <a:ext cx="44085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The </a:t>
            </a:r>
            <a:r>
              <a:rPr lang="en-US" altLang="zh-TW" sz="2800" b="1" dirty="0">
                <a:solidFill>
                  <a:srgbClr val="FF0000"/>
                </a:solidFill>
              </a:rPr>
              <a:t>first</a:t>
            </a:r>
            <a:r>
              <a:rPr lang="en-US" altLang="zh-TW" sz="2800" dirty="0"/>
              <a:t> 1D </a:t>
            </a:r>
            <a:r>
              <a:rPr lang="en-US" altLang="zh-TW" sz="2800" dirty="0" smtClean="0"/>
              <a:t>array (third step)</a:t>
            </a:r>
            <a:endParaRPr lang="zh-TW" altLang="en-US" sz="28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2476222" y="6347236"/>
            <a:ext cx="99496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>
                <a:solidFill>
                  <a:srgbClr val="FF0000"/>
                </a:solidFill>
              </a:rPr>
              <a:t>Can’t have any </a:t>
            </a:r>
            <a:r>
              <a:rPr lang="en-US" altLang="zh-TW" sz="2800" b="1" dirty="0" smtClean="0">
                <a:solidFill>
                  <a:srgbClr val="FF0000"/>
                </a:solidFill>
              </a:rPr>
              <a:t>collision for both arrays and length must be equal!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0300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b="1" dirty="0" smtClean="0">
                <a:latin typeface="+mn-lt"/>
              </a:rPr>
              <a:t>But how can we </a:t>
            </a:r>
            <a:r>
              <a:rPr lang="en-US" altLang="zh-TW" b="1" dirty="0">
                <a:latin typeface="+mn-lt"/>
              </a:rPr>
              <a:t>check if two strings have </a:t>
            </a:r>
            <a:r>
              <a:rPr lang="en-US" altLang="zh-TW" b="1" dirty="0" smtClean="0">
                <a:latin typeface="+mn-lt"/>
              </a:rPr>
              <a:t>the same pattern?</a:t>
            </a:r>
            <a:endParaRPr lang="zh-TW" altLang="en-US" b="1" dirty="0">
              <a:latin typeface="+mn-lt"/>
            </a:endParaRPr>
          </a:p>
        </p:txBody>
      </p:sp>
      <p:sp>
        <p:nvSpPr>
          <p:cNvPr id="5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altLang="zh-TW" dirty="0"/>
              <a:t>Sample input</a:t>
            </a:r>
            <a:r>
              <a:rPr lang="en-US" altLang="zh-TW" dirty="0" smtClean="0"/>
              <a:t>:</a:t>
            </a:r>
          </a:p>
          <a:p>
            <a:pPr marL="0" indent="0">
              <a:buNone/>
            </a:pPr>
            <a:r>
              <a:rPr lang="en-US" altLang="zh-TW" dirty="0" smtClean="0"/>
              <a:t>   7 the</a:t>
            </a:r>
          </a:p>
          <a:p>
            <a:pPr marL="0" indent="0">
              <a:buNone/>
            </a:pPr>
            <a:r>
              <a:rPr lang="en-US" altLang="zh-TW" dirty="0" smtClean="0"/>
              <a:t>   </a:t>
            </a:r>
            <a:r>
              <a:rPr lang="en-US" altLang="zh-TW" dirty="0" err="1" smtClean="0"/>
              <a:t>aaa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   </a:t>
            </a:r>
            <a:r>
              <a:rPr lang="en-US" altLang="zh-TW" dirty="0" err="1" smtClean="0">
                <a:solidFill>
                  <a:srgbClr val="FF0000"/>
                </a:solidFill>
              </a:rPr>
              <a:t>fiv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TW" dirty="0" smtClean="0"/>
              <a:t>   </a:t>
            </a:r>
            <a:r>
              <a:rPr lang="en-US" altLang="zh-TW" dirty="0" err="1" smtClean="0"/>
              <a:t>fiv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   </a:t>
            </a:r>
            <a:r>
              <a:rPr lang="en-US" altLang="zh-TW" dirty="0" err="1" smtClean="0"/>
              <a:t>fiv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   </a:t>
            </a:r>
            <a:r>
              <a:rPr lang="en-US" altLang="zh-TW" dirty="0" err="1" smtClean="0"/>
              <a:t>fvqv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   </a:t>
            </a:r>
            <a:r>
              <a:rPr lang="en-US" altLang="zh-TW" dirty="0" err="1" smtClean="0"/>
              <a:t>oaq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six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4276343" y="1907921"/>
            <a:ext cx="741956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We use two 1D char arrays to store mapped letters. </a:t>
            </a:r>
            <a:endParaRPr lang="en-US" altLang="zh-TW" sz="2800" dirty="0" smtClean="0"/>
          </a:p>
          <a:p>
            <a:r>
              <a:rPr lang="en-US" altLang="zh-TW" sz="2800" dirty="0" smtClean="0"/>
              <a:t>Choose </a:t>
            </a:r>
            <a:r>
              <a:rPr lang="en-US" altLang="zh-TW" sz="2800" dirty="0" err="1" smtClean="0">
                <a:solidFill>
                  <a:srgbClr val="FF0000"/>
                </a:solidFill>
              </a:rPr>
              <a:t>fiv</a:t>
            </a:r>
            <a:r>
              <a:rPr lang="en-US" altLang="zh-TW" sz="2800" dirty="0" smtClean="0"/>
              <a:t> for example. And we scan it by f-&gt;</a:t>
            </a:r>
            <a:r>
              <a:rPr lang="en-US" altLang="zh-TW" sz="2800" dirty="0" err="1" smtClean="0"/>
              <a:t>i</a:t>
            </a:r>
            <a:r>
              <a:rPr lang="en-US" altLang="zh-TW" sz="2800" dirty="0" smtClean="0"/>
              <a:t>-&gt;v.</a:t>
            </a:r>
            <a:endParaRPr lang="zh-TW" altLang="en-US" sz="2800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508360"/>
              </p:ext>
            </p:extLst>
          </p:nvPr>
        </p:nvGraphicFramePr>
        <p:xfrm>
          <a:off x="3359175" y="3908458"/>
          <a:ext cx="8795840" cy="243877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879584">
                  <a:extLst>
                    <a:ext uri="{9D8B030D-6E8A-4147-A177-3AD203B41FA5}">
                      <a16:colId xmlns:a16="http://schemas.microsoft.com/office/drawing/2014/main" val="4279711912"/>
                    </a:ext>
                  </a:extLst>
                </a:gridCol>
                <a:gridCol w="879584">
                  <a:extLst>
                    <a:ext uri="{9D8B030D-6E8A-4147-A177-3AD203B41FA5}">
                      <a16:colId xmlns:a16="http://schemas.microsoft.com/office/drawing/2014/main" val="2905288413"/>
                    </a:ext>
                  </a:extLst>
                </a:gridCol>
                <a:gridCol w="879584">
                  <a:extLst>
                    <a:ext uri="{9D8B030D-6E8A-4147-A177-3AD203B41FA5}">
                      <a16:colId xmlns:a16="http://schemas.microsoft.com/office/drawing/2014/main" val="14915798"/>
                    </a:ext>
                  </a:extLst>
                </a:gridCol>
                <a:gridCol w="879584">
                  <a:extLst>
                    <a:ext uri="{9D8B030D-6E8A-4147-A177-3AD203B41FA5}">
                      <a16:colId xmlns:a16="http://schemas.microsoft.com/office/drawing/2014/main" val="2210537310"/>
                    </a:ext>
                  </a:extLst>
                </a:gridCol>
                <a:gridCol w="879584">
                  <a:extLst>
                    <a:ext uri="{9D8B030D-6E8A-4147-A177-3AD203B41FA5}">
                      <a16:colId xmlns:a16="http://schemas.microsoft.com/office/drawing/2014/main" val="3178853767"/>
                    </a:ext>
                  </a:extLst>
                </a:gridCol>
                <a:gridCol w="879584">
                  <a:extLst>
                    <a:ext uri="{9D8B030D-6E8A-4147-A177-3AD203B41FA5}">
                      <a16:colId xmlns:a16="http://schemas.microsoft.com/office/drawing/2014/main" val="2231454550"/>
                    </a:ext>
                  </a:extLst>
                </a:gridCol>
                <a:gridCol w="879584">
                  <a:extLst>
                    <a:ext uri="{9D8B030D-6E8A-4147-A177-3AD203B41FA5}">
                      <a16:colId xmlns:a16="http://schemas.microsoft.com/office/drawing/2014/main" val="798144220"/>
                    </a:ext>
                  </a:extLst>
                </a:gridCol>
                <a:gridCol w="879584">
                  <a:extLst>
                    <a:ext uri="{9D8B030D-6E8A-4147-A177-3AD203B41FA5}">
                      <a16:colId xmlns:a16="http://schemas.microsoft.com/office/drawing/2014/main" val="2506501733"/>
                    </a:ext>
                  </a:extLst>
                </a:gridCol>
                <a:gridCol w="879584">
                  <a:extLst>
                    <a:ext uri="{9D8B030D-6E8A-4147-A177-3AD203B41FA5}">
                      <a16:colId xmlns:a16="http://schemas.microsoft.com/office/drawing/2014/main" val="1597733287"/>
                    </a:ext>
                  </a:extLst>
                </a:gridCol>
                <a:gridCol w="879584">
                  <a:extLst>
                    <a:ext uri="{9D8B030D-6E8A-4147-A177-3AD203B41FA5}">
                      <a16:colId xmlns:a16="http://schemas.microsoft.com/office/drawing/2014/main" val="416783388"/>
                    </a:ext>
                  </a:extLst>
                </a:gridCol>
              </a:tblGrid>
              <a:tr h="406463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/>
                        <a:t>0 = ‘a’</a:t>
                      </a:r>
                      <a:endParaRPr lang="zh-TW" altLang="en-US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/>
                        <a:t>1 = ‘b’</a:t>
                      </a:r>
                      <a:endParaRPr lang="zh-TW" altLang="en-US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/>
                        <a:t>2</a:t>
                      </a:r>
                      <a:r>
                        <a:rPr lang="en-US" altLang="zh-TW" b="0" baseline="0" dirty="0" smtClean="0"/>
                        <a:t> = ‘c’</a:t>
                      </a:r>
                      <a:endParaRPr lang="zh-TW" altLang="en-US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/>
                        <a:t>3</a:t>
                      </a:r>
                      <a:r>
                        <a:rPr lang="en-US" altLang="zh-TW" b="0" baseline="0" dirty="0" smtClean="0"/>
                        <a:t> = ‘d’</a:t>
                      </a:r>
                      <a:endParaRPr lang="zh-TW" altLang="en-US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/>
                        <a:t>4 = ‘e’</a:t>
                      </a:r>
                      <a:endParaRPr lang="zh-TW" altLang="en-US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/>
                        <a:t>5 = ‘f’</a:t>
                      </a:r>
                      <a:endParaRPr lang="zh-TW" altLang="en-US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/>
                        <a:t>6</a:t>
                      </a:r>
                      <a:r>
                        <a:rPr lang="en-US" altLang="zh-TW" b="0" baseline="0" dirty="0" smtClean="0"/>
                        <a:t> = ‘g’</a:t>
                      </a:r>
                      <a:endParaRPr lang="zh-TW" altLang="en-US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/>
                        <a:t>7 = ‘h’</a:t>
                      </a:r>
                      <a:endParaRPr lang="zh-TW" altLang="en-US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/>
                        <a:t>8</a:t>
                      </a:r>
                      <a:r>
                        <a:rPr lang="en-US" altLang="zh-TW" b="0" baseline="0" dirty="0" smtClean="0"/>
                        <a:t> = ‘</a:t>
                      </a:r>
                      <a:r>
                        <a:rPr lang="en-US" altLang="zh-TW" b="0" baseline="0" dirty="0" err="1" smtClean="0"/>
                        <a:t>i</a:t>
                      </a:r>
                      <a:r>
                        <a:rPr lang="en-US" altLang="zh-TW" b="0" baseline="0" dirty="0" smtClean="0"/>
                        <a:t>’</a:t>
                      </a:r>
                      <a:endParaRPr lang="zh-TW" altLang="en-US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/>
                        <a:t>9 = ‘j’</a:t>
                      </a:r>
                      <a:endParaRPr lang="zh-TW" altLang="en-US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0217890"/>
                  </a:ext>
                </a:extLst>
              </a:tr>
              <a:tr h="406463"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2846979"/>
                  </a:ext>
                </a:extLst>
              </a:tr>
              <a:tr h="40646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10</a:t>
                      </a:r>
                      <a:r>
                        <a:rPr lang="zh-TW" altLang="en-US" dirty="0" smtClean="0"/>
                        <a:t> </a:t>
                      </a:r>
                      <a:r>
                        <a:rPr lang="en-US" altLang="zh-TW" dirty="0" smtClean="0"/>
                        <a:t>=</a:t>
                      </a:r>
                      <a:r>
                        <a:rPr lang="zh-TW" altLang="en-US" dirty="0" smtClean="0"/>
                        <a:t> </a:t>
                      </a:r>
                      <a:r>
                        <a:rPr lang="en-US" altLang="zh-TW" dirty="0" smtClean="0"/>
                        <a:t>‘k’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11 = ‘l’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12 = ‘m’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13 = ‘n’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14 = ‘o’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15 = ‘p’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16 = ‘q’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17 = ‘r’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18 = ‘s’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19</a:t>
                      </a:r>
                      <a:r>
                        <a:rPr lang="en-US" altLang="zh-TW" baseline="0" dirty="0" smtClean="0"/>
                        <a:t> = ‘t’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4376731"/>
                  </a:ext>
                </a:extLst>
              </a:tr>
              <a:tr h="406463"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f</a:t>
                      </a:r>
                      <a:endParaRPr lang="zh-TW" alt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0244612"/>
                  </a:ext>
                </a:extLst>
              </a:tr>
              <a:tr h="40646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20 = ‘u’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21 = ‘v’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22 = ‘w’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23 = ‘x’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24</a:t>
                      </a:r>
                      <a:r>
                        <a:rPr lang="en-US" altLang="zh-TW" baseline="0" dirty="0" smtClean="0"/>
                        <a:t> = ‘y’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25 = ‘z’ 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5132910"/>
                  </a:ext>
                </a:extLst>
              </a:tr>
              <a:tr h="406463"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3982967"/>
                  </a:ext>
                </a:extLst>
              </a:tr>
            </a:tbl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3266636" y="3317770"/>
            <a:ext cx="47213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The </a:t>
            </a:r>
            <a:r>
              <a:rPr lang="en-US" altLang="zh-TW" sz="2800" b="1" dirty="0" smtClean="0">
                <a:solidFill>
                  <a:srgbClr val="FF0000"/>
                </a:solidFill>
              </a:rPr>
              <a:t>second</a:t>
            </a:r>
            <a:r>
              <a:rPr lang="en-US" altLang="zh-TW" sz="2800" dirty="0" smtClean="0"/>
              <a:t> </a:t>
            </a:r>
            <a:r>
              <a:rPr lang="en-US" altLang="zh-TW" sz="2800" dirty="0"/>
              <a:t>1D </a:t>
            </a:r>
            <a:r>
              <a:rPr lang="en-US" altLang="zh-TW" sz="2800" dirty="0" smtClean="0"/>
              <a:t>array (first step)</a:t>
            </a:r>
            <a:endParaRPr lang="zh-TW" altLang="en-US" sz="28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2476222" y="6347236"/>
            <a:ext cx="99496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>
                <a:solidFill>
                  <a:srgbClr val="FF0000"/>
                </a:solidFill>
              </a:rPr>
              <a:t>Can’t have any </a:t>
            </a:r>
            <a:r>
              <a:rPr lang="en-US" altLang="zh-TW" sz="2800" b="1" dirty="0" smtClean="0">
                <a:solidFill>
                  <a:srgbClr val="FF0000"/>
                </a:solidFill>
              </a:rPr>
              <a:t>collision for both arrays and length must be equal!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2021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b="1" dirty="0" smtClean="0">
                <a:latin typeface="+mn-lt"/>
              </a:rPr>
              <a:t>But how can we </a:t>
            </a:r>
            <a:r>
              <a:rPr lang="en-US" altLang="zh-TW" b="1" dirty="0">
                <a:latin typeface="+mn-lt"/>
              </a:rPr>
              <a:t>check if two strings have </a:t>
            </a:r>
            <a:r>
              <a:rPr lang="en-US" altLang="zh-TW" b="1" dirty="0" smtClean="0">
                <a:latin typeface="+mn-lt"/>
              </a:rPr>
              <a:t>the same pattern?</a:t>
            </a:r>
            <a:endParaRPr lang="zh-TW" altLang="en-US" b="1" dirty="0">
              <a:latin typeface="+mn-lt"/>
            </a:endParaRPr>
          </a:p>
        </p:txBody>
      </p:sp>
      <p:sp>
        <p:nvSpPr>
          <p:cNvPr id="5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altLang="zh-TW" dirty="0"/>
              <a:t>Sample input</a:t>
            </a:r>
            <a:r>
              <a:rPr lang="en-US" altLang="zh-TW" dirty="0" smtClean="0"/>
              <a:t>:</a:t>
            </a:r>
          </a:p>
          <a:p>
            <a:pPr marL="0" indent="0">
              <a:buNone/>
            </a:pPr>
            <a:r>
              <a:rPr lang="en-US" altLang="zh-TW" dirty="0" smtClean="0"/>
              <a:t>   7 the</a:t>
            </a:r>
          </a:p>
          <a:p>
            <a:pPr marL="0" indent="0">
              <a:buNone/>
            </a:pPr>
            <a:r>
              <a:rPr lang="en-US" altLang="zh-TW" dirty="0" smtClean="0"/>
              <a:t>   </a:t>
            </a:r>
            <a:r>
              <a:rPr lang="en-US" altLang="zh-TW" dirty="0" err="1" smtClean="0"/>
              <a:t>aaa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   </a:t>
            </a:r>
            <a:r>
              <a:rPr lang="en-US" altLang="zh-TW" dirty="0" err="1" smtClean="0">
                <a:solidFill>
                  <a:srgbClr val="FF0000"/>
                </a:solidFill>
              </a:rPr>
              <a:t>fiv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TW" dirty="0" smtClean="0"/>
              <a:t>   </a:t>
            </a:r>
            <a:r>
              <a:rPr lang="en-US" altLang="zh-TW" dirty="0" err="1" smtClean="0"/>
              <a:t>fiv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   </a:t>
            </a:r>
            <a:r>
              <a:rPr lang="en-US" altLang="zh-TW" dirty="0" err="1" smtClean="0"/>
              <a:t>fiv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   </a:t>
            </a:r>
            <a:r>
              <a:rPr lang="en-US" altLang="zh-TW" dirty="0" err="1" smtClean="0"/>
              <a:t>fvqv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   </a:t>
            </a:r>
            <a:r>
              <a:rPr lang="en-US" altLang="zh-TW" dirty="0" err="1" smtClean="0"/>
              <a:t>oaq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six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4276343" y="1907921"/>
            <a:ext cx="741956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We use two 1D char arrays to store mapped letters. </a:t>
            </a:r>
            <a:endParaRPr lang="en-US" altLang="zh-TW" sz="2800" dirty="0" smtClean="0"/>
          </a:p>
          <a:p>
            <a:r>
              <a:rPr lang="en-US" altLang="zh-TW" sz="2800" dirty="0" smtClean="0"/>
              <a:t>Choose </a:t>
            </a:r>
            <a:r>
              <a:rPr lang="en-US" altLang="zh-TW" sz="2800" dirty="0" err="1" smtClean="0">
                <a:solidFill>
                  <a:srgbClr val="FF0000"/>
                </a:solidFill>
              </a:rPr>
              <a:t>fiv</a:t>
            </a:r>
            <a:r>
              <a:rPr lang="en-US" altLang="zh-TW" sz="2800" dirty="0" smtClean="0"/>
              <a:t> for example. And we scan it by f-&gt;</a:t>
            </a:r>
            <a:r>
              <a:rPr lang="en-US" altLang="zh-TW" sz="2800" dirty="0" err="1" smtClean="0"/>
              <a:t>i</a:t>
            </a:r>
            <a:r>
              <a:rPr lang="en-US" altLang="zh-TW" sz="2800" dirty="0" smtClean="0"/>
              <a:t>-&gt;v.</a:t>
            </a:r>
            <a:endParaRPr lang="zh-TW" altLang="en-US" sz="2800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4921762"/>
              </p:ext>
            </p:extLst>
          </p:nvPr>
        </p:nvGraphicFramePr>
        <p:xfrm>
          <a:off x="3359175" y="3908458"/>
          <a:ext cx="8795840" cy="243877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879584">
                  <a:extLst>
                    <a:ext uri="{9D8B030D-6E8A-4147-A177-3AD203B41FA5}">
                      <a16:colId xmlns:a16="http://schemas.microsoft.com/office/drawing/2014/main" val="4279711912"/>
                    </a:ext>
                  </a:extLst>
                </a:gridCol>
                <a:gridCol w="879584">
                  <a:extLst>
                    <a:ext uri="{9D8B030D-6E8A-4147-A177-3AD203B41FA5}">
                      <a16:colId xmlns:a16="http://schemas.microsoft.com/office/drawing/2014/main" val="2905288413"/>
                    </a:ext>
                  </a:extLst>
                </a:gridCol>
                <a:gridCol w="879584">
                  <a:extLst>
                    <a:ext uri="{9D8B030D-6E8A-4147-A177-3AD203B41FA5}">
                      <a16:colId xmlns:a16="http://schemas.microsoft.com/office/drawing/2014/main" val="14915798"/>
                    </a:ext>
                  </a:extLst>
                </a:gridCol>
                <a:gridCol w="879584">
                  <a:extLst>
                    <a:ext uri="{9D8B030D-6E8A-4147-A177-3AD203B41FA5}">
                      <a16:colId xmlns:a16="http://schemas.microsoft.com/office/drawing/2014/main" val="2210537310"/>
                    </a:ext>
                  </a:extLst>
                </a:gridCol>
                <a:gridCol w="879584">
                  <a:extLst>
                    <a:ext uri="{9D8B030D-6E8A-4147-A177-3AD203B41FA5}">
                      <a16:colId xmlns:a16="http://schemas.microsoft.com/office/drawing/2014/main" val="3178853767"/>
                    </a:ext>
                  </a:extLst>
                </a:gridCol>
                <a:gridCol w="879584">
                  <a:extLst>
                    <a:ext uri="{9D8B030D-6E8A-4147-A177-3AD203B41FA5}">
                      <a16:colId xmlns:a16="http://schemas.microsoft.com/office/drawing/2014/main" val="2231454550"/>
                    </a:ext>
                  </a:extLst>
                </a:gridCol>
                <a:gridCol w="879584">
                  <a:extLst>
                    <a:ext uri="{9D8B030D-6E8A-4147-A177-3AD203B41FA5}">
                      <a16:colId xmlns:a16="http://schemas.microsoft.com/office/drawing/2014/main" val="798144220"/>
                    </a:ext>
                  </a:extLst>
                </a:gridCol>
                <a:gridCol w="879584">
                  <a:extLst>
                    <a:ext uri="{9D8B030D-6E8A-4147-A177-3AD203B41FA5}">
                      <a16:colId xmlns:a16="http://schemas.microsoft.com/office/drawing/2014/main" val="2506501733"/>
                    </a:ext>
                  </a:extLst>
                </a:gridCol>
                <a:gridCol w="879584">
                  <a:extLst>
                    <a:ext uri="{9D8B030D-6E8A-4147-A177-3AD203B41FA5}">
                      <a16:colId xmlns:a16="http://schemas.microsoft.com/office/drawing/2014/main" val="1597733287"/>
                    </a:ext>
                  </a:extLst>
                </a:gridCol>
                <a:gridCol w="879584">
                  <a:extLst>
                    <a:ext uri="{9D8B030D-6E8A-4147-A177-3AD203B41FA5}">
                      <a16:colId xmlns:a16="http://schemas.microsoft.com/office/drawing/2014/main" val="416783388"/>
                    </a:ext>
                  </a:extLst>
                </a:gridCol>
              </a:tblGrid>
              <a:tr h="406463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/>
                        <a:t>0 = ‘a’</a:t>
                      </a:r>
                      <a:endParaRPr lang="zh-TW" altLang="en-US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/>
                        <a:t>1 = ‘b’</a:t>
                      </a:r>
                      <a:endParaRPr lang="zh-TW" altLang="en-US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/>
                        <a:t>2</a:t>
                      </a:r>
                      <a:r>
                        <a:rPr lang="en-US" altLang="zh-TW" b="0" baseline="0" dirty="0" smtClean="0"/>
                        <a:t> = ‘c’</a:t>
                      </a:r>
                      <a:endParaRPr lang="zh-TW" altLang="en-US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/>
                        <a:t>3</a:t>
                      </a:r>
                      <a:r>
                        <a:rPr lang="en-US" altLang="zh-TW" b="0" baseline="0" dirty="0" smtClean="0"/>
                        <a:t> = ‘d’</a:t>
                      </a:r>
                      <a:endParaRPr lang="zh-TW" altLang="en-US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/>
                        <a:t>4 = ‘e’</a:t>
                      </a:r>
                      <a:endParaRPr lang="zh-TW" altLang="en-US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/>
                        <a:t>5 = ‘f’</a:t>
                      </a:r>
                      <a:endParaRPr lang="zh-TW" altLang="en-US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/>
                        <a:t>6</a:t>
                      </a:r>
                      <a:r>
                        <a:rPr lang="en-US" altLang="zh-TW" b="0" baseline="0" dirty="0" smtClean="0"/>
                        <a:t> = ‘g’</a:t>
                      </a:r>
                      <a:endParaRPr lang="zh-TW" altLang="en-US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/>
                        <a:t>7 = ‘h’</a:t>
                      </a:r>
                      <a:endParaRPr lang="zh-TW" altLang="en-US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/>
                        <a:t>8</a:t>
                      </a:r>
                      <a:r>
                        <a:rPr lang="en-US" altLang="zh-TW" b="0" baseline="0" dirty="0" smtClean="0"/>
                        <a:t> = ‘</a:t>
                      </a:r>
                      <a:r>
                        <a:rPr lang="en-US" altLang="zh-TW" b="0" baseline="0" dirty="0" err="1" smtClean="0"/>
                        <a:t>i</a:t>
                      </a:r>
                      <a:r>
                        <a:rPr lang="en-US" altLang="zh-TW" b="0" baseline="0" dirty="0" smtClean="0"/>
                        <a:t>’</a:t>
                      </a:r>
                      <a:endParaRPr lang="zh-TW" altLang="en-US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/>
                        <a:t>9 = ‘j’</a:t>
                      </a:r>
                      <a:endParaRPr lang="zh-TW" altLang="en-US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0217890"/>
                  </a:ext>
                </a:extLst>
              </a:tr>
              <a:tr h="406463"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i</a:t>
                      </a:r>
                      <a:endParaRPr lang="zh-TW" alt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2846979"/>
                  </a:ext>
                </a:extLst>
              </a:tr>
              <a:tr h="40646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10</a:t>
                      </a:r>
                      <a:r>
                        <a:rPr lang="zh-TW" altLang="en-US" dirty="0" smtClean="0"/>
                        <a:t> </a:t>
                      </a:r>
                      <a:r>
                        <a:rPr lang="en-US" altLang="zh-TW" dirty="0" smtClean="0"/>
                        <a:t>=</a:t>
                      </a:r>
                      <a:r>
                        <a:rPr lang="zh-TW" altLang="en-US" dirty="0" smtClean="0"/>
                        <a:t> </a:t>
                      </a:r>
                      <a:r>
                        <a:rPr lang="en-US" altLang="zh-TW" dirty="0" smtClean="0"/>
                        <a:t>‘k’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11 = ‘l’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12 = ‘m’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13 = ‘n’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14 = ‘o’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15 = ‘p’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16 = ‘q’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17 = ‘r’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18 = ‘s’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19</a:t>
                      </a:r>
                      <a:r>
                        <a:rPr lang="en-US" altLang="zh-TW" baseline="0" dirty="0" smtClean="0"/>
                        <a:t> = ‘t’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4376731"/>
                  </a:ext>
                </a:extLst>
              </a:tr>
              <a:tr h="406463"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f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0244612"/>
                  </a:ext>
                </a:extLst>
              </a:tr>
              <a:tr h="40646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20 = ‘u’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21 = ‘v’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22 = ‘w’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23 = ‘x’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24</a:t>
                      </a:r>
                      <a:r>
                        <a:rPr lang="en-US" altLang="zh-TW" baseline="0" dirty="0" smtClean="0"/>
                        <a:t> = ‘y’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25 = ‘z’ 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5132910"/>
                  </a:ext>
                </a:extLst>
              </a:tr>
              <a:tr h="406463"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3982967"/>
                  </a:ext>
                </a:extLst>
              </a:tr>
            </a:tbl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3266636" y="3317770"/>
            <a:ext cx="52043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The </a:t>
            </a:r>
            <a:r>
              <a:rPr lang="en-US" altLang="zh-TW" sz="2800" b="1" dirty="0" smtClean="0">
                <a:solidFill>
                  <a:srgbClr val="FF0000"/>
                </a:solidFill>
              </a:rPr>
              <a:t>second</a:t>
            </a:r>
            <a:r>
              <a:rPr lang="en-US" altLang="zh-TW" sz="2800" dirty="0" smtClean="0"/>
              <a:t> </a:t>
            </a:r>
            <a:r>
              <a:rPr lang="en-US" altLang="zh-TW" sz="2800" dirty="0"/>
              <a:t>1D </a:t>
            </a:r>
            <a:r>
              <a:rPr lang="en-US" altLang="zh-TW" sz="2800" dirty="0" smtClean="0"/>
              <a:t>array (second step)</a:t>
            </a:r>
            <a:endParaRPr lang="zh-TW" altLang="en-US" sz="28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2476222" y="6347236"/>
            <a:ext cx="99496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>
                <a:solidFill>
                  <a:srgbClr val="FF0000"/>
                </a:solidFill>
              </a:rPr>
              <a:t>Can’t have any </a:t>
            </a:r>
            <a:r>
              <a:rPr lang="en-US" altLang="zh-TW" sz="2800" b="1" dirty="0" smtClean="0">
                <a:solidFill>
                  <a:srgbClr val="FF0000"/>
                </a:solidFill>
              </a:rPr>
              <a:t>collision for both arrays and length must be equal!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5587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b="1" dirty="0" smtClean="0">
                <a:latin typeface="+mn-lt"/>
              </a:rPr>
              <a:t>But how can we </a:t>
            </a:r>
            <a:r>
              <a:rPr lang="en-US" altLang="zh-TW" b="1" dirty="0">
                <a:latin typeface="+mn-lt"/>
              </a:rPr>
              <a:t>check if two strings have </a:t>
            </a:r>
            <a:r>
              <a:rPr lang="en-US" altLang="zh-TW" b="1" dirty="0" smtClean="0">
                <a:latin typeface="+mn-lt"/>
              </a:rPr>
              <a:t>the same pattern?</a:t>
            </a:r>
            <a:endParaRPr lang="zh-TW" altLang="en-US" b="1" dirty="0">
              <a:latin typeface="+mn-lt"/>
            </a:endParaRPr>
          </a:p>
        </p:txBody>
      </p:sp>
      <p:sp>
        <p:nvSpPr>
          <p:cNvPr id="5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altLang="zh-TW" dirty="0"/>
              <a:t>Sample input</a:t>
            </a:r>
            <a:r>
              <a:rPr lang="en-US" altLang="zh-TW" dirty="0" smtClean="0"/>
              <a:t>:</a:t>
            </a:r>
          </a:p>
          <a:p>
            <a:pPr marL="0" indent="0">
              <a:buNone/>
            </a:pPr>
            <a:r>
              <a:rPr lang="en-US" altLang="zh-TW" dirty="0" smtClean="0"/>
              <a:t>   7 the</a:t>
            </a:r>
          </a:p>
          <a:p>
            <a:pPr marL="0" indent="0">
              <a:buNone/>
            </a:pPr>
            <a:r>
              <a:rPr lang="en-US" altLang="zh-TW" dirty="0" smtClean="0"/>
              <a:t>   </a:t>
            </a:r>
            <a:r>
              <a:rPr lang="en-US" altLang="zh-TW" dirty="0" err="1" smtClean="0"/>
              <a:t>aaa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   </a:t>
            </a:r>
            <a:r>
              <a:rPr lang="en-US" altLang="zh-TW" dirty="0" err="1" smtClean="0">
                <a:solidFill>
                  <a:srgbClr val="FF0000"/>
                </a:solidFill>
              </a:rPr>
              <a:t>fiv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TW" dirty="0" smtClean="0"/>
              <a:t>   </a:t>
            </a:r>
            <a:r>
              <a:rPr lang="en-US" altLang="zh-TW" dirty="0" err="1" smtClean="0"/>
              <a:t>fiv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   </a:t>
            </a:r>
            <a:r>
              <a:rPr lang="en-US" altLang="zh-TW" dirty="0" err="1" smtClean="0"/>
              <a:t>fiv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   </a:t>
            </a:r>
            <a:r>
              <a:rPr lang="en-US" altLang="zh-TW" dirty="0" err="1" smtClean="0"/>
              <a:t>fvqv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   </a:t>
            </a:r>
            <a:r>
              <a:rPr lang="en-US" altLang="zh-TW" dirty="0" err="1" smtClean="0"/>
              <a:t>oaq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six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4276343" y="1907921"/>
            <a:ext cx="741956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We use two 1D char arrays to store mapped letters. </a:t>
            </a:r>
            <a:endParaRPr lang="en-US" altLang="zh-TW" sz="2800" dirty="0" smtClean="0"/>
          </a:p>
          <a:p>
            <a:r>
              <a:rPr lang="en-US" altLang="zh-TW" sz="2800" dirty="0" smtClean="0"/>
              <a:t>Choose </a:t>
            </a:r>
            <a:r>
              <a:rPr lang="en-US" altLang="zh-TW" sz="2800" dirty="0" err="1" smtClean="0">
                <a:solidFill>
                  <a:srgbClr val="FF0000"/>
                </a:solidFill>
              </a:rPr>
              <a:t>fiv</a:t>
            </a:r>
            <a:r>
              <a:rPr lang="en-US" altLang="zh-TW" sz="2800" dirty="0" smtClean="0"/>
              <a:t> for example. And we scan it by f-&gt;</a:t>
            </a:r>
            <a:r>
              <a:rPr lang="en-US" altLang="zh-TW" sz="2800" dirty="0" err="1" smtClean="0"/>
              <a:t>i</a:t>
            </a:r>
            <a:r>
              <a:rPr lang="en-US" altLang="zh-TW" sz="2800" dirty="0" smtClean="0"/>
              <a:t>-&gt;v.</a:t>
            </a:r>
            <a:endParaRPr lang="zh-TW" altLang="en-US" sz="2800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6593635"/>
              </p:ext>
            </p:extLst>
          </p:nvPr>
        </p:nvGraphicFramePr>
        <p:xfrm>
          <a:off x="3359175" y="3908458"/>
          <a:ext cx="8795840" cy="243877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879584">
                  <a:extLst>
                    <a:ext uri="{9D8B030D-6E8A-4147-A177-3AD203B41FA5}">
                      <a16:colId xmlns:a16="http://schemas.microsoft.com/office/drawing/2014/main" val="4279711912"/>
                    </a:ext>
                  </a:extLst>
                </a:gridCol>
                <a:gridCol w="879584">
                  <a:extLst>
                    <a:ext uri="{9D8B030D-6E8A-4147-A177-3AD203B41FA5}">
                      <a16:colId xmlns:a16="http://schemas.microsoft.com/office/drawing/2014/main" val="2905288413"/>
                    </a:ext>
                  </a:extLst>
                </a:gridCol>
                <a:gridCol w="879584">
                  <a:extLst>
                    <a:ext uri="{9D8B030D-6E8A-4147-A177-3AD203B41FA5}">
                      <a16:colId xmlns:a16="http://schemas.microsoft.com/office/drawing/2014/main" val="14915798"/>
                    </a:ext>
                  </a:extLst>
                </a:gridCol>
                <a:gridCol w="879584">
                  <a:extLst>
                    <a:ext uri="{9D8B030D-6E8A-4147-A177-3AD203B41FA5}">
                      <a16:colId xmlns:a16="http://schemas.microsoft.com/office/drawing/2014/main" val="2210537310"/>
                    </a:ext>
                  </a:extLst>
                </a:gridCol>
                <a:gridCol w="879584">
                  <a:extLst>
                    <a:ext uri="{9D8B030D-6E8A-4147-A177-3AD203B41FA5}">
                      <a16:colId xmlns:a16="http://schemas.microsoft.com/office/drawing/2014/main" val="3178853767"/>
                    </a:ext>
                  </a:extLst>
                </a:gridCol>
                <a:gridCol w="879584">
                  <a:extLst>
                    <a:ext uri="{9D8B030D-6E8A-4147-A177-3AD203B41FA5}">
                      <a16:colId xmlns:a16="http://schemas.microsoft.com/office/drawing/2014/main" val="2231454550"/>
                    </a:ext>
                  </a:extLst>
                </a:gridCol>
                <a:gridCol w="879584">
                  <a:extLst>
                    <a:ext uri="{9D8B030D-6E8A-4147-A177-3AD203B41FA5}">
                      <a16:colId xmlns:a16="http://schemas.microsoft.com/office/drawing/2014/main" val="798144220"/>
                    </a:ext>
                  </a:extLst>
                </a:gridCol>
                <a:gridCol w="879584">
                  <a:extLst>
                    <a:ext uri="{9D8B030D-6E8A-4147-A177-3AD203B41FA5}">
                      <a16:colId xmlns:a16="http://schemas.microsoft.com/office/drawing/2014/main" val="2506501733"/>
                    </a:ext>
                  </a:extLst>
                </a:gridCol>
                <a:gridCol w="879584">
                  <a:extLst>
                    <a:ext uri="{9D8B030D-6E8A-4147-A177-3AD203B41FA5}">
                      <a16:colId xmlns:a16="http://schemas.microsoft.com/office/drawing/2014/main" val="1597733287"/>
                    </a:ext>
                  </a:extLst>
                </a:gridCol>
                <a:gridCol w="879584">
                  <a:extLst>
                    <a:ext uri="{9D8B030D-6E8A-4147-A177-3AD203B41FA5}">
                      <a16:colId xmlns:a16="http://schemas.microsoft.com/office/drawing/2014/main" val="416783388"/>
                    </a:ext>
                  </a:extLst>
                </a:gridCol>
              </a:tblGrid>
              <a:tr h="406463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/>
                        <a:t>0 = ‘a’</a:t>
                      </a:r>
                      <a:endParaRPr lang="zh-TW" altLang="en-US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/>
                        <a:t>1 = ‘b’</a:t>
                      </a:r>
                      <a:endParaRPr lang="zh-TW" altLang="en-US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/>
                        <a:t>2</a:t>
                      </a:r>
                      <a:r>
                        <a:rPr lang="en-US" altLang="zh-TW" b="0" baseline="0" dirty="0" smtClean="0"/>
                        <a:t> = ‘c’</a:t>
                      </a:r>
                      <a:endParaRPr lang="zh-TW" altLang="en-US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/>
                        <a:t>3</a:t>
                      </a:r>
                      <a:r>
                        <a:rPr lang="en-US" altLang="zh-TW" b="0" baseline="0" dirty="0" smtClean="0"/>
                        <a:t> = ‘d’</a:t>
                      </a:r>
                      <a:endParaRPr lang="zh-TW" altLang="en-US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/>
                        <a:t>4 = ‘e’</a:t>
                      </a:r>
                      <a:endParaRPr lang="zh-TW" altLang="en-US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/>
                        <a:t>5 = ‘f’</a:t>
                      </a:r>
                      <a:endParaRPr lang="zh-TW" altLang="en-US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/>
                        <a:t>6</a:t>
                      </a:r>
                      <a:r>
                        <a:rPr lang="en-US" altLang="zh-TW" b="0" baseline="0" dirty="0" smtClean="0"/>
                        <a:t> = ‘g’</a:t>
                      </a:r>
                      <a:endParaRPr lang="zh-TW" altLang="en-US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/>
                        <a:t>7 = ‘h’</a:t>
                      </a:r>
                      <a:endParaRPr lang="zh-TW" altLang="en-US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/>
                        <a:t>8</a:t>
                      </a:r>
                      <a:r>
                        <a:rPr lang="en-US" altLang="zh-TW" b="0" baseline="0" dirty="0" smtClean="0"/>
                        <a:t> = ‘</a:t>
                      </a:r>
                      <a:r>
                        <a:rPr lang="en-US" altLang="zh-TW" b="0" baseline="0" dirty="0" err="1" smtClean="0"/>
                        <a:t>i</a:t>
                      </a:r>
                      <a:r>
                        <a:rPr lang="en-US" altLang="zh-TW" b="0" baseline="0" dirty="0" smtClean="0"/>
                        <a:t>’</a:t>
                      </a:r>
                      <a:endParaRPr lang="zh-TW" altLang="en-US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/>
                        <a:t>9 = ‘j’</a:t>
                      </a:r>
                      <a:endParaRPr lang="zh-TW" altLang="en-US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0217890"/>
                  </a:ext>
                </a:extLst>
              </a:tr>
              <a:tr h="406463"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v</a:t>
                      </a:r>
                      <a:endParaRPr lang="zh-TW" alt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i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2846979"/>
                  </a:ext>
                </a:extLst>
              </a:tr>
              <a:tr h="40646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10</a:t>
                      </a:r>
                      <a:r>
                        <a:rPr lang="zh-TW" altLang="en-US" dirty="0" smtClean="0"/>
                        <a:t> </a:t>
                      </a:r>
                      <a:r>
                        <a:rPr lang="en-US" altLang="zh-TW" dirty="0" smtClean="0"/>
                        <a:t>=</a:t>
                      </a:r>
                      <a:r>
                        <a:rPr lang="zh-TW" altLang="en-US" dirty="0" smtClean="0"/>
                        <a:t> </a:t>
                      </a:r>
                      <a:r>
                        <a:rPr lang="en-US" altLang="zh-TW" dirty="0" smtClean="0"/>
                        <a:t>‘k’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11 = ‘l’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12 = ‘m’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13 = ‘n’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14 = ‘o’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15 = ‘p’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16 = ‘q’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17 = ‘r’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18 = ‘s’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19</a:t>
                      </a:r>
                      <a:r>
                        <a:rPr lang="en-US" altLang="zh-TW" baseline="0" dirty="0" smtClean="0"/>
                        <a:t> = ‘t’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4376731"/>
                  </a:ext>
                </a:extLst>
              </a:tr>
              <a:tr h="406463"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f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0244612"/>
                  </a:ext>
                </a:extLst>
              </a:tr>
              <a:tr h="40646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20 = ‘u’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21 = ‘v’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22 = ‘w’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23 = ‘x’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24</a:t>
                      </a:r>
                      <a:r>
                        <a:rPr lang="en-US" altLang="zh-TW" baseline="0" dirty="0" smtClean="0"/>
                        <a:t> = ‘y’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25 = ‘z’ 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5132910"/>
                  </a:ext>
                </a:extLst>
              </a:tr>
              <a:tr h="406463"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3982967"/>
                  </a:ext>
                </a:extLst>
              </a:tr>
            </a:tbl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3266636" y="3317770"/>
            <a:ext cx="48688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The </a:t>
            </a:r>
            <a:r>
              <a:rPr lang="en-US" altLang="zh-TW" sz="2800" b="1" dirty="0" smtClean="0">
                <a:solidFill>
                  <a:srgbClr val="FF0000"/>
                </a:solidFill>
              </a:rPr>
              <a:t>second</a:t>
            </a:r>
            <a:r>
              <a:rPr lang="en-US" altLang="zh-TW" sz="2800" dirty="0" smtClean="0"/>
              <a:t> </a:t>
            </a:r>
            <a:r>
              <a:rPr lang="en-US" altLang="zh-TW" sz="2800" dirty="0"/>
              <a:t>1D </a:t>
            </a:r>
            <a:r>
              <a:rPr lang="en-US" altLang="zh-TW" sz="2800" dirty="0" smtClean="0"/>
              <a:t>array (third step)</a:t>
            </a:r>
            <a:endParaRPr lang="zh-TW" altLang="en-US" sz="28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2476222" y="6347236"/>
            <a:ext cx="99496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>
                <a:solidFill>
                  <a:srgbClr val="FF0000"/>
                </a:solidFill>
              </a:rPr>
              <a:t>Can’t have any </a:t>
            </a:r>
            <a:r>
              <a:rPr lang="en-US" altLang="zh-TW" sz="2800" b="1" dirty="0" smtClean="0">
                <a:solidFill>
                  <a:srgbClr val="FF0000"/>
                </a:solidFill>
              </a:rPr>
              <a:t>collision for both arrays and length must be equal!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377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b="1" dirty="0" smtClean="0">
                <a:latin typeface="+mn-lt"/>
              </a:rPr>
              <a:t>But how can we </a:t>
            </a:r>
            <a:r>
              <a:rPr lang="en-US" altLang="zh-TW" b="1" dirty="0">
                <a:latin typeface="+mn-lt"/>
              </a:rPr>
              <a:t>check if two strings have </a:t>
            </a:r>
            <a:r>
              <a:rPr lang="en-US" altLang="zh-TW" b="1" dirty="0" smtClean="0">
                <a:latin typeface="+mn-lt"/>
              </a:rPr>
              <a:t>the same pattern?</a:t>
            </a:r>
            <a:endParaRPr lang="zh-TW" altLang="en-US" b="1" dirty="0">
              <a:latin typeface="+mn-lt"/>
            </a:endParaRPr>
          </a:p>
        </p:txBody>
      </p:sp>
      <p:sp>
        <p:nvSpPr>
          <p:cNvPr id="5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altLang="zh-TW" dirty="0"/>
              <a:t>Sample input</a:t>
            </a:r>
            <a:r>
              <a:rPr lang="en-US" altLang="zh-TW" dirty="0" smtClean="0"/>
              <a:t>:</a:t>
            </a:r>
          </a:p>
          <a:p>
            <a:pPr marL="0" indent="0">
              <a:buNone/>
            </a:pPr>
            <a:r>
              <a:rPr lang="en-US" altLang="zh-TW" dirty="0" smtClean="0"/>
              <a:t>   7 the</a:t>
            </a:r>
          </a:p>
          <a:p>
            <a:pPr marL="0" indent="0">
              <a:buNone/>
            </a:pPr>
            <a:r>
              <a:rPr lang="en-US" altLang="zh-TW" dirty="0" smtClean="0"/>
              <a:t>   </a:t>
            </a:r>
            <a:r>
              <a:rPr lang="en-US" altLang="zh-TW" dirty="0" err="1" smtClean="0">
                <a:solidFill>
                  <a:srgbClr val="FF0000"/>
                </a:solidFill>
              </a:rPr>
              <a:t>aaa</a:t>
            </a:r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TW" dirty="0" smtClean="0"/>
              <a:t>   </a:t>
            </a:r>
            <a:r>
              <a:rPr lang="en-US" altLang="zh-TW" dirty="0" err="1" smtClean="0"/>
              <a:t>fiv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   </a:t>
            </a:r>
            <a:r>
              <a:rPr lang="en-US" altLang="zh-TW" dirty="0" err="1" smtClean="0"/>
              <a:t>fiv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   </a:t>
            </a:r>
            <a:r>
              <a:rPr lang="en-US" altLang="zh-TW" dirty="0" err="1" smtClean="0"/>
              <a:t>fiv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   </a:t>
            </a:r>
            <a:r>
              <a:rPr lang="en-US" altLang="zh-TW" dirty="0" err="1" smtClean="0"/>
              <a:t>fvqv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   </a:t>
            </a:r>
            <a:r>
              <a:rPr lang="en-US" altLang="zh-TW" dirty="0" err="1" smtClean="0"/>
              <a:t>oaq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six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4276343" y="1907921"/>
            <a:ext cx="75141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We use two 1D char arrays to store mapped letters. </a:t>
            </a:r>
            <a:endParaRPr lang="en-US" altLang="zh-TW" sz="2800" dirty="0" smtClean="0"/>
          </a:p>
          <a:p>
            <a:r>
              <a:rPr lang="en-US" altLang="zh-TW" sz="2800" dirty="0" smtClean="0"/>
              <a:t>Choose </a:t>
            </a:r>
            <a:r>
              <a:rPr lang="en-US" altLang="zh-TW" sz="2800" dirty="0" err="1" smtClean="0">
                <a:solidFill>
                  <a:srgbClr val="FF0000"/>
                </a:solidFill>
              </a:rPr>
              <a:t>aaa</a:t>
            </a:r>
            <a:r>
              <a:rPr lang="en-US" altLang="zh-TW" sz="2800" dirty="0" smtClean="0"/>
              <a:t> for example. And we scan it by a-&gt;</a:t>
            </a:r>
            <a:r>
              <a:rPr lang="en-US" altLang="zh-TW" sz="2800" dirty="0"/>
              <a:t>a</a:t>
            </a:r>
            <a:r>
              <a:rPr lang="en-US" altLang="zh-TW" sz="2800" dirty="0" smtClean="0"/>
              <a:t>-&gt;</a:t>
            </a:r>
            <a:r>
              <a:rPr lang="en-US" altLang="zh-TW" sz="2800" dirty="0"/>
              <a:t>a</a:t>
            </a:r>
            <a:r>
              <a:rPr lang="en-US" altLang="zh-TW" sz="2800" dirty="0" smtClean="0"/>
              <a:t>.</a:t>
            </a:r>
            <a:endParaRPr lang="zh-TW" altLang="en-US" sz="2800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7418218"/>
              </p:ext>
            </p:extLst>
          </p:nvPr>
        </p:nvGraphicFramePr>
        <p:xfrm>
          <a:off x="3359175" y="3908458"/>
          <a:ext cx="8795840" cy="243877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879584">
                  <a:extLst>
                    <a:ext uri="{9D8B030D-6E8A-4147-A177-3AD203B41FA5}">
                      <a16:colId xmlns:a16="http://schemas.microsoft.com/office/drawing/2014/main" val="4279711912"/>
                    </a:ext>
                  </a:extLst>
                </a:gridCol>
                <a:gridCol w="879584">
                  <a:extLst>
                    <a:ext uri="{9D8B030D-6E8A-4147-A177-3AD203B41FA5}">
                      <a16:colId xmlns:a16="http://schemas.microsoft.com/office/drawing/2014/main" val="2905288413"/>
                    </a:ext>
                  </a:extLst>
                </a:gridCol>
                <a:gridCol w="879584">
                  <a:extLst>
                    <a:ext uri="{9D8B030D-6E8A-4147-A177-3AD203B41FA5}">
                      <a16:colId xmlns:a16="http://schemas.microsoft.com/office/drawing/2014/main" val="14915798"/>
                    </a:ext>
                  </a:extLst>
                </a:gridCol>
                <a:gridCol w="879584">
                  <a:extLst>
                    <a:ext uri="{9D8B030D-6E8A-4147-A177-3AD203B41FA5}">
                      <a16:colId xmlns:a16="http://schemas.microsoft.com/office/drawing/2014/main" val="2210537310"/>
                    </a:ext>
                  </a:extLst>
                </a:gridCol>
                <a:gridCol w="879584">
                  <a:extLst>
                    <a:ext uri="{9D8B030D-6E8A-4147-A177-3AD203B41FA5}">
                      <a16:colId xmlns:a16="http://schemas.microsoft.com/office/drawing/2014/main" val="3178853767"/>
                    </a:ext>
                  </a:extLst>
                </a:gridCol>
                <a:gridCol w="879584">
                  <a:extLst>
                    <a:ext uri="{9D8B030D-6E8A-4147-A177-3AD203B41FA5}">
                      <a16:colId xmlns:a16="http://schemas.microsoft.com/office/drawing/2014/main" val="2231454550"/>
                    </a:ext>
                  </a:extLst>
                </a:gridCol>
                <a:gridCol w="879584">
                  <a:extLst>
                    <a:ext uri="{9D8B030D-6E8A-4147-A177-3AD203B41FA5}">
                      <a16:colId xmlns:a16="http://schemas.microsoft.com/office/drawing/2014/main" val="798144220"/>
                    </a:ext>
                  </a:extLst>
                </a:gridCol>
                <a:gridCol w="879584">
                  <a:extLst>
                    <a:ext uri="{9D8B030D-6E8A-4147-A177-3AD203B41FA5}">
                      <a16:colId xmlns:a16="http://schemas.microsoft.com/office/drawing/2014/main" val="2506501733"/>
                    </a:ext>
                  </a:extLst>
                </a:gridCol>
                <a:gridCol w="879584">
                  <a:extLst>
                    <a:ext uri="{9D8B030D-6E8A-4147-A177-3AD203B41FA5}">
                      <a16:colId xmlns:a16="http://schemas.microsoft.com/office/drawing/2014/main" val="1597733287"/>
                    </a:ext>
                  </a:extLst>
                </a:gridCol>
                <a:gridCol w="879584">
                  <a:extLst>
                    <a:ext uri="{9D8B030D-6E8A-4147-A177-3AD203B41FA5}">
                      <a16:colId xmlns:a16="http://schemas.microsoft.com/office/drawing/2014/main" val="416783388"/>
                    </a:ext>
                  </a:extLst>
                </a:gridCol>
              </a:tblGrid>
              <a:tr h="406463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/>
                        <a:t>0 = ‘a’</a:t>
                      </a:r>
                      <a:endParaRPr lang="zh-TW" altLang="en-US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/>
                        <a:t>1 = ‘b’</a:t>
                      </a:r>
                      <a:endParaRPr lang="zh-TW" altLang="en-US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/>
                        <a:t>2</a:t>
                      </a:r>
                      <a:r>
                        <a:rPr lang="en-US" altLang="zh-TW" b="0" baseline="0" dirty="0" smtClean="0"/>
                        <a:t> = ‘c’</a:t>
                      </a:r>
                      <a:endParaRPr lang="zh-TW" altLang="en-US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/>
                        <a:t>3</a:t>
                      </a:r>
                      <a:r>
                        <a:rPr lang="en-US" altLang="zh-TW" b="0" baseline="0" dirty="0" smtClean="0"/>
                        <a:t> = ‘d’</a:t>
                      </a:r>
                      <a:endParaRPr lang="zh-TW" altLang="en-US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/>
                        <a:t>4 = ‘e’</a:t>
                      </a:r>
                      <a:endParaRPr lang="zh-TW" altLang="en-US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/>
                        <a:t>5 = ‘f’</a:t>
                      </a:r>
                      <a:endParaRPr lang="zh-TW" altLang="en-US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/>
                        <a:t>6</a:t>
                      </a:r>
                      <a:r>
                        <a:rPr lang="en-US" altLang="zh-TW" b="0" baseline="0" dirty="0" smtClean="0"/>
                        <a:t> = ‘g’</a:t>
                      </a:r>
                      <a:endParaRPr lang="zh-TW" altLang="en-US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/>
                        <a:t>7 = ‘h’</a:t>
                      </a:r>
                      <a:endParaRPr lang="zh-TW" altLang="en-US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/>
                        <a:t>8</a:t>
                      </a:r>
                      <a:r>
                        <a:rPr lang="en-US" altLang="zh-TW" b="0" baseline="0" dirty="0" smtClean="0"/>
                        <a:t> = ‘</a:t>
                      </a:r>
                      <a:r>
                        <a:rPr lang="en-US" altLang="zh-TW" b="0" baseline="0" dirty="0" err="1" smtClean="0"/>
                        <a:t>i</a:t>
                      </a:r>
                      <a:r>
                        <a:rPr lang="en-US" altLang="zh-TW" b="0" baseline="0" dirty="0" smtClean="0"/>
                        <a:t>’</a:t>
                      </a:r>
                      <a:endParaRPr lang="zh-TW" altLang="en-US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/>
                        <a:t>9 = ‘j’</a:t>
                      </a:r>
                      <a:endParaRPr lang="zh-TW" altLang="en-US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0217890"/>
                  </a:ext>
                </a:extLst>
              </a:tr>
              <a:tr h="40646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t</a:t>
                      </a:r>
                      <a:endParaRPr lang="zh-TW" alt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2846979"/>
                  </a:ext>
                </a:extLst>
              </a:tr>
              <a:tr h="40646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10</a:t>
                      </a:r>
                      <a:r>
                        <a:rPr lang="zh-TW" altLang="en-US" dirty="0" smtClean="0"/>
                        <a:t> </a:t>
                      </a:r>
                      <a:r>
                        <a:rPr lang="en-US" altLang="zh-TW" dirty="0" smtClean="0"/>
                        <a:t>=</a:t>
                      </a:r>
                      <a:r>
                        <a:rPr lang="zh-TW" altLang="en-US" dirty="0" smtClean="0"/>
                        <a:t> </a:t>
                      </a:r>
                      <a:r>
                        <a:rPr lang="en-US" altLang="zh-TW" dirty="0" smtClean="0"/>
                        <a:t>‘k’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11 = ‘l’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12 = ‘m’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13 = ‘n’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14 = ‘o’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15 = ‘p’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16 = ‘q’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17 = ‘r’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18 = ‘s’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19</a:t>
                      </a:r>
                      <a:r>
                        <a:rPr lang="en-US" altLang="zh-TW" baseline="0" dirty="0" smtClean="0"/>
                        <a:t> = ‘t’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4376731"/>
                  </a:ext>
                </a:extLst>
              </a:tr>
              <a:tr h="406463"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0244612"/>
                  </a:ext>
                </a:extLst>
              </a:tr>
              <a:tr h="40646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20 = ‘u’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21 = ‘v’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22 = ‘w’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23 = ‘x’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24</a:t>
                      </a:r>
                      <a:r>
                        <a:rPr lang="en-US" altLang="zh-TW" baseline="0" dirty="0" smtClean="0"/>
                        <a:t> = ‘y’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25 = ‘z’ 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5132910"/>
                  </a:ext>
                </a:extLst>
              </a:tr>
              <a:tr h="406463"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3982967"/>
                  </a:ext>
                </a:extLst>
              </a:tr>
            </a:tbl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3266636" y="3317770"/>
            <a:ext cx="42750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The </a:t>
            </a:r>
            <a:r>
              <a:rPr lang="en-US" altLang="zh-TW" sz="2800" b="1" dirty="0" smtClean="0">
                <a:solidFill>
                  <a:srgbClr val="FF0000"/>
                </a:solidFill>
              </a:rPr>
              <a:t>first</a:t>
            </a:r>
            <a:r>
              <a:rPr lang="en-US" altLang="zh-TW" sz="2800" dirty="0" smtClean="0"/>
              <a:t> 1D array (first step)</a:t>
            </a:r>
            <a:endParaRPr lang="zh-TW" altLang="en-US" sz="28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2476222" y="6347236"/>
            <a:ext cx="99496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>
                <a:solidFill>
                  <a:srgbClr val="FF0000"/>
                </a:solidFill>
              </a:rPr>
              <a:t>Can’t have any </a:t>
            </a:r>
            <a:r>
              <a:rPr lang="en-US" altLang="zh-TW" sz="2800" b="1" dirty="0" smtClean="0">
                <a:solidFill>
                  <a:srgbClr val="FF0000"/>
                </a:solidFill>
              </a:rPr>
              <a:t>collision for both arrays and length must be equal!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7762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b="1" dirty="0" smtClean="0">
                <a:latin typeface="+mn-lt"/>
              </a:rPr>
              <a:t>But how can we </a:t>
            </a:r>
            <a:r>
              <a:rPr lang="en-US" altLang="zh-TW" b="1" dirty="0">
                <a:latin typeface="+mn-lt"/>
              </a:rPr>
              <a:t>check if two strings have </a:t>
            </a:r>
            <a:r>
              <a:rPr lang="en-US" altLang="zh-TW" b="1" dirty="0" smtClean="0">
                <a:latin typeface="+mn-lt"/>
              </a:rPr>
              <a:t>the same pattern?</a:t>
            </a:r>
            <a:endParaRPr lang="zh-TW" altLang="en-US" b="1" dirty="0">
              <a:latin typeface="+mn-lt"/>
            </a:endParaRPr>
          </a:p>
        </p:txBody>
      </p:sp>
      <p:sp>
        <p:nvSpPr>
          <p:cNvPr id="5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altLang="zh-TW" dirty="0"/>
              <a:t>Sample input</a:t>
            </a:r>
            <a:r>
              <a:rPr lang="en-US" altLang="zh-TW" dirty="0" smtClean="0"/>
              <a:t>:</a:t>
            </a:r>
          </a:p>
          <a:p>
            <a:pPr marL="0" indent="0">
              <a:buNone/>
            </a:pPr>
            <a:r>
              <a:rPr lang="en-US" altLang="zh-TW" dirty="0" smtClean="0"/>
              <a:t>   7 the</a:t>
            </a:r>
          </a:p>
          <a:p>
            <a:pPr marL="0" indent="0">
              <a:buNone/>
            </a:pPr>
            <a:r>
              <a:rPr lang="en-US" altLang="zh-TW" dirty="0" smtClean="0"/>
              <a:t>   </a:t>
            </a:r>
            <a:r>
              <a:rPr lang="en-US" altLang="zh-TW" dirty="0" err="1" smtClean="0">
                <a:solidFill>
                  <a:srgbClr val="FF0000"/>
                </a:solidFill>
              </a:rPr>
              <a:t>aaa</a:t>
            </a:r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TW" dirty="0" smtClean="0"/>
              <a:t>   </a:t>
            </a:r>
            <a:r>
              <a:rPr lang="en-US" altLang="zh-TW" dirty="0" err="1" smtClean="0"/>
              <a:t>fiv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   </a:t>
            </a:r>
            <a:r>
              <a:rPr lang="en-US" altLang="zh-TW" dirty="0" err="1" smtClean="0"/>
              <a:t>fiv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   </a:t>
            </a:r>
            <a:r>
              <a:rPr lang="en-US" altLang="zh-TW" dirty="0" err="1" smtClean="0"/>
              <a:t>fiv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   </a:t>
            </a:r>
            <a:r>
              <a:rPr lang="en-US" altLang="zh-TW" dirty="0" err="1" smtClean="0"/>
              <a:t>fvqv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   </a:t>
            </a:r>
            <a:r>
              <a:rPr lang="en-US" altLang="zh-TW" dirty="0" err="1" smtClean="0"/>
              <a:t>oaq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six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4276343" y="1907921"/>
            <a:ext cx="76835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We use two 1D char arrays to store mapped letters. </a:t>
            </a:r>
            <a:endParaRPr lang="en-US" altLang="zh-TW" sz="2800" dirty="0" smtClean="0"/>
          </a:p>
          <a:p>
            <a:r>
              <a:rPr lang="en-US" altLang="zh-TW" sz="2800" dirty="0" smtClean="0"/>
              <a:t>Choose </a:t>
            </a:r>
            <a:r>
              <a:rPr lang="en-US" altLang="zh-TW" sz="2800" dirty="0" err="1" smtClean="0">
                <a:solidFill>
                  <a:srgbClr val="FF0000"/>
                </a:solidFill>
              </a:rPr>
              <a:t>aaa</a:t>
            </a:r>
            <a:r>
              <a:rPr lang="en-US" altLang="zh-TW" sz="2800" dirty="0" smtClean="0"/>
              <a:t> for example. And we scan it by a-&gt;</a:t>
            </a:r>
            <a:r>
              <a:rPr lang="en-US" altLang="zh-TW" sz="2800" dirty="0"/>
              <a:t>a</a:t>
            </a:r>
            <a:r>
              <a:rPr lang="en-US" altLang="zh-TW" sz="2800" dirty="0" smtClean="0"/>
              <a:t>-&gt;</a:t>
            </a:r>
            <a:r>
              <a:rPr lang="en-US" altLang="zh-TW" sz="2800" dirty="0"/>
              <a:t>a</a:t>
            </a:r>
            <a:r>
              <a:rPr lang="en-US" altLang="zh-TW" sz="2800" dirty="0" smtClean="0"/>
              <a:t>.</a:t>
            </a:r>
            <a:endParaRPr lang="zh-TW" altLang="en-US" sz="2800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8636625"/>
              </p:ext>
            </p:extLst>
          </p:nvPr>
        </p:nvGraphicFramePr>
        <p:xfrm>
          <a:off x="3359175" y="3908458"/>
          <a:ext cx="8795840" cy="243877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879584">
                  <a:extLst>
                    <a:ext uri="{9D8B030D-6E8A-4147-A177-3AD203B41FA5}">
                      <a16:colId xmlns:a16="http://schemas.microsoft.com/office/drawing/2014/main" val="4279711912"/>
                    </a:ext>
                  </a:extLst>
                </a:gridCol>
                <a:gridCol w="879584">
                  <a:extLst>
                    <a:ext uri="{9D8B030D-6E8A-4147-A177-3AD203B41FA5}">
                      <a16:colId xmlns:a16="http://schemas.microsoft.com/office/drawing/2014/main" val="2905288413"/>
                    </a:ext>
                  </a:extLst>
                </a:gridCol>
                <a:gridCol w="879584">
                  <a:extLst>
                    <a:ext uri="{9D8B030D-6E8A-4147-A177-3AD203B41FA5}">
                      <a16:colId xmlns:a16="http://schemas.microsoft.com/office/drawing/2014/main" val="14915798"/>
                    </a:ext>
                  </a:extLst>
                </a:gridCol>
                <a:gridCol w="879584">
                  <a:extLst>
                    <a:ext uri="{9D8B030D-6E8A-4147-A177-3AD203B41FA5}">
                      <a16:colId xmlns:a16="http://schemas.microsoft.com/office/drawing/2014/main" val="2210537310"/>
                    </a:ext>
                  </a:extLst>
                </a:gridCol>
                <a:gridCol w="879584">
                  <a:extLst>
                    <a:ext uri="{9D8B030D-6E8A-4147-A177-3AD203B41FA5}">
                      <a16:colId xmlns:a16="http://schemas.microsoft.com/office/drawing/2014/main" val="3178853767"/>
                    </a:ext>
                  </a:extLst>
                </a:gridCol>
                <a:gridCol w="879584">
                  <a:extLst>
                    <a:ext uri="{9D8B030D-6E8A-4147-A177-3AD203B41FA5}">
                      <a16:colId xmlns:a16="http://schemas.microsoft.com/office/drawing/2014/main" val="2231454550"/>
                    </a:ext>
                  </a:extLst>
                </a:gridCol>
                <a:gridCol w="879584">
                  <a:extLst>
                    <a:ext uri="{9D8B030D-6E8A-4147-A177-3AD203B41FA5}">
                      <a16:colId xmlns:a16="http://schemas.microsoft.com/office/drawing/2014/main" val="798144220"/>
                    </a:ext>
                  </a:extLst>
                </a:gridCol>
                <a:gridCol w="879584">
                  <a:extLst>
                    <a:ext uri="{9D8B030D-6E8A-4147-A177-3AD203B41FA5}">
                      <a16:colId xmlns:a16="http://schemas.microsoft.com/office/drawing/2014/main" val="2506501733"/>
                    </a:ext>
                  </a:extLst>
                </a:gridCol>
                <a:gridCol w="879584">
                  <a:extLst>
                    <a:ext uri="{9D8B030D-6E8A-4147-A177-3AD203B41FA5}">
                      <a16:colId xmlns:a16="http://schemas.microsoft.com/office/drawing/2014/main" val="1597733287"/>
                    </a:ext>
                  </a:extLst>
                </a:gridCol>
                <a:gridCol w="879584">
                  <a:extLst>
                    <a:ext uri="{9D8B030D-6E8A-4147-A177-3AD203B41FA5}">
                      <a16:colId xmlns:a16="http://schemas.microsoft.com/office/drawing/2014/main" val="416783388"/>
                    </a:ext>
                  </a:extLst>
                </a:gridCol>
              </a:tblGrid>
              <a:tr h="406463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/>
                        <a:t>0 = ‘a’</a:t>
                      </a:r>
                      <a:endParaRPr lang="zh-TW" altLang="en-US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/>
                        <a:t>1 = ‘b’</a:t>
                      </a:r>
                      <a:endParaRPr lang="zh-TW" altLang="en-US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/>
                        <a:t>2</a:t>
                      </a:r>
                      <a:r>
                        <a:rPr lang="en-US" altLang="zh-TW" b="0" baseline="0" dirty="0" smtClean="0"/>
                        <a:t> = ‘c’</a:t>
                      </a:r>
                      <a:endParaRPr lang="zh-TW" altLang="en-US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/>
                        <a:t>3</a:t>
                      </a:r>
                      <a:r>
                        <a:rPr lang="en-US" altLang="zh-TW" b="0" baseline="0" dirty="0" smtClean="0"/>
                        <a:t> = ‘d’</a:t>
                      </a:r>
                      <a:endParaRPr lang="zh-TW" altLang="en-US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/>
                        <a:t>4 = ‘e’</a:t>
                      </a:r>
                      <a:endParaRPr lang="zh-TW" altLang="en-US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/>
                        <a:t>5 = ‘f’</a:t>
                      </a:r>
                      <a:endParaRPr lang="zh-TW" altLang="en-US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/>
                        <a:t>6</a:t>
                      </a:r>
                      <a:r>
                        <a:rPr lang="en-US" altLang="zh-TW" b="0" baseline="0" dirty="0" smtClean="0"/>
                        <a:t> = ‘g’</a:t>
                      </a:r>
                      <a:endParaRPr lang="zh-TW" altLang="en-US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/>
                        <a:t>7 = ‘h’</a:t>
                      </a:r>
                      <a:endParaRPr lang="zh-TW" altLang="en-US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/>
                        <a:t>8</a:t>
                      </a:r>
                      <a:r>
                        <a:rPr lang="en-US" altLang="zh-TW" b="0" baseline="0" dirty="0" smtClean="0"/>
                        <a:t> = ‘</a:t>
                      </a:r>
                      <a:r>
                        <a:rPr lang="en-US" altLang="zh-TW" b="0" baseline="0" dirty="0" err="1" smtClean="0"/>
                        <a:t>i</a:t>
                      </a:r>
                      <a:r>
                        <a:rPr lang="en-US" altLang="zh-TW" b="0" baseline="0" dirty="0" smtClean="0"/>
                        <a:t>’</a:t>
                      </a:r>
                      <a:endParaRPr lang="zh-TW" altLang="en-US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/>
                        <a:t>9 = ‘j’</a:t>
                      </a:r>
                      <a:endParaRPr lang="zh-TW" altLang="en-US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0217890"/>
                  </a:ext>
                </a:extLst>
              </a:tr>
              <a:tr h="40646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t</a:t>
                      </a:r>
                      <a:r>
                        <a:rPr lang="zh-TW" altLang="en-US" dirty="0" smtClean="0"/>
                        <a:t>、</a:t>
                      </a:r>
                      <a:r>
                        <a:rPr lang="en-US" altLang="zh-TW" dirty="0" smtClean="0"/>
                        <a:t>h</a:t>
                      </a:r>
                      <a:endParaRPr lang="zh-TW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2846979"/>
                  </a:ext>
                </a:extLst>
              </a:tr>
              <a:tr h="40646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10</a:t>
                      </a:r>
                      <a:r>
                        <a:rPr lang="zh-TW" altLang="en-US" dirty="0" smtClean="0"/>
                        <a:t> </a:t>
                      </a:r>
                      <a:r>
                        <a:rPr lang="en-US" altLang="zh-TW" dirty="0" smtClean="0"/>
                        <a:t>=</a:t>
                      </a:r>
                      <a:r>
                        <a:rPr lang="zh-TW" altLang="en-US" dirty="0" smtClean="0"/>
                        <a:t> </a:t>
                      </a:r>
                      <a:r>
                        <a:rPr lang="en-US" altLang="zh-TW" dirty="0" smtClean="0"/>
                        <a:t>‘k’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11 = ‘l’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12 = ‘m’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13 = ‘n’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14 = ‘o’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15 = ‘p’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16 = ‘q’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17 = ‘r’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18 = ‘s’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19</a:t>
                      </a:r>
                      <a:r>
                        <a:rPr lang="en-US" altLang="zh-TW" baseline="0" dirty="0" smtClean="0"/>
                        <a:t> = ‘t’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4376731"/>
                  </a:ext>
                </a:extLst>
              </a:tr>
              <a:tr h="406463"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0244612"/>
                  </a:ext>
                </a:extLst>
              </a:tr>
              <a:tr h="40646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20 = ‘u’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21 = ‘v’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22 = ‘w’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23 = ‘x’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24</a:t>
                      </a:r>
                      <a:r>
                        <a:rPr lang="en-US" altLang="zh-TW" baseline="0" dirty="0" smtClean="0"/>
                        <a:t> = ‘y’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25 = ‘z’ 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5132910"/>
                  </a:ext>
                </a:extLst>
              </a:tr>
              <a:tr h="406463"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3982967"/>
                  </a:ext>
                </a:extLst>
              </a:tr>
            </a:tbl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3266636" y="3317770"/>
            <a:ext cx="47439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The </a:t>
            </a:r>
            <a:r>
              <a:rPr lang="en-US" altLang="zh-TW" sz="2800" b="1" dirty="0" smtClean="0">
                <a:solidFill>
                  <a:srgbClr val="FF0000"/>
                </a:solidFill>
              </a:rPr>
              <a:t>first</a:t>
            </a:r>
            <a:r>
              <a:rPr lang="en-US" altLang="zh-TW" sz="2800" dirty="0" smtClean="0"/>
              <a:t> </a:t>
            </a:r>
            <a:r>
              <a:rPr lang="en-US" altLang="zh-TW" sz="2800" dirty="0"/>
              <a:t>1D </a:t>
            </a:r>
            <a:r>
              <a:rPr lang="en-US" altLang="zh-TW" sz="2800" dirty="0" smtClean="0"/>
              <a:t>array (second step)</a:t>
            </a:r>
            <a:endParaRPr lang="zh-TW" altLang="en-US" sz="2800" dirty="0"/>
          </a:p>
        </p:txBody>
      </p:sp>
      <p:sp>
        <p:nvSpPr>
          <p:cNvPr id="2" name="乘號 1"/>
          <p:cNvSpPr/>
          <p:nvPr/>
        </p:nvSpPr>
        <p:spPr>
          <a:xfrm>
            <a:off x="2666681" y="4287226"/>
            <a:ext cx="1059786" cy="1015529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2307043" y="5071525"/>
            <a:ext cx="29177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>
                <a:solidFill>
                  <a:srgbClr val="FF0000"/>
                </a:solidFill>
              </a:rPr>
              <a:t>Collision </a:t>
            </a:r>
            <a:r>
              <a:rPr lang="en-US" altLang="zh-TW" sz="2800" b="1" dirty="0" smtClean="0">
                <a:solidFill>
                  <a:srgbClr val="FF0000"/>
                </a:solidFill>
              </a:rPr>
              <a:t>happens!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2476222" y="6347236"/>
            <a:ext cx="99496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>
                <a:solidFill>
                  <a:srgbClr val="FF0000"/>
                </a:solidFill>
              </a:rPr>
              <a:t>Can’t have any </a:t>
            </a:r>
            <a:r>
              <a:rPr lang="en-US" altLang="zh-TW" sz="2800" b="1" dirty="0" smtClean="0">
                <a:solidFill>
                  <a:srgbClr val="FF0000"/>
                </a:solidFill>
              </a:rPr>
              <a:t>collision for both arrays and length must be equal!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3464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 smtClean="0">
                <a:latin typeface="+mn-lt"/>
              </a:rPr>
              <a:t>The </a:t>
            </a:r>
            <a:r>
              <a:rPr lang="en-US" altLang="zh-TW" b="1" dirty="0">
                <a:latin typeface="+mn-lt"/>
              </a:rPr>
              <a:t>main function</a:t>
            </a:r>
            <a:endParaRPr lang="zh-TW" altLang="en-US" b="1" dirty="0">
              <a:latin typeface="+mn-lt"/>
            </a:endParaRPr>
          </a:p>
        </p:txBody>
      </p:sp>
      <p:sp>
        <p:nvSpPr>
          <p:cNvPr id="9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587827" y="1692972"/>
            <a:ext cx="5478865" cy="4616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000" b="1" i="0" u="none" strike="noStrike" cap="none" normalizeH="0" baseline="0" dirty="0" smtClean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#include</a:t>
            </a:r>
            <a:r>
              <a:rPr kumimoji="0" lang="zh-TW" altLang="zh-TW" sz="2000" b="1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zh-TW" altLang="zh-TW" sz="2000" b="1" i="0" u="none" strike="noStrike" cap="none" normalizeH="0" baseline="0" dirty="0" smtClean="0">
                <a:ln>
                  <a:noFill/>
                </a:ln>
                <a:solidFill>
                  <a:srgbClr val="388E3C"/>
                </a:solidFill>
                <a:effectLst/>
                <a:latin typeface="Arial Unicode MS"/>
                <a:ea typeface="Roboto Mono"/>
              </a:rPr>
              <a:t>&lt;stdio.h&gt;</a:t>
            </a:r>
            <a:r>
              <a:rPr kumimoji="0" lang="zh-TW" altLang="zh-TW" sz="2000" b="1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</a:t>
            </a:r>
            <a:endParaRPr kumimoji="0" lang="en-US" altLang="zh-TW" sz="2000" b="1" i="0" u="none" strike="noStrike" cap="none" normalizeH="0" baseline="0" dirty="0" smtClean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000" b="1" i="0" u="none" strike="noStrike" cap="none" normalizeH="0" baseline="0" dirty="0" smtClean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#include</a:t>
            </a:r>
            <a:r>
              <a:rPr kumimoji="0" lang="zh-TW" altLang="zh-TW" sz="2000" b="1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zh-TW" altLang="zh-TW" sz="2000" b="1" i="0" u="none" strike="noStrike" cap="none" normalizeH="0" baseline="0" dirty="0" smtClean="0">
                <a:ln>
                  <a:noFill/>
                </a:ln>
                <a:solidFill>
                  <a:srgbClr val="388E3C"/>
                </a:solidFill>
                <a:effectLst/>
                <a:latin typeface="Arial Unicode MS"/>
                <a:ea typeface="Roboto Mono"/>
              </a:rPr>
              <a:t>&lt;string.h&gt;</a:t>
            </a:r>
            <a:r>
              <a:rPr kumimoji="0" lang="zh-TW" altLang="zh-TW" sz="2000" b="1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</a:t>
            </a:r>
            <a:endParaRPr kumimoji="0" lang="en-US" altLang="zh-TW" sz="2000" b="1" i="0" u="none" strike="noStrike" cap="none" normalizeH="0" baseline="0" dirty="0" smtClean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000" b="1" i="0" u="none" strike="noStrike" cap="none" normalizeH="0" baseline="0" dirty="0" smtClean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int</a:t>
            </a:r>
            <a:r>
              <a:rPr kumimoji="0" lang="zh-TW" altLang="zh-TW" sz="2000" b="1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N; </a:t>
            </a:r>
            <a:endParaRPr kumimoji="0" lang="en-US" altLang="zh-TW" sz="2000" b="1" i="0" u="none" strike="noStrike" cap="none" normalizeH="0" baseline="0" dirty="0" smtClean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000" b="1" i="0" u="none" strike="noStrike" cap="none" normalizeH="0" baseline="0" dirty="0" smtClean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char</a:t>
            </a:r>
            <a:r>
              <a:rPr kumimoji="0" lang="zh-TW" altLang="zh-TW" sz="2000" b="1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str[</a:t>
            </a:r>
            <a:r>
              <a:rPr kumimoji="0" lang="zh-TW" altLang="zh-TW" sz="2000" b="1" i="0" u="none" strike="noStrike" cap="none" normalizeH="0" baseline="0" dirty="0" smtClean="0">
                <a:ln>
                  <a:noFill/>
                </a:ln>
                <a:solidFill>
                  <a:srgbClr val="C53929"/>
                </a:solidFill>
                <a:effectLst/>
                <a:latin typeface="Arial Unicode MS"/>
                <a:ea typeface="Roboto Mono"/>
              </a:rPr>
              <a:t>5000</a:t>
            </a:r>
            <a:r>
              <a:rPr kumimoji="0" lang="zh-TW" altLang="zh-TW" sz="2000" b="1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][</a:t>
            </a:r>
            <a:r>
              <a:rPr kumimoji="0" lang="zh-TW" altLang="zh-TW" sz="2000" b="1" i="0" u="none" strike="noStrike" cap="none" normalizeH="0" baseline="0" dirty="0" smtClean="0">
                <a:ln>
                  <a:noFill/>
                </a:ln>
                <a:solidFill>
                  <a:srgbClr val="C53929"/>
                </a:solidFill>
                <a:effectLst/>
                <a:latin typeface="Arial Unicode MS"/>
                <a:ea typeface="Roboto Mono"/>
              </a:rPr>
              <a:t>5010</a:t>
            </a:r>
            <a:r>
              <a:rPr kumimoji="0" lang="zh-TW" altLang="zh-TW" sz="2000" b="1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]; </a:t>
            </a:r>
            <a:endParaRPr kumimoji="0" lang="en-US" altLang="zh-TW" sz="2000" b="1" i="0" u="none" strike="noStrike" cap="none" normalizeH="0" baseline="0" dirty="0" smtClean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000" b="1" i="0" u="none" strike="noStrike" cap="none" normalizeH="0" baseline="0" dirty="0" smtClean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int</a:t>
            </a:r>
            <a:r>
              <a:rPr kumimoji="0" lang="zh-TW" altLang="zh-TW" sz="2000" b="1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f[</a:t>
            </a:r>
            <a:r>
              <a:rPr kumimoji="0" lang="zh-TW" altLang="zh-TW" sz="2000" b="1" i="0" u="none" strike="noStrike" cap="none" normalizeH="0" baseline="0" dirty="0" smtClean="0">
                <a:ln>
                  <a:noFill/>
                </a:ln>
                <a:solidFill>
                  <a:srgbClr val="C53929"/>
                </a:solidFill>
                <a:effectLst/>
                <a:latin typeface="Arial Unicode MS"/>
                <a:ea typeface="Roboto Mono"/>
              </a:rPr>
              <a:t>5000</a:t>
            </a:r>
            <a:r>
              <a:rPr kumimoji="0" lang="zh-TW" altLang="zh-TW" sz="2000" b="1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]; </a:t>
            </a:r>
            <a:endParaRPr kumimoji="0" lang="en-US" altLang="zh-TW" sz="2000" b="1" i="0" u="none" strike="noStrike" cap="none" normalizeH="0" baseline="0" dirty="0" smtClean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000" b="1" i="0" u="none" strike="noStrike" cap="none" normalizeH="0" baseline="0" dirty="0" smtClean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int</a:t>
            </a:r>
            <a:r>
              <a:rPr kumimoji="0" lang="zh-TW" altLang="zh-TW" sz="2000" b="1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temp = </a:t>
            </a:r>
            <a:r>
              <a:rPr kumimoji="0" lang="zh-TW" altLang="zh-TW" sz="2000" b="1" i="0" u="none" strike="noStrike" cap="none" normalizeH="0" baseline="0" dirty="0" smtClean="0">
                <a:ln>
                  <a:noFill/>
                </a:ln>
                <a:solidFill>
                  <a:srgbClr val="C53929"/>
                </a:solidFill>
                <a:effectLst/>
                <a:latin typeface="Arial Unicode MS"/>
                <a:ea typeface="Roboto Mono"/>
              </a:rPr>
              <a:t>0</a:t>
            </a:r>
            <a:r>
              <a:rPr kumimoji="0" lang="zh-TW" altLang="zh-TW" sz="2000" b="1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; </a:t>
            </a:r>
            <a:endParaRPr kumimoji="0" lang="en-US" altLang="zh-TW" sz="2000" b="1" i="0" u="none" strike="noStrike" cap="none" normalizeH="0" baseline="0" dirty="0" smtClean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000" b="1" i="0" u="none" strike="noStrike" cap="none" normalizeH="0" baseline="0" dirty="0" smtClean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int</a:t>
            </a:r>
            <a:r>
              <a:rPr kumimoji="0" lang="zh-TW" altLang="zh-TW" sz="2000" b="1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main(</a:t>
            </a:r>
            <a:r>
              <a:rPr kumimoji="0" lang="zh-TW" altLang="zh-TW" sz="2000" b="1" i="0" u="none" strike="noStrike" cap="none" normalizeH="0" baseline="0" dirty="0" smtClean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void</a:t>
            </a:r>
            <a:r>
              <a:rPr kumimoji="0" lang="zh-TW" altLang="zh-TW" sz="2000" b="1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) { </a:t>
            </a:r>
            <a:endParaRPr kumimoji="0" lang="en-US" altLang="zh-TW" sz="2000" b="1" i="0" u="none" strike="noStrike" cap="none" normalizeH="0" baseline="0" dirty="0" smtClean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000" b="1" i="0" u="none" strike="noStrike" cap="none" normalizeH="0" baseline="0" dirty="0" smtClean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    </a:t>
            </a:r>
            <a:r>
              <a:rPr kumimoji="0" lang="zh-TW" altLang="zh-TW" sz="2000" b="1" i="0" u="none" strike="noStrike" cap="none" normalizeH="0" baseline="0" dirty="0" smtClean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char</a:t>
            </a:r>
            <a:r>
              <a:rPr kumimoji="0" lang="zh-TW" altLang="zh-TW" sz="2000" b="1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P[</a:t>
            </a:r>
            <a:r>
              <a:rPr kumimoji="0" lang="zh-TW" altLang="zh-TW" sz="2000" b="1" i="0" u="none" strike="noStrike" cap="none" normalizeH="0" baseline="0" dirty="0" smtClean="0">
                <a:ln>
                  <a:noFill/>
                </a:ln>
                <a:solidFill>
                  <a:srgbClr val="C53929"/>
                </a:solidFill>
                <a:effectLst/>
                <a:latin typeface="Arial Unicode MS"/>
                <a:ea typeface="Roboto Mono"/>
              </a:rPr>
              <a:t>5010</a:t>
            </a:r>
            <a:r>
              <a:rPr kumimoji="0" lang="zh-TW" altLang="zh-TW" sz="2000" b="1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]; </a:t>
            </a:r>
            <a:endParaRPr kumimoji="0" lang="en-US" altLang="zh-TW" sz="2000" b="1" i="0" u="none" strike="noStrike" cap="none" normalizeH="0" baseline="0" dirty="0" smtClean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000" b="1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   </a:t>
            </a:r>
            <a:r>
              <a:rPr kumimoji="0" lang="zh-TW" altLang="zh-TW" sz="2000" b="1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scanf(</a:t>
            </a:r>
            <a:r>
              <a:rPr kumimoji="0" lang="zh-TW" altLang="zh-TW" sz="2000" b="1" i="0" u="none" strike="noStrike" cap="none" normalizeH="0" baseline="0" dirty="0" smtClean="0">
                <a:ln>
                  <a:noFill/>
                </a:ln>
                <a:solidFill>
                  <a:srgbClr val="388E3C"/>
                </a:solidFill>
                <a:effectLst/>
                <a:latin typeface="Arial Unicode MS"/>
                <a:ea typeface="Roboto Mono"/>
              </a:rPr>
              <a:t>"%d %s"</a:t>
            </a:r>
            <a:r>
              <a:rPr kumimoji="0" lang="zh-TW" altLang="zh-TW" sz="2000" b="1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,&amp;N,P); </a:t>
            </a:r>
            <a:endParaRPr kumimoji="0" lang="en-US" altLang="zh-TW" sz="2000" b="1" i="0" u="none" strike="noStrike" cap="none" normalizeH="0" baseline="0" dirty="0" smtClean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000" b="1" i="0" u="none" strike="noStrike" cap="none" normalizeH="0" baseline="0" dirty="0" smtClean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    </a:t>
            </a:r>
            <a:r>
              <a:rPr kumimoji="0" lang="zh-TW" altLang="zh-TW" sz="2000" b="1" i="0" u="none" strike="noStrike" cap="none" normalizeH="0" baseline="0" dirty="0" smtClean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for</a:t>
            </a:r>
            <a:r>
              <a:rPr kumimoji="0" lang="zh-TW" altLang="zh-TW" sz="2000" b="1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(</a:t>
            </a:r>
            <a:r>
              <a:rPr kumimoji="0" lang="zh-TW" altLang="zh-TW" sz="2000" b="1" i="0" u="none" strike="noStrike" cap="none" normalizeH="0" baseline="0" dirty="0" smtClean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int</a:t>
            </a:r>
            <a:r>
              <a:rPr kumimoji="0" lang="zh-TW" altLang="zh-TW" sz="2000" b="1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i=</a:t>
            </a:r>
            <a:r>
              <a:rPr kumimoji="0" lang="zh-TW" altLang="zh-TW" sz="2000" b="1" i="0" u="none" strike="noStrike" cap="none" normalizeH="0" baseline="0" dirty="0" smtClean="0">
                <a:ln>
                  <a:noFill/>
                </a:ln>
                <a:solidFill>
                  <a:srgbClr val="C53929"/>
                </a:solidFill>
                <a:effectLst/>
                <a:latin typeface="Arial Unicode MS"/>
                <a:ea typeface="Roboto Mono"/>
              </a:rPr>
              <a:t>0</a:t>
            </a:r>
            <a:r>
              <a:rPr kumimoji="0" lang="zh-TW" altLang="zh-TW" sz="2000" b="1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;i&lt;N;i++){ </a:t>
            </a:r>
            <a:endParaRPr kumimoji="0" lang="en-US" altLang="zh-TW" sz="2000" b="1" i="0" u="none" strike="noStrike" cap="none" normalizeH="0" baseline="0" dirty="0" smtClean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000" b="1" i="0" u="none" strike="noStrike" cap="none" normalizeH="0" baseline="0" dirty="0" smtClean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        </a:t>
            </a:r>
            <a:r>
              <a:rPr kumimoji="0" lang="zh-TW" altLang="zh-TW" sz="2000" b="1" i="0" u="none" strike="noStrike" cap="none" normalizeH="0" baseline="0" dirty="0" smtClean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char</a:t>
            </a:r>
            <a:r>
              <a:rPr kumimoji="0" lang="zh-TW" altLang="zh-TW" sz="2000" b="1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input[</a:t>
            </a:r>
            <a:r>
              <a:rPr kumimoji="0" lang="zh-TW" altLang="zh-TW" sz="2000" b="1" i="0" u="none" strike="noStrike" cap="none" normalizeH="0" baseline="0" dirty="0" smtClean="0">
                <a:ln>
                  <a:noFill/>
                </a:ln>
                <a:solidFill>
                  <a:srgbClr val="C53929"/>
                </a:solidFill>
                <a:effectLst/>
                <a:latin typeface="Arial Unicode MS"/>
                <a:ea typeface="Roboto Mono"/>
              </a:rPr>
              <a:t>5010</a:t>
            </a:r>
            <a:r>
              <a:rPr kumimoji="0" lang="zh-TW" altLang="zh-TW" sz="2000" b="1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]; </a:t>
            </a:r>
            <a:endParaRPr kumimoji="0" lang="en-US" altLang="zh-TW" sz="2000" b="1" i="0" u="none" strike="noStrike" cap="none" normalizeH="0" baseline="0" dirty="0" smtClean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000" b="1" i="0" u="none" strike="noStrike" cap="none" normalizeH="0" baseline="0" dirty="0" smtClean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        </a:t>
            </a:r>
            <a:r>
              <a:rPr kumimoji="0" lang="zh-TW" altLang="zh-TW" sz="2000" b="1" i="0" u="none" strike="noStrike" cap="none" normalizeH="0" baseline="0" dirty="0" smtClean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int</a:t>
            </a:r>
            <a:r>
              <a:rPr kumimoji="0" lang="zh-TW" altLang="zh-TW" sz="2000" b="1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flag = </a:t>
            </a:r>
            <a:r>
              <a:rPr kumimoji="0" lang="zh-TW" altLang="zh-TW" sz="2000" b="1" i="0" u="none" strike="noStrike" cap="none" normalizeH="0" baseline="0" dirty="0" smtClean="0">
                <a:ln>
                  <a:noFill/>
                </a:ln>
                <a:solidFill>
                  <a:srgbClr val="C53929"/>
                </a:solidFill>
                <a:effectLst/>
                <a:latin typeface="Arial Unicode MS"/>
                <a:ea typeface="Roboto Mono"/>
              </a:rPr>
              <a:t>0</a:t>
            </a:r>
            <a:r>
              <a:rPr kumimoji="0" lang="zh-TW" altLang="zh-TW" sz="2000" b="1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; </a:t>
            </a:r>
            <a:endParaRPr kumimoji="0" lang="en-US" altLang="zh-TW" sz="2000" b="1" i="0" u="none" strike="noStrike" cap="none" normalizeH="0" baseline="0" dirty="0" smtClean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000" b="1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       </a:t>
            </a:r>
            <a:r>
              <a:rPr kumimoji="0" lang="zh-TW" altLang="zh-TW" sz="2000" b="1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scanf(</a:t>
            </a:r>
            <a:r>
              <a:rPr kumimoji="0" lang="zh-TW" altLang="zh-TW" sz="2000" b="1" i="0" u="none" strike="noStrike" cap="none" normalizeH="0" baseline="0" dirty="0" smtClean="0">
                <a:ln>
                  <a:noFill/>
                </a:ln>
                <a:solidFill>
                  <a:srgbClr val="388E3C"/>
                </a:solidFill>
                <a:effectLst/>
                <a:latin typeface="Arial Unicode MS"/>
                <a:ea typeface="Roboto Mono"/>
              </a:rPr>
              <a:t>"%s"</a:t>
            </a:r>
            <a:r>
              <a:rPr kumimoji="0" lang="zh-TW" altLang="zh-TW" sz="2000" b="1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,input);</a:t>
            </a:r>
            <a:endParaRPr kumimoji="0" lang="en-US" altLang="zh-TW" sz="2000" b="1" i="0" u="none" strike="noStrike" cap="none" normalizeH="0" baseline="0" dirty="0" smtClean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000" b="1" dirty="0">
                <a:solidFill>
                  <a:srgbClr val="37474F"/>
                </a:solidFill>
                <a:latin typeface="Arial Unicode MS"/>
                <a:ea typeface="Roboto Mono"/>
              </a:rPr>
              <a:t> </a:t>
            </a:r>
            <a:r>
              <a:rPr lang="en-US" altLang="zh-TW" sz="2000" b="1" dirty="0" smtClean="0">
                <a:solidFill>
                  <a:srgbClr val="37474F"/>
                </a:solidFill>
                <a:latin typeface="Arial Unicode MS"/>
                <a:ea typeface="Roboto Mono"/>
              </a:rPr>
              <a:t>       </a:t>
            </a:r>
            <a:r>
              <a:rPr lang="en-US" altLang="zh-TW" sz="2000" b="1" dirty="0" smtClean="0">
                <a:solidFill>
                  <a:srgbClr val="FF0000"/>
                </a:solidFill>
                <a:latin typeface="Arial Unicode MS"/>
                <a:ea typeface="Roboto Mono"/>
              </a:rPr>
              <a:t>//1. Check pattern and store the string if matched</a:t>
            </a:r>
            <a:endParaRPr kumimoji="0" lang="en-US" altLang="zh-TW" sz="20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 Unicode MS"/>
              <a:ea typeface="Roboto Mono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zh-TW" altLang="zh-TW" sz="2000" b="1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</a:t>
            </a:r>
            <a:r>
              <a:rPr lang="en-US" altLang="zh-TW" sz="2000" b="1" dirty="0">
                <a:solidFill>
                  <a:srgbClr val="3F51B5"/>
                </a:solidFill>
                <a:latin typeface="Arial Unicode MS"/>
                <a:ea typeface="Roboto Mono"/>
              </a:rPr>
              <a:t> </a:t>
            </a:r>
            <a:r>
              <a:rPr lang="en-US" altLang="zh-TW" sz="2000" b="1" dirty="0" smtClean="0">
                <a:solidFill>
                  <a:srgbClr val="3F51B5"/>
                </a:solidFill>
                <a:latin typeface="Arial Unicode MS"/>
                <a:ea typeface="Roboto Mono"/>
              </a:rPr>
              <a:t>  }//end for</a:t>
            </a:r>
            <a:endParaRPr kumimoji="0" lang="en-US" altLang="zh-TW" sz="2000" b="1" i="0" u="none" strike="noStrike" cap="none" normalizeH="0" baseline="0" dirty="0" smtClean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7467599" y="212273"/>
            <a:ext cx="252665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2000" b="1" dirty="0" smtClean="0">
                <a:solidFill>
                  <a:srgbClr val="37474F"/>
                </a:solidFill>
                <a:latin typeface="Arial Unicode MS"/>
                <a:ea typeface="Roboto Mono"/>
              </a:rPr>
              <a:t>    </a:t>
            </a:r>
            <a:endParaRPr lang="en-US" altLang="zh-TW" sz="2000" b="1" dirty="0">
              <a:solidFill>
                <a:srgbClr val="37474F"/>
              </a:solidFill>
              <a:latin typeface="Arial Unicode MS"/>
              <a:ea typeface="Roboto Mon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2000" b="1" dirty="0" smtClean="0">
                <a:solidFill>
                  <a:srgbClr val="D81B60"/>
                </a:solidFill>
                <a:latin typeface="Arial Unicode MS"/>
                <a:ea typeface="Roboto Mono"/>
              </a:rPr>
              <a:t>    </a:t>
            </a:r>
            <a:r>
              <a:rPr lang="en-US" altLang="zh-TW" sz="2000" b="1" dirty="0" smtClean="0">
                <a:solidFill>
                  <a:srgbClr val="FF0000"/>
                </a:solidFill>
                <a:latin typeface="Arial Unicode MS"/>
                <a:ea typeface="Roboto Mono"/>
              </a:rPr>
              <a:t>//2. Sort the 2D array</a:t>
            </a:r>
            <a:endParaRPr lang="en-US" altLang="zh-TW" sz="2000" b="1" dirty="0">
              <a:solidFill>
                <a:srgbClr val="37474F"/>
              </a:solidFill>
              <a:latin typeface="Arial Unicode MS"/>
              <a:ea typeface="Roboto Mon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2000" b="1" dirty="0" smtClean="0">
                <a:solidFill>
                  <a:srgbClr val="37474F"/>
                </a:solidFill>
                <a:latin typeface="Arial Unicode MS"/>
                <a:ea typeface="Roboto Mono"/>
              </a:rPr>
              <a:t>    </a:t>
            </a:r>
            <a:r>
              <a:rPr lang="en-US" altLang="zh-TW" sz="2000" b="1" dirty="0" smtClean="0">
                <a:solidFill>
                  <a:srgbClr val="FF0000"/>
                </a:solidFill>
                <a:latin typeface="Arial Unicode MS"/>
                <a:ea typeface="Roboto Mono"/>
              </a:rPr>
              <a:t>//3. Output</a:t>
            </a:r>
            <a:r>
              <a:rPr lang="zh-TW" altLang="zh-TW" sz="2000" b="1" dirty="0" smtClean="0">
                <a:solidFill>
                  <a:srgbClr val="37474F"/>
                </a:solidFill>
                <a:latin typeface="Arial Unicode MS"/>
                <a:ea typeface="Roboto Mono"/>
              </a:rPr>
              <a:t> </a:t>
            </a:r>
            <a:endParaRPr lang="zh-TW" altLang="zh-TW" sz="2000" b="1" dirty="0">
              <a:latin typeface="Arial" panose="020B0604020202020204" pitchFamily="34" charset="0"/>
            </a:endParaRPr>
          </a:p>
          <a:p>
            <a:pPr lvl="0"/>
            <a:r>
              <a:rPr lang="zh-TW" altLang="zh-TW" sz="2000" b="1" dirty="0" smtClean="0">
                <a:solidFill>
                  <a:srgbClr val="37474F"/>
                </a:solidFill>
                <a:latin typeface="Arial Unicode MS"/>
                <a:ea typeface="Roboto Mono"/>
              </a:rPr>
              <a:t>}</a:t>
            </a:r>
            <a:r>
              <a:rPr lang="en-US" altLang="zh-TW" sz="2000" b="1" dirty="0" smtClean="0">
                <a:solidFill>
                  <a:srgbClr val="37474F"/>
                </a:solidFill>
                <a:latin typeface="Arial Unicode MS"/>
                <a:ea typeface="Roboto Mono"/>
              </a:rPr>
              <a:t>//end main</a:t>
            </a:r>
            <a:r>
              <a:rPr lang="zh-TW" altLang="zh-TW" sz="2000" b="1" dirty="0" smtClean="0">
                <a:solidFill>
                  <a:srgbClr val="37474F"/>
                </a:solidFill>
                <a:latin typeface="Arial Unicode MS"/>
                <a:ea typeface="Roboto Mono"/>
              </a:rPr>
              <a:t> </a:t>
            </a:r>
            <a:endParaRPr lang="en-US" altLang="zh-TW" sz="2000" b="1" dirty="0">
              <a:solidFill>
                <a:srgbClr val="37474F"/>
              </a:solidFill>
              <a:latin typeface="Arial Unicode MS"/>
              <a:ea typeface="Roboto Mono"/>
            </a:endParaRPr>
          </a:p>
        </p:txBody>
      </p:sp>
      <p:sp>
        <p:nvSpPr>
          <p:cNvPr id="11" name="向右箭號 10"/>
          <p:cNvSpPr/>
          <p:nvPr/>
        </p:nvSpPr>
        <p:spPr>
          <a:xfrm>
            <a:off x="2770280" y="2744335"/>
            <a:ext cx="1649320" cy="140380"/>
          </a:xfrm>
          <a:prstGeom prst="rightArrow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4598177" y="2552915"/>
            <a:ext cx="51344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A 2D array storing the answer</a:t>
            </a:r>
            <a:endParaRPr lang="zh-TW" altLang="en-US" sz="2800" dirty="0"/>
          </a:p>
        </p:txBody>
      </p:sp>
      <p:sp>
        <p:nvSpPr>
          <p:cNvPr id="15" name="向右箭號 14"/>
          <p:cNvSpPr/>
          <p:nvPr/>
        </p:nvSpPr>
        <p:spPr>
          <a:xfrm>
            <a:off x="1947976" y="3349713"/>
            <a:ext cx="1649320" cy="140380"/>
          </a:xfrm>
          <a:prstGeom prst="rightArrow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3759977" y="3133668"/>
            <a:ext cx="51344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How many different strings</a:t>
            </a:r>
          </a:p>
          <a:p>
            <a:r>
              <a:rPr lang="en-US" altLang="zh-TW" sz="2800" dirty="0" smtClean="0"/>
              <a:t>that have the same pattern as P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025244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1619404" y="4329874"/>
            <a:ext cx="3395373" cy="4215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/>
          <p:cNvSpPr/>
          <p:nvPr/>
        </p:nvSpPr>
        <p:spPr>
          <a:xfrm>
            <a:off x="1074218" y="1999207"/>
            <a:ext cx="1928274" cy="4635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/>
          <p:cNvSpPr/>
          <p:nvPr/>
        </p:nvSpPr>
        <p:spPr>
          <a:xfrm>
            <a:off x="1606894" y="3478717"/>
            <a:ext cx="1710197" cy="4505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1450032" y="2851552"/>
            <a:ext cx="1636079" cy="4234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>
                <a:latin typeface="+mn-lt"/>
              </a:rPr>
              <a:t>Code for </a:t>
            </a:r>
            <a:r>
              <a:rPr lang="en-US" altLang="zh-TW" b="1" dirty="0" smtClean="0">
                <a:latin typeface="+mn-lt"/>
              </a:rPr>
              <a:t>pattern checking</a:t>
            </a:r>
            <a:endParaRPr lang="zh-TW" altLang="en-US" b="1" dirty="0">
              <a:latin typeface="+mn-lt"/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946356" y="1308892"/>
            <a:ext cx="4068421" cy="5386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1" i="0" u="none" strike="noStrike" cap="none" normalizeH="0" baseline="0" dirty="0" smtClean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int</a:t>
            </a:r>
            <a:r>
              <a:rPr kumimoji="0" lang="zh-TW" altLang="zh-TW" sz="1400" b="1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check(</a:t>
            </a:r>
            <a:r>
              <a:rPr kumimoji="0" lang="zh-TW" altLang="zh-TW" sz="1400" b="1" i="0" u="none" strike="noStrike" cap="none" normalizeH="0" baseline="0" dirty="0" smtClean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char</a:t>
            </a:r>
            <a:r>
              <a:rPr kumimoji="0" lang="zh-TW" altLang="zh-TW" sz="1400" b="1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* input,</a:t>
            </a:r>
            <a:r>
              <a:rPr kumimoji="0" lang="zh-TW" altLang="zh-TW" sz="1400" b="1" i="0" u="none" strike="noStrike" cap="none" normalizeH="0" baseline="0" dirty="0" smtClean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char</a:t>
            </a:r>
            <a:r>
              <a:rPr kumimoji="0" lang="zh-TW" altLang="zh-TW" sz="1400" b="1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* P) { </a:t>
            </a:r>
            <a:endParaRPr kumimoji="0" lang="en-US" altLang="zh-TW" sz="1400" b="1" i="0" u="none" strike="noStrike" cap="none" normalizeH="0" baseline="0" dirty="0" smtClean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400" b="1" dirty="0">
                <a:solidFill>
                  <a:srgbClr val="3F51B5"/>
                </a:solidFill>
                <a:latin typeface="Arial Unicode MS"/>
                <a:ea typeface="Roboto Mono"/>
              </a:rPr>
              <a:t> </a:t>
            </a:r>
            <a:r>
              <a:rPr lang="en-US" altLang="zh-TW" sz="1400" b="1" dirty="0" smtClean="0">
                <a:solidFill>
                  <a:srgbClr val="3F51B5"/>
                </a:solidFill>
                <a:latin typeface="Arial Unicode MS"/>
                <a:ea typeface="Roboto Mono"/>
              </a:rPr>
              <a:t>   </a:t>
            </a:r>
            <a:r>
              <a:rPr kumimoji="0" lang="zh-TW" altLang="zh-TW" sz="1400" b="1" i="0" u="none" strike="noStrike" cap="none" normalizeH="0" baseline="0" dirty="0" smtClean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char</a:t>
            </a:r>
            <a:r>
              <a:rPr kumimoji="0" lang="zh-TW" altLang="zh-TW" sz="1400" b="1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alph1[</a:t>
            </a:r>
            <a:r>
              <a:rPr kumimoji="0" lang="zh-TW" altLang="zh-TW" sz="1400" b="1" i="0" u="none" strike="noStrike" cap="none" normalizeH="0" baseline="0" dirty="0" smtClean="0">
                <a:ln>
                  <a:noFill/>
                </a:ln>
                <a:solidFill>
                  <a:srgbClr val="C53929"/>
                </a:solidFill>
                <a:effectLst/>
                <a:latin typeface="Arial Unicode MS"/>
                <a:ea typeface="Roboto Mono"/>
              </a:rPr>
              <a:t>26</a:t>
            </a:r>
            <a:r>
              <a:rPr kumimoji="0" lang="zh-TW" altLang="zh-TW" sz="1400" b="1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] = {</a:t>
            </a:r>
            <a:r>
              <a:rPr kumimoji="0" lang="zh-TW" altLang="zh-TW" sz="1400" b="1" i="0" u="none" strike="noStrike" cap="none" normalizeH="0" baseline="0" dirty="0" smtClean="0">
                <a:ln>
                  <a:noFill/>
                </a:ln>
                <a:solidFill>
                  <a:srgbClr val="388E3C"/>
                </a:solidFill>
                <a:effectLst/>
                <a:latin typeface="Arial Unicode MS"/>
                <a:ea typeface="Roboto Mono"/>
              </a:rPr>
              <a:t>'\0'</a:t>
            </a:r>
            <a:r>
              <a:rPr kumimoji="0" lang="zh-TW" altLang="zh-TW" sz="1400" b="1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}; </a:t>
            </a:r>
            <a:endParaRPr kumimoji="0" lang="en-US" altLang="zh-TW" sz="1400" b="1" i="0" u="none" strike="noStrike" cap="none" normalizeH="0" baseline="0" dirty="0" smtClean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400" b="1" dirty="0">
                <a:solidFill>
                  <a:srgbClr val="3F51B5"/>
                </a:solidFill>
                <a:latin typeface="Arial Unicode MS"/>
                <a:ea typeface="Roboto Mono"/>
              </a:rPr>
              <a:t> </a:t>
            </a:r>
            <a:r>
              <a:rPr lang="en-US" altLang="zh-TW" sz="1400" b="1" dirty="0" smtClean="0">
                <a:solidFill>
                  <a:srgbClr val="3F51B5"/>
                </a:solidFill>
                <a:latin typeface="Arial Unicode MS"/>
                <a:ea typeface="Roboto Mono"/>
              </a:rPr>
              <a:t>   </a:t>
            </a:r>
            <a:r>
              <a:rPr kumimoji="0" lang="zh-TW" altLang="zh-TW" sz="1400" b="1" i="0" u="none" strike="noStrike" cap="none" normalizeH="0" baseline="0" dirty="0" smtClean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char</a:t>
            </a:r>
            <a:r>
              <a:rPr kumimoji="0" lang="zh-TW" altLang="zh-TW" sz="1400" b="1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alph2[</a:t>
            </a:r>
            <a:r>
              <a:rPr kumimoji="0" lang="zh-TW" altLang="zh-TW" sz="1400" b="1" i="0" u="none" strike="noStrike" cap="none" normalizeH="0" baseline="0" dirty="0" smtClean="0">
                <a:ln>
                  <a:noFill/>
                </a:ln>
                <a:solidFill>
                  <a:srgbClr val="C53929"/>
                </a:solidFill>
                <a:effectLst/>
                <a:latin typeface="Arial Unicode MS"/>
                <a:ea typeface="Roboto Mono"/>
              </a:rPr>
              <a:t>26</a:t>
            </a:r>
            <a:r>
              <a:rPr kumimoji="0" lang="zh-TW" altLang="zh-TW" sz="1400" b="1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] = {</a:t>
            </a:r>
            <a:r>
              <a:rPr kumimoji="0" lang="zh-TW" altLang="zh-TW" sz="1400" b="1" i="0" u="none" strike="noStrike" cap="none" normalizeH="0" baseline="0" dirty="0" smtClean="0">
                <a:ln>
                  <a:noFill/>
                </a:ln>
                <a:solidFill>
                  <a:srgbClr val="388E3C"/>
                </a:solidFill>
                <a:effectLst/>
                <a:latin typeface="Arial Unicode MS"/>
                <a:ea typeface="Roboto Mono"/>
              </a:rPr>
              <a:t>'\0'</a:t>
            </a:r>
            <a:r>
              <a:rPr kumimoji="0" lang="zh-TW" altLang="zh-TW" sz="1400" b="1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}; </a:t>
            </a:r>
            <a:endParaRPr kumimoji="0" lang="en-US" altLang="zh-TW" sz="1400" b="1" i="0" u="none" strike="noStrike" cap="none" normalizeH="0" baseline="0" dirty="0" smtClean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400" b="1" dirty="0">
                <a:solidFill>
                  <a:srgbClr val="3F51B5"/>
                </a:solidFill>
                <a:latin typeface="Arial Unicode MS"/>
                <a:ea typeface="Roboto Mono"/>
              </a:rPr>
              <a:t> </a:t>
            </a:r>
            <a:r>
              <a:rPr lang="en-US" altLang="zh-TW" sz="1400" b="1" dirty="0" smtClean="0">
                <a:solidFill>
                  <a:srgbClr val="3F51B5"/>
                </a:solidFill>
                <a:latin typeface="Arial Unicode MS"/>
                <a:ea typeface="Roboto Mono"/>
              </a:rPr>
              <a:t>   </a:t>
            </a:r>
            <a:r>
              <a:rPr kumimoji="0" lang="zh-TW" altLang="zh-TW" sz="1400" b="1" i="0" u="none" strike="noStrike" cap="none" normalizeH="0" baseline="0" dirty="0" smtClean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if</a:t>
            </a:r>
            <a:r>
              <a:rPr kumimoji="0" lang="zh-TW" altLang="zh-TW" sz="1400" b="1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(strlen(input)!=strlen(P)) </a:t>
            </a:r>
            <a:endParaRPr kumimoji="0" lang="en-US" altLang="zh-TW" sz="1400" b="1" i="0" u="none" strike="noStrike" cap="none" normalizeH="0" baseline="0" dirty="0" smtClean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400" b="1" dirty="0">
                <a:solidFill>
                  <a:srgbClr val="3F51B5"/>
                </a:solidFill>
                <a:latin typeface="Arial Unicode MS"/>
                <a:ea typeface="Roboto Mono"/>
              </a:rPr>
              <a:t> </a:t>
            </a:r>
            <a:r>
              <a:rPr lang="en-US" altLang="zh-TW" sz="1400" b="1" dirty="0" smtClean="0">
                <a:solidFill>
                  <a:srgbClr val="3F51B5"/>
                </a:solidFill>
                <a:latin typeface="Arial Unicode MS"/>
                <a:ea typeface="Roboto Mono"/>
              </a:rPr>
              <a:t>       </a:t>
            </a:r>
            <a:r>
              <a:rPr kumimoji="0" lang="zh-TW" altLang="zh-TW" sz="1400" b="1" i="0" u="none" strike="noStrike" cap="none" normalizeH="0" baseline="0" dirty="0" smtClean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return</a:t>
            </a:r>
            <a:r>
              <a:rPr kumimoji="0" lang="zh-TW" altLang="zh-TW" sz="1400" b="1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zh-TW" altLang="zh-TW" sz="1400" b="1" i="0" u="none" strike="noStrike" cap="none" normalizeH="0" baseline="0" dirty="0" smtClean="0">
                <a:ln>
                  <a:noFill/>
                </a:ln>
                <a:solidFill>
                  <a:srgbClr val="C53929"/>
                </a:solidFill>
                <a:effectLst/>
                <a:latin typeface="Arial Unicode MS"/>
                <a:ea typeface="Roboto Mono"/>
              </a:rPr>
              <a:t>0</a:t>
            </a:r>
            <a:r>
              <a:rPr kumimoji="0" lang="zh-TW" altLang="zh-TW" sz="1400" b="1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; </a:t>
            </a:r>
            <a:endParaRPr kumimoji="0" lang="en-US" altLang="zh-TW" sz="1400" b="1" i="0" u="none" strike="noStrike" cap="none" normalizeH="0" baseline="0" dirty="0" smtClean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400" b="1" dirty="0">
                <a:solidFill>
                  <a:srgbClr val="3F51B5"/>
                </a:solidFill>
                <a:latin typeface="Arial Unicode MS"/>
                <a:ea typeface="Roboto Mono"/>
              </a:rPr>
              <a:t> </a:t>
            </a:r>
            <a:r>
              <a:rPr lang="en-US" altLang="zh-TW" sz="1400" b="1" dirty="0" smtClean="0">
                <a:solidFill>
                  <a:srgbClr val="3F51B5"/>
                </a:solidFill>
                <a:latin typeface="Arial Unicode MS"/>
                <a:ea typeface="Roboto Mono"/>
              </a:rPr>
              <a:t>   </a:t>
            </a:r>
            <a:r>
              <a:rPr kumimoji="0" lang="zh-TW" altLang="zh-TW" sz="1400" b="1" i="0" u="none" strike="noStrike" cap="none" normalizeH="0" baseline="0" dirty="0" smtClean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else</a:t>
            </a:r>
            <a:r>
              <a:rPr kumimoji="0" lang="zh-TW" altLang="zh-TW" sz="1400" b="1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{ </a:t>
            </a:r>
            <a:endParaRPr kumimoji="0" lang="en-US" altLang="zh-TW" sz="1400" b="1" i="0" u="none" strike="noStrike" cap="none" normalizeH="0" baseline="0" dirty="0" smtClean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400" b="1" dirty="0">
                <a:solidFill>
                  <a:srgbClr val="3F51B5"/>
                </a:solidFill>
                <a:latin typeface="Arial Unicode MS"/>
                <a:ea typeface="Roboto Mono"/>
              </a:rPr>
              <a:t> </a:t>
            </a:r>
            <a:r>
              <a:rPr lang="en-US" altLang="zh-TW" sz="1400" b="1" dirty="0" smtClean="0">
                <a:solidFill>
                  <a:srgbClr val="3F51B5"/>
                </a:solidFill>
                <a:latin typeface="Arial Unicode MS"/>
                <a:ea typeface="Roboto Mono"/>
              </a:rPr>
              <a:t>       </a:t>
            </a:r>
            <a:r>
              <a:rPr kumimoji="0" lang="zh-TW" altLang="zh-TW" sz="1400" b="1" i="0" u="none" strike="noStrike" cap="none" normalizeH="0" baseline="0" dirty="0" smtClean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for</a:t>
            </a:r>
            <a:r>
              <a:rPr kumimoji="0" lang="zh-TW" altLang="zh-TW" sz="1400" b="1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(</a:t>
            </a:r>
            <a:r>
              <a:rPr kumimoji="0" lang="zh-TW" altLang="zh-TW" sz="1400" b="1" i="0" u="none" strike="noStrike" cap="none" normalizeH="0" baseline="0" dirty="0" smtClean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int</a:t>
            </a:r>
            <a:r>
              <a:rPr kumimoji="0" lang="zh-TW" altLang="zh-TW" sz="1400" b="1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i=</a:t>
            </a:r>
            <a:r>
              <a:rPr kumimoji="0" lang="zh-TW" altLang="zh-TW" sz="1400" b="1" i="0" u="none" strike="noStrike" cap="none" normalizeH="0" baseline="0" dirty="0" smtClean="0">
                <a:ln>
                  <a:noFill/>
                </a:ln>
                <a:solidFill>
                  <a:srgbClr val="C53929"/>
                </a:solidFill>
                <a:effectLst/>
                <a:latin typeface="Arial Unicode MS"/>
                <a:ea typeface="Roboto Mono"/>
              </a:rPr>
              <a:t>0</a:t>
            </a:r>
            <a:r>
              <a:rPr kumimoji="0" lang="zh-TW" altLang="zh-TW" sz="1400" b="1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;i&lt;strlen(P);i++){ </a:t>
            </a:r>
            <a:endParaRPr kumimoji="0" lang="en-US" altLang="zh-TW" sz="1400" b="1" i="0" u="none" strike="noStrike" cap="none" normalizeH="0" baseline="0" dirty="0" smtClean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400" b="1" dirty="0">
                <a:solidFill>
                  <a:srgbClr val="3F51B5"/>
                </a:solidFill>
                <a:latin typeface="Arial Unicode MS"/>
                <a:ea typeface="Roboto Mono"/>
              </a:rPr>
              <a:t> </a:t>
            </a:r>
            <a:r>
              <a:rPr lang="en-US" altLang="zh-TW" sz="1400" b="1" dirty="0" smtClean="0">
                <a:solidFill>
                  <a:srgbClr val="3F51B5"/>
                </a:solidFill>
                <a:latin typeface="Arial Unicode MS"/>
                <a:ea typeface="Roboto Mono"/>
              </a:rPr>
              <a:t>           </a:t>
            </a:r>
            <a:r>
              <a:rPr kumimoji="0" lang="zh-TW" altLang="zh-TW" sz="1400" b="1" i="0" u="none" strike="noStrike" cap="none" normalizeH="0" baseline="0" dirty="0" smtClean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int</a:t>
            </a:r>
            <a:r>
              <a:rPr kumimoji="0" lang="zh-TW" altLang="zh-TW" sz="1400" b="1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idx1 = input[i] - </a:t>
            </a:r>
            <a:r>
              <a:rPr kumimoji="0" lang="zh-TW" altLang="zh-TW" sz="1400" b="1" i="0" u="none" strike="noStrike" cap="none" normalizeH="0" baseline="0" dirty="0" smtClean="0">
                <a:ln>
                  <a:noFill/>
                </a:ln>
                <a:solidFill>
                  <a:srgbClr val="388E3C"/>
                </a:solidFill>
                <a:effectLst/>
                <a:latin typeface="Arial Unicode MS"/>
                <a:ea typeface="Roboto Mono"/>
              </a:rPr>
              <a:t>'a'</a:t>
            </a:r>
            <a:r>
              <a:rPr kumimoji="0" lang="zh-TW" altLang="zh-TW" sz="1400" b="1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; </a:t>
            </a:r>
            <a:endParaRPr kumimoji="0" lang="en-US" altLang="zh-TW" sz="1400" b="1" i="0" u="none" strike="noStrike" cap="none" normalizeH="0" baseline="0" dirty="0" smtClean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400" b="1" dirty="0">
                <a:solidFill>
                  <a:srgbClr val="3F51B5"/>
                </a:solidFill>
                <a:latin typeface="Arial Unicode MS"/>
                <a:ea typeface="Roboto Mono"/>
              </a:rPr>
              <a:t> </a:t>
            </a:r>
            <a:r>
              <a:rPr lang="en-US" altLang="zh-TW" sz="1400" b="1" dirty="0" smtClean="0">
                <a:solidFill>
                  <a:srgbClr val="3F51B5"/>
                </a:solidFill>
                <a:latin typeface="Arial Unicode MS"/>
                <a:ea typeface="Roboto Mono"/>
              </a:rPr>
              <a:t>           </a:t>
            </a:r>
            <a:r>
              <a:rPr kumimoji="0" lang="zh-TW" altLang="zh-TW" sz="1400" b="1" i="0" u="none" strike="noStrike" cap="none" normalizeH="0" baseline="0" dirty="0" smtClean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int</a:t>
            </a:r>
            <a:r>
              <a:rPr kumimoji="0" lang="zh-TW" altLang="zh-TW" sz="1400" b="1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idx2 = P[i] - </a:t>
            </a:r>
            <a:r>
              <a:rPr kumimoji="0" lang="zh-TW" altLang="zh-TW" sz="1400" b="1" i="0" u="none" strike="noStrike" cap="none" normalizeH="0" baseline="0" dirty="0" smtClean="0">
                <a:ln>
                  <a:noFill/>
                </a:ln>
                <a:solidFill>
                  <a:srgbClr val="388E3C"/>
                </a:solidFill>
                <a:effectLst/>
                <a:latin typeface="Arial Unicode MS"/>
                <a:ea typeface="Roboto Mono"/>
              </a:rPr>
              <a:t>'a'</a:t>
            </a:r>
            <a:r>
              <a:rPr kumimoji="0" lang="zh-TW" altLang="zh-TW" sz="1400" b="1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;</a:t>
            </a:r>
            <a:endParaRPr kumimoji="0" lang="en-US" altLang="zh-TW" sz="1400" b="1" i="0" u="none" strike="noStrike" cap="none" normalizeH="0" baseline="0" dirty="0" smtClean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400" b="1" dirty="0">
                <a:solidFill>
                  <a:srgbClr val="3F51B5"/>
                </a:solidFill>
                <a:latin typeface="Arial Unicode MS"/>
                <a:ea typeface="Roboto Mono"/>
              </a:rPr>
              <a:t> </a:t>
            </a:r>
            <a:r>
              <a:rPr lang="en-US" altLang="zh-TW" sz="1400" b="1" dirty="0" smtClean="0">
                <a:solidFill>
                  <a:srgbClr val="3F51B5"/>
                </a:solidFill>
                <a:latin typeface="Arial Unicode MS"/>
                <a:ea typeface="Roboto Mono"/>
              </a:rPr>
              <a:t>           </a:t>
            </a:r>
            <a:r>
              <a:rPr kumimoji="0" lang="zh-TW" altLang="zh-TW" sz="1400" b="1" i="0" u="none" strike="noStrike" cap="none" normalizeH="0" baseline="0" dirty="0" smtClean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if</a:t>
            </a:r>
            <a:r>
              <a:rPr kumimoji="0" lang="zh-TW" altLang="zh-TW" sz="1400" b="1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(alph1[idx1]==</a:t>
            </a:r>
            <a:r>
              <a:rPr kumimoji="0" lang="zh-TW" altLang="zh-TW" sz="1400" b="1" i="0" u="none" strike="noStrike" cap="none" normalizeH="0" baseline="0" dirty="0" smtClean="0">
                <a:ln>
                  <a:noFill/>
                </a:ln>
                <a:solidFill>
                  <a:srgbClr val="388E3C"/>
                </a:solidFill>
                <a:effectLst/>
                <a:latin typeface="Arial Unicode MS"/>
                <a:ea typeface="Roboto Mono"/>
              </a:rPr>
              <a:t>'\0'</a:t>
            </a:r>
            <a:r>
              <a:rPr kumimoji="0" lang="zh-TW" altLang="zh-TW" sz="1400" b="1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&amp;&amp; alph2[idx2]==</a:t>
            </a:r>
            <a:r>
              <a:rPr kumimoji="0" lang="zh-TW" altLang="zh-TW" sz="1400" b="1" i="0" u="none" strike="noStrike" cap="none" normalizeH="0" baseline="0" dirty="0" smtClean="0">
                <a:ln>
                  <a:noFill/>
                </a:ln>
                <a:solidFill>
                  <a:srgbClr val="388E3C"/>
                </a:solidFill>
                <a:effectLst/>
                <a:latin typeface="Arial Unicode MS"/>
                <a:ea typeface="Roboto Mono"/>
              </a:rPr>
              <a:t>'\0'</a:t>
            </a:r>
            <a:r>
              <a:rPr kumimoji="0" lang="zh-TW" altLang="zh-TW" sz="1400" b="1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){ </a:t>
            </a:r>
            <a:endParaRPr kumimoji="0" lang="en-US" altLang="zh-TW" sz="1400" b="1" i="0" u="none" strike="noStrike" cap="none" normalizeH="0" baseline="0" dirty="0" smtClean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400" b="1" dirty="0">
                <a:solidFill>
                  <a:srgbClr val="37474F"/>
                </a:solidFill>
                <a:latin typeface="Arial Unicode MS"/>
                <a:ea typeface="Roboto Mono"/>
              </a:rPr>
              <a:t> </a:t>
            </a:r>
            <a:r>
              <a:rPr lang="en-US" altLang="zh-TW" sz="1400" b="1" dirty="0" smtClean="0">
                <a:solidFill>
                  <a:srgbClr val="37474F"/>
                </a:solidFill>
                <a:latin typeface="Arial Unicode MS"/>
                <a:ea typeface="Roboto Mono"/>
              </a:rPr>
              <a:t>               </a:t>
            </a:r>
            <a:r>
              <a:rPr kumimoji="0" lang="zh-TW" altLang="zh-TW" sz="1400" b="1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alph1[idx1] = P[i]; </a:t>
            </a:r>
            <a:endParaRPr kumimoji="0" lang="en-US" altLang="zh-TW" sz="1400" b="1" i="0" u="none" strike="noStrike" cap="none" normalizeH="0" baseline="0" dirty="0" smtClean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400" b="1" dirty="0" smtClean="0">
                <a:solidFill>
                  <a:srgbClr val="37474F"/>
                </a:solidFill>
                <a:latin typeface="Arial Unicode MS"/>
                <a:ea typeface="Roboto Mono"/>
              </a:rPr>
              <a:t>                </a:t>
            </a:r>
            <a:r>
              <a:rPr kumimoji="0" lang="zh-TW" altLang="zh-TW" sz="1400" b="1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alph2[idx2] = input[i]; </a:t>
            </a:r>
            <a:endParaRPr kumimoji="0" lang="en-US" altLang="zh-TW" sz="1400" b="1" i="0" u="none" strike="noStrike" cap="none" normalizeH="0" baseline="0" dirty="0" smtClean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400" b="1" dirty="0">
                <a:solidFill>
                  <a:srgbClr val="37474F"/>
                </a:solidFill>
                <a:latin typeface="Arial Unicode MS"/>
                <a:ea typeface="Roboto Mono"/>
              </a:rPr>
              <a:t> </a:t>
            </a:r>
            <a:r>
              <a:rPr lang="en-US" altLang="zh-TW" sz="1400" b="1" dirty="0" smtClean="0">
                <a:solidFill>
                  <a:srgbClr val="37474F"/>
                </a:solidFill>
                <a:latin typeface="Arial Unicode MS"/>
                <a:ea typeface="Roboto Mono"/>
              </a:rPr>
              <a:t>           </a:t>
            </a:r>
            <a:r>
              <a:rPr kumimoji="0" lang="zh-TW" altLang="zh-TW" sz="1400" b="1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} </a:t>
            </a:r>
            <a:endParaRPr kumimoji="0" lang="en-US" altLang="zh-TW" sz="1400" b="1" i="0" u="none" strike="noStrike" cap="none" normalizeH="0" baseline="0" dirty="0" smtClean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400" b="1" dirty="0" smtClean="0">
                <a:solidFill>
                  <a:srgbClr val="37474F"/>
                </a:solidFill>
                <a:latin typeface="Arial Unicode MS"/>
                <a:ea typeface="Roboto Mono"/>
              </a:rPr>
              <a:t>            </a:t>
            </a:r>
            <a:r>
              <a:rPr kumimoji="0" lang="zh-TW" altLang="zh-TW" sz="1400" b="1" i="0" u="none" strike="noStrike" cap="none" normalizeH="0" baseline="0" dirty="0" smtClean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else</a:t>
            </a:r>
            <a:r>
              <a:rPr kumimoji="0" lang="zh-TW" altLang="zh-TW" sz="1400" b="1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{ </a:t>
            </a:r>
            <a:endParaRPr kumimoji="0" lang="en-US" altLang="zh-TW" sz="1400" b="1" i="0" u="none" strike="noStrike" cap="none" normalizeH="0" baseline="0" dirty="0" smtClean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400" b="1" dirty="0">
                <a:solidFill>
                  <a:srgbClr val="3F51B5"/>
                </a:solidFill>
                <a:latin typeface="Arial Unicode MS"/>
                <a:ea typeface="Roboto Mono"/>
              </a:rPr>
              <a:t> </a:t>
            </a:r>
            <a:r>
              <a:rPr lang="en-US" altLang="zh-TW" sz="1400" b="1" dirty="0" smtClean="0">
                <a:solidFill>
                  <a:srgbClr val="3F51B5"/>
                </a:solidFill>
                <a:latin typeface="Arial Unicode MS"/>
                <a:ea typeface="Roboto Mono"/>
              </a:rPr>
              <a:t>               </a:t>
            </a:r>
            <a:r>
              <a:rPr kumimoji="0" lang="zh-TW" altLang="zh-TW" sz="1400" b="1" i="0" u="none" strike="noStrike" cap="none" normalizeH="0" baseline="0" dirty="0" smtClean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if</a:t>
            </a:r>
            <a:r>
              <a:rPr kumimoji="0" lang="zh-TW" altLang="zh-TW" sz="1400" b="1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(alph1[idx1]==P[i]&amp;&amp;alph2[idx2]==input[i]){ </a:t>
            </a:r>
            <a:endParaRPr kumimoji="0" lang="en-US" altLang="zh-TW" sz="1400" b="1" i="0" u="none" strike="noStrike" cap="none" normalizeH="0" baseline="0" dirty="0" smtClean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400" b="1" dirty="0">
                <a:solidFill>
                  <a:srgbClr val="3F51B5"/>
                </a:solidFill>
                <a:latin typeface="Arial Unicode MS"/>
                <a:ea typeface="Roboto Mono"/>
              </a:rPr>
              <a:t> </a:t>
            </a:r>
            <a:r>
              <a:rPr lang="en-US" altLang="zh-TW" sz="1400" b="1" dirty="0" smtClean="0">
                <a:solidFill>
                  <a:srgbClr val="3F51B5"/>
                </a:solidFill>
                <a:latin typeface="Arial Unicode MS"/>
                <a:ea typeface="Roboto Mono"/>
              </a:rPr>
              <a:t>                   </a:t>
            </a:r>
            <a:r>
              <a:rPr kumimoji="0" lang="zh-TW" altLang="zh-TW" sz="1400" b="1" i="0" u="none" strike="noStrike" cap="none" normalizeH="0" baseline="0" dirty="0" smtClean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continue</a:t>
            </a:r>
            <a:r>
              <a:rPr kumimoji="0" lang="zh-TW" altLang="zh-TW" sz="1400" b="1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; </a:t>
            </a:r>
            <a:endParaRPr kumimoji="0" lang="en-US" altLang="zh-TW" sz="1400" b="1" i="0" u="none" strike="noStrike" cap="none" normalizeH="0" baseline="0" dirty="0" smtClean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400" b="1" dirty="0">
                <a:solidFill>
                  <a:srgbClr val="37474F"/>
                </a:solidFill>
                <a:latin typeface="Arial Unicode MS"/>
                <a:ea typeface="Roboto Mono"/>
              </a:rPr>
              <a:t> </a:t>
            </a:r>
            <a:r>
              <a:rPr lang="en-US" altLang="zh-TW" sz="1400" b="1" dirty="0" smtClean="0">
                <a:solidFill>
                  <a:srgbClr val="37474F"/>
                </a:solidFill>
                <a:latin typeface="Arial Unicode MS"/>
                <a:ea typeface="Roboto Mono"/>
              </a:rPr>
              <a:t>               </a:t>
            </a:r>
            <a:r>
              <a:rPr kumimoji="0" lang="zh-TW" altLang="zh-TW" sz="1400" b="1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} </a:t>
            </a:r>
            <a:endParaRPr kumimoji="0" lang="en-US" altLang="zh-TW" sz="1400" b="1" i="0" u="none" strike="noStrike" cap="none" normalizeH="0" baseline="0" dirty="0" smtClean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400" b="1" dirty="0">
                <a:solidFill>
                  <a:srgbClr val="3F51B5"/>
                </a:solidFill>
                <a:latin typeface="Arial Unicode MS"/>
                <a:ea typeface="Roboto Mono"/>
              </a:rPr>
              <a:t> </a:t>
            </a:r>
            <a:r>
              <a:rPr lang="en-US" altLang="zh-TW" sz="1400" b="1" dirty="0" smtClean="0">
                <a:solidFill>
                  <a:srgbClr val="3F51B5"/>
                </a:solidFill>
                <a:latin typeface="Arial Unicode MS"/>
                <a:ea typeface="Roboto Mono"/>
              </a:rPr>
              <a:t>               </a:t>
            </a:r>
            <a:r>
              <a:rPr kumimoji="0" lang="zh-TW" altLang="zh-TW" sz="1400" b="1" i="0" u="none" strike="noStrike" cap="none" normalizeH="0" baseline="0" dirty="0" smtClean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else</a:t>
            </a:r>
            <a:r>
              <a:rPr kumimoji="0" lang="zh-TW" altLang="zh-TW" sz="1400" b="1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{ </a:t>
            </a:r>
            <a:endParaRPr kumimoji="0" lang="en-US" altLang="zh-TW" sz="1400" b="1" i="0" u="none" strike="noStrike" cap="none" normalizeH="0" baseline="0" dirty="0" smtClean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400" b="1" dirty="0" smtClean="0">
                <a:solidFill>
                  <a:srgbClr val="37474F"/>
                </a:solidFill>
                <a:latin typeface="Arial Unicode MS"/>
                <a:ea typeface="Roboto Mono"/>
              </a:rPr>
              <a:t>                    </a:t>
            </a:r>
            <a:r>
              <a:rPr kumimoji="0" lang="zh-TW" altLang="zh-TW" sz="1400" b="1" i="0" u="none" strike="noStrike" cap="none" normalizeH="0" baseline="0" dirty="0" smtClean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return</a:t>
            </a:r>
            <a:r>
              <a:rPr kumimoji="0" lang="zh-TW" altLang="zh-TW" sz="1400" b="1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zh-TW" altLang="zh-TW" sz="1400" b="1" i="0" u="none" strike="noStrike" cap="none" normalizeH="0" baseline="0" dirty="0" smtClean="0">
                <a:ln>
                  <a:noFill/>
                </a:ln>
                <a:solidFill>
                  <a:srgbClr val="C53929"/>
                </a:solidFill>
                <a:effectLst/>
                <a:latin typeface="Arial Unicode MS"/>
                <a:ea typeface="Roboto Mono"/>
              </a:rPr>
              <a:t>0</a:t>
            </a:r>
            <a:r>
              <a:rPr kumimoji="0" lang="zh-TW" altLang="zh-TW" sz="1400" b="1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; </a:t>
            </a:r>
            <a:endParaRPr kumimoji="0" lang="en-US" altLang="zh-TW" sz="1400" b="1" i="0" u="none" strike="noStrike" cap="none" normalizeH="0" baseline="0" dirty="0" smtClean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400" b="1" dirty="0" smtClean="0">
                <a:solidFill>
                  <a:srgbClr val="37474F"/>
                </a:solidFill>
                <a:latin typeface="Arial Unicode MS"/>
                <a:ea typeface="Roboto Mono"/>
              </a:rPr>
              <a:t>                </a:t>
            </a:r>
            <a:r>
              <a:rPr kumimoji="0" lang="zh-TW" altLang="zh-TW" sz="1400" b="1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} </a:t>
            </a:r>
            <a:endParaRPr kumimoji="0" lang="en-US" altLang="zh-TW" sz="1400" b="1" i="0" u="none" strike="noStrike" cap="none" normalizeH="0" baseline="0" dirty="0" smtClean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400" b="1" dirty="0">
                <a:solidFill>
                  <a:srgbClr val="37474F"/>
                </a:solidFill>
                <a:latin typeface="Arial Unicode MS"/>
                <a:ea typeface="Roboto Mono"/>
              </a:rPr>
              <a:t> </a:t>
            </a:r>
            <a:r>
              <a:rPr lang="en-US" altLang="zh-TW" sz="1400" b="1" dirty="0" smtClean="0">
                <a:solidFill>
                  <a:srgbClr val="37474F"/>
                </a:solidFill>
                <a:latin typeface="Arial Unicode MS"/>
                <a:ea typeface="Roboto Mono"/>
              </a:rPr>
              <a:t>           </a:t>
            </a:r>
            <a:r>
              <a:rPr kumimoji="0" lang="zh-TW" altLang="zh-TW" sz="1400" b="1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} </a:t>
            </a:r>
            <a:endParaRPr kumimoji="0" lang="en-US" altLang="zh-TW" sz="1400" b="1" i="0" u="none" strike="noStrike" cap="none" normalizeH="0" baseline="0" dirty="0" smtClean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400" b="1" dirty="0">
                <a:solidFill>
                  <a:srgbClr val="37474F"/>
                </a:solidFill>
                <a:latin typeface="Arial Unicode MS"/>
                <a:ea typeface="Roboto Mono"/>
              </a:rPr>
              <a:t> </a:t>
            </a:r>
            <a:r>
              <a:rPr lang="en-US" altLang="zh-TW" sz="1400" b="1" dirty="0" smtClean="0">
                <a:solidFill>
                  <a:srgbClr val="37474F"/>
                </a:solidFill>
                <a:latin typeface="Arial Unicode MS"/>
                <a:ea typeface="Roboto Mono"/>
              </a:rPr>
              <a:t>       </a:t>
            </a:r>
            <a:r>
              <a:rPr kumimoji="0" lang="zh-TW" altLang="zh-TW" sz="1400" b="1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} </a:t>
            </a:r>
            <a:endParaRPr kumimoji="0" lang="en-US" altLang="zh-TW" sz="1400" b="1" i="0" u="none" strike="noStrike" cap="none" normalizeH="0" baseline="0" dirty="0" smtClean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400" b="1" dirty="0">
                <a:solidFill>
                  <a:srgbClr val="37474F"/>
                </a:solidFill>
                <a:latin typeface="Arial Unicode MS"/>
                <a:ea typeface="Roboto Mono"/>
              </a:rPr>
              <a:t> </a:t>
            </a:r>
            <a:r>
              <a:rPr lang="en-US" altLang="zh-TW" sz="1400" b="1" dirty="0" smtClean="0">
                <a:solidFill>
                  <a:srgbClr val="37474F"/>
                </a:solidFill>
                <a:latin typeface="Arial Unicode MS"/>
                <a:ea typeface="Roboto Mono"/>
              </a:rPr>
              <a:t>   </a:t>
            </a:r>
            <a:r>
              <a:rPr kumimoji="0" lang="zh-TW" altLang="zh-TW" sz="1400" b="1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} </a:t>
            </a:r>
            <a:endParaRPr kumimoji="0" lang="en-US" altLang="zh-TW" sz="1400" b="1" i="0" u="none" strike="noStrike" cap="none" normalizeH="0" baseline="0" dirty="0" smtClean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400" b="1" dirty="0">
                <a:solidFill>
                  <a:srgbClr val="3F51B5"/>
                </a:solidFill>
                <a:latin typeface="Arial Unicode MS"/>
                <a:ea typeface="Roboto Mono"/>
              </a:rPr>
              <a:t> </a:t>
            </a:r>
            <a:r>
              <a:rPr lang="en-US" altLang="zh-TW" sz="1400" b="1" dirty="0" smtClean="0">
                <a:solidFill>
                  <a:srgbClr val="3F51B5"/>
                </a:solidFill>
                <a:latin typeface="Arial Unicode MS"/>
                <a:ea typeface="Roboto Mono"/>
              </a:rPr>
              <a:t>   </a:t>
            </a:r>
            <a:r>
              <a:rPr kumimoji="0" lang="zh-TW" altLang="zh-TW" sz="1400" b="1" i="0" u="none" strike="noStrike" cap="none" normalizeH="0" baseline="0" dirty="0" smtClean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return</a:t>
            </a:r>
            <a:r>
              <a:rPr kumimoji="0" lang="zh-TW" altLang="zh-TW" sz="1400" b="1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zh-TW" altLang="zh-TW" sz="1400" b="1" i="0" u="none" strike="noStrike" cap="none" normalizeH="0" baseline="0" dirty="0" smtClean="0">
                <a:ln>
                  <a:noFill/>
                </a:ln>
                <a:solidFill>
                  <a:srgbClr val="C53929"/>
                </a:solidFill>
                <a:effectLst/>
                <a:latin typeface="Arial Unicode MS"/>
                <a:ea typeface="Roboto Mono"/>
              </a:rPr>
              <a:t>1</a:t>
            </a:r>
            <a:r>
              <a:rPr kumimoji="0" lang="zh-TW" altLang="zh-TW" sz="1400" b="1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; </a:t>
            </a:r>
            <a:endParaRPr kumimoji="0" lang="en-US" altLang="zh-TW" sz="1400" b="1" i="0" u="none" strike="noStrike" cap="none" normalizeH="0" baseline="0" dirty="0" smtClean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1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}</a:t>
            </a:r>
            <a:r>
              <a:rPr kumimoji="0" lang="zh-TW" altLang="zh-TW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向右箭號 8"/>
          <p:cNvSpPr/>
          <p:nvPr/>
        </p:nvSpPr>
        <p:spPr>
          <a:xfrm>
            <a:off x="3113180" y="2129292"/>
            <a:ext cx="2479210" cy="91823"/>
          </a:xfrm>
          <a:prstGeom prst="rightArrow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向右箭號 9"/>
          <p:cNvSpPr/>
          <p:nvPr/>
        </p:nvSpPr>
        <p:spPr>
          <a:xfrm>
            <a:off x="3177847" y="3027948"/>
            <a:ext cx="2479210" cy="91823"/>
          </a:xfrm>
          <a:prstGeom prst="rightArrow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5768880" y="2812249"/>
            <a:ext cx="61432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Get indices of the first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and </a:t>
            </a:r>
            <a:r>
              <a:rPr lang="en-US" altLang="zh-TW" sz="2800" dirty="0"/>
              <a:t>second </a:t>
            </a:r>
            <a:r>
              <a:rPr lang="en-US" altLang="zh-TW" sz="2800" dirty="0" smtClean="0"/>
              <a:t>arrays</a:t>
            </a:r>
            <a:endParaRPr lang="zh-TW" altLang="en-US" sz="28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5703078" y="1881166"/>
            <a:ext cx="51344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The length must be equal</a:t>
            </a:r>
            <a:endParaRPr lang="zh-TW" altLang="en-US" sz="2800" dirty="0"/>
          </a:p>
        </p:txBody>
      </p:sp>
      <p:sp>
        <p:nvSpPr>
          <p:cNvPr id="14" name="向右箭號 13"/>
          <p:cNvSpPr/>
          <p:nvPr/>
        </p:nvSpPr>
        <p:spPr>
          <a:xfrm>
            <a:off x="5128439" y="4403673"/>
            <a:ext cx="2479210" cy="91823"/>
          </a:xfrm>
          <a:prstGeom prst="rightArrow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7699385" y="4187974"/>
            <a:ext cx="4451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Existing mapping</a:t>
            </a:r>
            <a:endParaRPr lang="zh-TW" altLang="en-US" sz="2800" dirty="0"/>
          </a:p>
        </p:txBody>
      </p:sp>
      <p:sp>
        <p:nvSpPr>
          <p:cNvPr id="16" name="向右箭號 15"/>
          <p:cNvSpPr/>
          <p:nvPr/>
        </p:nvSpPr>
        <p:spPr>
          <a:xfrm>
            <a:off x="3510066" y="3715810"/>
            <a:ext cx="2479210" cy="91823"/>
          </a:xfrm>
          <a:prstGeom prst="rightArrow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/>
          <p:cNvSpPr txBox="1"/>
          <p:nvPr/>
        </p:nvSpPr>
        <p:spPr>
          <a:xfrm>
            <a:off x="6096000" y="3478717"/>
            <a:ext cx="51344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Store the matched letters</a:t>
            </a:r>
            <a:endParaRPr lang="zh-TW" altLang="en-US" sz="2800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903147"/>
              </p:ext>
            </p:extLst>
          </p:nvPr>
        </p:nvGraphicFramePr>
        <p:xfrm>
          <a:off x="6139100" y="178302"/>
          <a:ext cx="3120570" cy="7315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40190">
                  <a:extLst>
                    <a:ext uri="{9D8B030D-6E8A-4147-A177-3AD203B41FA5}">
                      <a16:colId xmlns:a16="http://schemas.microsoft.com/office/drawing/2014/main" val="2324473762"/>
                    </a:ext>
                  </a:extLst>
                </a:gridCol>
                <a:gridCol w="1040190">
                  <a:extLst>
                    <a:ext uri="{9D8B030D-6E8A-4147-A177-3AD203B41FA5}">
                      <a16:colId xmlns:a16="http://schemas.microsoft.com/office/drawing/2014/main" val="1418855458"/>
                    </a:ext>
                  </a:extLst>
                </a:gridCol>
                <a:gridCol w="1040190">
                  <a:extLst>
                    <a:ext uri="{9D8B030D-6E8A-4147-A177-3AD203B41FA5}">
                      <a16:colId xmlns:a16="http://schemas.microsoft.com/office/drawing/2014/main" val="3966818750"/>
                    </a:ext>
                  </a:extLst>
                </a:gridCol>
              </a:tblGrid>
              <a:tr h="361268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/>
                        <a:t>5</a:t>
                      </a:r>
                      <a:r>
                        <a:rPr lang="en-US" altLang="zh-TW" b="0" baseline="0" dirty="0" smtClean="0"/>
                        <a:t> = ‘f’</a:t>
                      </a:r>
                      <a:endParaRPr lang="zh-TW" altLang="en-US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/>
                        <a:t>8</a:t>
                      </a:r>
                      <a:r>
                        <a:rPr lang="en-US" altLang="zh-TW" b="0" baseline="0" dirty="0" smtClean="0"/>
                        <a:t> = ‘</a:t>
                      </a:r>
                      <a:r>
                        <a:rPr lang="en-US" altLang="zh-TW" b="0" baseline="0" dirty="0" err="1" smtClean="0"/>
                        <a:t>i</a:t>
                      </a:r>
                      <a:r>
                        <a:rPr lang="en-US" altLang="zh-TW" b="0" baseline="0" dirty="0" smtClean="0"/>
                        <a:t>’</a:t>
                      </a:r>
                      <a:endParaRPr lang="zh-TW" altLang="en-US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/>
                        <a:t>21 = ‘v’</a:t>
                      </a:r>
                      <a:endParaRPr lang="zh-TW" altLang="en-US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0329399"/>
                  </a:ext>
                </a:extLst>
              </a:tr>
              <a:tr h="361268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6842038"/>
                  </a:ext>
                </a:extLst>
              </a:tr>
            </a:tbl>
          </a:graphicData>
        </a:graphic>
      </p:graphicFrame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3489349"/>
              </p:ext>
            </p:extLst>
          </p:nvPr>
        </p:nvGraphicFramePr>
        <p:xfrm>
          <a:off x="8626611" y="1146705"/>
          <a:ext cx="3120570" cy="7315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40190">
                  <a:extLst>
                    <a:ext uri="{9D8B030D-6E8A-4147-A177-3AD203B41FA5}">
                      <a16:colId xmlns:a16="http://schemas.microsoft.com/office/drawing/2014/main" val="2324473762"/>
                    </a:ext>
                  </a:extLst>
                </a:gridCol>
                <a:gridCol w="1040190">
                  <a:extLst>
                    <a:ext uri="{9D8B030D-6E8A-4147-A177-3AD203B41FA5}">
                      <a16:colId xmlns:a16="http://schemas.microsoft.com/office/drawing/2014/main" val="1418855458"/>
                    </a:ext>
                  </a:extLst>
                </a:gridCol>
                <a:gridCol w="1040190">
                  <a:extLst>
                    <a:ext uri="{9D8B030D-6E8A-4147-A177-3AD203B41FA5}">
                      <a16:colId xmlns:a16="http://schemas.microsoft.com/office/drawing/2014/main" val="3966818750"/>
                    </a:ext>
                  </a:extLst>
                </a:gridCol>
              </a:tblGrid>
              <a:tr h="361268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/>
                        <a:t>4 = ‘e’</a:t>
                      </a:r>
                      <a:endParaRPr lang="zh-TW" altLang="en-US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baseline="0" dirty="0" smtClean="0"/>
                        <a:t>7 = ‘h’</a:t>
                      </a:r>
                      <a:endParaRPr lang="zh-TW" altLang="en-US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/>
                        <a:t>19 = ‘t’</a:t>
                      </a:r>
                      <a:endParaRPr lang="zh-TW" altLang="en-US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0329399"/>
                  </a:ext>
                </a:extLst>
              </a:tr>
              <a:tr h="361268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6842038"/>
                  </a:ext>
                </a:extLst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6509657" y="556692"/>
            <a:ext cx="255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t</a:t>
            </a:r>
            <a:endParaRPr lang="zh-TW" altLang="en-US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7571478" y="544062"/>
            <a:ext cx="255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h</a:t>
            </a:r>
            <a:endParaRPr lang="zh-TW" altLang="en-US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8610282" y="534414"/>
            <a:ext cx="255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e</a:t>
            </a:r>
            <a:endParaRPr lang="zh-TW" altLang="en-US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11097986" y="1525796"/>
            <a:ext cx="255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f</a:t>
            </a:r>
            <a:endParaRPr lang="zh-TW" altLang="en-US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10042660" y="1510850"/>
            <a:ext cx="255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i</a:t>
            </a:r>
            <a:endParaRPr lang="zh-TW" altLang="en-US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8999396" y="1514397"/>
            <a:ext cx="255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v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9762897" y="347065"/>
            <a:ext cx="21491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err="1"/>
              <a:t>i</a:t>
            </a:r>
            <a:r>
              <a:rPr lang="en-US" altLang="zh-TW" sz="2800" dirty="0"/>
              <a:t> = 0 , 1  , 2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998158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3" dur="500" fill="hold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0" dur="500" fill="hold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4" dur="500" fill="hold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5" dur="500" fill="hold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9" dur="500" fill="hold"/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8" dur="500" fill="hold"/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9" dur="500" fill="hold"/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0" grpId="0" animBg="1"/>
      <p:bldP spid="18" grpId="0" animBg="1"/>
      <p:bldP spid="17" grpId="0" animBg="1"/>
      <p:bldP spid="9" grpId="0" animBg="1"/>
      <p:bldP spid="10" grpId="0" animBg="1"/>
      <p:bldP spid="12" grpId="0"/>
      <p:bldP spid="14" grpId="0" animBg="1"/>
      <p:bldP spid="15" grpId="0"/>
      <p:bldP spid="16" grpId="0" animBg="1"/>
      <p:bldP spid="19" grpId="0"/>
      <p:bldP spid="5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Description</a:t>
            </a:r>
            <a:endParaRPr lang="zh-TW" altLang="en-US" b="1" dirty="0">
              <a:latin typeface="+mn-lt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Bob </a:t>
            </a:r>
            <a:r>
              <a:rPr lang="en-US" altLang="zh-TW" dirty="0"/>
              <a:t>receives N strings (S</a:t>
            </a:r>
            <a:r>
              <a:rPr lang="en-US" altLang="zh-TW" baseline="-25000" dirty="0"/>
              <a:t>1</a:t>
            </a:r>
            <a:r>
              <a:rPr lang="en-US" altLang="zh-TW" dirty="0"/>
              <a:t>,S</a:t>
            </a:r>
            <a:r>
              <a:rPr lang="en-US" altLang="zh-TW" baseline="-25000" dirty="0"/>
              <a:t>2</a:t>
            </a:r>
            <a:r>
              <a:rPr lang="en-US" altLang="zh-TW" dirty="0"/>
              <a:t>...S</a:t>
            </a:r>
            <a:r>
              <a:rPr lang="en-US" altLang="zh-TW" baseline="-25000" dirty="0"/>
              <a:t>N</a:t>
            </a:r>
            <a:r>
              <a:rPr lang="en-US" altLang="zh-TW" dirty="0"/>
              <a:t>) from Alice in lexicographical order. He wants to know which of them have the same pattern as a certain string P and the frequency of such </a:t>
            </a:r>
            <a:r>
              <a:rPr lang="en-US" altLang="zh-TW" dirty="0" smtClean="0"/>
              <a:t>strings.</a:t>
            </a:r>
          </a:p>
          <a:p>
            <a:r>
              <a:rPr lang="en-US" altLang="zh-TW" dirty="0" smtClean="0"/>
              <a:t>Your job is to </a:t>
            </a:r>
            <a:r>
              <a:rPr lang="en-US" altLang="zh-TW" dirty="0"/>
              <a:t>write a program to </a:t>
            </a:r>
            <a:r>
              <a:rPr lang="en-US" altLang="zh-TW" b="1" dirty="0" smtClean="0">
                <a:solidFill>
                  <a:srgbClr val="FF0000"/>
                </a:solidFill>
              </a:rPr>
              <a:t>list the strings that have the same pattern as P and the number of occurrences of the strings.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zh-TW" dirty="0"/>
              <a:t>In the end, you need to </a:t>
            </a:r>
            <a:r>
              <a:rPr lang="en-US" altLang="zh-TW" b="1" dirty="0">
                <a:solidFill>
                  <a:srgbClr val="FF0000"/>
                </a:solidFill>
              </a:rPr>
              <a:t>sort</a:t>
            </a:r>
            <a:r>
              <a:rPr lang="en-US" altLang="zh-TW" dirty="0"/>
              <a:t> </a:t>
            </a:r>
            <a:r>
              <a:rPr lang="en-US" altLang="zh-TW" dirty="0" smtClean="0"/>
              <a:t>the strings </a:t>
            </a:r>
            <a:r>
              <a:rPr lang="en-US" altLang="zh-TW" dirty="0"/>
              <a:t>by frequency and lexicographical order.</a:t>
            </a:r>
          </a:p>
        </p:txBody>
      </p:sp>
    </p:spTree>
    <p:extLst>
      <p:ext uri="{BB962C8B-B14F-4D97-AF65-F5344CB8AC3E}">
        <p14:creationId xmlns:p14="http://schemas.microsoft.com/office/powerpoint/2010/main" val="3390384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1370430" y="4569917"/>
            <a:ext cx="1864570" cy="15056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1186784" y="1997141"/>
            <a:ext cx="2220028" cy="23491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858391" y="1349112"/>
            <a:ext cx="2081312" cy="4682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>
                <a:latin typeface="+mn-lt"/>
              </a:rPr>
              <a:t>Code for sorting</a:t>
            </a:r>
            <a:endParaRPr lang="zh-TW" altLang="en-US" b="1" dirty="0">
              <a:latin typeface="+mn-lt"/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960631" y="1323558"/>
            <a:ext cx="2446182" cy="5386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1" i="0" u="none" strike="noStrike" cap="none" normalizeH="0" baseline="0" dirty="0" smtClean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for</a:t>
            </a:r>
            <a:r>
              <a:rPr kumimoji="0" lang="zh-TW" altLang="zh-TW" sz="1400" b="1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(</a:t>
            </a:r>
            <a:r>
              <a:rPr kumimoji="0" lang="zh-TW" altLang="zh-TW" sz="1400" b="1" i="0" u="none" strike="noStrike" cap="none" normalizeH="0" baseline="0" dirty="0" smtClean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int</a:t>
            </a:r>
            <a:r>
              <a:rPr kumimoji="0" lang="zh-TW" altLang="zh-TW" sz="1400" b="1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i=</a:t>
            </a:r>
            <a:r>
              <a:rPr kumimoji="0" lang="zh-TW" altLang="zh-TW" sz="1400" b="1" i="0" u="none" strike="noStrike" cap="none" normalizeH="0" baseline="0" dirty="0" smtClean="0">
                <a:ln>
                  <a:noFill/>
                </a:ln>
                <a:solidFill>
                  <a:srgbClr val="C53929"/>
                </a:solidFill>
                <a:effectLst/>
                <a:latin typeface="Arial Unicode MS"/>
                <a:ea typeface="Roboto Mono"/>
              </a:rPr>
              <a:t>0</a:t>
            </a:r>
            <a:r>
              <a:rPr kumimoji="0" lang="zh-TW" altLang="zh-TW" sz="1400" b="1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;i&lt;temp;i++){ </a:t>
            </a:r>
            <a:endParaRPr kumimoji="0" lang="en-US" altLang="zh-TW" sz="1400" b="1" i="0" u="none" strike="noStrike" cap="none" normalizeH="0" baseline="0" dirty="0" smtClean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    </a:t>
            </a:r>
            <a:r>
              <a:rPr kumimoji="0" lang="zh-TW" altLang="zh-TW" sz="1400" b="1" i="0" u="none" strike="noStrike" cap="none" normalizeH="0" baseline="0" dirty="0" smtClean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for</a:t>
            </a:r>
            <a:r>
              <a:rPr kumimoji="0" lang="zh-TW" altLang="zh-TW" sz="1400" b="1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(</a:t>
            </a:r>
            <a:r>
              <a:rPr kumimoji="0" lang="zh-TW" altLang="zh-TW" sz="1400" b="1" i="0" u="none" strike="noStrike" cap="none" normalizeH="0" baseline="0" dirty="0" smtClean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int</a:t>
            </a:r>
            <a:r>
              <a:rPr kumimoji="0" lang="zh-TW" altLang="zh-TW" sz="1400" b="1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j=</a:t>
            </a:r>
            <a:r>
              <a:rPr kumimoji="0" lang="zh-TW" altLang="zh-TW" sz="1400" b="1" i="0" u="none" strike="noStrike" cap="none" normalizeH="0" baseline="0" dirty="0" smtClean="0">
                <a:ln>
                  <a:noFill/>
                </a:ln>
                <a:solidFill>
                  <a:srgbClr val="C53929"/>
                </a:solidFill>
                <a:effectLst/>
                <a:latin typeface="Arial Unicode MS"/>
                <a:ea typeface="Roboto Mono"/>
              </a:rPr>
              <a:t>0</a:t>
            </a:r>
            <a:r>
              <a:rPr kumimoji="0" lang="zh-TW" altLang="zh-TW" sz="1400" b="1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;j&lt;temp-i</a:t>
            </a: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-1</a:t>
            </a:r>
            <a:r>
              <a:rPr kumimoji="0" lang="zh-TW" altLang="zh-TW" sz="1400" b="1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;j++){ </a:t>
            </a:r>
            <a:endParaRPr kumimoji="0" lang="en-US" altLang="zh-TW" sz="1400" b="1" i="0" u="none" strike="noStrike" cap="none" normalizeH="0" baseline="0" dirty="0" smtClean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        </a:t>
            </a:r>
            <a:r>
              <a:rPr kumimoji="0" lang="zh-TW" altLang="zh-TW" sz="1400" b="1" i="0" u="none" strike="noStrike" cap="none" normalizeH="0" baseline="0" dirty="0" smtClean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int</a:t>
            </a:r>
            <a:r>
              <a:rPr kumimoji="0" lang="zh-TW" altLang="zh-TW" sz="1400" b="1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flag = </a:t>
            </a:r>
            <a:r>
              <a:rPr kumimoji="0" lang="zh-TW" altLang="zh-TW" sz="1400" b="1" i="0" u="none" strike="noStrike" cap="none" normalizeH="0" baseline="0" dirty="0" smtClean="0">
                <a:ln>
                  <a:noFill/>
                </a:ln>
                <a:solidFill>
                  <a:srgbClr val="C53929"/>
                </a:solidFill>
                <a:effectLst/>
                <a:latin typeface="Arial Unicode MS"/>
                <a:ea typeface="Roboto Mono"/>
              </a:rPr>
              <a:t>0</a:t>
            </a:r>
            <a:r>
              <a:rPr kumimoji="0" lang="zh-TW" altLang="zh-TW" sz="1400" b="1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; </a:t>
            </a:r>
            <a:endParaRPr kumimoji="0" lang="en-US" altLang="zh-TW" sz="1400" b="1" i="0" u="none" strike="noStrike" cap="none" normalizeH="0" baseline="0" dirty="0" smtClean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        </a:t>
            </a:r>
            <a:r>
              <a:rPr kumimoji="0" lang="zh-TW" altLang="zh-TW" sz="1400" b="1" i="0" u="none" strike="noStrike" cap="none" normalizeH="0" baseline="0" dirty="0" smtClean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if</a:t>
            </a:r>
            <a:r>
              <a:rPr kumimoji="0" lang="zh-TW" altLang="zh-TW" sz="1400" b="1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(f[j]&lt;f[j+</a:t>
            </a:r>
            <a:r>
              <a:rPr kumimoji="0" lang="zh-TW" altLang="zh-TW" sz="1400" b="1" i="0" u="none" strike="noStrike" cap="none" normalizeH="0" baseline="0" dirty="0" smtClean="0">
                <a:ln>
                  <a:noFill/>
                </a:ln>
                <a:solidFill>
                  <a:srgbClr val="C53929"/>
                </a:solidFill>
                <a:effectLst/>
                <a:latin typeface="Arial Unicode MS"/>
                <a:ea typeface="Roboto Mono"/>
              </a:rPr>
              <a:t>1</a:t>
            </a:r>
            <a:r>
              <a:rPr kumimoji="0" lang="zh-TW" altLang="zh-TW" sz="1400" b="1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]) </a:t>
            </a:r>
            <a:endParaRPr kumimoji="0" lang="en-US" altLang="zh-TW" sz="1400" b="1" i="0" u="none" strike="noStrike" cap="none" normalizeH="0" baseline="0" dirty="0" smtClean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           </a:t>
            </a:r>
            <a:r>
              <a:rPr kumimoji="0" lang="zh-TW" altLang="zh-TW" sz="1400" b="1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flag = </a:t>
            </a:r>
            <a:r>
              <a:rPr kumimoji="0" lang="zh-TW" altLang="zh-TW" sz="1400" b="1" i="0" u="none" strike="noStrike" cap="none" normalizeH="0" baseline="0" dirty="0" smtClean="0">
                <a:ln>
                  <a:noFill/>
                </a:ln>
                <a:solidFill>
                  <a:srgbClr val="C53929"/>
                </a:solidFill>
                <a:effectLst/>
                <a:latin typeface="Arial Unicode MS"/>
                <a:ea typeface="Roboto Mono"/>
              </a:rPr>
              <a:t>1</a:t>
            </a:r>
            <a:r>
              <a:rPr kumimoji="0" lang="zh-TW" altLang="zh-TW" sz="1400" b="1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; </a:t>
            </a:r>
            <a:endParaRPr kumimoji="0" lang="en-US" altLang="zh-TW" sz="1400" b="1" i="0" u="none" strike="noStrike" cap="none" normalizeH="0" baseline="0" dirty="0" smtClean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        </a:t>
            </a:r>
            <a:r>
              <a:rPr kumimoji="0" lang="zh-TW" altLang="zh-TW" sz="1400" b="1" i="0" u="none" strike="noStrike" cap="none" normalizeH="0" baseline="0" dirty="0" smtClean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else</a:t>
            </a:r>
            <a:r>
              <a:rPr kumimoji="0" lang="zh-TW" altLang="zh-TW" sz="1400" b="1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zh-TW" altLang="zh-TW" sz="1400" b="1" i="0" u="none" strike="noStrike" cap="none" normalizeH="0" baseline="0" dirty="0" smtClean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if</a:t>
            </a:r>
            <a:r>
              <a:rPr kumimoji="0" lang="zh-TW" altLang="zh-TW" sz="1400" b="1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(f[j]&gt;f[j+</a:t>
            </a:r>
            <a:r>
              <a:rPr kumimoji="0" lang="zh-TW" altLang="zh-TW" sz="1400" b="1" i="0" u="none" strike="noStrike" cap="none" normalizeH="0" baseline="0" dirty="0" smtClean="0">
                <a:ln>
                  <a:noFill/>
                </a:ln>
                <a:solidFill>
                  <a:srgbClr val="C53929"/>
                </a:solidFill>
                <a:effectLst/>
                <a:latin typeface="Arial Unicode MS"/>
                <a:ea typeface="Roboto Mono"/>
              </a:rPr>
              <a:t>1</a:t>
            </a:r>
            <a:r>
              <a:rPr kumimoji="0" lang="zh-TW" altLang="zh-TW" sz="1400" b="1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]) </a:t>
            </a:r>
            <a:endParaRPr kumimoji="0" lang="en-US" altLang="zh-TW" sz="1400" b="1" i="0" u="none" strike="noStrike" cap="none" normalizeH="0" baseline="0" dirty="0" smtClean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           </a:t>
            </a:r>
            <a:r>
              <a:rPr kumimoji="0" lang="zh-TW" altLang="zh-TW" sz="1400" b="1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flag = </a:t>
            </a:r>
            <a:r>
              <a:rPr kumimoji="0" lang="zh-TW" altLang="zh-TW" sz="1400" b="1" i="0" u="none" strike="noStrike" cap="none" normalizeH="0" baseline="0" dirty="0" smtClean="0">
                <a:ln>
                  <a:noFill/>
                </a:ln>
                <a:solidFill>
                  <a:srgbClr val="C53929"/>
                </a:solidFill>
                <a:effectLst/>
                <a:latin typeface="Arial Unicode MS"/>
                <a:ea typeface="Roboto Mono"/>
              </a:rPr>
              <a:t>0</a:t>
            </a:r>
            <a:r>
              <a:rPr kumimoji="0" lang="zh-TW" altLang="zh-TW" sz="1400" b="1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; </a:t>
            </a:r>
            <a:endParaRPr kumimoji="0" lang="en-US" altLang="zh-TW" sz="1400" b="1" i="0" u="none" strike="noStrike" cap="none" normalizeH="0" baseline="0" dirty="0" smtClean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        </a:t>
            </a:r>
            <a:r>
              <a:rPr kumimoji="0" lang="zh-TW" altLang="zh-TW" sz="1400" b="1" i="0" u="none" strike="noStrike" cap="none" normalizeH="0" baseline="0" dirty="0" smtClean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else</a:t>
            </a:r>
            <a:r>
              <a:rPr kumimoji="0" lang="zh-TW" altLang="zh-TW" sz="1400" b="1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{ </a:t>
            </a:r>
            <a:endParaRPr kumimoji="0" lang="en-US" altLang="zh-TW" sz="1400" b="1" i="0" u="none" strike="noStrike" cap="none" normalizeH="0" baseline="0" dirty="0" smtClean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        </a:t>
            </a:r>
            <a:r>
              <a:rPr kumimoji="0" lang="en-US" altLang="zh-TW" sz="1400" b="1" i="0" u="none" strike="noStrike" cap="none" normalizeH="0" dirty="0" smtClean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    </a:t>
            </a:r>
            <a:r>
              <a:rPr kumimoji="0" lang="zh-TW" altLang="zh-TW" sz="1400" b="1" i="0" u="none" strike="noStrike" cap="none" normalizeH="0" baseline="0" dirty="0" smtClean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if</a:t>
            </a:r>
            <a:r>
              <a:rPr kumimoji="0" lang="zh-TW" altLang="zh-TW" sz="1400" b="1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(strcmp(str[j],str[j+</a:t>
            </a:r>
            <a:r>
              <a:rPr kumimoji="0" lang="zh-TW" altLang="zh-TW" sz="1400" b="1" i="0" u="none" strike="noStrike" cap="none" normalizeH="0" baseline="0" dirty="0" smtClean="0">
                <a:ln>
                  <a:noFill/>
                </a:ln>
                <a:solidFill>
                  <a:srgbClr val="C53929"/>
                </a:solidFill>
                <a:effectLst/>
                <a:latin typeface="Arial Unicode MS"/>
                <a:ea typeface="Roboto Mono"/>
              </a:rPr>
              <a:t>1</a:t>
            </a:r>
            <a:r>
              <a:rPr kumimoji="0" lang="zh-TW" altLang="zh-TW" sz="1400" b="1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])&gt;</a:t>
            </a:r>
            <a:r>
              <a:rPr kumimoji="0" lang="zh-TW" altLang="zh-TW" sz="1400" b="1" i="0" u="none" strike="noStrike" cap="none" normalizeH="0" baseline="0" dirty="0" smtClean="0">
                <a:ln>
                  <a:noFill/>
                </a:ln>
                <a:solidFill>
                  <a:srgbClr val="C53929"/>
                </a:solidFill>
                <a:effectLst/>
                <a:latin typeface="Arial Unicode MS"/>
                <a:ea typeface="Roboto Mono"/>
              </a:rPr>
              <a:t>0</a:t>
            </a:r>
            <a:r>
              <a:rPr kumimoji="0" lang="zh-TW" altLang="zh-TW" sz="1400" b="1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) </a:t>
            </a:r>
            <a:endParaRPr kumimoji="0" lang="en-US" altLang="zh-TW" sz="1400" b="1" i="0" u="none" strike="noStrike" cap="none" normalizeH="0" baseline="0" dirty="0" smtClean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               </a:t>
            </a:r>
            <a:r>
              <a:rPr kumimoji="0" lang="zh-TW" altLang="zh-TW" sz="1400" b="1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flag = </a:t>
            </a:r>
            <a:r>
              <a:rPr kumimoji="0" lang="zh-TW" altLang="zh-TW" sz="1400" b="1" i="0" u="none" strike="noStrike" cap="none" normalizeH="0" baseline="0" dirty="0" smtClean="0">
                <a:ln>
                  <a:noFill/>
                </a:ln>
                <a:solidFill>
                  <a:srgbClr val="C53929"/>
                </a:solidFill>
                <a:effectLst/>
                <a:latin typeface="Arial Unicode MS"/>
                <a:ea typeface="Roboto Mono"/>
              </a:rPr>
              <a:t>1</a:t>
            </a:r>
            <a:r>
              <a:rPr kumimoji="0" lang="zh-TW" altLang="zh-TW" sz="1400" b="1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; </a:t>
            </a:r>
            <a:endParaRPr kumimoji="0" lang="en-US" altLang="zh-TW" sz="1400" b="1" i="0" u="none" strike="noStrike" cap="none" normalizeH="0" baseline="0" dirty="0" smtClean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            </a:t>
            </a:r>
            <a:r>
              <a:rPr kumimoji="0" lang="zh-TW" altLang="zh-TW" sz="1400" b="1" i="0" u="none" strike="noStrike" cap="none" normalizeH="0" baseline="0" dirty="0" smtClean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else</a:t>
            </a:r>
            <a:r>
              <a:rPr kumimoji="0" lang="zh-TW" altLang="zh-TW" sz="1400" b="1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{ </a:t>
            </a:r>
            <a:endParaRPr kumimoji="0" lang="en-US" altLang="zh-TW" sz="1400" b="1" i="0" u="none" strike="noStrike" cap="none" normalizeH="0" baseline="0" dirty="0" smtClean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               </a:t>
            </a:r>
            <a:r>
              <a:rPr kumimoji="0" lang="zh-TW" altLang="zh-TW" sz="1400" b="1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flag = </a:t>
            </a:r>
            <a:r>
              <a:rPr kumimoji="0" lang="zh-TW" altLang="zh-TW" sz="1400" b="1" i="0" u="none" strike="noStrike" cap="none" normalizeH="0" baseline="0" dirty="0" smtClean="0">
                <a:ln>
                  <a:noFill/>
                </a:ln>
                <a:solidFill>
                  <a:srgbClr val="C53929"/>
                </a:solidFill>
                <a:effectLst/>
                <a:latin typeface="Arial Unicode MS"/>
                <a:ea typeface="Roboto Mono"/>
              </a:rPr>
              <a:t>0</a:t>
            </a:r>
            <a:r>
              <a:rPr kumimoji="0" lang="zh-TW" altLang="zh-TW" sz="1400" b="1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; </a:t>
            </a:r>
            <a:endParaRPr kumimoji="0" lang="en-US" altLang="zh-TW" sz="1400" b="1" i="0" u="none" strike="noStrike" cap="none" normalizeH="0" baseline="0" dirty="0" smtClean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           </a:t>
            </a:r>
            <a:r>
              <a:rPr kumimoji="0" lang="zh-TW" altLang="zh-TW" sz="1400" b="1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} </a:t>
            </a:r>
            <a:endParaRPr kumimoji="0" lang="en-US" altLang="zh-TW" sz="1400" b="1" i="0" u="none" strike="noStrike" cap="none" normalizeH="0" baseline="0" dirty="0" smtClean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       </a:t>
            </a:r>
            <a:r>
              <a:rPr kumimoji="0" lang="zh-TW" altLang="zh-TW" sz="1400" b="1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} </a:t>
            </a:r>
            <a:endParaRPr kumimoji="0" lang="en-US" altLang="zh-TW" sz="1400" b="1" i="0" u="none" strike="noStrike" cap="none" normalizeH="0" baseline="0" dirty="0" smtClean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        </a:t>
            </a:r>
            <a:r>
              <a:rPr kumimoji="0" lang="zh-TW" altLang="zh-TW" sz="1400" b="1" i="0" u="none" strike="noStrike" cap="none" normalizeH="0" baseline="0" dirty="0" smtClean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if</a:t>
            </a:r>
            <a:r>
              <a:rPr kumimoji="0" lang="zh-TW" altLang="zh-TW" sz="1400" b="1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(flag){ </a:t>
            </a:r>
            <a:endParaRPr kumimoji="0" lang="en-US" altLang="zh-TW" sz="1400" b="1" i="0" u="none" strike="noStrike" cap="none" normalizeH="0" baseline="0" dirty="0" smtClean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            </a:t>
            </a:r>
            <a:r>
              <a:rPr kumimoji="0" lang="zh-TW" altLang="zh-TW" sz="1400" b="1" i="0" u="none" strike="noStrike" cap="none" normalizeH="0" baseline="0" dirty="0" smtClean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char</a:t>
            </a:r>
            <a:r>
              <a:rPr kumimoji="0" lang="zh-TW" altLang="zh-TW" sz="1400" b="1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change[</a:t>
            </a:r>
            <a:r>
              <a:rPr kumimoji="0" lang="zh-TW" altLang="zh-TW" sz="1400" b="1" i="0" u="none" strike="noStrike" cap="none" normalizeH="0" baseline="0" dirty="0" smtClean="0">
                <a:ln>
                  <a:noFill/>
                </a:ln>
                <a:solidFill>
                  <a:srgbClr val="C53929"/>
                </a:solidFill>
                <a:effectLst/>
                <a:latin typeface="Arial Unicode MS"/>
                <a:ea typeface="Roboto Mono"/>
              </a:rPr>
              <a:t>5010</a:t>
            </a:r>
            <a:r>
              <a:rPr kumimoji="0" lang="zh-TW" altLang="zh-TW" sz="1400" b="1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];</a:t>
            </a:r>
            <a:endParaRPr kumimoji="0" lang="en-US" altLang="zh-TW" sz="1400" b="1" i="0" u="none" strike="noStrike" cap="none" normalizeH="0" baseline="0" dirty="0" smtClean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           </a:t>
            </a:r>
            <a:r>
              <a:rPr kumimoji="0" lang="zh-TW" altLang="zh-TW" sz="1400" b="1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strcpy(change,str[j]); </a:t>
            </a:r>
            <a:endParaRPr kumimoji="0" lang="en-US" altLang="zh-TW" sz="1400" b="1" i="0" u="none" strike="noStrike" cap="none" normalizeH="0" baseline="0" dirty="0" smtClean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           </a:t>
            </a:r>
            <a:r>
              <a:rPr kumimoji="0" lang="zh-TW" altLang="zh-TW" sz="1400" b="1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strcpy(str[j],str[j+</a:t>
            </a:r>
            <a:r>
              <a:rPr kumimoji="0" lang="zh-TW" altLang="zh-TW" sz="1400" b="1" i="0" u="none" strike="noStrike" cap="none" normalizeH="0" baseline="0" dirty="0" smtClean="0">
                <a:ln>
                  <a:noFill/>
                </a:ln>
                <a:solidFill>
                  <a:srgbClr val="C53929"/>
                </a:solidFill>
                <a:effectLst/>
                <a:latin typeface="Arial Unicode MS"/>
                <a:ea typeface="Roboto Mono"/>
              </a:rPr>
              <a:t>1</a:t>
            </a:r>
            <a:r>
              <a:rPr kumimoji="0" lang="zh-TW" altLang="zh-TW" sz="1400" b="1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]); </a:t>
            </a:r>
            <a:endParaRPr kumimoji="0" lang="en-US" altLang="zh-TW" sz="1400" b="1" i="0" u="none" strike="noStrike" cap="none" normalizeH="0" baseline="0" dirty="0" smtClean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           </a:t>
            </a:r>
            <a:r>
              <a:rPr kumimoji="0" lang="zh-TW" altLang="zh-TW" sz="1400" b="1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strcpy(str[j+</a:t>
            </a:r>
            <a:r>
              <a:rPr kumimoji="0" lang="zh-TW" altLang="zh-TW" sz="1400" b="1" i="0" u="none" strike="noStrike" cap="none" normalizeH="0" baseline="0" dirty="0" smtClean="0">
                <a:ln>
                  <a:noFill/>
                </a:ln>
                <a:solidFill>
                  <a:srgbClr val="C53929"/>
                </a:solidFill>
                <a:effectLst/>
                <a:latin typeface="Arial Unicode MS"/>
                <a:ea typeface="Roboto Mono"/>
              </a:rPr>
              <a:t>1</a:t>
            </a:r>
            <a:r>
              <a:rPr kumimoji="0" lang="zh-TW" altLang="zh-TW" sz="1400" b="1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],change); </a:t>
            </a:r>
            <a:endParaRPr kumimoji="0" lang="en-US" altLang="zh-TW" sz="1400" b="1" i="0" u="none" strike="noStrike" cap="none" normalizeH="0" baseline="0" dirty="0" smtClean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            </a:t>
            </a:r>
            <a:r>
              <a:rPr kumimoji="0" lang="zh-TW" altLang="zh-TW" sz="1400" b="1" i="0" u="none" strike="noStrike" cap="none" normalizeH="0" baseline="0" dirty="0" smtClean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int</a:t>
            </a:r>
            <a:r>
              <a:rPr kumimoji="0" lang="zh-TW" altLang="zh-TW" sz="1400" b="1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change_int=f[j]; </a:t>
            </a:r>
            <a:endParaRPr kumimoji="0" lang="en-US" altLang="zh-TW" sz="1400" b="1" i="0" u="none" strike="noStrike" cap="none" normalizeH="0" baseline="0" dirty="0" smtClean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           </a:t>
            </a:r>
            <a:r>
              <a:rPr kumimoji="0" lang="zh-TW" altLang="zh-TW" sz="1400" b="1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f[j]=f[j+</a:t>
            </a:r>
            <a:r>
              <a:rPr kumimoji="0" lang="zh-TW" altLang="zh-TW" sz="1400" b="1" i="0" u="none" strike="noStrike" cap="none" normalizeH="0" baseline="0" dirty="0" smtClean="0">
                <a:ln>
                  <a:noFill/>
                </a:ln>
                <a:solidFill>
                  <a:srgbClr val="C53929"/>
                </a:solidFill>
                <a:effectLst/>
                <a:latin typeface="Arial Unicode MS"/>
                <a:ea typeface="Roboto Mono"/>
              </a:rPr>
              <a:t>1</a:t>
            </a:r>
            <a:r>
              <a:rPr kumimoji="0" lang="zh-TW" altLang="zh-TW" sz="1400" b="1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]; </a:t>
            </a:r>
            <a:endParaRPr kumimoji="0" lang="en-US" altLang="zh-TW" sz="1400" b="1" i="0" u="none" strike="noStrike" cap="none" normalizeH="0" baseline="0" dirty="0" smtClean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           </a:t>
            </a:r>
            <a:r>
              <a:rPr kumimoji="0" lang="zh-TW" altLang="zh-TW" sz="1400" b="1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f[j+</a:t>
            </a:r>
            <a:r>
              <a:rPr kumimoji="0" lang="zh-TW" altLang="zh-TW" sz="1400" b="1" i="0" u="none" strike="noStrike" cap="none" normalizeH="0" baseline="0" dirty="0" smtClean="0">
                <a:ln>
                  <a:noFill/>
                </a:ln>
                <a:solidFill>
                  <a:srgbClr val="C53929"/>
                </a:solidFill>
                <a:effectLst/>
                <a:latin typeface="Arial Unicode MS"/>
                <a:ea typeface="Roboto Mono"/>
              </a:rPr>
              <a:t>1</a:t>
            </a:r>
            <a:r>
              <a:rPr kumimoji="0" lang="zh-TW" altLang="zh-TW" sz="1400" b="1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]=change_int; </a:t>
            </a:r>
            <a:endParaRPr kumimoji="0" lang="en-US" altLang="zh-TW" sz="1400" b="1" i="0" u="none" strike="noStrike" cap="none" normalizeH="0" baseline="0" dirty="0" smtClean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       </a:t>
            </a:r>
            <a:r>
              <a:rPr kumimoji="0" lang="zh-TW" altLang="zh-TW" sz="1400" b="1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} </a:t>
            </a:r>
            <a:endParaRPr kumimoji="0" lang="en-US" altLang="zh-TW" sz="1400" b="1" i="0" u="none" strike="noStrike" cap="none" normalizeH="0" baseline="0" dirty="0" smtClean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   </a:t>
            </a:r>
            <a:r>
              <a:rPr kumimoji="0" lang="zh-TW" altLang="zh-TW" sz="1400" b="1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} </a:t>
            </a:r>
            <a:endParaRPr kumimoji="0" lang="en-US" altLang="zh-TW" sz="1400" b="1" i="0" u="none" strike="noStrike" cap="none" normalizeH="0" baseline="0" dirty="0" smtClean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1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}</a:t>
            </a:r>
            <a:r>
              <a:rPr kumimoji="0" lang="zh-TW" altLang="zh-TW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向右箭號 4"/>
          <p:cNvSpPr/>
          <p:nvPr/>
        </p:nvSpPr>
        <p:spPr>
          <a:xfrm>
            <a:off x="3182311" y="1564811"/>
            <a:ext cx="2479210" cy="91823"/>
          </a:xfrm>
          <a:prstGeom prst="rightArrow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5973342" y="1349112"/>
            <a:ext cx="27165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Sorting algorithm</a:t>
            </a:r>
            <a:endParaRPr lang="zh-TW" altLang="en-US" sz="28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6632908" y="4964072"/>
            <a:ext cx="10128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Swap</a:t>
            </a:r>
            <a:r>
              <a:rPr lang="en-US" altLang="zh-TW" dirty="0" smtClean="0"/>
              <a:t> 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6632908" y="2856277"/>
            <a:ext cx="15633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Compare</a:t>
            </a:r>
            <a:r>
              <a:rPr lang="en-US" altLang="zh-TW" dirty="0" smtClean="0"/>
              <a:t> </a:t>
            </a:r>
            <a:endParaRPr lang="zh-TW" altLang="en-US" dirty="0"/>
          </a:p>
        </p:txBody>
      </p:sp>
      <p:sp>
        <p:nvSpPr>
          <p:cNvPr id="10" name="向右箭號 9"/>
          <p:cNvSpPr/>
          <p:nvPr/>
        </p:nvSpPr>
        <p:spPr>
          <a:xfrm>
            <a:off x="3780255" y="3098823"/>
            <a:ext cx="2479210" cy="91823"/>
          </a:xfrm>
          <a:prstGeom prst="rightArrow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向右箭號 10"/>
          <p:cNvSpPr/>
          <p:nvPr/>
        </p:nvSpPr>
        <p:spPr>
          <a:xfrm>
            <a:off x="3694349" y="5225682"/>
            <a:ext cx="2479210" cy="91823"/>
          </a:xfrm>
          <a:prstGeom prst="rightArrow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194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685071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zh-TW" b="1" dirty="0" smtClean="0">
                <a:latin typeface="+mn-lt"/>
              </a:rPr>
              <a:t>Method 2</a:t>
            </a:r>
            <a:endParaRPr lang="en-US" altLang="zh-TW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82153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Convert each string to its least </a:t>
            </a:r>
            <a:r>
              <a:rPr lang="en-US" altLang="zh-TW" dirty="0"/>
              <a:t>lexicographic string </a:t>
            </a:r>
            <a:r>
              <a:rPr lang="en-US" altLang="zh-TW" dirty="0" smtClean="0"/>
              <a:t>with </a:t>
            </a:r>
            <a:r>
              <a:rPr lang="en-US" altLang="zh-TW" dirty="0"/>
              <a:t>the same </a:t>
            </a:r>
            <a:r>
              <a:rPr lang="en-US" altLang="zh-TW" dirty="0" smtClean="0"/>
              <a:t>pattern to simplify comparison.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r>
              <a:rPr lang="en-US" altLang="zh-TW" dirty="0"/>
              <a:t>pattern(“</a:t>
            </a:r>
            <a:r>
              <a:rPr lang="en-US" altLang="zh-TW" dirty="0" err="1"/>
              <a:t>qwe</a:t>
            </a:r>
            <a:r>
              <a:rPr lang="en-US" altLang="zh-TW" dirty="0"/>
              <a:t>”) = “</a:t>
            </a:r>
            <a:r>
              <a:rPr lang="en-US" altLang="zh-TW" dirty="0" err="1"/>
              <a:t>abc</a:t>
            </a:r>
            <a:r>
              <a:rPr lang="en-US" altLang="zh-TW" dirty="0"/>
              <a:t>”</a:t>
            </a:r>
          </a:p>
          <a:p>
            <a:r>
              <a:rPr lang="en-US" altLang="zh-TW" dirty="0"/>
              <a:t>pattern(“the”) = “</a:t>
            </a:r>
            <a:r>
              <a:rPr lang="en-US" altLang="zh-TW" dirty="0" err="1"/>
              <a:t>abc</a:t>
            </a:r>
            <a:r>
              <a:rPr lang="en-US" altLang="zh-TW" dirty="0"/>
              <a:t>”</a:t>
            </a:r>
          </a:p>
          <a:p>
            <a:r>
              <a:rPr lang="en-US" altLang="zh-TW" dirty="0"/>
              <a:t>pattern(“</a:t>
            </a:r>
            <a:r>
              <a:rPr lang="en-US" altLang="zh-TW" dirty="0" err="1"/>
              <a:t>ouo</a:t>
            </a:r>
            <a:r>
              <a:rPr lang="en-US" altLang="zh-TW" dirty="0"/>
              <a:t>”) = “aba”</a:t>
            </a:r>
          </a:p>
          <a:p>
            <a:r>
              <a:rPr lang="en-US" altLang="zh-TW" dirty="0"/>
              <a:t>pattern(“</a:t>
            </a:r>
            <a:r>
              <a:rPr lang="en-US" altLang="zh-TW" dirty="0" err="1"/>
              <a:t>qwzzz</a:t>
            </a:r>
            <a:r>
              <a:rPr lang="en-US" altLang="zh-TW" dirty="0"/>
              <a:t>”) = “</a:t>
            </a:r>
            <a:r>
              <a:rPr lang="en-US" altLang="zh-TW" dirty="0" err="1"/>
              <a:t>abccc</a:t>
            </a:r>
            <a:r>
              <a:rPr lang="en-US" altLang="zh-TW" dirty="0"/>
              <a:t>”</a:t>
            </a:r>
          </a:p>
          <a:p>
            <a:pPr marL="0" indent="0">
              <a:buNone/>
            </a:pPr>
            <a:endParaRPr lang="en-US" altLang="zh-TW" dirty="0" smtClean="0"/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b="1" dirty="0" smtClean="0">
                <a:latin typeface="+mn-lt"/>
              </a:rPr>
              <a:t>Idea (1/2)</a:t>
            </a:r>
            <a:endParaRPr lang="zh-TW" altLang="en-US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8609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 smtClean="0">
                <a:latin typeface="+mn-lt"/>
              </a:rPr>
              <a:t>Pattern Conversion</a:t>
            </a:r>
            <a:endParaRPr lang="zh-TW" altLang="en-US" b="1" dirty="0">
              <a:latin typeface="+mn-lt"/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930022" y="1408323"/>
            <a:ext cx="4725653" cy="5170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b="1" i="0" u="none" strike="noStrike" cap="none" normalizeH="0" baseline="0" dirty="0" smtClean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void</a:t>
            </a:r>
            <a:r>
              <a:rPr kumimoji="0" lang="zh-TW" altLang="zh-TW" b="1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pattern(</a:t>
            </a:r>
            <a:r>
              <a:rPr kumimoji="0" lang="zh-TW" altLang="zh-TW" b="1" i="0" u="none" strike="noStrike" cap="none" normalizeH="0" baseline="0" dirty="0" smtClean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char</a:t>
            </a:r>
            <a:r>
              <a:rPr kumimoji="0" lang="zh-TW" altLang="zh-TW" b="1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* p, </a:t>
            </a:r>
            <a:r>
              <a:rPr kumimoji="0" lang="zh-TW" altLang="zh-TW" b="1" i="0" u="none" strike="noStrike" cap="none" normalizeH="0" baseline="0" dirty="0" smtClean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char</a:t>
            </a:r>
            <a:r>
              <a:rPr kumimoji="0" lang="zh-TW" altLang="zh-TW" b="1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* s){ </a:t>
            </a:r>
            <a:endParaRPr kumimoji="0" lang="en-US" altLang="zh-TW" b="1" i="0" u="none" strike="noStrike" cap="none" normalizeH="0" baseline="0" dirty="0" smtClean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b="1" i="0" u="none" strike="noStrike" cap="none" normalizeH="0" baseline="0" dirty="0" smtClean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    </a:t>
            </a:r>
            <a:r>
              <a:rPr kumimoji="0" lang="zh-TW" altLang="zh-TW" b="1" i="0" u="none" strike="noStrike" cap="none" normalizeH="0" baseline="0" dirty="0" smtClean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char</a:t>
            </a:r>
            <a:r>
              <a:rPr kumimoji="0" lang="zh-TW" altLang="zh-TW" b="1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rule[</a:t>
            </a:r>
            <a:r>
              <a:rPr kumimoji="0" lang="zh-TW" altLang="zh-TW" b="1" i="0" u="none" strike="noStrike" cap="none" normalizeH="0" baseline="0" dirty="0" smtClean="0">
                <a:ln>
                  <a:noFill/>
                </a:ln>
                <a:solidFill>
                  <a:srgbClr val="C53929"/>
                </a:solidFill>
                <a:effectLst/>
                <a:latin typeface="Arial Unicode MS"/>
                <a:ea typeface="Roboto Mono"/>
              </a:rPr>
              <a:t>26</a:t>
            </a:r>
            <a:r>
              <a:rPr kumimoji="0" lang="zh-TW" altLang="zh-TW" b="1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] = {}; </a:t>
            </a:r>
            <a:endParaRPr kumimoji="0" lang="en-US" altLang="zh-TW" b="1" i="0" u="none" strike="noStrike" cap="none" normalizeH="0" baseline="0" dirty="0" smtClean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b="1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   </a:t>
            </a:r>
            <a:r>
              <a:rPr kumimoji="0" lang="zh-TW" altLang="zh-TW" b="1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strcpy(p, s); </a:t>
            </a:r>
            <a:endParaRPr kumimoji="0" lang="en-US" altLang="zh-TW" b="1" i="0" u="none" strike="noStrike" cap="none" normalizeH="0" baseline="0" dirty="0" smtClean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b="1" i="0" u="none" strike="noStrike" cap="none" normalizeH="0" baseline="0" dirty="0" smtClean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    </a:t>
            </a:r>
            <a:r>
              <a:rPr kumimoji="0" lang="zh-TW" altLang="zh-TW" b="1" i="0" u="none" strike="noStrike" cap="none" normalizeH="0" baseline="0" dirty="0" smtClean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int</a:t>
            </a:r>
            <a:r>
              <a:rPr kumimoji="0" lang="zh-TW" altLang="zh-TW" b="1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l = strlen(p); </a:t>
            </a:r>
            <a:endParaRPr kumimoji="0" lang="en-US" altLang="zh-TW" b="1" i="0" u="none" strike="noStrike" cap="none" normalizeH="0" baseline="0" dirty="0" smtClean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b="1" i="0" u="none" strike="noStrike" cap="none" normalizeH="0" baseline="0" dirty="0" smtClean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    </a:t>
            </a:r>
            <a:r>
              <a:rPr kumimoji="0" lang="zh-TW" altLang="zh-TW" b="1" i="0" u="none" strike="noStrike" cap="none" normalizeH="0" baseline="0" dirty="0" smtClean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char</a:t>
            </a:r>
            <a:r>
              <a:rPr kumimoji="0" lang="zh-TW" altLang="zh-TW" b="1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cur = </a:t>
            </a:r>
            <a:r>
              <a:rPr kumimoji="0" lang="zh-TW" altLang="zh-TW" b="1" i="0" u="none" strike="noStrike" cap="none" normalizeH="0" baseline="0" dirty="0" smtClean="0">
                <a:ln>
                  <a:noFill/>
                </a:ln>
                <a:solidFill>
                  <a:srgbClr val="388E3C"/>
                </a:solidFill>
                <a:effectLst/>
                <a:latin typeface="Arial Unicode MS"/>
                <a:ea typeface="Roboto Mono"/>
              </a:rPr>
              <a:t>'a'</a:t>
            </a:r>
            <a:r>
              <a:rPr kumimoji="0" lang="zh-TW" altLang="zh-TW" b="1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; </a:t>
            </a:r>
            <a:endParaRPr kumimoji="0" lang="en-US" altLang="zh-TW" b="1" i="0" u="none" strike="noStrike" cap="none" normalizeH="0" baseline="0" dirty="0" smtClean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b="1" i="0" u="none" strike="noStrike" cap="none" normalizeH="0" baseline="0" dirty="0" smtClean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    </a:t>
            </a:r>
            <a:r>
              <a:rPr kumimoji="0" lang="zh-TW" altLang="zh-TW" b="1" i="0" u="none" strike="noStrike" cap="none" normalizeH="0" baseline="0" dirty="0" smtClean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for</a:t>
            </a:r>
            <a:r>
              <a:rPr kumimoji="0" lang="zh-TW" altLang="zh-TW" b="1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(</a:t>
            </a:r>
            <a:r>
              <a:rPr kumimoji="0" lang="zh-TW" altLang="zh-TW" b="1" i="0" u="none" strike="noStrike" cap="none" normalizeH="0" baseline="0" dirty="0" smtClean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int</a:t>
            </a:r>
            <a:r>
              <a:rPr kumimoji="0" lang="zh-TW" altLang="zh-TW" b="1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i=</a:t>
            </a:r>
            <a:r>
              <a:rPr kumimoji="0" lang="zh-TW" altLang="zh-TW" b="1" i="0" u="none" strike="noStrike" cap="none" normalizeH="0" baseline="0" dirty="0" smtClean="0">
                <a:ln>
                  <a:noFill/>
                </a:ln>
                <a:solidFill>
                  <a:srgbClr val="C53929"/>
                </a:solidFill>
                <a:effectLst/>
                <a:latin typeface="Arial Unicode MS"/>
                <a:ea typeface="Roboto Mono"/>
              </a:rPr>
              <a:t>0</a:t>
            </a:r>
            <a:r>
              <a:rPr kumimoji="0" lang="zh-TW" altLang="zh-TW" b="1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; i&lt;l; i++){ </a:t>
            </a:r>
            <a:endParaRPr kumimoji="0" lang="en-US" altLang="zh-TW" b="1" i="0" u="none" strike="noStrike" cap="none" normalizeH="0" baseline="0" dirty="0" smtClean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b="1" i="0" u="none" strike="noStrike" cap="none" normalizeH="0" baseline="0" dirty="0" smtClean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        </a:t>
            </a:r>
            <a:r>
              <a:rPr kumimoji="0" lang="zh-TW" altLang="zh-TW" b="1" i="0" u="none" strike="noStrike" cap="none" normalizeH="0" baseline="0" dirty="0" smtClean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int</a:t>
            </a:r>
            <a:r>
              <a:rPr kumimoji="0" lang="zh-TW" altLang="zh-TW" b="1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idx = p[i] - </a:t>
            </a:r>
            <a:r>
              <a:rPr kumimoji="0" lang="zh-TW" altLang="zh-TW" b="1" i="0" u="none" strike="noStrike" cap="none" normalizeH="0" baseline="0" dirty="0" smtClean="0">
                <a:ln>
                  <a:noFill/>
                </a:ln>
                <a:solidFill>
                  <a:srgbClr val="388E3C"/>
                </a:solidFill>
                <a:effectLst/>
                <a:latin typeface="Arial Unicode MS"/>
                <a:ea typeface="Roboto Mono"/>
              </a:rPr>
              <a:t>'a'</a:t>
            </a:r>
            <a:r>
              <a:rPr kumimoji="0" lang="zh-TW" altLang="zh-TW" b="1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; </a:t>
            </a:r>
            <a:endParaRPr kumimoji="0" lang="en-US" altLang="zh-TW" b="1" i="0" u="none" strike="noStrike" cap="none" normalizeH="0" baseline="0" dirty="0" smtClean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b="1" i="0" u="none" strike="noStrike" cap="none" normalizeH="0" baseline="0" dirty="0" smtClean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        </a:t>
            </a:r>
            <a:r>
              <a:rPr kumimoji="0" lang="zh-TW" altLang="zh-TW" b="1" i="0" u="none" strike="noStrike" cap="none" normalizeH="0" baseline="0" dirty="0" smtClean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if</a:t>
            </a:r>
            <a:r>
              <a:rPr kumimoji="0" lang="zh-TW" altLang="zh-TW" b="1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( rule[idx] == </a:t>
            </a:r>
            <a:r>
              <a:rPr kumimoji="0" lang="zh-TW" altLang="zh-TW" b="1" i="0" u="none" strike="noStrike" cap="none" normalizeH="0" baseline="0" dirty="0" smtClean="0">
                <a:ln>
                  <a:noFill/>
                </a:ln>
                <a:solidFill>
                  <a:srgbClr val="C53929"/>
                </a:solidFill>
                <a:effectLst/>
                <a:latin typeface="Arial Unicode MS"/>
                <a:ea typeface="Roboto Mono"/>
              </a:rPr>
              <a:t>0</a:t>
            </a:r>
            <a:r>
              <a:rPr kumimoji="0" lang="zh-TW" altLang="zh-TW" b="1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) </a:t>
            </a:r>
            <a:endParaRPr kumimoji="0" lang="en-US" altLang="zh-TW" b="1" i="0" u="none" strike="noStrike" cap="none" normalizeH="0" baseline="0" dirty="0" smtClean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b="1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           </a:t>
            </a:r>
            <a:r>
              <a:rPr kumimoji="0" lang="zh-TW" altLang="zh-TW" b="1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rule[idx] = cur++; </a:t>
            </a:r>
            <a:endParaRPr kumimoji="0" lang="en-US" altLang="zh-TW" b="1" i="0" u="none" strike="noStrike" cap="none" normalizeH="0" baseline="0" dirty="0" smtClean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b="1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       </a:t>
            </a:r>
            <a:r>
              <a:rPr kumimoji="0" lang="zh-TW" altLang="zh-TW" b="1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p[i] = rule[idx]; </a:t>
            </a:r>
            <a:endParaRPr kumimoji="0" lang="en-US" altLang="zh-TW" b="1" i="0" u="none" strike="noStrike" cap="none" normalizeH="0" baseline="0" dirty="0" smtClean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b="1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   </a:t>
            </a:r>
            <a:r>
              <a:rPr kumimoji="0" lang="zh-TW" altLang="zh-TW" b="1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} </a:t>
            </a:r>
            <a:endParaRPr kumimoji="0" lang="en-US" altLang="zh-TW" b="1" i="0" u="none" strike="noStrike" cap="none" normalizeH="0" baseline="0" dirty="0" smtClean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b="1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}</a:t>
            </a:r>
            <a:r>
              <a:rPr kumimoji="0" lang="zh-TW" altLang="zh-TW" sz="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向右箭號 6"/>
          <p:cNvSpPr/>
          <p:nvPr/>
        </p:nvSpPr>
        <p:spPr>
          <a:xfrm>
            <a:off x="4306874" y="2068077"/>
            <a:ext cx="2479210" cy="91823"/>
          </a:xfrm>
          <a:prstGeom prst="rightArrow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向右箭號 7"/>
          <p:cNvSpPr/>
          <p:nvPr/>
        </p:nvSpPr>
        <p:spPr>
          <a:xfrm>
            <a:off x="3805675" y="3326812"/>
            <a:ext cx="2479210" cy="91823"/>
          </a:xfrm>
          <a:prstGeom prst="rightArrow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向右箭號 8"/>
          <p:cNvSpPr/>
          <p:nvPr/>
        </p:nvSpPr>
        <p:spPr>
          <a:xfrm>
            <a:off x="4785922" y="4610037"/>
            <a:ext cx="2479210" cy="91823"/>
          </a:xfrm>
          <a:prstGeom prst="rightArrow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7145985" y="1852378"/>
            <a:ext cx="36373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The table like </a:t>
            </a:r>
            <a:r>
              <a:rPr lang="en-US" altLang="zh-TW" sz="2800" dirty="0" smtClean="0"/>
              <a:t>Method </a:t>
            </a:r>
            <a:r>
              <a:rPr lang="en-US" altLang="zh-TW" sz="2800" dirty="0"/>
              <a:t>1</a:t>
            </a:r>
            <a:endParaRPr lang="zh-TW" altLang="en-US" sz="28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6531633" y="3111113"/>
            <a:ext cx="57928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Current smallest char </a:t>
            </a:r>
            <a:r>
              <a:rPr lang="en-US" altLang="zh-TW" sz="2800" dirty="0" smtClean="0"/>
              <a:t>that can </a:t>
            </a:r>
            <a:r>
              <a:rPr lang="en-US" altLang="zh-TW" sz="2800" dirty="0" smtClean="0"/>
              <a:t>be used</a:t>
            </a:r>
            <a:endParaRPr lang="zh-TW" altLang="en-US" sz="28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7516463" y="4394338"/>
            <a:ext cx="3199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Make sure no repeat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451324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/>
      <p:bldP spid="11" grpId="0"/>
      <p:bldP spid="1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b="1" dirty="0" smtClean="0">
                <a:latin typeface="+mn-lt"/>
              </a:rPr>
              <a:t>Idea (2/2)</a:t>
            </a:r>
            <a:endParaRPr lang="zh-TW" altLang="en-US" b="1" dirty="0">
              <a:latin typeface="+mn-lt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116624" y="1450704"/>
            <a:ext cx="548098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-apple-system"/>
              </a:rPr>
              <a:t>因為 input 已經 sort 過了，重複的字串必定會相鄰。</a:t>
            </a:r>
            <a:endParaRPr kumimoji="0" lang="zh-TW" altLang="zh-TW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6" name="Picture 2" descr="https://i.imgur.com/yQtc1Hj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975" y="2127739"/>
            <a:ext cx="10428556" cy="2804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110764" y="5375002"/>
            <a:ext cx="1085425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-apple-system"/>
              </a:rPr>
              <a:t>運用此性質只需檢查 str 最後一個是否與 input 相等即可判斷是否累加frequency or 增加記憶體記錄新字串</a:t>
            </a:r>
          </a:p>
        </p:txBody>
      </p:sp>
    </p:spTree>
    <p:extLst>
      <p:ext uri="{BB962C8B-B14F-4D97-AF65-F5344CB8AC3E}">
        <p14:creationId xmlns:p14="http://schemas.microsoft.com/office/powerpoint/2010/main" val="101598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>
                <a:latin typeface="+mn-lt"/>
              </a:rPr>
              <a:t>Pattern</a:t>
            </a:r>
            <a:endParaRPr lang="zh-TW" altLang="en-US" b="1" dirty="0">
              <a:latin typeface="+mn-lt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 smtClean="0"/>
              <a:t>Two </a:t>
            </a:r>
            <a:r>
              <a:rPr lang="en-US" altLang="zh-TW" dirty="0"/>
              <a:t>strings Si and P have the </a:t>
            </a:r>
            <a:r>
              <a:rPr lang="en-US" altLang="zh-TW" b="1" dirty="0">
                <a:solidFill>
                  <a:srgbClr val="FF0000"/>
                </a:solidFill>
              </a:rPr>
              <a:t>same pattern</a:t>
            </a:r>
            <a:r>
              <a:rPr lang="en-US" altLang="zh-TW" dirty="0"/>
              <a:t> if and only if we </a:t>
            </a:r>
            <a:r>
              <a:rPr lang="en-US" altLang="zh-TW" dirty="0" smtClean="0"/>
              <a:t>can obtain</a:t>
            </a:r>
            <a:r>
              <a:rPr lang="en-US" altLang="zh-TW" dirty="0"/>
              <a:t> P by replacing corresponding letters in S</a:t>
            </a:r>
            <a:r>
              <a:rPr lang="en-US" altLang="zh-TW" baseline="-25000" dirty="0"/>
              <a:t>i</a:t>
            </a:r>
            <a:r>
              <a:rPr lang="en-US" altLang="zh-TW" dirty="0"/>
              <a:t>, and vice versa. 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Case 1</a:t>
            </a:r>
            <a:r>
              <a:rPr lang="en-US" altLang="zh-TW" dirty="0"/>
              <a:t>) </a:t>
            </a:r>
          </a:p>
          <a:p>
            <a:pPr marL="457200" lvl="1" indent="0">
              <a:buNone/>
            </a:pPr>
            <a:r>
              <a:rPr lang="en-US" altLang="zh-TW" sz="2800" dirty="0"/>
              <a:t>S</a:t>
            </a:r>
            <a:r>
              <a:rPr lang="en-US" altLang="zh-TW" sz="2800" baseline="-25000" dirty="0"/>
              <a:t>i</a:t>
            </a:r>
            <a:r>
              <a:rPr lang="en-US" altLang="zh-TW" sz="2800" dirty="0"/>
              <a:t> = “</a:t>
            </a:r>
            <a:r>
              <a:rPr lang="en-US" altLang="zh-TW" sz="2800" dirty="0" err="1"/>
              <a:t>abcb</a:t>
            </a:r>
            <a:r>
              <a:rPr lang="en-US" altLang="zh-TW" sz="2800" dirty="0"/>
              <a:t>” and P = “</a:t>
            </a:r>
            <a:r>
              <a:rPr lang="en-US" altLang="zh-TW" sz="2800" dirty="0" err="1"/>
              <a:t>theh</a:t>
            </a:r>
            <a:r>
              <a:rPr lang="en-US" altLang="zh-TW" sz="2800" dirty="0"/>
              <a:t>” have the same pattern</a:t>
            </a:r>
          </a:p>
          <a:p>
            <a:pPr marL="457200" lvl="1" indent="0">
              <a:buNone/>
            </a:pPr>
            <a:r>
              <a:rPr lang="en-US" altLang="zh-TW" sz="2800" dirty="0"/>
              <a:t>replace ‘a’ by ‘t’: S = "</a:t>
            </a:r>
            <a:r>
              <a:rPr lang="en-US" altLang="zh-TW" sz="2800" dirty="0" err="1"/>
              <a:t>tbcb</a:t>
            </a:r>
            <a:r>
              <a:rPr lang="en-US" altLang="zh-TW" sz="2800" dirty="0"/>
              <a:t>"</a:t>
            </a:r>
            <a:br>
              <a:rPr lang="en-US" altLang="zh-TW" sz="2800" dirty="0"/>
            </a:br>
            <a:r>
              <a:rPr lang="en-US" altLang="zh-TW" sz="2800" dirty="0"/>
              <a:t>replace ‘b’ by ‘h’: S = "</a:t>
            </a:r>
            <a:r>
              <a:rPr lang="en-US" altLang="zh-TW" sz="2800" dirty="0" err="1"/>
              <a:t>thch</a:t>
            </a:r>
            <a:r>
              <a:rPr lang="en-US" altLang="zh-TW" sz="2800" dirty="0"/>
              <a:t>"</a:t>
            </a:r>
            <a:br>
              <a:rPr lang="en-US" altLang="zh-TW" sz="2800" dirty="0"/>
            </a:br>
            <a:r>
              <a:rPr lang="en-US" altLang="zh-TW" sz="2800" dirty="0"/>
              <a:t>replace ‘c’ by ‘e’: S = “</a:t>
            </a:r>
            <a:r>
              <a:rPr lang="en-US" altLang="zh-TW" sz="2800" dirty="0" err="1"/>
              <a:t>theh</a:t>
            </a:r>
            <a:r>
              <a:rPr lang="en-US" altLang="zh-TW" sz="2800" dirty="0"/>
              <a:t>”</a:t>
            </a:r>
          </a:p>
          <a:p>
            <a:pPr marL="0" indent="0">
              <a:buNone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396080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>
                <a:latin typeface="+mn-lt"/>
              </a:rPr>
              <a:t>Pattern</a:t>
            </a:r>
            <a:endParaRPr lang="zh-TW" altLang="en-US" b="1" dirty="0">
              <a:latin typeface="+mn-lt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Case 2</a:t>
            </a:r>
            <a:r>
              <a:rPr lang="en-US" altLang="zh-TW" dirty="0"/>
              <a:t>)</a:t>
            </a:r>
          </a:p>
          <a:p>
            <a:pPr marL="457200" lvl="1" indent="0">
              <a:buNone/>
            </a:pPr>
            <a:r>
              <a:rPr lang="en-US" altLang="zh-TW" sz="2800" dirty="0"/>
              <a:t>S</a:t>
            </a:r>
            <a:r>
              <a:rPr lang="en-US" altLang="zh-TW" sz="2800" baseline="-25000" dirty="0"/>
              <a:t>i</a:t>
            </a:r>
            <a:r>
              <a:rPr lang="en-US" altLang="zh-TW" sz="2800" dirty="0"/>
              <a:t> = “</a:t>
            </a:r>
            <a:r>
              <a:rPr lang="en-US" altLang="zh-TW" sz="2800" dirty="0" err="1"/>
              <a:t>abcb</a:t>
            </a:r>
            <a:r>
              <a:rPr lang="en-US" altLang="zh-TW" sz="2800" dirty="0"/>
              <a:t>” and P = “</a:t>
            </a:r>
            <a:r>
              <a:rPr lang="en-US" altLang="zh-TW" sz="2800" dirty="0" err="1"/>
              <a:t>ther</a:t>
            </a:r>
            <a:r>
              <a:rPr lang="en-US" altLang="zh-TW" sz="2800" dirty="0"/>
              <a:t>” have different patterns</a:t>
            </a:r>
          </a:p>
          <a:p>
            <a:pPr marL="457200" lvl="1" indent="0">
              <a:buNone/>
            </a:pPr>
            <a:r>
              <a:rPr lang="en-US" altLang="zh-TW" sz="2800" dirty="0"/>
              <a:t>It’s impossible to replace ‘b’ by both ‘h’, ‘r’</a:t>
            </a:r>
          </a:p>
          <a:p>
            <a:pPr marL="457200" lvl="1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Case 3</a:t>
            </a:r>
            <a:r>
              <a:rPr lang="en-US" altLang="zh-TW" dirty="0"/>
              <a:t>)</a:t>
            </a:r>
          </a:p>
          <a:p>
            <a:pPr marL="457200" lvl="1" indent="0">
              <a:buNone/>
            </a:pPr>
            <a:r>
              <a:rPr lang="en-US" altLang="zh-TW" sz="2800" dirty="0"/>
              <a:t>S</a:t>
            </a:r>
            <a:r>
              <a:rPr lang="en-US" altLang="zh-TW" sz="2800" baseline="-25000" dirty="0"/>
              <a:t>i</a:t>
            </a:r>
            <a:r>
              <a:rPr lang="en-US" altLang="zh-TW" sz="2800" dirty="0"/>
              <a:t> = “</a:t>
            </a:r>
            <a:r>
              <a:rPr lang="en-US" altLang="zh-TW" sz="2800" dirty="0" err="1"/>
              <a:t>abcb</a:t>
            </a:r>
            <a:r>
              <a:rPr lang="en-US" altLang="zh-TW" sz="2800" dirty="0"/>
              <a:t>” and P = “</a:t>
            </a:r>
            <a:r>
              <a:rPr lang="en-US" altLang="zh-TW" sz="2800" dirty="0" err="1"/>
              <a:t>thhh</a:t>
            </a:r>
            <a:r>
              <a:rPr lang="en-US" altLang="zh-TW" sz="2800" dirty="0"/>
              <a:t>” have different patterns</a:t>
            </a:r>
          </a:p>
          <a:p>
            <a:pPr marL="457200" lvl="1" indent="0">
              <a:buNone/>
            </a:pPr>
            <a:r>
              <a:rPr lang="en-US" altLang="zh-TW" sz="2800" dirty="0"/>
              <a:t>replace ‘a’ by ‘t’: S = "</a:t>
            </a:r>
            <a:r>
              <a:rPr lang="en-US" altLang="zh-TW" sz="2800" dirty="0" err="1"/>
              <a:t>tbcb</a:t>
            </a:r>
            <a:r>
              <a:rPr lang="en-US" altLang="zh-TW" sz="2800" dirty="0"/>
              <a:t>"</a:t>
            </a:r>
            <a:br>
              <a:rPr lang="en-US" altLang="zh-TW" sz="2800" dirty="0"/>
            </a:br>
            <a:r>
              <a:rPr lang="en-US" altLang="zh-TW" sz="2800" dirty="0"/>
              <a:t>replace ‘b’ by ‘h’: S = "</a:t>
            </a:r>
            <a:r>
              <a:rPr lang="en-US" altLang="zh-TW" sz="2800" dirty="0" err="1"/>
              <a:t>thch</a:t>
            </a:r>
            <a:r>
              <a:rPr lang="en-US" altLang="zh-TW" sz="2800" dirty="0"/>
              <a:t>"</a:t>
            </a:r>
            <a:br>
              <a:rPr lang="en-US" altLang="zh-TW" sz="2800" dirty="0"/>
            </a:br>
            <a:r>
              <a:rPr lang="en-US" altLang="zh-TW" sz="2800" dirty="0"/>
              <a:t>replace ‘c’ by ‘h’: S = “</a:t>
            </a:r>
            <a:r>
              <a:rPr lang="en-US" altLang="zh-TW" sz="2800" dirty="0" err="1"/>
              <a:t>thhh</a:t>
            </a:r>
            <a:r>
              <a:rPr lang="en-US" altLang="zh-TW" sz="2800" dirty="0"/>
              <a:t>”</a:t>
            </a:r>
            <a:br>
              <a:rPr lang="en-US" altLang="zh-TW" sz="2800" dirty="0"/>
            </a:br>
            <a:r>
              <a:rPr lang="en-US" altLang="zh-TW" sz="2800" dirty="0"/>
              <a:t>‘b’ and ‘c’ should not be the same after replacement.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94729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 smtClean="0">
                <a:latin typeface="+mn-lt"/>
              </a:rPr>
              <a:t>Frequency</a:t>
            </a:r>
            <a:endParaRPr lang="zh-TW" altLang="en-US" b="1" dirty="0">
              <a:latin typeface="+mn-lt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TW" dirty="0" smtClean="0"/>
              <a:t>The </a:t>
            </a:r>
            <a:r>
              <a:rPr lang="en-US" altLang="zh-TW" dirty="0"/>
              <a:t>frequency F of a string is its number of </a:t>
            </a:r>
            <a:r>
              <a:rPr lang="en-US" altLang="zh-TW" dirty="0" smtClean="0"/>
              <a:t>occurrences within</a:t>
            </a:r>
            <a:r>
              <a:rPr lang="en-US" altLang="zh-TW" dirty="0"/>
              <a:t> </a:t>
            </a:r>
            <a:r>
              <a:rPr lang="en-US" altLang="zh-TW" dirty="0" smtClean="0"/>
              <a:t>the N 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dirty="0" smtClean="0"/>
              <a:t>strings (S</a:t>
            </a:r>
            <a:r>
              <a:rPr lang="en-US" altLang="zh-TW" baseline="-25000" dirty="0" smtClean="0"/>
              <a:t>1</a:t>
            </a:r>
            <a:r>
              <a:rPr lang="en-US" altLang="zh-TW" dirty="0" smtClean="0"/>
              <a:t>,S</a:t>
            </a:r>
            <a:r>
              <a:rPr lang="en-US" altLang="zh-TW" baseline="-25000" dirty="0" smtClean="0"/>
              <a:t>2</a:t>
            </a:r>
            <a:r>
              <a:rPr lang="en-US" altLang="zh-TW" dirty="0" smtClean="0"/>
              <a:t>...S</a:t>
            </a:r>
            <a:r>
              <a:rPr lang="en-US" altLang="zh-TW" baseline="-25000" dirty="0" smtClean="0"/>
              <a:t>N</a:t>
            </a:r>
            <a:r>
              <a:rPr lang="en-US" altLang="zh-TW" dirty="0" smtClean="0"/>
              <a:t>).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zh-TW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2800" dirty="0" smtClean="0"/>
              <a:t>If </a:t>
            </a:r>
            <a:r>
              <a:rPr lang="en-US" altLang="zh-TW" sz="2800" dirty="0"/>
              <a:t>Bob receives {“a”, “b”, “a”}</a:t>
            </a:r>
          </a:p>
          <a:p>
            <a:pPr lvl="1"/>
            <a:r>
              <a:rPr lang="en-US" altLang="zh-TW" sz="2800" dirty="0"/>
              <a:t>F of “a” = 2 (S</a:t>
            </a:r>
            <a:r>
              <a:rPr lang="en-US" altLang="zh-TW" sz="2800" baseline="-25000" dirty="0"/>
              <a:t>1</a:t>
            </a:r>
            <a:r>
              <a:rPr lang="en-US" altLang="zh-TW" sz="2800" dirty="0"/>
              <a:t>,S</a:t>
            </a:r>
            <a:r>
              <a:rPr lang="en-US" altLang="zh-TW" sz="2800" baseline="-25000" dirty="0"/>
              <a:t>3</a:t>
            </a:r>
            <a:r>
              <a:rPr lang="en-US" altLang="zh-TW" sz="2800" dirty="0"/>
              <a:t> = “a”)</a:t>
            </a:r>
          </a:p>
          <a:p>
            <a:pPr lvl="1"/>
            <a:r>
              <a:rPr lang="en-US" altLang="zh-TW" sz="2800" dirty="0"/>
              <a:t>F of “b” = 1 (S</a:t>
            </a:r>
            <a:r>
              <a:rPr lang="en-US" altLang="zh-TW" sz="2800" baseline="-25000" dirty="0"/>
              <a:t>2</a:t>
            </a:r>
            <a:r>
              <a:rPr lang="en-US" altLang="zh-TW" sz="2800" dirty="0"/>
              <a:t> = “b”)</a:t>
            </a:r>
          </a:p>
          <a:p>
            <a:pPr marL="0" indent="0">
              <a:lnSpc>
                <a:spcPct val="100000"/>
              </a:lnSpc>
              <a:buNone/>
            </a:pPr>
            <a:endParaRPr lang="zh-TW" altLang="en-US" sz="4000" dirty="0">
              <a:solidFill>
                <a:schemeClr val="dk1"/>
              </a:solidFill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9223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 smtClean="0">
                <a:latin typeface="+mn-lt"/>
              </a:rPr>
              <a:t>Input</a:t>
            </a:r>
            <a:endParaRPr lang="zh-TW" altLang="en-US" b="1" dirty="0">
              <a:latin typeface="+mn-lt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An </a:t>
            </a:r>
            <a:r>
              <a:rPr lang="en-US" altLang="zh-TW" dirty="0"/>
              <a:t>integer N and a string P on the first line.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The next N lines give S</a:t>
            </a:r>
            <a:r>
              <a:rPr lang="en-US" altLang="zh-TW" baseline="-25000" dirty="0"/>
              <a:t>1</a:t>
            </a:r>
            <a:r>
              <a:rPr lang="en-US" altLang="zh-TW" dirty="0"/>
              <a:t>,S</a:t>
            </a:r>
            <a:r>
              <a:rPr lang="en-US" altLang="zh-TW" baseline="-25000" dirty="0"/>
              <a:t>2</a:t>
            </a:r>
            <a:r>
              <a:rPr lang="en-US" altLang="zh-TW" dirty="0"/>
              <a:t>...S</a:t>
            </a:r>
            <a:r>
              <a:rPr lang="en-US" altLang="zh-TW" baseline="-25000" dirty="0"/>
              <a:t>N</a:t>
            </a:r>
            <a:r>
              <a:rPr lang="en-US" altLang="zh-TW" dirty="0"/>
              <a:t> in lexicographical order.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0 ≤ |N| ≤ 5000</a:t>
            </a:r>
          </a:p>
          <a:p>
            <a:pPr marL="514350" indent="-514350">
              <a:buFont typeface="+mj-lt"/>
              <a:buAutoNum type="arabicPeriod"/>
            </a:pPr>
            <a:r>
              <a:rPr lang="pt-BR" altLang="zh-TW" dirty="0"/>
              <a:t>1 ≤ |S</a:t>
            </a:r>
            <a:r>
              <a:rPr lang="pt-BR" altLang="zh-TW" baseline="-25000" dirty="0"/>
              <a:t>i</a:t>
            </a:r>
            <a:r>
              <a:rPr lang="pt-BR" altLang="zh-TW" dirty="0"/>
              <a:t>|, P ≤ 5000, ∀i∈1,2,...N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S</a:t>
            </a:r>
            <a:r>
              <a:rPr lang="en-US" altLang="zh-TW" baseline="-25000" dirty="0"/>
              <a:t>i</a:t>
            </a:r>
            <a:r>
              <a:rPr lang="en-US" altLang="zh-TW" dirty="0"/>
              <a:t> and P contain only </a:t>
            </a:r>
            <a:r>
              <a:rPr lang="en-US" altLang="zh-TW" b="1" dirty="0"/>
              <a:t>lower-case</a:t>
            </a:r>
            <a:r>
              <a:rPr lang="en-US" altLang="zh-TW" dirty="0"/>
              <a:t> English letters.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2312" y="3689596"/>
            <a:ext cx="2766474" cy="311228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文字方塊 6"/>
          <p:cNvSpPr txBox="1"/>
          <p:nvPr/>
        </p:nvSpPr>
        <p:spPr>
          <a:xfrm>
            <a:off x="9004391" y="2908328"/>
            <a:ext cx="3053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altLang="zh-TW" sz="4000" dirty="0">
                <a:solidFill>
                  <a:schemeClr val="dk1"/>
                </a:solidFill>
                <a:ea typeface="Calibri"/>
                <a:cs typeface="Calibri"/>
              </a:rPr>
              <a:t>Sample Input</a:t>
            </a:r>
            <a:endParaRPr lang="zh-TW" altLang="en-US" sz="4000" dirty="0">
              <a:solidFill>
                <a:schemeClr val="dk1"/>
              </a:solidFill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81712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 smtClean="0">
                <a:latin typeface="+mn-lt"/>
              </a:rPr>
              <a:t>Output</a:t>
            </a:r>
            <a:endParaRPr lang="zh-TW" altLang="en-US" b="1" dirty="0">
              <a:latin typeface="+mn-lt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Print </a:t>
            </a:r>
            <a:r>
              <a:rPr lang="en-US" altLang="zh-TW" dirty="0"/>
              <a:t>on the first line the number M of distinct </a:t>
            </a:r>
            <a:r>
              <a:rPr lang="en-US" altLang="zh-TW" dirty="0" smtClean="0"/>
              <a:t>strings (from</a:t>
            </a:r>
            <a:r>
              <a:rPr lang="en-US" altLang="zh-TW" dirty="0"/>
              <a:t> S</a:t>
            </a:r>
            <a:r>
              <a:rPr lang="en-US" altLang="zh-TW" baseline="-25000" dirty="0"/>
              <a:t>1</a:t>
            </a:r>
            <a:r>
              <a:rPr lang="en-US" altLang="zh-TW" dirty="0"/>
              <a:t>,S</a:t>
            </a:r>
            <a:r>
              <a:rPr lang="en-US" altLang="zh-TW" baseline="-25000" dirty="0"/>
              <a:t>2</a:t>
            </a:r>
            <a:r>
              <a:rPr lang="en-US" altLang="zh-TW" dirty="0"/>
              <a:t>...S</a:t>
            </a:r>
            <a:r>
              <a:rPr lang="en-US" altLang="zh-TW" baseline="-25000" dirty="0"/>
              <a:t>N</a:t>
            </a:r>
            <a:r>
              <a:rPr lang="en-US" altLang="zh-TW" dirty="0"/>
              <a:t>) </a:t>
            </a:r>
            <a:r>
              <a:rPr lang="en-US" altLang="zh-TW" dirty="0" smtClean="0"/>
              <a:t>that </a:t>
            </a:r>
            <a:r>
              <a:rPr lang="en-US" altLang="zh-TW" dirty="0"/>
              <a:t>have the same pattern as P</a:t>
            </a:r>
            <a:r>
              <a:rPr lang="en-US" altLang="zh-TW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On the following M lines, print the (S,F) pair for the M strings that have the same pattern as P, one pair per line, in decreasing order of their frequencies. </a:t>
            </a:r>
            <a:r>
              <a:rPr lang="en-US" altLang="zh-TW" b="1" dirty="0">
                <a:solidFill>
                  <a:srgbClr val="FF0000"/>
                </a:solidFill>
              </a:rPr>
              <a:t>When the frequencies tie, please use the lexicographical order of the strings</a:t>
            </a:r>
            <a:r>
              <a:rPr lang="en-US" altLang="zh-TW" b="1" dirty="0" smtClean="0">
                <a:solidFill>
                  <a:srgbClr val="FF0000"/>
                </a:solidFill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Remember ‘\n’ on the end of line.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8631324" y="4676131"/>
            <a:ext cx="34395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altLang="zh-TW" sz="4000" dirty="0">
                <a:solidFill>
                  <a:schemeClr val="dk1"/>
                </a:solidFill>
                <a:ea typeface="Calibri"/>
                <a:cs typeface="Calibri"/>
              </a:rPr>
              <a:t>Sample </a:t>
            </a:r>
            <a:r>
              <a:rPr lang="en-US" altLang="zh-TW" sz="4000" dirty="0" smtClean="0">
                <a:solidFill>
                  <a:schemeClr val="dk1"/>
                </a:solidFill>
                <a:ea typeface="Calibri"/>
                <a:cs typeface="Calibri"/>
              </a:rPr>
              <a:t>Output</a:t>
            </a:r>
            <a:endParaRPr lang="zh-TW" altLang="en-US" sz="4000" dirty="0">
              <a:solidFill>
                <a:schemeClr val="dk1"/>
              </a:solidFill>
              <a:ea typeface="Calibri"/>
              <a:cs typeface="Calibri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1084" y="5322462"/>
            <a:ext cx="1438275" cy="11620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620473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685071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zh-TW" b="1" dirty="0" smtClean="0">
                <a:latin typeface="+mn-lt"/>
              </a:rPr>
              <a:t>Method 1</a:t>
            </a:r>
            <a:endParaRPr lang="en-US" altLang="zh-TW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16639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latin typeface="+mn-lt"/>
              </a:rPr>
              <a:t>Idea</a:t>
            </a:r>
            <a:endParaRPr lang="zh-TW" altLang="en-US" b="1" dirty="0">
              <a:latin typeface="+mn-lt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Check if two strings have </a:t>
            </a:r>
            <a:r>
              <a:rPr lang="en-US" altLang="zh-TW" dirty="0" smtClean="0"/>
              <a:t>the same </a:t>
            </a:r>
            <a:r>
              <a:rPr lang="en-US" altLang="zh-TW" dirty="0"/>
              <a:t>pattern.</a:t>
            </a:r>
            <a:endParaRPr lang="zh-TW" altLang="en-US" dirty="0"/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Store </a:t>
            </a:r>
            <a:r>
              <a:rPr lang="en-US" altLang="zh-TW" dirty="0" smtClean="0"/>
              <a:t>those matched </a:t>
            </a:r>
            <a:r>
              <a:rPr lang="en-US" altLang="zh-TW" dirty="0"/>
              <a:t>strings </a:t>
            </a:r>
            <a:r>
              <a:rPr lang="en-US" altLang="zh-TW" dirty="0" smtClean="0"/>
              <a:t>into a </a:t>
            </a:r>
            <a:r>
              <a:rPr lang="en-US" altLang="zh-TW" dirty="0"/>
              <a:t>2D </a:t>
            </a:r>
            <a:r>
              <a:rPr lang="en-US" altLang="zh-TW" dirty="0" smtClean="0"/>
              <a:t>array (</a:t>
            </a:r>
            <a:r>
              <a:rPr lang="en-US" altLang="zh-TW" b="1" dirty="0" smtClean="0"/>
              <a:t>By </a:t>
            </a:r>
            <a:r>
              <a:rPr lang="en-US" altLang="zh-TW" b="1" dirty="0" err="1" smtClean="0"/>
              <a:t>strcpy</a:t>
            </a:r>
            <a:r>
              <a:rPr lang="en-US" altLang="zh-TW" dirty="0" smtClean="0"/>
              <a:t>).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Sort the </a:t>
            </a:r>
            <a:r>
              <a:rPr lang="en-US" altLang="zh-TW" dirty="0" smtClean="0"/>
              <a:t>2D array (</a:t>
            </a:r>
            <a:r>
              <a:rPr lang="en-US" altLang="zh-TW" b="1" dirty="0" smtClean="0"/>
              <a:t>By </a:t>
            </a:r>
            <a:r>
              <a:rPr lang="en-US" altLang="zh-TW" b="1" dirty="0" err="1" smtClean="0"/>
              <a:t>strcmp</a:t>
            </a:r>
            <a:r>
              <a:rPr lang="en-US" altLang="zh-TW" dirty="0" smtClean="0"/>
              <a:t>).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76465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825</TotalTime>
  <Words>2615</Words>
  <Application>Microsoft Office PowerPoint</Application>
  <PresentationFormat>寬螢幕</PresentationFormat>
  <Paragraphs>500</Paragraphs>
  <Slides>24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24</vt:i4>
      </vt:variant>
    </vt:vector>
  </HeadingPairs>
  <TitlesOfParts>
    <vt:vector size="32" baseType="lpstr">
      <vt:lpstr>-apple-system</vt:lpstr>
      <vt:lpstr>Arial Unicode MS</vt:lpstr>
      <vt:lpstr>Roboto Mono</vt:lpstr>
      <vt:lpstr>新細明體</vt:lpstr>
      <vt:lpstr>Arial</vt:lpstr>
      <vt:lpstr>Calibri</vt:lpstr>
      <vt:lpstr>Calibri Light</vt:lpstr>
      <vt:lpstr>Office 佈景主題</vt:lpstr>
      <vt:lpstr> 12519 - The Secrecy between Bob and Alice</vt:lpstr>
      <vt:lpstr>Description</vt:lpstr>
      <vt:lpstr>Pattern</vt:lpstr>
      <vt:lpstr>Pattern</vt:lpstr>
      <vt:lpstr>Frequency</vt:lpstr>
      <vt:lpstr>Input</vt:lpstr>
      <vt:lpstr>Output</vt:lpstr>
      <vt:lpstr>Method 1</vt:lpstr>
      <vt:lpstr>Idea</vt:lpstr>
      <vt:lpstr>But how can we check if two strings have  the same pattern?</vt:lpstr>
      <vt:lpstr>But how can we check if two strings have the same pattern?</vt:lpstr>
      <vt:lpstr>But how can we check if two strings have the same pattern?</vt:lpstr>
      <vt:lpstr>But how can we check if two strings have the same pattern?</vt:lpstr>
      <vt:lpstr>But how can we check if two strings have the same pattern?</vt:lpstr>
      <vt:lpstr>But how can we check if two strings have the same pattern?</vt:lpstr>
      <vt:lpstr>But how can we check if two strings have the same pattern?</vt:lpstr>
      <vt:lpstr>But how can we check if two strings have the same pattern?</vt:lpstr>
      <vt:lpstr>The main function</vt:lpstr>
      <vt:lpstr>Code for pattern checking</vt:lpstr>
      <vt:lpstr>Code for sorting</vt:lpstr>
      <vt:lpstr>Method 2</vt:lpstr>
      <vt:lpstr>Idea (1/2)</vt:lpstr>
      <vt:lpstr>Pattern Conversion</vt:lpstr>
      <vt:lpstr>Idea (2/2)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pF - Full House</dc:title>
  <dc:creator>USER</dc:creator>
  <cp:lastModifiedBy>淯崴 楊</cp:lastModifiedBy>
  <cp:revision>135</cp:revision>
  <dcterms:created xsi:type="dcterms:W3CDTF">2018-10-18T05:24:44Z</dcterms:created>
  <dcterms:modified xsi:type="dcterms:W3CDTF">2019-12-01T04:26:30Z</dcterms:modified>
</cp:coreProperties>
</file>