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00" r:id="rId3"/>
    <p:sldId id="299" r:id="rId4"/>
    <p:sldId id="257" r:id="rId5"/>
    <p:sldId id="292" r:id="rId6"/>
    <p:sldId id="313" r:id="rId7"/>
    <p:sldId id="316" r:id="rId8"/>
    <p:sldId id="314" r:id="rId9"/>
    <p:sldId id="317" r:id="rId10"/>
    <p:sldId id="315" r:id="rId11"/>
    <p:sldId id="319" r:id="rId12"/>
    <p:sldId id="281" r:id="rId13"/>
    <p:sldId id="320" r:id="rId14"/>
    <p:sldId id="285" r:id="rId15"/>
    <p:sldId id="312" r:id="rId16"/>
    <p:sldId id="308" r:id="rId17"/>
    <p:sldId id="294" r:id="rId18"/>
    <p:sldId id="295" r:id="rId19"/>
    <p:sldId id="296" r:id="rId20"/>
    <p:sldId id="297" r:id="rId21"/>
    <p:sldId id="298" r:id="rId22"/>
    <p:sldId id="269" r:id="rId23"/>
    <p:sldId id="275" r:id="rId24"/>
    <p:sldId id="274" r:id="rId25"/>
    <p:sldId id="276" r:id="rId26"/>
    <p:sldId id="272" r:id="rId27"/>
    <p:sldId id="273" r:id="rId28"/>
    <p:sldId id="309" r:id="rId29"/>
    <p:sldId id="293" r:id="rId30"/>
    <p:sldId id="304" r:id="rId31"/>
    <p:sldId id="305" r:id="rId32"/>
    <p:sldId id="306" r:id="rId33"/>
    <p:sldId id="307" r:id="rId34"/>
    <p:sldId id="321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 varScale="1">
        <p:scale>
          <a:sx n="83" d="100"/>
          <a:sy n="83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BD95B-2130-4185-8209-C57A03ED6296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C37C-21EA-4B7B-A4A1-407F89C5F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60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23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5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9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83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88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C37C-21EA-4B7B-A4A1-407F89C5F24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12568 - Reverse Linked List </a:t>
            </a:r>
            <a:r>
              <a:rPr lang="en-US" altLang="zh-TW" b="0" dirty="0" err="1"/>
              <a:t>ver</a:t>
            </a:r>
            <a:r>
              <a:rPr lang="en-US" altLang="zh-TW" b="0" dirty="0"/>
              <a:t>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68760"/>
            <a:ext cx="8305800" cy="4752528"/>
          </a:xfrm>
        </p:spPr>
        <p:txBody>
          <a:bodyPr/>
          <a:lstStyle/>
          <a:p>
            <a:r>
              <a:rPr lang="en-US" altLang="zh-TW" sz="2800" dirty="0"/>
              <a:t>Given several operations, push x, pop, print, reverse, create a linked list dynamically.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/>
              <a:t>void </a:t>
            </a:r>
            <a:r>
              <a:rPr lang="en-US" altLang="zh-TW" sz="2400" dirty="0">
                <a:solidFill>
                  <a:srgbClr val="FF0000"/>
                </a:solidFill>
              </a:rPr>
              <a:t>Push</a:t>
            </a:r>
            <a:r>
              <a:rPr lang="en-US" altLang="zh-TW" sz="2400" dirty="0"/>
              <a:t>(Node** </a:t>
            </a:r>
            <a:r>
              <a:rPr lang="en-US" altLang="zh-TW" sz="2400" dirty="0" err="1"/>
              <a:t>ptr_head,int</a:t>
            </a:r>
            <a:r>
              <a:rPr lang="en-US" altLang="zh-TW" sz="2400" dirty="0"/>
              <a:t> x)</a:t>
            </a:r>
          </a:p>
          <a:p>
            <a:pPr marL="1314450" lvl="2" indent="-514350"/>
            <a:r>
              <a:rPr lang="en-US" altLang="zh-TW" sz="1800" dirty="0"/>
              <a:t>Add one Node (with data = x) at the front of linked list.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C5E97C7-3E73-4DF8-8E36-20E8D718A33E}"/>
              </a:ext>
            </a:extLst>
          </p:cNvPr>
          <p:cNvSpPr/>
          <p:nvPr/>
        </p:nvSpPr>
        <p:spPr bwMode="auto">
          <a:xfrm>
            <a:off x="1330772" y="493425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412BF6D-9521-4A62-94EC-FDB1E1151D73}"/>
              </a:ext>
            </a:extLst>
          </p:cNvPr>
          <p:cNvSpPr/>
          <p:nvPr/>
        </p:nvSpPr>
        <p:spPr bwMode="auto">
          <a:xfrm>
            <a:off x="2339088" y="493425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9A943F-D468-4DA9-89F2-83BF92722716}"/>
              </a:ext>
            </a:extLst>
          </p:cNvPr>
          <p:cNvSpPr/>
          <p:nvPr/>
        </p:nvSpPr>
        <p:spPr bwMode="auto">
          <a:xfrm>
            <a:off x="3311531" y="4959661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3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D8D9999-D7ED-40C9-8DBF-93ED618F265B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892381" y="4934255"/>
            <a:ext cx="533299" cy="94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DACC952-F6FC-46AE-95AB-3700B27876FA}"/>
              </a:ext>
            </a:extLst>
          </p:cNvPr>
          <p:cNvSpPr/>
          <p:nvPr/>
        </p:nvSpPr>
        <p:spPr>
          <a:xfrm>
            <a:off x="299282" y="468040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7254E"/>
                </a:solidFill>
                <a:latin typeface="Menlo"/>
              </a:rPr>
              <a:t>head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FEDCEA1-78B3-4140-8BCB-6B54990FF37B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1990858" y="5210837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2E9A4DC-5F71-472F-AFC0-045FC433AB16}"/>
              </a:ext>
            </a:extLst>
          </p:cNvPr>
          <p:cNvCxnSpPr>
            <a:cxnSpLocks/>
          </p:cNvCxnSpPr>
          <p:nvPr/>
        </p:nvCxnSpPr>
        <p:spPr bwMode="auto">
          <a:xfrm>
            <a:off x="2985384" y="5236243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A4AB94B9-2107-4388-9D5C-D3AE3F2E7675}"/>
              </a:ext>
            </a:extLst>
          </p:cNvPr>
          <p:cNvSpPr/>
          <p:nvPr/>
        </p:nvSpPr>
        <p:spPr bwMode="auto">
          <a:xfrm rot="16200000">
            <a:off x="4353093" y="5091527"/>
            <a:ext cx="329768" cy="34776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083925-EDFC-4366-A5EC-8B4462A2BB8D}"/>
              </a:ext>
            </a:extLst>
          </p:cNvPr>
          <p:cNvSpPr/>
          <p:nvPr/>
        </p:nvSpPr>
        <p:spPr>
          <a:xfrm>
            <a:off x="4100893" y="4695086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7254E"/>
                </a:solidFill>
                <a:latin typeface="Menlo"/>
              </a:rPr>
              <a:t>Push x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7FA7E5C-2966-44F3-8534-448E86F8A3A9}"/>
              </a:ext>
            </a:extLst>
          </p:cNvPr>
          <p:cNvSpPr/>
          <p:nvPr/>
        </p:nvSpPr>
        <p:spPr bwMode="auto">
          <a:xfrm>
            <a:off x="6437144" y="4981709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169C378-7756-4CD3-BED1-B448D1818C0C}"/>
              </a:ext>
            </a:extLst>
          </p:cNvPr>
          <p:cNvSpPr/>
          <p:nvPr/>
        </p:nvSpPr>
        <p:spPr bwMode="auto">
          <a:xfrm>
            <a:off x="7445460" y="4981709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8E985E8-CF61-40D8-AF46-9D0E603FEF12}"/>
              </a:ext>
            </a:extLst>
          </p:cNvPr>
          <p:cNvSpPr/>
          <p:nvPr/>
        </p:nvSpPr>
        <p:spPr bwMode="auto">
          <a:xfrm>
            <a:off x="8417903" y="500711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3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D65EBA-C8E1-4229-9DFD-FB77B198DB92}"/>
              </a:ext>
            </a:extLst>
          </p:cNvPr>
          <p:cNvCxnSpPr>
            <a:cxnSpLocks/>
            <a:stCxn id="24" idx="2"/>
            <a:endCxn id="27" idx="1"/>
          </p:cNvCxnSpPr>
          <p:nvPr/>
        </p:nvCxnSpPr>
        <p:spPr bwMode="auto">
          <a:xfrm>
            <a:off x="5424114" y="4865166"/>
            <a:ext cx="98045" cy="208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3A1511C-6856-4C1A-9829-3589BEA59151}"/>
              </a:ext>
            </a:extLst>
          </p:cNvPr>
          <p:cNvSpPr/>
          <p:nvPr/>
        </p:nvSpPr>
        <p:spPr>
          <a:xfrm>
            <a:off x="5096941" y="4495834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7254E"/>
                </a:solidFill>
                <a:latin typeface="Menlo"/>
              </a:rPr>
              <a:t>head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B6CDCD5-F290-49A9-9A0D-91C22C8DF037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>
            <a:off x="7097230" y="5258291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7C2509E-9902-4AD2-9522-837A78048011}"/>
              </a:ext>
            </a:extLst>
          </p:cNvPr>
          <p:cNvCxnSpPr>
            <a:cxnSpLocks/>
          </p:cNvCxnSpPr>
          <p:nvPr/>
        </p:nvCxnSpPr>
        <p:spPr bwMode="auto">
          <a:xfrm>
            <a:off x="8091756" y="5283697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2573A097-88AF-4866-81D9-71DE6CC97E5C}"/>
              </a:ext>
            </a:extLst>
          </p:cNvPr>
          <p:cNvSpPr/>
          <p:nvPr/>
        </p:nvSpPr>
        <p:spPr bwMode="auto">
          <a:xfrm>
            <a:off x="5427251" y="4981708"/>
            <a:ext cx="648072" cy="6283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Times New Roman" pitchFamily="71" charset="0"/>
              </a:rPr>
              <a:t>x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9924574-09CA-4D5B-8615-9FC34598B065}"/>
              </a:ext>
            </a:extLst>
          </p:cNvPr>
          <p:cNvCxnSpPr>
            <a:cxnSpLocks/>
          </p:cNvCxnSpPr>
          <p:nvPr/>
        </p:nvCxnSpPr>
        <p:spPr bwMode="auto">
          <a:xfrm>
            <a:off x="6081330" y="5217955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09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4" grpId="0"/>
      <p:bldP spid="18" grpId="0" animBg="1"/>
      <p:bldP spid="19" grpId="0"/>
      <p:bldP spid="20" grpId="0" animBg="1"/>
      <p:bldP spid="21" grpId="0" animBg="1"/>
      <p:bldP spid="22" grpId="0" animBg="1"/>
      <p:bldP spid="24" grpId="0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9938" y="980728"/>
            <a:ext cx="5140174" cy="5549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69601-0F7E-47D7-859D-91E02D8E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65126"/>
            <a:ext cx="2630528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&lt;string.h&gt;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"function.h"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main(){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op[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 = NULL;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~scanf(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"%s"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op)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"push"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x; 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Push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(&amp;head, 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"pop"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Pop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"reverse"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Reverse_List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"print"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 = NULL;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4B6BB5-096D-4350-B716-B601A98EE991}"/>
              </a:ext>
            </a:extLst>
          </p:cNvPr>
          <p:cNvSpPr/>
          <p:nvPr/>
        </p:nvSpPr>
        <p:spPr>
          <a:xfrm>
            <a:off x="5796136" y="1052736"/>
            <a:ext cx="17819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push 1</a:t>
            </a:r>
          </a:p>
          <a:p>
            <a:r>
              <a:rPr lang="en-US" dirty="0"/>
              <a:t>push 2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reverse</a:t>
            </a:r>
          </a:p>
          <a:p>
            <a:r>
              <a:rPr lang="en-US" dirty="0"/>
              <a:t>print</a:t>
            </a:r>
          </a:p>
          <a:p>
            <a:r>
              <a:rPr lang="en-US" dirty="0">
                <a:solidFill>
                  <a:srgbClr val="FF0000"/>
                </a:solidFill>
              </a:rPr>
              <a:t>pop</a:t>
            </a:r>
          </a:p>
          <a:p>
            <a:r>
              <a:rPr lang="en-US" dirty="0"/>
              <a:t>print</a:t>
            </a:r>
          </a:p>
        </p:txBody>
      </p:sp>
      <p:sp>
        <p:nvSpPr>
          <p:cNvPr id="3" name="流程圖: 接點 2">
            <a:extLst>
              <a:ext uri="{FF2B5EF4-FFF2-40B4-BE49-F238E27FC236}">
                <a16:creationId xmlns:a16="http://schemas.microsoft.com/office/drawing/2014/main" id="{AD4F4DAE-2FC0-49F8-9C12-7C87961E38E8}"/>
              </a:ext>
            </a:extLst>
          </p:cNvPr>
          <p:cNvSpPr/>
          <p:nvPr/>
        </p:nvSpPr>
        <p:spPr bwMode="auto">
          <a:xfrm>
            <a:off x="5796136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289BEF23-5454-422E-B6BB-B4BE723C00B0}"/>
              </a:ext>
            </a:extLst>
          </p:cNvPr>
          <p:cNvSpPr/>
          <p:nvPr/>
        </p:nvSpPr>
        <p:spPr bwMode="auto">
          <a:xfrm>
            <a:off x="6487451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5D9603-A2DD-4A45-909F-5E631621D016}"/>
              </a:ext>
            </a:extLst>
          </p:cNvPr>
          <p:cNvCxnSpPr>
            <a:stCxn id="3" idx="6"/>
            <a:endCxn id="8" idx="2"/>
          </p:cNvCxnSpPr>
          <p:nvPr/>
        </p:nvCxnSpPr>
        <p:spPr bwMode="auto">
          <a:xfrm>
            <a:off x="6300192" y="4329100"/>
            <a:ext cx="187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E516238-1A21-4E06-8390-CE077BE4D594}"/>
              </a:ext>
            </a:extLst>
          </p:cNvPr>
          <p:cNvSpPr/>
          <p:nvPr/>
        </p:nvSpPr>
        <p:spPr>
          <a:xfrm>
            <a:off x="5742676" y="3551532"/>
            <a:ext cx="582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22AB29-357F-4A7B-B9F8-2E859525B75A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6033782" y="3859309"/>
            <a:ext cx="0" cy="20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5098747-75E4-452A-A601-25D0DED622B7}"/>
              </a:ext>
            </a:extLst>
          </p:cNvPr>
          <p:cNvSpPr/>
          <p:nvPr/>
        </p:nvSpPr>
        <p:spPr>
          <a:xfrm>
            <a:off x="6467982" y="3554197"/>
            <a:ext cx="582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A17ED28-E8C8-4603-BDFF-832AA515045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6759088" y="3861974"/>
            <a:ext cx="0" cy="20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036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9938" y="980728"/>
            <a:ext cx="5140174" cy="5549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69601-0F7E-47D7-859D-91E02D8E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65126"/>
            <a:ext cx="2630528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&lt;string.h&gt;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"function.h"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main(){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op[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 = NULL;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~scanf(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"%s"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op)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"push"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x; 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Push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(&amp;head, 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"pop"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Pop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"reverse"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Reverse_List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"print"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 = NULL;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4B6BB5-096D-4350-B716-B601A98EE991}"/>
              </a:ext>
            </a:extLst>
          </p:cNvPr>
          <p:cNvSpPr/>
          <p:nvPr/>
        </p:nvSpPr>
        <p:spPr>
          <a:xfrm>
            <a:off x="5796136" y="1052736"/>
            <a:ext cx="17819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push 1</a:t>
            </a:r>
          </a:p>
          <a:p>
            <a:r>
              <a:rPr lang="en-US" dirty="0"/>
              <a:t>push 2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reverse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pop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342046D-7A6F-494D-B9BC-F4CFEBA7F2BA}"/>
              </a:ext>
            </a:extLst>
          </p:cNvPr>
          <p:cNvSpPr/>
          <p:nvPr/>
        </p:nvSpPr>
        <p:spPr>
          <a:xfrm>
            <a:off x="5796136" y="4783526"/>
            <a:ext cx="1781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Out</a:t>
            </a:r>
            <a:r>
              <a:rPr lang="en-US" sz="2400" b="1" dirty="0"/>
              <a:t>put</a:t>
            </a:r>
            <a:r>
              <a:rPr lang="en-US" dirty="0"/>
              <a:t>:</a:t>
            </a:r>
          </a:p>
          <a:p>
            <a:r>
              <a:rPr lang="en-US" dirty="0"/>
              <a:t>2</a:t>
            </a:r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1BAC4BBB-52D6-441C-8F48-A0BE6871D6D3}"/>
              </a:ext>
            </a:extLst>
          </p:cNvPr>
          <p:cNvSpPr/>
          <p:nvPr/>
        </p:nvSpPr>
        <p:spPr bwMode="auto">
          <a:xfrm>
            <a:off x="6487451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A30778-AF1C-44DE-A139-A964CC81E586}"/>
              </a:ext>
            </a:extLst>
          </p:cNvPr>
          <p:cNvSpPr/>
          <p:nvPr/>
        </p:nvSpPr>
        <p:spPr>
          <a:xfrm>
            <a:off x="6467982" y="3554197"/>
            <a:ext cx="582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27CFCA5-6048-4EFB-915F-243ED5F77B57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6759088" y="3861974"/>
            <a:ext cx="0" cy="20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60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1191948"/>
            <a:ext cx="5140174" cy="185578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41EC978-BFA5-4973-B0D0-3355243E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3" y="1209578"/>
            <a:ext cx="454772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b="1" dirty="0">
                <a:solidFill>
                  <a:srgbClr val="3F51B5"/>
                </a:solidFill>
                <a:latin typeface="Arial Unicode MS"/>
                <a:ea typeface="Roboto Mono"/>
              </a:rPr>
              <a:t>void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zh-TW" altLang="zh-TW" sz="2000" b="1" dirty="0">
                <a:solidFill>
                  <a:srgbClr val="FF0000"/>
                </a:solidFill>
                <a:latin typeface="Arial Unicode MS"/>
                <a:ea typeface="Roboto Mono"/>
              </a:rPr>
              <a:t>Push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(</a:t>
            </a:r>
            <a:r>
              <a:rPr lang="zh-TW" altLang="zh-TW" sz="2000" b="1" dirty="0">
                <a:solidFill>
                  <a:srgbClr val="9C27B0"/>
                </a:solidFill>
                <a:latin typeface="Arial Unicode MS"/>
                <a:ea typeface="Roboto Mono"/>
              </a:rPr>
              <a:t>Node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** ptr_head, </a:t>
            </a:r>
            <a:r>
              <a:rPr lang="zh-TW" altLang="zh-TW" sz="2000" b="1" dirty="0">
                <a:solidFill>
                  <a:srgbClr val="3F51B5"/>
                </a:solidFill>
                <a:latin typeface="Arial Unicode MS"/>
                <a:ea typeface="Roboto Mono"/>
              </a:rPr>
              <a:t>int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x) {</a:t>
            </a:r>
            <a:r>
              <a:rPr lang="zh-TW" altLang="zh-TW" sz="100" b="1" dirty="0"/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9C27B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tr = 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*) malloc(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sizeof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tr-&gt;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next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(*ptr_head);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tr-&gt;data = x;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(*ptr_head) = tr;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latin typeface="Arial" panose="020B0604020202020204" pitchFamily="34" charset="0"/>
              </a:rPr>
              <a:t>}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DA86F193-B0E1-48D5-A737-C0086B08186E}"/>
              </a:ext>
            </a:extLst>
          </p:cNvPr>
          <p:cNvSpPr/>
          <p:nvPr/>
        </p:nvSpPr>
        <p:spPr bwMode="auto">
          <a:xfrm>
            <a:off x="4788024" y="3126078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4" name="Right Arrow 10">
            <a:extLst>
              <a:ext uri="{FF2B5EF4-FFF2-40B4-BE49-F238E27FC236}">
                <a16:creationId xmlns:a16="http://schemas.microsoft.com/office/drawing/2014/main" id="{92D8555C-3E20-4D30-BB2D-E4E779AEDC95}"/>
              </a:ext>
            </a:extLst>
          </p:cNvPr>
          <p:cNvSpPr/>
          <p:nvPr/>
        </p:nvSpPr>
        <p:spPr bwMode="auto">
          <a:xfrm>
            <a:off x="6095569" y="3218272"/>
            <a:ext cx="1152127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6" name="Oval 40">
            <a:extLst>
              <a:ext uri="{FF2B5EF4-FFF2-40B4-BE49-F238E27FC236}">
                <a16:creationId xmlns:a16="http://schemas.microsoft.com/office/drawing/2014/main" id="{A048D723-8245-4F81-8F0B-0069483FB4E9}"/>
              </a:ext>
            </a:extLst>
          </p:cNvPr>
          <p:cNvSpPr/>
          <p:nvPr/>
        </p:nvSpPr>
        <p:spPr bwMode="auto">
          <a:xfrm>
            <a:off x="7308301" y="1021428"/>
            <a:ext cx="1368152" cy="115212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C5F36795-37EF-4B8A-89FF-9429FA01D64F}"/>
              </a:ext>
            </a:extLst>
          </p:cNvPr>
          <p:cNvSpPr/>
          <p:nvPr/>
        </p:nvSpPr>
        <p:spPr bwMode="auto">
          <a:xfrm>
            <a:off x="7696560" y="1244421"/>
            <a:ext cx="591633" cy="2787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solidFill>
                  <a:schemeClr val="tx1"/>
                </a:solidFill>
                <a:latin typeface="Times New Roman" pitchFamily="71" charset="0"/>
              </a:rPr>
              <a:t>Xn</a:t>
            </a:r>
            <a:endParaRPr lang="zh-TW" altLang="en-US" dirty="0">
              <a:solidFill>
                <a:schemeClr val="tx1"/>
              </a:solidFill>
              <a:latin typeface="Times New Roman" pitchFamily="71" charset="0"/>
            </a:endParaRP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1BC38DFB-6CF9-40E8-8C5E-A72BEFC876C6}"/>
              </a:ext>
            </a:extLst>
          </p:cNvPr>
          <p:cNvSpPr/>
          <p:nvPr/>
        </p:nvSpPr>
        <p:spPr bwMode="auto">
          <a:xfrm>
            <a:off x="7696560" y="1653240"/>
            <a:ext cx="591633" cy="2787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Times New Roman" pitchFamily="71" charset="0"/>
              </a:rPr>
              <a:t>next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47" name="Group 39">
            <a:extLst>
              <a:ext uri="{FF2B5EF4-FFF2-40B4-BE49-F238E27FC236}">
                <a16:creationId xmlns:a16="http://schemas.microsoft.com/office/drawing/2014/main" id="{8EF67DCE-560A-4251-BDBD-54C1553D7FDA}"/>
              </a:ext>
            </a:extLst>
          </p:cNvPr>
          <p:cNvGrpSpPr/>
          <p:nvPr/>
        </p:nvGrpSpPr>
        <p:grpSpPr>
          <a:xfrm>
            <a:off x="7308301" y="2824741"/>
            <a:ext cx="1368152" cy="1152128"/>
            <a:chOff x="3239852" y="3501008"/>
            <a:chExt cx="2664296" cy="2232248"/>
          </a:xfrm>
        </p:grpSpPr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289AEFC6-3DE9-44F8-83C8-583EFC3DB327}"/>
                </a:ext>
              </a:extLst>
            </p:cNvPr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E920C7B4-97C8-41BA-AAB8-6737E65CC9B6}"/>
                </a:ext>
              </a:extLst>
            </p:cNvPr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>
                  <a:solidFill>
                    <a:schemeClr val="tx1"/>
                  </a:solidFill>
                  <a:latin typeface="Times New Roman" pitchFamily="71" charset="0"/>
                </a:rPr>
                <a:t>Xn-1</a:t>
              </a:r>
              <a:endParaRPr lang="zh-TW" altLang="en-US" sz="1400" dirty="0">
                <a:solidFill>
                  <a:schemeClr val="tx1"/>
                </a:solidFill>
                <a:latin typeface="Times New Roman" pitchFamily="71" charset="0"/>
              </a:endParaRPr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2AF8A6B6-43A0-416F-9E63-29DBC05D7F81}"/>
                </a:ext>
              </a:extLst>
            </p:cNvPr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52" name="Elbow Connector 27">
            <a:extLst>
              <a:ext uri="{FF2B5EF4-FFF2-40B4-BE49-F238E27FC236}">
                <a16:creationId xmlns:a16="http://schemas.microsoft.com/office/drawing/2014/main" id="{D07A10C7-CDF6-4782-845B-8287D305CD38}"/>
              </a:ext>
            </a:extLst>
          </p:cNvPr>
          <p:cNvCxnSpPr/>
          <p:nvPr/>
        </p:nvCxnSpPr>
        <p:spPr bwMode="auto">
          <a:xfrm flipH="1">
            <a:off x="8172400" y="3595923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ight Arrow 10">
            <a:extLst>
              <a:ext uri="{FF2B5EF4-FFF2-40B4-BE49-F238E27FC236}">
                <a16:creationId xmlns:a16="http://schemas.microsoft.com/office/drawing/2014/main" id="{38BFF927-F7BF-4BCE-ADD5-F6E4C1F30C43}"/>
              </a:ext>
            </a:extLst>
          </p:cNvPr>
          <p:cNvSpPr/>
          <p:nvPr/>
        </p:nvSpPr>
        <p:spPr bwMode="auto">
          <a:xfrm rot="55827">
            <a:off x="6374230" y="1252449"/>
            <a:ext cx="1250463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86E7A962-DD5A-4F55-A2D3-892D225715FB}"/>
              </a:ext>
            </a:extLst>
          </p:cNvPr>
          <p:cNvSpPr/>
          <p:nvPr/>
        </p:nvSpPr>
        <p:spPr bwMode="auto">
          <a:xfrm>
            <a:off x="5597375" y="1065214"/>
            <a:ext cx="733262" cy="37411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Xn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56" name="Elbow Connector 33">
            <a:extLst>
              <a:ext uri="{FF2B5EF4-FFF2-40B4-BE49-F238E27FC236}">
                <a16:creationId xmlns:a16="http://schemas.microsoft.com/office/drawing/2014/main" id="{211F758D-3F53-4831-95DA-2F2632FECE15}"/>
              </a:ext>
            </a:extLst>
          </p:cNvPr>
          <p:cNvCxnSpPr>
            <a:endCxn id="48" idx="6"/>
          </p:cNvCxnSpPr>
          <p:nvPr/>
        </p:nvCxnSpPr>
        <p:spPr bwMode="auto">
          <a:xfrm rot="16200000" flipH="1">
            <a:off x="7676441" y="2400792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9">
            <a:extLst>
              <a:ext uri="{FF2B5EF4-FFF2-40B4-BE49-F238E27FC236}">
                <a16:creationId xmlns:a16="http://schemas.microsoft.com/office/drawing/2014/main" id="{73D1237F-CF7A-4E00-95DD-2AD74A3F451E}"/>
              </a:ext>
            </a:extLst>
          </p:cNvPr>
          <p:cNvSpPr/>
          <p:nvPr/>
        </p:nvSpPr>
        <p:spPr bwMode="auto">
          <a:xfrm>
            <a:off x="5285213" y="1571448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5" name="Right Arrow 10">
            <a:extLst>
              <a:ext uri="{FF2B5EF4-FFF2-40B4-BE49-F238E27FC236}">
                <a16:creationId xmlns:a16="http://schemas.microsoft.com/office/drawing/2014/main" id="{AE6E5E4A-1E55-47C1-A580-9C4C5750854E}"/>
              </a:ext>
            </a:extLst>
          </p:cNvPr>
          <p:cNvSpPr/>
          <p:nvPr/>
        </p:nvSpPr>
        <p:spPr bwMode="auto">
          <a:xfrm>
            <a:off x="6539068" y="1671631"/>
            <a:ext cx="817560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57AD22B-0BD9-4C76-A34D-65A3FA464344}"/>
              </a:ext>
            </a:extLst>
          </p:cNvPr>
          <p:cNvSpPr/>
          <p:nvPr/>
        </p:nvSpPr>
        <p:spPr bwMode="auto">
          <a:xfrm>
            <a:off x="7166786" y="5090532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7DA19F9F-14A1-44B9-93F6-AEFB1E412355}"/>
              </a:ext>
            </a:extLst>
          </p:cNvPr>
          <p:cNvSpPr/>
          <p:nvPr/>
        </p:nvSpPr>
        <p:spPr bwMode="auto">
          <a:xfrm>
            <a:off x="8063113" y="4297184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A8A9D55A-92C0-4013-A8F7-442E99D78B5B}"/>
              </a:ext>
            </a:extLst>
          </p:cNvPr>
          <p:cNvSpPr/>
          <p:nvPr/>
        </p:nvSpPr>
        <p:spPr bwMode="auto">
          <a:xfrm>
            <a:off x="8063112" y="4424820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A2D153FC-950F-4585-AB0D-6F3942693F49}"/>
              </a:ext>
            </a:extLst>
          </p:cNvPr>
          <p:cNvSpPr/>
          <p:nvPr/>
        </p:nvSpPr>
        <p:spPr bwMode="auto">
          <a:xfrm>
            <a:off x="8063111" y="4555792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7" name="Elbow Connector 27">
            <a:extLst>
              <a:ext uri="{FF2B5EF4-FFF2-40B4-BE49-F238E27FC236}">
                <a16:creationId xmlns:a16="http://schemas.microsoft.com/office/drawing/2014/main" id="{2F11CA0E-DC57-47D7-B2A7-C6CCB431E822}"/>
              </a:ext>
            </a:extLst>
          </p:cNvPr>
          <p:cNvCxnSpPr/>
          <p:nvPr/>
        </p:nvCxnSpPr>
        <p:spPr bwMode="auto">
          <a:xfrm flipH="1">
            <a:off x="8030882" y="4583437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9">
            <a:extLst>
              <a:ext uri="{FF2B5EF4-FFF2-40B4-BE49-F238E27FC236}">
                <a16:creationId xmlns:a16="http://schemas.microsoft.com/office/drawing/2014/main" id="{7CCF6EE6-EB48-4F50-967F-EF955B21FEF7}"/>
              </a:ext>
            </a:extLst>
          </p:cNvPr>
          <p:cNvSpPr/>
          <p:nvPr/>
        </p:nvSpPr>
        <p:spPr bwMode="auto">
          <a:xfrm>
            <a:off x="5626063" y="538678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tr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1" name="Right Arrow 10">
            <a:extLst>
              <a:ext uri="{FF2B5EF4-FFF2-40B4-BE49-F238E27FC236}">
                <a16:creationId xmlns:a16="http://schemas.microsoft.com/office/drawing/2014/main" id="{AE7CF528-80E8-47BD-A166-B1F8942DEE33}"/>
              </a:ext>
            </a:extLst>
          </p:cNvPr>
          <p:cNvSpPr/>
          <p:nvPr/>
        </p:nvSpPr>
        <p:spPr bwMode="auto">
          <a:xfrm rot="1200897">
            <a:off x="6880304" y="863671"/>
            <a:ext cx="682902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2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  <p:bldP spid="40" grpId="0" animBg="1"/>
      <p:bldP spid="54" grpId="0" animBg="1"/>
      <p:bldP spid="55" grpId="0" animBg="1"/>
      <p:bldP spid="64" grpId="0" animBg="1"/>
      <p:bldP spid="65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" y="1191948"/>
            <a:ext cx="5140174" cy="185578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41EC978-BFA5-4973-B0D0-3355243E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3" y="1209578"/>
            <a:ext cx="454772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b="1" dirty="0">
                <a:solidFill>
                  <a:srgbClr val="3F51B5"/>
                </a:solidFill>
                <a:latin typeface="Arial Unicode MS"/>
                <a:ea typeface="Roboto Mono"/>
              </a:rPr>
              <a:t>void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zh-TW" altLang="zh-TW" sz="2000" b="1" dirty="0">
                <a:solidFill>
                  <a:srgbClr val="FF0000"/>
                </a:solidFill>
                <a:latin typeface="Arial Unicode MS"/>
                <a:ea typeface="Roboto Mono"/>
              </a:rPr>
              <a:t>Push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(</a:t>
            </a:r>
            <a:r>
              <a:rPr lang="zh-TW" altLang="zh-TW" sz="2000" b="1" dirty="0">
                <a:solidFill>
                  <a:srgbClr val="9C27B0"/>
                </a:solidFill>
                <a:latin typeface="Arial Unicode MS"/>
                <a:ea typeface="Roboto Mono"/>
              </a:rPr>
              <a:t>Node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** ptr_head, </a:t>
            </a:r>
            <a:r>
              <a:rPr lang="zh-TW" altLang="zh-TW" sz="2000" b="1" dirty="0">
                <a:solidFill>
                  <a:srgbClr val="3F51B5"/>
                </a:solidFill>
                <a:latin typeface="Arial Unicode MS"/>
                <a:ea typeface="Roboto Mono"/>
              </a:rPr>
              <a:t>int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x) {</a:t>
            </a:r>
            <a:r>
              <a:rPr lang="zh-TW" altLang="zh-TW" sz="100" b="1" dirty="0"/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9C27B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tr = 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*) malloc(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sizeof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tr-&gt;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next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(*ptr_head);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tr-&gt;data = x;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(*ptr_head) = tr;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latin typeface="Arial" panose="020B0604020202020204" pitchFamily="34" charset="0"/>
              </a:rPr>
              <a:t>}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40">
            <a:extLst>
              <a:ext uri="{FF2B5EF4-FFF2-40B4-BE49-F238E27FC236}">
                <a16:creationId xmlns:a16="http://schemas.microsoft.com/office/drawing/2014/main" id="{A048D723-8245-4F81-8F0B-0069483FB4E9}"/>
              </a:ext>
            </a:extLst>
          </p:cNvPr>
          <p:cNvSpPr/>
          <p:nvPr/>
        </p:nvSpPr>
        <p:spPr bwMode="auto">
          <a:xfrm>
            <a:off x="7308301" y="1021428"/>
            <a:ext cx="1368152" cy="115212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C5F36795-37EF-4B8A-89FF-9429FA01D64F}"/>
              </a:ext>
            </a:extLst>
          </p:cNvPr>
          <p:cNvSpPr/>
          <p:nvPr/>
        </p:nvSpPr>
        <p:spPr bwMode="auto">
          <a:xfrm>
            <a:off x="7696560" y="1244421"/>
            <a:ext cx="591633" cy="2787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solidFill>
                  <a:schemeClr val="tx1"/>
                </a:solidFill>
                <a:latin typeface="Times New Roman" pitchFamily="71" charset="0"/>
              </a:rPr>
              <a:t>Xn</a:t>
            </a:r>
            <a:endParaRPr lang="zh-TW" altLang="en-US" dirty="0">
              <a:solidFill>
                <a:schemeClr val="tx1"/>
              </a:solidFill>
              <a:latin typeface="Times New Roman" pitchFamily="71" charset="0"/>
            </a:endParaRP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1BC38DFB-6CF9-40E8-8C5E-A72BEFC876C6}"/>
              </a:ext>
            </a:extLst>
          </p:cNvPr>
          <p:cNvSpPr/>
          <p:nvPr/>
        </p:nvSpPr>
        <p:spPr bwMode="auto">
          <a:xfrm>
            <a:off x="7696560" y="1653240"/>
            <a:ext cx="591633" cy="2787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Times New Roman" pitchFamily="71" charset="0"/>
              </a:rPr>
              <a:t>next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47" name="Group 39">
            <a:extLst>
              <a:ext uri="{FF2B5EF4-FFF2-40B4-BE49-F238E27FC236}">
                <a16:creationId xmlns:a16="http://schemas.microsoft.com/office/drawing/2014/main" id="{8EF67DCE-560A-4251-BDBD-54C1553D7FDA}"/>
              </a:ext>
            </a:extLst>
          </p:cNvPr>
          <p:cNvGrpSpPr/>
          <p:nvPr/>
        </p:nvGrpSpPr>
        <p:grpSpPr>
          <a:xfrm>
            <a:off x="7308301" y="2824741"/>
            <a:ext cx="1368152" cy="1152128"/>
            <a:chOff x="3239852" y="3501008"/>
            <a:chExt cx="2664296" cy="2232248"/>
          </a:xfrm>
        </p:grpSpPr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289AEFC6-3DE9-44F8-83C8-583EFC3DB327}"/>
                </a:ext>
              </a:extLst>
            </p:cNvPr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E920C7B4-97C8-41BA-AAB8-6737E65CC9B6}"/>
                </a:ext>
              </a:extLst>
            </p:cNvPr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>
                  <a:solidFill>
                    <a:schemeClr val="tx1"/>
                  </a:solidFill>
                  <a:latin typeface="Times New Roman" pitchFamily="71" charset="0"/>
                </a:rPr>
                <a:t>Xn-1</a:t>
              </a:r>
              <a:endParaRPr lang="zh-TW" altLang="en-US" sz="1400" dirty="0">
                <a:solidFill>
                  <a:schemeClr val="tx1"/>
                </a:solidFill>
                <a:latin typeface="Times New Roman" pitchFamily="71" charset="0"/>
              </a:endParaRPr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2AF8A6B6-43A0-416F-9E63-29DBC05D7F81}"/>
                </a:ext>
              </a:extLst>
            </p:cNvPr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52" name="Elbow Connector 27">
            <a:extLst>
              <a:ext uri="{FF2B5EF4-FFF2-40B4-BE49-F238E27FC236}">
                <a16:creationId xmlns:a16="http://schemas.microsoft.com/office/drawing/2014/main" id="{D07A10C7-CDF6-4782-845B-8287D305CD38}"/>
              </a:ext>
            </a:extLst>
          </p:cNvPr>
          <p:cNvCxnSpPr/>
          <p:nvPr/>
        </p:nvCxnSpPr>
        <p:spPr bwMode="auto">
          <a:xfrm flipH="1">
            <a:off x="8172400" y="3595923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33">
            <a:extLst>
              <a:ext uri="{FF2B5EF4-FFF2-40B4-BE49-F238E27FC236}">
                <a16:creationId xmlns:a16="http://schemas.microsoft.com/office/drawing/2014/main" id="{211F758D-3F53-4831-95DA-2F2632FECE15}"/>
              </a:ext>
            </a:extLst>
          </p:cNvPr>
          <p:cNvCxnSpPr>
            <a:endCxn id="48" idx="6"/>
          </p:cNvCxnSpPr>
          <p:nvPr/>
        </p:nvCxnSpPr>
        <p:spPr bwMode="auto">
          <a:xfrm rot="16200000" flipH="1">
            <a:off x="7676441" y="2400792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9">
            <a:extLst>
              <a:ext uri="{FF2B5EF4-FFF2-40B4-BE49-F238E27FC236}">
                <a16:creationId xmlns:a16="http://schemas.microsoft.com/office/drawing/2014/main" id="{73D1237F-CF7A-4E00-95DD-2AD74A3F451E}"/>
              </a:ext>
            </a:extLst>
          </p:cNvPr>
          <p:cNvSpPr/>
          <p:nvPr/>
        </p:nvSpPr>
        <p:spPr bwMode="auto">
          <a:xfrm>
            <a:off x="5285213" y="1571448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5" name="Right Arrow 10">
            <a:extLst>
              <a:ext uri="{FF2B5EF4-FFF2-40B4-BE49-F238E27FC236}">
                <a16:creationId xmlns:a16="http://schemas.microsoft.com/office/drawing/2014/main" id="{AE6E5E4A-1E55-47C1-A580-9C4C5750854E}"/>
              </a:ext>
            </a:extLst>
          </p:cNvPr>
          <p:cNvSpPr/>
          <p:nvPr/>
        </p:nvSpPr>
        <p:spPr bwMode="auto">
          <a:xfrm>
            <a:off x="6539068" y="1671631"/>
            <a:ext cx="817560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57AD22B-0BD9-4C76-A34D-65A3FA464344}"/>
              </a:ext>
            </a:extLst>
          </p:cNvPr>
          <p:cNvSpPr/>
          <p:nvPr/>
        </p:nvSpPr>
        <p:spPr bwMode="auto">
          <a:xfrm>
            <a:off x="7166786" y="5090532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7DA19F9F-14A1-44B9-93F6-AEFB1E412355}"/>
              </a:ext>
            </a:extLst>
          </p:cNvPr>
          <p:cNvSpPr/>
          <p:nvPr/>
        </p:nvSpPr>
        <p:spPr bwMode="auto">
          <a:xfrm>
            <a:off x="8063113" y="4297184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A8A9D55A-92C0-4013-A8F7-442E99D78B5B}"/>
              </a:ext>
            </a:extLst>
          </p:cNvPr>
          <p:cNvSpPr/>
          <p:nvPr/>
        </p:nvSpPr>
        <p:spPr bwMode="auto">
          <a:xfrm>
            <a:off x="8063112" y="4424820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A2D153FC-950F-4585-AB0D-6F3942693F49}"/>
              </a:ext>
            </a:extLst>
          </p:cNvPr>
          <p:cNvSpPr/>
          <p:nvPr/>
        </p:nvSpPr>
        <p:spPr bwMode="auto">
          <a:xfrm>
            <a:off x="8063111" y="4555792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7" name="Elbow Connector 27">
            <a:extLst>
              <a:ext uri="{FF2B5EF4-FFF2-40B4-BE49-F238E27FC236}">
                <a16:creationId xmlns:a16="http://schemas.microsoft.com/office/drawing/2014/main" id="{2F11CA0E-DC57-47D7-B2A7-C6CCB431E822}"/>
              </a:ext>
            </a:extLst>
          </p:cNvPr>
          <p:cNvCxnSpPr/>
          <p:nvPr/>
        </p:nvCxnSpPr>
        <p:spPr bwMode="auto">
          <a:xfrm flipH="1">
            <a:off x="8030882" y="4583437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>
            <a:extLst>
              <a:ext uri="{FF2B5EF4-FFF2-40B4-BE49-F238E27FC236}">
                <a16:creationId xmlns:a16="http://schemas.microsoft.com/office/drawing/2014/main" id="{826CADC6-6820-4286-ACC4-A4BF19A6F163}"/>
              </a:ext>
            </a:extLst>
          </p:cNvPr>
          <p:cNvSpPr/>
          <p:nvPr/>
        </p:nvSpPr>
        <p:spPr bwMode="auto">
          <a:xfrm>
            <a:off x="-1" y="1191948"/>
            <a:ext cx="5140174" cy="185578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Pop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2C285B-4B36-4FC4-8B3E-EF3448F0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2" y="1201075"/>
            <a:ext cx="357149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b="1" dirty="0">
                <a:solidFill>
                  <a:srgbClr val="3F51B5"/>
                </a:solidFill>
                <a:latin typeface="Arial Unicode MS"/>
                <a:ea typeface="Roboto Mono"/>
              </a:rPr>
              <a:t>void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zh-TW" altLang="zh-TW" sz="2000" b="1" dirty="0">
                <a:solidFill>
                  <a:srgbClr val="FF0000"/>
                </a:solidFill>
                <a:latin typeface="Arial Unicode MS"/>
                <a:ea typeface="Roboto Mono"/>
              </a:rPr>
              <a:t>Pop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(</a:t>
            </a:r>
            <a:r>
              <a:rPr lang="zh-TW" altLang="zh-TW" sz="2000" b="1" dirty="0">
                <a:solidFill>
                  <a:srgbClr val="9C27B0"/>
                </a:solidFill>
                <a:latin typeface="Arial Unicode MS"/>
                <a:ea typeface="Roboto Mono"/>
              </a:rPr>
              <a:t>Node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** ptr_head) {</a:t>
            </a:r>
            <a:r>
              <a:rPr lang="zh-TW" altLang="zh-TW" sz="100" b="1" dirty="0"/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F51B5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*ptr_head == NULL )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tmp = *ptr_head;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*ptr_head = (*ptr_head)-&gt;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next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free(tmp);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latin typeface="Arial" panose="020B0604020202020204" pitchFamily="34" charset="0"/>
              </a:rPr>
              <a:t>}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78722FC9-9BA0-4C9F-AFC0-FF4558195012}"/>
              </a:ext>
            </a:extLst>
          </p:cNvPr>
          <p:cNvSpPr/>
          <p:nvPr/>
        </p:nvSpPr>
        <p:spPr bwMode="auto">
          <a:xfrm>
            <a:off x="5203604" y="1595255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6" name="Oval 40">
            <a:extLst>
              <a:ext uri="{FF2B5EF4-FFF2-40B4-BE49-F238E27FC236}">
                <a16:creationId xmlns:a16="http://schemas.microsoft.com/office/drawing/2014/main" id="{303A5E9E-70A8-440E-9AF4-AB615BF225EE}"/>
              </a:ext>
            </a:extLst>
          </p:cNvPr>
          <p:cNvSpPr/>
          <p:nvPr/>
        </p:nvSpPr>
        <p:spPr bwMode="auto">
          <a:xfrm>
            <a:off x="7308301" y="1021428"/>
            <a:ext cx="1368152" cy="115212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53FF507B-B351-4965-9B1D-4D4B51500D54}"/>
              </a:ext>
            </a:extLst>
          </p:cNvPr>
          <p:cNvSpPr/>
          <p:nvPr/>
        </p:nvSpPr>
        <p:spPr bwMode="auto">
          <a:xfrm>
            <a:off x="7696560" y="1244421"/>
            <a:ext cx="591633" cy="2787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rPr>
              <a:t>Xn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7C6348FE-B341-4F6C-ABC3-1F2DEEC34447}"/>
              </a:ext>
            </a:extLst>
          </p:cNvPr>
          <p:cNvSpPr/>
          <p:nvPr/>
        </p:nvSpPr>
        <p:spPr bwMode="auto">
          <a:xfrm>
            <a:off x="7696560" y="1653240"/>
            <a:ext cx="591633" cy="2787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Times New Roman" pitchFamily="71" charset="0"/>
              </a:rPr>
              <a:t>next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2" name="Group 39">
            <a:extLst>
              <a:ext uri="{FF2B5EF4-FFF2-40B4-BE49-F238E27FC236}">
                <a16:creationId xmlns:a16="http://schemas.microsoft.com/office/drawing/2014/main" id="{45DDBCE0-4569-4303-8300-29B302F132BA}"/>
              </a:ext>
            </a:extLst>
          </p:cNvPr>
          <p:cNvGrpSpPr/>
          <p:nvPr/>
        </p:nvGrpSpPr>
        <p:grpSpPr>
          <a:xfrm>
            <a:off x="7308301" y="2824741"/>
            <a:ext cx="1368152" cy="1152128"/>
            <a:chOff x="3239852" y="3501008"/>
            <a:chExt cx="2664296" cy="2232248"/>
          </a:xfrm>
        </p:grpSpPr>
        <p:sp>
          <p:nvSpPr>
            <p:cNvPr id="53" name="Oval 40">
              <a:extLst>
                <a:ext uri="{FF2B5EF4-FFF2-40B4-BE49-F238E27FC236}">
                  <a16:creationId xmlns:a16="http://schemas.microsoft.com/office/drawing/2014/main" id="{DB021102-8A61-4EF7-9E68-A2EFC77AFE2C}"/>
                </a:ext>
              </a:extLst>
            </p:cNvPr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906CADEE-CC76-44E1-A732-1AF6200C6652}"/>
                </a:ext>
              </a:extLst>
            </p:cNvPr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>
                  <a:solidFill>
                    <a:schemeClr val="tx1"/>
                  </a:solidFill>
                  <a:latin typeface="Times New Roman" pitchFamily="71" charset="0"/>
                </a:rPr>
                <a:t>Xn-1</a:t>
              </a:r>
              <a:endParaRPr lang="zh-TW" altLang="en-US" sz="1400" dirty="0">
                <a:solidFill>
                  <a:schemeClr val="tx1"/>
                </a:solidFill>
                <a:latin typeface="Times New Roman" pitchFamily="71" charset="0"/>
              </a:endParaRPr>
            </a:p>
          </p:txBody>
        </p:sp>
        <p:sp>
          <p:nvSpPr>
            <p:cNvPr id="55" name="Rectangle 42">
              <a:extLst>
                <a:ext uri="{FF2B5EF4-FFF2-40B4-BE49-F238E27FC236}">
                  <a16:creationId xmlns:a16="http://schemas.microsoft.com/office/drawing/2014/main" id="{1FC7618A-4D35-454E-AEC5-3D2E807C1DF2}"/>
                </a:ext>
              </a:extLst>
            </p:cNvPr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61AA34BF-BF2E-47C6-A7B2-6C283C77F113}"/>
              </a:ext>
            </a:extLst>
          </p:cNvPr>
          <p:cNvCxnSpPr/>
          <p:nvPr/>
        </p:nvCxnSpPr>
        <p:spPr bwMode="auto">
          <a:xfrm flipH="1">
            <a:off x="8172400" y="3595923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33">
            <a:extLst>
              <a:ext uri="{FF2B5EF4-FFF2-40B4-BE49-F238E27FC236}">
                <a16:creationId xmlns:a16="http://schemas.microsoft.com/office/drawing/2014/main" id="{2A8ED079-9601-4896-86C8-057FAD85515D}"/>
              </a:ext>
            </a:extLst>
          </p:cNvPr>
          <p:cNvCxnSpPr>
            <a:endCxn id="53" idx="6"/>
          </p:cNvCxnSpPr>
          <p:nvPr/>
        </p:nvCxnSpPr>
        <p:spPr bwMode="auto">
          <a:xfrm rot="16200000" flipH="1">
            <a:off x="7676441" y="2400792"/>
            <a:ext cx="1611767" cy="388258"/>
          </a:xfrm>
          <a:prstGeom prst="bentConnector4">
            <a:avLst>
              <a:gd name="adj1" fmla="val -177"/>
              <a:gd name="adj2" fmla="val 183411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ight Arrow 10">
            <a:extLst>
              <a:ext uri="{FF2B5EF4-FFF2-40B4-BE49-F238E27FC236}">
                <a16:creationId xmlns:a16="http://schemas.microsoft.com/office/drawing/2014/main" id="{0EF75916-AE64-4815-A975-2917B03EA085}"/>
              </a:ext>
            </a:extLst>
          </p:cNvPr>
          <p:cNvSpPr/>
          <p:nvPr/>
        </p:nvSpPr>
        <p:spPr bwMode="auto">
          <a:xfrm>
            <a:off x="6539068" y="1671631"/>
            <a:ext cx="817560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33A149E8-7641-449B-9149-DB42175EF39D}"/>
              </a:ext>
            </a:extLst>
          </p:cNvPr>
          <p:cNvSpPr/>
          <p:nvPr/>
        </p:nvSpPr>
        <p:spPr bwMode="auto">
          <a:xfrm>
            <a:off x="5386607" y="968246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tmp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0" name="Right Arrow 10">
            <a:extLst>
              <a:ext uri="{FF2B5EF4-FFF2-40B4-BE49-F238E27FC236}">
                <a16:creationId xmlns:a16="http://schemas.microsoft.com/office/drawing/2014/main" id="{AEF6B999-AA51-4057-9865-6292BAAC873E}"/>
              </a:ext>
            </a:extLst>
          </p:cNvPr>
          <p:cNvSpPr/>
          <p:nvPr/>
        </p:nvSpPr>
        <p:spPr bwMode="auto">
          <a:xfrm rot="1200897">
            <a:off x="6640848" y="1293239"/>
            <a:ext cx="682902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D59F0E6A-7E96-4700-8E47-942E150F58DC}"/>
              </a:ext>
            </a:extLst>
          </p:cNvPr>
          <p:cNvSpPr/>
          <p:nvPr/>
        </p:nvSpPr>
        <p:spPr bwMode="auto">
          <a:xfrm>
            <a:off x="5121993" y="319710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2" name="Right Arrow 10">
            <a:extLst>
              <a:ext uri="{FF2B5EF4-FFF2-40B4-BE49-F238E27FC236}">
                <a16:creationId xmlns:a16="http://schemas.microsoft.com/office/drawing/2014/main" id="{640ABEA1-2240-480D-82BF-0DDD0C69D1C2}"/>
              </a:ext>
            </a:extLst>
          </p:cNvPr>
          <p:cNvSpPr/>
          <p:nvPr/>
        </p:nvSpPr>
        <p:spPr bwMode="auto">
          <a:xfrm>
            <a:off x="6457457" y="3273480"/>
            <a:ext cx="817560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6DB7991-E84F-4751-970C-BEBA1FA0AEBB}"/>
              </a:ext>
            </a:extLst>
          </p:cNvPr>
          <p:cNvSpPr/>
          <p:nvPr/>
        </p:nvSpPr>
        <p:spPr bwMode="auto">
          <a:xfrm>
            <a:off x="7166786" y="5090532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6166078E-488D-473D-9361-E5B68C609CA0}"/>
              </a:ext>
            </a:extLst>
          </p:cNvPr>
          <p:cNvSpPr/>
          <p:nvPr/>
        </p:nvSpPr>
        <p:spPr bwMode="auto">
          <a:xfrm>
            <a:off x="8063113" y="4297184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CF2834D4-1A04-4071-B94D-AC5B3CBBB547}"/>
              </a:ext>
            </a:extLst>
          </p:cNvPr>
          <p:cNvSpPr/>
          <p:nvPr/>
        </p:nvSpPr>
        <p:spPr bwMode="auto">
          <a:xfrm>
            <a:off x="8063112" y="4424820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F832F535-6623-46F7-B54E-8F1640C8609D}"/>
              </a:ext>
            </a:extLst>
          </p:cNvPr>
          <p:cNvSpPr/>
          <p:nvPr/>
        </p:nvSpPr>
        <p:spPr bwMode="auto">
          <a:xfrm>
            <a:off x="8063111" y="4555792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7" name="Elbow Connector 27">
            <a:extLst>
              <a:ext uri="{FF2B5EF4-FFF2-40B4-BE49-F238E27FC236}">
                <a16:creationId xmlns:a16="http://schemas.microsoft.com/office/drawing/2014/main" id="{6F99DD34-65EB-4365-9E60-6E40E1508384}"/>
              </a:ext>
            </a:extLst>
          </p:cNvPr>
          <p:cNvCxnSpPr/>
          <p:nvPr/>
        </p:nvCxnSpPr>
        <p:spPr bwMode="auto">
          <a:xfrm flipH="1">
            <a:off x="8030882" y="4583437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11">
            <a:extLst>
              <a:ext uri="{FF2B5EF4-FFF2-40B4-BE49-F238E27FC236}">
                <a16:creationId xmlns:a16="http://schemas.microsoft.com/office/drawing/2014/main" id="{45D39DD5-3165-480B-93C4-41D92D90121B}"/>
              </a:ext>
            </a:extLst>
          </p:cNvPr>
          <p:cNvSpPr/>
          <p:nvPr/>
        </p:nvSpPr>
        <p:spPr bwMode="auto">
          <a:xfrm>
            <a:off x="7064064" y="435757"/>
            <a:ext cx="964320" cy="472876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rPr>
              <a:t>free</a:t>
            </a:r>
            <a:endParaRPr kumimoji="0" lang="zh-TW" altLang="en-US" sz="3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2" grpId="0" animBg="1"/>
      <p:bldP spid="83" grpId="0" animBg="1"/>
      <p:bldP spid="90" grpId="0" animBg="1"/>
      <p:bldP spid="91" grpId="0" animBg="1"/>
      <p:bldP spid="92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>
            <a:extLst>
              <a:ext uri="{FF2B5EF4-FFF2-40B4-BE49-F238E27FC236}">
                <a16:creationId xmlns:a16="http://schemas.microsoft.com/office/drawing/2014/main" id="{826CADC6-6820-4286-ACC4-A4BF19A6F163}"/>
              </a:ext>
            </a:extLst>
          </p:cNvPr>
          <p:cNvSpPr/>
          <p:nvPr/>
        </p:nvSpPr>
        <p:spPr bwMode="auto">
          <a:xfrm>
            <a:off x="-1" y="1191948"/>
            <a:ext cx="5140174" cy="185578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Pop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2C285B-4B36-4FC4-8B3E-EF3448F0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2" y="1201075"/>
            <a:ext cx="357149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b="1" dirty="0">
                <a:solidFill>
                  <a:srgbClr val="3F51B5"/>
                </a:solidFill>
                <a:latin typeface="Arial Unicode MS"/>
                <a:ea typeface="Roboto Mono"/>
              </a:rPr>
              <a:t>void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zh-TW" altLang="zh-TW" sz="2000" b="1" dirty="0">
                <a:solidFill>
                  <a:srgbClr val="FF0000"/>
                </a:solidFill>
                <a:latin typeface="Arial Unicode MS"/>
                <a:ea typeface="Roboto Mono"/>
              </a:rPr>
              <a:t>Pop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(</a:t>
            </a:r>
            <a:r>
              <a:rPr lang="zh-TW" altLang="zh-TW" sz="2000" b="1" dirty="0">
                <a:solidFill>
                  <a:srgbClr val="9C27B0"/>
                </a:solidFill>
                <a:latin typeface="Arial Unicode MS"/>
                <a:ea typeface="Roboto Mono"/>
              </a:rPr>
              <a:t>Node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** ptr_head) {</a:t>
            </a:r>
            <a:r>
              <a:rPr lang="zh-TW" altLang="zh-TW" sz="100" b="1" dirty="0"/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F51B5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*ptr_head == NULL )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tmp = *ptr_head;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*ptr_head = (*ptr_head)-&gt;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next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free(tmp);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latin typeface="Arial" panose="020B0604020202020204" pitchFamily="34" charset="0"/>
              </a:rPr>
              <a:t>}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2" name="Group 39">
            <a:extLst>
              <a:ext uri="{FF2B5EF4-FFF2-40B4-BE49-F238E27FC236}">
                <a16:creationId xmlns:a16="http://schemas.microsoft.com/office/drawing/2014/main" id="{45DDBCE0-4569-4303-8300-29B302F132BA}"/>
              </a:ext>
            </a:extLst>
          </p:cNvPr>
          <p:cNvGrpSpPr/>
          <p:nvPr/>
        </p:nvGrpSpPr>
        <p:grpSpPr>
          <a:xfrm>
            <a:off x="7308301" y="2824741"/>
            <a:ext cx="1368152" cy="1152128"/>
            <a:chOff x="3239852" y="3501008"/>
            <a:chExt cx="2664296" cy="2232248"/>
          </a:xfrm>
        </p:grpSpPr>
        <p:sp>
          <p:nvSpPr>
            <p:cNvPr id="53" name="Oval 40">
              <a:extLst>
                <a:ext uri="{FF2B5EF4-FFF2-40B4-BE49-F238E27FC236}">
                  <a16:creationId xmlns:a16="http://schemas.microsoft.com/office/drawing/2014/main" id="{DB021102-8A61-4EF7-9E68-A2EFC77AFE2C}"/>
                </a:ext>
              </a:extLst>
            </p:cNvPr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906CADEE-CC76-44E1-A732-1AF6200C6652}"/>
                </a:ext>
              </a:extLst>
            </p:cNvPr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dirty="0">
                  <a:solidFill>
                    <a:schemeClr val="tx1"/>
                  </a:solidFill>
                  <a:latin typeface="Times New Roman" pitchFamily="71" charset="0"/>
                </a:rPr>
                <a:t>Xn-1</a:t>
              </a:r>
              <a:endParaRPr lang="zh-TW" altLang="en-US" sz="1400" dirty="0">
                <a:solidFill>
                  <a:schemeClr val="tx1"/>
                </a:solidFill>
                <a:latin typeface="Times New Roman" pitchFamily="71" charset="0"/>
              </a:endParaRPr>
            </a:p>
          </p:txBody>
        </p:sp>
        <p:sp>
          <p:nvSpPr>
            <p:cNvPr id="55" name="Rectangle 42">
              <a:extLst>
                <a:ext uri="{FF2B5EF4-FFF2-40B4-BE49-F238E27FC236}">
                  <a16:creationId xmlns:a16="http://schemas.microsoft.com/office/drawing/2014/main" id="{1FC7618A-4D35-454E-AEC5-3D2E807C1DF2}"/>
                </a:ext>
              </a:extLst>
            </p:cNvPr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61AA34BF-BF2E-47C6-A7B2-6C283C77F113}"/>
              </a:ext>
            </a:extLst>
          </p:cNvPr>
          <p:cNvCxnSpPr/>
          <p:nvPr/>
        </p:nvCxnSpPr>
        <p:spPr bwMode="auto">
          <a:xfrm flipH="1">
            <a:off x="8172400" y="3595923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">
            <a:extLst>
              <a:ext uri="{FF2B5EF4-FFF2-40B4-BE49-F238E27FC236}">
                <a16:creationId xmlns:a16="http://schemas.microsoft.com/office/drawing/2014/main" id="{D59F0E6A-7E96-4700-8E47-942E150F58DC}"/>
              </a:ext>
            </a:extLst>
          </p:cNvPr>
          <p:cNvSpPr/>
          <p:nvPr/>
        </p:nvSpPr>
        <p:spPr bwMode="auto">
          <a:xfrm>
            <a:off x="5121993" y="319710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2" name="Right Arrow 10">
            <a:extLst>
              <a:ext uri="{FF2B5EF4-FFF2-40B4-BE49-F238E27FC236}">
                <a16:creationId xmlns:a16="http://schemas.microsoft.com/office/drawing/2014/main" id="{640ABEA1-2240-480D-82BF-0DDD0C69D1C2}"/>
              </a:ext>
            </a:extLst>
          </p:cNvPr>
          <p:cNvSpPr/>
          <p:nvPr/>
        </p:nvSpPr>
        <p:spPr bwMode="auto">
          <a:xfrm>
            <a:off x="6457457" y="3273480"/>
            <a:ext cx="817560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6DB7991-E84F-4751-970C-BEBA1FA0AEBB}"/>
              </a:ext>
            </a:extLst>
          </p:cNvPr>
          <p:cNvSpPr/>
          <p:nvPr/>
        </p:nvSpPr>
        <p:spPr bwMode="auto">
          <a:xfrm>
            <a:off x="7166786" y="5090532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6166078E-488D-473D-9361-E5B68C609CA0}"/>
              </a:ext>
            </a:extLst>
          </p:cNvPr>
          <p:cNvSpPr/>
          <p:nvPr/>
        </p:nvSpPr>
        <p:spPr bwMode="auto">
          <a:xfrm>
            <a:off x="8063113" y="4297184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CF2834D4-1A04-4071-B94D-AC5B3CBBB547}"/>
              </a:ext>
            </a:extLst>
          </p:cNvPr>
          <p:cNvSpPr/>
          <p:nvPr/>
        </p:nvSpPr>
        <p:spPr bwMode="auto">
          <a:xfrm>
            <a:off x="8063112" y="4424820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F832F535-6623-46F7-B54E-8F1640C8609D}"/>
              </a:ext>
            </a:extLst>
          </p:cNvPr>
          <p:cNvSpPr/>
          <p:nvPr/>
        </p:nvSpPr>
        <p:spPr bwMode="auto">
          <a:xfrm>
            <a:off x="8063111" y="4555792"/>
            <a:ext cx="45719" cy="72008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7" name="Elbow Connector 27">
            <a:extLst>
              <a:ext uri="{FF2B5EF4-FFF2-40B4-BE49-F238E27FC236}">
                <a16:creationId xmlns:a16="http://schemas.microsoft.com/office/drawing/2014/main" id="{6F99DD34-65EB-4365-9E60-6E40E1508384}"/>
              </a:ext>
            </a:extLst>
          </p:cNvPr>
          <p:cNvCxnSpPr/>
          <p:nvPr/>
        </p:nvCxnSpPr>
        <p:spPr bwMode="auto">
          <a:xfrm flipH="1">
            <a:off x="8030882" y="4583437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52" name="Right Arrow 10"/>
          <p:cNvSpPr/>
          <p:nvPr/>
        </p:nvSpPr>
        <p:spPr bwMode="auto">
          <a:xfrm>
            <a:off x="897954" y="1478294"/>
            <a:ext cx="1513806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1FEDD6B1-3AE0-4F49-A1DE-DEA3F081FD04}"/>
              </a:ext>
            </a:extLst>
          </p:cNvPr>
          <p:cNvSpPr/>
          <p:nvPr/>
        </p:nvSpPr>
        <p:spPr bwMode="auto">
          <a:xfrm>
            <a:off x="0" y="140515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10"/>
          <p:cNvSpPr/>
          <p:nvPr/>
        </p:nvSpPr>
        <p:spPr bwMode="auto">
          <a:xfrm>
            <a:off x="899592" y="1478293"/>
            <a:ext cx="1512168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9">
            <a:extLst>
              <a:ext uri="{FF2B5EF4-FFF2-40B4-BE49-F238E27FC236}">
                <a16:creationId xmlns:a16="http://schemas.microsoft.com/office/drawing/2014/main" id="{9798D5E4-BFC8-4970-A7AA-7E8207531D32}"/>
              </a:ext>
            </a:extLst>
          </p:cNvPr>
          <p:cNvSpPr/>
          <p:nvPr/>
        </p:nvSpPr>
        <p:spPr bwMode="auto">
          <a:xfrm>
            <a:off x="0" y="140515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10"/>
          <p:cNvSpPr/>
          <p:nvPr/>
        </p:nvSpPr>
        <p:spPr bwMode="auto">
          <a:xfrm>
            <a:off x="899592" y="1478293"/>
            <a:ext cx="1512168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Rectangle 9">
            <a:extLst>
              <a:ext uri="{FF2B5EF4-FFF2-40B4-BE49-F238E27FC236}">
                <a16:creationId xmlns:a16="http://schemas.microsoft.com/office/drawing/2014/main" id="{754EE8B5-05DD-4030-97CB-6A0CBFB53397}"/>
              </a:ext>
            </a:extLst>
          </p:cNvPr>
          <p:cNvSpPr/>
          <p:nvPr/>
        </p:nvSpPr>
        <p:spPr bwMode="auto">
          <a:xfrm>
            <a:off x="0" y="140515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10"/>
          <p:cNvSpPr/>
          <p:nvPr/>
        </p:nvSpPr>
        <p:spPr bwMode="auto">
          <a:xfrm>
            <a:off x="899592" y="1478293"/>
            <a:ext cx="1512168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42" name="Rectangle 9">
            <a:extLst>
              <a:ext uri="{FF2B5EF4-FFF2-40B4-BE49-F238E27FC236}">
                <a16:creationId xmlns:a16="http://schemas.microsoft.com/office/drawing/2014/main" id="{2E1A8E83-E977-45B3-B4C4-7FD0F02B9FFA}"/>
              </a:ext>
            </a:extLst>
          </p:cNvPr>
          <p:cNvSpPr/>
          <p:nvPr/>
        </p:nvSpPr>
        <p:spPr bwMode="auto">
          <a:xfrm>
            <a:off x="0" y="140515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81055E-6 L 0.00052 -0.1297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12568 - Reverse Linked List </a:t>
            </a:r>
            <a:r>
              <a:rPr lang="en-US" altLang="zh-TW" b="0" dirty="0" err="1"/>
              <a:t>ver</a:t>
            </a:r>
            <a:r>
              <a:rPr lang="en-US" altLang="zh-TW" b="0" dirty="0"/>
              <a:t>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68760"/>
            <a:ext cx="8305800" cy="4752528"/>
          </a:xfrm>
        </p:spPr>
        <p:txBody>
          <a:bodyPr/>
          <a:lstStyle/>
          <a:p>
            <a:r>
              <a:rPr lang="en-US" altLang="zh-TW" sz="2800" dirty="0"/>
              <a:t>Given several operations, push x, pop, print, reverse, create a linked list dynamically.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/>
              <a:t>void </a:t>
            </a:r>
            <a:r>
              <a:rPr lang="en-US" altLang="zh-TW" sz="2400" dirty="0">
                <a:solidFill>
                  <a:srgbClr val="FF0000"/>
                </a:solidFill>
              </a:rPr>
              <a:t>Push</a:t>
            </a:r>
            <a:r>
              <a:rPr lang="en-US" altLang="zh-TW" sz="2400" dirty="0"/>
              <a:t>(Node** </a:t>
            </a:r>
            <a:r>
              <a:rPr lang="en-US" altLang="zh-TW" sz="2400" dirty="0" err="1"/>
              <a:t>ptr_head,int</a:t>
            </a:r>
            <a:r>
              <a:rPr lang="en-US" altLang="zh-TW" sz="2400" dirty="0"/>
              <a:t> x)</a:t>
            </a:r>
          </a:p>
          <a:p>
            <a:pPr marL="1314450" lvl="2" indent="-514350"/>
            <a:r>
              <a:rPr lang="en-US" altLang="zh-TW" sz="1800" dirty="0"/>
              <a:t>Add one Node (with data = x) at the front of linked list.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/>
              <a:t>void </a:t>
            </a:r>
            <a:r>
              <a:rPr lang="en-US" altLang="zh-TW" sz="2400" dirty="0">
                <a:solidFill>
                  <a:srgbClr val="FF0000"/>
                </a:solidFill>
              </a:rPr>
              <a:t>Pop</a:t>
            </a:r>
            <a:r>
              <a:rPr lang="en-US" altLang="zh-TW" sz="2400" dirty="0"/>
              <a:t>(Node** </a:t>
            </a:r>
            <a:r>
              <a:rPr lang="en-US" altLang="zh-TW" sz="2400" dirty="0" err="1"/>
              <a:t>ptr_head</a:t>
            </a:r>
            <a:r>
              <a:rPr lang="en-US" altLang="zh-TW" sz="2400" dirty="0"/>
              <a:t>)</a:t>
            </a:r>
          </a:p>
          <a:p>
            <a:pPr marL="1314450" lvl="2" indent="-514350"/>
            <a:r>
              <a:rPr lang="en-US" altLang="zh-TW" sz="1800" dirty="0"/>
              <a:t>Delete the Node at the front of linked list.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C5E97C7-3E73-4DF8-8E36-20E8D718A33E}"/>
              </a:ext>
            </a:extLst>
          </p:cNvPr>
          <p:cNvSpPr/>
          <p:nvPr/>
        </p:nvSpPr>
        <p:spPr bwMode="auto">
          <a:xfrm>
            <a:off x="1330772" y="493425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412BF6D-9521-4A62-94EC-FDB1E1151D73}"/>
              </a:ext>
            </a:extLst>
          </p:cNvPr>
          <p:cNvSpPr/>
          <p:nvPr/>
        </p:nvSpPr>
        <p:spPr bwMode="auto">
          <a:xfrm>
            <a:off x="2339088" y="493425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9A943F-D468-4DA9-89F2-83BF92722716}"/>
              </a:ext>
            </a:extLst>
          </p:cNvPr>
          <p:cNvSpPr/>
          <p:nvPr/>
        </p:nvSpPr>
        <p:spPr bwMode="auto">
          <a:xfrm>
            <a:off x="3311531" y="4959661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3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D8D9999-D7ED-40C9-8DBF-93ED618F265B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892381" y="4934255"/>
            <a:ext cx="533299" cy="94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DACC952-F6FC-46AE-95AB-3700B27876FA}"/>
              </a:ext>
            </a:extLst>
          </p:cNvPr>
          <p:cNvSpPr/>
          <p:nvPr/>
        </p:nvSpPr>
        <p:spPr>
          <a:xfrm>
            <a:off x="299282" y="468040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7254E"/>
                </a:solidFill>
                <a:latin typeface="Menlo"/>
              </a:rPr>
              <a:t>head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FEDCEA1-78B3-4140-8BCB-6B54990FF37B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1990858" y="5210837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2E9A4DC-5F71-472F-AFC0-045FC433AB16}"/>
              </a:ext>
            </a:extLst>
          </p:cNvPr>
          <p:cNvCxnSpPr>
            <a:cxnSpLocks/>
          </p:cNvCxnSpPr>
          <p:nvPr/>
        </p:nvCxnSpPr>
        <p:spPr bwMode="auto">
          <a:xfrm>
            <a:off x="2985384" y="5236243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A4AB94B9-2107-4388-9D5C-D3AE3F2E7675}"/>
              </a:ext>
            </a:extLst>
          </p:cNvPr>
          <p:cNvSpPr/>
          <p:nvPr/>
        </p:nvSpPr>
        <p:spPr bwMode="auto">
          <a:xfrm rot="16200000">
            <a:off x="4353093" y="5091527"/>
            <a:ext cx="329768" cy="34776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083925-EDFC-4366-A5EC-8B4462A2BB8D}"/>
              </a:ext>
            </a:extLst>
          </p:cNvPr>
          <p:cNvSpPr/>
          <p:nvPr/>
        </p:nvSpPr>
        <p:spPr>
          <a:xfrm>
            <a:off x="4242901" y="4668938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7254E"/>
                </a:solidFill>
                <a:latin typeface="Menlo"/>
              </a:rPr>
              <a:t>pop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169C378-7756-4CD3-BED1-B448D1818C0C}"/>
              </a:ext>
            </a:extLst>
          </p:cNvPr>
          <p:cNvSpPr/>
          <p:nvPr/>
        </p:nvSpPr>
        <p:spPr bwMode="auto">
          <a:xfrm>
            <a:off x="5484209" y="4907746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8E985E8-CF61-40D8-AF46-9D0E603FEF12}"/>
              </a:ext>
            </a:extLst>
          </p:cNvPr>
          <p:cNvSpPr/>
          <p:nvPr/>
        </p:nvSpPr>
        <p:spPr bwMode="auto">
          <a:xfrm>
            <a:off x="6456652" y="4933152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3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D65EBA-C8E1-4229-9DFD-FB77B198DB92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5431709" y="4734642"/>
            <a:ext cx="98045" cy="208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3A1511C-6856-4C1A-9829-3589BEA59151}"/>
              </a:ext>
            </a:extLst>
          </p:cNvPr>
          <p:cNvSpPr/>
          <p:nvPr/>
        </p:nvSpPr>
        <p:spPr>
          <a:xfrm>
            <a:off x="5104536" y="436531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7254E"/>
                </a:solidFill>
                <a:latin typeface="Menlo"/>
              </a:rPr>
              <a:t>head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7C2509E-9902-4AD2-9522-837A78048011}"/>
              </a:ext>
            </a:extLst>
          </p:cNvPr>
          <p:cNvCxnSpPr>
            <a:cxnSpLocks/>
          </p:cNvCxnSpPr>
          <p:nvPr/>
        </p:nvCxnSpPr>
        <p:spPr bwMode="auto">
          <a:xfrm>
            <a:off x="6130505" y="5209734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94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4" grpId="0"/>
      <p:bldP spid="18" grpId="0" animBg="1"/>
      <p:bldP spid="19" grpId="0"/>
      <p:bldP spid="21" grpId="0" animBg="1"/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4149080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47260" y="2397520"/>
            <a:ext cx="1368152" cy="1152128"/>
            <a:chOff x="3239852" y="3501008"/>
            <a:chExt cx="2664296" cy="2232248"/>
          </a:xfrm>
        </p:grpSpPr>
        <p:sp>
          <p:nvSpPr>
            <p:cNvPr id="31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18" idx="6"/>
          </p:cNvCxnSpPr>
          <p:nvPr/>
        </p:nvCxnSpPr>
        <p:spPr bwMode="auto">
          <a:xfrm>
            <a:off x="8027152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ight Arrow 10"/>
          <p:cNvSpPr/>
          <p:nvPr/>
        </p:nvSpPr>
        <p:spPr bwMode="auto">
          <a:xfrm>
            <a:off x="899592" y="2826652"/>
            <a:ext cx="1512168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C88CA4D7-1D09-45A5-BB0D-1351E7FBC132}"/>
              </a:ext>
            </a:extLst>
          </p:cNvPr>
          <p:cNvSpPr/>
          <p:nvPr/>
        </p:nvSpPr>
        <p:spPr bwMode="auto">
          <a:xfrm>
            <a:off x="0" y="2744360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-0.00348 -0.1951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idea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2780928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47260" y="2397520"/>
            <a:ext cx="1368152" cy="1152128"/>
            <a:chOff x="3239852" y="3501008"/>
            <a:chExt cx="2664296" cy="2232248"/>
          </a:xfrm>
        </p:grpSpPr>
        <p:sp>
          <p:nvSpPr>
            <p:cNvPr id="31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18" idx="6"/>
          </p:cNvCxnSpPr>
          <p:nvPr/>
        </p:nvCxnSpPr>
        <p:spPr bwMode="auto">
          <a:xfrm>
            <a:off x="8027152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047257" y="1021428"/>
            <a:ext cx="1368152" cy="1152128"/>
            <a:chOff x="3239852" y="3501008"/>
            <a:chExt cx="2664296" cy="2232248"/>
          </a:xfrm>
        </p:grpSpPr>
        <p:sp>
          <p:nvSpPr>
            <p:cNvPr id="41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8" name="Elbow Connector 33"/>
          <p:cNvCxnSpPr/>
          <p:nvPr/>
        </p:nvCxnSpPr>
        <p:spPr bwMode="auto">
          <a:xfrm>
            <a:off x="8027149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8" name="Group 23"/>
          <p:cNvGrpSpPr/>
          <p:nvPr/>
        </p:nvGrpSpPr>
        <p:grpSpPr>
          <a:xfrm>
            <a:off x="2446639" y="374599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Right Arrow 10"/>
          <p:cNvSpPr/>
          <p:nvPr/>
        </p:nvSpPr>
        <p:spPr bwMode="auto">
          <a:xfrm>
            <a:off x="899592" y="4194804"/>
            <a:ext cx="1512168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B6891AB0-C374-4B4C-9546-D0FBC484B7A5}"/>
              </a:ext>
            </a:extLst>
          </p:cNvPr>
          <p:cNvSpPr/>
          <p:nvPr/>
        </p:nvSpPr>
        <p:spPr bwMode="auto">
          <a:xfrm>
            <a:off x="0" y="4113245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5" name="Right Arrow 10">
            <a:extLst>
              <a:ext uri="{FF2B5EF4-FFF2-40B4-BE49-F238E27FC236}">
                <a16:creationId xmlns:a16="http://schemas.microsoft.com/office/drawing/2014/main" id="{D2DB0D72-1875-4AA3-818B-5C2DC4ED0021}"/>
              </a:ext>
            </a:extLst>
          </p:cNvPr>
          <p:cNvSpPr/>
          <p:nvPr/>
        </p:nvSpPr>
        <p:spPr bwMode="auto">
          <a:xfrm>
            <a:off x="5806562" y="947299"/>
            <a:ext cx="1512168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FA5F8039-D28E-4267-9660-E1B8B928AEBB}"/>
              </a:ext>
            </a:extLst>
          </p:cNvPr>
          <p:cNvSpPr/>
          <p:nvPr/>
        </p:nvSpPr>
        <p:spPr bwMode="auto">
          <a:xfrm>
            <a:off x="4906970" y="865740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-0.00348 -0.1951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8" grpId="0" animBg="1"/>
      <p:bldP spid="44" grpId="0" animBg="1"/>
      <p:bldP spid="45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52" name="Right Arrow 10"/>
          <p:cNvSpPr/>
          <p:nvPr/>
        </p:nvSpPr>
        <p:spPr bwMode="auto">
          <a:xfrm>
            <a:off x="897954" y="1478294"/>
            <a:ext cx="1513806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86DDE5DD-F1FB-4A67-AC43-22DE3E592E94}"/>
              </a:ext>
            </a:extLst>
          </p:cNvPr>
          <p:cNvSpPr/>
          <p:nvPr/>
        </p:nvSpPr>
        <p:spPr bwMode="auto">
          <a:xfrm>
            <a:off x="0" y="140515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4" name="Rectangle 3"/>
          <p:cNvSpPr/>
          <p:nvPr/>
        </p:nvSpPr>
        <p:spPr bwMode="auto">
          <a:xfrm>
            <a:off x="4355976" y="1191948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10"/>
          <p:cNvSpPr/>
          <p:nvPr/>
        </p:nvSpPr>
        <p:spPr bwMode="auto">
          <a:xfrm>
            <a:off x="899592" y="1478293"/>
            <a:ext cx="1512168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9">
            <a:extLst>
              <a:ext uri="{FF2B5EF4-FFF2-40B4-BE49-F238E27FC236}">
                <a16:creationId xmlns:a16="http://schemas.microsoft.com/office/drawing/2014/main" id="{8BF5121F-FC25-469F-9FE0-87177D8CC649}"/>
              </a:ext>
            </a:extLst>
          </p:cNvPr>
          <p:cNvSpPr/>
          <p:nvPr/>
        </p:nvSpPr>
        <p:spPr bwMode="auto">
          <a:xfrm>
            <a:off x="0" y="140515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7" name="Rectangle 3"/>
          <p:cNvSpPr/>
          <p:nvPr/>
        </p:nvSpPr>
        <p:spPr bwMode="auto">
          <a:xfrm>
            <a:off x="4355976" y="1191948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*scan, 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10"/>
          <p:cNvSpPr/>
          <p:nvPr/>
        </p:nvSpPr>
        <p:spPr bwMode="auto">
          <a:xfrm>
            <a:off x="899592" y="1478293"/>
            <a:ext cx="1512168" cy="24879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CC45BF0F-028D-4651-8489-01184AAC1E10}"/>
              </a:ext>
            </a:extLst>
          </p:cNvPr>
          <p:cNvSpPr/>
          <p:nvPr/>
        </p:nvSpPr>
        <p:spPr bwMode="auto">
          <a:xfrm>
            <a:off x="0" y="140515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*</a:t>
            </a:r>
            <a:r>
              <a:rPr lang="en-US" altLang="zh-TW" dirty="0" err="1"/>
              <a:t>ptr_head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grpSp>
        <p:nvGrpSpPr>
          <p:cNvPr id="44" name="Group 12"/>
          <p:cNvGrpSpPr/>
          <p:nvPr/>
        </p:nvGrpSpPr>
        <p:grpSpPr>
          <a:xfrm>
            <a:off x="917029" y="1407260"/>
            <a:ext cx="1512169" cy="374117"/>
            <a:chOff x="3707903" y="1042790"/>
            <a:chExt cx="1512169" cy="374117"/>
          </a:xfrm>
        </p:grpSpPr>
        <p:sp>
          <p:nvSpPr>
            <p:cNvPr id="52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scan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Rectangle 3"/>
          <p:cNvSpPr/>
          <p:nvPr/>
        </p:nvSpPr>
        <p:spPr bwMode="auto">
          <a:xfrm>
            <a:off x="4355976" y="1191949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*scan, 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scan = 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9">
            <a:extLst>
              <a:ext uri="{FF2B5EF4-FFF2-40B4-BE49-F238E27FC236}">
                <a16:creationId xmlns:a16="http://schemas.microsoft.com/office/drawing/2014/main" id="{1352F1AA-4861-4AA0-AAAD-4A3FB1B72FD6}"/>
              </a:ext>
            </a:extLst>
          </p:cNvPr>
          <p:cNvSpPr/>
          <p:nvPr/>
        </p:nvSpPr>
        <p:spPr bwMode="auto">
          <a:xfrm>
            <a:off x="5440293" y="3148854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tmp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0" name="Right Arrow 10">
            <a:extLst>
              <a:ext uri="{FF2B5EF4-FFF2-40B4-BE49-F238E27FC236}">
                <a16:creationId xmlns:a16="http://schemas.microsoft.com/office/drawing/2014/main" id="{A980D4E1-146F-43E5-A874-3D01F14B01C4}"/>
              </a:ext>
            </a:extLst>
          </p:cNvPr>
          <p:cNvSpPr/>
          <p:nvPr/>
        </p:nvSpPr>
        <p:spPr bwMode="auto">
          <a:xfrm rot="1200897">
            <a:off x="6694534" y="3473847"/>
            <a:ext cx="682902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88" name="Group 12"/>
          <p:cNvGrpSpPr/>
          <p:nvPr/>
        </p:nvGrpSpPr>
        <p:grpSpPr>
          <a:xfrm>
            <a:off x="179511" y="1412776"/>
            <a:ext cx="2232249" cy="374117"/>
            <a:chOff x="3707903" y="1042790"/>
            <a:chExt cx="2232249" cy="374117"/>
          </a:xfrm>
        </p:grpSpPr>
        <p:sp>
          <p:nvSpPr>
            <p:cNvPr id="9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3707903" y="1042790"/>
              <a:ext cx="1296145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/>
                <a:t>*</a:t>
              </a:r>
              <a:r>
                <a:rPr lang="en-US" altLang="zh-TW" sz="2000" dirty="0" err="1"/>
                <a:t>ptr_head</a:t>
              </a:r>
              <a:endParaRPr lang="zh-TW" altLang="en-US" sz="2400" dirty="0">
                <a:latin typeface="Times New Roman" pitchFamily="71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12"/>
          <p:cNvGrpSpPr/>
          <p:nvPr/>
        </p:nvGrpSpPr>
        <p:grpSpPr>
          <a:xfrm>
            <a:off x="899591" y="1418492"/>
            <a:ext cx="1512169" cy="374117"/>
            <a:chOff x="3707903" y="1042790"/>
            <a:chExt cx="1512169" cy="374117"/>
          </a:xfrm>
        </p:grpSpPr>
        <p:sp>
          <p:nvSpPr>
            <p:cNvPr id="49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scan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2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46636" y="102142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26528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Rectangle 3"/>
          <p:cNvSpPr/>
          <p:nvPr/>
        </p:nvSpPr>
        <p:spPr bwMode="auto">
          <a:xfrm>
            <a:off x="660813" y="1320985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*scan, 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scan = 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maintain a new linked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(Node*)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 = scan-&gt;data;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71999" y="5071107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47" name="Rectangle 3"/>
          <p:cNvSpPr/>
          <p:nvPr/>
        </p:nvSpPr>
        <p:spPr bwMode="auto">
          <a:xfrm>
            <a:off x="4695444" y="1342551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*scan, 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scan = 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maintain a new linked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(Node*)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 = scan-&gt;data;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clear the old linked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scan-&gt;next;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free(scan);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81055E-6 L 0.00052 -0.12977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5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1" dur="500"/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7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399 0.19306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46" grpId="0" animBg="1"/>
      <p:bldP spid="46" grpId="1" build="allAtOnce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4149080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47260" y="2397520"/>
            <a:ext cx="1368152" cy="1152128"/>
            <a:chOff x="3239852" y="3501008"/>
            <a:chExt cx="2664296" cy="2232248"/>
          </a:xfrm>
        </p:grpSpPr>
        <p:sp>
          <p:nvSpPr>
            <p:cNvPr id="31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18" idx="6"/>
          </p:cNvCxnSpPr>
          <p:nvPr/>
        </p:nvCxnSpPr>
        <p:spPr bwMode="auto">
          <a:xfrm>
            <a:off x="8027152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46638" y="374285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46637" y="374285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46639" y="239752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26531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" name="Group 12"/>
          <p:cNvGrpSpPr/>
          <p:nvPr/>
        </p:nvGrpSpPr>
        <p:grpSpPr>
          <a:xfrm>
            <a:off x="179511" y="2761135"/>
            <a:ext cx="2232249" cy="374117"/>
            <a:chOff x="3707903" y="1042790"/>
            <a:chExt cx="2232249" cy="374117"/>
          </a:xfrm>
        </p:grpSpPr>
        <p:sp>
          <p:nvSpPr>
            <p:cNvPr id="60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3707903" y="1042790"/>
              <a:ext cx="1296145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/>
                <a:t>*</a:t>
              </a:r>
              <a:r>
                <a:rPr lang="en-US" altLang="zh-TW" sz="2000" dirty="0" err="1"/>
                <a:t>ptr_head</a:t>
              </a:r>
              <a:endParaRPr lang="zh-TW" altLang="en-US" sz="2400" dirty="0">
                <a:latin typeface="Times New Roman" pitchFamily="71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76" name="Group 12"/>
          <p:cNvGrpSpPr/>
          <p:nvPr/>
        </p:nvGrpSpPr>
        <p:grpSpPr>
          <a:xfrm>
            <a:off x="899591" y="2766851"/>
            <a:ext cx="1512169" cy="374117"/>
            <a:chOff x="3707903" y="1042790"/>
            <a:chExt cx="1512169" cy="374117"/>
          </a:xfrm>
        </p:grpSpPr>
        <p:sp>
          <p:nvSpPr>
            <p:cNvPr id="77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scan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9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C48DE09B-556B-41A2-965B-D70F10BB54ED}"/>
              </a:ext>
            </a:extLst>
          </p:cNvPr>
          <p:cNvSpPr/>
          <p:nvPr/>
        </p:nvSpPr>
        <p:spPr bwMode="auto">
          <a:xfrm>
            <a:off x="5329211" y="1939002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tmp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Right Arrow 10">
            <a:extLst>
              <a:ext uri="{FF2B5EF4-FFF2-40B4-BE49-F238E27FC236}">
                <a16:creationId xmlns:a16="http://schemas.microsoft.com/office/drawing/2014/main" id="{2C306345-BE07-4CB7-A314-DE89780BB92B}"/>
              </a:ext>
            </a:extLst>
          </p:cNvPr>
          <p:cNvSpPr/>
          <p:nvPr/>
        </p:nvSpPr>
        <p:spPr bwMode="auto">
          <a:xfrm rot="1200897">
            <a:off x="6583452" y="2263995"/>
            <a:ext cx="682902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-0.00348 -0.1951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399 0.1930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99" y="2780928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47260" y="2397520"/>
            <a:ext cx="1368152" cy="1152128"/>
            <a:chOff x="3239852" y="3501008"/>
            <a:chExt cx="2664296" cy="2232248"/>
          </a:xfrm>
        </p:grpSpPr>
        <p:sp>
          <p:nvSpPr>
            <p:cNvPr id="31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18" idx="6"/>
          </p:cNvCxnSpPr>
          <p:nvPr/>
        </p:nvCxnSpPr>
        <p:spPr bwMode="auto">
          <a:xfrm>
            <a:off x="8027152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047257" y="1021428"/>
            <a:ext cx="1368152" cy="1152128"/>
            <a:chOff x="3239852" y="3501008"/>
            <a:chExt cx="2664296" cy="2232248"/>
          </a:xfrm>
        </p:grpSpPr>
        <p:sp>
          <p:nvSpPr>
            <p:cNvPr id="41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8" name="Elbow Connector 33"/>
          <p:cNvCxnSpPr/>
          <p:nvPr/>
        </p:nvCxnSpPr>
        <p:spPr bwMode="auto">
          <a:xfrm>
            <a:off x="8027149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11"/>
          <p:cNvSpPr/>
          <p:nvPr/>
        </p:nvSpPr>
        <p:spPr bwMode="auto">
          <a:xfrm>
            <a:off x="2446639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8" name="Group 23"/>
          <p:cNvGrpSpPr/>
          <p:nvPr/>
        </p:nvGrpSpPr>
        <p:grpSpPr>
          <a:xfrm>
            <a:off x="2446639" y="374599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10735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7" name="Group 12"/>
          <p:cNvGrpSpPr/>
          <p:nvPr/>
        </p:nvGrpSpPr>
        <p:grpSpPr>
          <a:xfrm>
            <a:off x="179511" y="4129287"/>
            <a:ext cx="2232249" cy="374117"/>
            <a:chOff x="3707903" y="1042790"/>
            <a:chExt cx="2232249" cy="374117"/>
          </a:xfrm>
        </p:grpSpPr>
        <p:sp>
          <p:nvSpPr>
            <p:cNvPr id="78" name="Right Arrow 10"/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2" name="Rectangle 9"/>
            <p:cNvSpPr/>
            <p:nvPr/>
          </p:nvSpPr>
          <p:spPr bwMode="auto">
            <a:xfrm>
              <a:off x="3707903" y="1042790"/>
              <a:ext cx="13361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/>
                <a:t>*</a:t>
              </a:r>
              <a:r>
                <a:rPr lang="en-US" altLang="zh-TW" sz="2000" dirty="0" err="1"/>
                <a:t>ptr_head</a:t>
              </a:r>
              <a:endParaRPr lang="zh-TW" altLang="en-US" sz="2400" dirty="0">
                <a:latin typeface="Times New Roman" pitchFamily="71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83" name="Group 12"/>
          <p:cNvGrpSpPr/>
          <p:nvPr/>
        </p:nvGrpSpPr>
        <p:grpSpPr>
          <a:xfrm>
            <a:off x="899591" y="4135003"/>
            <a:ext cx="1512169" cy="374117"/>
            <a:chOff x="3707903" y="1042790"/>
            <a:chExt cx="1512169" cy="374117"/>
          </a:xfrm>
        </p:grpSpPr>
        <p:sp>
          <p:nvSpPr>
            <p:cNvPr id="84" name="Rectangle 9"/>
            <p:cNvSpPr/>
            <p:nvPr/>
          </p:nvSpPr>
          <p:spPr bwMode="auto">
            <a:xfrm>
              <a:off x="3707903" y="1042790"/>
              <a:ext cx="666389" cy="37411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scan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85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86" name="Rectangle 3"/>
          <p:cNvSpPr/>
          <p:nvPr/>
        </p:nvSpPr>
        <p:spPr bwMode="auto">
          <a:xfrm>
            <a:off x="444790" y="1523162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*scan, 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scan = 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maintain a new linked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(Node*)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 = scan-&gt;data;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clear the old linked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scan-&gt;next;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free(scan);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37F755D2-ED2C-4321-9E74-ECB3FED964BE}"/>
              </a:ext>
            </a:extLst>
          </p:cNvPr>
          <p:cNvSpPr/>
          <p:nvPr/>
        </p:nvSpPr>
        <p:spPr bwMode="auto">
          <a:xfrm>
            <a:off x="5233327" y="722959"/>
            <a:ext cx="1253853" cy="400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tmp</a:t>
            </a: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5" name="Right Arrow 10">
            <a:extLst>
              <a:ext uri="{FF2B5EF4-FFF2-40B4-BE49-F238E27FC236}">
                <a16:creationId xmlns:a16="http://schemas.microsoft.com/office/drawing/2014/main" id="{345D524E-1A8E-4696-95F2-10E2F255D662}"/>
              </a:ext>
            </a:extLst>
          </p:cNvPr>
          <p:cNvSpPr/>
          <p:nvPr/>
        </p:nvSpPr>
        <p:spPr bwMode="auto">
          <a:xfrm rot="1200897">
            <a:off x="6487568" y="1047952"/>
            <a:ext cx="682902" cy="254514"/>
          </a:xfrm>
          <a:prstGeom prst="rightArrow">
            <a:avLst>
              <a:gd name="adj1" fmla="val 5598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-0.00348 -0.1951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399 0.133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85004" y="1406594"/>
            <a:ext cx="2080343" cy="374117"/>
            <a:chOff x="3139729" y="1042790"/>
            <a:chExt cx="2080343" cy="37411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139729" y="1042790"/>
              <a:ext cx="1234563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 err="1">
                  <a:latin typeface="Times New Roman" pitchFamily="71" charset="0"/>
                </a:rPr>
                <a:t>n</a:t>
              </a:r>
              <a:r>
                <a:rPr kumimoji="0" lang="en-US" altLang="zh-TW" sz="2000" b="0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rPr>
                <a:t>ew_head</a:t>
              </a: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4427984" y="1102591"/>
              <a:ext cx="792088" cy="2545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047260" y="507110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7504" y="5885629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47259" y="3742857"/>
            <a:ext cx="1368152" cy="1152128"/>
            <a:chOff x="3239852" y="3501008"/>
            <a:chExt cx="2664296" cy="2232248"/>
          </a:xfrm>
        </p:grpSpPr>
        <p:sp>
          <p:nvSpPr>
            <p:cNvPr id="18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47258" y="3742857"/>
            <a:ext cx="1368152" cy="1152128"/>
            <a:chOff x="3239852" y="3501008"/>
            <a:chExt cx="2664296" cy="2232248"/>
          </a:xfrm>
        </p:grpSpPr>
        <p:sp>
          <p:nvSpPr>
            <p:cNvPr id="25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28" name="Elbow Connector 27"/>
          <p:cNvCxnSpPr/>
          <p:nvPr/>
        </p:nvCxnSpPr>
        <p:spPr bwMode="auto">
          <a:xfrm flipH="1">
            <a:off x="7911356" y="4514040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47260" y="2397520"/>
            <a:ext cx="1368152" cy="1152128"/>
            <a:chOff x="3239852" y="3501008"/>
            <a:chExt cx="2664296" cy="2232248"/>
          </a:xfrm>
        </p:grpSpPr>
        <p:sp>
          <p:nvSpPr>
            <p:cNvPr id="31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4" name="Elbow Connector 33"/>
          <p:cNvCxnSpPr>
            <a:stCxn id="33" idx="3"/>
            <a:endCxn id="18" idx="6"/>
          </p:cNvCxnSpPr>
          <p:nvPr/>
        </p:nvCxnSpPr>
        <p:spPr bwMode="auto">
          <a:xfrm>
            <a:off x="8027152" y="3168703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047257" y="1021428"/>
            <a:ext cx="1368152" cy="1152128"/>
            <a:chOff x="3239852" y="3501008"/>
            <a:chExt cx="2664296" cy="2232248"/>
          </a:xfrm>
        </p:grpSpPr>
        <p:sp>
          <p:nvSpPr>
            <p:cNvPr id="41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71" charset="0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38" name="Elbow Connector 33"/>
          <p:cNvCxnSpPr/>
          <p:nvPr/>
        </p:nvCxnSpPr>
        <p:spPr bwMode="auto">
          <a:xfrm>
            <a:off x="8027149" y="1792610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13"/>
          <p:cNvGraphicFramePr>
            <a:graphicFrameLocks noGrp="1"/>
          </p:cNvGraphicFramePr>
          <p:nvPr>
            <p:extLst/>
          </p:nvPr>
        </p:nvGraphicFramePr>
        <p:xfrm>
          <a:off x="107504" y="5877272"/>
          <a:ext cx="1944216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Group 12">
            <a:extLst>
              <a:ext uri="{FF2B5EF4-FFF2-40B4-BE49-F238E27FC236}">
                <a16:creationId xmlns:a16="http://schemas.microsoft.com/office/drawing/2014/main" id="{E44BD987-C0AB-4F12-87CB-2C72B60DC080}"/>
              </a:ext>
            </a:extLst>
          </p:cNvPr>
          <p:cNvGrpSpPr/>
          <p:nvPr/>
        </p:nvGrpSpPr>
        <p:grpSpPr>
          <a:xfrm>
            <a:off x="4872906" y="1035975"/>
            <a:ext cx="2232249" cy="374117"/>
            <a:chOff x="3707903" y="1042790"/>
            <a:chExt cx="2232249" cy="374117"/>
          </a:xfrm>
        </p:grpSpPr>
        <p:sp>
          <p:nvSpPr>
            <p:cNvPr id="45" name="Right Arrow 10">
              <a:extLst>
                <a:ext uri="{FF2B5EF4-FFF2-40B4-BE49-F238E27FC236}">
                  <a16:creationId xmlns:a16="http://schemas.microsoft.com/office/drawing/2014/main" id="{729441C4-A52A-41FD-84D1-8046435E75BC}"/>
                </a:ext>
              </a:extLst>
            </p:cNvPr>
            <p:cNvSpPr/>
            <p:nvPr/>
          </p:nvSpPr>
          <p:spPr bwMode="auto">
            <a:xfrm>
              <a:off x="4427984" y="1108307"/>
              <a:ext cx="1512168" cy="24879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6AB0A33D-F94E-4265-BAE1-6F749DBE0D6A}"/>
                </a:ext>
              </a:extLst>
            </p:cNvPr>
            <p:cNvSpPr/>
            <p:nvPr/>
          </p:nvSpPr>
          <p:spPr bwMode="auto">
            <a:xfrm>
              <a:off x="3707903" y="1042790"/>
              <a:ext cx="1336189" cy="3741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/>
                <a:t>*</a:t>
              </a:r>
              <a:r>
                <a:rPr lang="en-US" altLang="zh-TW" sz="2000" dirty="0" err="1"/>
                <a:t>ptr_head</a:t>
              </a:r>
              <a:endParaRPr lang="zh-TW" altLang="en-US" sz="2400" dirty="0">
                <a:latin typeface="Times New Roman" pitchFamily="71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id="{21A4129D-2A3E-45EE-A5E3-77BE1E506533}"/>
              </a:ext>
            </a:extLst>
          </p:cNvPr>
          <p:cNvSpPr/>
          <p:nvPr/>
        </p:nvSpPr>
        <p:spPr bwMode="auto">
          <a:xfrm>
            <a:off x="444790" y="1523162"/>
            <a:ext cx="4608512" cy="36052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Reverse_List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(Node**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Node*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*scan, 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)!=NULL){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scan = 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maintain a new linked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(Node*)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-&gt;data = scan-&gt;data;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clear the old linked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(*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scan-&gt;next;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free(scan);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ptr_head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new_head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zh-TW" altLang="en-US" sz="14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- </a:t>
            </a:r>
            <a:r>
              <a:rPr lang="en-US" altLang="zh-TW" sz="28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9"/>
          <p:cNvSpPr/>
          <p:nvPr/>
        </p:nvSpPr>
        <p:spPr bwMode="auto">
          <a:xfrm>
            <a:off x="218956" y="1879041"/>
            <a:ext cx="1368152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*</a:t>
            </a:r>
            <a:r>
              <a:rPr lang="en-US" altLang="zh-TW" sz="2000" dirty="0" err="1"/>
              <a:t>ptr_head</a:t>
            </a:r>
            <a:endParaRPr lang="zh-TW" altLang="en-US" sz="2400" dirty="0">
              <a:latin typeface="Times New Roman" pitchFamily="71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2" name="Right Arrow 10"/>
          <p:cNvSpPr/>
          <p:nvPr/>
        </p:nvSpPr>
        <p:spPr bwMode="auto">
          <a:xfrm>
            <a:off x="1587108" y="1938842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3" name="Rectangle 11"/>
          <p:cNvSpPr/>
          <p:nvPr/>
        </p:nvSpPr>
        <p:spPr bwMode="auto">
          <a:xfrm>
            <a:off x="2487721" y="5531656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87720" y="4203405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87719" y="4203405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51817" y="4974588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87721" y="2858068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67613" y="3629251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87718" y="1481976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/>
          <p:nvPr/>
        </p:nvCxnSpPr>
        <p:spPr bwMode="auto">
          <a:xfrm>
            <a:off x="3467610" y="2253158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14">
            <a:extLst>
              <a:ext uri="{FF2B5EF4-FFF2-40B4-BE49-F238E27FC236}">
                <a16:creationId xmlns:a16="http://schemas.microsoft.com/office/drawing/2014/main" id="{F97A0747-23FC-4331-B3C5-61BDEAB8158C}"/>
              </a:ext>
            </a:extLst>
          </p:cNvPr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6BB522-DADA-48F7-9CE2-B69D5007B7FF}"/>
              </a:ext>
            </a:extLst>
          </p:cNvPr>
          <p:cNvSpPr/>
          <p:nvPr/>
        </p:nvSpPr>
        <p:spPr>
          <a:xfrm>
            <a:off x="444790" y="5737995"/>
            <a:ext cx="1071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push 1</a:t>
            </a:r>
          </a:p>
          <a:p>
            <a:r>
              <a:rPr lang="zh-TW" altLang="en-US" dirty="0"/>
              <a:t>push 2</a:t>
            </a:r>
            <a:endParaRPr lang="en-US" altLang="zh-TW" dirty="0"/>
          </a:p>
          <a:p>
            <a:r>
              <a:rPr lang="zh-TW" altLang="en-US" dirty="0"/>
              <a:t>push </a:t>
            </a:r>
            <a:r>
              <a:rPr lang="en-US" altLang="zh-TW" dirty="0"/>
              <a:t>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reverse</a:t>
            </a:r>
          </a:p>
          <a:p>
            <a:endParaRPr lang="zh-TW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E16DABE-DC93-4344-A153-FB334CDC1015}"/>
              </a:ext>
            </a:extLst>
          </p:cNvPr>
          <p:cNvSpPr/>
          <p:nvPr/>
        </p:nvSpPr>
        <p:spPr bwMode="auto">
          <a:xfrm>
            <a:off x="5845306" y="1698800"/>
            <a:ext cx="639984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tail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1" name="Right Arrow 10">
            <a:extLst>
              <a:ext uri="{FF2B5EF4-FFF2-40B4-BE49-F238E27FC236}">
                <a16:creationId xmlns:a16="http://schemas.microsoft.com/office/drawing/2014/main" id="{6784EF07-2766-41EF-9132-F08DD3ABB9E2}"/>
              </a:ext>
            </a:extLst>
          </p:cNvPr>
          <p:cNvSpPr/>
          <p:nvPr/>
        </p:nvSpPr>
        <p:spPr bwMode="auto">
          <a:xfrm>
            <a:off x="6485290" y="1758601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C7D91FB9-A8F3-4607-8AE2-B7F98842B11D}"/>
              </a:ext>
            </a:extLst>
          </p:cNvPr>
          <p:cNvSpPr/>
          <p:nvPr/>
        </p:nvSpPr>
        <p:spPr bwMode="auto">
          <a:xfrm>
            <a:off x="5845306" y="2220764"/>
            <a:ext cx="639984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/>
              <a:t>tmp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3" name="Right Arrow 10">
            <a:extLst>
              <a:ext uri="{FF2B5EF4-FFF2-40B4-BE49-F238E27FC236}">
                <a16:creationId xmlns:a16="http://schemas.microsoft.com/office/drawing/2014/main" id="{FD6CD146-3925-4787-9C9C-2024EDD100F1}"/>
              </a:ext>
            </a:extLst>
          </p:cNvPr>
          <p:cNvSpPr/>
          <p:nvPr/>
        </p:nvSpPr>
        <p:spPr bwMode="auto">
          <a:xfrm>
            <a:off x="6485290" y="2280565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8565FFC-D202-4BC9-829A-EA4A44182B0F}"/>
              </a:ext>
            </a:extLst>
          </p:cNvPr>
          <p:cNvSpPr/>
          <p:nvPr/>
        </p:nvSpPr>
        <p:spPr bwMode="auto">
          <a:xfrm>
            <a:off x="7380312" y="167974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FF0799E-FC18-48EB-95F9-EBD4891DB1F5}"/>
              </a:ext>
            </a:extLst>
          </p:cNvPr>
          <p:cNvSpPr/>
          <p:nvPr/>
        </p:nvSpPr>
        <p:spPr bwMode="auto">
          <a:xfrm>
            <a:off x="7369919" y="2212559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2F904F0-089A-4202-89F3-BFCCFE170FFE}"/>
              </a:ext>
            </a:extLst>
          </p:cNvPr>
          <p:cNvSpPr/>
          <p:nvPr/>
        </p:nvSpPr>
        <p:spPr bwMode="auto">
          <a:xfrm>
            <a:off x="4725372" y="1779394"/>
            <a:ext cx="762160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head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7" name="Right Arrow 10">
            <a:extLst>
              <a:ext uri="{FF2B5EF4-FFF2-40B4-BE49-F238E27FC236}">
                <a16:creationId xmlns:a16="http://schemas.microsoft.com/office/drawing/2014/main" id="{BB2FC36A-7832-49FC-B1FB-D4DD72E3C392}"/>
              </a:ext>
            </a:extLst>
          </p:cNvPr>
          <p:cNvSpPr/>
          <p:nvPr/>
        </p:nvSpPr>
        <p:spPr bwMode="auto">
          <a:xfrm rot="10800000">
            <a:off x="3843165" y="1854368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CF2B75E-97B8-4695-9D37-631778C81372}"/>
              </a:ext>
            </a:extLst>
          </p:cNvPr>
          <p:cNvSpPr/>
          <p:nvPr/>
        </p:nvSpPr>
        <p:spPr bwMode="auto">
          <a:xfrm>
            <a:off x="4276032" y="2686259"/>
            <a:ext cx="2544548" cy="37411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dirty="0">
                <a:solidFill>
                  <a:srgbClr val="FFFF00"/>
                </a:solidFill>
              </a:rPr>
              <a:t>head-&gt;next != NULL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FF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38" name="矩形 28">
            <a:extLst>
              <a:ext uri="{FF2B5EF4-FFF2-40B4-BE49-F238E27FC236}">
                <a16:creationId xmlns:a16="http://schemas.microsoft.com/office/drawing/2014/main" id="{84A79870-8FD2-4572-AB63-5E360E12F576}"/>
              </a:ext>
            </a:extLst>
          </p:cNvPr>
          <p:cNvSpPr/>
          <p:nvPr/>
        </p:nvSpPr>
        <p:spPr>
          <a:xfrm>
            <a:off x="4056646" y="843146"/>
            <a:ext cx="4464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Reverse without creating new nodes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12568 - Reverse Linked List </a:t>
            </a:r>
            <a:r>
              <a:rPr lang="en-US" altLang="zh-TW" b="0" dirty="0" err="1"/>
              <a:t>ver</a:t>
            </a:r>
            <a:r>
              <a:rPr lang="en-US" altLang="zh-TW" b="0" dirty="0"/>
              <a:t>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68760"/>
            <a:ext cx="8305800" cy="4752528"/>
          </a:xfrm>
        </p:spPr>
        <p:txBody>
          <a:bodyPr/>
          <a:lstStyle/>
          <a:p>
            <a:r>
              <a:rPr lang="en-US" altLang="zh-TW" sz="2800" dirty="0"/>
              <a:t>Given several operations, push x, pop, print, reverse, create a linked list dynamically.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/>
              <a:t>void </a:t>
            </a:r>
            <a:r>
              <a:rPr lang="en-US" altLang="zh-TW" sz="2400" dirty="0">
                <a:solidFill>
                  <a:srgbClr val="FF0000"/>
                </a:solidFill>
              </a:rPr>
              <a:t>Push</a:t>
            </a:r>
            <a:r>
              <a:rPr lang="en-US" altLang="zh-TW" sz="2400" dirty="0"/>
              <a:t>(Node** </a:t>
            </a:r>
            <a:r>
              <a:rPr lang="en-US" altLang="zh-TW" sz="2400" dirty="0" err="1"/>
              <a:t>ptr_head,int</a:t>
            </a:r>
            <a:r>
              <a:rPr lang="en-US" altLang="zh-TW" sz="2400" dirty="0"/>
              <a:t> x)</a:t>
            </a:r>
          </a:p>
          <a:p>
            <a:pPr marL="1314450" lvl="2" indent="-514350"/>
            <a:r>
              <a:rPr lang="en-US" altLang="zh-TW" sz="1800" dirty="0"/>
              <a:t>Add one Node (with data = x) at the front of linked list.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/>
              <a:t>void </a:t>
            </a:r>
            <a:r>
              <a:rPr lang="en-US" altLang="zh-TW" sz="2400" dirty="0">
                <a:solidFill>
                  <a:srgbClr val="FF0000"/>
                </a:solidFill>
              </a:rPr>
              <a:t>Pop</a:t>
            </a:r>
            <a:r>
              <a:rPr lang="en-US" altLang="zh-TW" sz="2400" dirty="0"/>
              <a:t>(Node** </a:t>
            </a:r>
            <a:r>
              <a:rPr lang="en-US" altLang="zh-TW" sz="2400" dirty="0" err="1"/>
              <a:t>ptr_head</a:t>
            </a:r>
            <a:r>
              <a:rPr lang="en-US" altLang="zh-TW" sz="2400" dirty="0"/>
              <a:t>)</a:t>
            </a:r>
          </a:p>
          <a:p>
            <a:pPr marL="1314450" lvl="2" indent="-514350"/>
            <a:r>
              <a:rPr lang="en-US" altLang="zh-TW" sz="1800" dirty="0"/>
              <a:t>Delete the Node at the front of linked list.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/>
              <a:t>void </a:t>
            </a:r>
            <a:r>
              <a:rPr lang="en-US" altLang="zh-TW" sz="2400" dirty="0" err="1">
                <a:solidFill>
                  <a:srgbClr val="FF0000"/>
                </a:solidFill>
              </a:rPr>
              <a:t>Reverse_List</a:t>
            </a:r>
            <a:r>
              <a:rPr lang="en-US" altLang="zh-TW" sz="2400" dirty="0"/>
              <a:t>(Node** </a:t>
            </a:r>
            <a:r>
              <a:rPr lang="en-US" altLang="zh-TW" sz="2400" dirty="0" err="1"/>
              <a:t>ptr_head</a:t>
            </a:r>
            <a:r>
              <a:rPr lang="en-US" altLang="zh-TW" sz="2400" dirty="0"/>
              <a:t>)</a:t>
            </a:r>
          </a:p>
          <a:p>
            <a:pPr marL="1314450" lvl="2" indent="-514350"/>
            <a:r>
              <a:rPr lang="en-US" altLang="zh-TW" sz="1800" dirty="0"/>
              <a:t>reverse the current linked list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C5E97C7-3E73-4DF8-8E36-20E8D718A33E}"/>
              </a:ext>
            </a:extLst>
          </p:cNvPr>
          <p:cNvSpPr/>
          <p:nvPr/>
        </p:nvSpPr>
        <p:spPr bwMode="auto">
          <a:xfrm>
            <a:off x="1330772" y="493425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412BF6D-9521-4A62-94EC-FDB1E1151D73}"/>
              </a:ext>
            </a:extLst>
          </p:cNvPr>
          <p:cNvSpPr/>
          <p:nvPr/>
        </p:nvSpPr>
        <p:spPr bwMode="auto">
          <a:xfrm>
            <a:off x="2339088" y="493425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9A943F-D468-4DA9-89F2-83BF92722716}"/>
              </a:ext>
            </a:extLst>
          </p:cNvPr>
          <p:cNvSpPr/>
          <p:nvPr/>
        </p:nvSpPr>
        <p:spPr bwMode="auto">
          <a:xfrm>
            <a:off x="3311531" y="4959661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3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D8D9999-D7ED-40C9-8DBF-93ED618F265B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892381" y="4934255"/>
            <a:ext cx="533299" cy="94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DACC952-F6FC-46AE-95AB-3700B27876FA}"/>
              </a:ext>
            </a:extLst>
          </p:cNvPr>
          <p:cNvSpPr/>
          <p:nvPr/>
        </p:nvSpPr>
        <p:spPr>
          <a:xfrm>
            <a:off x="299282" y="468040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7254E"/>
                </a:solidFill>
                <a:latin typeface="Menlo"/>
              </a:rPr>
              <a:t>head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FEDCEA1-78B3-4140-8BCB-6B54990FF37B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1990858" y="5210837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2E9A4DC-5F71-472F-AFC0-045FC433AB16}"/>
              </a:ext>
            </a:extLst>
          </p:cNvPr>
          <p:cNvCxnSpPr>
            <a:cxnSpLocks/>
          </p:cNvCxnSpPr>
          <p:nvPr/>
        </p:nvCxnSpPr>
        <p:spPr bwMode="auto">
          <a:xfrm>
            <a:off x="2985384" y="5236243"/>
            <a:ext cx="348230" cy="47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A4AB94B9-2107-4388-9D5C-D3AE3F2E7675}"/>
              </a:ext>
            </a:extLst>
          </p:cNvPr>
          <p:cNvSpPr/>
          <p:nvPr/>
        </p:nvSpPr>
        <p:spPr bwMode="auto">
          <a:xfrm rot="16200000">
            <a:off x="4353093" y="5091527"/>
            <a:ext cx="329768" cy="34776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083925-EDFC-4366-A5EC-8B4462A2BB8D}"/>
              </a:ext>
            </a:extLst>
          </p:cNvPr>
          <p:cNvSpPr/>
          <p:nvPr/>
        </p:nvSpPr>
        <p:spPr>
          <a:xfrm>
            <a:off x="4074777" y="4688230"/>
            <a:ext cx="87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7254E"/>
                </a:solidFill>
                <a:latin typeface="Menlo"/>
              </a:rPr>
              <a:t>reverse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7FA7E5C-2966-44F3-8534-448E86F8A3A9}"/>
              </a:ext>
            </a:extLst>
          </p:cNvPr>
          <p:cNvSpPr/>
          <p:nvPr/>
        </p:nvSpPr>
        <p:spPr bwMode="auto">
          <a:xfrm>
            <a:off x="5378603" y="493425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169C378-7756-4CD3-BED1-B448D1818C0C}"/>
              </a:ext>
            </a:extLst>
          </p:cNvPr>
          <p:cNvSpPr/>
          <p:nvPr/>
        </p:nvSpPr>
        <p:spPr bwMode="auto">
          <a:xfrm>
            <a:off x="6386919" y="493425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8E985E8-CF61-40D8-AF46-9D0E603FEF12}"/>
              </a:ext>
            </a:extLst>
          </p:cNvPr>
          <p:cNvSpPr/>
          <p:nvPr/>
        </p:nvSpPr>
        <p:spPr bwMode="auto">
          <a:xfrm>
            <a:off x="7367714" y="4934255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3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D65EBA-C8E1-4229-9DFD-FB77B198DB92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 bwMode="auto">
          <a:xfrm>
            <a:off x="7666359" y="4593560"/>
            <a:ext cx="25391" cy="340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3A1511C-6856-4C1A-9829-3589BEA59151}"/>
              </a:ext>
            </a:extLst>
          </p:cNvPr>
          <p:cNvSpPr/>
          <p:nvPr/>
        </p:nvSpPr>
        <p:spPr>
          <a:xfrm>
            <a:off x="7339186" y="422422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7254E"/>
                </a:solidFill>
                <a:latin typeface="Menlo"/>
              </a:rPr>
              <a:t>head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B6CDCD5-F290-49A9-9A0D-91C22C8DF037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 bwMode="auto">
          <a:xfrm flipH="1">
            <a:off x="6026675" y="5258291"/>
            <a:ext cx="3602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7C2509E-9902-4AD2-9522-837A78048011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 bwMode="auto">
          <a:xfrm flipH="1">
            <a:off x="7034991" y="5258291"/>
            <a:ext cx="33272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2060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4" grpId="0"/>
      <p:bldP spid="18" grpId="0" animBg="1"/>
      <p:bldP spid="19" grpId="0"/>
      <p:bldP spid="20" grpId="0" animBg="1"/>
      <p:bldP spid="21" grpId="0" animBg="1"/>
      <p:bldP spid="22" grpId="0" animBg="1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/>
          <p:cNvSpPr/>
          <p:nvPr/>
        </p:nvSpPr>
        <p:spPr bwMode="auto">
          <a:xfrm>
            <a:off x="218956" y="1862845"/>
            <a:ext cx="1368152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*</a:t>
            </a:r>
            <a:r>
              <a:rPr lang="en-US" altLang="zh-TW" sz="2000" dirty="0" err="1"/>
              <a:t>ptr_head</a:t>
            </a:r>
            <a:endParaRPr lang="zh-TW" altLang="en-US" sz="2400" dirty="0">
              <a:latin typeface="Times New Roman" pitchFamily="71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2" name="Right Arrow 10"/>
          <p:cNvSpPr/>
          <p:nvPr/>
        </p:nvSpPr>
        <p:spPr bwMode="auto">
          <a:xfrm>
            <a:off x="1587108" y="1922646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3" name="Rectangle 11"/>
          <p:cNvSpPr/>
          <p:nvPr/>
        </p:nvSpPr>
        <p:spPr bwMode="auto">
          <a:xfrm>
            <a:off x="2487721" y="5515460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87720" y="4187209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87719" y="4187209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51817" y="4958392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87721" y="2841872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8" name="Elbow Connector 33"/>
          <p:cNvCxnSpPr>
            <a:stCxn id="67" idx="3"/>
            <a:endCxn id="55" idx="6"/>
          </p:cNvCxnSpPr>
          <p:nvPr/>
        </p:nvCxnSpPr>
        <p:spPr bwMode="auto">
          <a:xfrm>
            <a:off x="3467613" y="3613055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2487718" y="1465780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>
            <a:cxnSpLocks/>
            <a:endCxn id="34" idx="2"/>
          </p:cNvCxnSpPr>
          <p:nvPr/>
        </p:nvCxnSpPr>
        <p:spPr bwMode="auto">
          <a:xfrm flipV="1">
            <a:off x="3467610" y="2020479"/>
            <a:ext cx="4344750" cy="243280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14">
            <a:extLst>
              <a:ext uri="{FF2B5EF4-FFF2-40B4-BE49-F238E27FC236}">
                <a16:creationId xmlns:a16="http://schemas.microsoft.com/office/drawing/2014/main" id="{F97A0747-23FC-4331-B3C5-61BDEAB8158C}"/>
              </a:ext>
            </a:extLst>
          </p:cNvPr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6BB522-DADA-48F7-9CE2-B69D5007B7FF}"/>
              </a:ext>
            </a:extLst>
          </p:cNvPr>
          <p:cNvSpPr/>
          <p:nvPr/>
        </p:nvSpPr>
        <p:spPr>
          <a:xfrm>
            <a:off x="444790" y="5737995"/>
            <a:ext cx="1071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push 1</a:t>
            </a:r>
          </a:p>
          <a:p>
            <a:r>
              <a:rPr lang="zh-TW" altLang="en-US" dirty="0"/>
              <a:t>push 2</a:t>
            </a:r>
            <a:endParaRPr lang="en-US" altLang="zh-TW" dirty="0"/>
          </a:p>
          <a:p>
            <a:r>
              <a:rPr lang="zh-TW" altLang="en-US" dirty="0"/>
              <a:t>push </a:t>
            </a:r>
            <a:r>
              <a:rPr lang="en-US" altLang="zh-TW" dirty="0"/>
              <a:t>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reverse</a:t>
            </a:r>
          </a:p>
          <a:p>
            <a:endParaRPr lang="zh-TW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E16DABE-DC93-4344-A153-FB334CDC1015}"/>
              </a:ext>
            </a:extLst>
          </p:cNvPr>
          <p:cNvSpPr/>
          <p:nvPr/>
        </p:nvSpPr>
        <p:spPr bwMode="auto">
          <a:xfrm>
            <a:off x="5845306" y="1682604"/>
            <a:ext cx="639984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tail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1" name="Right Arrow 10">
            <a:extLst>
              <a:ext uri="{FF2B5EF4-FFF2-40B4-BE49-F238E27FC236}">
                <a16:creationId xmlns:a16="http://schemas.microsoft.com/office/drawing/2014/main" id="{6784EF07-2766-41EF-9132-F08DD3ABB9E2}"/>
              </a:ext>
            </a:extLst>
          </p:cNvPr>
          <p:cNvSpPr/>
          <p:nvPr/>
        </p:nvSpPr>
        <p:spPr bwMode="auto">
          <a:xfrm>
            <a:off x="6485290" y="1742405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C7D91FB9-A8F3-4607-8AE2-B7F98842B11D}"/>
              </a:ext>
            </a:extLst>
          </p:cNvPr>
          <p:cNvSpPr/>
          <p:nvPr/>
        </p:nvSpPr>
        <p:spPr bwMode="auto">
          <a:xfrm>
            <a:off x="4730309" y="3305347"/>
            <a:ext cx="639984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/>
              <a:t>tmp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3" name="Right Arrow 10">
            <a:extLst>
              <a:ext uri="{FF2B5EF4-FFF2-40B4-BE49-F238E27FC236}">
                <a16:creationId xmlns:a16="http://schemas.microsoft.com/office/drawing/2014/main" id="{FD6CD146-3925-4787-9C9C-2024EDD100F1}"/>
              </a:ext>
            </a:extLst>
          </p:cNvPr>
          <p:cNvSpPr/>
          <p:nvPr/>
        </p:nvSpPr>
        <p:spPr bwMode="auto">
          <a:xfrm rot="10800000">
            <a:off x="3859638" y="3387180"/>
            <a:ext cx="865734" cy="23871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8565FFC-D202-4BC9-829A-EA4A44182B0F}"/>
              </a:ext>
            </a:extLst>
          </p:cNvPr>
          <p:cNvSpPr/>
          <p:nvPr/>
        </p:nvSpPr>
        <p:spPr bwMode="auto">
          <a:xfrm>
            <a:off x="7380312" y="1663552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2F904F0-089A-4202-89F3-BFCCFE170FFE}"/>
              </a:ext>
            </a:extLst>
          </p:cNvPr>
          <p:cNvSpPr/>
          <p:nvPr/>
        </p:nvSpPr>
        <p:spPr bwMode="auto">
          <a:xfrm>
            <a:off x="4725372" y="1763198"/>
            <a:ext cx="762160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head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7" name="Right Arrow 10">
            <a:extLst>
              <a:ext uri="{FF2B5EF4-FFF2-40B4-BE49-F238E27FC236}">
                <a16:creationId xmlns:a16="http://schemas.microsoft.com/office/drawing/2014/main" id="{BB2FC36A-7832-49FC-B1FB-D4DD72E3C392}"/>
              </a:ext>
            </a:extLst>
          </p:cNvPr>
          <p:cNvSpPr/>
          <p:nvPr/>
        </p:nvSpPr>
        <p:spPr bwMode="auto">
          <a:xfrm rot="10800000">
            <a:off x="3843165" y="1838172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40" name="Elbow Connector 33">
            <a:extLst>
              <a:ext uri="{FF2B5EF4-FFF2-40B4-BE49-F238E27FC236}">
                <a16:creationId xmlns:a16="http://schemas.microsoft.com/office/drawing/2014/main" id="{64F388B3-577B-4762-BCB3-9954777E0941}"/>
              </a:ext>
            </a:extLst>
          </p:cNvPr>
          <p:cNvCxnSpPr/>
          <p:nvPr/>
        </p:nvCxnSpPr>
        <p:spPr bwMode="auto">
          <a:xfrm>
            <a:off x="3467610" y="2236962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9">
            <a:extLst>
              <a:ext uri="{FF2B5EF4-FFF2-40B4-BE49-F238E27FC236}">
                <a16:creationId xmlns:a16="http://schemas.microsoft.com/office/drawing/2014/main" id="{21BE0227-7303-405A-A619-FE720437C9CE}"/>
              </a:ext>
            </a:extLst>
          </p:cNvPr>
          <p:cNvSpPr/>
          <p:nvPr/>
        </p:nvSpPr>
        <p:spPr bwMode="auto">
          <a:xfrm>
            <a:off x="4725372" y="1366168"/>
            <a:ext cx="649565" cy="3976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tail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Right Arrow 10">
            <a:extLst>
              <a:ext uri="{FF2B5EF4-FFF2-40B4-BE49-F238E27FC236}">
                <a16:creationId xmlns:a16="http://schemas.microsoft.com/office/drawing/2014/main" id="{B2800C7F-A485-4752-BC46-DAB0394E140B}"/>
              </a:ext>
            </a:extLst>
          </p:cNvPr>
          <p:cNvSpPr/>
          <p:nvPr/>
        </p:nvSpPr>
        <p:spPr bwMode="auto">
          <a:xfrm rot="10800000">
            <a:off x="3686940" y="1536053"/>
            <a:ext cx="1038432" cy="21480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1C7F3C21-0BCD-472D-82C6-1323B9312C64}"/>
              </a:ext>
            </a:extLst>
          </p:cNvPr>
          <p:cNvSpPr/>
          <p:nvPr/>
        </p:nvSpPr>
        <p:spPr bwMode="auto">
          <a:xfrm>
            <a:off x="4708899" y="2939580"/>
            <a:ext cx="762160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head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5" name="Right Arrow 10">
            <a:extLst>
              <a:ext uri="{FF2B5EF4-FFF2-40B4-BE49-F238E27FC236}">
                <a16:creationId xmlns:a16="http://schemas.microsoft.com/office/drawing/2014/main" id="{EA3232F3-5019-4B6F-97EF-E5EF090E8C53}"/>
              </a:ext>
            </a:extLst>
          </p:cNvPr>
          <p:cNvSpPr/>
          <p:nvPr/>
        </p:nvSpPr>
        <p:spPr bwMode="auto">
          <a:xfrm rot="10800000">
            <a:off x="3826692" y="3014554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7C5CBC67-12B9-4FF0-9770-FCB3B1A3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- </a:t>
            </a:r>
            <a:r>
              <a:rPr lang="en-US" altLang="zh-TW" sz="28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6" grpId="0" animBg="1"/>
      <p:bldP spid="37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/>
          <p:cNvSpPr/>
          <p:nvPr/>
        </p:nvSpPr>
        <p:spPr bwMode="auto">
          <a:xfrm>
            <a:off x="218956" y="1873478"/>
            <a:ext cx="1368152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*</a:t>
            </a:r>
            <a:r>
              <a:rPr lang="en-US" altLang="zh-TW" sz="2000" dirty="0" err="1"/>
              <a:t>ptr_head</a:t>
            </a:r>
            <a:endParaRPr lang="zh-TW" altLang="en-US" sz="2400" dirty="0">
              <a:latin typeface="Times New Roman" pitchFamily="71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2" name="Right Arrow 10"/>
          <p:cNvSpPr/>
          <p:nvPr/>
        </p:nvSpPr>
        <p:spPr bwMode="auto">
          <a:xfrm>
            <a:off x="1587108" y="1933279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3" name="Rectangle 11"/>
          <p:cNvSpPr/>
          <p:nvPr/>
        </p:nvSpPr>
        <p:spPr bwMode="auto">
          <a:xfrm>
            <a:off x="2487721" y="5526093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87720" y="4197842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87719" y="4197842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63" name="Elbow Connector 27"/>
          <p:cNvCxnSpPr/>
          <p:nvPr/>
        </p:nvCxnSpPr>
        <p:spPr bwMode="auto">
          <a:xfrm flipH="1">
            <a:off x="3351817" y="4969025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29"/>
          <p:cNvGrpSpPr/>
          <p:nvPr/>
        </p:nvGrpSpPr>
        <p:grpSpPr>
          <a:xfrm>
            <a:off x="2487721" y="2852505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9" name="Group 39"/>
          <p:cNvGrpSpPr/>
          <p:nvPr/>
        </p:nvGrpSpPr>
        <p:grpSpPr>
          <a:xfrm>
            <a:off x="2487718" y="1476413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>
            <a:cxnSpLocks/>
            <a:endCxn id="34" idx="2"/>
          </p:cNvCxnSpPr>
          <p:nvPr/>
        </p:nvCxnSpPr>
        <p:spPr bwMode="auto">
          <a:xfrm flipV="1">
            <a:off x="3467610" y="2031112"/>
            <a:ext cx="4344750" cy="243280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14">
            <a:extLst>
              <a:ext uri="{FF2B5EF4-FFF2-40B4-BE49-F238E27FC236}">
                <a16:creationId xmlns:a16="http://schemas.microsoft.com/office/drawing/2014/main" id="{F97A0747-23FC-4331-B3C5-61BDEAB8158C}"/>
              </a:ext>
            </a:extLst>
          </p:cNvPr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6BB522-DADA-48F7-9CE2-B69D5007B7FF}"/>
              </a:ext>
            </a:extLst>
          </p:cNvPr>
          <p:cNvSpPr/>
          <p:nvPr/>
        </p:nvSpPr>
        <p:spPr>
          <a:xfrm>
            <a:off x="444790" y="5737995"/>
            <a:ext cx="1071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push 1</a:t>
            </a:r>
          </a:p>
          <a:p>
            <a:r>
              <a:rPr lang="zh-TW" altLang="en-US" dirty="0"/>
              <a:t>push 2</a:t>
            </a:r>
            <a:endParaRPr lang="en-US" altLang="zh-TW" dirty="0"/>
          </a:p>
          <a:p>
            <a:r>
              <a:rPr lang="zh-TW" altLang="en-US" dirty="0"/>
              <a:t>push </a:t>
            </a:r>
            <a:r>
              <a:rPr lang="en-US" altLang="zh-TW" dirty="0"/>
              <a:t>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reverse</a:t>
            </a:r>
          </a:p>
          <a:p>
            <a:endParaRPr lang="zh-TW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C7D91FB9-A8F3-4607-8AE2-B7F98842B11D}"/>
              </a:ext>
            </a:extLst>
          </p:cNvPr>
          <p:cNvSpPr/>
          <p:nvPr/>
        </p:nvSpPr>
        <p:spPr bwMode="auto">
          <a:xfrm>
            <a:off x="4730309" y="3315980"/>
            <a:ext cx="639984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/>
              <a:t>tmp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3" name="Right Arrow 10">
            <a:extLst>
              <a:ext uri="{FF2B5EF4-FFF2-40B4-BE49-F238E27FC236}">
                <a16:creationId xmlns:a16="http://schemas.microsoft.com/office/drawing/2014/main" id="{FD6CD146-3925-4787-9C9C-2024EDD100F1}"/>
              </a:ext>
            </a:extLst>
          </p:cNvPr>
          <p:cNvSpPr/>
          <p:nvPr/>
        </p:nvSpPr>
        <p:spPr bwMode="auto">
          <a:xfrm rot="10800000">
            <a:off x="3859638" y="3397813"/>
            <a:ext cx="865734" cy="23871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8565FFC-D202-4BC9-829A-EA4A44182B0F}"/>
              </a:ext>
            </a:extLst>
          </p:cNvPr>
          <p:cNvSpPr/>
          <p:nvPr/>
        </p:nvSpPr>
        <p:spPr bwMode="auto">
          <a:xfrm>
            <a:off x="7380312" y="1674185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21BE0227-7303-405A-A619-FE720437C9CE}"/>
              </a:ext>
            </a:extLst>
          </p:cNvPr>
          <p:cNvSpPr/>
          <p:nvPr/>
        </p:nvSpPr>
        <p:spPr bwMode="auto">
          <a:xfrm>
            <a:off x="4725372" y="1376801"/>
            <a:ext cx="649565" cy="3976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tail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Right Arrow 10">
            <a:extLst>
              <a:ext uri="{FF2B5EF4-FFF2-40B4-BE49-F238E27FC236}">
                <a16:creationId xmlns:a16="http://schemas.microsoft.com/office/drawing/2014/main" id="{B2800C7F-A485-4752-BC46-DAB0394E140B}"/>
              </a:ext>
            </a:extLst>
          </p:cNvPr>
          <p:cNvSpPr/>
          <p:nvPr/>
        </p:nvSpPr>
        <p:spPr bwMode="auto">
          <a:xfrm rot="10800000">
            <a:off x="3686940" y="1546686"/>
            <a:ext cx="1038432" cy="21480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1C7F3C21-0BCD-472D-82C6-1323B9312C64}"/>
              </a:ext>
            </a:extLst>
          </p:cNvPr>
          <p:cNvSpPr/>
          <p:nvPr/>
        </p:nvSpPr>
        <p:spPr bwMode="auto">
          <a:xfrm>
            <a:off x="4708899" y="2950213"/>
            <a:ext cx="762160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head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5" name="Right Arrow 10">
            <a:extLst>
              <a:ext uri="{FF2B5EF4-FFF2-40B4-BE49-F238E27FC236}">
                <a16:creationId xmlns:a16="http://schemas.microsoft.com/office/drawing/2014/main" id="{EA3232F3-5019-4B6F-97EF-E5EF090E8C53}"/>
              </a:ext>
            </a:extLst>
          </p:cNvPr>
          <p:cNvSpPr/>
          <p:nvPr/>
        </p:nvSpPr>
        <p:spPr bwMode="auto">
          <a:xfrm rot="10800000">
            <a:off x="3826692" y="3025187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39" name="Elbow Connector 33">
            <a:extLst>
              <a:ext uri="{FF2B5EF4-FFF2-40B4-BE49-F238E27FC236}">
                <a16:creationId xmlns:a16="http://schemas.microsoft.com/office/drawing/2014/main" id="{DE40918E-4706-4513-AB4D-2B747EE52A61}"/>
              </a:ext>
            </a:extLst>
          </p:cNvPr>
          <p:cNvCxnSpPr/>
          <p:nvPr/>
        </p:nvCxnSpPr>
        <p:spPr bwMode="auto">
          <a:xfrm>
            <a:off x="3467611" y="3630628"/>
            <a:ext cx="388259" cy="1150218"/>
          </a:xfrm>
          <a:prstGeom prst="bentConnector3">
            <a:avLst>
              <a:gd name="adj1" fmla="val 194947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9">
            <a:extLst>
              <a:ext uri="{FF2B5EF4-FFF2-40B4-BE49-F238E27FC236}">
                <a16:creationId xmlns:a16="http://schemas.microsoft.com/office/drawing/2014/main" id="{2CC2D2B3-D071-48CC-AE14-EEB8CDFE4549}"/>
              </a:ext>
            </a:extLst>
          </p:cNvPr>
          <p:cNvSpPr/>
          <p:nvPr/>
        </p:nvSpPr>
        <p:spPr bwMode="auto">
          <a:xfrm>
            <a:off x="4276033" y="4063729"/>
            <a:ext cx="2544548" cy="37411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dirty="0">
                <a:solidFill>
                  <a:srgbClr val="FFFF00"/>
                </a:solidFill>
              </a:rPr>
              <a:t>head-&gt;next != NULL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FF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E65B31E9-9B1B-425D-858E-BAEB40B814D9}"/>
              </a:ext>
            </a:extLst>
          </p:cNvPr>
          <p:cNvSpPr/>
          <p:nvPr/>
        </p:nvSpPr>
        <p:spPr bwMode="auto">
          <a:xfrm>
            <a:off x="4730309" y="4699576"/>
            <a:ext cx="639984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/>
              <a:t>tmp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Right Arrow 10">
            <a:extLst>
              <a:ext uri="{FF2B5EF4-FFF2-40B4-BE49-F238E27FC236}">
                <a16:creationId xmlns:a16="http://schemas.microsoft.com/office/drawing/2014/main" id="{D978F67D-2981-4C9A-B77B-F967962369D5}"/>
              </a:ext>
            </a:extLst>
          </p:cNvPr>
          <p:cNvSpPr/>
          <p:nvPr/>
        </p:nvSpPr>
        <p:spPr bwMode="auto">
          <a:xfrm rot="10800000">
            <a:off x="3859638" y="4781409"/>
            <a:ext cx="865734" cy="23871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0" name="Title 4">
            <a:extLst>
              <a:ext uri="{FF2B5EF4-FFF2-40B4-BE49-F238E27FC236}">
                <a16:creationId xmlns:a16="http://schemas.microsoft.com/office/drawing/2014/main" id="{C069B2B9-7A4C-4E89-B71D-7458D688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- </a:t>
            </a:r>
            <a:r>
              <a:rPr lang="en-US" altLang="zh-TW" sz="28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2" grpId="0" animBg="1"/>
      <p:bldP spid="46" grpId="0" animBg="1"/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/>
          <p:cNvSpPr/>
          <p:nvPr/>
        </p:nvSpPr>
        <p:spPr bwMode="auto">
          <a:xfrm>
            <a:off x="218956" y="1887253"/>
            <a:ext cx="1368152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*</a:t>
            </a:r>
            <a:r>
              <a:rPr lang="en-US" altLang="zh-TW" sz="2000" dirty="0" err="1"/>
              <a:t>ptr_head</a:t>
            </a:r>
            <a:endParaRPr lang="zh-TW" altLang="en-US" sz="2400" dirty="0">
              <a:latin typeface="Times New Roman" pitchFamily="71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2" name="Right Arrow 10"/>
          <p:cNvSpPr/>
          <p:nvPr/>
        </p:nvSpPr>
        <p:spPr bwMode="auto">
          <a:xfrm>
            <a:off x="1587108" y="1947054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3" name="Rectangle 11"/>
          <p:cNvSpPr/>
          <p:nvPr/>
        </p:nvSpPr>
        <p:spPr bwMode="auto">
          <a:xfrm>
            <a:off x="2487721" y="5539868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87720" y="4211617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87719" y="4211617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4" name="Group 29"/>
          <p:cNvGrpSpPr/>
          <p:nvPr/>
        </p:nvGrpSpPr>
        <p:grpSpPr>
          <a:xfrm>
            <a:off x="2487721" y="2866280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9" name="Group 39"/>
          <p:cNvGrpSpPr/>
          <p:nvPr/>
        </p:nvGrpSpPr>
        <p:grpSpPr>
          <a:xfrm>
            <a:off x="2487718" y="1490188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>
            <a:cxnSpLocks/>
            <a:endCxn id="34" idx="2"/>
          </p:cNvCxnSpPr>
          <p:nvPr/>
        </p:nvCxnSpPr>
        <p:spPr bwMode="auto">
          <a:xfrm flipV="1">
            <a:off x="3467610" y="2044887"/>
            <a:ext cx="4344750" cy="243280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14">
            <a:extLst>
              <a:ext uri="{FF2B5EF4-FFF2-40B4-BE49-F238E27FC236}">
                <a16:creationId xmlns:a16="http://schemas.microsoft.com/office/drawing/2014/main" id="{F97A0747-23FC-4331-B3C5-61BDEAB8158C}"/>
              </a:ext>
            </a:extLst>
          </p:cNvPr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6BB522-DADA-48F7-9CE2-B69D5007B7FF}"/>
              </a:ext>
            </a:extLst>
          </p:cNvPr>
          <p:cNvSpPr/>
          <p:nvPr/>
        </p:nvSpPr>
        <p:spPr>
          <a:xfrm>
            <a:off x="444790" y="5737995"/>
            <a:ext cx="1071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push 1</a:t>
            </a:r>
          </a:p>
          <a:p>
            <a:r>
              <a:rPr lang="zh-TW" altLang="en-US" dirty="0"/>
              <a:t>push 2</a:t>
            </a:r>
            <a:endParaRPr lang="en-US" altLang="zh-TW" dirty="0"/>
          </a:p>
          <a:p>
            <a:r>
              <a:rPr lang="zh-TW" altLang="en-US" dirty="0"/>
              <a:t>push </a:t>
            </a:r>
            <a:r>
              <a:rPr lang="en-US" altLang="zh-TW" dirty="0"/>
              <a:t>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reverse</a:t>
            </a:r>
          </a:p>
          <a:p>
            <a:endParaRPr lang="zh-TW" altLang="en-US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8565FFC-D202-4BC9-829A-EA4A44182B0F}"/>
              </a:ext>
            </a:extLst>
          </p:cNvPr>
          <p:cNvSpPr/>
          <p:nvPr/>
        </p:nvSpPr>
        <p:spPr bwMode="auto">
          <a:xfrm>
            <a:off x="7380312" y="1687960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21BE0227-7303-405A-A619-FE720437C9CE}"/>
              </a:ext>
            </a:extLst>
          </p:cNvPr>
          <p:cNvSpPr/>
          <p:nvPr/>
        </p:nvSpPr>
        <p:spPr bwMode="auto">
          <a:xfrm>
            <a:off x="4725372" y="1390576"/>
            <a:ext cx="649565" cy="3976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tail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Right Arrow 10">
            <a:extLst>
              <a:ext uri="{FF2B5EF4-FFF2-40B4-BE49-F238E27FC236}">
                <a16:creationId xmlns:a16="http://schemas.microsoft.com/office/drawing/2014/main" id="{B2800C7F-A485-4752-BC46-DAB0394E140B}"/>
              </a:ext>
            </a:extLst>
          </p:cNvPr>
          <p:cNvSpPr/>
          <p:nvPr/>
        </p:nvSpPr>
        <p:spPr bwMode="auto">
          <a:xfrm rot="10800000">
            <a:off x="3686940" y="1560461"/>
            <a:ext cx="1038432" cy="21480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E65B31E9-9B1B-425D-858E-BAEB40B814D9}"/>
              </a:ext>
            </a:extLst>
          </p:cNvPr>
          <p:cNvSpPr/>
          <p:nvPr/>
        </p:nvSpPr>
        <p:spPr bwMode="auto">
          <a:xfrm>
            <a:off x="4730309" y="4713351"/>
            <a:ext cx="639984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/>
              <a:t>tmp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Right Arrow 10">
            <a:extLst>
              <a:ext uri="{FF2B5EF4-FFF2-40B4-BE49-F238E27FC236}">
                <a16:creationId xmlns:a16="http://schemas.microsoft.com/office/drawing/2014/main" id="{D978F67D-2981-4C9A-B77B-F967962369D5}"/>
              </a:ext>
            </a:extLst>
          </p:cNvPr>
          <p:cNvSpPr/>
          <p:nvPr/>
        </p:nvSpPr>
        <p:spPr bwMode="auto">
          <a:xfrm rot="10800000">
            <a:off x="3859638" y="4795184"/>
            <a:ext cx="865734" cy="23871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3F73A4BF-30FC-446A-89B5-B653B936632C}"/>
              </a:ext>
            </a:extLst>
          </p:cNvPr>
          <p:cNvSpPr/>
          <p:nvPr/>
        </p:nvSpPr>
        <p:spPr bwMode="auto">
          <a:xfrm>
            <a:off x="4725363" y="3350103"/>
            <a:ext cx="634378" cy="3976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tail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0" name="Right Arrow 10">
            <a:extLst>
              <a:ext uri="{FF2B5EF4-FFF2-40B4-BE49-F238E27FC236}">
                <a16:creationId xmlns:a16="http://schemas.microsoft.com/office/drawing/2014/main" id="{58FB0B05-2413-40E8-ACBB-581493CF25AA}"/>
              </a:ext>
            </a:extLst>
          </p:cNvPr>
          <p:cNvSpPr/>
          <p:nvPr/>
        </p:nvSpPr>
        <p:spPr bwMode="auto">
          <a:xfrm rot="10800000">
            <a:off x="3838268" y="3489010"/>
            <a:ext cx="887095" cy="192657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38696C26-9701-4E5A-AC68-90C42B252A61}"/>
              </a:ext>
            </a:extLst>
          </p:cNvPr>
          <p:cNvCxnSpPr>
            <a:stCxn id="67" idx="3"/>
            <a:endCxn id="72" idx="3"/>
          </p:cNvCxnSpPr>
          <p:nvPr/>
        </p:nvCxnSpPr>
        <p:spPr bwMode="auto">
          <a:xfrm flipH="1" flipV="1">
            <a:off x="3467610" y="2261371"/>
            <a:ext cx="3" cy="1376092"/>
          </a:xfrm>
          <a:prstGeom prst="bentConnector3">
            <a:avLst>
              <a:gd name="adj1" fmla="val -762000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9">
            <a:extLst>
              <a:ext uri="{FF2B5EF4-FFF2-40B4-BE49-F238E27FC236}">
                <a16:creationId xmlns:a16="http://schemas.microsoft.com/office/drawing/2014/main" id="{AF1E7524-1545-4B38-88BA-BC156C045CBB}"/>
              </a:ext>
            </a:extLst>
          </p:cNvPr>
          <p:cNvSpPr/>
          <p:nvPr/>
        </p:nvSpPr>
        <p:spPr bwMode="auto">
          <a:xfrm>
            <a:off x="4708899" y="2963988"/>
            <a:ext cx="762160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head</a:t>
            </a:r>
            <a:endParaRPr lang="zh-TW" altLang="en-US" sz="2400" dirty="0"/>
          </a:p>
        </p:txBody>
      </p:sp>
      <p:sp>
        <p:nvSpPr>
          <p:cNvPr id="74" name="Right Arrow 10">
            <a:extLst>
              <a:ext uri="{FF2B5EF4-FFF2-40B4-BE49-F238E27FC236}">
                <a16:creationId xmlns:a16="http://schemas.microsoft.com/office/drawing/2014/main" id="{4202E6CF-C827-4B4C-AAD4-1A93E8E7E076}"/>
              </a:ext>
            </a:extLst>
          </p:cNvPr>
          <p:cNvSpPr/>
          <p:nvPr/>
        </p:nvSpPr>
        <p:spPr bwMode="auto">
          <a:xfrm rot="10800000">
            <a:off x="3826692" y="3038962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B825F215-3B97-4E43-A282-C3A1364016E1}"/>
              </a:ext>
            </a:extLst>
          </p:cNvPr>
          <p:cNvSpPr/>
          <p:nvPr/>
        </p:nvSpPr>
        <p:spPr bwMode="auto">
          <a:xfrm>
            <a:off x="4708899" y="4337511"/>
            <a:ext cx="762160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head</a:t>
            </a:r>
            <a:endParaRPr lang="zh-TW" altLang="en-US" sz="2400" dirty="0"/>
          </a:p>
        </p:txBody>
      </p:sp>
      <p:sp>
        <p:nvSpPr>
          <p:cNvPr id="76" name="Right Arrow 10">
            <a:extLst>
              <a:ext uri="{FF2B5EF4-FFF2-40B4-BE49-F238E27FC236}">
                <a16:creationId xmlns:a16="http://schemas.microsoft.com/office/drawing/2014/main" id="{29F6D1C7-41A7-4E7F-B710-0472B794A347}"/>
              </a:ext>
            </a:extLst>
          </p:cNvPr>
          <p:cNvSpPr/>
          <p:nvPr/>
        </p:nvSpPr>
        <p:spPr bwMode="auto">
          <a:xfrm rot="10800000">
            <a:off x="3826692" y="4412485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78" name="Elbow Connector 27">
            <a:extLst>
              <a:ext uri="{FF2B5EF4-FFF2-40B4-BE49-F238E27FC236}">
                <a16:creationId xmlns:a16="http://schemas.microsoft.com/office/drawing/2014/main" id="{4BA4F9CD-E6DC-4882-B396-8D248C7409B3}"/>
              </a:ext>
            </a:extLst>
          </p:cNvPr>
          <p:cNvCxnSpPr/>
          <p:nvPr/>
        </p:nvCxnSpPr>
        <p:spPr bwMode="auto">
          <a:xfrm flipH="1">
            <a:off x="3364521" y="5015101"/>
            <a:ext cx="115795" cy="735532"/>
          </a:xfrm>
          <a:prstGeom prst="bentConnector3">
            <a:avLst>
              <a:gd name="adj1" fmla="val -489099"/>
            </a:avLst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9">
            <a:extLst>
              <a:ext uri="{FF2B5EF4-FFF2-40B4-BE49-F238E27FC236}">
                <a16:creationId xmlns:a16="http://schemas.microsoft.com/office/drawing/2014/main" id="{1D6021F8-7E0D-462B-953E-B96AF4844B8C}"/>
              </a:ext>
            </a:extLst>
          </p:cNvPr>
          <p:cNvSpPr/>
          <p:nvPr/>
        </p:nvSpPr>
        <p:spPr bwMode="auto">
          <a:xfrm>
            <a:off x="4098018" y="5296918"/>
            <a:ext cx="2603295" cy="37411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dirty="0">
                <a:solidFill>
                  <a:srgbClr val="FFFF00"/>
                </a:solidFill>
              </a:rPr>
              <a:t>head-&gt;next </a:t>
            </a:r>
            <a:r>
              <a:rPr lang="en-US" altLang="zh-TW" sz="2000" dirty="0">
                <a:solidFill>
                  <a:srgbClr val="FFFF00"/>
                </a:solidFill>
              </a:rPr>
              <a:t>=</a:t>
            </a:r>
            <a:r>
              <a:rPr lang="zh-TW" altLang="en-US" sz="2000" dirty="0">
                <a:solidFill>
                  <a:srgbClr val="FFFF00"/>
                </a:solidFill>
              </a:rPr>
              <a:t>= NULL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FF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3B8F2F8A-CC79-4B49-87BF-3BA9BC34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- </a:t>
            </a:r>
            <a:r>
              <a:rPr lang="en-US" altLang="zh-TW" sz="28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8" grpId="0" animBg="1"/>
      <p:bldP spid="50" grpId="0" animBg="1"/>
      <p:bldP spid="68" grpId="0" animBg="1"/>
      <p:bldP spid="74" grpId="0" animBg="1"/>
      <p:bldP spid="75" grpId="0" animBg="1"/>
      <p:bldP spid="76" grpId="0" animBg="1"/>
      <p:bldP spid="7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/>
          <p:cNvSpPr/>
          <p:nvPr/>
        </p:nvSpPr>
        <p:spPr bwMode="auto">
          <a:xfrm>
            <a:off x="218956" y="1862418"/>
            <a:ext cx="1368152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*</a:t>
            </a:r>
            <a:r>
              <a:rPr lang="en-US" altLang="zh-TW" sz="2000" dirty="0" err="1"/>
              <a:t>ptr_head</a:t>
            </a:r>
            <a:endParaRPr lang="zh-TW" altLang="en-US" sz="2400" dirty="0">
              <a:latin typeface="Times New Roman" pitchFamily="71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2" name="Right Arrow 10"/>
          <p:cNvSpPr/>
          <p:nvPr/>
        </p:nvSpPr>
        <p:spPr bwMode="auto">
          <a:xfrm>
            <a:off x="1587108" y="1922219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54" name="Group 16"/>
          <p:cNvGrpSpPr/>
          <p:nvPr/>
        </p:nvGrpSpPr>
        <p:grpSpPr>
          <a:xfrm>
            <a:off x="2487720" y="4186782"/>
            <a:ext cx="1368152" cy="1152128"/>
            <a:chOff x="3239852" y="3501008"/>
            <a:chExt cx="2664296" cy="2232248"/>
          </a:xfrm>
        </p:grpSpPr>
        <p:sp>
          <p:nvSpPr>
            <p:cNvPr id="55" name="Oval 17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6" name="Rectangle 18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57" name="Rectangle 19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58" name="Group 23"/>
          <p:cNvGrpSpPr/>
          <p:nvPr/>
        </p:nvGrpSpPr>
        <p:grpSpPr>
          <a:xfrm>
            <a:off x="2487719" y="4186782"/>
            <a:ext cx="1368152" cy="1152128"/>
            <a:chOff x="3239852" y="3501008"/>
            <a:chExt cx="2664296" cy="2232248"/>
          </a:xfrm>
        </p:grpSpPr>
        <p:sp>
          <p:nvSpPr>
            <p:cNvPr id="59" name="Oval 2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1" name="Rectangle 2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1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2" name="Rectangle 2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4" name="Group 29"/>
          <p:cNvGrpSpPr/>
          <p:nvPr/>
        </p:nvGrpSpPr>
        <p:grpSpPr>
          <a:xfrm>
            <a:off x="2487721" y="2841445"/>
            <a:ext cx="1368152" cy="1152128"/>
            <a:chOff x="3239852" y="3501008"/>
            <a:chExt cx="2664296" cy="2232248"/>
          </a:xfrm>
        </p:grpSpPr>
        <p:sp>
          <p:nvSpPr>
            <p:cNvPr id="65" name="Oval 3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6" name="Rectangle 3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2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7" name="Rectangle 3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grpSp>
        <p:nvGrpSpPr>
          <p:cNvPr id="69" name="Group 39"/>
          <p:cNvGrpSpPr/>
          <p:nvPr/>
        </p:nvGrpSpPr>
        <p:grpSpPr>
          <a:xfrm>
            <a:off x="2487718" y="1465353"/>
            <a:ext cx="1368152" cy="1152128"/>
            <a:chOff x="3239852" y="3501008"/>
            <a:chExt cx="2664296" cy="2232248"/>
          </a:xfrm>
        </p:grpSpPr>
        <p:sp>
          <p:nvSpPr>
            <p:cNvPr id="70" name="Oval 40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1" name="Rectangle 41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rgbClr val="FF0000"/>
                  </a:solidFill>
                  <a:latin typeface="Times New Roman" pitchFamily="71" charset="0"/>
                </a:rPr>
                <a:t>3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2" name="Rectangle 42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cxnSp>
        <p:nvCxnSpPr>
          <p:cNvPr id="73" name="Elbow Connector 33"/>
          <p:cNvCxnSpPr>
            <a:cxnSpLocks/>
            <a:endCxn id="34" idx="2"/>
          </p:cNvCxnSpPr>
          <p:nvPr/>
        </p:nvCxnSpPr>
        <p:spPr bwMode="auto">
          <a:xfrm flipV="1">
            <a:off x="3467610" y="2020052"/>
            <a:ext cx="4344750" cy="243280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14">
            <a:extLst>
              <a:ext uri="{FF2B5EF4-FFF2-40B4-BE49-F238E27FC236}">
                <a16:creationId xmlns:a16="http://schemas.microsoft.com/office/drawing/2014/main" id="{F97A0747-23FC-4331-B3C5-61BDEAB8158C}"/>
              </a:ext>
            </a:extLst>
          </p:cNvPr>
          <p:cNvSpPr txBox="1"/>
          <p:nvPr/>
        </p:nvSpPr>
        <p:spPr>
          <a:xfrm>
            <a:off x="8475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6BB522-DADA-48F7-9CE2-B69D5007B7FF}"/>
              </a:ext>
            </a:extLst>
          </p:cNvPr>
          <p:cNvSpPr/>
          <p:nvPr/>
        </p:nvSpPr>
        <p:spPr>
          <a:xfrm>
            <a:off x="444790" y="5737995"/>
            <a:ext cx="1071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push 1</a:t>
            </a:r>
          </a:p>
          <a:p>
            <a:r>
              <a:rPr lang="zh-TW" altLang="en-US" dirty="0"/>
              <a:t>push 2</a:t>
            </a:r>
            <a:endParaRPr lang="en-US" altLang="zh-TW" dirty="0"/>
          </a:p>
          <a:p>
            <a:r>
              <a:rPr lang="zh-TW" altLang="en-US" dirty="0"/>
              <a:t>push </a:t>
            </a:r>
            <a:r>
              <a:rPr lang="en-US" altLang="zh-TW" dirty="0"/>
              <a:t>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reverse</a:t>
            </a:r>
          </a:p>
          <a:p>
            <a:endParaRPr lang="zh-TW" altLang="en-US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48565FFC-D202-4BC9-829A-EA4A44182B0F}"/>
              </a:ext>
            </a:extLst>
          </p:cNvPr>
          <p:cNvSpPr/>
          <p:nvPr/>
        </p:nvSpPr>
        <p:spPr bwMode="auto">
          <a:xfrm>
            <a:off x="7380312" y="1663125"/>
            <a:ext cx="864096" cy="35692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NULL</a:t>
            </a:r>
            <a:endParaRPr kumimoji="0" lang="zh-TW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E65B31E9-9B1B-425D-858E-BAEB40B814D9}"/>
              </a:ext>
            </a:extLst>
          </p:cNvPr>
          <p:cNvSpPr/>
          <p:nvPr/>
        </p:nvSpPr>
        <p:spPr bwMode="auto">
          <a:xfrm>
            <a:off x="4730309" y="4688516"/>
            <a:ext cx="639984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/>
              <a:t>tmp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Right Arrow 10">
            <a:extLst>
              <a:ext uri="{FF2B5EF4-FFF2-40B4-BE49-F238E27FC236}">
                <a16:creationId xmlns:a16="http://schemas.microsoft.com/office/drawing/2014/main" id="{D978F67D-2981-4C9A-B77B-F967962369D5}"/>
              </a:ext>
            </a:extLst>
          </p:cNvPr>
          <p:cNvSpPr/>
          <p:nvPr/>
        </p:nvSpPr>
        <p:spPr bwMode="auto">
          <a:xfrm rot="10800000">
            <a:off x="3859638" y="4770349"/>
            <a:ext cx="865734" cy="23871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3F73A4BF-30FC-446A-89B5-B653B936632C}"/>
              </a:ext>
            </a:extLst>
          </p:cNvPr>
          <p:cNvSpPr/>
          <p:nvPr/>
        </p:nvSpPr>
        <p:spPr bwMode="auto">
          <a:xfrm>
            <a:off x="4725363" y="3325268"/>
            <a:ext cx="634378" cy="3976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tail</a:t>
            </a:r>
            <a:endParaRPr lang="zh-TW" alt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0" name="Right Arrow 10">
            <a:extLst>
              <a:ext uri="{FF2B5EF4-FFF2-40B4-BE49-F238E27FC236}">
                <a16:creationId xmlns:a16="http://schemas.microsoft.com/office/drawing/2014/main" id="{58FB0B05-2413-40E8-ACBB-581493CF25AA}"/>
              </a:ext>
            </a:extLst>
          </p:cNvPr>
          <p:cNvSpPr/>
          <p:nvPr/>
        </p:nvSpPr>
        <p:spPr bwMode="auto">
          <a:xfrm rot="10800000">
            <a:off x="3838268" y="3464175"/>
            <a:ext cx="887095" cy="192657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38696C26-9701-4E5A-AC68-90C42B252A61}"/>
              </a:ext>
            </a:extLst>
          </p:cNvPr>
          <p:cNvCxnSpPr>
            <a:cxnSpLocks/>
            <a:stCxn id="67" idx="3"/>
            <a:endCxn id="72" idx="3"/>
          </p:cNvCxnSpPr>
          <p:nvPr/>
        </p:nvCxnSpPr>
        <p:spPr bwMode="auto">
          <a:xfrm flipH="1" flipV="1">
            <a:off x="3467610" y="2236536"/>
            <a:ext cx="3" cy="1376092"/>
          </a:xfrm>
          <a:prstGeom prst="bentConnector3">
            <a:avLst>
              <a:gd name="adj1" fmla="val -762000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9">
            <a:extLst>
              <a:ext uri="{FF2B5EF4-FFF2-40B4-BE49-F238E27FC236}">
                <a16:creationId xmlns:a16="http://schemas.microsoft.com/office/drawing/2014/main" id="{B825F215-3B97-4E43-A282-C3A1364016E1}"/>
              </a:ext>
            </a:extLst>
          </p:cNvPr>
          <p:cNvSpPr/>
          <p:nvPr/>
        </p:nvSpPr>
        <p:spPr bwMode="auto">
          <a:xfrm>
            <a:off x="4708899" y="4312676"/>
            <a:ext cx="762160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head</a:t>
            </a:r>
            <a:endParaRPr lang="zh-TW" altLang="en-US" sz="2400" dirty="0"/>
          </a:p>
        </p:txBody>
      </p:sp>
      <p:sp>
        <p:nvSpPr>
          <p:cNvPr id="76" name="Right Arrow 10">
            <a:extLst>
              <a:ext uri="{FF2B5EF4-FFF2-40B4-BE49-F238E27FC236}">
                <a16:creationId xmlns:a16="http://schemas.microsoft.com/office/drawing/2014/main" id="{29F6D1C7-41A7-4E7F-B710-0472B794A347}"/>
              </a:ext>
            </a:extLst>
          </p:cNvPr>
          <p:cNvSpPr/>
          <p:nvPr/>
        </p:nvSpPr>
        <p:spPr bwMode="auto">
          <a:xfrm rot="10800000">
            <a:off x="3826692" y="4387650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8375466F-2F48-4290-B6D9-940C08585780}"/>
              </a:ext>
            </a:extLst>
          </p:cNvPr>
          <p:cNvCxnSpPr/>
          <p:nvPr/>
        </p:nvCxnSpPr>
        <p:spPr bwMode="auto">
          <a:xfrm flipH="1" flipV="1">
            <a:off x="3467607" y="3700753"/>
            <a:ext cx="3" cy="1376092"/>
          </a:xfrm>
          <a:prstGeom prst="bentConnector3">
            <a:avLst>
              <a:gd name="adj1" fmla="val -762000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9">
            <a:extLst>
              <a:ext uri="{FF2B5EF4-FFF2-40B4-BE49-F238E27FC236}">
                <a16:creationId xmlns:a16="http://schemas.microsoft.com/office/drawing/2014/main" id="{8F0587D9-B26F-46A5-BA2A-B2FCDBF78E78}"/>
              </a:ext>
            </a:extLst>
          </p:cNvPr>
          <p:cNvSpPr/>
          <p:nvPr/>
        </p:nvSpPr>
        <p:spPr bwMode="auto">
          <a:xfrm>
            <a:off x="218956" y="4673933"/>
            <a:ext cx="1368152" cy="3741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/>
              <a:t>*</a:t>
            </a:r>
            <a:r>
              <a:rPr lang="en-US" altLang="zh-TW" sz="2000" dirty="0" err="1"/>
              <a:t>ptr_head</a:t>
            </a:r>
            <a:endParaRPr lang="zh-TW" altLang="en-US" sz="2400" dirty="0">
              <a:latin typeface="Times New Roman" pitchFamily="71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2" name="Right Arrow 10">
            <a:extLst>
              <a:ext uri="{FF2B5EF4-FFF2-40B4-BE49-F238E27FC236}">
                <a16:creationId xmlns:a16="http://schemas.microsoft.com/office/drawing/2014/main" id="{FD0D33A7-993B-4088-9989-378683418779}"/>
              </a:ext>
            </a:extLst>
          </p:cNvPr>
          <p:cNvSpPr/>
          <p:nvPr/>
        </p:nvSpPr>
        <p:spPr bwMode="auto">
          <a:xfrm>
            <a:off x="1587108" y="4733734"/>
            <a:ext cx="865734" cy="2545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7" name="Title 4">
            <a:extLst>
              <a:ext uri="{FF2B5EF4-FFF2-40B4-BE49-F238E27FC236}">
                <a16:creationId xmlns:a16="http://schemas.microsoft.com/office/drawing/2014/main" id="{D1A8EB28-3F48-4310-A4AE-7EEB7A87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zh-TW" dirty="0" err="1"/>
              <a:t>Reverse_List</a:t>
            </a:r>
            <a:r>
              <a:rPr lang="en-US" altLang="zh-TW" dirty="0"/>
              <a:t> - </a:t>
            </a:r>
            <a:r>
              <a:rPr lang="en-US" altLang="zh-TW" sz="280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40" grpId="0" animBg="1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027AE6-8F86-405C-BD28-CD512C3498CC}"/>
              </a:ext>
            </a:extLst>
          </p:cNvPr>
          <p:cNvSpPr/>
          <p:nvPr/>
        </p:nvSpPr>
        <p:spPr bwMode="auto">
          <a:xfrm>
            <a:off x="1187624" y="1268760"/>
            <a:ext cx="6863514" cy="493017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4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CFC6CF-1123-4B3C-B624-9F5FC951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908720"/>
            <a:ext cx="520655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</a:b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Reverse_List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** ptr_head) {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*ptr_head == NULL )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tail = NULL, *tmp = NULL;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 = *ptr_head;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head-&gt;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next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!= NULL) {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tmp = head-&gt;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next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head-&gt;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next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tail;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tail = head;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 = tmp;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head-&gt;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next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tail;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*ptr_head = head; 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D29533E9-CCAD-460E-A599-0E4596962ADB}"/>
              </a:ext>
            </a:extLst>
          </p:cNvPr>
          <p:cNvSpPr txBox="1">
            <a:spLocks/>
          </p:cNvSpPr>
          <p:nvPr/>
        </p:nvSpPr>
        <p:spPr>
          <a:xfrm>
            <a:off x="466481" y="33722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err="1"/>
              <a:t>Reverse_List</a:t>
            </a:r>
            <a:r>
              <a:rPr lang="en-US" altLang="zh-TW" kern="0" dirty="0"/>
              <a:t> - </a:t>
            </a:r>
            <a:r>
              <a:rPr lang="en-US" altLang="zh-TW" sz="2800" kern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 code</a:t>
            </a:r>
            <a:endParaRPr lang="zh-TW" altLang="en-US" sz="2800" kern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 structure</a:t>
            </a:r>
            <a:endParaRPr lang="zh-TW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239852" y="3501008"/>
            <a:ext cx="2664296" cy="2232248"/>
            <a:chOff x="3239852" y="3501008"/>
            <a:chExt cx="2664296" cy="2232248"/>
          </a:xfrm>
        </p:grpSpPr>
        <p:sp>
          <p:nvSpPr>
            <p:cNvPr id="5" name="Oval 4"/>
            <p:cNvSpPr/>
            <p:nvPr/>
          </p:nvSpPr>
          <p:spPr bwMode="auto">
            <a:xfrm>
              <a:off x="3239852" y="3501008"/>
              <a:ext cx="2664296" cy="22322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995936" y="3933056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800" dirty="0">
                  <a:solidFill>
                    <a:schemeClr val="tx1"/>
                  </a:solidFill>
                  <a:latin typeface="Times New Roman" pitchFamily="71" charset="0"/>
                </a:rPr>
                <a:t>data</a:t>
              </a:r>
              <a:endPara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95936" y="4725144"/>
              <a:ext cx="1152128" cy="54006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800" dirty="0">
                  <a:solidFill>
                    <a:schemeClr val="tx1"/>
                  </a:solidFill>
                  <a:latin typeface="Times New Roman" pitchFamily="71" charset="0"/>
                </a:rPr>
                <a:t>next</a:t>
              </a:r>
              <a:endPara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43808" y="34145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Node:</a:t>
            </a:r>
            <a:endParaRPr lang="zh-TW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27DF51D-C166-40E2-A598-6130B732F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42" y="822904"/>
            <a:ext cx="34833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</a:b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typedef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struct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_Node</a:t>
            </a:r>
            <a:r>
              <a:rPr kumimoji="0" lang="en-US" altLang="zh-TW" sz="3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3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data; </a:t>
            </a:r>
            <a:endParaRPr kumimoji="0" lang="en-US" altLang="zh-TW" sz="3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struct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_Node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next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3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3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r>
              <a:rPr kumimoji="0" lang="zh-TW" altLang="zh-TW" sz="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9938" y="980728"/>
            <a:ext cx="5140174" cy="5549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69601-0F7E-47D7-859D-91E02D8E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65126"/>
            <a:ext cx="2625719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&lt;string.h&gt;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"function.h"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main(){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op[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 = NULL;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~scanf(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"%s"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op)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"push"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x; 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Push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(&amp;head, 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"pop"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Pop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"reverse"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Reverse_List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"print"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 = NULL;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4B6BB5-096D-4350-B716-B601A98EE991}"/>
              </a:ext>
            </a:extLst>
          </p:cNvPr>
          <p:cNvSpPr/>
          <p:nvPr/>
        </p:nvSpPr>
        <p:spPr>
          <a:xfrm>
            <a:off x="5796136" y="1052736"/>
            <a:ext cx="17819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Input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push</a:t>
            </a:r>
            <a:r>
              <a:rPr lang="en-US" dirty="0"/>
              <a:t> 1</a:t>
            </a:r>
          </a:p>
          <a:p>
            <a:r>
              <a:rPr lang="en-US" dirty="0"/>
              <a:t>push 2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reverse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print</a:t>
            </a: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289BEF23-5454-422E-B6BB-B4BE723C00B0}"/>
              </a:ext>
            </a:extLst>
          </p:cNvPr>
          <p:cNvSpPr/>
          <p:nvPr/>
        </p:nvSpPr>
        <p:spPr bwMode="auto">
          <a:xfrm>
            <a:off x="6487451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8D27F7-B66B-494C-AF10-90AB45266E14}"/>
              </a:ext>
            </a:extLst>
          </p:cNvPr>
          <p:cNvSpPr/>
          <p:nvPr/>
        </p:nvSpPr>
        <p:spPr>
          <a:xfrm>
            <a:off x="6409818" y="3566897"/>
            <a:ext cx="582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006F577-DFDE-4DF7-B168-ECEB71432665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6700924" y="3874674"/>
            <a:ext cx="0" cy="20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9938" y="980728"/>
            <a:ext cx="5140174" cy="5549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69601-0F7E-47D7-859D-91E02D8E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65126"/>
            <a:ext cx="2630528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&lt;string.h&gt;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"function.h"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main(){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op[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 = NULL;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~scanf(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"%s"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op)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"push"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x; 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Push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(&amp;head, 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"pop"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Pop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"reverse"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Reverse_List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"print"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 = NULL;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4B6BB5-096D-4350-B716-B601A98EE991}"/>
              </a:ext>
            </a:extLst>
          </p:cNvPr>
          <p:cNvSpPr/>
          <p:nvPr/>
        </p:nvSpPr>
        <p:spPr>
          <a:xfrm>
            <a:off x="5796136" y="1052736"/>
            <a:ext cx="17819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push 1</a:t>
            </a:r>
          </a:p>
          <a:p>
            <a:r>
              <a:rPr lang="en-US" dirty="0">
                <a:solidFill>
                  <a:srgbClr val="FF0000"/>
                </a:solidFill>
              </a:rPr>
              <a:t>push</a:t>
            </a:r>
            <a:r>
              <a:rPr lang="en-US" dirty="0"/>
              <a:t> 2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reverse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print</a:t>
            </a:r>
          </a:p>
        </p:txBody>
      </p:sp>
      <p:sp>
        <p:nvSpPr>
          <p:cNvPr id="3" name="流程圖: 接點 2">
            <a:extLst>
              <a:ext uri="{FF2B5EF4-FFF2-40B4-BE49-F238E27FC236}">
                <a16:creationId xmlns:a16="http://schemas.microsoft.com/office/drawing/2014/main" id="{AD4F4DAE-2FC0-49F8-9C12-7C87961E38E8}"/>
              </a:ext>
            </a:extLst>
          </p:cNvPr>
          <p:cNvSpPr/>
          <p:nvPr/>
        </p:nvSpPr>
        <p:spPr bwMode="auto">
          <a:xfrm>
            <a:off x="5796136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289BEF23-5454-422E-B6BB-B4BE723C00B0}"/>
              </a:ext>
            </a:extLst>
          </p:cNvPr>
          <p:cNvSpPr/>
          <p:nvPr/>
        </p:nvSpPr>
        <p:spPr bwMode="auto">
          <a:xfrm>
            <a:off x="6487451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5D9603-A2DD-4A45-909F-5E631621D016}"/>
              </a:ext>
            </a:extLst>
          </p:cNvPr>
          <p:cNvCxnSpPr>
            <a:stCxn id="3" idx="6"/>
            <a:endCxn id="8" idx="2"/>
          </p:cNvCxnSpPr>
          <p:nvPr/>
        </p:nvCxnSpPr>
        <p:spPr bwMode="auto">
          <a:xfrm>
            <a:off x="6300192" y="4329100"/>
            <a:ext cx="187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F64BE29-E84D-43D2-A2FA-254A3F4E74E3}"/>
              </a:ext>
            </a:extLst>
          </p:cNvPr>
          <p:cNvSpPr/>
          <p:nvPr/>
        </p:nvSpPr>
        <p:spPr>
          <a:xfrm>
            <a:off x="5766576" y="3566897"/>
            <a:ext cx="582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178D174-9FA7-44C5-86AD-DFBC1972B876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6057682" y="3874674"/>
            <a:ext cx="0" cy="20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857A448-6479-4840-9FDF-D03F2136CBB7}"/>
              </a:ext>
            </a:extLst>
          </p:cNvPr>
          <p:cNvSpPr/>
          <p:nvPr/>
        </p:nvSpPr>
        <p:spPr>
          <a:xfrm>
            <a:off x="6409818" y="3566897"/>
            <a:ext cx="582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526EF33-D38C-4F7D-9215-111F48C677DC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6700924" y="3874674"/>
            <a:ext cx="0" cy="20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999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9938" y="980728"/>
            <a:ext cx="5140174" cy="5549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69601-0F7E-47D7-859D-91E02D8E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65126"/>
            <a:ext cx="2630528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&lt;string.h&gt;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"function.h"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main(){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op[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 = NULL;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~scanf(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"%s"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op)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"push"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x; 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Push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(&amp;head, 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"pop"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Pop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"reverse"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Reverse_List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"print"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 = NULL;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4B6BB5-096D-4350-B716-B601A98EE991}"/>
              </a:ext>
            </a:extLst>
          </p:cNvPr>
          <p:cNvSpPr/>
          <p:nvPr/>
        </p:nvSpPr>
        <p:spPr>
          <a:xfrm>
            <a:off x="5796136" y="1052736"/>
            <a:ext cx="17819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push 1</a:t>
            </a:r>
          </a:p>
          <a:p>
            <a:r>
              <a:rPr lang="en-US" dirty="0"/>
              <a:t>push 2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</a:p>
          <a:p>
            <a:r>
              <a:rPr lang="en-US" dirty="0"/>
              <a:t>reverse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print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58630015-CF5F-4088-952F-E82C3D285948}"/>
              </a:ext>
            </a:extLst>
          </p:cNvPr>
          <p:cNvSpPr/>
          <p:nvPr/>
        </p:nvSpPr>
        <p:spPr bwMode="auto">
          <a:xfrm>
            <a:off x="5796136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99068A2F-CF65-467C-9D68-EF63A3D7A8AA}"/>
              </a:ext>
            </a:extLst>
          </p:cNvPr>
          <p:cNvSpPr/>
          <p:nvPr/>
        </p:nvSpPr>
        <p:spPr bwMode="auto">
          <a:xfrm>
            <a:off x="6487451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F050895-F0F2-400A-8E46-BBC63A5C11AD}"/>
              </a:ext>
            </a:extLst>
          </p:cNvPr>
          <p:cNvCxnSpPr>
            <a:stCxn id="9" idx="6"/>
            <a:endCxn id="10" idx="2"/>
          </p:cNvCxnSpPr>
          <p:nvPr/>
        </p:nvCxnSpPr>
        <p:spPr bwMode="auto">
          <a:xfrm>
            <a:off x="6300192" y="4329100"/>
            <a:ext cx="187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5F21033-82B2-4A4F-AC66-83CB5FDBB2A9}"/>
              </a:ext>
            </a:extLst>
          </p:cNvPr>
          <p:cNvSpPr/>
          <p:nvPr/>
        </p:nvSpPr>
        <p:spPr>
          <a:xfrm>
            <a:off x="5766576" y="3566897"/>
            <a:ext cx="582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7459384-B1BC-42A7-860F-896600016D30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6057682" y="3874674"/>
            <a:ext cx="0" cy="20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8B33355C-5586-49D4-BABC-18FCB8E7B964}"/>
              </a:ext>
            </a:extLst>
          </p:cNvPr>
          <p:cNvSpPr/>
          <p:nvPr/>
        </p:nvSpPr>
        <p:spPr>
          <a:xfrm>
            <a:off x="5796136" y="4783526"/>
            <a:ext cx="1781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Out</a:t>
            </a:r>
            <a:r>
              <a:rPr lang="en-US" sz="2400" b="1" dirty="0"/>
              <a:t>put</a:t>
            </a:r>
            <a:r>
              <a:rPr lang="en-US" dirty="0"/>
              <a:t>:</a:t>
            </a:r>
          </a:p>
          <a:p>
            <a:r>
              <a:rPr lang="en-US" dirty="0"/>
              <a:t>2 -&gt; 1</a:t>
            </a:r>
          </a:p>
        </p:txBody>
      </p:sp>
    </p:spTree>
    <p:extLst>
      <p:ext uri="{BB962C8B-B14F-4D97-AF65-F5344CB8AC3E}">
        <p14:creationId xmlns:p14="http://schemas.microsoft.com/office/powerpoint/2010/main" val="8280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9938" y="980728"/>
            <a:ext cx="5140174" cy="5549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69601-0F7E-47D7-859D-91E02D8E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65126"/>
            <a:ext cx="2630528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&lt;string.h&gt;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"function.h"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main(){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op[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 = NULL;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~scanf(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"%s"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op)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"push"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x; 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Push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(&amp;head, 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"pop"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Pop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"reverse"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Reverse_List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"print"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 = NULL;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4B6BB5-096D-4350-B716-B601A98EE991}"/>
              </a:ext>
            </a:extLst>
          </p:cNvPr>
          <p:cNvSpPr/>
          <p:nvPr/>
        </p:nvSpPr>
        <p:spPr>
          <a:xfrm>
            <a:off x="5796136" y="1052736"/>
            <a:ext cx="17819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push 1</a:t>
            </a:r>
          </a:p>
          <a:p>
            <a:r>
              <a:rPr lang="en-US" dirty="0"/>
              <a:t>push 2</a:t>
            </a:r>
          </a:p>
          <a:p>
            <a:r>
              <a:rPr lang="en-US" dirty="0"/>
              <a:t>print</a:t>
            </a:r>
          </a:p>
          <a:p>
            <a:r>
              <a:rPr lang="en-US" dirty="0">
                <a:solidFill>
                  <a:srgbClr val="FF0000"/>
                </a:solidFill>
              </a:rPr>
              <a:t>reverse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print</a:t>
            </a:r>
          </a:p>
        </p:txBody>
      </p:sp>
      <p:sp>
        <p:nvSpPr>
          <p:cNvPr id="3" name="流程圖: 接點 2">
            <a:extLst>
              <a:ext uri="{FF2B5EF4-FFF2-40B4-BE49-F238E27FC236}">
                <a16:creationId xmlns:a16="http://schemas.microsoft.com/office/drawing/2014/main" id="{AD4F4DAE-2FC0-49F8-9C12-7C87961E38E8}"/>
              </a:ext>
            </a:extLst>
          </p:cNvPr>
          <p:cNvSpPr/>
          <p:nvPr/>
        </p:nvSpPr>
        <p:spPr bwMode="auto">
          <a:xfrm>
            <a:off x="5796136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289BEF23-5454-422E-B6BB-B4BE723C00B0}"/>
              </a:ext>
            </a:extLst>
          </p:cNvPr>
          <p:cNvSpPr/>
          <p:nvPr/>
        </p:nvSpPr>
        <p:spPr bwMode="auto">
          <a:xfrm>
            <a:off x="6487451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5D9603-A2DD-4A45-909F-5E631621D016}"/>
              </a:ext>
            </a:extLst>
          </p:cNvPr>
          <p:cNvCxnSpPr>
            <a:stCxn id="3" idx="6"/>
            <a:endCxn id="8" idx="2"/>
          </p:cNvCxnSpPr>
          <p:nvPr/>
        </p:nvCxnSpPr>
        <p:spPr bwMode="auto">
          <a:xfrm>
            <a:off x="6300192" y="4329100"/>
            <a:ext cx="187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E516238-1A21-4E06-8390-CE077BE4D594}"/>
              </a:ext>
            </a:extLst>
          </p:cNvPr>
          <p:cNvSpPr/>
          <p:nvPr/>
        </p:nvSpPr>
        <p:spPr>
          <a:xfrm>
            <a:off x="5766576" y="3566897"/>
            <a:ext cx="582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22AB29-357F-4A7B-B9F8-2E859525B75A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6057682" y="3874674"/>
            <a:ext cx="0" cy="20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77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9938" y="980728"/>
            <a:ext cx="5140174" cy="5549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69601-0F7E-47D7-859D-91E02D8E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65126"/>
            <a:ext cx="2630528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&lt;string.h&gt;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"function.h"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main(){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op[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head = NULL; </a:t>
            </a:r>
            <a:endParaRPr lang="en-US" altLang="zh-TW" sz="135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~scanf(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"%s"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op)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"push"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x; scanf(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Push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(&amp;head, x);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"pop"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Pop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"reverse"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Reverse_List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(&amp;head);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strcmp(op,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"print"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==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){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Print_List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350" b="1" dirty="0">
                <a:solidFill>
                  <a:srgbClr val="37474F"/>
                </a:solidFill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Delete_List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(head);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head = NULL;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35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35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4B6BB5-096D-4350-B716-B601A98EE991}"/>
              </a:ext>
            </a:extLst>
          </p:cNvPr>
          <p:cNvSpPr/>
          <p:nvPr/>
        </p:nvSpPr>
        <p:spPr>
          <a:xfrm>
            <a:off x="5796136" y="1052736"/>
            <a:ext cx="17819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push 1</a:t>
            </a:r>
          </a:p>
          <a:p>
            <a:r>
              <a:rPr lang="en-US" dirty="0"/>
              <a:t>push 2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reverse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print</a:t>
            </a:r>
          </a:p>
        </p:txBody>
      </p:sp>
      <p:sp>
        <p:nvSpPr>
          <p:cNvPr id="3" name="流程圖: 接點 2">
            <a:extLst>
              <a:ext uri="{FF2B5EF4-FFF2-40B4-BE49-F238E27FC236}">
                <a16:creationId xmlns:a16="http://schemas.microsoft.com/office/drawing/2014/main" id="{AD4F4DAE-2FC0-49F8-9C12-7C87961E38E8}"/>
              </a:ext>
            </a:extLst>
          </p:cNvPr>
          <p:cNvSpPr/>
          <p:nvPr/>
        </p:nvSpPr>
        <p:spPr bwMode="auto">
          <a:xfrm>
            <a:off x="5796136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1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289BEF23-5454-422E-B6BB-B4BE723C00B0}"/>
              </a:ext>
            </a:extLst>
          </p:cNvPr>
          <p:cNvSpPr/>
          <p:nvPr/>
        </p:nvSpPr>
        <p:spPr bwMode="auto">
          <a:xfrm>
            <a:off x="6487451" y="4077072"/>
            <a:ext cx="504056" cy="504056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2</a:t>
            </a:r>
            <a:endParaRPr kumimoji="0" lang="zh-TW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5D9603-A2DD-4A45-909F-5E631621D016}"/>
              </a:ext>
            </a:extLst>
          </p:cNvPr>
          <p:cNvCxnSpPr>
            <a:stCxn id="3" idx="6"/>
            <a:endCxn id="8" idx="2"/>
          </p:cNvCxnSpPr>
          <p:nvPr/>
        </p:nvCxnSpPr>
        <p:spPr bwMode="auto">
          <a:xfrm>
            <a:off x="6300192" y="4329100"/>
            <a:ext cx="187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E516238-1A21-4E06-8390-CE077BE4D594}"/>
              </a:ext>
            </a:extLst>
          </p:cNvPr>
          <p:cNvSpPr/>
          <p:nvPr/>
        </p:nvSpPr>
        <p:spPr>
          <a:xfrm>
            <a:off x="5766576" y="3566897"/>
            <a:ext cx="5822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22AB29-357F-4A7B-B9F8-2E859525B75A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6057682" y="3874674"/>
            <a:ext cx="0" cy="20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4342046D-7A6F-494D-B9BC-F4CFEBA7F2BA}"/>
              </a:ext>
            </a:extLst>
          </p:cNvPr>
          <p:cNvSpPr/>
          <p:nvPr/>
        </p:nvSpPr>
        <p:spPr>
          <a:xfrm>
            <a:off x="5796136" y="4783526"/>
            <a:ext cx="1781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Out</a:t>
            </a:r>
            <a:r>
              <a:rPr lang="en-US" sz="2400" b="1" dirty="0"/>
              <a:t>put</a:t>
            </a:r>
            <a:r>
              <a:rPr lang="en-US" dirty="0"/>
              <a:t>:</a:t>
            </a:r>
          </a:p>
          <a:p>
            <a:r>
              <a:rPr lang="en-US" dirty="0"/>
              <a:t>1 -&gt; 2</a:t>
            </a:r>
          </a:p>
        </p:txBody>
      </p:sp>
    </p:spTree>
    <p:extLst>
      <p:ext uri="{BB962C8B-B14F-4D97-AF65-F5344CB8AC3E}">
        <p14:creationId xmlns:p14="http://schemas.microsoft.com/office/powerpoint/2010/main" val="3087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971</TotalTime>
  <Words>2783</Words>
  <Application>Microsoft Office PowerPoint</Application>
  <PresentationFormat>如螢幕大小 (4:3)</PresentationFormat>
  <Paragraphs>936</Paragraphs>
  <Slides>34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6" baseType="lpstr">
      <vt:lpstr>Arial Unicode MS</vt:lpstr>
      <vt:lpstr>Menlo</vt:lpstr>
      <vt:lpstr>Roboto Mono</vt:lpstr>
      <vt:lpstr>ヒラギノ角ゴ Pro W3</vt:lpstr>
      <vt:lpstr>微軟正黑體</vt:lpstr>
      <vt:lpstr>新細明體</vt:lpstr>
      <vt:lpstr>Arial</vt:lpstr>
      <vt:lpstr>Calibri</vt:lpstr>
      <vt:lpstr>Courier New</vt:lpstr>
      <vt:lpstr>Times</vt:lpstr>
      <vt:lpstr>Times New Roman</vt:lpstr>
      <vt:lpstr>pptTheme</vt:lpstr>
      <vt:lpstr>12568 - Reverse Linked List ver 2</vt:lpstr>
      <vt:lpstr>12568 - Reverse Linked List ver 2</vt:lpstr>
      <vt:lpstr>12568 - Reverse Linked List ver 2</vt:lpstr>
      <vt:lpstr>Linked list structure</vt:lpstr>
      <vt:lpstr>Main function</vt:lpstr>
      <vt:lpstr>Main function</vt:lpstr>
      <vt:lpstr>Main function</vt:lpstr>
      <vt:lpstr>Main function</vt:lpstr>
      <vt:lpstr>Main function</vt:lpstr>
      <vt:lpstr>Main function</vt:lpstr>
      <vt:lpstr>Main function</vt:lpstr>
      <vt:lpstr>Push</vt:lpstr>
      <vt:lpstr>Push</vt:lpstr>
      <vt:lpstr>Pop</vt:lpstr>
      <vt:lpstr>Pop</vt:lpstr>
      <vt:lpstr>Reverse_List idea</vt:lpstr>
      <vt:lpstr>Reverse_List idea</vt:lpstr>
      <vt:lpstr>Reverse_List idea</vt:lpstr>
      <vt:lpstr>Reverse_List idea</vt:lpstr>
      <vt:lpstr>Reverse_List idea</vt:lpstr>
      <vt:lpstr>Reverse_List idea</vt:lpstr>
      <vt:lpstr>Reverse_List(1/3)</vt:lpstr>
      <vt:lpstr>Reverse_List(1/3)</vt:lpstr>
      <vt:lpstr>Reverse_List(1/3)</vt:lpstr>
      <vt:lpstr>Reverse_List(1/3)</vt:lpstr>
      <vt:lpstr>Reverse_List(2/3)</vt:lpstr>
      <vt:lpstr>Reverse_List(3/3)</vt:lpstr>
      <vt:lpstr>Reverse_List(3/3)</vt:lpstr>
      <vt:lpstr>Reverse_List - Enhanced</vt:lpstr>
      <vt:lpstr>Reverse_List - Enhanced</vt:lpstr>
      <vt:lpstr>Reverse_List - Enhanced</vt:lpstr>
      <vt:lpstr>Reverse_List - Enhanced</vt:lpstr>
      <vt:lpstr>Reverse_List - Enhanced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P3 – Reverse Linked List</dc:title>
  <dc:creator>WMNET</dc:creator>
  <cp:lastModifiedBy>淯崴 楊</cp:lastModifiedBy>
  <cp:revision>408</cp:revision>
  <dcterms:created xsi:type="dcterms:W3CDTF">2017-01-03T04:13:52Z</dcterms:created>
  <dcterms:modified xsi:type="dcterms:W3CDTF">2019-12-29T13:07:58Z</dcterms:modified>
</cp:coreProperties>
</file>