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59" r:id="rId6"/>
    <p:sldId id="260" r:id="rId7"/>
    <p:sldId id="261" r:id="rId8"/>
    <p:sldId id="284" r:id="rId9"/>
    <p:sldId id="285" r:id="rId10"/>
    <p:sldId id="279" r:id="rId11"/>
    <p:sldId id="277" r:id="rId12"/>
    <p:sldId id="287" r:id="rId13"/>
    <p:sldId id="288" r:id="rId14"/>
    <p:sldId id="289" r:id="rId15"/>
    <p:sldId id="290" r:id="rId16"/>
    <p:sldId id="286" r:id="rId17"/>
    <p:sldId id="291" r:id="rId18"/>
    <p:sldId id="29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9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3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2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0F8B-7035-4C48-A799-DECB25368D18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latin typeface="+mn-lt"/>
              </a:rPr>
              <a:t>12574 –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New Year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main function</a:t>
            </a:r>
            <a:endParaRPr lang="zh-TW" altLang="en-US" b="1" dirty="0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9937" y="1393872"/>
            <a:ext cx="592950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#define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100005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pa[N];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 {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&amp;n);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&lt;= n; i++)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lang="en-US" altLang="zh-TW" sz="2400" dirty="0" smtClean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&amp;pa[i]);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ans =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ans += parent_uncle_aunt();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ans += ancestors();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ans -=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"parent" is counted twice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printf(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</a:t>
            </a:r>
            <a:r>
              <a:rPr lang="en-US" altLang="zh-TW" sz="2400" dirty="0" smtClean="0">
                <a:solidFill>
                  <a:srgbClr val="388E3C"/>
                </a:solidFill>
                <a:latin typeface="Arial Unicode MS"/>
                <a:ea typeface="Roboto Mono"/>
              </a:rPr>
              <a:t>\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n"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ans);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409986" y="2579950"/>
            <a:ext cx="1828800" cy="2789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370523" y="2488602"/>
            <a:ext cx="1535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Parents’ ID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84" y="1059127"/>
            <a:ext cx="5010634" cy="43425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3" y="1027906"/>
            <a:ext cx="5246378" cy="44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3" y="2333000"/>
            <a:ext cx="5246378" cy="4448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932" y="2128185"/>
            <a:ext cx="8920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ancestors()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 = pa[n]; p != -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p = pa[p])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16200000">
            <a:off x="6254370" y="3016651"/>
            <a:ext cx="489570" cy="2557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24915" y="2333000"/>
            <a:ext cx="329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Person </a:t>
            </a:r>
            <a:r>
              <a:rPr lang="en-US" altLang="zh-TW" sz="2400" smtClean="0"/>
              <a:t>who passed </a:t>
            </a:r>
            <a:r>
              <a:rPr lang="en-US" altLang="zh-TW" sz="2400" dirty="0" smtClean="0"/>
              <a:t>away</a:t>
            </a:r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 rot="9595983">
            <a:off x="8704699" y="4973528"/>
            <a:ext cx="689251" cy="2789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420889" y="4743681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/>
                </a:solidFill>
              </a:rPr>
              <a:t>p</a:t>
            </a:r>
            <a:r>
              <a:rPr lang="en-US" altLang="zh-TW" dirty="0" smtClean="0">
                <a:solidFill>
                  <a:schemeClr val="accent5"/>
                </a:solidFill>
              </a:rPr>
              <a:t> = pa[n]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3" y="2333000"/>
            <a:ext cx="5246378" cy="4448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932" y="2128185"/>
            <a:ext cx="8920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ancestors()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 = pa[n]; p != -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p = pa[p])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16200000">
            <a:off x="6254370" y="3016651"/>
            <a:ext cx="489570" cy="2557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24915" y="2333000"/>
            <a:ext cx="298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Person who pass away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9038807" y="4603031"/>
            <a:ext cx="1980065" cy="369332"/>
            <a:chOff x="9038807" y="4603031"/>
            <a:chExt cx="1980065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787949" y="4603031"/>
              <a:ext cx="123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Next p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3" y="2333000"/>
            <a:ext cx="5246378" cy="4448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932" y="2128185"/>
            <a:ext cx="8920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ancestors()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 = pa[n]; p != -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p = pa[p])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16200000">
            <a:off x="6254370" y="3016651"/>
            <a:ext cx="489570" cy="2557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24915" y="2333000"/>
            <a:ext cx="298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Person who pass away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76419" y="4040323"/>
            <a:ext cx="1980065" cy="369332"/>
            <a:chOff x="9038807" y="4603031"/>
            <a:chExt cx="1980065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787949" y="4603031"/>
              <a:ext cx="123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Next p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9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3" y="2333000"/>
            <a:ext cx="5246378" cy="4448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932" y="2128185"/>
            <a:ext cx="8920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ancestors()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 = pa[n]; p != -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p = pa[p])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16200000">
            <a:off x="6254370" y="3016651"/>
            <a:ext cx="489570" cy="2557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24915" y="2333000"/>
            <a:ext cx="298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Person who pass away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734681" y="3389297"/>
            <a:ext cx="1980065" cy="369332"/>
            <a:chOff x="9038807" y="4603031"/>
            <a:chExt cx="1980065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787949" y="4603031"/>
              <a:ext cx="123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Next p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4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3" y="2333000"/>
            <a:ext cx="5246378" cy="4448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932" y="2128185"/>
            <a:ext cx="8920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ancestors()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 = pa[n]; p != -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p = pa[p])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16200000">
            <a:off x="6254370" y="3016651"/>
            <a:ext cx="489570" cy="2557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24915" y="2333000"/>
            <a:ext cx="298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Person who pass away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76419" y="2563832"/>
            <a:ext cx="1980065" cy="369332"/>
            <a:chOff x="9038807" y="4603031"/>
            <a:chExt cx="1980065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787949" y="4603031"/>
              <a:ext cx="123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P = -1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4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3" y="2338497"/>
            <a:ext cx="5010634" cy="434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9936" y="1855754"/>
            <a:ext cx="807112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parent_uncle_aunt()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grandparent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pa[pa[n]]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&lt;= 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i++)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(pa[i] == grandparent)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9075809" y="4621232"/>
            <a:ext cx="2277991" cy="369332"/>
            <a:chOff x="9038807" y="4603031"/>
            <a:chExt cx="2277991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787949" y="4603031"/>
              <a:ext cx="152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grandparent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 rot="13803510" flipV="1">
            <a:off x="5886833" y="4431768"/>
            <a:ext cx="1980067" cy="378927"/>
            <a:chOff x="9038807" y="4603031"/>
            <a:chExt cx="1980067" cy="369332"/>
          </a:xfrm>
        </p:grpSpPr>
        <p:sp>
          <p:nvSpPr>
            <p:cNvPr id="11" name="向右箭號 10"/>
            <p:cNvSpPr/>
            <p:nvPr/>
          </p:nvSpPr>
          <p:spPr>
            <a:xfrm rot="10800000">
              <a:off x="9038807" y="4648212"/>
              <a:ext cx="475869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576981" y="4603031"/>
              <a:ext cx="144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               pa[i</a:t>
              </a:r>
              <a:r>
                <a:rPr lang="en-US" altLang="zh-TW" baseline="-25000" dirty="0" smtClean="0">
                  <a:solidFill>
                    <a:schemeClr val="accent1"/>
                  </a:solidFill>
                </a:rPr>
                <a:t>1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]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0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3" y="2338497"/>
            <a:ext cx="5010634" cy="434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9936" y="1855754"/>
            <a:ext cx="807112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parent_uncle_aunt()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grandparent = pa[pa[n]],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&lt;= 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i++)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(pa[i] == grandparent)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9075809" y="4621232"/>
            <a:ext cx="2277991" cy="369332"/>
            <a:chOff x="9038807" y="4603031"/>
            <a:chExt cx="2277991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787949" y="4603031"/>
              <a:ext cx="152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grandparent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 rot="13803510" flipV="1">
            <a:off x="6690735" y="4431768"/>
            <a:ext cx="1980067" cy="378927"/>
            <a:chOff x="9038807" y="4603031"/>
            <a:chExt cx="1980067" cy="369332"/>
          </a:xfrm>
        </p:grpSpPr>
        <p:sp>
          <p:nvSpPr>
            <p:cNvPr id="11" name="向右箭號 10"/>
            <p:cNvSpPr/>
            <p:nvPr/>
          </p:nvSpPr>
          <p:spPr>
            <a:xfrm rot="10800000">
              <a:off x="9038807" y="4648212"/>
              <a:ext cx="475869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576981" y="4603031"/>
              <a:ext cx="144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               pa[i</a:t>
              </a:r>
              <a:r>
                <a:rPr lang="en-US" altLang="zh-TW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]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7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3" y="2338497"/>
            <a:ext cx="5010634" cy="434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</a:t>
            </a:r>
            <a:r>
              <a:rPr lang="en-US" altLang="zh-TW" b="1" dirty="0" smtClean="0">
                <a:latin typeface="+mn-lt"/>
              </a:rPr>
              <a:t>for </a:t>
            </a:r>
            <a:r>
              <a:rPr lang="en-US" altLang="zh-TW" b="1" dirty="0">
                <a:latin typeface="+mn-lt"/>
              </a:rPr>
              <a:t>calculate the number of 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9936" y="1855754"/>
            <a:ext cx="807112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parent_uncle_aunt() {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grandparent = pa[pa[n]], cnt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&lt;= </a:t>
            </a:r>
            <a:r>
              <a:rPr kumimoji="0" lang="en-US" altLang="zh-TW" sz="4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</a:t>
            </a:r>
            <a:r>
              <a:rPr kumimoji="0" lang="zh-TW" altLang="zh-TW" sz="4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i++)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(pa[i] == grandparent)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cnt++;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cnt;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9075809" y="4621232"/>
            <a:ext cx="2277991" cy="369332"/>
            <a:chOff x="9038807" y="4603031"/>
            <a:chExt cx="2277991" cy="369332"/>
          </a:xfrm>
        </p:grpSpPr>
        <p:sp>
          <p:nvSpPr>
            <p:cNvPr id="8" name="向右箭號 7"/>
            <p:cNvSpPr/>
            <p:nvPr/>
          </p:nvSpPr>
          <p:spPr>
            <a:xfrm rot="10800000">
              <a:off x="9038807" y="4648212"/>
              <a:ext cx="689251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787949" y="4603031"/>
              <a:ext cx="152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grandparent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2144813">
            <a:off x="9555531" y="6082432"/>
            <a:ext cx="1631094" cy="369332"/>
            <a:chOff x="9038807" y="4607051"/>
            <a:chExt cx="2141878" cy="369332"/>
          </a:xfrm>
        </p:grpSpPr>
        <p:sp>
          <p:nvSpPr>
            <p:cNvPr id="14" name="向右箭號 13"/>
            <p:cNvSpPr/>
            <p:nvPr/>
          </p:nvSpPr>
          <p:spPr>
            <a:xfrm rot="10800000">
              <a:off x="9038807" y="4648211"/>
              <a:ext cx="432174" cy="278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424040" y="4607051"/>
              <a:ext cx="175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Pa[i</a:t>
              </a:r>
              <a:r>
                <a:rPr lang="en-US" altLang="zh-TW" baseline="-25000" dirty="0" smtClean="0">
                  <a:solidFill>
                    <a:schemeClr val="accent1"/>
                  </a:solidFill>
                </a:rPr>
                <a:t>3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]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Description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Bob is a young kid. He thinks New Year is a tradition that involves many troublesome events such as family reunion, etc. Luckily, there is always one event that can cheer him up - </a:t>
            </a:r>
            <a:r>
              <a:rPr lang="en-US" altLang="zh-TW" b="1" dirty="0">
                <a:solidFill>
                  <a:srgbClr val="FF0000"/>
                </a:solidFill>
              </a:rPr>
              <a:t>receiving red envelopes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However, only his parents, uncles (disregard uncle-in-law), aunts (disregard aunt-in-law), grandparents, grand-grandparents, grand-...-grandparents </a:t>
            </a:r>
            <a:r>
              <a:rPr lang="en-US" altLang="zh-TW" b="1" dirty="0">
                <a:solidFill>
                  <a:srgbClr val="FF0000"/>
                </a:solidFill>
              </a:rPr>
              <a:t>will give him one red envelope in New Year's Eve </a:t>
            </a:r>
            <a:r>
              <a:rPr lang="en-US" altLang="zh-TW" dirty="0"/>
              <a:t>(circled in the family tree</a:t>
            </a:r>
            <a:r>
              <a:rPr lang="en-US" altLang="zh-TW" dirty="0" smtClean="0"/>
              <a:t>).</a:t>
            </a:r>
            <a:r>
              <a:rPr lang="en-US" altLang="zh-TW" dirty="0"/>
              <a:t> 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"</a:t>
            </a:r>
            <a:r>
              <a:rPr lang="en-US" altLang="zh-TW" b="1" dirty="0">
                <a:solidFill>
                  <a:srgbClr val="FF0000"/>
                </a:solidFill>
              </a:rPr>
              <a:t>New Year Family Tree</a:t>
            </a:r>
            <a:r>
              <a:rPr lang="en-US" altLang="zh-TW" dirty="0"/>
              <a:t>".  (Relatives in blue nodes are those who will give Bob red envelopes)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Given </a:t>
            </a:r>
            <a:r>
              <a:rPr lang="en-US" altLang="zh-TW" b="1" dirty="0">
                <a:solidFill>
                  <a:srgbClr val="FF0000"/>
                </a:solidFill>
              </a:rPr>
              <a:t>Bob's "New Year Family Tree", please tell Bob how many envelopes he can get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3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Who will give Bob one red envelope in New Year's Eve</a:t>
            </a:r>
            <a:endParaRPr lang="zh-TW" altLang="en-US" b="1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614"/>
            <a:ext cx="8547714" cy="46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New Year Family Tree</a:t>
            </a:r>
            <a:endParaRPr lang="zh-TW" altLang="en-US" b="1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705"/>
            <a:ext cx="6574224" cy="50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Input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input is in the following format 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N</a:t>
            </a:r>
          </a:p>
          <a:p>
            <a:pPr marL="0" indent="0">
              <a:buNone/>
            </a:pPr>
            <a:r>
              <a:rPr lang="en-US" altLang="zh-TW" dirty="0" smtClean="0"/>
              <a:t>       P1 P2 P3 … PN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N</a:t>
            </a:r>
            <a:r>
              <a:rPr lang="en-US" altLang="zh-TW" dirty="0"/>
              <a:t> is an integer which means there are </a:t>
            </a:r>
            <a:r>
              <a:rPr lang="en-US" altLang="zh-TW" b="1" dirty="0"/>
              <a:t>N</a:t>
            </a:r>
            <a:r>
              <a:rPr lang="en-US" altLang="zh-TW" dirty="0"/>
              <a:t> people in the "New Year Family Tree" (including Bob). People are numbered from </a:t>
            </a:r>
            <a:r>
              <a:rPr lang="en-US" altLang="zh-TW" b="1" dirty="0"/>
              <a:t>1</a:t>
            </a:r>
            <a:r>
              <a:rPr lang="en-US" altLang="zh-TW" dirty="0"/>
              <a:t> to </a:t>
            </a:r>
            <a:r>
              <a:rPr lang="en-US" altLang="zh-TW" b="1" dirty="0"/>
              <a:t>N</a:t>
            </a:r>
            <a:r>
              <a:rPr lang="en-US" altLang="zh-TW" dirty="0"/>
              <a:t>. Bob is numbered with </a:t>
            </a:r>
            <a:r>
              <a:rPr lang="en-US" altLang="zh-TW" b="1" dirty="0"/>
              <a:t>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There are </a:t>
            </a:r>
            <a:r>
              <a:rPr lang="en-US" altLang="zh-TW" b="1" dirty="0"/>
              <a:t>N</a:t>
            </a:r>
            <a:r>
              <a:rPr lang="en-US" altLang="zh-TW" dirty="0"/>
              <a:t> integers in the second line. </a:t>
            </a:r>
            <a:r>
              <a:rPr lang="en-US" altLang="zh-TW" b="1" dirty="0"/>
              <a:t>Pi</a:t>
            </a:r>
            <a:r>
              <a:rPr lang="en-US" altLang="zh-TW" dirty="0"/>
              <a:t> (the </a:t>
            </a:r>
            <a:r>
              <a:rPr lang="en-US" altLang="zh-TW" b="1" dirty="0" err="1"/>
              <a:t>i</a:t>
            </a:r>
            <a:r>
              <a:rPr lang="en-US" altLang="zh-TW" dirty="0" err="1"/>
              <a:t>-th</a:t>
            </a:r>
            <a:r>
              <a:rPr lang="en-US" altLang="zh-TW" dirty="0"/>
              <a:t> number counted from the left) is the parent of person </a:t>
            </a:r>
            <a:r>
              <a:rPr lang="en-US" altLang="zh-TW" b="1" dirty="0" err="1"/>
              <a:t>i</a:t>
            </a:r>
            <a:r>
              <a:rPr lang="en-US" altLang="zh-TW" dirty="0"/>
              <a:t>. If </a:t>
            </a:r>
            <a:r>
              <a:rPr lang="en-US" altLang="zh-TW" b="1" dirty="0"/>
              <a:t>Pi = -1</a:t>
            </a:r>
            <a:r>
              <a:rPr lang="en-US" altLang="zh-TW" dirty="0"/>
              <a:t>, it means that person </a:t>
            </a:r>
            <a:r>
              <a:rPr lang="en-US" altLang="zh-TW" b="1" dirty="0" err="1"/>
              <a:t>i</a:t>
            </a:r>
            <a:r>
              <a:rPr lang="en-US" altLang="zh-TW" dirty="0"/>
              <a:t> 's parent is too old and has passed away.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1 &lt;= N &lt;= 10^5</a:t>
            </a:r>
            <a:endParaRPr lang="pt-BR" altLang="zh-TW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Only the oldest grand-...-</a:t>
            </a:r>
            <a:r>
              <a:rPr lang="en-US" altLang="zh-TW" dirty="0" smtClean="0"/>
              <a:t>grandparent </a:t>
            </a:r>
            <a:r>
              <a:rPr lang="en-US" altLang="zh-TW" dirty="0"/>
              <a:t>has passed away in the "New Year Family Tree"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9870" y="616525"/>
            <a:ext cx="30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Input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02" y="1330325"/>
            <a:ext cx="4352925" cy="99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17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Output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Output </a:t>
            </a:r>
            <a:r>
              <a:rPr lang="en-US" altLang="zh-TW" b="1" dirty="0">
                <a:solidFill>
                  <a:srgbClr val="FF0000"/>
                </a:solidFill>
              </a:rPr>
              <a:t>how many red envelopes Bob will get</a:t>
            </a:r>
            <a:r>
              <a:rPr lang="en-US" altLang="zh-TW" dirty="0"/>
              <a:t>.  Remember to add a newline character in the end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8200" y="3017812"/>
            <a:ext cx="34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</a:t>
            </a:r>
            <a:r>
              <a:rPr lang="en-US" altLang="zh-TW" sz="4000" dirty="0" smtClean="0">
                <a:solidFill>
                  <a:schemeClr val="dk1"/>
                </a:solidFill>
                <a:ea typeface="Calibri"/>
                <a:cs typeface="Calibri"/>
              </a:rPr>
              <a:t>Output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39" y="3799080"/>
            <a:ext cx="2905125" cy="99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0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Idea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Calculate how many ancestors.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Calculate how many parents, uncles, aunts.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4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How to calculate the number of </a:t>
            </a:r>
            <a:r>
              <a:rPr lang="en-US" altLang="zh-TW" b="1" dirty="0" smtClean="0">
                <a:latin typeface="+mn-lt"/>
              </a:rPr>
              <a:t>ancestors?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Only calculate red parts</a:t>
            </a:r>
            <a:r>
              <a:rPr lang="en-US" altLang="zh-TW" sz="2600" dirty="0" smtClean="0"/>
              <a:t>. (</a:t>
            </a:r>
            <a:r>
              <a:rPr lang="en-US" altLang="zh-TW" sz="2600" dirty="0"/>
              <a:t>Direct Blood Relative</a:t>
            </a:r>
            <a:r>
              <a:rPr lang="en-US" altLang="zh-TW" sz="2600" dirty="0" smtClean="0"/>
              <a:t>)</a:t>
            </a:r>
            <a:endParaRPr lang="en-US" altLang="zh-TW" sz="2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984"/>
            <a:ext cx="5246378" cy="44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How to calculate the number of </a:t>
            </a:r>
            <a:r>
              <a:rPr lang="en-US" altLang="zh-TW" b="1" dirty="0" smtClean="0">
                <a:latin typeface="+mn-lt"/>
              </a:rPr>
              <a:t>parents, uncles, aunts?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Only calculate </a:t>
            </a:r>
            <a:r>
              <a:rPr lang="en-US" altLang="zh-TW" sz="2600" dirty="0" smtClean="0"/>
              <a:t>yellow parts. (</a:t>
            </a:r>
            <a:r>
              <a:rPr lang="en-US" altLang="zh-TW" sz="2600" dirty="0"/>
              <a:t>W</a:t>
            </a:r>
            <a:r>
              <a:rPr lang="en-US" altLang="zh-TW" sz="2600" dirty="0" smtClean="0"/>
              <a:t>ho have the same parents)</a:t>
            </a:r>
            <a:endParaRPr lang="en-US" altLang="zh-TW" sz="2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213"/>
            <a:ext cx="5010634" cy="43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370</Words>
  <Application>Microsoft Office PowerPoint</Application>
  <PresentationFormat>寬螢幕</PresentationFormat>
  <Paragraphs>118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 Unicode MS</vt:lpstr>
      <vt:lpstr>Roboto Mono</vt:lpstr>
      <vt:lpstr>新細明體</vt:lpstr>
      <vt:lpstr>Arial</vt:lpstr>
      <vt:lpstr>Calibri</vt:lpstr>
      <vt:lpstr>Calibri Light</vt:lpstr>
      <vt:lpstr>Office 佈景主題</vt:lpstr>
      <vt:lpstr> 12574 – New Year</vt:lpstr>
      <vt:lpstr>Description</vt:lpstr>
      <vt:lpstr>Who will give Bob one red envelope in New Year's Eve</vt:lpstr>
      <vt:lpstr>New Year Family Tree</vt:lpstr>
      <vt:lpstr>Input</vt:lpstr>
      <vt:lpstr>Output</vt:lpstr>
      <vt:lpstr>Idea</vt:lpstr>
      <vt:lpstr>How to calculate the number of ancestors?</vt:lpstr>
      <vt:lpstr>How to calculate the number of parents, uncles, aunts?</vt:lpstr>
      <vt:lpstr>The main function</vt:lpstr>
      <vt:lpstr>Code for calculate the number of ancestors?</vt:lpstr>
      <vt:lpstr>Code for calculate the number of ancestors?</vt:lpstr>
      <vt:lpstr>Code for calculate the number of ancestors?</vt:lpstr>
      <vt:lpstr>Code for calculate the number of ancestors?</vt:lpstr>
      <vt:lpstr>Code for calculate the number of ancestors?</vt:lpstr>
      <vt:lpstr>Code for calculate the number of ancestors?</vt:lpstr>
      <vt:lpstr>Code for calculate the number of ancestors?</vt:lpstr>
      <vt:lpstr>Code for calculate the number of ancestors?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- Full House</dc:title>
  <dc:creator>USER</dc:creator>
  <cp:lastModifiedBy>淯崴 楊</cp:lastModifiedBy>
  <cp:revision>151</cp:revision>
  <dcterms:created xsi:type="dcterms:W3CDTF">2018-10-18T05:24:44Z</dcterms:created>
  <dcterms:modified xsi:type="dcterms:W3CDTF">2019-12-27T15:09:21Z</dcterms:modified>
</cp:coreProperties>
</file>