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9" r:id="rId4"/>
    <p:sldId id="260" r:id="rId5"/>
    <p:sldId id="261" r:id="rId6"/>
    <p:sldId id="267" r:id="rId7"/>
    <p:sldId id="269" r:id="rId8"/>
    <p:sldId id="270" r:id="rId9"/>
    <p:sldId id="262" r:id="rId10"/>
    <p:sldId id="263" r:id="rId11"/>
    <p:sldId id="271" r:id="rId12"/>
    <p:sldId id="272" r:id="rId13"/>
    <p:sldId id="274" r:id="rId14"/>
    <p:sldId id="264" r:id="rId15"/>
    <p:sldId id="273" r:id="rId16"/>
    <p:sldId id="265" r:id="rId17"/>
    <p:sldId id="275" r:id="rId18"/>
    <p:sldId id="276" r:id="rId19"/>
    <p:sldId id="279" r:id="rId20"/>
    <p:sldId id="294" r:id="rId21"/>
    <p:sldId id="300" r:id="rId22"/>
    <p:sldId id="296" r:id="rId23"/>
    <p:sldId id="297" r:id="rId24"/>
    <p:sldId id="301" r:id="rId25"/>
    <p:sldId id="298" r:id="rId26"/>
    <p:sldId id="299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7" r:id="rId52"/>
    <p:sldId id="326" r:id="rId53"/>
    <p:sldId id="328" r:id="rId54"/>
    <p:sldId id="329" r:id="rId55"/>
    <p:sldId id="332" r:id="rId56"/>
    <p:sldId id="331" r:id="rId57"/>
    <p:sldId id="333" r:id="rId58"/>
    <p:sldId id="334" r:id="rId59"/>
    <p:sldId id="336" r:id="rId60"/>
    <p:sldId id="337" r:id="rId61"/>
    <p:sldId id="335" r:id="rId62"/>
    <p:sldId id="338" r:id="rId63"/>
    <p:sldId id="339" r:id="rId64"/>
    <p:sldId id="340" r:id="rId65"/>
    <p:sldId id="341" r:id="rId66"/>
    <p:sldId id="342" r:id="rId67"/>
    <p:sldId id="343" r:id="rId68"/>
    <p:sldId id="344" r:id="rId6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307"/>
    <a:srgbClr val="2227EA"/>
    <a:srgbClr val="DBB807"/>
    <a:srgbClr val="3E5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75852-7746-4C38-AE55-B650BB306519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14FB8-974B-42DE-A539-C7F1F5D43F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87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964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05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769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51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79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543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540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879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841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295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297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715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221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142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479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116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890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739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587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677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334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07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30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2926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9933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497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9951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7342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9831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573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1307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0222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93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7925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5675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2245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5058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6467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264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5415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5381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307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762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119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641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3604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7794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1971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8410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4523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9521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4942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602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855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714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523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69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7973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5562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406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81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949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44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000" b="1" dirty="0"/>
              <a:t>12584 – The Beauty of Distributing</a:t>
            </a:r>
            <a:endParaRPr lang="zh-TW" altLang="en-US" sz="40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1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Idea – Determine the level (1)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sum</a:t>
            </a:r>
            <a:r>
              <a:rPr lang="en-US" altLang="zh-TW" dirty="0"/>
              <a:t> of all skills equals to the sum of all reels, and all </a:t>
            </a:r>
            <a:r>
              <a:rPr lang="en-US" altLang="zh-TW" dirty="0">
                <a:solidFill>
                  <a:srgbClr val="FF0000"/>
                </a:solidFill>
              </a:rPr>
              <a:t>skills</a:t>
            </a:r>
            <a:r>
              <a:rPr lang="en-US" altLang="zh-TW" dirty="0"/>
              <a:t> should be at </a:t>
            </a:r>
            <a:r>
              <a:rPr lang="en-US" altLang="zh-TW" dirty="0" smtClean="0">
                <a:solidFill>
                  <a:srgbClr val="FF0000"/>
                </a:solidFill>
              </a:rPr>
              <a:t>the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same </a:t>
            </a:r>
            <a:r>
              <a:rPr lang="en-US" altLang="zh-TW" dirty="0">
                <a:solidFill>
                  <a:srgbClr val="FF0000"/>
                </a:solidFill>
              </a:rPr>
              <a:t>level.</a:t>
            </a:r>
          </a:p>
          <a:p>
            <a:r>
              <a:rPr lang="en-US" altLang="zh-TW" dirty="0"/>
              <a:t>So, if we want to learn </a:t>
            </a:r>
            <a:r>
              <a:rPr lang="en-US" altLang="zh-TW" dirty="0">
                <a:solidFill>
                  <a:srgbClr val="FF0000"/>
                </a:solidFill>
              </a:rPr>
              <a:t>K skills</a:t>
            </a:r>
            <a:r>
              <a:rPr lang="en-US" altLang="zh-TW" dirty="0"/>
              <a:t>,</a:t>
            </a:r>
          </a:p>
          <a:p>
            <a:pPr lvl="1"/>
            <a:r>
              <a:rPr lang="en-US" altLang="zh-TW" dirty="0"/>
              <a:t>Every skill’s </a:t>
            </a:r>
            <a:r>
              <a:rPr lang="en-US" altLang="zh-TW" dirty="0">
                <a:solidFill>
                  <a:srgbClr val="FF0000"/>
                </a:solidFill>
              </a:rPr>
              <a:t>level</a:t>
            </a:r>
            <a:r>
              <a:rPr lang="en-US" altLang="zh-TW" dirty="0"/>
              <a:t> is </a:t>
            </a:r>
            <a:r>
              <a:rPr lang="en-US" altLang="zh-TW" dirty="0">
                <a:solidFill>
                  <a:srgbClr val="FF0000"/>
                </a:solidFill>
              </a:rPr>
              <a:t>sum / K</a:t>
            </a:r>
            <a:endParaRPr lang="en-US" altLang="zh-TW" dirty="0"/>
          </a:p>
          <a:p>
            <a:r>
              <a:rPr lang="en-US" altLang="zh-TW" dirty="0"/>
              <a:t> If the skill level </a:t>
            </a:r>
            <a:r>
              <a:rPr lang="en-US" altLang="zh-TW" dirty="0">
                <a:solidFill>
                  <a:srgbClr val="FF0000"/>
                </a:solidFill>
              </a:rPr>
              <a:t>sum / K </a:t>
            </a:r>
            <a:r>
              <a:rPr lang="en-US" altLang="zh-TW" dirty="0"/>
              <a:t>is an integer, it’s legal.</a:t>
            </a:r>
          </a:p>
          <a:p>
            <a:pPr lvl="1"/>
            <a:r>
              <a:rPr lang="en-US" altLang="zh-TW" dirty="0"/>
              <a:t>So we should </a:t>
            </a:r>
            <a:r>
              <a:rPr lang="en-US" altLang="zh-TW" dirty="0">
                <a:solidFill>
                  <a:srgbClr val="FF0000"/>
                </a:solidFill>
              </a:rPr>
              <a:t>skip</a:t>
            </a:r>
            <a:r>
              <a:rPr lang="en-US" altLang="zh-TW" dirty="0"/>
              <a:t> those K skills that lead to </a:t>
            </a:r>
            <a:r>
              <a:rPr lang="en-US" altLang="zh-TW" dirty="0">
                <a:solidFill>
                  <a:srgbClr val="FF0000"/>
                </a:solidFill>
              </a:rPr>
              <a:t>non-integer</a:t>
            </a:r>
            <a:r>
              <a:rPr lang="en-US" altLang="zh-TW" dirty="0"/>
              <a:t> skill levels.</a:t>
            </a:r>
          </a:p>
          <a:p>
            <a:pPr lvl="1"/>
            <a:r>
              <a:rPr lang="en-US" altLang="zh-TW" dirty="0"/>
              <a:t>For example, 12 / 5 = 2.4</a:t>
            </a:r>
          </a:p>
          <a:p>
            <a:pPr lvl="2"/>
            <a:r>
              <a:rPr lang="en-US" altLang="zh-TW" dirty="0" smtClean="0"/>
              <a:t>That is, </a:t>
            </a:r>
            <a:r>
              <a:rPr lang="en-US" altLang="zh-TW" dirty="0"/>
              <a:t>if the sum is 12, we can’t learn 5 skills.</a:t>
            </a:r>
          </a:p>
        </p:txBody>
      </p:sp>
    </p:spTree>
    <p:extLst>
      <p:ext uri="{BB962C8B-B14F-4D97-AF65-F5344CB8AC3E}">
        <p14:creationId xmlns:p14="http://schemas.microsoft.com/office/powerpoint/2010/main" val="132414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Idea – Determine the level (2)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1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We can imagine the </a:t>
            </a:r>
            <a:r>
              <a:rPr lang="en-US" altLang="zh-TW" dirty="0">
                <a:solidFill>
                  <a:srgbClr val="FF0000"/>
                </a:solidFill>
              </a:rPr>
              <a:t>skills</a:t>
            </a:r>
            <a:r>
              <a:rPr lang="en-US" altLang="zh-TW" dirty="0"/>
              <a:t> as </a:t>
            </a:r>
            <a:r>
              <a:rPr lang="en-US" altLang="zh-TW" dirty="0">
                <a:solidFill>
                  <a:srgbClr val="FF0000"/>
                </a:solidFill>
              </a:rPr>
              <a:t>boxes.</a:t>
            </a:r>
          </a:p>
          <a:p>
            <a:r>
              <a:rPr lang="en-US" altLang="zh-TW" dirty="0"/>
              <a:t>And we need to use the reels to fill them.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75D579-FFCB-4934-BC03-3D3813E6D440}"/>
              </a:ext>
            </a:extLst>
          </p:cNvPr>
          <p:cNvSpPr/>
          <p:nvPr/>
        </p:nvSpPr>
        <p:spPr>
          <a:xfrm>
            <a:off x="4623258" y="3717032"/>
            <a:ext cx="1296138" cy="208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6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307307-2A63-453B-9CA8-49B18206EF75}"/>
              </a:ext>
            </a:extLst>
          </p:cNvPr>
          <p:cNvSpPr/>
          <p:nvPr/>
        </p:nvSpPr>
        <p:spPr>
          <a:xfrm>
            <a:off x="6084174" y="3717032"/>
            <a:ext cx="1296138" cy="208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6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7D6C8C-9BA7-4B7B-8475-EBEF3E3B5D20}"/>
              </a:ext>
            </a:extLst>
          </p:cNvPr>
          <p:cNvSpPr/>
          <p:nvPr/>
        </p:nvSpPr>
        <p:spPr>
          <a:xfrm>
            <a:off x="611566" y="3836823"/>
            <a:ext cx="1296138" cy="38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917B14C7-B339-4200-80A7-95788BEF298D}"/>
              </a:ext>
            </a:extLst>
          </p:cNvPr>
          <p:cNvSpPr txBox="1">
            <a:spLocks/>
          </p:cNvSpPr>
          <p:nvPr/>
        </p:nvSpPr>
        <p:spPr>
          <a:xfrm>
            <a:off x="457200" y="2991898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EC0CED8E-48B3-4B7E-8CE2-5EB17F353871}"/>
              </a:ext>
            </a:extLst>
          </p:cNvPr>
          <p:cNvSpPr txBox="1">
            <a:spLocks/>
          </p:cNvSpPr>
          <p:nvPr/>
        </p:nvSpPr>
        <p:spPr>
          <a:xfrm>
            <a:off x="4479983" y="302322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5C48BDF-7B44-4696-AB1E-2D526464DE85}"/>
              </a:ext>
            </a:extLst>
          </p:cNvPr>
          <p:cNvSpPr/>
          <p:nvPr/>
        </p:nvSpPr>
        <p:spPr>
          <a:xfrm>
            <a:off x="611566" y="4436997"/>
            <a:ext cx="1296138" cy="38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5EDC2E3-C560-4D99-9993-16AFD4056F0A}"/>
              </a:ext>
            </a:extLst>
          </p:cNvPr>
          <p:cNvSpPr/>
          <p:nvPr/>
        </p:nvSpPr>
        <p:spPr>
          <a:xfrm>
            <a:off x="611566" y="5044688"/>
            <a:ext cx="1296138" cy="7129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DAC0956-527A-48DD-99AF-F809F7094543}"/>
              </a:ext>
            </a:extLst>
          </p:cNvPr>
          <p:cNvSpPr/>
          <p:nvPr/>
        </p:nvSpPr>
        <p:spPr>
          <a:xfrm>
            <a:off x="2224332" y="4800236"/>
            <a:ext cx="1296138" cy="1557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0654FB0F-AD0E-4C0E-A557-53C3C1A4DF19}"/>
              </a:ext>
            </a:extLst>
          </p:cNvPr>
          <p:cNvSpPr txBox="1">
            <a:spLocks/>
          </p:cNvSpPr>
          <p:nvPr/>
        </p:nvSpPr>
        <p:spPr>
          <a:xfrm>
            <a:off x="4788025" y="5949280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1</a:t>
            </a: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CDB4CB73-641B-44BA-866D-AE8D519C2C33}"/>
              </a:ext>
            </a:extLst>
          </p:cNvPr>
          <p:cNvSpPr txBox="1">
            <a:spLocks/>
          </p:cNvSpPr>
          <p:nvPr/>
        </p:nvSpPr>
        <p:spPr>
          <a:xfrm>
            <a:off x="6264191" y="5949280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2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4F237AA-CA63-4B00-BC4A-9A43A75F8F14}"/>
              </a:ext>
            </a:extLst>
          </p:cNvPr>
          <p:cNvSpPr/>
          <p:nvPr/>
        </p:nvSpPr>
        <p:spPr>
          <a:xfrm>
            <a:off x="2224332" y="3429000"/>
            <a:ext cx="1296138" cy="1144617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477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Idea – Determine the level (2)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1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We can imagine the </a:t>
            </a:r>
            <a:r>
              <a:rPr lang="en-US" altLang="zh-TW" dirty="0">
                <a:solidFill>
                  <a:srgbClr val="FF0000"/>
                </a:solidFill>
              </a:rPr>
              <a:t>skills</a:t>
            </a:r>
            <a:r>
              <a:rPr lang="en-US" altLang="zh-TW" dirty="0"/>
              <a:t> as </a:t>
            </a:r>
            <a:r>
              <a:rPr lang="en-US" altLang="zh-TW" dirty="0">
                <a:solidFill>
                  <a:srgbClr val="FF0000"/>
                </a:solidFill>
              </a:rPr>
              <a:t>boxes.</a:t>
            </a:r>
          </a:p>
          <a:p>
            <a:r>
              <a:rPr lang="en-US" altLang="zh-TW" dirty="0"/>
              <a:t>And we need to use the reels to fill them.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75D579-FFCB-4934-BC03-3D3813E6D440}"/>
              </a:ext>
            </a:extLst>
          </p:cNvPr>
          <p:cNvSpPr/>
          <p:nvPr/>
        </p:nvSpPr>
        <p:spPr>
          <a:xfrm>
            <a:off x="4623258" y="3717032"/>
            <a:ext cx="1296138" cy="208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6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307307-2A63-453B-9CA8-49B18206EF75}"/>
              </a:ext>
            </a:extLst>
          </p:cNvPr>
          <p:cNvSpPr/>
          <p:nvPr/>
        </p:nvSpPr>
        <p:spPr>
          <a:xfrm>
            <a:off x="6084174" y="3717032"/>
            <a:ext cx="1296138" cy="208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6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7D6C8C-9BA7-4B7B-8475-EBEF3E3B5D20}"/>
              </a:ext>
            </a:extLst>
          </p:cNvPr>
          <p:cNvSpPr/>
          <p:nvPr/>
        </p:nvSpPr>
        <p:spPr>
          <a:xfrm>
            <a:off x="4623257" y="5398503"/>
            <a:ext cx="1296138" cy="3966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917B14C7-B339-4200-80A7-95788BEF298D}"/>
              </a:ext>
            </a:extLst>
          </p:cNvPr>
          <p:cNvSpPr txBox="1">
            <a:spLocks/>
          </p:cNvSpPr>
          <p:nvPr/>
        </p:nvSpPr>
        <p:spPr>
          <a:xfrm>
            <a:off x="457200" y="2991898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EC0CED8E-48B3-4B7E-8CE2-5EB17F353871}"/>
              </a:ext>
            </a:extLst>
          </p:cNvPr>
          <p:cNvSpPr txBox="1">
            <a:spLocks/>
          </p:cNvSpPr>
          <p:nvPr/>
        </p:nvSpPr>
        <p:spPr>
          <a:xfrm>
            <a:off x="4479983" y="302322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5C48BDF-7B44-4696-AB1E-2D526464DE85}"/>
              </a:ext>
            </a:extLst>
          </p:cNvPr>
          <p:cNvSpPr/>
          <p:nvPr/>
        </p:nvSpPr>
        <p:spPr>
          <a:xfrm>
            <a:off x="6090028" y="5378216"/>
            <a:ext cx="1296138" cy="4169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5EDC2E3-C560-4D99-9993-16AFD4056F0A}"/>
              </a:ext>
            </a:extLst>
          </p:cNvPr>
          <p:cNvSpPr/>
          <p:nvPr/>
        </p:nvSpPr>
        <p:spPr>
          <a:xfrm>
            <a:off x="6084174" y="4679411"/>
            <a:ext cx="1296138" cy="7129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DAC0956-527A-48DD-99AF-F809F7094543}"/>
              </a:ext>
            </a:extLst>
          </p:cNvPr>
          <p:cNvSpPr/>
          <p:nvPr/>
        </p:nvSpPr>
        <p:spPr>
          <a:xfrm>
            <a:off x="4623258" y="3725048"/>
            <a:ext cx="1296138" cy="1683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0654FB0F-AD0E-4C0E-A557-53C3C1A4DF19}"/>
              </a:ext>
            </a:extLst>
          </p:cNvPr>
          <p:cNvSpPr txBox="1">
            <a:spLocks/>
          </p:cNvSpPr>
          <p:nvPr/>
        </p:nvSpPr>
        <p:spPr>
          <a:xfrm>
            <a:off x="4788025" y="5949280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1</a:t>
            </a: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CDB4CB73-641B-44BA-866D-AE8D519C2C33}"/>
              </a:ext>
            </a:extLst>
          </p:cNvPr>
          <p:cNvSpPr txBox="1">
            <a:spLocks/>
          </p:cNvSpPr>
          <p:nvPr/>
        </p:nvSpPr>
        <p:spPr>
          <a:xfrm>
            <a:off x="6264191" y="5949280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2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4F237AA-CA63-4B00-BC4A-9A43A75F8F14}"/>
              </a:ext>
            </a:extLst>
          </p:cNvPr>
          <p:cNvSpPr/>
          <p:nvPr/>
        </p:nvSpPr>
        <p:spPr>
          <a:xfrm>
            <a:off x="6084174" y="3725368"/>
            <a:ext cx="1296138" cy="964458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83D492-8ABF-4D82-8B9F-BC6937BB3D18}"/>
              </a:ext>
            </a:extLst>
          </p:cNvPr>
          <p:cNvSpPr/>
          <p:nvPr/>
        </p:nvSpPr>
        <p:spPr>
          <a:xfrm>
            <a:off x="611566" y="3836823"/>
            <a:ext cx="1296138" cy="38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E11EFE8-0AFE-4337-B712-8F130C1B05A6}"/>
              </a:ext>
            </a:extLst>
          </p:cNvPr>
          <p:cNvSpPr/>
          <p:nvPr/>
        </p:nvSpPr>
        <p:spPr>
          <a:xfrm>
            <a:off x="611566" y="4436997"/>
            <a:ext cx="1296138" cy="38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11E1500-CCB4-4D78-B5AF-6D1D33C0BDC6}"/>
              </a:ext>
            </a:extLst>
          </p:cNvPr>
          <p:cNvSpPr/>
          <p:nvPr/>
        </p:nvSpPr>
        <p:spPr>
          <a:xfrm>
            <a:off x="611566" y="5044688"/>
            <a:ext cx="1296138" cy="7129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A6B8A23-8550-42A6-8089-71FF7B9B1DCC}"/>
              </a:ext>
            </a:extLst>
          </p:cNvPr>
          <p:cNvSpPr/>
          <p:nvPr/>
        </p:nvSpPr>
        <p:spPr>
          <a:xfrm>
            <a:off x="2224332" y="4800236"/>
            <a:ext cx="1296138" cy="1557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37649E0-23D1-4EDD-A481-21504718F3D7}"/>
              </a:ext>
            </a:extLst>
          </p:cNvPr>
          <p:cNvSpPr/>
          <p:nvPr/>
        </p:nvSpPr>
        <p:spPr>
          <a:xfrm>
            <a:off x="2224332" y="3429000"/>
            <a:ext cx="1296138" cy="1144617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173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Idea – Determine the level (2)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1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We can imagine the </a:t>
            </a:r>
            <a:r>
              <a:rPr lang="en-US" altLang="zh-TW" dirty="0">
                <a:solidFill>
                  <a:srgbClr val="FF0000"/>
                </a:solidFill>
              </a:rPr>
              <a:t>skills</a:t>
            </a:r>
            <a:r>
              <a:rPr lang="en-US" altLang="zh-TW" dirty="0"/>
              <a:t> as </a:t>
            </a:r>
            <a:r>
              <a:rPr lang="en-US" altLang="zh-TW" dirty="0">
                <a:solidFill>
                  <a:srgbClr val="FF0000"/>
                </a:solidFill>
              </a:rPr>
              <a:t>boxes.</a:t>
            </a:r>
          </a:p>
          <a:p>
            <a:r>
              <a:rPr lang="en-US" altLang="zh-TW" dirty="0"/>
              <a:t>And we need to use the reels to fill them.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75D579-FFCB-4934-BC03-3D3813E6D440}"/>
              </a:ext>
            </a:extLst>
          </p:cNvPr>
          <p:cNvSpPr/>
          <p:nvPr/>
        </p:nvSpPr>
        <p:spPr>
          <a:xfrm>
            <a:off x="3779912" y="4653136"/>
            <a:ext cx="804799" cy="1098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2.4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307307-2A63-453B-9CA8-49B18206EF75}"/>
              </a:ext>
            </a:extLst>
          </p:cNvPr>
          <p:cNvSpPr/>
          <p:nvPr/>
        </p:nvSpPr>
        <p:spPr>
          <a:xfrm>
            <a:off x="5960110" y="4653136"/>
            <a:ext cx="804799" cy="1098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2.4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7D6C8C-9BA7-4B7B-8475-EBEF3E3B5D20}"/>
              </a:ext>
            </a:extLst>
          </p:cNvPr>
          <p:cNvSpPr/>
          <p:nvPr/>
        </p:nvSpPr>
        <p:spPr>
          <a:xfrm>
            <a:off x="611566" y="3836823"/>
            <a:ext cx="1296138" cy="38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917B14C7-B339-4200-80A7-95788BEF298D}"/>
              </a:ext>
            </a:extLst>
          </p:cNvPr>
          <p:cNvSpPr txBox="1">
            <a:spLocks/>
          </p:cNvSpPr>
          <p:nvPr/>
        </p:nvSpPr>
        <p:spPr>
          <a:xfrm>
            <a:off x="457200" y="2991898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EC0CED8E-48B3-4B7E-8CE2-5EB17F353871}"/>
              </a:ext>
            </a:extLst>
          </p:cNvPr>
          <p:cNvSpPr txBox="1">
            <a:spLocks/>
          </p:cNvSpPr>
          <p:nvPr/>
        </p:nvSpPr>
        <p:spPr>
          <a:xfrm>
            <a:off x="4479983" y="302322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5C48BDF-7B44-4696-AB1E-2D526464DE85}"/>
              </a:ext>
            </a:extLst>
          </p:cNvPr>
          <p:cNvSpPr/>
          <p:nvPr/>
        </p:nvSpPr>
        <p:spPr>
          <a:xfrm>
            <a:off x="611566" y="4436997"/>
            <a:ext cx="1296138" cy="38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5EDC2E3-C560-4D99-9993-16AFD4056F0A}"/>
              </a:ext>
            </a:extLst>
          </p:cNvPr>
          <p:cNvSpPr/>
          <p:nvPr/>
        </p:nvSpPr>
        <p:spPr>
          <a:xfrm>
            <a:off x="611566" y="5044688"/>
            <a:ext cx="1296138" cy="7129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DAC0956-527A-48DD-99AF-F809F7094543}"/>
              </a:ext>
            </a:extLst>
          </p:cNvPr>
          <p:cNvSpPr/>
          <p:nvPr/>
        </p:nvSpPr>
        <p:spPr>
          <a:xfrm>
            <a:off x="2224332" y="4800236"/>
            <a:ext cx="1296138" cy="1557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0654FB0F-AD0E-4C0E-A557-53C3C1A4DF19}"/>
              </a:ext>
            </a:extLst>
          </p:cNvPr>
          <p:cNvSpPr txBox="1">
            <a:spLocks/>
          </p:cNvSpPr>
          <p:nvPr/>
        </p:nvSpPr>
        <p:spPr>
          <a:xfrm>
            <a:off x="3739006" y="5825543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1</a:t>
            </a: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CDB4CB73-641B-44BA-866D-AE8D519C2C33}"/>
              </a:ext>
            </a:extLst>
          </p:cNvPr>
          <p:cNvSpPr txBox="1">
            <a:spLocks/>
          </p:cNvSpPr>
          <p:nvPr/>
        </p:nvSpPr>
        <p:spPr>
          <a:xfrm>
            <a:off x="4876532" y="5825543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2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4F237AA-CA63-4B00-BC4A-9A43A75F8F14}"/>
              </a:ext>
            </a:extLst>
          </p:cNvPr>
          <p:cNvSpPr/>
          <p:nvPr/>
        </p:nvSpPr>
        <p:spPr>
          <a:xfrm>
            <a:off x="2224332" y="3429000"/>
            <a:ext cx="1296138" cy="1144617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00607CEE-9397-41D4-B63C-4BF0DB4449D7}"/>
              </a:ext>
            </a:extLst>
          </p:cNvPr>
          <p:cNvSpPr txBox="1">
            <a:spLocks/>
          </p:cNvSpPr>
          <p:nvPr/>
        </p:nvSpPr>
        <p:spPr>
          <a:xfrm>
            <a:off x="4479983" y="3724687"/>
            <a:ext cx="3666851" cy="523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1" i="1" dirty="0">
                <a:solidFill>
                  <a:srgbClr val="FF0000"/>
                </a:solidFill>
              </a:rPr>
              <a:t>No non-integer box sizes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A75D579-FFCB-4934-BC03-3D3813E6D440}"/>
              </a:ext>
            </a:extLst>
          </p:cNvPr>
          <p:cNvSpPr/>
          <p:nvPr/>
        </p:nvSpPr>
        <p:spPr>
          <a:xfrm>
            <a:off x="4870011" y="4653136"/>
            <a:ext cx="804799" cy="1098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2.4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A75D579-FFCB-4934-BC03-3D3813E6D440}"/>
              </a:ext>
            </a:extLst>
          </p:cNvPr>
          <p:cNvSpPr/>
          <p:nvPr/>
        </p:nvSpPr>
        <p:spPr>
          <a:xfrm>
            <a:off x="7050209" y="4653136"/>
            <a:ext cx="804799" cy="1098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2.4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A75D579-FFCB-4934-BC03-3D3813E6D440}"/>
              </a:ext>
            </a:extLst>
          </p:cNvPr>
          <p:cNvSpPr/>
          <p:nvPr/>
        </p:nvSpPr>
        <p:spPr>
          <a:xfrm>
            <a:off x="8140309" y="4653136"/>
            <a:ext cx="804799" cy="1098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2.4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乘號 2">
            <a:extLst>
              <a:ext uri="{FF2B5EF4-FFF2-40B4-BE49-F238E27FC236}">
                <a16:creationId xmlns:a16="http://schemas.microsoft.com/office/drawing/2014/main" id="{3AB3CBC8-8311-4ADE-ADF6-8E6545CFE308}"/>
              </a:ext>
            </a:extLst>
          </p:cNvPr>
          <p:cNvSpPr/>
          <p:nvPr/>
        </p:nvSpPr>
        <p:spPr>
          <a:xfrm>
            <a:off x="3837098" y="3610354"/>
            <a:ext cx="4579174" cy="3015212"/>
          </a:xfrm>
          <a:prstGeom prst="mathMultiply">
            <a:avLst>
              <a:gd name="adj1" fmla="val 14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CDB4CB73-641B-44BA-866D-AE8D519C2C33}"/>
              </a:ext>
            </a:extLst>
          </p:cNvPr>
          <p:cNvSpPr txBox="1">
            <a:spLocks/>
          </p:cNvSpPr>
          <p:nvPr/>
        </p:nvSpPr>
        <p:spPr>
          <a:xfrm>
            <a:off x="5995302" y="5822274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3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CDB4CB73-641B-44BA-866D-AE8D519C2C33}"/>
              </a:ext>
            </a:extLst>
          </p:cNvPr>
          <p:cNvSpPr txBox="1">
            <a:spLocks/>
          </p:cNvSpPr>
          <p:nvPr/>
        </p:nvSpPr>
        <p:spPr>
          <a:xfrm>
            <a:off x="7057032" y="5805260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4</a:t>
            </a:r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CDB4CB73-641B-44BA-866D-AE8D519C2C33}"/>
              </a:ext>
            </a:extLst>
          </p:cNvPr>
          <p:cNvSpPr txBox="1">
            <a:spLocks/>
          </p:cNvSpPr>
          <p:nvPr/>
        </p:nvSpPr>
        <p:spPr>
          <a:xfrm>
            <a:off x="8074656" y="5805260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5</a:t>
            </a:r>
          </a:p>
        </p:txBody>
      </p:sp>
    </p:spTree>
    <p:extLst>
      <p:ext uri="{BB962C8B-B14F-4D97-AF65-F5344CB8AC3E}">
        <p14:creationId xmlns:p14="http://schemas.microsoft.com/office/powerpoint/2010/main" val="20947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Idea – Determine the level (3)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If we have </a:t>
            </a:r>
            <a:r>
              <a:rPr lang="en-US" altLang="zh-TW" dirty="0">
                <a:solidFill>
                  <a:srgbClr val="FF0000"/>
                </a:solidFill>
              </a:rPr>
              <a:t>N reels</a:t>
            </a:r>
            <a:r>
              <a:rPr lang="en-US" altLang="zh-TW" dirty="0"/>
              <a:t>, then: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Best case: N skills</a:t>
            </a:r>
          </a:p>
          <a:p>
            <a:pPr lvl="1"/>
            <a:r>
              <a:rPr lang="en-US" altLang="zh-TW" dirty="0"/>
              <a:t>Ex: N = 3, reels = 1 1 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AEFDFE-252D-4CA2-A40D-679778530441}"/>
              </a:ext>
            </a:extLst>
          </p:cNvPr>
          <p:cNvSpPr/>
          <p:nvPr/>
        </p:nvSpPr>
        <p:spPr>
          <a:xfrm>
            <a:off x="1477107" y="4185311"/>
            <a:ext cx="1296138" cy="15689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FA49D67-2D6B-4A16-8F4E-77E010203292}"/>
              </a:ext>
            </a:extLst>
          </p:cNvPr>
          <p:cNvSpPr txBox="1">
            <a:spLocks/>
          </p:cNvSpPr>
          <p:nvPr/>
        </p:nvSpPr>
        <p:spPr>
          <a:xfrm>
            <a:off x="457200" y="3284985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4F879C0-E396-4A95-8CAE-41F505F1CAA4}"/>
              </a:ext>
            </a:extLst>
          </p:cNvPr>
          <p:cNvSpPr txBox="1">
            <a:spLocks/>
          </p:cNvSpPr>
          <p:nvPr/>
        </p:nvSpPr>
        <p:spPr>
          <a:xfrm>
            <a:off x="1657124" y="5949280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647707-E9B1-49DF-8C43-EC7F9192BA66}"/>
              </a:ext>
            </a:extLst>
          </p:cNvPr>
          <p:cNvSpPr/>
          <p:nvPr/>
        </p:nvSpPr>
        <p:spPr>
          <a:xfrm>
            <a:off x="3779912" y="4185311"/>
            <a:ext cx="1296138" cy="15689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E971581-82D8-4751-9AD4-3AC443362684}"/>
              </a:ext>
            </a:extLst>
          </p:cNvPr>
          <p:cNvSpPr/>
          <p:nvPr/>
        </p:nvSpPr>
        <p:spPr>
          <a:xfrm>
            <a:off x="6082717" y="4185311"/>
            <a:ext cx="1296138" cy="15689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B8B2B5E5-9696-4DED-AF94-711A4F3E4034}"/>
              </a:ext>
            </a:extLst>
          </p:cNvPr>
          <p:cNvSpPr txBox="1">
            <a:spLocks/>
          </p:cNvSpPr>
          <p:nvPr/>
        </p:nvSpPr>
        <p:spPr>
          <a:xfrm>
            <a:off x="3959929" y="5949280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2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15197FFB-9FC1-41A8-BE8D-A61F88D59316}"/>
              </a:ext>
            </a:extLst>
          </p:cNvPr>
          <p:cNvSpPr txBox="1">
            <a:spLocks/>
          </p:cNvSpPr>
          <p:nvPr/>
        </p:nvSpPr>
        <p:spPr>
          <a:xfrm>
            <a:off x="6262734" y="5949280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3</a:t>
            </a:r>
          </a:p>
        </p:txBody>
      </p:sp>
    </p:spTree>
    <p:extLst>
      <p:ext uri="{BB962C8B-B14F-4D97-AF65-F5344CB8AC3E}">
        <p14:creationId xmlns:p14="http://schemas.microsoft.com/office/powerpoint/2010/main" val="15545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Idea – Determine the level (3)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If we have </a:t>
            </a:r>
            <a:r>
              <a:rPr lang="en-US" altLang="zh-TW" dirty="0">
                <a:solidFill>
                  <a:srgbClr val="FF0000"/>
                </a:solidFill>
              </a:rPr>
              <a:t>N reels</a:t>
            </a:r>
            <a:r>
              <a:rPr lang="en-US" altLang="zh-TW" dirty="0"/>
              <a:t>, then: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Worst case: 1 skill</a:t>
            </a:r>
          </a:p>
          <a:p>
            <a:pPr lvl="1"/>
            <a:r>
              <a:rPr lang="en-US" altLang="zh-TW" dirty="0"/>
              <a:t>Ex: N = 3, reels = 1 2 4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10A3F8-5359-4D75-A964-09924459D950}"/>
              </a:ext>
            </a:extLst>
          </p:cNvPr>
          <p:cNvSpPr/>
          <p:nvPr/>
        </p:nvSpPr>
        <p:spPr>
          <a:xfrm>
            <a:off x="3851920" y="5617226"/>
            <a:ext cx="1296138" cy="4169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B1902A-0734-45BC-ABBE-0C2F914E9139}"/>
              </a:ext>
            </a:extLst>
          </p:cNvPr>
          <p:cNvSpPr/>
          <p:nvPr/>
        </p:nvSpPr>
        <p:spPr>
          <a:xfrm>
            <a:off x="3851920" y="4904297"/>
            <a:ext cx="1296138" cy="7129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E453DC-6457-472A-9C38-D21A75B6C368}"/>
              </a:ext>
            </a:extLst>
          </p:cNvPr>
          <p:cNvSpPr/>
          <p:nvPr/>
        </p:nvSpPr>
        <p:spPr>
          <a:xfrm>
            <a:off x="3851920" y="3641873"/>
            <a:ext cx="1296138" cy="1262424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828B68A-CEA0-4DB6-BFFC-7A213B576655}"/>
              </a:ext>
            </a:extLst>
          </p:cNvPr>
          <p:cNvSpPr txBox="1">
            <a:spLocks/>
          </p:cNvSpPr>
          <p:nvPr/>
        </p:nvSpPr>
        <p:spPr>
          <a:xfrm>
            <a:off x="457200" y="3284985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AED3B70F-7841-4EBC-B68A-BE970E3D05BA}"/>
              </a:ext>
            </a:extLst>
          </p:cNvPr>
          <p:cNvSpPr txBox="1">
            <a:spLocks/>
          </p:cNvSpPr>
          <p:nvPr/>
        </p:nvSpPr>
        <p:spPr>
          <a:xfrm>
            <a:off x="4103948" y="6126163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1</a:t>
            </a:r>
          </a:p>
        </p:txBody>
      </p:sp>
    </p:spTree>
    <p:extLst>
      <p:ext uri="{BB962C8B-B14F-4D97-AF65-F5344CB8AC3E}">
        <p14:creationId xmlns:p14="http://schemas.microsoft.com/office/powerpoint/2010/main" val="406239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Idea – Determine the level (4)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So if we have N reels, we can:</a:t>
            </a:r>
          </a:p>
          <a:p>
            <a:pPr lvl="1"/>
            <a:r>
              <a:rPr lang="en-US" altLang="zh-TW" dirty="0"/>
              <a:t>Try skill number </a:t>
            </a:r>
            <a:r>
              <a:rPr lang="en-US" altLang="zh-TW" dirty="0" err="1"/>
              <a:t>i</a:t>
            </a:r>
            <a:r>
              <a:rPr lang="en-US" altLang="zh-TW" dirty="0"/>
              <a:t> from N (best) to 1 (worst)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The size of every box is sum /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Skip those non-integer levels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No non-integer size boxes</a:t>
            </a:r>
          </a:p>
          <a:p>
            <a:pPr lvl="1"/>
            <a:r>
              <a:rPr lang="en-US" altLang="zh-TW" dirty="0"/>
              <a:t>Try to distribute the reels to fulfill the skill level.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Fill all the boxes with all reels</a:t>
            </a:r>
          </a:p>
          <a:p>
            <a:pPr lvl="1"/>
            <a:r>
              <a:rPr lang="en-US" altLang="zh-TW" dirty="0"/>
              <a:t>If success, </a:t>
            </a:r>
            <a:r>
              <a:rPr lang="en-US" altLang="zh-TW" dirty="0" err="1"/>
              <a:t>i</a:t>
            </a:r>
            <a:r>
              <a:rPr lang="en-US" altLang="zh-TW" dirty="0"/>
              <a:t> is the answer. If no, decrease </a:t>
            </a:r>
            <a:r>
              <a:rPr lang="en-US" altLang="zh-TW" dirty="0" err="1"/>
              <a:t>i</a:t>
            </a:r>
            <a:r>
              <a:rPr lang="en-US" altLang="zh-TW" dirty="0"/>
              <a:t> by 1.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Reduce box number, increase box size</a:t>
            </a: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Determine the level – Code</a:t>
            </a:r>
            <a:endParaRPr lang="zh-TW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FFBDD95-3DAA-49FA-A861-D105CA4CD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9323" y="1268760"/>
            <a:ext cx="730167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main() 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T, sum, ans;</a:t>
            </a:r>
            <a:r>
              <a:rPr lang="zh-TW" altLang="zh-TW" sz="1500" b="1" dirty="0">
                <a:solidFill>
                  <a:srgbClr val="D81B60"/>
                </a:solidFill>
                <a:latin typeface="Arial Unicode MS"/>
                <a:ea typeface="Roboto Mono"/>
              </a:rPr>
              <a:t> </a:t>
            </a:r>
            <a:r>
              <a:rPr lang="en-US" altLang="zh-TW" sz="1500" b="1" dirty="0">
                <a:solidFill>
                  <a:srgbClr val="D81B60"/>
                </a:solidFill>
                <a:latin typeface="Arial Unicode MS"/>
                <a:ea typeface="Roboto Mono"/>
              </a:rPr>
              <a:t>                                      	</a:t>
            </a:r>
            <a:r>
              <a:rPr lang="zh-TW" altLang="zh-TW" sz="1500" b="1" dirty="0">
                <a:solidFill>
                  <a:srgbClr val="D81B60"/>
                </a:solidFill>
                <a:latin typeface="Arial Unicode MS"/>
                <a:ea typeface="Roboto Mono"/>
              </a:rPr>
              <a:t>//</a:t>
            </a:r>
            <a:r>
              <a:rPr lang="en-US" altLang="zh-TW" sz="1500" b="1" dirty="0">
                <a:solidFill>
                  <a:srgbClr val="D81B60"/>
                </a:solidFill>
                <a:latin typeface="Arial Unicode MS"/>
                <a:ea typeface="Roboto Mono"/>
              </a:rPr>
              <a:t> T: testcases,  sum: total </a:t>
            </a:r>
            <a:r>
              <a:rPr lang="en-US" altLang="zh-TW" sz="1500" b="1" dirty="0" smtClean="0">
                <a:solidFill>
                  <a:srgbClr val="D81B60"/>
                </a:solidFill>
                <a:latin typeface="Arial Unicode MS"/>
                <a:ea typeface="Roboto Mono"/>
              </a:rPr>
              <a:t>levels,  </a:t>
            </a:r>
            <a:r>
              <a:rPr lang="en-US" altLang="zh-TW" sz="1500" b="1" dirty="0" err="1">
                <a:solidFill>
                  <a:srgbClr val="D81B60"/>
                </a:solidFill>
                <a:latin typeface="Arial Unicode MS"/>
                <a:ea typeface="Roboto Mono"/>
              </a:rPr>
              <a:t>ans</a:t>
            </a:r>
            <a:r>
              <a:rPr lang="en-US" altLang="zh-TW" sz="1500" b="1" dirty="0">
                <a:solidFill>
                  <a:srgbClr val="D81B60"/>
                </a:solidFill>
                <a:latin typeface="Arial Unicode MS"/>
                <a:ea typeface="Roboto Mono"/>
              </a:rPr>
              <a:t>: box number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scanf(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"%d"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&amp;T);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Read testcase number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D81B60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while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(T--) {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      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Read testcases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D81B60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scanf(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"%d"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&amp;n);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Number of reels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D81B60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sum =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      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sum of reels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D81B60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 =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i &lt; n; i++) {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500" b="1" dirty="0">
                <a:solidFill>
                  <a:srgbClr val="37474F"/>
                </a:solidFill>
                <a:latin typeface="Arial Unicode MS"/>
                <a:ea typeface="Roboto Mono"/>
              </a:rPr>
              <a:t>     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scanf(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"%d"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&amp;a[i]);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Level of every reel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D81B60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sum += a[i];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Increase sum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D81B60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500" b="1" dirty="0">
                <a:solidFill>
                  <a:srgbClr val="37474F"/>
                </a:solidFill>
                <a:latin typeface="Arial Unicode MS"/>
                <a:ea typeface="Roboto Mono"/>
              </a:rPr>
              <a:t>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(ans = n; ans &gt;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ans--) {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</a:t>
            </a:r>
            <a:r>
              <a:rPr kumimoji="0" lang="en-US" altLang="zh-TW" sz="1500" b="1" i="0" u="none" strike="noStrike" cap="none" normalizeH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Determine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box number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box = sum / ans;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Calculate box size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(sum % ans ==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{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Skip non-integer box sizes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memset(vis,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false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sizeof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vis);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Reset vis array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(dfs(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))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break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Try to fill the boxes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recursively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500" b="1" dirty="0">
                <a:solidFill>
                  <a:srgbClr val="37474F"/>
                </a:solidFill>
                <a:latin typeface="Arial Unicode MS"/>
                <a:ea typeface="Roboto Mono"/>
              </a:rPr>
              <a:t>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printf(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"%d\n"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ans);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maximum box number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500" b="1" dirty="0">
                <a:solidFill>
                  <a:srgbClr val="37474F"/>
                </a:solidFill>
                <a:latin typeface="Arial Unicode MS"/>
                <a:ea typeface="Roboto Mono"/>
              </a:rPr>
              <a:t>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17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Idea – Fill the boxes (1)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How to fill the boxes?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>
                <a:solidFill>
                  <a:srgbClr val="FF0000"/>
                </a:solidFill>
              </a:rPr>
              <a:t>recursion.</a:t>
            </a:r>
          </a:p>
          <a:p>
            <a:r>
              <a:rPr lang="en-US" altLang="zh-TW" dirty="0"/>
              <a:t>Pick an unused reel and put it into the box.</a:t>
            </a:r>
          </a:p>
          <a:p>
            <a:pPr lvl="1"/>
            <a:r>
              <a:rPr lang="en-US" altLang="zh-TW" sz="2400" dirty="0"/>
              <a:t>If the box is </a:t>
            </a:r>
            <a:r>
              <a:rPr lang="en-US" altLang="zh-TW" sz="2400" dirty="0">
                <a:solidFill>
                  <a:srgbClr val="FF0000"/>
                </a:solidFill>
              </a:rPr>
              <a:t>not full</a:t>
            </a:r>
            <a:r>
              <a:rPr lang="en-US" altLang="zh-TW" sz="2400" dirty="0"/>
              <a:t> yet, </a:t>
            </a:r>
            <a:r>
              <a:rPr lang="en-US" altLang="zh-TW" sz="2400" dirty="0" smtClean="0">
                <a:solidFill>
                  <a:srgbClr val="FF0000"/>
                </a:solidFill>
              </a:rPr>
              <a:t>repeat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until</a:t>
            </a:r>
            <a:r>
              <a:rPr lang="en-US" altLang="zh-TW" sz="2400" dirty="0"/>
              <a:t> the box is </a:t>
            </a:r>
            <a:r>
              <a:rPr lang="en-US" altLang="zh-TW" sz="2400" dirty="0">
                <a:solidFill>
                  <a:srgbClr val="FF0000"/>
                </a:solidFill>
              </a:rPr>
              <a:t>full.</a:t>
            </a:r>
          </a:p>
          <a:p>
            <a:pPr lvl="1"/>
            <a:r>
              <a:rPr lang="en-US" altLang="zh-TW" sz="2400" dirty="0"/>
              <a:t>If the box </a:t>
            </a:r>
            <a:r>
              <a:rPr lang="en-US" altLang="zh-TW" sz="2400" dirty="0">
                <a:solidFill>
                  <a:srgbClr val="FF0000"/>
                </a:solidFill>
              </a:rPr>
              <a:t>full</a:t>
            </a:r>
            <a:r>
              <a:rPr lang="en-US" altLang="zh-TW" sz="2400" dirty="0"/>
              <a:t>, start with a </a:t>
            </a:r>
            <a:r>
              <a:rPr lang="en-US" altLang="zh-TW" sz="2400" dirty="0">
                <a:solidFill>
                  <a:srgbClr val="FF0000"/>
                </a:solidFill>
              </a:rPr>
              <a:t>new box.</a:t>
            </a:r>
          </a:p>
          <a:p>
            <a:pPr lvl="1"/>
            <a:r>
              <a:rPr lang="en-US" altLang="zh-TW" sz="2400" dirty="0"/>
              <a:t>If the reel will make the </a:t>
            </a:r>
            <a:r>
              <a:rPr lang="en-US" altLang="zh-TW" sz="2400" dirty="0">
                <a:solidFill>
                  <a:srgbClr val="FF0000"/>
                </a:solidFill>
              </a:rPr>
              <a:t>level exceed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0000"/>
                </a:solidFill>
              </a:rPr>
              <a:t>DON’T USE IT</a:t>
            </a:r>
          </a:p>
          <a:p>
            <a:r>
              <a:rPr lang="en-US" altLang="zh-TW" dirty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all N reels</a:t>
            </a:r>
            <a:r>
              <a:rPr lang="en-US" altLang="zh-TW" dirty="0"/>
              <a:t> can be </a:t>
            </a:r>
            <a:r>
              <a:rPr lang="en-US" altLang="zh-TW" dirty="0">
                <a:solidFill>
                  <a:srgbClr val="FF0000"/>
                </a:solidFill>
              </a:rPr>
              <a:t>put into the boxes</a:t>
            </a:r>
            <a:r>
              <a:rPr lang="en-US" altLang="zh-TW" dirty="0"/>
              <a:t>, then we find a </a:t>
            </a:r>
            <a:r>
              <a:rPr lang="en-US" altLang="zh-TW" dirty="0">
                <a:solidFill>
                  <a:srgbClr val="FF0000"/>
                </a:solidFill>
              </a:rPr>
              <a:t>solution.</a:t>
            </a:r>
          </a:p>
        </p:txBody>
      </p:sp>
    </p:spTree>
    <p:extLst>
      <p:ext uri="{BB962C8B-B14F-4D97-AF65-F5344CB8AC3E}">
        <p14:creationId xmlns:p14="http://schemas.microsoft.com/office/powerpoint/2010/main" val="24592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Example</a:t>
            </a:r>
            <a:endParaRPr lang="zh-TW" altLang="en-US" b="1" dirty="0"/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D7FFD206-E3FF-4CBC-9776-6983FD376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r>
              <a:rPr lang="en-US" altLang="zh-TW" sz="3400" dirty="0"/>
              <a:t>Let N = 3, reels = 1, 2, 3</a:t>
            </a:r>
          </a:p>
          <a:p>
            <a:r>
              <a:rPr lang="en-US" altLang="zh-TW" sz="3400" dirty="0"/>
              <a:t>So the sum = 6</a:t>
            </a:r>
          </a:p>
          <a:p>
            <a:r>
              <a:rPr lang="en-US" altLang="zh-TW" sz="3400" dirty="0"/>
              <a:t>The answer is 2</a:t>
            </a:r>
          </a:p>
          <a:p>
            <a:r>
              <a:rPr lang="en-US" altLang="zh-TW" sz="3400" dirty="0"/>
              <a:t>Skills: (1, 2), (3)</a:t>
            </a:r>
          </a:p>
          <a:p>
            <a:r>
              <a:rPr lang="en-US" altLang="zh-TW" sz="3400" dirty="0"/>
              <a:t>Let’s see the animated example:</a:t>
            </a:r>
          </a:p>
        </p:txBody>
      </p:sp>
    </p:spTree>
    <p:extLst>
      <p:ext uri="{BB962C8B-B14F-4D97-AF65-F5344CB8AC3E}">
        <p14:creationId xmlns:p14="http://schemas.microsoft.com/office/powerpoint/2010/main" val="14720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Description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Little Brick has N magic reels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魔法卷軸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dirty="0"/>
              <a:t>that can increase skill level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技能等級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ith</a:t>
            </a:r>
            <a:r>
              <a:rPr lang="en-US" altLang="zh-TW" dirty="0"/>
              <a:t> reel can increase the skill Xi levels.</a:t>
            </a:r>
          </a:p>
          <a:p>
            <a:r>
              <a:rPr lang="en-US" altLang="zh-TW" dirty="0"/>
              <a:t>Little Brick hopes to </a:t>
            </a:r>
            <a:r>
              <a:rPr lang="en-US" altLang="zh-TW" dirty="0">
                <a:solidFill>
                  <a:srgbClr val="FF0000"/>
                </a:solidFill>
              </a:rPr>
              <a:t>use all reels </a:t>
            </a:r>
            <a:r>
              <a:rPr lang="en-US" altLang="zh-TW" dirty="0"/>
              <a:t>and :</a:t>
            </a:r>
          </a:p>
          <a:p>
            <a:pPr lvl="1"/>
            <a:r>
              <a:rPr lang="en-US" altLang="zh-TW" dirty="0"/>
              <a:t>Learn </a:t>
            </a:r>
            <a:r>
              <a:rPr lang="en-US" altLang="zh-TW" dirty="0">
                <a:solidFill>
                  <a:srgbClr val="FF0000"/>
                </a:solidFill>
              </a:rPr>
              <a:t>as many</a:t>
            </a:r>
            <a:r>
              <a:rPr lang="en-US" altLang="zh-TW" dirty="0"/>
              <a:t> skills as possible.</a:t>
            </a:r>
          </a:p>
          <a:p>
            <a:pPr lvl="1"/>
            <a:r>
              <a:rPr lang="en-US" altLang="zh-TW" dirty="0"/>
              <a:t>Every learned skill must be at </a:t>
            </a:r>
            <a:r>
              <a:rPr lang="en-US" altLang="zh-TW" dirty="0" smtClean="0">
                <a:solidFill>
                  <a:srgbClr val="FF0000"/>
                </a:solidFill>
              </a:rPr>
              <a:t>the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same </a:t>
            </a:r>
            <a:r>
              <a:rPr lang="en-US" altLang="zh-TW" dirty="0">
                <a:solidFill>
                  <a:srgbClr val="FF0000"/>
                </a:solidFill>
              </a:rPr>
              <a:t>level.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That is, to distribute all reels into as many groups as possible, and make the sum of each group the same.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1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23C4251A-5BF7-4562-8ECA-75147374A3A9}"/>
              </a:ext>
            </a:extLst>
          </p:cNvPr>
          <p:cNvSpPr/>
          <p:nvPr/>
        </p:nvSpPr>
        <p:spPr>
          <a:xfrm>
            <a:off x="2166552" y="1618445"/>
            <a:ext cx="141647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0802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B0FF33-5D8B-4F64-A7DF-F93A815B0A83}"/>
              </a:ext>
            </a:extLst>
          </p:cNvPr>
          <p:cNvSpPr/>
          <p:nvPr/>
        </p:nvSpPr>
        <p:spPr>
          <a:xfrm>
            <a:off x="5461997" y="2173752"/>
            <a:ext cx="1296138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5275A7A9-D074-4C8F-BA4E-A66316D7F188}"/>
              </a:ext>
            </a:extLst>
          </p:cNvPr>
          <p:cNvSpPr/>
          <p:nvPr/>
        </p:nvSpPr>
        <p:spPr>
          <a:xfrm>
            <a:off x="2166552" y="1618445"/>
            <a:ext cx="141647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790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B0FF33-5D8B-4F64-A7DF-F93A815B0A83}"/>
              </a:ext>
            </a:extLst>
          </p:cNvPr>
          <p:cNvSpPr/>
          <p:nvPr/>
        </p:nvSpPr>
        <p:spPr>
          <a:xfrm>
            <a:off x="5461997" y="2173752"/>
            <a:ext cx="1296138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2406CC4-548D-4428-82D6-63DDBB46E2A6}"/>
              </a:ext>
            </a:extLst>
          </p:cNvPr>
          <p:cNvSpPr/>
          <p:nvPr/>
        </p:nvSpPr>
        <p:spPr>
          <a:xfrm>
            <a:off x="890080" y="252740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17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2406CC4-548D-4428-82D6-63DDBB46E2A6}"/>
              </a:ext>
            </a:extLst>
          </p:cNvPr>
          <p:cNvSpPr/>
          <p:nvPr/>
        </p:nvSpPr>
        <p:spPr>
          <a:xfrm>
            <a:off x="890080" y="252740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70A2163-2D8D-49D2-A90C-A4660D541264}"/>
              </a:ext>
            </a:extLst>
          </p:cNvPr>
          <p:cNvSpPr/>
          <p:nvPr/>
        </p:nvSpPr>
        <p:spPr>
          <a:xfrm>
            <a:off x="7415504" y="251284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乘號 18">
            <a:extLst>
              <a:ext uri="{FF2B5EF4-FFF2-40B4-BE49-F238E27FC236}">
                <a16:creationId xmlns:a16="http://schemas.microsoft.com/office/drawing/2014/main" id="{DE50B6C9-399D-43C7-B436-78841D8E3D02}"/>
              </a:ext>
            </a:extLst>
          </p:cNvPr>
          <p:cNvSpPr/>
          <p:nvPr/>
        </p:nvSpPr>
        <p:spPr>
          <a:xfrm>
            <a:off x="5275546" y="176469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16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70A2163-2D8D-49D2-A90C-A4660D541264}"/>
              </a:ext>
            </a:extLst>
          </p:cNvPr>
          <p:cNvSpPr/>
          <p:nvPr/>
        </p:nvSpPr>
        <p:spPr>
          <a:xfrm>
            <a:off x="7415504" y="251284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乘號 18">
            <a:extLst>
              <a:ext uri="{FF2B5EF4-FFF2-40B4-BE49-F238E27FC236}">
                <a16:creationId xmlns:a16="http://schemas.microsoft.com/office/drawing/2014/main" id="{DE50B6C9-399D-43C7-B436-78841D8E3D02}"/>
              </a:ext>
            </a:extLst>
          </p:cNvPr>
          <p:cNvSpPr/>
          <p:nvPr/>
        </p:nvSpPr>
        <p:spPr>
          <a:xfrm>
            <a:off x="5275546" y="176469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7630EB2-0C39-45CE-A13C-7BD7B76A0F24}"/>
              </a:ext>
            </a:extLst>
          </p:cNvPr>
          <p:cNvSpPr/>
          <p:nvPr/>
        </p:nvSpPr>
        <p:spPr>
          <a:xfrm>
            <a:off x="5461997" y="2939938"/>
            <a:ext cx="1296138" cy="727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5194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70A2163-2D8D-49D2-A90C-A4660D541264}"/>
              </a:ext>
            </a:extLst>
          </p:cNvPr>
          <p:cNvSpPr/>
          <p:nvPr/>
        </p:nvSpPr>
        <p:spPr>
          <a:xfrm>
            <a:off x="7415504" y="251284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乘號 18">
            <a:extLst>
              <a:ext uri="{FF2B5EF4-FFF2-40B4-BE49-F238E27FC236}">
                <a16:creationId xmlns:a16="http://schemas.microsoft.com/office/drawing/2014/main" id="{DE50B6C9-399D-43C7-B436-78841D8E3D02}"/>
              </a:ext>
            </a:extLst>
          </p:cNvPr>
          <p:cNvSpPr/>
          <p:nvPr/>
        </p:nvSpPr>
        <p:spPr>
          <a:xfrm>
            <a:off x="5275546" y="176469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10E29C0-DB23-4E62-B4EC-A99C3D5BB4F6}"/>
              </a:ext>
            </a:extLst>
          </p:cNvPr>
          <p:cNvSpPr/>
          <p:nvPr/>
        </p:nvSpPr>
        <p:spPr>
          <a:xfrm>
            <a:off x="271493" y="3608635"/>
            <a:ext cx="81322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7630EB2-0C39-45CE-A13C-7BD7B76A0F24}"/>
              </a:ext>
            </a:extLst>
          </p:cNvPr>
          <p:cNvSpPr/>
          <p:nvPr/>
        </p:nvSpPr>
        <p:spPr>
          <a:xfrm>
            <a:off x="5461997" y="2939938"/>
            <a:ext cx="1296138" cy="727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4269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70A2163-2D8D-49D2-A90C-A4660D541264}"/>
              </a:ext>
            </a:extLst>
          </p:cNvPr>
          <p:cNvSpPr/>
          <p:nvPr/>
        </p:nvSpPr>
        <p:spPr>
          <a:xfrm>
            <a:off x="7415504" y="251284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乘號 18">
            <a:extLst>
              <a:ext uri="{FF2B5EF4-FFF2-40B4-BE49-F238E27FC236}">
                <a16:creationId xmlns:a16="http://schemas.microsoft.com/office/drawing/2014/main" id="{DE50B6C9-399D-43C7-B436-78841D8E3D02}"/>
              </a:ext>
            </a:extLst>
          </p:cNvPr>
          <p:cNvSpPr/>
          <p:nvPr/>
        </p:nvSpPr>
        <p:spPr>
          <a:xfrm>
            <a:off x="5275546" y="176469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10E29C0-DB23-4E62-B4EC-A99C3D5BB4F6}"/>
              </a:ext>
            </a:extLst>
          </p:cNvPr>
          <p:cNvSpPr/>
          <p:nvPr/>
        </p:nvSpPr>
        <p:spPr>
          <a:xfrm>
            <a:off x="271493" y="3608635"/>
            <a:ext cx="81322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7630EB2-0C39-45CE-A13C-7BD7B76A0F24}"/>
              </a:ext>
            </a:extLst>
          </p:cNvPr>
          <p:cNvSpPr/>
          <p:nvPr/>
        </p:nvSpPr>
        <p:spPr>
          <a:xfrm>
            <a:off x="5461997" y="2939938"/>
            <a:ext cx="1296138" cy="727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4D16B03-6CC2-4D16-9D65-9B56964B6EFD}"/>
              </a:ext>
            </a:extLst>
          </p:cNvPr>
          <p:cNvSpPr/>
          <p:nvPr/>
        </p:nvSpPr>
        <p:spPr>
          <a:xfrm>
            <a:off x="7419192" y="179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40E245-6CE2-46AE-9C8B-B18E3F8E3A9D}"/>
              </a:ext>
            </a:extLst>
          </p:cNvPr>
          <p:cNvSpPr/>
          <p:nvPr/>
        </p:nvSpPr>
        <p:spPr>
          <a:xfrm>
            <a:off x="5581735" y="5345385"/>
            <a:ext cx="330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Box Limit Exceeded!</a:t>
            </a:r>
          </a:p>
        </p:txBody>
      </p:sp>
    </p:spTree>
    <p:extLst>
      <p:ext uri="{BB962C8B-B14F-4D97-AF65-F5344CB8AC3E}">
        <p14:creationId xmlns:p14="http://schemas.microsoft.com/office/powerpoint/2010/main" val="919593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70A2163-2D8D-49D2-A90C-A4660D541264}"/>
              </a:ext>
            </a:extLst>
          </p:cNvPr>
          <p:cNvSpPr/>
          <p:nvPr/>
        </p:nvSpPr>
        <p:spPr>
          <a:xfrm>
            <a:off x="7415504" y="251284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乘號 18">
            <a:extLst>
              <a:ext uri="{FF2B5EF4-FFF2-40B4-BE49-F238E27FC236}">
                <a16:creationId xmlns:a16="http://schemas.microsoft.com/office/drawing/2014/main" id="{DE50B6C9-399D-43C7-B436-78841D8E3D02}"/>
              </a:ext>
            </a:extLst>
          </p:cNvPr>
          <p:cNvSpPr/>
          <p:nvPr/>
        </p:nvSpPr>
        <p:spPr>
          <a:xfrm>
            <a:off x="5275546" y="176469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4854FECF-1A16-417E-AD00-97E008758C5C}"/>
              </a:ext>
            </a:extLst>
          </p:cNvPr>
          <p:cNvSpPr/>
          <p:nvPr/>
        </p:nvSpPr>
        <p:spPr>
          <a:xfrm>
            <a:off x="890080" y="252740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75C632C-BF8D-4D83-9BC9-EBDAA385B684}"/>
              </a:ext>
            </a:extLst>
          </p:cNvPr>
          <p:cNvSpPr/>
          <p:nvPr/>
        </p:nvSpPr>
        <p:spPr>
          <a:xfrm>
            <a:off x="5461997" y="2939938"/>
            <a:ext cx="1296138" cy="727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9563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70A2163-2D8D-49D2-A90C-A4660D541264}"/>
              </a:ext>
            </a:extLst>
          </p:cNvPr>
          <p:cNvSpPr/>
          <p:nvPr/>
        </p:nvSpPr>
        <p:spPr>
          <a:xfrm>
            <a:off x="7415504" y="251284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乘號 18">
            <a:extLst>
              <a:ext uri="{FF2B5EF4-FFF2-40B4-BE49-F238E27FC236}">
                <a16:creationId xmlns:a16="http://schemas.microsoft.com/office/drawing/2014/main" id="{DE50B6C9-399D-43C7-B436-78841D8E3D02}"/>
              </a:ext>
            </a:extLst>
          </p:cNvPr>
          <p:cNvSpPr/>
          <p:nvPr/>
        </p:nvSpPr>
        <p:spPr>
          <a:xfrm>
            <a:off x="5275546" y="176469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CE3011E-F9EE-4211-B6D2-A389C4E70514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3974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70A2163-2D8D-49D2-A90C-A4660D541264}"/>
              </a:ext>
            </a:extLst>
          </p:cNvPr>
          <p:cNvSpPr/>
          <p:nvPr/>
        </p:nvSpPr>
        <p:spPr>
          <a:xfrm>
            <a:off x="7415504" y="251284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乘號 18">
            <a:extLst>
              <a:ext uri="{FF2B5EF4-FFF2-40B4-BE49-F238E27FC236}">
                <a16:creationId xmlns:a16="http://schemas.microsoft.com/office/drawing/2014/main" id="{DE50B6C9-399D-43C7-B436-78841D8E3D02}"/>
              </a:ext>
            </a:extLst>
          </p:cNvPr>
          <p:cNvSpPr/>
          <p:nvPr/>
        </p:nvSpPr>
        <p:spPr>
          <a:xfrm>
            <a:off x="5275546" y="176469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CE3011E-F9EE-4211-B6D2-A389C4E70514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C79F1AA8-BC5E-467F-9E26-C2696309C1D4}"/>
              </a:ext>
            </a:extLst>
          </p:cNvPr>
          <p:cNvSpPr/>
          <p:nvPr/>
        </p:nvSpPr>
        <p:spPr>
          <a:xfrm>
            <a:off x="1215948" y="3610326"/>
            <a:ext cx="81322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8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Input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zh-TW" dirty="0"/>
              <a:t>Multiple test cases,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first line </a:t>
            </a:r>
            <a:r>
              <a:rPr lang="en-US" altLang="zh-TW" dirty="0"/>
              <a:t>represent the number of </a:t>
            </a:r>
            <a:r>
              <a:rPr lang="en-US" altLang="zh-TW" dirty="0">
                <a:solidFill>
                  <a:srgbClr val="FF0000"/>
                </a:solidFill>
              </a:rPr>
              <a:t>test cases</a:t>
            </a:r>
            <a:r>
              <a:rPr lang="en-US" altLang="zh-TW" dirty="0"/>
              <a:t>.</a:t>
            </a:r>
            <a:endParaRPr lang="en-US" altLang="zh-TW" sz="2400" b="1" dirty="0"/>
          </a:p>
          <a:p>
            <a:r>
              <a:rPr lang="en-US" altLang="zh-TW" dirty="0"/>
              <a:t>In every test case,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first integer </a:t>
            </a:r>
            <a:r>
              <a:rPr lang="en-US" altLang="zh-TW" dirty="0"/>
              <a:t>N represents the </a:t>
            </a:r>
            <a:r>
              <a:rPr lang="en-US" altLang="zh-TW" dirty="0">
                <a:solidFill>
                  <a:srgbClr val="FF0000"/>
                </a:solidFill>
              </a:rPr>
              <a:t>number of reels.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second line </a:t>
            </a:r>
            <a:r>
              <a:rPr lang="en-US" altLang="zh-TW" dirty="0"/>
              <a:t>contains </a:t>
            </a:r>
            <a:r>
              <a:rPr lang="en-US" altLang="zh-TW" dirty="0">
                <a:solidFill>
                  <a:srgbClr val="FF0000"/>
                </a:solidFill>
              </a:rPr>
              <a:t>N numbers</a:t>
            </a:r>
            <a:r>
              <a:rPr lang="en-US" altLang="zh-TW" dirty="0"/>
              <a:t>,</a:t>
            </a:r>
          </a:p>
          <a:p>
            <a:pPr lvl="2"/>
            <a:r>
              <a:rPr lang="en-US" altLang="zh-TW" dirty="0"/>
              <a:t>Each number Xi means </a:t>
            </a:r>
            <a:r>
              <a:rPr lang="en-US" altLang="zh-TW" dirty="0" err="1"/>
              <a:t>ith</a:t>
            </a:r>
            <a:r>
              <a:rPr lang="en-US" altLang="zh-TW" dirty="0"/>
              <a:t> reel can increase Xi </a:t>
            </a:r>
            <a:r>
              <a:rPr lang="en-US" altLang="zh-TW" dirty="0" smtClean="0"/>
              <a:t>levels.</a:t>
            </a:r>
            <a:endParaRPr lang="en-US" altLang="zh-TW" dirty="0"/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70A2163-2D8D-49D2-A90C-A4660D541264}"/>
              </a:ext>
            </a:extLst>
          </p:cNvPr>
          <p:cNvSpPr/>
          <p:nvPr/>
        </p:nvSpPr>
        <p:spPr>
          <a:xfrm>
            <a:off x="7415504" y="251284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乘號 18">
            <a:extLst>
              <a:ext uri="{FF2B5EF4-FFF2-40B4-BE49-F238E27FC236}">
                <a16:creationId xmlns:a16="http://schemas.microsoft.com/office/drawing/2014/main" id="{DE50B6C9-399D-43C7-B436-78841D8E3D02}"/>
              </a:ext>
            </a:extLst>
          </p:cNvPr>
          <p:cNvSpPr/>
          <p:nvPr/>
        </p:nvSpPr>
        <p:spPr>
          <a:xfrm>
            <a:off x="5275546" y="176469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CE3011E-F9EE-4211-B6D2-A389C4E70514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C79F1AA8-BC5E-467F-9E26-C2696309C1D4}"/>
              </a:ext>
            </a:extLst>
          </p:cNvPr>
          <p:cNvSpPr/>
          <p:nvPr/>
        </p:nvSpPr>
        <p:spPr>
          <a:xfrm>
            <a:off x="1215948" y="3610326"/>
            <a:ext cx="81322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FCC0D1-FE89-4AA4-BCDE-4BEFABD9ED54}"/>
              </a:ext>
            </a:extLst>
          </p:cNvPr>
          <p:cNvSpPr/>
          <p:nvPr/>
        </p:nvSpPr>
        <p:spPr>
          <a:xfrm>
            <a:off x="7407600" y="1432843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1DAFFBD-27D1-4327-B810-5D05ED95B44A}"/>
              </a:ext>
            </a:extLst>
          </p:cNvPr>
          <p:cNvSpPr/>
          <p:nvPr/>
        </p:nvSpPr>
        <p:spPr>
          <a:xfrm>
            <a:off x="5581735" y="5345385"/>
            <a:ext cx="330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Box Limit Exceeded!</a:t>
            </a:r>
          </a:p>
        </p:txBody>
      </p:sp>
    </p:spTree>
    <p:extLst>
      <p:ext uri="{BB962C8B-B14F-4D97-AF65-F5344CB8AC3E}">
        <p14:creationId xmlns:p14="http://schemas.microsoft.com/office/powerpoint/2010/main" val="2364419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70A2163-2D8D-49D2-A90C-A4660D541264}"/>
              </a:ext>
            </a:extLst>
          </p:cNvPr>
          <p:cNvSpPr/>
          <p:nvPr/>
        </p:nvSpPr>
        <p:spPr>
          <a:xfrm>
            <a:off x="7415504" y="251284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乘號 18">
            <a:extLst>
              <a:ext uri="{FF2B5EF4-FFF2-40B4-BE49-F238E27FC236}">
                <a16:creationId xmlns:a16="http://schemas.microsoft.com/office/drawing/2014/main" id="{DE50B6C9-399D-43C7-B436-78841D8E3D02}"/>
              </a:ext>
            </a:extLst>
          </p:cNvPr>
          <p:cNvSpPr/>
          <p:nvPr/>
        </p:nvSpPr>
        <p:spPr>
          <a:xfrm>
            <a:off x="5275546" y="176469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CE3011E-F9EE-4211-B6D2-A389C4E70514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798CE7A0-EC82-4841-B733-32E4AACCBF80}"/>
              </a:ext>
            </a:extLst>
          </p:cNvPr>
          <p:cNvSpPr/>
          <p:nvPr/>
        </p:nvSpPr>
        <p:spPr>
          <a:xfrm>
            <a:off x="890080" y="252740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95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2F77DA03-8A40-4401-8BD8-3CB351E2ECDF}"/>
              </a:ext>
            </a:extLst>
          </p:cNvPr>
          <p:cNvSpPr/>
          <p:nvPr/>
        </p:nvSpPr>
        <p:spPr>
          <a:xfrm>
            <a:off x="2166552" y="1618445"/>
            <a:ext cx="141647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12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2F77DA03-8A40-4401-8BD8-3CB351E2ECDF}"/>
              </a:ext>
            </a:extLst>
          </p:cNvPr>
          <p:cNvSpPr/>
          <p:nvPr/>
        </p:nvSpPr>
        <p:spPr>
          <a:xfrm>
            <a:off x="2166552" y="1618445"/>
            <a:ext cx="141647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5EDA7E-0AD2-4573-ACE0-C3143813B689}"/>
              </a:ext>
            </a:extLst>
          </p:cNvPr>
          <p:cNvSpPr/>
          <p:nvPr/>
        </p:nvSpPr>
        <p:spPr>
          <a:xfrm>
            <a:off x="5461997" y="2939938"/>
            <a:ext cx="1296138" cy="727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4451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E5EDA7E-0AD2-4573-ACE0-C3143813B689}"/>
              </a:ext>
            </a:extLst>
          </p:cNvPr>
          <p:cNvSpPr/>
          <p:nvPr/>
        </p:nvSpPr>
        <p:spPr>
          <a:xfrm>
            <a:off x="5461997" y="2939938"/>
            <a:ext cx="1296138" cy="727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F4951267-CC10-462E-A3AA-5925636A242A}"/>
              </a:ext>
            </a:extLst>
          </p:cNvPr>
          <p:cNvSpPr/>
          <p:nvPr/>
        </p:nvSpPr>
        <p:spPr>
          <a:xfrm>
            <a:off x="2906460" y="253615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549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F4951267-CC10-462E-A3AA-5925636A242A}"/>
              </a:ext>
            </a:extLst>
          </p:cNvPr>
          <p:cNvSpPr/>
          <p:nvPr/>
        </p:nvSpPr>
        <p:spPr>
          <a:xfrm>
            <a:off x="2906460" y="253615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032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F4951267-CC10-462E-A3AA-5925636A242A}"/>
              </a:ext>
            </a:extLst>
          </p:cNvPr>
          <p:cNvSpPr/>
          <p:nvPr/>
        </p:nvSpPr>
        <p:spPr>
          <a:xfrm>
            <a:off x="2906460" y="253615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A130F16-AA64-4665-83DA-A4459CAD2F3C}"/>
              </a:ext>
            </a:extLst>
          </p:cNvPr>
          <p:cNvSpPr/>
          <p:nvPr/>
        </p:nvSpPr>
        <p:spPr>
          <a:xfrm>
            <a:off x="5405501" y="5261863"/>
            <a:ext cx="330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Next box!</a:t>
            </a:r>
          </a:p>
        </p:txBody>
      </p:sp>
    </p:spTree>
    <p:extLst>
      <p:ext uri="{BB962C8B-B14F-4D97-AF65-F5344CB8AC3E}">
        <p14:creationId xmlns:p14="http://schemas.microsoft.com/office/powerpoint/2010/main" val="920472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25B5BB9-3A1E-454F-BEFE-4BDA9676879E}"/>
              </a:ext>
            </a:extLst>
          </p:cNvPr>
          <p:cNvSpPr/>
          <p:nvPr/>
        </p:nvSpPr>
        <p:spPr>
          <a:xfrm>
            <a:off x="5461997" y="2173752"/>
            <a:ext cx="1296138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1619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25B5BB9-3A1E-454F-BEFE-4BDA9676879E}"/>
              </a:ext>
            </a:extLst>
          </p:cNvPr>
          <p:cNvSpPr/>
          <p:nvPr/>
        </p:nvSpPr>
        <p:spPr>
          <a:xfrm>
            <a:off x="5461997" y="2173752"/>
            <a:ext cx="1296138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838552E9-730E-4812-82E0-FED4D2BCD025}"/>
              </a:ext>
            </a:extLst>
          </p:cNvPr>
          <p:cNvSpPr/>
          <p:nvPr/>
        </p:nvSpPr>
        <p:spPr>
          <a:xfrm>
            <a:off x="2185504" y="3648177"/>
            <a:ext cx="106730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620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838552E9-730E-4812-82E0-FED4D2BCD025}"/>
              </a:ext>
            </a:extLst>
          </p:cNvPr>
          <p:cNvSpPr/>
          <p:nvPr/>
        </p:nvSpPr>
        <p:spPr>
          <a:xfrm>
            <a:off x="2185504" y="3648177"/>
            <a:ext cx="106730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EC57E6-CD7A-4B7E-A359-50C3B0852073}"/>
              </a:ext>
            </a:extLst>
          </p:cNvPr>
          <p:cNvSpPr/>
          <p:nvPr/>
        </p:nvSpPr>
        <p:spPr>
          <a:xfrm>
            <a:off x="7407600" y="3625828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3" name="乘號 32">
            <a:extLst>
              <a:ext uri="{FF2B5EF4-FFF2-40B4-BE49-F238E27FC236}">
                <a16:creationId xmlns:a16="http://schemas.microsoft.com/office/drawing/2014/main" id="{0D497404-0CB1-4780-8F0D-3BE7253546E1}"/>
              </a:ext>
            </a:extLst>
          </p:cNvPr>
          <p:cNvSpPr/>
          <p:nvPr/>
        </p:nvSpPr>
        <p:spPr>
          <a:xfrm>
            <a:off x="5285432" y="179195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7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Output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every test case, output one </a:t>
            </a:r>
            <a:r>
              <a:rPr lang="en-US" altLang="zh-TW" dirty="0" smtClean="0"/>
              <a:t>integer,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which </a:t>
            </a:r>
            <a:r>
              <a:rPr lang="en-US" altLang="zh-TW" dirty="0">
                <a:solidFill>
                  <a:srgbClr val="FF0000"/>
                </a:solidFill>
              </a:rPr>
              <a:t>is the maximum number of skills that Little Brick can learn.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9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EEC57E6-CD7A-4B7E-A359-50C3B0852073}"/>
              </a:ext>
            </a:extLst>
          </p:cNvPr>
          <p:cNvSpPr/>
          <p:nvPr/>
        </p:nvSpPr>
        <p:spPr>
          <a:xfrm>
            <a:off x="7407600" y="3625828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3" name="乘號 32">
            <a:extLst>
              <a:ext uri="{FF2B5EF4-FFF2-40B4-BE49-F238E27FC236}">
                <a16:creationId xmlns:a16="http://schemas.microsoft.com/office/drawing/2014/main" id="{0D497404-0CB1-4780-8F0D-3BE7253546E1}"/>
              </a:ext>
            </a:extLst>
          </p:cNvPr>
          <p:cNvSpPr/>
          <p:nvPr/>
        </p:nvSpPr>
        <p:spPr>
          <a:xfrm>
            <a:off x="5285432" y="179195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D140EF9-0A2F-4FB4-94C6-4DB263012723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2363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EEC57E6-CD7A-4B7E-A359-50C3B0852073}"/>
              </a:ext>
            </a:extLst>
          </p:cNvPr>
          <p:cNvSpPr/>
          <p:nvPr/>
        </p:nvSpPr>
        <p:spPr>
          <a:xfrm>
            <a:off x="7407600" y="3625828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3" name="乘號 32">
            <a:extLst>
              <a:ext uri="{FF2B5EF4-FFF2-40B4-BE49-F238E27FC236}">
                <a16:creationId xmlns:a16="http://schemas.microsoft.com/office/drawing/2014/main" id="{0D497404-0CB1-4780-8F0D-3BE7253546E1}"/>
              </a:ext>
            </a:extLst>
          </p:cNvPr>
          <p:cNvSpPr/>
          <p:nvPr/>
        </p:nvSpPr>
        <p:spPr>
          <a:xfrm>
            <a:off x="5285432" y="179195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D140EF9-0A2F-4FB4-94C6-4DB263012723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7435662C-ABDE-4D2F-B687-D38C8CA7D1A4}"/>
              </a:ext>
            </a:extLst>
          </p:cNvPr>
          <p:cNvSpPr/>
          <p:nvPr/>
        </p:nvSpPr>
        <p:spPr>
          <a:xfrm>
            <a:off x="2080254" y="4572680"/>
            <a:ext cx="127227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8228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EEC57E6-CD7A-4B7E-A359-50C3B0852073}"/>
              </a:ext>
            </a:extLst>
          </p:cNvPr>
          <p:cNvSpPr/>
          <p:nvPr/>
        </p:nvSpPr>
        <p:spPr>
          <a:xfrm>
            <a:off x="7407600" y="3625828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3" name="乘號 32">
            <a:extLst>
              <a:ext uri="{FF2B5EF4-FFF2-40B4-BE49-F238E27FC236}">
                <a16:creationId xmlns:a16="http://schemas.microsoft.com/office/drawing/2014/main" id="{0D497404-0CB1-4780-8F0D-3BE7253546E1}"/>
              </a:ext>
            </a:extLst>
          </p:cNvPr>
          <p:cNvSpPr/>
          <p:nvPr/>
        </p:nvSpPr>
        <p:spPr>
          <a:xfrm>
            <a:off x="5285432" y="179195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D140EF9-0A2F-4FB4-94C6-4DB263012723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7435662C-ABDE-4D2F-B687-D38C8CA7D1A4}"/>
              </a:ext>
            </a:extLst>
          </p:cNvPr>
          <p:cNvSpPr/>
          <p:nvPr/>
        </p:nvSpPr>
        <p:spPr>
          <a:xfrm>
            <a:off x="2080254" y="4572680"/>
            <a:ext cx="127227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763BAD2-5097-4102-80ED-B050D3392C38}"/>
              </a:ext>
            </a:extLst>
          </p:cNvPr>
          <p:cNvSpPr/>
          <p:nvPr/>
        </p:nvSpPr>
        <p:spPr>
          <a:xfrm>
            <a:off x="7407600" y="254582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503C527-0BD2-4367-97E2-21FAFAE1F32C}"/>
              </a:ext>
            </a:extLst>
          </p:cNvPr>
          <p:cNvSpPr/>
          <p:nvPr/>
        </p:nvSpPr>
        <p:spPr>
          <a:xfrm>
            <a:off x="5581735" y="5345385"/>
            <a:ext cx="330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Box Limit Exceeded!</a:t>
            </a:r>
          </a:p>
        </p:txBody>
      </p:sp>
    </p:spTree>
    <p:extLst>
      <p:ext uri="{BB962C8B-B14F-4D97-AF65-F5344CB8AC3E}">
        <p14:creationId xmlns:p14="http://schemas.microsoft.com/office/powerpoint/2010/main" val="1506388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EEC57E6-CD7A-4B7E-A359-50C3B0852073}"/>
              </a:ext>
            </a:extLst>
          </p:cNvPr>
          <p:cNvSpPr/>
          <p:nvPr/>
        </p:nvSpPr>
        <p:spPr>
          <a:xfrm>
            <a:off x="7407600" y="3625828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3" name="乘號 32">
            <a:extLst>
              <a:ext uri="{FF2B5EF4-FFF2-40B4-BE49-F238E27FC236}">
                <a16:creationId xmlns:a16="http://schemas.microsoft.com/office/drawing/2014/main" id="{0D497404-0CB1-4780-8F0D-3BE7253546E1}"/>
              </a:ext>
            </a:extLst>
          </p:cNvPr>
          <p:cNvSpPr/>
          <p:nvPr/>
        </p:nvSpPr>
        <p:spPr>
          <a:xfrm>
            <a:off x="5285432" y="179195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D140EF9-0A2F-4FB4-94C6-4DB263012723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B0C489AC-7A46-4565-B284-1343B038A27B}"/>
              </a:ext>
            </a:extLst>
          </p:cNvPr>
          <p:cNvSpPr/>
          <p:nvPr/>
        </p:nvSpPr>
        <p:spPr>
          <a:xfrm>
            <a:off x="2185504" y="3648177"/>
            <a:ext cx="106730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939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DAD6DA0F-5DA9-4D4B-A9A7-93F4877F1FB0}"/>
              </a:ext>
            </a:extLst>
          </p:cNvPr>
          <p:cNvSpPr/>
          <p:nvPr/>
        </p:nvSpPr>
        <p:spPr>
          <a:xfrm>
            <a:off x="2906460" y="253615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35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DAD6DA0F-5DA9-4D4B-A9A7-93F4877F1FB0}"/>
              </a:ext>
            </a:extLst>
          </p:cNvPr>
          <p:cNvSpPr/>
          <p:nvPr/>
        </p:nvSpPr>
        <p:spPr>
          <a:xfrm>
            <a:off x="2906460" y="253615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2873D01-12A7-43D0-8364-4FD69618914C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8932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22873D01-12A7-43D0-8364-4FD69618914C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165E29A0-F17B-4041-B6B8-B3B75D510F9F}"/>
              </a:ext>
            </a:extLst>
          </p:cNvPr>
          <p:cNvSpPr/>
          <p:nvPr/>
        </p:nvSpPr>
        <p:spPr>
          <a:xfrm>
            <a:off x="3372372" y="3667882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(3)</a:t>
            </a:r>
            <a:endParaRPr lang="zh-TW" altLang="en-US" sz="16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922DC87-D7E2-4B20-A7ED-3ECF9FCB9CA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278624" y="3099333"/>
            <a:ext cx="636326" cy="568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72C13259-7DC6-4A43-8D38-989CE3F83C12}"/>
              </a:ext>
            </a:extLst>
          </p:cNvPr>
          <p:cNvSpPr/>
          <p:nvPr/>
        </p:nvSpPr>
        <p:spPr>
          <a:xfrm>
            <a:off x="3384105" y="3667882"/>
            <a:ext cx="106730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51013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22873D01-12A7-43D0-8364-4FD69618914C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165E29A0-F17B-4041-B6B8-B3B75D510F9F}"/>
              </a:ext>
            </a:extLst>
          </p:cNvPr>
          <p:cNvSpPr/>
          <p:nvPr/>
        </p:nvSpPr>
        <p:spPr>
          <a:xfrm>
            <a:off x="3372372" y="3667882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(3)</a:t>
            </a:r>
            <a:endParaRPr lang="zh-TW" altLang="en-US" sz="16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922DC87-D7E2-4B20-A7ED-3ECF9FCB9CA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278624" y="3099333"/>
            <a:ext cx="636326" cy="568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72C13259-7DC6-4A43-8D38-989CE3F83C12}"/>
              </a:ext>
            </a:extLst>
          </p:cNvPr>
          <p:cNvSpPr/>
          <p:nvPr/>
        </p:nvSpPr>
        <p:spPr>
          <a:xfrm>
            <a:off x="3384105" y="3667882"/>
            <a:ext cx="106730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9A3FB0E-A818-49D3-A96C-9E5295150432}"/>
              </a:ext>
            </a:extLst>
          </p:cNvPr>
          <p:cNvSpPr/>
          <p:nvPr/>
        </p:nvSpPr>
        <p:spPr>
          <a:xfrm>
            <a:off x="7407600" y="2909631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0CD6A3C-E11B-4D9B-A4BF-9E2CC79EE320}"/>
              </a:ext>
            </a:extLst>
          </p:cNvPr>
          <p:cNvSpPr/>
          <p:nvPr/>
        </p:nvSpPr>
        <p:spPr>
          <a:xfrm>
            <a:off x="5581735" y="5345385"/>
            <a:ext cx="330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Box Limit Exceeded!</a:t>
            </a:r>
          </a:p>
        </p:txBody>
      </p:sp>
    </p:spTree>
    <p:extLst>
      <p:ext uri="{BB962C8B-B14F-4D97-AF65-F5344CB8AC3E}">
        <p14:creationId xmlns:p14="http://schemas.microsoft.com/office/powerpoint/2010/main" val="24765682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22873D01-12A7-43D0-8364-4FD69618914C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165E29A0-F17B-4041-B6B8-B3B75D510F9F}"/>
              </a:ext>
            </a:extLst>
          </p:cNvPr>
          <p:cNvSpPr/>
          <p:nvPr/>
        </p:nvSpPr>
        <p:spPr>
          <a:xfrm>
            <a:off x="3372372" y="3667882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(3)</a:t>
            </a:r>
            <a:endParaRPr lang="zh-TW" altLang="en-US" sz="16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922DC87-D7E2-4B20-A7ED-3ECF9FCB9CA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278624" y="3099333"/>
            <a:ext cx="636326" cy="568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9A57869D-B54F-4DC5-9BB4-2DD4D09A315A}"/>
              </a:ext>
            </a:extLst>
          </p:cNvPr>
          <p:cNvSpPr/>
          <p:nvPr/>
        </p:nvSpPr>
        <p:spPr>
          <a:xfrm>
            <a:off x="2906460" y="253615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428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165E29A0-F17B-4041-B6B8-B3B75D510F9F}"/>
              </a:ext>
            </a:extLst>
          </p:cNvPr>
          <p:cNvSpPr/>
          <p:nvPr/>
        </p:nvSpPr>
        <p:spPr>
          <a:xfrm>
            <a:off x="3372372" y="3667882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(3)</a:t>
            </a:r>
            <a:endParaRPr lang="zh-TW" altLang="en-US" sz="16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922DC87-D7E2-4B20-A7ED-3ECF9FCB9CA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278624" y="3099333"/>
            <a:ext cx="636326" cy="568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D0059AB8-1ACF-49EC-B509-57BBD4732EAF}"/>
              </a:ext>
            </a:extLst>
          </p:cNvPr>
          <p:cNvSpPr/>
          <p:nvPr/>
        </p:nvSpPr>
        <p:spPr>
          <a:xfrm>
            <a:off x="2166552" y="1618445"/>
            <a:ext cx="141647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007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Sample Input &amp; Output</a:t>
            </a:r>
            <a:endParaRPr lang="zh-TW" altLang="en-US" b="1" dirty="0"/>
          </a:p>
        </p:txBody>
      </p:sp>
      <p:sp>
        <p:nvSpPr>
          <p:cNvPr id="20" name="內容版面配置區 6">
            <a:extLst>
              <a:ext uri="{FF2B5EF4-FFF2-40B4-BE49-F238E27FC236}">
                <a16:creationId xmlns:a16="http://schemas.microsoft.com/office/drawing/2014/main" id="{A5AAA6E6-B2C4-4B1C-9310-551CE0EDB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744416" cy="452596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altLang="zh-TW" dirty="0"/>
              <a:t>Input: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1 1 2 2 3 3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5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1 1 2 5 3</a:t>
            </a:r>
          </a:p>
          <a:p>
            <a:r>
              <a:rPr lang="en-US" altLang="zh-TW" dirty="0">
                <a:solidFill>
                  <a:srgbClr val="2227EA"/>
                </a:solidFill>
              </a:rPr>
              <a:t>3</a:t>
            </a:r>
          </a:p>
          <a:p>
            <a:r>
              <a:rPr lang="en-US" altLang="zh-TW" dirty="0">
                <a:solidFill>
                  <a:srgbClr val="2227EA"/>
                </a:solidFill>
              </a:rPr>
              <a:t>1 2 4</a:t>
            </a:r>
            <a:endParaRPr lang="zh-TW" altLang="en-US" dirty="0">
              <a:solidFill>
                <a:srgbClr val="2227EA"/>
              </a:solidFill>
            </a:endParaRPr>
          </a:p>
        </p:txBody>
      </p:sp>
      <p:sp>
        <p:nvSpPr>
          <p:cNvPr id="21" name="內容版面配置區 6">
            <a:extLst>
              <a:ext uri="{FF2B5EF4-FFF2-40B4-BE49-F238E27FC236}">
                <a16:creationId xmlns:a16="http://schemas.microsoft.com/office/drawing/2014/main" id="{3DC2F8CF-35D2-4FF9-8BFF-7C96CEB982EA}"/>
              </a:ext>
            </a:extLst>
          </p:cNvPr>
          <p:cNvSpPr txBox="1">
            <a:spLocks/>
          </p:cNvSpPr>
          <p:nvPr/>
        </p:nvSpPr>
        <p:spPr>
          <a:xfrm>
            <a:off x="4572000" y="1581120"/>
            <a:ext cx="3744416" cy="4525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Output: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2</a:t>
            </a:r>
          </a:p>
          <a:p>
            <a:r>
              <a:rPr lang="en-US" altLang="zh-TW" dirty="0">
                <a:solidFill>
                  <a:srgbClr val="2227EA"/>
                </a:solidFill>
              </a:rPr>
              <a:t>1</a:t>
            </a:r>
            <a:endParaRPr lang="zh-TW" altLang="en-US" dirty="0">
              <a:solidFill>
                <a:srgbClr val="2227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165E29A0-F17B-4041-B6B8-B3B75D510F9F}"/>
              </a:ext>
            </a:extLst>
          </p:cNvPr>
          <p:cNvSpPr/>
          <p:nvPr/>
        </p:nvSpPr>
        <p:spPr>
          <a:xfrm>
            <a:off x="3372372" y="3667882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(3)</a:t>
            </a:r>
            <a:endParaRPr lang="zh-TW" altLang="en-US" sz="16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922DC87-D7E2-4B20-A7ED-3ECF9FCB9CA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278624" y="3099333"/>
            <a:ext cx="636326" cy="568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1698350-E81A-47A6-B0C4-E1E6D57AC4E3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10366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165E29A0-F17B-4041-B6B8-B3B75D510F9F}"/>
              </a:ext>
            </a:extLst>
          </p:cNvPr>
          <p:cNvSpPr/>
          <p:nvPr/>
        </p:nvSpPr>
        <p:spPr>
          <a:xfrm>
            <a:off x="3372372" y="3667882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(3)</a:t>
            </a:r>
            <a:endParaRPr lang="zh-TW" altLang="en-US" sz="16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922DC87-D7E2-4B20-A7ED-3ECF9FCB9CA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278624" y="3099333"/>
            <a:ext cx="636326" cy="568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1698350-E81A-47A6-B0C4-E1E6D57AC4E3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DA45687-F0B1-4E31-9684-A9163C0F6529}"/>
              </a:ext>
            </a:extLst>
          </p:cNvPr>
          <p:cNvSpPr/>
          <p:nvPr/>
        </p:nvSpPr>
        <p:spPr>
          <a:xfrm>
            <a:off x="4271566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(3)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6D730EA-E757-40F1-82D2-51239CAB128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876566" y="2152843"/>
            <a:ext cx="1761241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F22CBB37-6554-44E7-80E3-269BF8D09785}"/>
              </a:ext>
            </a:extLst>
          </p:cNvPr>
          <p:cNvSpPr/>
          <p:nvPr/>
        </p:nvSpPr>
        <p:spPr>
          <a:xfrm>
            <a:off x="4283092" y="252740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6379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165E29A0-F17B-4041-B6B8-B3B75D510F9F}"/>
              </a:ext>
            </a:extLst>
          </p:cNvPr>
          <p:cNvSpPr/>
          <p:nvPr/>
        </p:nvSpPr>
        <p:spPr>
          <a:xfrm>
            <a:off x="3372372" y="3667882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(3)</a:t>
            </a:r>
            <a:endParaRPr lang="zh-TW" altLang="en-US" sz="16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922DC87-D7E2-4B20-A7ED-3ECF9FCB9CA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278624" y="3099333"/>
            <a:ext cx="636326" cy="568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1698350-E81A-47A6-B0C4-E1E6D57AC4E3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DA45687-F0B1-4E31-9684-A9163C0F6529}"/>
              </a:ext>
            </a:extLst>
          </p:cNvPr>
          <p:cNvSpPr/>
          <p:nvPr/>
        </p:nvSpPr>
        <p:spPr>
          <a:xfrm>
            <a:off x="4271566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(3)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6D730EA-E757-40F1-82D2-51239CAB128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876566" y="2152843"/>
            <a:ext cx="1761241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F22CBB37-6554-44E7-80E3-269BF8D09785}"/>
              </a:ext>
            </a:extLst>
          </p:cNvPr>
          <p:cNvSpPr/>
          <p:nvPr/>
        </p:nvSpPr>
        <p:spPr>
          <a:xfrm>
            <a:off x="4283092" y="252740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9DC1B07-105E-456A-82A4-09A94D4B7254}"/>
              </a:ext>
            </a:extLst>
          </p:cNvPr>
          <p:cNvSpPr/>
          <p:nvPr/>
        </p:nvSpPr>
        <p:spPr>
          <a:xfrm>
            <a:off x="7407600" y="1810623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9B4110A-14BB-4223-B9E2-9BD66E79BD1B}"/>
              </a:ext>
            </a:extLst>
          </p:cNvPr>
          <p:cNvSpPr/>
          <p:nvPr/>
        </p:nvSpPr>
        <p:spPr>
          <a:xfrm>
            <a:off x="5581735" y="5345385"/>
            <a:ext cx="330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Box Limit Exceeded!</a:t>
            </a:r>
          </a:p>
        </p:txBody>
      </p:sp>
    </p:spTree>
    <p:extLst>
      <p:ext uri="{BB962C8B-B14F-4D97-AF65-F5344CB8AC3E}">
        <p14:creationId xmlns:p14="http://schemas.microsoft.com/office/powerpoint/2010/main" val="40334355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165E29A0-F17B-4041-B6B8-B3B75D510F9F}"/>
              </a:ext>
            </a:extLst>
          </p:cNvPr>
          <p:cNvSpPr/>
          <p:nvPr/>
        </p:nvSpPr>
        <p:spPr>
          <a:xfrm>
            <a:off x="3372372" y="3667882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(3)</a:t>
            </a:r>
            <a:endParaRPr lang="zh-TW" altLang="en-US" sz="16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922DC87-D7E2-4B20-A7ED-3ECF9FCB9CA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278624" y="3099333"/>
            <a:ext cx="636326" cy="568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7DA45687-F0B1-4E31-9684-A9163C0F6529}"/>
              </a:ext>
            </a:extLst>
          </p:cNvPr>
          <p:cNvSpPr/>
          <p:nvPr/>
        </p:nvSpPr>
        <p:spPr>
          <a:xfrm>
            <a:off x="4271566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(3)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6D730EA-E757-40F1-82D2-51239CAB128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876566" y="2152843"/>
            <a:ext cx="1761241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5FF378B-4A30-4B01-90AC-C2D0CDA81E45}"/>
              </a:ext>
            </a:extLst>
          </p:cNvPr>
          <p:cNvSpPr/>
          <p:nvPr/>
        </p:nvSpPr>
        <p:spPr>
          <a:xfrm>
            <a:off x="2166552" y="1618445"/>
            <a:ext cx="141647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12341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165E29A0-F17B-4041-B6B8-B3B75D510F9F}"/>
              </a:ext>
            </a:extLst>
          </p:cNvPr>
          <p:cNvSpPr/>
          <p:nvPr/>
        </p:nvSpPr>
        <p:spPr>
          <a:xfrm>
            <a:off x="3372372" y="3667882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(3)</a:t>
            </a:r>
            <a:endParaRPr lang="zh-TW" altLang="en-US" sz="16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922DC87-D7E2-4B20-A7ED-3ECF9FCB9CA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278624" y="3099333"/>
            <a:ext cx="636326" cy="568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7DA45687-F0B1-4E31-9684-A9163C0F6529}"/>
              </a:ext>
            </a:extLst>
          </p:cNvPr>
          <p:cNvSpPr/>
          <p:nvPr/>
        </p:nvSpPr>
        <p:spPr>
          <a:xfrm>
            <a:off x="4271566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(3)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6D730EA-E757-40F1-82D2-51239CAB128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876566" y="2152843"/>
            <a:ext cx="1761241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5FF378B-4A30-4B01-90AC-C2D0CDA81E45}"/>
              </a:ext>
            </a:extLst>
          </p:cNvPr>
          <p:cNvSpPr/>
          <p:nvPr/>
        </p:nvSpPr>
        <p:spPr>
          <a:xfrm>
            <a:off x="2166552" y="1618445"/>
            <a:ext cx="141647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253534C-7AA0-490F-BCE1-57DFB841C95E}"/>
              </a:ext>
            </a:extLst>
          </p:cNvPr>
          <p:cNvSpPr/>
          <p:nvPr/>
        </p:nvSpPr>
        <p:spPr>
          <a:xfrm>
            <a:off x="1051393" y="5428797"/>
            <a:ext cx="330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All States Explored!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E037588-DE2D-4DC5-99A8-DFBC839560F2}"/>
              </a:ext>
            </a:extLst>
          </p:cNvPr>
          <p:cNvSpPr/>
          <p:nvPr/>
        </p:nvSpPr>
        <p:spPr>
          <a:xfrm>
            <a:off x="1051393" y="5868606"/>
            <a:ext cx="330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Not a Solution!</a:t>
            </a:r>
          </a:p>
        </p:txBody>
      </p:sp>
    </p:spTree>
    <p:extLst>
      <p:ext uri="{BB962C8B-B14F-4D97-AF65-F5344CB8AC3E}">
        <p14:creationId xmlns:p14="http://schemas.microsoft.com/office/powerpoint/2010/main" val="23560041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F5FF378B-4A30-4B01-90AC-C2D0CDA81E45}"/>
              </a:ext>
            </a:extLst>
          </p:cNvPr>
          <p:cNvSpPr/>
          <p:nvPr/>
        </p:nvSpPr>
        <p:spPr>
          <a:xfrm>
            <a:off x="2166552" y="1618445"/>
            <a:ext cx="141647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67804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F5FF378B-4A30-4B01-90AC-C2D0CDA81E45}"/>
              </a:ext>
            </a:extLst>
          </p:cNvPr>
          <p:cNvSpPr/>
          <p:nvPr/>
        </p:nvSpPr>
        <p:spPr>
          <a:xfrm>
            <a:off x="2166552" y="1618445"/>
            <a:ext cx="141647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F47268-C077-4E6B-AF23-D264A21DDB52}"/>
              </a:ext>
            </a:extLst>
          </p:cNvPr>
          <p:cNvSpPr/>
          <p:nvPr/>
        </p:nvSpPr>
        <p:spPr>
          <a:xfrm>
            <a:off x="5461997" y="2173752"/>
            <a:ext cx="1296138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11962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F47268-C077-4E6B-AF23-D264A21DDB52}"/>
              </a:ext>
            </a:extLst>
          </p:cNvPr>
          <p:cNvSpPr/>
          <p:nvPr/>
        </p:nvSpPr>
        <p:spPr>
          <a:xfrm>
            <a:off x="5461997" y="2173752"/>
            <a:ext cx="1296138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93A5B0-96CA-4FD5-9C3C-F984BB2D5847}"/>
              </a:ext>
            </a:extLst>
          </p:cNvPr>
          <p:cNvSpPr/>
          <p:nvPr/>
        </p:nvSpPr>
        <p:spPr>
          <a:xfrm>
            <a:off x="2508547" y="2644264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64D06AA-7C9A-47BE-9D6D-30A792A2E0A9}"/>
              </a:ext>
            </a:extLst>
          </p:cNvPr>
          <p:cNvSpPr/>
          <p:nvPr/>
        </p:nvSpPr>
        <p:spPr>
          <a:xfrm>
            <a:off x="2508547" y="2636198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0902B1D-7CCE-43E5-BE65-82EE35A60089}"/>
              </a:ext>
            </a:extLst>
          </p:cNvPr>
          <p:cNvCxnSpPr>
            <a:cxnSpLocks/>
          </p:cNvCxnSpPr>
          <p:nvPr/>
        </p:nvCxnSpPr>
        <p:spPr>
          <a:xfrm flipH="1">
            <a:off x="2874788" y="2176253"/>
            <a:ext cx="1" cy="468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005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93A5B0-96CA-4FD5-9C3C-F984BB2D5847}"/>
              </a:ext>
            </a:extLst>
          </p:cNvPr>
          <p:cNvSpPr/>
          <p:nvPr/>
        </p:nvSpPr>
        <p:spPr>
          <a:xfrm>
            <a:off x="2508547" y="2644264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64D06AA-7C9A-47BE-9D6D-30A792A2E0A9}"/>
              </a:ext>
            </a:extLst>
          </p:cNvPr>
          <p:cNvSpPr/>
          <p:nvPr/>
        </p:nvSpPr>
        <p:spPr>
          <a:xfrm>
            <a:off x="2508547" y="2636198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0902B1D-7CCE-43E5-BE65-82EE35A60089}"/>
              </a:ext>
            </a:extLst>
          </p:cNvPr>
          <p:cNvCxnSpPr>
            <a:cxnSpLocks/>
          </p:cNvCxnSpPr>
          <p:nvPr/>
        </p:nvCxnSpPr>
        <p:spPr>
          <a:xfrm flipH="1">
            <a:off x="2874788" y="2176253"/>
            <a:ext cx="1" cy="468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1E5EF47-3F91-402B-9CEF-D0347104BBD5}"/>
              </a:ext>
            </a:extLst>
          </p:cNvPr>
          <p:cNvSpPr/>
          <p:nvPr/>
        </p:nvSpPr>
        <p:spPr>
          <a:xfrm>
            <a:off x="7407600" y="3069000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9308CECD-E058-4332-B0CB-CD80465451ED}"/>
              </a:ext>
            </a:extLst>
          </p:cNvPr>
          <p:cNvSpPr/>
          <p:nvPr/>
        </p:nvSpPr>
        <p:spPr>
          <a:xfrm>
            <a:off x="5286919" y="181717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443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93A5B0-96CA-4FD5-9C3C-F984BB2D5847}"/>
              </a:ext>
            </a:extLst>
          </p:cNvPr>
          <p:cNvSpPr/>
          <p:nvPr/>
        </p:nvSpPr>
        <p:spPr>
          <a:xfrm>
            <a:off x="2508547" y="2644264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0902B1D-7CCE-43E5-BE65-82EE35A60089}"/>
              </a:ext>
            </a:extLst>
          </p:cNvPr>
          <p:cNvCxnSpPr>
            <a:cxnSpLocks/>
          </p:cNvCxnSpPr>
          <p:nvPr/>
        </p:nvCxnSpPr>
        <p:spPr>
          <a:xfrm flipH="1">
            <a:off x="2874788" y="2176253"/>
            <a:ext cx="1" cy="468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1E5EF47-3F91-402B-9CEF-D0347104BBD5}"/>
              </a:ext>
            </a:extLst>
          </p:cNvPr>
          <p:cNvSpPr/>
          <p:nvPr/>
        </p:nvSpPr>
        <p:spPr>
          <a:xfrm>
            <a:off x="7407600" y="3069000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9308CECD-E058-4332-B0CB-CD80465451ED}"/>
              </a:ext>
            </a:extLst>
          </p:cNvPr>
          <p:cNvSpPr/>
          <p:nvPr/>
        </p:nvSpPr>
        <p:spPr>
          <a:xfrm>
            <a:off x="5286919" y="181717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D68057D-0524-4A7B-8E08-8BB189ACCEF2}"/>
              </a:ext>
            </a:extLst>
          </p:cNvPr>
          <p:cNvSpPr/>
          <p:nvPr/>
        </p:nvSpPr>
        <p:spPr>
          <a:xfrm>
            <a:off x="5461997" y="2939938"/>
            <a:ext cx="1296138" cy="727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551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Sample 1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N = 6, reels = 1 1 2 2 3 3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Answer = 4</a:t>
            </a:r>
          </a:p>
          <a:p>
            <a:pPr lvl="1"/>
            <a:r>
              <a:rPr lang="en-US" altLang="zh-TW" dirty="0"/>
              <a:t>Skill </a:t>
            </a:r>
            <a:r>
              <a:rPr lang="en-US" altLang="zh-TW" dirty="0" smtClean="0"/>
              <a:t>levels: </a:t>
            </a:r>
            <a:r>
              <a:rPr lang="en-US" altLang="zh-TW" dirty="0"/>
              <a:t>(1, 2), (3), (1, 2), (3)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DB1904-A380-42E2-8994-BB81A0DD2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0" y="2204864"/>
            <a:ext cx="8487960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93A5B0-96CA-4FD5-9C3C-F984BB2D5847}"/>
              </a:ext>
            </a:extLst>
          </p:cNvPr>
          <p:cNvSpPr/>
          <p:nvPr/>
        </p:nvSpPr>
        <p:spPr>
          <a:xfrm>
            <a:off x="2508547" y="2644264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0902B1D-7CCE-43E5-BE65-82EE35A60089}"/>
              </a:ext>
            </a:extLst>
          </p:cNvPr>
          <p:cNvCxnSpPr>
            <a:cxnSpLocks/>
          </p:cNvCxnSpPr>
          <p:nvPr/>
        </p:nvCxnSpPr>
        <p:spPr>
          <a:xfrm flipH="1">
            <a:off x="2874788" y="2176253"/>
            <a:ext cx="1" cy="468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1E5EF47-3F91-402B-9CEF-D0347104BBD5}"/>
              </a:ext>
            </a:extLst>
          </p:cNvPr>
          <p:cNvSpPr/>
          <p:nvPr/>
        </p:nvSpPr>
        <p:spPr>
          <a:xfrm>
            <a:off x="7407600" y="3069000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9308CECD-E058-4332-B0CB-CD80465451ED}"/>
              </a:ext>
            </a:extLst>
          </p:cNvPr>
          <p:cNvSpPr/>
          <p:nvPr/>
        </p:nvSpPr>
        <p:spPr>
          <a:xfrm>
            <a:off x="5286919" y="181717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D68057D-0524-4A7B-8E08-8BB189ACCEF2}"/>
              </a:ext>
            </a:extLst>
          </p:cNvPr>
          <p:cNvSpPr/>
          <p:nvPr/>
        </p:nvSpPr>
        <p:spPr>
          <a:xfrm>
            <a:off x="5461997" y="2939938"/>
            <a:ext cx="1296138" cy="727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D745A08-D379-4522-879D-B70516758329}"/>
              </a:ext>
            </a:extLst>
          </p:cNvPr>
          <p:cNvCxnSpPr>
            <a:cxnSpLocks/>
          </p:cNvCxnSpPr>
          <p:nvPr/>
        </p:nvCxnSpPr>
        <p:spPr>
          <a:xfrm>
            <a:off x="2874788" y="3202072"/>
            <a:ext cx="0" cy="380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636A03ED-504F-4A42-A095-929AB141AF81}"/>
              </a:ext>
            </a:extLst>
          </p:cNvPr>
          <p:cNvSpPr/>
          <p:nvPr/>
        </p:nvSpPr>
        <p:spPr>
          <a:xfrm>
            <a:off x="2459755" y="3582264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FAF64208-97B6-41C5-B9D0-1A92CF72303A}"/>
              </a:ext>
            </a:extLst>
          </p:cNvPr>
          <p:cNvSpPr/>
          <p:nvPr/>
        </p:nvSpPr>
        <p:spPr>
          <a:xfrm>
            <a:off x="2459755" y="3574198"/>
            <a:ext cx="81322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2802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93A5B0-96CA-4FD5-9C3C-F984BB2D5847}"/>
              </a:ext>
            </a:extLst>
          </p:cNvPr>
          <p:cNvSpPr/>
          <p:nvPr/>
        </p:nvSpPr>
        <p:spPr>
          <a:xfrm>
            <a:off x="2508547" y="2644264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0902B1D-7CCE-43E5-BE65-82EE35A60089}"/>
              </a:ext>
            </a:extLst>
          </p:cNvPr>
          <p:cNvCxnSpPr>
            <a:cxnSpLocks/>
          </p:cNvCxnSpPr>
          <p:nvPr/>
        </p:nvCxnSpPr>
        <p:spPr>
          <a:xfrm flipH="1">
            <a:off x="2874788" y="2176253"/>
            <a:ext cx="1" cy="468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1E5EF47-3F91-402B-9CEF-D0347104BBD5}"/>
              </a:ext>
            </a:extLst>
          </p:cNvPr>
          <p:cNvSpPr/>
          <p:nvPr/>
        </p:nvSpPr>
        <p:spPr>
          <a:xfrm>
            <a:off x="7407600" y="3069000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9308CECD-E058-4332-B0CB-CD80465451ED}"/>
              </a:ext>
            </a:extLst>
          </p:cNvPr>
          <p:cNvSpPr/>
          <p:nvPr/>
        </p:nvSpPr>
        <p:spPr>
          <a:xfrm>
            <a:off x="5286919" y="181717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D745A08-D379-4522-879D-B70516758329}"/>
              </a:ext>
            </a:extLst>
          </p:cNvPr>
          <p:cNvCxnSpPr>
            <a:cxnSpLocks/>
          </p:cNvCxnSpPr>
          <p:nvPr/>
        </p:nvCxnSpPr>
        <p:spPr>
          <a:xfrm>
            <a:off x="2874788" y="3202072"/>
            <a:ext cx="0" cy="380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636A03ED-504F-4A42-A095-929AB141AF81}"/>
              </a:ext>
            </a:extLst>
          </p:cNvPr>
          <p:cNvSpPr/>
          <p:nvPr/>
        </p:nvSpPr>
        <p:spPr>
          <a:xfrm>
            <a:off x="2459755" y="3582264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FAF64208-97B6-41C5-B9D0-1A92CF72303A}"/>
              </a:ext>
            </a:extLst>
          </p:cNvPr>
          <p:cNvSpPr/>
          <p:nvPr/>
        </p:nvSpPr>
        <p:spPr>
          <a:xfrm>
            <a:off x="2459755" y="3574198"/>
            <a:ext cx="81322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E87457-65C7-4BC1-810E-7654013CAA36}"/>
              </a:ext>
            </a:extLst>
          </p:cNvPr>
          <p:cNvSpPr/>
          <p:nvPr/>
        </p:nvSpPr>
        <p:spPr>
          <a:xfrm>
            <a:off x="7407600" y="2349000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6" name="乘號 25">
            <a:extLst>
              <a:ext uri="{FF2B5EF4-FFF2-40B4-BE49-F238E27FC236}">
                <a16:creationId xmlns:a16="http://schemas.microsoft.com/office/drawing/2014/main" id="{3AB82EAB-3942-4923-BF09-59A015B91B0F}"/>
              </a:ext>
            </a:extLst>
          </p:cNvPr>
          <p:cNvSpPr/>
          <p:nvPr/>
        </p:nvSpPr>
        <p:spPr>
          <a:xfrm>
            <a:off x="5292626" y="2727802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6921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93A5B0-96CA-4FD5-9C3C-F984BB2D5847}"/>
              </a:ext>
            </a:extLst>
          </p:cNvPr>
          <p:cNvSpPr/>
          <p:nvPr/>
        </p:nvSpPr>
        <p:spPr>
          <a:xfrm>
            <a:off x="2508547" y="2644264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0902B1D-7CCE-43E5-BE65-82EE35A60089}"/>
              </a:ext>
            </a:extLst>
          </p:cNvPr>
          <p:cNvCxnSpPr>
            <a:cxnSpLocks/>
          </p:cNvCxnSpPr>
          <p:nvPr/>
        </p:nvCxnSpPr>
        <p:spPr>
          <a:xfrm flipH="1">
            <a:off x="2874788" y="2176253"/>
            <a:ext cx="1" cy="468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1E5EF47-3F91-402B-9CEF-D0347104BBD5}"/>
              </a:ext>
            </a:extLst>
          </p:cNvPr>
          <p:cNvSpPr/>
          <p:nvPr/>
        </p:nvSpPr>
        <p:spPr>
          <a:xfrm>
            <a:off x="7407600" y="3069000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9308CECD-E058-4332-B0CB-CD80465451ED}"/>
              </a:ext>
            </a:extLst>
          </p:cNvPr>
          <p:cNvSpPr/>
          <p:nvPr/>
        </p:nvSpPr>
        <p:spPr>
          <a:xfrm>
            <a:off x="5286919" y="181717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D745A08-D379-4522-879D-B70516758329}"/>
              </a:ext>
            </a:extLst>
          </p:cNvPr>
          <p:cNvCxnSpPr>
            <a:cxnSpLocks/>
          </p:cNvCxnSpPr>
          <p:nvPr/>
        </p:nvCxnSpPr>
        <p:spPr>
          <a:xfrm>
            <a:off x="2874788" y="3202072"/>
            <a:ext cx="0" cy="380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636A03ED-504F-4A42-A095-929AB141AF81}"/>
              </a:ext>
            </a:extLst>
          </p:cNvPr>
          <p:cNvSpPr/>
          <p:nvPr/>
        </p:nvSpPr>
        <p:spPr>
          <a:xfrm>
            <a:off x="2459755" y="3582264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FAF64208-97B6-41C5-B9D0-1A92CF72303A}"/>
              </a:ext>
            </a:extLst>
          </p:cNvPr>
          <p:cNvSpPr/>
          <p:nvPr/>
        </p:nvSpPr>
        <p:spPr>
          <a:xfrm>
            <a:off x="2459755" y="3574198"/>
            <a:ext cx="81322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E87457-65C7-4BC1-810E-7654013CAA36}"/>
              </a:ext>
            </a:extLst>
          </p:cNvPr>
          <p:cNvSpPr/>
          <p:nvPr/>
        </p:nvSpPr>
        <p:spPr>
          <a:xfrm>
            <a:off x="7407600" y="2349000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6" name="乘號 25">
            <a:extLst>
              <a:ext uri="{FF2B5EF4-FFF2-40B4-BE49-F238E27FC236}">
                <a16:creationId xmlns:a16="http://schemas.microsoft.com/office/drawing/2014/main" id="{3AB82EAB-3942-4923-BF09-59A015B91B0F}"/>
              </a:ext>
            </a:extLst>
          </p:cNvPr>
          <p:cNvSpPr/>
          <p:nvPr/>
        </p:nvSpPr>
        <p:spPr>
          <a:xfrm>
            <a:off x="5292626" y="2727802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7D5AA52-56DA-45CE-B5FE-FA4D1C6BC18D}"/>
              </a:ext>
            </a:extLst>
          </p:cNvPr>
          <p:cNvSpPr/>
          <p:nvPr/>
        </p:nvSpPr>
        <p:spPr>
          <a:xfrm>
            <a:off x="5397597" y="5347176"/>
            <a:ext cx="330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Next box!</a:t>
            </a:r>
          </a:p>
        </p:txBody>
      </p:sp>
    </p:spTree>
    <p:extLst>
      <p:ext uri="{BB962C8B-B14F-4D97-AF65-F5344CB8AC3E}">
        <p14:creationId xmlns:p14="http://schemas.microsoft.com/office/powerpoint/2010/main" val="15298706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93A5B0-96CA-4FD5-9C3C-F984BB2D5847}"/>
              </a:ext>
            </a:extLst>
          </p:cNvPr>
          <p:cNvSpPr/>
          <p:nvPr/>
        </p:nvSpPr>
        <p:spPr>
          <a:xfrm>
            <a:off x="2508547" y="2644264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0902B1D-7CCE-43E5-BE65-82EE35A60089}"/>
              </a:ext>
            </a:extLst>
          </p:cNvPr>
          <p:cNvCxnSpPr>
            <a:cxnSpLocks/>
          </p:cNvCxnSpPr>
          <p:nvPr/>
        </p:nvCxnSpPr>
        <p:spPr>
          <a:xfrm flipH="1">
            <a:off x="2874788" y="2176253"/>
            <a:ext cx="1" cy="468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1E5EF47-3F91-402B-9CEF-D0347104BBD5}"/>
              </a:ext>
            </a:extLst>
          </p:cNvPr>
          <p:cNvSpPr/>
          <p:nvPr/>
        </p:nvSpPr>
        <p:spPr>
          <a:xfrm>
            <a:off x="7407600" y="3069000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9308CECD-E058-4332-B0CB-CD80465451ED}"/>
              </a:ext>
            </a:extLst>
          </p:cNvPr>
          <p:cNvSpPr/>
          <p:nvPr/>
        </p:nvSpPr>
        <p:spPr>
          <a:xfrm>
            <a:off x="5286919" y="181717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D745A08-D379-4522-879D-B70516758329}"/>
              </a:ext>
            </a:extLst>
          </p:cNvPr>
          <p:cNvCxnSpPr>
            <a:cxnSpLocks/>
          </p:cNvCxnSpPr>
          <p:nvPr/>
        </p:nvCxnSpPr>
        <p:spPr>
          <a:xfrm>
            <a:off x="2874788" y="3202072"/>
            <a:ext cx="0" cy="380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636A03ED-504F-4A42-A095-929AB141AF81}"/>
              </a:ext>
            </a:extLst>
          </p:cNvPr>
          <p:cNvSpPr/>
          <p:nvPr/>
        </p:nvSpPr>
        <p:spPr>
          <a:xfrm>
            <a:off x="2459755" y="3582264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E87457-65C7-4BC1-810E-7654013CAA36}"/>
              </a:ext>
            </a:extLst>
          </p:cNvPr>
          <p:cNvSpPr/>
          <p:nvPr/>
        </p:nvSpPr>
        <p:spPr>
          <a:xfrm>
            <a:off x="7407600" y="2349000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6" name="乘號 25">
            <a:extLst>
              <a:ext uri="{FF2B5EF4-FFF2-40B4-BE49-F238E27FC236}">
                <a16:creationId xmlns:a16="http://schemas.microsoft.com/office/drawing/2014/main" id="{3AB82EAB-3942-4923-BF09-59A015B91B0F}"/>
              </a:ext>
            </a:extLst>
          </p:cNvPr>
          <p:cNvSpPr/>
          <p:nvPr/>
        </p:nvSpPr>
        <p:spPr>
          <a:xfrm>
            <a:off x="5292626" y="2727802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C54D434-F7B2-4A00-B2E0-CCB2C498DBC3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60844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93A5B0-96CA-4FD5-9C3C-F984BB2D5847}"/>
              </a:ext>
            </a:extLst>
          </p:cNvPr>
          <p:cNvSpPr/>
          <p:nvPr/>
        </p:nvSpPr>
        <p:spPr>
          <a:xfrm>
            <a:off x="2508547" y="2644264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0902B1D-7CCE-43E5-BE65-82EE35A60089}"/>
              </a:ext>
            </a:extLst>
          </p:cNvPr>
          <p:cNvCxnSpPr>
            <a:cxnSpLocks/>
          </p:cNvCxnSpPr>
          <p:nvPr/>
        </p:nvCxnSpPr>
        <p:spPr>
          <a:xfrm flipH="1">
            <a:off x="2874788" y="2176253"/>
            <a:ext cx="1" cy="468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1E5EF47-3F91-402B-9CEF-D0347104BBD5}"/>
              </a:ext>
            </a:extLst>
          </p:cNvPr>
          <p:cNvSpPr/>
          <p:nvPr/>
        </p:nvSpPr>
        <p:spPr>
          <a:xfrm>
            <a:off x="7407600" y="3069000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9308CECD-E058-4332-B0CB-CD80465451ED}"/>
              </a:ext>
            </a:extLst>
          </p:cNvPr>
          <p:cNvSpPr/>
          <p:nvPr/>
        </p:nvSpPr>
        <p:spPr>
          <a:xfrm>
            <a:off x="5286919" y="181717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D745A08-D379-4522-879D-B70516758329}"/>
              </a:ext>
            </a:extLst>
          </p:cNvPr>
          <p:cNvCxnSpPr>
            <a:cxnSpLocks/>
          </p:cNvCxnSpPr>
          <p:nvPr/>
        </p:nvCxnSpPr>
        <p:spPr>
          <a:xfrm>
            <a:off x="2874788" y="3202072"/>
            <a:ext cx="0" cy="380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636A03ED-504F-4A42-A095-929AB141AF81}"/>
              </a:ext>
            </a:extLst>
          </p:cNvPr>
          <p:cNvSpPr/>
          <p:nvPr/>
        </p:nvSpPr>
        <p:spPr>
          <a:xfrm>
            <a:off x="2459755" y="3582264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E87457-65C7-4BC1-810E-7654013CAA36}"/>
              </a:ext>
            </a:extLst>
          </p:cNvPr>
          <p:cNvSpPr/>
          <p:nvPr/>
        </p:nvSpPr>
        <p:spPr>
          <a:xfrm>
            <a:off x="7407600" y="2349000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6" name="乘號 25">
            <a:extLst>
              <a:ext uri="{FF2B5EF4-FFF2-40B4-BE49-F238E27FC236}">
                <a16:creationId xmlns:a16="http://schemas.microsoft.com/office/drawing/2014/main" id="{3AB82EAB-3942-4923-BF09-59A015B91B0F}"/>
              </a:ext>
            </a:extLst>
          </p:cNvPr>
          <p:cNvSpPr/>
          <p:nvPr/>
        </p:nvSpPr>
        <p:spPr>
          <a:xfrm>
            <a:off x="5292626" y="2727802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C54D434-F7B2-4A00-B2E0-CCB2C498DBC3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AE8F195-D2C8-479D-B932-6A12034C0816}"/>
              </a:ext>
            </a:extLst>
          </p:cNvPr>
          <p:cNvSpPr/>
          <p:nvPr/>
        </p:nvSpPr>
        <p:spPr>
          <a:xfrm>
            <a:off x="2226718" y="4681747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2), (3)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7FDA7E9-4CD9-4163-B9F6-F468D7004A61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874787" y="4140072"/>
            <a:ext cx="1" cy="541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72B59CAA-04CF-4E53-8620-FDA9A18928C9}"/>
              </a:ext>
            </a:extLst>
          </p:cNvPr>
          <p:cNvSpPr/>
          <p:nvPr/>
        </p:nvSpPr>
        <p:spPr>
          <a:xfrm>
            <a:off x="2223094" y="4681747"/>
            <a:ext cx="127227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9477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93A5B0-96CA-4FD5-9C3C-F984BB2D5847}"/>
              </a:ext>
            </a:extLst>
          </p:cNvPr>
          <p:cNvSpPr/>
          <p:nvPr/>
        </p:nvSpPr>
        <p:spPr>
          <a:xfrm>
            <a:off x="2508547" y="2644264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0902B1D-7CCE-43E5-BE65-82EE35A60089}"/>
              </a:ext>
            </a:extLst>
          </p:cNvPr>
          <p:cNvCxnSpPr>
            <a:cxnSpLocks/>
          </p:cNvCxnSpPr>
          <p:nvPr/>
        </p:nvCxnSpPr>
        <p:spPr>
          <a:xfrm flipH="1">
            <a:off x="2874788" y="2176253"/>
            <a:ext cx="1" cy="468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1E5EF47-3F91-402B-9CEF-D0347104BBD5}"/>
              </a:ext>
            </a:extLst>
          </p:cNvPr>
          <p:cNvSpPr/>
          <p:nvPr/>
        </p:nvSpPr>
        <p:spPr>
          <a:xfrm>
            <a:off x="7407600" y="3069000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9308CECD-E058-4332-B0CB-CD80465451ED}"/>
              </a:ext>
            </a:extLst>
          </p:cNvPr>
          <p:cNvSpPr/>
          <p:nvPr/>
        </p:nvSpPr>
        <p:spPr>
          <a:xfrm>
            <a:off x="5286919" y="181717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D745A08-D379-4522-879D-B70516758329}"/>
              </a:ext>
            </a:extLst>
          </p:cNvPr>
          <p:cNvCxnSpPr>
            <a:cxnSpLocks/>
          </p:cNvCxnSpPr>
          <p:nvPr/>
        </p:nvCxnSpPr>
        <p:spPr>
          <a:xfrm>
            <a:off x="2874788" y="3202072"/>
            <a:ext cx="0" cy="380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636A03ED-504F-4A42-A095-929AB141AF81}"/>
              </a:ext>
            </a:extLst>
          </p:cNvPr>
          <p:cNvSpPr/>
          <p:nvPr/>
        </p:nvSpPr>
        <p:spPr>
          <a:xfrm>
            <a:off x="2459755" y="3582264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E87457-65C7-4BC1-810E-7654013CAA36}"/>
              </a:ext>
            </a:extLst>
          </p:cNvPr>
          <p:cNvSpPr/>
          <p:nvPr/>
        </p:nvSpPr>
        <p:spPr>
          <a:xfrm>
            <a:off x="7407600" y="2349000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6" name="乘號 25">
            <a:extLst>
              <a:ext uri="{FF2B5EF4-FFF2-40B4-BE49-F238E27FC236}">
                <a16:creationId xmlns:a16="http://schemas.microsoft.com/office/drawing/2014/main" id="{3AB82EAB-3942-4923-BF09-59A015B91B0F}"/>
              </a:ext>
            </a:extLst>
          </p:cNvPr>
          <p:cNvSpPr/>
          <p:nvPr/>
        </p:nvSpPr>
        <p:spPr>
          <a:xfrm>
            <a:off x="5292626" y="2727802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AE8F195-D2C8-479D-B932-6A12034C0816}"/>
              </a:ext>
            </a:extLst>
          </p:cNvPr>
          <p:cNvSpPr/>
          <p:nvPr/>
        </p:nvSpPr>
        <p:spPr>
          <a:xfrm>
            <a:off x="2226718" y="4681747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2), (3)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7FDA7E9-4CD9-4163-B9F6-F468D7004A61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874787" y="4140072"/>
            <a:ext cx="1" cy="541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72B59CAA-04CF-4E53-8620-FDA9A18928C9}"/>
              </a:ext>
            </a:extLst>
          </p:cNvPr>
          <p:cNvSpPr/>
          <p:nvPr/>
        </p:nvSpPr>
        <p:spPr>
          <a:xfrm>
            <a:off x="2223094" y="4681747"/>
            <a:ext cx="127227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9C7F17-A41A-44E9-A46C-E132337106D4}"/>
              </a:ext>
            </a:extLst>
          </p:cNvPr>
          <p:cNvSpPr/>
          <p:nvPr/>
        </p:nvSpPr>
        <p:spPr>
          <a:xfrm>
            <a:off x="7407398" y="386116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31" name="乘號 30">
            <a:extLst>
              <a:ext uri="{FF2B5EF4-FFF2-40B4-BE49-F238E27FC236}">
                <a16:creationId xmlns:a16="http://schemas.microsoft.com/office/drawing/2014/main" id="{E5318242-718E-459C-804A-CE93B2ADF087}"/>
              </a:ext>
            </a:extLst>
          </p:cNvPr>
          <p:cNvSpPr/>
          <p:nvPr/>
        </p:nvSpPr>
        <p:spPr>
          <a:xfrm>
            <a:off x="5271719" y="4064902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315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93A5B0-96CA-4FD5-9C3C-F984BB2D5847}"/>
              </a:ext>
            </a:extLst>
          </p:cNvPr>
          <p:cNvSpPr/>
          <p:nvPr/>
        </p:nvSpPr>
        <p:spPr>
          <a:xfrm>
            <a:off x="2508547" y="2644264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0902B1D-7CCE-43E5-BE65-82EE35A60089}"/>
              </a:ext>
            </a:extLst>
          </p:cNvPr>
          <p:cNvCxnSpPr>
            <a:cxnSpLocks/>
          </p:cNvCxnSpPr>
          <p:nvPr/>
        </p:nvCxnSpPr>
        <p:spPr>
          <a:xfrm flipH="1">
            <a:off x="2874788" y="2176253"/>
            <a:ext cx="1" cy="468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1E5EF47-3F91-402B-9CEF-D0347104BBD5}"/>
              </a:ext>
            </a:extLst>
          </p:cNvPr>
          <p:cNvSpPr/>
          <p:nvPr/>
        </p:nvSpPr>
        <p:spPr>
          <a:xfrm>
            <a:off x="7407600" y="3069000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9308CECD-E058-4332-B0CB-CD80465451ED}"/>
              </a:ext>
            </a:extLst>
          </p:cNvPr>
          <p:cNvSpPr/>
          <p:nvPr/>
        </p:nvSpPr>
        <p:spPr>
          <a:xfrm>
            <a:off x="5286919" y="181717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D745A08-D379-4522-879D-B70516758329}"/>
              </a:ext>
            </a:extLst>
          </p:cNvPr>
          <p:cNvCxnSpPr>
            <a:cxnSpLocks/>
          </p:cNvCxnSpPr>
          <p:nvPr/>
        </p:nvCxnSpPr>
        <p:spPr>
          <a:xfrm>
            <a:off x="2874788" y="3202072"/>
            <a:ext cx="0" cy="380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636A03ED-504F-4A42-A095-929AB141AF81}"/>
              </a:ext>
            </a:extLst>
          </p:cNvPr>
          <p:cNvSpPr/>
          <p:nvPr/>
        </p:nvSpPr>
        <p:spPr>
          <a:xfrm>
            <a:off x="2459755" y="3582264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E87457-65C7-4BC1-810E-7654013CAA36}"/>
              </a:ext>
            </a:extLst>
          </p:cNvPr>
          <p:cNvSpPr/>
          <p:nvPr/>
        </p:nvSpPr>
        <p:spPr>
          <a:xfrm>
            <a:off x="7407600" y="2349000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6" name="乘號 25">
            <a:extLst>
              <a:ext uri="{FF2B5EF4-FFF2-40B4-BE49-F238E27FC236}">
                <a16:creationId xmlns:a16="http://schemas.microsoft.com/office/drawing/2014/main" id="{3AB82EAB-3942-4923-BF09-59A015B91B0F}"/>
              </a:ext>
            </a:extLst>
          </p:cNvPr>
          <p:cNvSpPr/>
          <p:nvPr/>
        </p:nvSpPr>
        <p:spPr>
          <a:xfrm>
            <a:off x="5292626" y="2727802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AE8F195-D2C8-479D-B932-6A12034C0816}"/>
              </a:ext>
            </a:extLst>
          </p:cNvPr>
          <p:cNvSpPr/>
          <p:nvPr/>
        </p:nvSpPr>
        <p:spPr>
          <a:xfrm>
            <a:off x="2226718" y="4681747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2), (3)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7FDA7E9-4CD9-4163-B9F6-F468D7004A61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874787" y="4140072"/>
            <a:ext cx="1" cy="541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72B59CAA-04CF-4E53-8620-FDA9A18928C9}"/>
              </a:ext>
            </a:extLst>
          </p:cNvPr>
          <p:cNvSpPr/>
          <p:nvPr/>
        </p:nvSpPr>
        <p:spPr>
          <a:xfrm>
            <a:off x="2223094" y="4681747"/>
            <a:ext cx="127227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9C7F17-A41A-44E9-A46C-E132337106D4}"/>
              </a:ext>
            </a:extLst>
          </p:cNvPr>
          <p:cNvSpPr/>
          <p:nvPr/>
        </p:nvSpPr>
        <p:spPr>
          <a:xfrm>
            <a:off x="7407398" y="386116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31" name="乘號 30">
            <a:extLst>
              <a:ext uri="{FF2B5EF4-FFF2-40B4-BE49-F238E27FC236}">
                <a16:creationId xmlns:a16="http://schemas.microsoft.com/office/drawing/2014/main" id="{E5318242-718E-459C-804A-CE93B2ADF087}"/>
              </a:ext>
            </a:extLst>
          </p:cNvPr>
          <p:cNvSpPr/>
          <p:nvPr/>
        </p:nvSpPr>
        <p:spPr>
          <a:xfrm>
            <a:off x="5271719" y="4064902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24D486-8102-4F20-846D-4AEDFEE4E3A2}"/>
              </a:ext>
            </a:extLst>
          </p:cNvPr>
          <p:cNvSpPr/>
          <p:nvPr/>
        </p:nvSpPr>
        <p:spPr>
          <a:xfrm>
            <a:off x="5581735" y="5345385"/>
            <a:ext cx="330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All Reels Used!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9795490-6619-4EAB-B8AF-1EFA562B3554}"/>
              </a:ext>
            </a:extLst>
          </p:cNvPr>
          <p:cNvSpPr/>
          <p:nvPr/>
        </p:nvSpPr>
        <p:spPr>
          <a:xfrm>
            <a:off x="5581735" y="5789414"/>
            <a:ext cx="330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All Boxes Filled!</a:t>
            </a:r>
          </a:p>
        </p:txBody>
      </p:sp>
    </p:spTree>
    <p:extLst>
      <p:ext uri="{BB962C8B-B14F-4D97-AF65-F5344CB8AC3E}">
        <p14:creationId xmlns:p14="http://schemas.microsoft.com/office/powerpoint/2010/main" val="32643311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93A5B0-96CA-4FD5-9C3C-F984BB2D5847}"/>
              </a:ext>
            </a:extLst>
          </p:cNvPr>
          <p:cNvSpPr/>
          <p:nvPr/>
        </p:nvSpPr>
        <p:spPr>
          <a:xfrm>
            <a:off x="2508547" y="2644264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0902B1D-7CCE-43E5-BE65-82EE35A60089}"/>
              </a:ext>
            </a:extLst>
          </p:cNvPr>
          <p:cNvCxnSpPr>
            <a:cxnSpLocks/>
          </p:cNvCxnSpPr>
          <p:nvPr/>
        </p:nvCxnSpPr>
        <p:spPr>
          <a:xfrm flipH="1">
            <a:off x="2874788" y="2176253"/>
            <a:ext cx="1" cy="468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1E5EF47-3F91-402B-9CEF-D0347104BBD5}"/>
              </a:ext>
            </a:extLst>
          </p:cNvPr>
          <p:cNvSpPr/>
          <p:nvPr/>
        </p:nvSpPr>
        <p:spPr>
          <a:xfrm>
            <a:off x="7407600" y="3069000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9308CECD-E058-4332-B0CB-CD80465451ED}"/>
              </a:ext>
            </a:extLst>
          </p:cNvPr>
          <p:cNvSpPr/>
          <p:nvPr/>
        </p:nvSpPr>
        <p:spPr>
          <a:xfrm>
            <a:off x="5286919" y="181717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D745A08-D379-4522-879D-B70516758329}"/>
              </a:ext>
            </a:extLst>
          </p:cNvPr>
          <p:cNvCxnSpPr>
            <a:cxnSpLocks/>
          </p:cNvCxnSpPr>
          <p:nvPr/>
        </p:nvCxnSpPr>
        <p:spPr>
          <a:xfrm>
            <a:off x="2874788" y="3202072"/>
            <a:ext cx="0" cy="380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636A03ED-504F-4A42-A095-929AB141AF81}"/>
              </a:ext>
            </a:extLst>
          </p:cNvPr>
          <p:cNvSpPr/>
          <p:nvPr/>
        </p:nvSpPr>
        <p:spPr>
          <a:xfrm>
            <a:off x="2459755" y="3582264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E87457-65C7-4BC1-810E-7654013CAA36}"/>
              </a:ext>
            </a:extLst>
          </p:cNvPr>
          <p:cNvSpPr/>
          <p:nvPr/>
        </p:nvSpPr>
        <p:spPr>
          <a:xfrm>
            <a:off x="7407600" y="2349000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6" name="乘號 25">
            <a:extLst>
              <a:ext uri="{FF2B5EF4-FFF2-40B4-BE49-F238E27FC236}">
                <a16:creationId xmlns:a16="http://schemas.microsoft.com/office/drawing/2014/main" id="{3AB82EAB-3942-4923-BF09-59A015B91B0F}"/>
              </a:ext>
            </a:extLst>
          </p:cNvPr>
          <p:cNvSpPr/>
          <p:nvPr/>
        </p:nvSpPr>
        <p:spPr>
          <a:xfrm>
            <a:off x="5292626" y="2727802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AE8F195-D2C8-479D-B932-6A12034C0816}"/>
              </a:ext>
            </a:extLst>
          </p:cNvPr>
          <p:cNvSpPr/>
          <p:nvPr/>
        </p:nvSpPr>
        <p:spPr>
          <a:xfrm>
            <a:off x="2226718" y="4681747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2), (3)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7FDA7E9-4CD9-4163-B9F6-F468D7004A61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874787" y="4140072"/>
            <a:ext cx="1" cy="541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72B59CAA-04CF-4E53-8620-FDA9A18928C9}"/>
              </a:ext>
            </a:extLst>
          </p:cNvPr>
          <p:cNvSpPr/>
          <p:nvPr/>
        </p:nvSpPr>
        <p:spPr>
          <a:xfrm>
            <a:off x="2223094" y="4681747"/>
            <a:ext cx="127227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9C7F17-A41A-44E9-A46C-E132337106D4}"/>
              </a:ext>
            </a:extLst>
          </p:cNvPr>
          <p:cNvSpPr/>
          <p:nvPr/>
        </p:nvSpPr>
        <p:spPr>
          <a:xfrm>
            <a:off x="7407398" y="386116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31" name="乘號 30">
            <a:extLst>
              <a:ext uri="{FF2B5EF4-FFF2-40B4-BE49-F238E27FC236}">
                <a16:creationId xmlns:a16="http://schemas.microsoft.com/office/drawing/2014/main" id="{E5318242-718E-459C-804A-CE93B2ADF087}"/>
              </a:ext>
            </a:extLst>
          </p:cNvPr>
          <p:cNvSpPr/>
          <p:nvPr/>
        </p:nvSpPr>
        <p:spPr>
          <a:xfrm>
            <a:off x="5271719" y="4064902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24D486-8102-4F20-846D-4AEDFEE4E3A2}"/>
              </a:ext>
            </a:extLst>
          </p:cNvPr>
          <p:cNvSpPr/>
          <p:nvPr/>
        </p:nvSpPr>
        <p:spPr>
          <a:xfrm>
            <a:off x="1259198" y="5619747"/>
            <a:ext cx="4747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This Is a Valid Solution!</a:t>
            </a:r>
          </a:p>
        </p:txBody>
      </p:sp>
    </p:spTree>
    <p:extLst>
      <p:ext uri="{BB962C8B-B14F-4D97-AF65-F5344CB8AC3E}">
        <p14:creationId xmlns:p14="http://schemas.microsoft.com/office/powerpoint/2010/main" val="20912930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Fill the boxes – Code</a:t>
            </a:r>
            <a:endParaRPr lang="zh-TW" altLang="en-US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9358B9-D85E-4DA3-812F-89D0FE073E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560" y="1305635"/>
            <a:ext cx="8531182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#include</a:t>
            </a:r>
            <a:r>
              <a:rPr lang="zh-TW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zh-TW" altLang="zh-TW" sz="1400" b="1" dirty="0">
                <a:solidFill>
                  <a:srgbClr val="388E3C"/>
                </a:solidFill>
                <a:latin typeface="Arial Unicode MS"/>
                <a:ea typeface="Roboto Mono"/>
              </a:rPr>
              <a:t>&lt;std</a:t>
            </a:r>
            <a:r>
              <a:rPr lang="en-US" altLang="zh-TW" sz="1400" b="1" dirty="0" err="1">
                <a:solidFill>
                  <a:srgbClr val="388E3C"/>
                </a:solidFill>
                <a:latin typeface="Arial Unicode MS"/>
                <a:ea typeface="Roboto Mono"/>
              </a:rPr>
              <a:t>io</a:t>
            </a:r>
            <a:r>
              <a:rPr lang="zh-TW" altLang="zh-TW" sz="1400" b="1" dirty="0">
                <a:solidFill>
                  <a:srgbClr val="388E3C"/>
                </a:solidFill>
                <a:latin typeface="Arial Unicode MS"/>
                <a:ea typeface="Roboto Mono"/>
              </a:rPr>
              <a:t>.h&gt;</a:t>
            </a:r>
            <a:r>
              <a:rPr lang="zh-TW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                                        </a:t>
            </a:r>
            <a:endParaRPr lang="en-US" altLang="zh-TW" sz="1400" b="1" dirty="0">
              <a:solidFill>
                <a:srgbClr val="D81B60"/>
              </a:solidFill>
              <a:latin typeface="Arial Unicode MS"/>
              <a:ea typeface="Roboto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#include</a:t>
            </a:r>
            <a:r>
              <a:rPr lang="zh-TW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zh-TW" altLang="zh-TW" sz="1400" b="1" dirty="0">
                <a:solidFill>
                  <a:srgbClr val="388E3C"/>
                </a:solidFill>
                <a:latin typeface="Arial Unicode MS"/>
                <a:ea typeface="Roboto Mono"/>
              </a:rPr>
              <a:t>&lt;st</a:t>
            </a:r>
            <a:r>
              <a:rPr lang="en-US" altLang="zh-TW" sz="1400" b="1" dirty="0">
                <a:solidFill>
                  <a:srgbClr val="388E3C"/>
                </a:solidFill>
                <a:latin typeface="Arial Unicode MS"/>
                <a:ea typeface="Roboto Mono"/>
              </a:rPr>
              <a:t>ring</a:t>
            </a:r>
            <a:r>
              <a:rPr lang="zh-TW" altLang="zh-TW" sz="1400" b="1" dirty="0">
                <a:solidFill>
                  <a:srgbClr val="388E3C"/>
                </a:solidFill>
                <a:latin typeface="Arial Unicode MS"/>
                <a:ea typeface="Roboto Mono"/>
              </a:rPr>
              <a:t>.h&gt;</a:t>
            </a:r>
            <a:r>
              <a:rPr lang="zh-TW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                                       	</a:t>
            </a:r>
            <a:r>
              <a:rPr lang="zh-TW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// Enable</a:t>
            </a:r>
            <a:r>
              <a:rPr lang="en-US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 err="1">
                <a:solidFill>
                  <a:srgbClr val="D81B60"/>
                </a:solidFill>
                <a:latin typeface="Arial Unicode MS"/>
                <a:ea typeface="Roboto Mono"/>
              </a:rPr>
              <a:t>memset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D81B60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&lt;stdbool.h&gt;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Enable bool type</a:t>
            </a:r>
            <a:endParaRPr lang="en-US" altLang="zh-TW" sz="140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n, box;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                  </a:t>
            </a:r>
            <a:r>
              <a:rPr lang="en-US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</a:t>
            </a:r>
            <a:r>
              <a:rPr kumimoji="0" lang="en-US" altLang="zh-TW" sz="1400" b="1" i="0" u="none" strike="noStrike" cap="none" normalizeH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n: number of reels,  box: box size</a:t>
            </a:r>
            <a:endParaRPr lang="en-US" altLang="zh-TW" sz="140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a[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1000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Reel levels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bool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vis[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1000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Vis array, record used </a:t>
            </a:r>
            <a:r>
              <a:rPr lang="en-US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reels</a:t>
            </a:r>
            <a:endParaRPr lang="en-US" altLang="zh-TW" sz="140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bool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dfs(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step,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sum) {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		</a:t>
            </a:r>
            <a:r>
              <a:rPr lang="zh-TW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//</a:t>
            </a:r>
            <a:r>
              <a:rPr lang="en-US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 step: used reel number,  sum: current box height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(step == n)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true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All reels used, find a solution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, return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 =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i &lt; n; i++) {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Pick a reel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(vis[i])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continue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reel has been used, skip it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vis[i] =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true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Pick one, set to used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(sum + a[i] &lt; box) {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lang="en-US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After picking the reel, 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he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box is not full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(dfs(step +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sum + a[i]))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lang="en-US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C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ontinue with the current box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, return tru</a:t>
            </a:r>
            <a:r>
              <a:rPr lang="en-US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e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en-US" altLang="zh-TW" sz="1400" b="1" i="0" u="none" strike="noStrike" cap="none" normalizeH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find a solution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true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else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(sum + a[i] == box) {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After picking the</a:t>
            </a:r>
            <a:r>
              <a:rPr kumimoji="0" lang="en-US" altLang="zh-TW" sz="1400" b="1" i="0" u="none" strike="noStrike" cap="none" normalizeH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reel, </a:t>
            </a:r>
            <a:r>
              <a:rPr lang="en-US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he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box is full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(dfs(step +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))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lang="en-US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S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tart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with</a:t>
            </a:r>
            <a:r>
              <a:rPr kumimoji="0" lang="en-US" altLang="zh-TW" sz="1400" b="1" i="0" u="none" strike="noStrike" cap="none" normalizeH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 new box (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sum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= 0)</a:t>
            </a:r>
            <a:r>
              <a:rPr lang="en-US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, return true if find a solution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true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lang="en-US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Else: 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he reel leads to overflow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vis[i] =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false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Reset the used state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false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We can't find a solution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, return false</a:t>
            </a:r>
            <a:endParaRPr lang="en-US" altLang="zh-TW" sz="140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7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Sample 2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N = 5, reels = 1 1 2 5 3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Answer = 2</a:t>
            </a:r>
          </a:p>
          <a:p>
            <a:pPr lvl="1"/>
            <a:r>
              <a:rPr lang="en-US" altLang="zh-TW" dirty="0"/>
              <a:t>Skill </a:t>
            </a:r>
            <a:r>
              <a:rPr lang="en-US" altLang="zh-TW" dirty="0" smtClean="0"/>
              <a:t>levels: </a:t>
            </a:r>
            <a:r>
              <a:rPr lang="en-US" altLang="zh-TW" dirty="0"/>
              <a:t>(1, 5), (1, 2, 3)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2A9A5E-44D7-4CB2-84E5-7E70B406C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7" y="2204864"/>
            <a:ext cx="8106906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Sample 3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N = 3, reels = 1 2 4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Answer = 1</a:t>
            </a:r>
          </a:p>
          <a:p>
            <a:pPr lvl="1"/>
            <a:r>
              <a:rPr lang="en-US" altLang="zh-TW" dirty="0"/>
              <a:t>Skill </a:t>
            </a:r>
            <a:r>
              <a:rPr lang="en-US" altLang="zh-TW" dirty="0" smtClean="0"/>
              <a:t>levels: </a:t>
            </a:r>
            <a:r>
              <a:rPr lang="en-US" altLang="zh-TW" dirty="0"/>
              <a:t>(1, 2, 4)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EA5179-797A-4F38-8625-C798487E6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3" y="2132856"/>
            <a:ext cx="7693093" cy="330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9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Idea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b="1" dirty="0"/>
              <a:t>The main idea is: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Distribute all reels into as many groups as possible, and make the sum of each group the same.</a:t>
            </a:r>
          </a:p>
          <a:p>
            <a:r>
              <a:rPr lang="en-US" altLang="zh-TW" b="1" dirty="0"/>
              <a:t>So, we can divide the problem to two parts:</a:t>
            </a:r>
          </a:p>
          <a:p>
            <a:pPr lvl="1"/>
            <a:r>
              <a:rPr lang="en-US" altLang="zh-TW" dirty="0"/>
              <a:t>Determine the level (size) of each skill (box).</a:t>
            </a:r>
          </a:p>
          <a:p>
            <a:pPr lvl="1"/>
            <a:r>
              <a:rPr lang="en-US" altLang="zh-TW" dirty="0"/>
              <a:t>Try to fulfill every skill’s level with the reels</a:t>
            </a:r>
          </a:p>
        </p:txBody>
      </p:sp>
    </p:spTree>
    <p:extLst>
      <p:ext uri="{BB962C8B-B14F-4D97-AF65-F5344CB8AC3E}">
        <p14:creationId xmlns:p14="http://schemas.microsoft.com/office/powerpoint/2010/main" val="97588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2939</Words>
  <Application>Microsoft Office PowerPoint</Application>
  <PresentationFormat>如螢幕大小 (4:3)</PresentationFormat>
  <Paragraphs>993</Paragraphs>
  <Slides>68</Slides>
  <Notes>63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5" baseType="lpstr">
      <vt:lpstr>Arial Unicode MS</vt:lpstr>
      <vt:lpstr>Roboto Mono</vt:lpstr>
      <vt:lpstr>微軟正黑體</vt:lpstr>
      <vt:lpstr>新細明體</vt:lpstr>
      <vt:lpstr>Arial</vt:lpstr>
      <vt:lpstr>Calibri</vt:lpstr>
      <vt:lpstr>Office 佈景主題</vt:lpstr>
      <vt:lpstr>12584 – The Beauty of Distributing</vt:lpstr>
      <vt:lpstr>Description</vt:lpstr>
      <vt:lpstr>Input</vt:lpstr>
      <vt:lpstr>Output</vt:lpstr>
      <vt:lpstr>Sample Input &amp; Output</vt:lpstr>
      <vt:lpstr>Sample 1</vt:lpstr>
      <vt:lpstr>Sample 2</vt:lpstr>
      <vt:lpstr>Sample 3</vt:lpstr>
      <vt:lpstr>Idea</vt:lpstr>
      <vt:lpstr>Idea – Determine the level (1)</vt:lpstr>
      <vt:lpstr>Idea – Determine the level (2)</vt:lpstr>
      <vt:lpstr>Idea – Determine the level (2)</vt:lpstr>
      <vt:lpstr>Idea – Determine the level (2)</vt:lpstr>
      <vt:lpstr>Idea – Determine the level (3)</vt:lpstr>
      <vt:lpstr>Idea – Determine the level (3)</vt:lpstr>
      <vt:lpstr>Idea – Determine the level (4)</vt:lpstr>
      <vt:lpstr>Determine the level – Code</vt:lpstr>
      <vt:lpstr>Idea – Fill the boxes (1)</vt:lpstr>
      <vt:lpstr>Example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2, Size: 6 / 2 = 3</vt:lpstr>
      <vt:lpstr>Boxes: 2, Size: 6 / 2 = 3</vt:lpstr>
      <vt:lpstr>Boxes: 2, Size: 6 / 2 = 3</vt:lpstr>
      <vt:lpstr>Boxes: 2, Size: 6 / 2 = 3</vt:lpstr>
      <vt:lpstr>Boxes: 2, Size: 6 / 2 = 3</vt:lpstr>
      <vt:lpstr>Boxes: 2, Size: 6 / 2 = 3</vt:lpstr>
      <vt:lpstr>Boxes: 2, Size: 6 / 2 = 3</vt:lpstr>
      <vt:lpstr>Boxes: 2, Size: 6 / 2 = 3</vt:lpstr>
      <vt:lpstr>Boxes: 2, Size: 6 / 2 = 3</vt:lpstr>
      <vt:lpstr>Boxes: 2, Size: 6 / 2 = 3</vt:lpstr>
      <vt:lpstr>Boxes: 2, Size: 6 / 2 = 3</vt:lpstr>
      <vt:lpstr>Boxes: 2, Size: 6 / 2 = 3</vt:lpstr>
      <vt:lpstr>Boxes: 2, Size: 6 / 2 = 3</vt:lpstr>
      <vt:lpstr>Fill the boxes –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12414 - Midorimushi</dc:title>
  <dc:creator>Leo</dc:creator>
  <cp:lastModifiedBy>淯崴 楊</cp:lastModifiedBy>
  <cp:revision>579</cp:revision>
  <dcterms:created xsi:type="dcterms:W3CDTF">2019-10-12T16:04:20Z</dcterms:created>
  <dcterms:modified xsi:type="dcterms:W3CDTF">2019-12-29T12:35:56Z</dcterms:modified>
</cp:coreProperties>
</file>