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9pPr>
          </a:lstStyle>
          <a:p>
            <a:pPr algn="ctr">
              <a:defRPr/>
            </a:pPr>
            <a:r>
              <a:rPr lang="zh-TW" altLang="en-US" sz="4000" b="1" u="none" smtClean="0">
                <a:latin typeface="微軟正黑體" pitchFamily="34" charset="-120"/>
                <a:ea typeface="微軟正黑體" pitchFamily="34" charset="-120"/>
              </a:rPr>
              <a:t>清華大學 資工系</a:t>
            </a:r>
            <a:endParaRPr lang="en-US" altLang="zh-TW" sz="4000" b="1" u="none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4000" b="1" u="none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4000" b="1" u="none" smtClean="0">
                <a:latin typeface="微軟正黑體" pitchFamily="34" charset="-120"/>
                <a:ea typeface="微軟正黑體" pitchFamily="34" charset="-120"/>
              </a:rPr>
              <a:t>楊舜仁</a:t>
            </a:r>
            <a:endParaRPr lang="en-US" altLang="zh-TW" sz="4000" b="1" u="none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CD4B7B80-FF92-4202-89AA-FBE41EC0209C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5C30EF02-1660-4731-AA6B-82F2D2090009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1BCE56-8CE7-463B-A0E0-2EA68D69CAAC}" type="datetimeFigureOut">
              <a:rPr lang="zh-TW" altLang="en-US" smtClean="0"/>
              <a:pPr/>
              <a:t>2016/10/3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8990158E-454D-47C5-A586-1D0A9FD57EBF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51B4E0A8-8683-4280-AADD-358B642E8ABB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3C0CD636-D584-48A3-8CAF-2A7023812277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8D5DFAFC-D580-4564-A8F3-B324E3B9681B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709F8A7F-0CAB-4F7C-A428-EE8FFA5BAFF4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7ED3B80C-E716-4CCD-9F7B-BB232391A260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72A987F8-13FC-4D73-9AB4-341773BB8B13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buFont typeface="Arial" pitchFamily="34" charset="0"/>
              <a:buAutoNum type="arabicPeriod"/>
              <a:defRPr/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085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+mj-lt"/>
              <a:buNone/>
              <a:defRPr sz="1000" u="none">
                <a:latin typeface="Arial" pitchFamily="34" charset="0"/>
              </a:defRPr>
            </a:lvl1pPr>
          </a:lstStyle>
          <a:p>
            <a:fld id="{0697C43B-3EAA-438A-87CC-5F8F7F6E024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t>1-</a:t>
            </a:r>
            <a:fld id="{5F98388F-16D6-418F-BBE0-3739AF16D131}" type="slidenum">
              <a:rPr lang="en-US" altLang="zh-TW" sz="1200" u="none">
                <a:solidFill>
                  <a:schemeClr val="bg1"/>
                </a:solidFill>
                <a:latin typeface="Arial" pitchFamily="34" charset="0"/>
                <a:ea typeface="新細明體" charset="-120"/>
              </a:rPr>
              <a:pPr algn="r"/>
              <a:t>‹#›</a:t>
            </a:fld>
            <a:endParaRPr lang="en-US" altLang="zh-TW" sz="1200" u="none">
              <a:solidFill>
                <a:schemeClr val="bg1"/>
              </a:solidFill>
              <a:latin typeface="Arial" pitchFamily="34" charset="0"/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tx1"/>
                </a:solidFill>
                <a:ea typeface="微軟正黑體"/>
              </a:rPr>
              <a:t>計算機程式設計一</a:t>
            </a:r>
            <a:r>
              <a:rPr lang="en-US" altLang="zh-TW" sz="4800" dirty="0" smtClean="0">
                <a:solidFill>
                  <a:schemeClr val="tx1"/>
                </a:solidFill>
                <a:ea typeface="微軟正黑體"/>
              </a:rPr>
              <a:t>:Coding Style</a:t>
            </a:r>
            <a:endParaRPr lang="zh-TW" altLang="en-US" sz="4800" dirty="0">
              <a:solidFill>
                <a:schemeClr val="tx1"/>
              </a:solidFill>
              <a:ea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Choose meaningful variable names</a:t>
            </a:r>
          </a:p>
          <a:p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(O)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(X)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name_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882238"/>
            <a:ext cx="2400300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name_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35" y="2096288"/>
            <a:ext cx="234315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72132" y="4596618"/>
            <a:ext cx="285752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60000"/>
                </a:solidFill>
              </a:rPr>
              <a:t>Note: </a:t>
            </a:r>
          </a:p>
          <a:p>
            <a:r>
              <a:rPr lang="en-US" altLang="zh-TW" dirty="0" smtClean="0">
                <a:solidFill>
                  <a:srgbClr val="960000"/>
                </a:solidFill>
              </a:rPr>
              <a:t>Other people cannot realize the meaning of the variables if there are no comments.</a:t>
            </a:r>
            <a:endParaRPr lang="zh-TW" altLang="en-US" dirty="0">
              <a:solidFill>
                <a:srgbClr val="96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5" idx="2"/>
          </p:cNvCxnSpPr>
          <p:nvPr/>
        </p:nvCxnSpPr>
        <p:spPr>
          <a:xfrm rot="10800000">
            <a:off x="3629010" y="4615664"/>
            <a:ext cx="1943122" cy="719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</a:p>
          <a:p>
            <a:r>
              <a:rPr lang="en-US" altLang="zh-TW" dirty="0" smtClean="0"/>
              <a:t>Layout </a:t>
            </a:r>
          </a:p>
          <a:p>
            <a:r>
              <a:rPr lang="en-US" altLang="zh-TW" dirty="0" smtClean="0"/>
              <a:t>Declarations </a:t>
            </a:r>
          </a:p>
          <a:p>
            <a:r>
              <a:rPr lang="en-US" altLang="zh-TW" dirty="0" smtClean="0"/>
              <a:t>Names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Comments </a:t>
            </a:r>
          </a:p>
          <a:p>
            <a:r>
              <a:rPr lang="en-US" altLang="zh-TW" dirty="0" smtClean="0"/>
              <a:t>Using one line per statement </a:t>
            </a:r>
          </a:p>
          <a:p>
            <a:r>
              <a:rPr lang="en-US" altLang="zh-TW" dirty="0" smtClean="0"/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41148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Use comments to make other people understand your program </a:t>
            </a:r>
            <a:endParaRPr lang="en-US" altLang="zh-TW" dirty="0"/>
          </a:p>
          <a:p>
            <a:r>
              <a:rPr lang="en-US" altLang="zh-TW" dirty="0" smtClean="0"/>
              <a:t>Comments are also useful to yourself if your program is large </a:t>
            </a:r>
          </a:p>
          <a:p>
            <a:r>
              <a:rPr lang="en-US" altLang="zh-TW" dirty="0" smtClean="0"/>
              <a:t>E.g.  </a:t>
            </a:r>
          </a:p>
          <a:p>
            <a:pPr lvl="1"/>
            <a:r>
              <a:rPr lang="en-US" altLang="zh-TW" dirty="0" smtClean="0"/>
              <a:t>One-line comment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Multi-line comment</a:t>
            </a:r>
          </a:p>
          <a:p>
            <a:endParaRPr lang="en-US" altLang="zh-TW" dirty="0"/>
          </a:p>
        </p:txBody>
      </p:sp>
      <p:pic>
        <p:nvPicPr>
          <p:cNvPr id="4" name="Picture 3" descr="comme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17" y="4096552"/>
            <a:ext cx="2390775" cy="24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ommen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79" y="5096684"/>
            <a:ext cx="2457450" cy="666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572132" y="3167858"/>
            <a:ext cx="2643206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dirty="0" smtClean="0">
                <a:solidFill>
                  <a:srgbClr val="960000"/>
                </a:solidFill>
              </a:rPr>
              <a:t>Note: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960000"/>
                </a:solidFill>
              </a:rPr>
              <a:t>You can also use many one-line comments for a multi-line comment 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srgbClr val="96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960000"/>
                </a:solidFill>
              </a:rPr>
              <a:t>It is better to put  comments at the start of each line if they are sentences</a:t>
            </a:r>
            <a:endParaRPr lang="zh-TW" altLang="en-US" dirty="0">
              <a:solidFill>
                <a:srgbClr val="96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0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</a:p>
          <a:p>
            <a:r>
              <a:rPr lang="en-US" altLang="zh-TW" dirty="0" smtClean="0"/>
              <a:t>Layout </a:t>
            </a:r>
          </a:p>
          <a:p>
            <a:r>
              <a:rPr lang="en-US" altLang="zh-TW" dirty="0" smtClean="0"/>
              <a:t>Declarations </a:t>
            </a:r>
          </a:p>
          <a:p>
            <a:r>
              <a:rPr lang="en-US" altLang="zh-TW" dirty="0" smtClean="0"/>
              <a:t>Names </a:t>
            </a:r>
          </a:p>
          <a:p>
            <a:r>
              <a:rPr lang="en-US" altLang="zh-TW" dirty="0" smtClean="0"/>
              <a:t>Comments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Using one line per statement </a:t>
            </a:r>
          </a:p>
          <a:p>
            <a:r>
              <a:rPr lang="en-US" altLang="zh-TW" dirty="0" smtClean="0"/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(O)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(X)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one_line_per_statement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9" y="1881974"/>
            <a:ext cx="1841761" cy="1304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one_line_per_statement_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4239428"/>
            <a:ext cx="260985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429256" y="4025114"/>
            <a:ext cx="350046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60000"/>
                </a:solidFill>
              </a:rPr>
              <a:t>Note:</a:t>
            </a:r>
          </a:p>
          <a:p>
            <a:r>
              <a:rPr lang="en-US" altLang="zh-TW" dirty="0" smtClean="0">
                <a:solidFill>
                  <a:srgbClr val="960000"/>
                </a:solidFill>
              </a:rPr>
              <a:t>Although C compiler can accept the code, it is very unreadable </a:t>
            </a:r>
            <a:endParaRPr lang="zh-TW" altLang="en-US" dirty="0">
              <a:solidFill>
                <a:srgbClr val="96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rot="10800000" flipV="1">
            <a:off x="4538644" y="4486778"/>
            <a:ext cx="890612" cy="590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0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</a:p>
          <a:p>
            <a:r>
              <a:rPr lang="en-US" altLang="zh-TW" dirty="0" smtClean="0"/>
              <a:t>Layout </a:t>
            </a:r>
          </a:p>
          <a:p>
            <a:r>
              <a:rPr lang="en-US" altLang="zh-TW" dirty="0" smtClean="0"/>
              <a:t>Declarations </a:t>
            </a:r>
          </a:p>
          <a:p>
            <a:r>
              <a:rPr lang="en-US" altLang="zh-TW" dirty="0" smtClean="0"/>
              <a:t>Names </a:t>
            </a:r>
          </a:p>
          <a:p>
            <a:r>
              <a:rPr lang="en-US" altLang="zh-TW" dirty="0" smtClean="0"/>
              <a:t>Comments </a:t>
            </a:r>
          </a:p>
          <a:p>
            <a:r>
              <a:rPr lang="en-US" altLang="zh-TW" dirty="0" smtClean="0"/>
              <a:t>Using one line per statement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In a block, if there are many sections like declaration section, action section, another action section, …, it is better to separate them by blank lines  </a:t>
            </a:r>
            <a:endParaRPr lang="zh-TW" altLang="en-US" dirty="0"/>
          </a:p>
        </p:txBody>
      </p:sp>
      <p:pic>
        <p:nvPicPr>
          <p:cNvPr id="4" name="Picture 3" descr="declaration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8" y="3382172"/>
            <a:ext cx="39719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746471" y="4065416"/>
            <a:ext cx="371477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2746471" y="4878237"/>
            <a:ext cx="371477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05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Introduction </a:t>
            </a:r>
          </a:p>
          <a:p>
            <a:pPr lvl="1"/>
            <a:r>
              <a:rPr lang="en-US" altLang="zh-TW" dirty="0" smtClean="0"/>
              <a:t>Making your programs readable</a:t>
            </a:r>
          </a:p>
          <a:p>
            <a:r>
              <a:rPr lang="en-US" altLang="zh-TW" dirty="0" smtClean="0"/>
              <a:t>Layout </a:t>
            </a:r>
          </a:p>
          <a:p>
            <a:r>
              <a:rPr lang="en-US" altLang="zh-TW" dirty="0" smtClean="0"/>
              <a:t>Declarations </a:t>
            </a:r>
          </a:p>
          <a:p>
            <a:r>
              <a:rPr lang="en-US" altLang="zh-TW" dirty="0" smtClean="0"/>
              <a:t>Names </a:t>
            </a:r>
          </a:p>
          <a:p>
            <a:r>
              <a:rPr lang="en-US" altLang="zh-TW" dirty="0" smtClean="0"/>
              <a:t>Comments </a:t>
            </a:r>
          </a:p>
          <a:p>
            <a:r>
              <a:rPr lang="en-US" altLang="zh-TW" dirty="0" smtClean="0"/>
              <a:t>Using one line per statement </a:t>
            </a:r>
          </a:p>
          <a:p>
            <a:r>
              <a:rPr lang="en-US" altLang="zh-TW" dirty="0" smtClean="0"/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Making your programs readable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Easier to understand, correct or modify </a:t>
            </a:r>
            <a:r>
              <a:rPr lang="en-US" altLang="zh-TW" dirty="0" smtClean="0"/>
              <a:t>them</a:t>
            </a:r>
            <a:endParaRPr lang="en-US" altLang="zh-TW" dirty="0" smtClean="0"/>
          </a:p>
          <a:p>
            <a:r>
              <a:rPr lang="en-US" altLang="zh-TW" dirty="0" smtClean="0"/>
              <a:t>Helps clarify your own concept of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05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Introduction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Layout </a:t>
            </a:r>
          </a:p>
          <a:p>
            <a:pPr lvl="1"/>
            <a:r>
              <a:rPr lang="en-US" altLang="zh-TW" dirty="0" smtClean="0"/>
              <a:t>Braces </a:t>
            </a:r>
          </a:p>
          <a:p>
            <a:pPr lvl="1"/>
            <a:r>
              <a:rPr lang="en-US" altLang="zh-TW" dirty="0" smtClean="0"/>
              <a:t>Indents </a:t>
            </a:r>
          </a:p>
          <a:p>
            <a:r>
              <a:rPr lang="en-US" altLang="zh-TW" dirty="0" smtClean="0"/>
              <a:t>Declarations </a:t>
            </a:r>
          </a:p>
          <a:p>
            <a:r>
              <a:rPr lang="en-US" altLang="zh-TW" dirty="0" smtClean="0"/>
              <a:t>Names </a:t>
            </a:r>
          </a:p>
          <a:p>
            <a:r>
              <a:rPr lang="en-US" altLang="zh-TW" dirty="0" smtClean="0"/>
              <a:t>Comments </a:t>
            </a:r>
          </a:p>
          <a:p>
            <a:r>
              <a:rPr lang="en-US" altLang="zh-TW" dirty="0" smtClean="0"/>
              <a:t>Using one line per statement </a:t>
            </a:r>
          </a:p>
          <a:p>
            <a:r>
              <a:rPr lang="en-US" altLang="zh-TW" dirty="0" smtClean="0"/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Braces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Style 1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Style 2</a:t>
            </a:r>
          </a:p>
        </p:txBody>
      </p:sp>
      <p:pic>
        <p:nvPicPr>
          <p:cNvPr id="6" name="Picture 5" descr="br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4221742"/>
            <a:ext cx="2160000" cy="1277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brac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864288"/>
            <a:ext cx="2160000" cy="1448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929190" y="2007164"/>
            <a:ext cx="2703302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60000"/>
                </a:solidFill>
              </a:rPr>
              <a:t>Note: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960000"/>
                </a:solidFill>
              </a:rPr>
              <a:t>style1</a:t>
            </a:r>
            <a:r>
              <a:rPr lang="zh-TW" altLang="en-US" dirty="0" smtClean="0">
                <a:solidFill>
                  <a:srgbClr val="960000"/>
                </a:solidFill>
              </a:rPr>
              <a:t>的前後括號和</a:t>
            </a:r>
            <a:r>
              <a:rPr lang="en-US" altLang="zh-TW" dirty="0" smtClean="0">
                <a:solidFill>
                  <a:srgbClr val="960000"/>
                </a:solidFill>
              </a:rPr>
              <a:t>style2</a:t>
            </a:r>
            <a:r>
              <a:rPr lang="zh-TW" altLang="en-US" dirty="0" smtClean="0">
                <a:solidFill>
                  <a:srgbClr val="960000"/>
                </a:solidFill>
              </a:rPr>
              <a:t>的後括號對齊 </a:t>
            </a:r>
            <a:r>
              <a:rPr lang="en-US" altLang="zh-TW" dirty="0" err="1" smtClean="0">
                <a:solidFill>
                  <a:srgbClr val="960000"/>
                </a:solidFill>
              </a:rPr>
              <a:t>int</a:t>
            </a:r>
            <a:r>
              <a:rPr lang="en-US" altLang="zh-TW" dirty="0" smtClean="0">
                <a:solidFill>
                  <a:srgbClr val="960000"/>
                </a:solidFill>
              </a:rPr>
              <a:t> main(void) </a:t>
            </a:r>
            <a:r>
              <a:rPr lang="zh-TW" altLang="en-US" dirty="0" smtClean="0">
                <a:solidFill>
                  <a:srgbClr val="960000"/>
                </a:solidFill>
              </a:rPr>
              <a:t>的前端</a:t>
            </a:r>
            <a:r>
              <a:rPr lang="en-US" altLang="zh-TW" dirty="0" smtClean="0">
                <a:solidFill>
                  <a:srgbClr val="960000"/>
                </a:solidFill>
              </a:rPr>
              <a:t>。</a:t>
            </a:r>
          </a:p>
          <a:p>
            <a:pPr marL="342900" indent="-342900">
              <a:buAutoNum type="arabicPeriod"/>
            </a:pPr>
            <a:endParaRPr lang="en-US" altLang="zh-TW" dirty="0" smtClean="0">
              <a:solidFill>
                <a:srgbClr val="96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960000"/>
                </a:solidFill>
              </a:rPr>
              <a:t>style2</a:t>
            </a:r>
            <a:r>
              <a:rPr lang="zh-TW" altLang="en-US" dirty="0" smtClean="0">
                <a:solidFill>
                  <a:srgbClr val="960000"/>
                </a:solidFill>
              </a:rPr>
              <a:t>的前</a:t>
            </a:r>
            <a:r>
              <a:rPr lang="zh-TW" altLang="en-US" dirty="0" smtClean="0">
                <a:solidFill>
                  <a:srgbClr val="960000"/>
                </a:solidFill>
              </a:rPr>
              <a:t>括號置於 </a:t>
            </a:r>
            <a:r>
              <a:rPr lang="en-US" altLang="zh-TW" dirty="0" err="1" smtClean="0">
                <a:solidFill>
                  <a:srgbClr val="960000"/>
                </a:solidFill>
              </a:rPr>
              <a:t>int</a:t>
            </a:r>
            <a:r>
              <a:rPr lang="en-US" altLang="zh-TW" dirty="0" smtClean="0">
                <a:solidFill>
                  <a:srgbClr val="960000"/>
                </a:solidFill>
              </a:rPr>
              <a:t> main(void) </a:t>
            </a:r>
            <a:r>
              <a:rPr lang="zh-TW" altLang="en-US" dirty="0" smtClean="0">
                <a:solidFill>
                  <a:srgbClr val="960000"/>
                </a:solidFill>
              </a:rPr>
              <a:t>後，其間以空格隔開</a:t>
            </a:r>
            <a:r>
              <a:rPr lang="en-US" altLang="zh-TW" dirty="0" smtClean="0">
                <a:solidFill>
                  <a:srgbClr val="960000"/>
                </a:solidFill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srgbClr val="96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960000"/>
                </a:solidFill>
              </a:rPr>
              <a:t>選</a:t>
            </a:r>
            <a:r>
              <a:rPr lang="zh-TW" altLang="en-US" dirty="0" smtClean="0">
                <a:solidFill>
                  <a:srgbClr val="960000"/>
                </a:solidFill>
              </a:rPr>
              <a:t>定其中一種風格後，在程式碼內，則統一使用該風格</a:t>
            </a:r>
            <a:r>
              <a:rPr lang="en-US" altLang="zh-TW" dirty="0" smtClean="0">
                <a:solidFill>
                  <a:srgbClr val="960000"/>
                </a:solidFill>
              </a:rPr>
              <a:t>。</a:t>
            </a:r>
          </a:p>
        </p:txBody>
      </p:sp>
      <p:sp>
        <p:nvSpPr>
          <p:cNvPr id="37" name="Oval 36"/>
          <p:cNvSpPr/>
          <p:nvPr/>
        </p:nvSpPr>
        <p:spPr>
          <a:xfrm>
            <a:off x="1214414" y="215004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Oval 37"/>
          <p:cNvSpPr/>
          <p:nvPr/>
        </p:nvSpPr>
        <p:spPr>
          <a:xfrm>
            <a:off x="1214414" y="293585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Oval 38"/>
          <p:cNvSpPr/>
          <p:nvPr/>
        </p:nvSpPr>
        <p:spPr>
          <a:xfrm>
            <a:off x="2714612" y="422174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1214414" y="522187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Indents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565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Indent 4 spaces per level </a:t>
            </a:r>
          </a:p>
          <a:p>
            <a:endParaRPr lang="en-US" altLang="zh-TW" dirty="0"/>
          </a:p>
          <a:p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(O)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E.g. </a:t>
            </a:r>
            <a:r>
              <a:rPr lang="en-US" altLang="zh-TW" dirty="0" smtClean="0">
                <a:solidFill>
                  <a:srgbClr val="FF0000"/>
                </a:solidFill>
              </a:rPr>
              <a:t>(X)</a:t>
            </a:r>
          </a:p>
          <a:p>
            <a:endParaRPr lang="zh-TW" altLang="en-US" dirty="0"/>
          </a:p>
        </p:txBody>
      </p:sp>
      <p:pic>
        <p:nvPicPr>
          <p:cNvPr id="5" name="Picture 4" descr="brac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431861"/>
            <a:ext cx="1800000" cy="106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indent_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4217811"/>
            <a:ext cx="1800000" cy="13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643174" y="2860489"/>
            <a:ext cx="21431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</a:p>
          <a:p>
            <a:r>
              <a:rPr lang="en-US" altLang="zh-TW" dirty="0" smtClean="0"/>
              <a:t>Layout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Declarations </a:t>
            </a:r>
          </a:p>
          <a:p>
            <a:r>
              <a:rPr lang="en-US" altLang="zh-TW" dirty="0" smtClean="0"/>
              <a:t>Names </a:t>
            </a:r>
          </a:p>
          <a:p>
            <a:r>
              <a:rPr lang="en-US" altLang="zh-TW" dirty="0" smtClean="0"/>
              <a:t>Comments </a:t>
            </a:r>
          </a:p>
          <a:p>
            <a:r>
              <a:rPr lang="en-US" altLang="zh-TW" dirty="0" smtClean="0"/>
              <a:t>Using one line per statement </a:t>
            </a:r>
          </a:p>
          <a:p>
            <a:r>
              <a:rPr lang="en-US" altLang="zh-TW" dirty="0" smtClean="0"/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41148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Declare variables at the top of the function </a:t>
            </a:r>
          </a:p>
          <a:p>
            <a:r>
              <a:rPr lang="en-US" altLang="zh-TW" dirty="0" smtClean="0"/>
              <a:t>Declare one variable per line if it is initialized </a:t>
            </a:r>
          </a:p>
          <a:p>
            <a:r>
              <a:rPr lang="en-US" altLang="zh-TW" dirty="0" smtClean="0"/>
              <a:t>Only use comma separated lists of variables in a declaration when they are related</a:t>
            </a:r>
          </a:p>
          <a:p>
            <a:r>
              <a:rPr lang="en-US" altLang="zh-TW" dirty="0" smtClean="0"/>
              <a:t>E.g. </a:t>
            </a:r>
          </a:p>
          <a:p>
            <a:endParaRPr lang="en-US" altLang="zh-TW" dirty="0"/>
          </a:p>
          <a:p>
            <a:pPr>
              <a:buNone/>
            </a:pP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4" name="Picture 3" descr="declaration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51" y="4074258"/>
            <a:ext cx="3318041" cy="1782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declaration_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3816036"/>
            <a:ext cx="3600000" cy="2298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857488" y="4239428"/>
            <a:ext cx="7858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(O)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68" y="4096552"/>
            <a:ext cx="7858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(X)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0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</a:p>
          <a:p>
            <a:r>
              <a:rPr lang="en-US" altLang="zh-TW" dirty="0" smtClean="0"/>
              <a:t>Layout </a:t>
            </a:r>
          </a:p>
          <a:p>
            <a:r>
              <a:rPr lang="en-US" altLang="zh-TW" dirty="0" smtClean="0"/>
              <a:t>Declarations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Names </a:t>
            </a:r>
          </a:p>
          <a:p>
            <a:r>
              <a:rPr lang="en-US" altLang="zh-TW" dirty="0" smtClean="0"/>
              <a:t>Comments </a:t>
            </a:r>
          </a:p>
          <a:p>
            <a:r>
              <a:rPr lang="en-US" altLang="zh-TW" dirty="0" smtClean="0"/>
              <a:t>Using one line per statement </a:t>
            </a:r>
          </a:p>
          <a:p>
            <a:r>
              <a:rPr lang="en-US" altLang="zh-TW" dirty="0" smtClean="0"/>
              <a:t>Using blank lines to separate sections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</Template>
  <TotalTime>832</TotalTime>
  <Words>405</Words>
  <Application>Microsoft Office PowerPoint</Application>
  <PresentationFormat>如螢幕大小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PPT_Theme</vt:lpstr>
      <vt:lpstr>計算機程式設計一:Coding Style</vt:lpstr>
      <vt:lpstr>Outline </vt:lpstr>
      <vt:lpstr>Making your programs readable</vt:lpstr>
      <vt:lpstr>Outline </vt:lpstr>
      <vt:lpstr>Braces </vt:lpstr>
      <vt:lpstr>Indents </vt:lpstr>
      <vt:lpstr>Outline </vt:lpstr>
      <vt:lpstr>Declarations</vt:lpstr>
      <vt:lpstr>Outline </vt:lpstr>
      <vt:lpstr>Names</vt:lpstr>
      <vt:lpstr>Outline </vt:lpstr>
      <vt:lpstr>Comments</vt:lpstr>
      <vt:lpstr>Outline </vt:lpstr>
      <vt:lpstr>PowerPoint 簡報</vt:lpstr>
      <vt:lpstr>Outline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Style </dc:title>
  <dc:creator>kal</dc:creator>
  <cp:lastModifiedBy>shunrenyang</cp:lastModifiedBy>
  <cp:revision>99</cp:revision>
  <dcterms:created xsi:type="dcterms:W3CDTF">2016-10-01T06:16:13Z</dcterms:created>
  <dcterms:modified xsi:type="dcterms:W3CDTF">2016-10-03T02:25:57Z</dcterms:modified>
</cp:coreProperties>
</file>