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57" r:id="rId5"/>
    <p:sldId id="278" r:id="rId6"/>
    <p:sldId id="265" r:id="rId7"/>
    <p:sldId id="266" r:id="rId8"/>
    <p:sldId id="272" r:id="rId9"/>
    <p:sldId id="267" r:id="rId10"/>
    <p:sldId id="268" r:id="rId11"/>
    <p:sldId id="273" r:id="rId12"/>
    <p:sldId id="274" r:id="rId13"/>
    <p:sldId id="275" r:id="rId14"/>
    <p:sldId id="269" r:id="rId15"/>
    <p:sldId id="259" r:id="rId16"/>
    <p:sldId id="280" r:id="rId17"/>
    <p:sldId id="279" r:id="rId18"/>
    <p:sldId id="260" r:id="rId19"/>
    <p:sldId id="261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3C3A4-DCB2-4284-968B-67D5AF634D0D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592D-B062-459E-9322-D079AA1A8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5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1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8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8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4904-F6F1-4991-9D24-C342DDF75983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t.com/en/unicode/U+226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12022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prefix 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7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804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8779" y="2671011"/>
            <a:ext cx="3392906" cy="378565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1 3 5 7 9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5 5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627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sz="3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41169" y="2671011"/>
            <a:ext cx="3392906" cy="378565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  <a:p>
            <a: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  <a:p>
            <a: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</a:t>
            </a:r>
            <a:b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  <a:p>
            <a:r>
              <a:rPr lang="en-US" altLang="zh-TW" sz="3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12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4866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sz="3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3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7515" y="2081463"/>
            <a:ext cx="253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1:  [4, 4]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855869" y="3068053"/>
            <a:ext cx="1046747" cy="1046747"/>
            <a:chOff x="1323472" y="3224465"/>
            <a:chExt cx="1046747" cy="1046747"/>
          </a:xfrm>
        </p:grpSpPr>
        <p:grpSp>
          <p:nvGrpSpPr>
            <p:cNvPr id="10" name="群組 9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4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4188992" y="2081463"/>
            <a:ext cx="253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2:  [4, 4]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458323" y="3068052"/>
            <a:ext cx="1046747" cy="1046747"/>
            <a:chOff x="1323472" y="3224465"/>
            <a:chExt cx="1046747" cy="1046747"/>
          </a:xfrm>
        </p:grpSpPr>
        <p:grpSp>
          <p:nvGrpSpPr>
            <p:cNvPr id="15" name="群組 14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4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8155403" y="2081463"/>
            <a:ext cx="253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3:  [5, 5]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9424734" y="3068052"/>
            <a:ext cx="1046747" cy="1046747"/>
            <a:chOff x="1323472" y="3224465"/>
            <a:chExt cx="1046747" cy="1046747"/>
          </a:xfrm>
        </p:grpSpPr>
        <p:grpSp>
          <p:nvGrpSpPr>
            <p:cNvPr id="21" name="群組 20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23" name="橢圓 22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5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1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7515" y="2081463"/>
            <a:ext cx="253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4:  [3, </a:t>
            </a:r>
            <a:r>
              <a:rPr lang="en-US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855869" y="3068053"/>
            <a:ext cx="1046747" cy="1046747"/>
            <a:chOff x="1323472" y="3224465"/>
            <a:chExt cx="1046747" cy="1046747"/>
          </a:xfrm>
        </p:grpSpPr>
        <p:grpSp>
          <p:nvGrpSpPr>
            <p:cNvPr id="10" name="群組 9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3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4188992" y="2081463"/>
            <a:ext cx="253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5:  [3, 4]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458323" y="3068052"/>
            <a:ext cx="1046747" cy="1046747"/>
            <a:chOff x="1323472" y="3224465"/>
            <a:chExt cx="1046747" cy="1046747"/>
          </a:xfrm>
        </p:grpSpPr>
        <p:grpSp>
          <p:nvGrpSpPr>
            <p:cNvPr id="15" name="群組 14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3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052507" y="3068051"/>
            <a:ext cx="1046747" cy="1046747"/>
            <a:chOff x="1323472" y="3224465"/>
            <a:chExt cx="1046747" cy="1046747"/>
          </a:xfrm>
        </p:grpSpPr>
        <p:grpSp>
          <p:nvGrpSpPr>
            <p:cNvPr id="26" name="群組 25"/>
            <p:cNvGrpSpPr/>
            <p:nvPr/>
          </p:nvGrpSpPr>
          <p:grpSpPr>
            <a:xfrm>
              <a:off x="1323472" y="3224465"/>
              <a:ext cx="1046747" cy="1046747"/>
              <a:chOff x="1756611" y="3284622"/>
              <a:chExt cx="1046747" cy="1046747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1756611" y="3284622"/>
                <a:ext cx="1046747" cy="10467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2304048" y="3747838"/>
                <a:ext cx="2767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4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1594181" y="3307295"/>
              <a:ext cx="5053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/>
                <a:t>e</a:t>
              </a:r>
              <a:endParaRPr lang="zh-TW" altLang="en-US" sz="45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59214" y="3278264"/>
            <a:ext cx="453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646628">
            <a:off x="5434507" y="4529156"/>
            <a:ext cx="636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OK, it’s so simple!!!</a:t>
            </a:r>
          </a:p>
          <a:p>
            <a:pPr algn="ctr"/>
            <a:r>
              <a:rPr lang="en-US" altLang="zh-TW" sz="45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can get AC easily.</a:t>
            </a:r>
            <a:endParaRPr lang="zh-TW" altLang="en-US" sz="45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27" y="128369"/>
            <a:ext cx="2541879" cy="2244003"/>
          </a:xfrm>
          <a:prstGeom prst="rect">
            <a:avLst/>
          </a:prstGeom>
        </p:spPr>
      </p:pic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840202" y="2449500"/>
            <a:ext cx="10515600" cy="44267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You need to worry about if a following input happens: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1000000</a:t>
            </a:r>
          </a:p>
          <a:p>
            <a:pPr marL="0" indent="0">
              <a:buNone/>
            </a:pPr>
            <a:r>
              <a:rPr lang="en-US" altLang="zh-TW" dirty="0" smtClean="0"/>
              <a:t>10000 10000 … 10000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1 1000000</a:t>
            </a:r>
          </a:p>
          <a:p>
            <a:pPr marL="0" indent="0">
              <a:buNone/>
            </a:pPr>
            <a:r>
              <a:rPr lang="en-US" altLang="zh-TW" dirty="0" smtClean="0"/>
              <a:t>500 1000000</a:t>
            </a:r>
          </a:p>
          <a:p>
            <a:pPr marL="0" indent="0">
              <a:buNone/>
            </a:pPr>
            <a:r>
              <a:rPr lang="en-US" altLang="zh-TW" dirty="0" smtClean="0"/>
              <a:t>500000 1000000</a:t>
            </a:r>
          </a:p>
          <a:p>
            <a:pPr marL="0" indent="0">
              <a:buNone/>
            </a:pPr>
            <a:r>
              <a:rPr lang="en-US" altLang="zh-TW" dirty="0" smtClean="0"/>
              <a:t>1 1000000</a:t>
            </a:r>
          </a:p>
        </p:txBody>
      </p:sp>
      <p:sp>
        <p:nvSpPr>
          <p:cNvPr id="30" name="文字方塊 29"/>
          <p:cNvSpPr txBox="1"/>
          <p:nvPr/>
        </p:nvSpPr>
        <p:spPr>
          <a:xfrm rot="20646628">
            <a:off x="4782596" y="4324576"/>
            <a:ext cx="7053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 may take a lot of time to count these numbers!!!</a:t>
            </a:r>
            <a:endParaRPr lang="zh-TW" altLang="en-US" sz="45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9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52135 -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6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74909 -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1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69531 -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6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71966 -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9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1.07279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46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54023 -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59063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4" grpId="0"/>
      <p:bldP spid="4" grpId="1"/>
      <p:bldP spid="5" grpId="0"/>
      <p:bldP spid="5" grpId="1"/>
      <p:bldP spid="31" grpId="0" uiExpand="1" build="p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  <a:endParaRPr lang="en-US" altLang="zh-TW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(1-1)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Generally, we will count a series of numbers step by step.</a:t>
            </a:r>
          </a:p>
          <a:p>
            <a:pPr marL="0" indent="0">
              <a:buNone/>
            </a:pP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23836" y="580912"/>
            <a:ext cx="40681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Brute Force</a:t>
            </a:r>
            <a:endParaRPr lang="zh-TW" altLang="en-US" sz="45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4485374" y="3510001"/>
            <a:ext cx="7084193" cy="1155031"/>
            <a:chOff x="2377441" y="3532471"/>
            <a:chExt cx="7084193" cy="1155031"/>
          </a:xfrm>
        </p:grpSpPr>
        <p:grpSp>
          <p:nvGrpSpPr>
            <p:cNvPr id="11" name="群組 10"/>
            <p:cNvGrpSpPr/>
            <p:nvPr/>
          </p:nvGrpSpPr>
          <p:grpSpPr>
            <a:xfrm>
              <a:off x="2377441" y="3532471"/>
              <a:ext cx="7084193" cy="1155031"/>
              <a:chOff x="2261937" y="3320716"/>
              <a:chExt cx="6063915" cy="88552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261937" y="3320716"/>
                <a:ext cx="1212783" cy="885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74720" y="3320716"/>
                <a:ext cx="1212783" cy="885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87503" y="3320716"/>
                <a:ext cx="1212783" cy="885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00286" y="3320716"/>
                <a:ext cx="1212783" cy="885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13069" y="3320716"/>
                <a:ext cx="1212783" cy="885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2562487" y="3586612"/>
              <a:ext cx="1046747" cy="1046747"/>
              <a:chOff x="1323472" y="3224465"/>
              <a:chExt cx="1046747" cy="1046747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1323472" y="3224465"/>
                <a:ext cx="1046747" cy="1046747"/>
                <a:chOff x="1756611" y="3284622"/>
                <a:chExt cx="1046747" cy="1046747"/>
              </a:xfrm>
            </p:grpSpPr>
            <p:sp>
              <p:nvSpPr>
                <p:cNvPr id="15" name="橢圓 14"/>
                <p:cNvSpPr/>
                <p:nvPr/>
              </p:nvSpPr>
              <p:spPr>
                <a:xfrm>
                  <a:off x="1756611" y="3284622"/>
                  <a:ext cx="1046747" cy="10467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2304048" y="3747838"/>
                  <a:ext cx="27672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500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1</a:t>
                  </a:r>
                  <a:endParaRPr lang="zh-TW" altLang="en-US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sp>
            <p:nvSpPr>
              <p:cNvPr id="14" name="文字方塊 13"/>
              <p:cNvSpPr txBox="1"/>
              <p:nvPr/>
            </p:nvSpPr>
            <p:spPr>
              <a:xfrm>
                <a:off x="1594181" y="3307295"/>
                <a:ext cx="50532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500" dirty="0"/>
                  <a:t>e</a:t>
                </a:r>
                <a:endParaRPr lang="zh-TW" altLang="en-US" sz="45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979325" y="3593829"/>
              <a:ext cx="1046747" cy="1046747"/>
              <a:chOff x="1323472" y="3224465"/>
              <a:chExt cx="1046747" cy="1046747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1323472" y="3224465"/>
                <a:ext cx="1046747" cy="1046747"/>
                <a:chOff x="1756611" y="3284622"/>
                <a:chExt cx="1046747" cy="1046747"/>
              </a:xfrm>
            </p:grpSpPr>
            <p:sp>
              <p:nvSpPr>
                <p:cNvPr id="20" name="橢圓 19"/>
                <p:cNvSpPr/>
                <p:nvPr/>
              </p:nvSpPr>
              <p:spPr>
                <a:xfrm>
                  <a:off x="1756611" y="3284622"/>
                  <a:ext cx="1046747" cy="10467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2304048" y="3747838"/>
                  <a:ext cx="27672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500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2</a:t>
                  </a:r>
                  <a:endParaRPr lang="zh-TW" altLang="en-US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sp>
            <p:nvSpPr>
              <p:cNvPr id="19" name="文字方塊 18"/>
              <p:cNvSpPr txBox="1"/>
              <p:nvPr/>
            </p:nvSpPr>
            <p:spPr>
              <a:xfrm>
                <a:off x="1594181" y="3307295"/>
                <a:ext cx="50532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500" dirty="0"/>
                  <a:t>e</a:t>
                </a:r>
                <a:endParaRPr lang="zh-TW" altLang="en-US" sz="4500" dirty="0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5396163" y="3593829"/>
              <a:ext cx="1046747" cy="1046747"/>
              <a:chOff x="1323472" y="3224465"/>
              <a:chExt cx="1046747" cy="1046747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1323472" y="3224465"/>
                <a:ext cx="1046747" cy="1046747"/>
                <a:chOff x="1756611" y="3284622"/>
                <a:chExt cx="1046747" cy="1046747"/>
              </a:xfrm>
            </p:grpSpPr>
            <p:sp>
              <p:nvSpPr>
                <p:cNvPr id="25" name="橢圓 24"/>
                <p:cNvSpPr/>
                <p:nvPr/>
              </p:nvSpPr>
              <p:spPr>
                <a:xfrm>
                  <a:off x="1756611" y="3284622"/>
                  <a:ext cx="1046747" cy="10467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2304048" y="3747838"/>
                  <a:ext cx="27672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500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3</a:t>
                  </a:r>
                  <a:endParaRPr lang="zh-TW" altLang="en-US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sp>
            <p:nvSpPr>
              <p:cNvPr id="24" name="文字方塊 23"/>
              <p:cNvSpPr txBox="1"/>
              <p:nvPr/>
            </p:nvSpPr>
            <p:spPr>
              <a:xfrm>
                <a:off x="1594181" y="3307295"/>
                <a:ext cx="50532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500" dirty="0"/>
                  <a:t>e</a:t>
                </a:r>
                <a:endParaRPr lang="zh-TW" altLang="en-US" sz="4500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6813002" y="3586611"/>
              <a:ext cx="1046747" cy="1046747"/>
              <a:chOff x="1323472" y="3224465"/>
              <a:chExt cx="1046747" cy="1046747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1323472" y="3224465"/>
                <a:ext cx="1046747" cy="1046747"/>
                <a:chOff x="1756611" y="3284622"/>
                <a:chExt cx="1046747" cy="1046747"/>
              </a:xfrm>
            </p:grpSpPr>
            <p:sp>
              <p:nvSpPr>
                <p:cNvPr id="30" name="橢圓 29"/>
                <p:cNvSpPr/>
                <p:nvPr/>
              </p:nvSpPr>
              <p:spPr>
                <a:xfrm>
                  <a:off x="1756611" y="3284622"/>
                  <a:ext cx="1046747" cy="10467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2304048" y="3747838"/>
                  <a:ext cx="27672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5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4</a:t>
                  </a:r>
                  <a:endParaRPr lang="zh-TW" altLang="en-US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sp>
            <p:nvSpPr>
              <p:cNvPr id="29" name="文字方塊 28"/>
              <p:cNvSpPr txBox="1"/>
              <p:nvPr/>
            </p:nvSpPr>
            <p:spPr>
              <a:xfrm>
                <a:off x="1594181" y="3307295"/>
                <a:ext cx="50532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500" dirty="0"/>
                  <a:t>e</a:t>
                </a:r>
                <a:endParaRPr lang="zh-TW" altLang="en-US" sz="4500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8229840" y="3593829"/>
              <a:ext cx="1046747" cy="1046747"/>
              <a:chOff x="1323472" y="3224465"/>
              <a:chExt cx="1046747" cy="1046747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1323472" y="3224465"/>
                <a:ext cx="1046747" cy="1046747"/>
                <a:chOff x="1756611" y="3284622"/>
                <a:chExt cx="1046747" cy="1046747"/>
              </a:xfrm>
            </p:grpSpPr>
            <p:sp>
              <p:nvSpPr>
                <p:cNvPr id="35" name="橢圓 34"/>
                <p:cNvSpPr/>
                <p:nvPr/>
              </p:nvSpPr>
              <p:spPr>
                <a:xfrm>
                  <a:off x="1756611" y="3284622"/>
                  <a:ext cx="1046747" cy="10467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dirty="0">
                    <a:solidFill>
                      <a:schemeClr val="tx1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2304048" y="3747838"/>
                  <a:ext cx="27672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500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5</a:t>
                  </a:r>
                  <a:endParaRPr lang="zh-TW" altLang="en-US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sp>
            <p:nvSpPr>
              <p:cNvPr id="34" name="文字方塊 33"/>
              <p:cNvSpPr txBox="1"/>
              <p:nvPr/>
            </p:nvSpPr>
            <p:spPr>
              <a:xfrm>
                <a:off x="1594181" y="3307295"/>
                <a:ext cx="50532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500" dirty="0"/>
                  <a:t>e</a:t>
                </a:r>
                <a:endParaRPr lang="zh-TW" altLang="en-US" sz="4500" dirty="0"/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838200" y="2814889"/>
            <a:ext cx="2858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1:  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[ 3 , 5 ]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9" name="向右箭號 38"/>
          <p:cNvSpPr/>
          <p:nvPr/>
        </p:nvSpPr>
        <p:spPr>
          <a:xfrm rot="16200000">
            <a:off x="7777934" y="4932795"/>
            <a:ext cx="532758" cy="4716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899483" y="5653743"/>
            <a:ext cx="168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sum : e</a:t>
            </a:r>
            <a:r>
              <a:rPr lang="en-US" altLang="zh-TW" sz="3200" baseline="-25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sz="32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7276314" y="2573542"/>
            <a:ext cx="1535998" cy="945719"/>
            <a:chOff x="7276314" y="2573542"/>
            <a:chExt cx="1535998" cy="945719"/>
          </a:xfrm>
        </p:grpSpPr>
        <p:sp>
          <p:nvSpPr>
            <p:cNvPr id="42" name="矩形 41"/>
            <p:cNvSpPr/>
            <p:nvPr/>
          </p:nvSpPr>
          <p:spPr>
            <a:xfrm>
              <a:off x="7276314" y="2573542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err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QueryLeft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8013511" y="3076499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10018789" y="2573542"/>
            <a:ext cx="1742785" cy="936267"/>
            <a:chOff x="10018789" y="2573542"/>
            <a:chExt cx="1742785" cy="936267"/>
          </a:xfrm>
        </p:grpSpPr>
        <p:sp>
          <p:nvSpPr>
            <p:cNvPr id="41" name="矩形 40"/>
            <p:cNvSpPr/>
            <p:nvPr/>
          </p:nvSpPr>
          <p:spPr>
            <a:xfrm>
              <a:off x="10018789" y="2573542"/>
              <a:ext cx="17427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QueryRight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10885210" y="3067047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2579751" y="5653742"/>
            <a:ext cx="1032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e</a:t>
            </a:r>
            <a:r>
              <a:rPr lang="en-US" altLang="zh-TW" sz="32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sz="32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12406" y="5657455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e</a:t>
            </a:r>
            <a:r>
              <a:rPr lang="en-US" altLang="zh-TW" sz="3200" baseline="-25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sz="32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2635045" y="3367427"/>
            <a:ext cx="316794" cy="2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154631" y="3367427"/>
            <a:ext cx="316794" cy="2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11679 -0.003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8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79 -0.0037 L 0.23307 0.0039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  <p:bldP spid="39" grpId="0" animBg="1"/>
      <p:bldP spid="39" grpId="1" animBg="1"/>
      <p:bldP spid="39" grpId="2" animBg="1"/>
      <p:bldP spid="40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7440328" y="453806"/>
            <a:ext cx="4223640" cy="2473764"/>
            <a:chOff x="7440328" y="453806"/>
            <a:chExt cx="4223640" cy="2473764"/>
          </a:xfrm>
        </p:grpSpPr>
        <p:sp>
          <p:nvSpPr>
            <p:cNvPr id="8" name="矩形 7"/>
            <p:cNvSpPr/>
            <p:nvPr/>
          </p:nvSpPr>
          <p:spPr>
            <a:xfrm>
              <a:off x="7440328" y="453806"/>
              <a:ext cx="4223640" cy="247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575081" y="603009"/>
              <a:ext cx="139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But…</a:t>
              </a:r>
              <a:endPara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(1-2)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4337"/>
            <a:ext cx="10515600" cy="522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nn-NO" altLang="zh-TW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smtClean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scanf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</a:rPr>
              <a:t>d%d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QueryLeft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QueryRight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QueryLeft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QueryRight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"%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</a:rPr>
              <a:t>lld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\n"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8404" y="5053263"/>
            <a:ext cx="7738711" cy="545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75081" y="1478131"/>
            <a:ext cx="383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you use this method ,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 may get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TLE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 some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testcases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39422" y="633363"/>
            <a:ext cx="40681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Brute Force</a:t>
            </a:r>
            <a:endParaRPr lang="zh-TW" altLang="en-US" sz="45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8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(2-1)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If two queries overlap, this appears to be redundant.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why not just to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a series of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in one array?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(2-2)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402973" y="2000194"/>
            <a:ext cx="1491916" cy="1077885"/>
            <a:chOff x="980573" y="1809694"/>
            <a:chExt cx="1491916" cy="1077885"/>
          </a:xfrm>
        </p:grpSpPr>
        <p:sp>
          <p:nvSpPr>
            <p:cNvPr id="4" name="矩形 3"/>
            <p:cNvSpPr/>
            <p:nvPr/>
          </p:nvSpPr>
          <p:spPr>
            <a:xfrm>
              <a:off x="998621" y="2298032"/>
              <a:ext cx="1455821" cy="589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e1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980573" y="1809694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prefix_sum[1]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540583" y="2000194"/>
            <a:ext cx="1491916" cy="1077885"/>
            <a:chOff x="980573" y="1809694"/>
            <a:chExt cx="1491916" cy="1077885"/>
          </a:xfrm>
        </p:grpSpPr>
        <p:sp>
          <p:nvSpPr>
            <p:cNvPr id="8" name="矩形 7"/>
            <p:cNvSpPr/>
            <p:nvPr/>
          </p:nvSpPr>
          <p:spPr>
            <a:xfrm>
              <a:off x="998621" y="2298032"/>
              <a:ext cx="1455821" cy="589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+ e2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80573" y="1809694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prefix_sum[2]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714288" y="2000194"/>
            <a:ext cx="2540670" cy="1077885"/>
            <a:chOff x="980573" y="1809694"/>
            <a:chExt cx="1491916" cy="1077885"/>
          </a:xfrm>
        </p:grpSpPr>
        <p:sp>
          <p:nvSpPr>
            <p:cNvPr id="11" name="矩形 10"/>
            <p:cNvSpPr/>
            <p:nvPr/>
          </p:nvSpPr>
          <p:spPr>
            <a:xfrm>
              <a:off x="998621" y="2298032"/>
              <a:ext cx="1455821" cy="589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+ e3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80573" y="1809694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prefix_sum[3]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040881" y="4142046"/>
            <a:ext cx="3375392" cy="1615293"/>
            <a:chOff x="998621" y="1999353"/>
            <a:chExt cx="1455821" cy="888226"/>
          </a:xfrm>
        </p:grpSpPr>
        <p:sp>
          <p:nvSpPr>
            <p:cNvPr id="14" name="矩形 13"/>
            <p:cNvSpPr/>
            <p:nvPr/>
          </p:nvSpPr>
          <p:spPr>
            <a:xfrm>
              <a:off x="998621" y="2298032"/>
              <a:ext cx="1455821" cy="589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+ </a:t>
              </a:r>
              <a:r>
                <a:rPr lang="en-US" altLang="zh-TW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37442" y="1999353"/>
              <a:ext cx="978178" cy="20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prefix_sum[N]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349776" y="4558610"/>
            <a:ext cx="38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45023" y="2590945"/>
            <a:ext cx="17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prefix_sum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00911" y="2477656"/>
            <a:ext cx="444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zh-TW" altLang="en-US" sz="3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22499" y="5036609"/>
            <a:ext cx="20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prefix_sum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[N-1]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97633" y="4558610"/>
            <a:ext cx="38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89967" y="4558610"/>
            <a:ext cx="38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504522" y="4558610"/>
            <a:ext cx="38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91087" y="4558610"/>
            <a:ext cx="38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0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7" grpId="0"/>
      <p:bldP spid="17" grpId="1"/>
      <p:bldP spid="18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(2-3)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 benefit does this operation gain?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1. Don’t need to calculate the same range repeatedly.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2. Be able to get the answer very quickly.</a:t>
            </a:r>
          </a:p>
        </p:txBody>
      </p:sp>
    </p:spTree>
    <p:extLst>
      <p:ext uri="{BB962C8B-B14F-4D97-AF65-F5344CB8AC3E}">
        <p14:creationId xmlns:p14="http://schemas.microsoft.com/office/powerpoint/2010/main" val="340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05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690688"/>
            <a:ext cx="60960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stdlib.h</a:t>
            </a:r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#define MAX_SIZE 1000005</a:t>
            </a:r>
          </a:p>
          <a:p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prefix_sum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MAX_SIZE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QueryLeft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QueryRight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"%d"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endParaRPr lang="en-US" altLang="zh-TW" sz="1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zh-TW" sz="1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endParaRPr lang="zh-TW" altLang="en-US" sz="16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81474" y="5112756"/>
            <a:ext cx="520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altLang="zh-TW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"%d"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40494" y="5833639"/>
            <a:ext cx="181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prefix_sum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- 1]</a:t>
            </a:r>
            <a:endParaRPr lang="zh-TW" altLang="en-US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84217" y="5847929"/>
            <a:ext cx="163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prefix_sum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</a:t>
            </a:r>
            <a:endParaRPr lang="zh-TW" altLang="en-US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Code (1)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5948" y="5862219"/>
            <a:ext cx="69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???</a:t>
            </a:r>
            <a:endParaRPr lang="zh-TW" altLang="en-US" sz="16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99964" y="5855073"/>
            <a:ext cx="69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???</a:t>
            </a:r>
            <a:endParaRPr lang="zh-TW" altLang="en-US" sz="16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379800" y="5824099"/>
            <a:ext cx="1151565" cy="343324"/>
            <a:chOff x="4379800" y="5824099"/>
            <a:chExt cx="1151565" cy="343324"/>
          </a:xfrm>
        </p:grpSpPr>
        <p:sp>
          <p:nvSpPr>
            <p:cNvPr id="8" name="文字方塊 7"/>
            <p:cNvSpPr txBox="1"/>
            <p:nvPr/>
          </p:nvSpPr>
          <p:spPr>
            <a:xfrm>
              <a:off x="4379800" y="5828869"/>
              <a:ext cx="37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+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444511" y="5824099"/>
              <a:ext cx="1086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um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;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2553001" y="5862219"/>
            <a:ext cx="37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endParaRPr lang="zh-TW" altLang="en-US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787662" y="3756073"/>
            <a:ext cx="4712677" cy="2771336"/>
            <a:chOff x="6787662" y="3756073"/>
            <a:chExt cx="4712677" cy="2771336"/>
          </a:xfrm>
        </p:grpSpPr>
        <p:sp>
          <p:nvSpPr>
            <p:cNvPr id="3" name="矩形 2"/>
            <p:cNvSpPr/>
            <p:nvPr/>
          </p:nvSpPr>
          <p:spPr>
            <a:xfrm>
              <a:off x="6787662" y="3756073"/>
              <a:ext cx="4712677" cy="2771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136759" y="4282435"/>
              <a:ext cx="4004853" cy="1615295"/>
              <a:chOff x="998621" y="1999353"/>
              <a:chExt cx="1455821" cy="8882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998621" y="2298032"/>
                <a:ext cx="1455821" cy="589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237442" y="1999353"/>
                <a:ext cx="978178" cy="2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prefix_sum[N]</a:t>
                </a:r>
                <a:endParaRPr lang="zh-TW" alt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" name="文字方塊 16"/>
          <p:cNvSpPr txBox="1"/>
          <p:nvPr/>
        </p:nvSpPr>
        <p:spPr>
          <a:xfrm>
            <a:off x="7131688" y="5100056"/>
            <a:ext cx="400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prefix_sum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[N-1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en-US" altLang="zh-TW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950119" y="3223491"/>
            <a:ext cx="3723481" cy="110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5638800" y="442691"/>
            <a:ext cx="5861539" cy="3133345"/>
            <a:chOff x="5638800" y="442691"/>
            <a:chExt cx="5861539" cy="3133345"/>
          </a:xfrm>
        </p:grpSpPr>
        <p:sp>
          <p:nvSpPr>
            <p:cNvPr id="19" name="矩形 18"/>
            <p:cNvSpPr/>
            <p:nvPr/>
          </p:nvSpPr>
          <p:spPr>
            <a:xfrm>
              <a:off x="5638800" y="442691"/>
              <a:ext cx="5861539" cy="31333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761006" y="872657"/>
              <a:ext cx="56171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For a large array, </a:t>
              </a:r>
            </a:p>
            <a:p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we recommend you to declare it as a global variable.</a:t>
              </a:r>
            </a:p>
            <a:p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Usually,</a:t>
              </a:r>
            </a:p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</a:t>
              </a: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he </a:t>
              </a:r>
              <a:r>
                <a:rPr lang="en-US" altLang="zh-TW" dirty="0" smtClean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maximum size </a:t>
              </a: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of local variables for each program will be </a:t>
              </a:r>
              <a:r>
                <a:rPr lang="en-US" altLang="zh-TW" dirty="0" smtClean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1MB or 2MB.</a:t>
              </a:r>
            </a:p>
            <a:p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The size depends on your computer architecture.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7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2" grpId="0"/>
      <p:bldP spid="11" grpId="0"/>
      <p:bldP spid="6" grpId="0"/>
      <p:bldP spid="6" grpId="1"/>
      <p:bldP spid="7" grpId="0"/>
      <p:bldP spid="7" grpId="1"/>
      <p:bldP spid="10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Code (2)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411" y="2017816"/>
            <a:ext cx="102990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"%d"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altLang="zh-TW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</a:t>
            </a:r>
            <a:r>
              <a:rPr lang="en-US" altLang="zh-TW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d%d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QueryLeft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QueryRight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altLang="zh-TW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lld</a:t>
            </a:r>
            <a:r>
              <a:rPr lang="en-US" altLang="zh-TW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prefix_sum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QueryRight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prefix_sum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QueryLeft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556000" y="3568700"/>
            <a:ext cx="617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7750" y="4167806"/>
            <a:ext cx="6146800" cy="2525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124450" y="4300384"/>
            <a:ext cx="4495800" cy="59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… + </a:t>
            </a:r>
            <a:r>
              <a:rPr lang="en-US" altLang="zh-TW" sz="3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QueryRight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56000" y="5034651"/>
            <a:ext cx="616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-)           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… + 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QueryLeft-1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829050" y="5765800"/>
            <a:ext cx="5619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25900" y="5883319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QueryLeft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QueryLeft+1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… + </a:t>
            </a:r>
            <a:r>
              <a:rPr lang="en-US" altLang="zh-TW" sz="3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QueryRight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3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626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00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Given a series of numbers, </a:t>
            </a:r>
            <a:r>
              <a:rPr lang="en-US" altLang="zh-TW" dirty="0" smtClean="0"/>
              <a:t>e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, e</a:t>
            </a:r>
            <a:r>
              <a:rPr lang="en-US" altLang="zh-TW" baseline="-25000" dirty="0"/>
              <a:t>2</a:t>
            </a:r>
            <a:r>
              <a:rPr lang="en-US" altLang="zh-TW" dirty="0"/>
              <a:t>, e</a:t>
            </a:r>
            <a:r>
              <a:rPr lang="en-US" altLang="zh-TW" baseline="-25000" dirty="0"/>
              <a:t>3</a:t>
            </a:r>
            <a:r>
              <a:rPr lang="en-US" altLang="zh-TW" dirty="0"/>
              <a:t>, ...,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N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With these numbers, we want to know what the sum is in some consecutive range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 every </a:t>
            </a:r>
            <a:r>
              <a:rPr lang="en-US" altLang="zh-TW" dirty="0" err="1"/>
              <a:t>testcase</a:t>
            </a:r>
            <a:r>
              <a:rPr lang="en-US" altLang="zh-TW" dirty="0"/>
              <a:t>, you will be given M queries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Each of them contains two integers which represent left bound</a:t>
            </a:r>
            <a:r>
              <a:rPr lang="en-US" altLang="zh-TW" b="1" dirty="0"/>
              <a:t> (L)</a:t>
            </a:r>
            <a:r>
              <a:rPr lang="en-US" altLang="zh-TW" dirty="0"/>
              <a:t> and right bound</a:t>
            </a:r>
            <a:r>
              <a:rPr lang="en-US" altLang="zh-TW" b="1" dirty="0"/>
              <a:t> (R)</a:t>
            </a:r>
            <a:r>
              <a:rPr lang="en-US" altLang="zh-TW" dirty="0"/>
              <a:t> respectively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Your mission is to give the result of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L</a:t>
            </a:r>
            <a:r>
              <a:rPr lang="en-US" altLang="zh-TW" dirty="0"/>
              <a:t> + e</a:t>
            </a:r>
            <a:r>
              <a:rPr lang="en-US" altLang="zh-TW" baseline="-25000" dirty="0"/>
              <a:t>L+1</a:t>
            </a:r>
            <a:r>
              <a:rPr lang="en-US" altLang="zh-TW" dirty="0"/>
              <a:t> + ... +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R</a:t>
            </a:r>
            <a:r>
              <a:rPr lang="en-US" altLang="zh-TW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725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Hints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53395"/>
            <a:ext cx="10894255" cy="3711306"/>
          </a:xfrm>
        </p:spPr>
        <p:txBody>
          <a:bodyPr>
            <a:normAutofit/>
          </a:bodyPr>
          <a:lstStyle/>
          <a:p>
            <a:pPr algn="just"/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Hint 0 : If you get </a:t>
            </a:r>
            <a:r>
              <a:rPr lang="en-US" altLang="zh-TW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1, sample input and output might help you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TW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Hint 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1 : If you get </a:t>
            </a:r>
            <a:r>
              <a:rPr lang="en-US" altLang="zh-TW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TLE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testcases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, you should think how to </a:t>
            </a:r>
            <a:r>
              <a:rPr lang="en-US" altLang="zh-TW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some redundant operations for calculations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TW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Hint 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2 : If you get </a:t>
            </a:r>
            <a:r>
              <a:rPr lang="en-US" altLang="zh-TW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, you have to reduce the size of 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array 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you created and decide what exactly should be in the array.</a:t>
            </a:r>
            <a:endParaRPr lang="en-US" altLang="zh-TW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1609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 contains one integer N which is the size of elements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Second line will have N integers representing all elements in the </a:t>
            </a:r>
            <a:r>
              <a:rPr lang="en-US" altLang="zh-TW" dirty="0" err="1"/>
              <a:t>testcase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Third line contains one integer M which is the number of queries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For following M lines, each line contains exactly two integers that stand for left bound </a:t>
            </a:r>
            <a:r>
              <a:rPr lang="en-US" altLang="zh-TW" b="1" dirty="0"/>
              <a:t>(L)</a:t>
            </a:r>
            <a:r>
              <a:rPr lang="en-US" altLang="zh-TW" dirty="0"/>
              <a:t> and right bound </a:t>
            </a:r>
            <a:r>
              <a:rPr lang="en-US" altLang="zh-TW" b="1" dirty="0"/>
              <a:t>(R)</a:t>
            </a:r>
            <a:r>
              <a:rPr lang="en-US" altLang="zh-TW" dirty="0"/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46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17604"/>
            <a:ext cx="10515600" cy="2696948"/>
          </a:xfrm>
        </p:spPr>
        <p:txBody>
          <a:bodyPr/>
          <a:lstStyle/>
          <a:p>
            <a:r>
              <a:rPr lang="en-US" altLang="zh-TW" dirty="0"/>
              <a:t>It is guaranteed that:</a:t>
            </a:r>
          </a:p>
          <a:p>
            <a:pPr marL="0" indent="0">
              <a:buNone/>
            </a:pPr>
            <a:r>
              <a:rPr lang="en-US" altLang="zh-TW" dirty="0" smtClean="0"/>
              <a:t>	1</a:t>
            </a:r>
            <a:r>
              <a:rPr lang="en-US" altLang="zh-TW" dirty="0"/>
              <a:t>. 10 ≦ N ≦ 1,000,000</a:t>
            </a:r>
          </a:p>
          <a:p>
            <a:pPr marL="0" indent="0">
              <a:buNone/>
            </a:pPr>
            <a:r>
              <a:rPr lang="en-US" altLang="zh-TW" dirty="0" smtClean="0"/>
              <a:t>	2</a:t>
            </a:r>
            <a:r>
              <a:rPr lang="en-US" altLang="zh-TW" dirty="0"/>
              <a:t>. 0 ≦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i</a:t>
            </a:r>
            <a:r>
              <a:rPr lang="en-US" altLang="zh-TW" dirty="0"/>
              <a:t> ≦ 100,000, for 1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/>
              <a:t>≦ </a:t>
            </a:r>
            <a:r>
              <a:rPr lang="en-US" altLang="zh-TW" dirty="0" err="1"/>
              <a:t>i</a:t>
            </a:r>
            <a:r>
              <a:rPr lang="en-US" altLang="zh-TW" dirty="0"/>
              <a:t> ≦ N</a:t>
            </a:r>
          </a:p>
          <a:p>
            <a:pPr marL="0" indent="0">
              <a:buNone/>
            </a:pPr>
            <a:r>
              <a:rPr lang="en-US" altLang="zh-TW" dirty="0" smtClean="0"/>
              <a:t>	3</a:t>
            </a:r>
            <a:r>
              <a:rPr lang="en-US" altLang="zh-TW" dirty="0"/>
              <a:t>. L must be less than or equal to R, and R won't exceed </a:t>
            </a:r>
            <a:r>
              <a:rPr lang="en-US" altLang="zh-TW" dirty="0" smtClean="0"/>
              <a:t>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4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each query, just give the answer in one line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Also, remember to print </a:t>
            </a:r>
            <a:r>
              <a:rPr lang="en-US" altLang="zh-TW" dirty="0">
                <a:solidFill>
                  <a:srgbClr val="FF0000"/>
                </a:solidFill>
              </a:rPr>
              <a:t>'\n'</a:t>
            </a:r>
            <a:r>
              <a:rPr lang="en-US" altLang="zh-TW" dirty="0"/>
              <a:t> in the end of line.</a:t>
            </a:r>
          </a:p>
        </p:txBody>
      </p:sp>
    </p:spTree>
    <p:extLst>
      <p:ext uri="{BB962C8B-B14F-4D97-AF65-F5344CB8AC3E}">
        <p14:creationId xmlns:p14="http://schemas.microsoft.com/office/powerpoint/2010/main" val="22890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892</Words>
  <Application>Microsoft Office PowerPoint</Application>
  <PresentationFormat>寬螢幕</PresentationFormat>
  <Paragraphs>239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 Unicode MS</vt:lpstr>
      <vt:lpstr>新細明體</vt:lpstr>
      <vt:lpstr>Arial</vt:lpstr>
      <vt:lpstr>Calibri</vt:lpstr>
      <vt:lpstr>Calibri Light</vt:lpstr>
      <vt:lpstr>Courier New</vt:lpstr>
      <vt:lpstr>Office 佈景主題</vt:lpstr>
      <vt:lpstr>12022 – prefix sum</vt:lpstr>
      <vt:lpstr>Outline</vt:lpstr>
      <vt:lpstr>Outline</vt:lpstr>
      <vt:lpstr>Description</vt:lpstr>
      <vt:lpstr>Hints</vt:lpstr>
      <vt:lpstr>Outline</vt:lpstr>
      <vt:lpstr>Input</vt:lpstr>
      <vt:lpstr>Input</vt:lpstr>
      <vt:lpstr>Output</vt:lpstr>
      <vt:lpstr>Outline</vt:lpstr>
      <vt:lpstr>Basic testcase </vt:lpstr>
      <vt:lpstr>Basic testcase </vt:lpstr>
      <vt:lpstr>Basic testcase </vt:lpstr>
      <vt:lpstr>Outline</vt:lpstr>
      <vt:lpstr>Concept (1-1)</vt:lpstr>
      <vt:lpstr>Concept (1-2)</vt:lpstr>
      <vt:lpstr>Concept (2-1)</vt:lpstr>
      <vt:lpstr>Concept (2-2)</vt:lpstr>
      <vt:lpstr>Concept (2-3)</vt:lpstr>
      <vt:lpstr>Code (1)</vt:lpstr>
      <vt:lpstr>Code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12022 – prefix sum</dc:title>
  <dc:creator>志祥 陳</dc:creator>
  <cp:lastModifiedBy>springping65@gmail.com</cp:lastModifiedBy>
  <cp:revision>120</cp:revision>
  <dcterms:created xsi:type="dcterms:W3CDTF">2018-10-13T17:38:53Z</dcterms:created>
  <dcterms:modified xsi:type="dcterms:W3CDTF">2019-10-13T12:30:31Z</dcterms:modified>
</cp:coreProperties>
</file>