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7"/>
  </p:notesMasterIdLst>
  <p:sldIdLst>
    <p:sldId id="256" r:id="rId2"/>
    <p:sldId id="259" r:id="rId3"/>
    <p:sldId id="269" r:id="rId4"/>
    <p:sldId id="258" r:id="rId5"/>
    <p:sldId id="260" r:id="rId6"/>
    <p:sldId id="261" r:id="rId7"/>
    <p:sldId id="267" r:id="rId8"/>
    <p:sldId id="264" r:id="rId9"/>
    <p:sldId id="263" r:id="rId10"/>
    <p:sldId id="268" r:id="rId11"/>
    <p:sldId id="265" r:id="rId12"/>
    <p:sldId id="266" r:id="rId13"/>
    <p:sldId id="271" r:id="rId14"/>
    <p:sldId id="270" r:id="rId15"/>
    <p:sldId id="273" r:id="rId16"/>
    <p:sldId id="272" r:id="rId17"/>
    <p:sldId id="275" r:id="rId18"/>
    <p:sldId id="276" r:id="rId19"/>
    <p:sldId id="277" r:id="rId20"/>
    <p:sldId id="278" r:id="rId21"/>
    <p:sldId id="279" r:id="rId22"/>
    <p:sldId id="284" r:id="rId23"/>
    <p:sldId id="281" r:id="rId24"/>
    <p:sldId id="282" r:id="rId25"/>
    <p:sldId id="283" r:id="rId26"/>
  </p:sldIdLst>
  <p:sldSz cx="9144000" cy="5143500" type="screen16x9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41" autoAdjust="0"/>
  </p:normalViewPr>
  <p:slideViewPr>
    <p:cSldViewPr snapToObjects="1">
      <p:cViewPr varScale="1">
        <p:scale>
          <a:sx n="99" d="100"/>
          <a:sy n="99" d="100"/>
        </p:scale>
        <p:origin x="99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BF834-8E23-4233-A963-4749B12F3672}" type="datetimeFigureOut">
              <a:rPr lang="zh-HK" altLang="en-US" smtClean="0"/>
              <a:t>14/10/2019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2AE3-6AF0-4DFC-B591-C77F55F86E6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6715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2AE3-6AF0-4DFC-B591-C77F55F86E64}" type="slidenum">
              <a:rPr lang="zh-HK" altLang="en-US" smtClean="0"/>
              <a:t>18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8968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2AE3-6AF0-4DFC-B591-C77F55F86E64}" type="slidenum">
              <a:rPr lang="zh-HK" altLang="en-US" smtClean="0"/>
              <a:t>23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8968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14/10/2019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2589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14/10/2019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7558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14/10/2019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1961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87474"/>
            <a:ext cx="8229600" cy="85725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23578"/>
            <a:ext cx="8229600" cy="35710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HK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14/10/2019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110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14/10/2019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9632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87474"/>
            <a:ext cx="8229600" cy="85725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23578"/>
            <a:ext cx="4038600" cy="36364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HK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23578"/>
            <a:ext cx="4038600" cy="36364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HK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14/10/2019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0428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7474"/>
            <a:ext cx="8229600" cy="8572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HK" altLang="en-US" sz="4000"/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3415" y="102357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359" y="1503400"/>
            <a:ext cx="4040188" cy="31925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51245" y="102357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50189" y="1503400"/>
            <a:ext cx="4041775" cy="31925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14/10/2019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4051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14/10/2019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1861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14/10/2019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6647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14/10/2019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3066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14/10/2019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623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HK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HK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13588-ABB9-4558-BDC4-0E97BCF45E76}" type="datetimeFigureOut">
              <a:rPr lang="zh-HK" altLang="en-US" smtClean="0"/>
              <a:t>14/10/2019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671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 smtClean="0"/>
              <a:t>12413 - </a:t>
            </a:r>
            <a:r>
              <a:rPr lang="en-US" altLang="zh-HK" dirty="0" err="1" smtClean="0"/>
              <a:t>llHoerlWdo</a:t>
            </a:r>
            <a:endParaRPr lang="zh-HK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47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And the next T lines </a:t>
            </a:r>
            <a:r>
              <a:rPr lang="en-US" altLang="zh-HK" dirty="0" smtClean="0"/>
              <a:t>consist </a:t>
            </a:r>
            <a:r>
              <a:rPr lang="en-US" altLang="zh-HK" dirty="0"/>
              <a:t>of two numbers A</a:t>
            </a:r>
            <a:r>
              <a:rPr lang="en-US" altLang="zh-HK" baseline="-25000" dirty="0"/>
              <a:t>i</a:t>
            </a:r>
            <a:r>
              <a:rPr lang="en-US" altLang="zh-HK" dirty="0"/>
              <a:t> B</a:t>
            </a:r>
            <a:r>
              <a:rPr lang="en-US" altLang="zh-HK" baseline="-25000" dirty="0"/>
              <a:t>i</a:t>
            </a:r>
            <a:r>
              <a:rPr lang="en-US" altLang="zh-HK" dirty="0"/>
              <a:t> on each line</a:t>
            </a:r>
            <a:r>
              <a:rPr lang="en-US" altLang="zh-HK" dirty="0" smtClean="0"/>
              <a:t>.</a:t>
            </a:r>
          </a:p>
          <a:p>
            <a:endParaRPr lang="en-US" altLang="zh-HK" dirty="0"/>
          </a:p>
          <a:p>
            <a:r>
              <a:rPr lang="en-US" altLang="zh-HK" dirty="0"/>
              <a:t>A</a:t>
            </a:r>
            <a:r>
              <a:rPr lang="en-US" altLang="zh-HK" baseline="-25000" dirty="0"/>
              <a:t>i</a:t>
            </a:r>
            <a:r>
              <a:rPr lang="en-US" altLang="zh-HK" dirty="0"/>
              <a:t> B</a:t>
            </a:r>
            <a:r>
              <a:rPr lang="en-US" altLang="zh-HK" baseline="-25000" dirty="0"/>
              <a:t>i</a:t>
            </a:r>
            <a:r>
              <a:rPr lang="en-US" altLang="zh-HK" dirty="0"/>
              <a:t> means Tanaka swapped column A</a:t>
            </a:r>
            <a:r>
              <a:rPr lang="en-US" altLang="zh-HK" baseline="-25000" dirty="0"/>
              <a:t>i</a:t>
            </a:r>
            <a:r>
              <a:rPr lang="en-US" altLang="zh-HK" dirty="0"/>
              <a:t> with column B</a:t>
            </a:r>
            <a:r>
              <a:rPr lang="en-US" altLang="zh-HK" baseline="-25000" dirty="0"/>
              <a:t>i</a:t>
            </a:r>
            <a:r>
              <a:rPr lang="en-US" altLang="zh-HK" dirty="0"/>
              <a:t> on the i-</a:t>
            </a:r>
            <a:r>
              <a:rPr lang="en-US" altLang="zh-HK" dirty="0" err="1"/>
              <a:t>th</a:t>
            </a:r>
            <a:r>
              <a:rPr lang="en-US" altLang="zh-HK" dirty="0"/>
              <a:t> swap.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132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Input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1 ≤ M, N, T ≤ </a:t>
            </a:r>
            <a:r>
              <a:rPr lang="en-US" altLang="zh-HK" dirty="0" smtClean="0"/>
              <a:t>1000</a:t>
            </a:r>
          </a:p>
          <a:p>
            <a:endParaRPr lang="en-US" altLang="zh-HK" dirty="0"/>
          </a:p>
          <a:p>
            <a:r>
              <a:rPr lang="en-US" altLang="zh-HK" dirty="0"/>
              <a:t>1 ≤  </a:t>
            </a:r>
            <a:r>
              <a:rPr lang="en-US" altLang="zh-HK" dirty="0" smtClean="0"/>
              <a:t>A</a:t>
            </a:r>
            <a:r>
              <a:rPr lang="en-US" altLang="zh-HK" baseline="-25000" dirty="0" smtClean="0"/>
              <a:t>i</a:t>
            </a:r>
            <a:r>
              <a:rPr lang="en-US" altLang="zh-HK" dirty="0" smtClean="0"/>
              <a:t>, B</a:t>
            </a:r>
            <a:r>
              <a:rPr lang="en-US" altLang="zh-HK" baseline="-25000" dirty="0" smtClean="0"/>
              <a:t>i</a:t>
            </a:r>
            <a:r>
              <a:rPr lang="en-US" altLang="zh-HK" dirty="0"/>
              <a:t> </a:t>
            </a:r>
            <a:r>
              <a:rPr lang="en-US" altLang="zh-HK" dirty="0" smtClean="0"/>
              <a:t>≤</a:t>
            </a:r>
            <a:r>
              <a:rPr lang="en-US" altLang="zh-HK" dirty="0"/>
              <a:t> </a:t>
            </a:r>
            <a:r>
              <a:rPr lang="en-US" altLang="zh-HK" dirty="0" smtClean="0"/>
              <a:t>N</a:t>
            </a:r>
          </a:p>
          <a:p>
            <a:endParaRPr lang="en-US" altLang="zh-HK" dirty="0"/>
          </a:p>
          <a:p>
            <a:r>
              <a:rPr lang="en-US" altLang="zh-HK" dirty="0"/>
              <a:t>characters are lowercase or uppercase </a:t>
            </a:r>
            <a:r>
              <a:rPr lang="en-US" altLang="zh-HK" dirty="0" smtClean="0"/>
              <a:t>alphabets</a:t>
            </a:r>
          </a:p>
          <a:p>
            <a:endParaRPr lang="en-US" altLang="zh-HK" dirty="0"/>
          </a:p>
          <a:p>
            <a:r>
              <a:rPr lang="en-US" altLang="zh-HK" dirty="0"/>
              <a:t>It’s guaranteed that the matrix is full.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071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Output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Print the original string </a:t>
            </a:r>
            <a:r>
              <a:rPr lang="en-US" altLang="zh-HK" dirty="0" smtClean="0"/>
              <a:t>S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Remember </a:t>
            </a:r>
            <a:r>
              <a:rPr lang="en-US" altLang="zh-HK" dirty="0"/>
              <a:t>‘\n’ on the end of </a:t>
            </a:r>
            <a:r>
              <a:rPr lang="en-US" altLang="zh-HK" dirty="0" smtClean="0"/>
              <a:t>line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99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Outline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5355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Sample Input &amp; Output</a:t>
            </a:r>
            <a:endParaRPr lang="zh-HK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b="0" dirty="0"/>
              <a:t>Sample </a:t>
            </a:r>
            <a:r>
              <a:rPr lang="en-US" altLang="zh-HK" b="0" dirty="0" smtClean="0"/>
              <a:t>Input</a:t>
            </a:r>
            <a:endParaRPr lang="en-US" altLang="zh-HK" b="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HK" dirty="0" smtClean="0"/>
              <a:t>2 </a:t>
            </a:r>
            <a:r>
              <a:rPr lang="pt-BR" altLang="zh-HK" dirty="0"/>
              <a:t>5 </a:t>
            </a:r>
            <a:r>
              <a:rPr lang="pt-BR" altLang="zh-HK" dirty="0" smtClean="0"/>
              <a:t>3</a:t>
            </a:r>
          </a:p>
          <a:p>
            <a:pPr marL="0" indent="0">
              <a:buNone/>
            </a:pPr>
            <a:r>
              <a:rPr lang="pt-BR" altLang="zh-HK" dirty="0" smtClean="0"/>
              <a:t>l </a:t>
            </a:r>
            <a:r>
              <a:rPr lang="pt-BR" altLang="zh-HK" dirty="0"/>
              <a:t>l H o </a:t>
            </a:r>
            <a:r>
              <a:rPr lang="pt-BR" altLang="zh-HK" dirty="0" smtClean="0"/>
              <a:t>e</a:t>
            </a:r>
          </a:p>
          <a:p>
            <a:pPr marL="0" indent="0">
              <a:buNone/>
            </a:pPr>
            <a:r>
              <a:rPr lang="pt-BR" altLang="zh-HK" dirty="0" smtClean="0"/>
              <a:t>r </a:t>
            </a:r>
            <a:r>
              <a:rPr lang="pt-BR" altLang="zh-HK" dirty="0"/>
              <a:t>l W d </a:t>
            </a:r>
            <a:r>
              <a:rPr lang="pt-BR" altLang="zh-HK" dirty="0" smtClean="0"/>
              <a:t>o</a:t>
            </a:r>
          </a:p>
          <a:p>
            <a:pPr marL="0" indent="0">
              <a:buNone/>
            </a:pPr>
            <a:r>
              <a:rPr lang="pt-BR" altLang="zh-HK" dirty="0" smtClean="0"/>
              <a:t>1 3</a:t>
            </a:r>
          </a:p>
          <a:p>
            <a:pPr marL="0" indent="0">
              <a:buNone/>
            </a:pPr>
            <a:r>
              <a:rPr lang="pt-BR" altLang="zh-HK" dirty="0" smtClean="0"/>
              <a:t>2 5</a:t>
            </a:r>
          </a:p>
          <a:p>
            <a:pPr marL="0" indent="0">
              <a:buNone/>
            </a:pPr>
            <a:r>
              <a:rPr lang="pt-BR" altLang="zh-HK" dirty="0" smtClean="0"/>
              <a:t>2 </a:t>
            </a:r>
            <a:r>
              <a:rPr lang="pt-BR" altLang="zh-HK" dirty="0"/>
              <a:t>4</a:t>
            </a:r>
            <a:endParaRPr lang="zh-HK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HK" b="0" dirty="0"/>
              <a:t>Sample </a:t>
            </a:r>
            <a:r>
              <a:rPr lang="en-US" altLang="zh-HK" b="0" dirty="0" smtClean="0"/>
              <a:t>Output</a:t>
            </a:r>
            <a:endParaRPr lang="en-US" altLang="zh-HK" b="0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>
          <a:solidFill>
            <a:schemeClr val="bg1">
              <a:lumMod val="95000"/>
            </a:schemeClr>
          </a:solidFill>
          <a:ln w="12700" cap="rnd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HK" dirty="0" err="1" smtClean="0"/>
              <a:t>HelloWorld</a:t>
            </a:r>
            <a:endParaRPr lang="en-US" altLang="zh-HK" dirty="0" smtClean="0"/>
          </a:p>
          <a:p>
            <a:pPr marL="0" indent="0">
              <a:buNone/>
            </a:pPr>
            <a:endParaRPr lang="en-US" altLang="zh-HK" dirty="0" smtClean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104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Outline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36617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(1-1)</a:t>
            </a:r>
            <a:endParaRPr lang="zh-HK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idx="1"/>
          </p:nvPr>
        </p:nvSpPr>
        <p:spPr>
          <a:xfrm>
            <a:off x="457200" y="1023579"/>
            <a:ext cx="8229600" cy="1620180"/>
          </a:xfrm>
        </p:spPr>
        <p:txBody>
          <a:bodyPr/>
          <a:lstStyle/>
          <a:p>
            <a:r>
              <a:rPr lang="en-US" altLang="zh-HK" dirty="0" smtClean="0"/>
              <a:t>To recover </a:t>
            </a:r>
            <a:r>
              <a:rPr lang="en-US" altLang="zh-HK" dirty="0"/>
              <a:t>the original string from the swapped </a:t>
            </a:r>
            <a:r>
              <a:rPr lang="en-US" altLang="zh-HK" dirty="0" smtClean="0"/>
              <a:t>array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We can simply reverse the swapped steps and got it!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3534"/>
              </p:ext>
            </p:extLst>
          </p:nvPr>
        </p:nvGraphicFramePr>
        <p:xfrm>
          <a:off x="1742086" y="3235138"/>
          <a:ext cx="475253" cy="92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3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H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94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W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29312"/>
              </p:ext>
            </p:extLst>
          </p:nvPr>
        </p:nvGraphicFramePr>
        <p:xfrm>
          <a:off x="1267463" y="3235138"/>
          <a:ext cx="475253" cy="92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394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l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94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l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886635"/>
              </p:ext>
            </p:extLst>
          </p:nvPr>
        </p:nvGraphicFramePr>
        <p:xfrm>
          <a:off x="791580" y="3235138"/>
          <a:ext cx="475253" cy="92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394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l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94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r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404369"/>
              </p:ext>
            </p:extLst>
          </p:nvPr>
        </p:nvGraphicFramePr>
        <p:xfrm>
          <a:off x="2217969" y="3235138"/>
          <a:ext cx="475253" cy="92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394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o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94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d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413420"/>
              </p:ext>
            </p:extLst>
          </p:nvPr>
        </p:nvGraphicFramePr>
        <p:xfrm>
          <a:off x="2693222" y="3235138"/>
          <a:ext cx="475253" cy="92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394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e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94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o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791580" y="2773474"/>
            <a:ext cx="2114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HK" sz="2400" dirty="0"/>
              <a:t>Swapped array:</a:t>
            </a:r>
          </a:p>
        </p:txBody>
      </p:sp>
      <p:sp>
        <p:nvSpPr>
          <p:cNvPr id="25" name="矩形 24"/>
          <p:cNvSpPr/>
          <p:nvPr/>
        </p:nvSpPr>
        <p:spPr>
          <a:xfrm>
            <a:off x="3527884" y="2773474"/>
            <a:ext cx="228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HK" sz="2400" dirty="0"/>
              <a:t>Swapped steps:</a:t>
            </a:r>
          </a:p>
          <a:p>
            <a:r>
              <a:rPr lang="pt-BR" altLang="zh-HK" sz="2400" dirty="0"/>
              <a:t>1 3</a:t>
            </a:r>
          </a:p>
          <a:p>
            <a:r>
              <a:rPr lang="pt-BR" altLang="zh-HK" sz="2400" dirty="0"/>
              <a:t>2 5</a:t>
            </a:r>
          </a:p>
          <a:p>
            <a:r>
              <a:rPr lang="pt-BR" altLang="zh-HK" sz="2400" dirty="0"/>
              <a:t>2 4</a:t>
            </a:r>
            <a:endParaRPr lang="zh-HK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6156176" y="2773474"/>
            <a:ext cx="228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Reverse</a:t>
            </a:r>
            <a:r>
              <a:rPr lang="pt-BR" altLang="zh-HK" sz="2400" dirty="0" smtClean="0"/>
              <a:t> </a:t>
            </a:r>
            <a:r>
              <a:rPr lang="pt-BR" altLang="zh-HK" sz="2400" dirty="0"/>
              <a:t>steps:</a:t>
            </a:r>
          </a:p>
          <a:p>
            <a:r>
              <a:rPr lang="pt-BR" altLang="zh-HK" sz="2400" dirty="0" smtClean="0"/>
              <a:t>2 4</a:t>
            </a:r>
            <a:endParaRPr lang="pt-BR" altLang="zh-HK" sz="2400" dirty="0"/>
          </a:p>
          <a:p>
            <a:r>
              <a:rPr lang="pt-BR" altLang="zh-HK" sz="2400" dirty="0" smtClean="0"/>
              <a:t>2 5</a:t>
            </a:r>
            <a:endParaRPr lang="pt-BR" altLang="zh-HK" sz="2400" dirty="0"/>
          </a:p>
          <a:p>
            <a:r>
              <a:rPr lang="pt-BR" altLang="zh-HK" sz="2400" dirty="0" smtClean="0"/>
              <a:t>1 3</a:t>
            </a:r>
            <a:endParaRPr lang="zh-HK" altLang="en-US" sz="2400" dirty="0"/>
          </a:p>
        </p:txBody>
      </p:sp>
      <p:sp>
        <p:nvSpPr>
          <p:cNvPr id="32" name="向下箭號 31"/>
          <p:cNvSpPr/>
          <p:nvPr/>
        </p:nvSpPr>
        <p:spPr>
          <a:xfrm>
            <a:off x="4191282" y="3235139"/>
            <a:ext cx="193458" cy="3231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向下箭號 37"/>
          <p:cNvSpPr/>
          <p:nvPr/>
        </p:nvSpPr>
        <p:spPr>
          <a:xfrm flipV="1">
            <a:off x="6912260" y="3884817"/>
            <a:ext cx="193458" cy="3231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7" name="向下箭號 46"/>
          <p:cNvSpPr/>
          <p:nvPr/>
        </p:nvSpPr>
        <p:spPr>
          <a:xfrm>
            <a:off x="4191282" y="3880029"/>
            <a:ext cx="193458" cy="3231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6" name="向下箭號 45"/>
          <p:cNvSpPr/>
          <p:nvPr/>
        </p:nvSpPr>
        <p:spPr>
          <a:xfrm>
            <a:off x="4191282" y="3556144"/>
            <a:ext cx="193458" cy="3231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3" name="向下箭號 50"/>
          <p:cNvSpPr/>
          <p:nvPr/>
        </p:nvSpPr>
        <p:spPr>
          <a:xfrm>
            <a:off x="4191282" y="3240042"/>
            <a:ext cx="193458" cy="644172"/>
          </a:xfrm>
          <a:custGeom>
            <a:avLst/>
            <a:gdLst>
              <a:gd name="connsiteX0" fmla="*/ 0 w 193458"/>
              <a:gd name="connsiteY0" fmla="*/ 226436 h 323165"/>
              <a:gd name="connsiteX1" fmla="*/ 48365 w 193458"/>
              <a:gd name="connsiteY1" fmla="*/ 226436 h 323165"/>
              <a:gd name="connsiteX2" fmla="*/ 48365 w 193458"/>
              <a:gd name="connsiteY2" fmla="*/ 0 h 323165"/>
              <a:gd name="connsiteX3" fmla="*/ 145094 w 193458"/>
              <a:gd name="connsiteY3" fmla="*/ 0 h 323165"/>
              <a:gd name="connsiteX4" fmla="*/ 145094 w 193458"/>
              <a:gd name="connsiteY4" fmla="*/ 226436 h 323165"/>
              <a:gd name="connsiteX5" fmla="*/ 193458 w 193458"/>
              <a:gd name="connsiteY5" fmla="*/ 226436 h 323165"/>
              <a:gd name="connsiteX6" fmla="*/ 96729 w 193458"/>
              <a:gd name="connsiteY6" fmla="*/ 323165 h 323165"/>
              <a:gd name="connsiteX7" fmla="*/ 0 w 193458"/>
              <a:gd name="connsiteY7" fmla="*/ 226436 h 323165"/>
              <a:gd name="connsiteX0" fmla="*/ 0 w 193458"/>
              <a:gd name="connsiteY0" fmla="*/ 226436 h 226436"/>
              <a:gd name="connsiteX1" fmla="*/ 48365 w 193458"/>
              <a:gd name="connsiteY1" fmla="*/ 226436 h 226436"/>
              <a:gd name="connsiteX2" fmla="*/ 48365 w 193458"/>
              <a:gd name="connsiteY2" fmla="*/ 0 h 226436"/>
              <a:gd name="connsiteX3" fmla="*/ 145094 w 193458"/>
              <a:gd name="connsiteY3" fmla="*/ 0 h 226436"/>
              <a:gd name="connsiteX4" fmla="*/ 145094 w 193458"/>
              <a:gd name="connsiteY4" fmla="*/ 226436 h 226436"/>
              <a:gd name="connsiteX5" fmla="*/ 193458 w 193458"/>
              <a:gd name="connsiteY5" fmla="*/ 226436 h 226436"/>
              <a:gd name="connsiteX6" fmla="*/ 0 w 193458"/>
              <a:gd name="connsiteY6" fmla="*/ 226436 h 22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458" h="226436">
                <a:moveTo>
                  <a:pt x="0" y="226436"/>
                </a:moveTo>
                <a:lnTo>
                  <a:pt x="48365" y="226436"/>
                </a:lnTo>
                <a:lnTo>
                  <a:pt x="48365" y="0"/>
                </a:lnTo>
                <a:lnTo>
                  <a:pt x="145094" y="0"/>
                </a:lnTo>
                <a:lnTo>
                  <a:pt x="145094" y="226436"/>
                </a:lnTo>
                <a:lnTo>
                  <a:pt x="193458" y="226436"/>
                </a:lnTo>
                <a:lnTo>
                  <a:pt x="0" y="2264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1" name="向下箭號 50"/>
          <p:cNvSpPr/>
          <p:nvPr/>
        </p:nvSpPr>
        <p:spPr>
          <a:xfrm>
            <a:off x="4191282" y="3235138"/>
            <a:ext cx="193458" cy="321005"/>
          </a:xfrm>
          <a:custGeom>
            <a:avLst/>
            <a:gdLst>
              <a:gd name="connsiteX0" fmla="*/ 0 w 193458"/>
              <a:gd name="connsiteY0" fmla="*/ 226436 h 323165"/>
              <a:gd name="connsiteX1" fmla="*/ 48365 w 193458"/>
              <a:gd name="connsiteY1" fmla="*/ 226436 h 323165"/>
              <a:gd name="connsiteX2" fmla="*/ 48365 w 193458"/>
              <a:gd name="connsiteY2" fmla="*/ 0 h 323165"/>
              <a:gd name="connsiteX3" fmla="*/ 145094 w 193458"/>
              <a:gd name="connsiteY3" fmla="*/ 0 h 323165"/>
              <a:gd name="connsiteX4" fmla="*/ 145094 w 193458"/>
              <a:gd name="connsiteY4" fmla="*/ 226436 h 323165"/>
              <a:gd name="connsiteX5" fmla="*/ 193458 w 193458"/>
              <a:gd name="connsiteY5" fmla="*/ 226436 h 323165"/>
              <a:gd name="connsiteX6" fmla="*/ 96729 w 193458"/>
              <a:gd name="connsiteY6" fmla="*/ 323165 h 323165"/>
              <a:gd name="connsiteX7" fmla="*/ 0 w 193458"/>
              <a:gd name="connsiteY7" fmla="*/ 226436 h 323165"/>
              <a:gd name="connsiteX0" fmla="*/ 0 w 193458"/>
              <a:gd name="connsiteY0" fmla="*/ 226436 h 226436"/>
              <a:gd name="connsiteX1" fmla="*/ 48365 w 193458"/>
              <a:gd name="connsiteY1" fmla="*/ 226436 h 226436"/>
              <a:gd name="connsiteX2" fmla="*/ 48365 w 193458"/>
              <a:gd name="connsiteY2" fmla="*/ 0 h 226436"/>
              <a:gd name="connsiteX3" fmla="*/ 145094 w 193458"/>
              <a:gd name="connsiteY3" fmla="*/ 0 h 226436"/>
              <a:gd name="connsiteX4" fmla="*/ 145094 w 193458"/>
              <a:gd name="connsiteY4" fmla="*/ 226436 h 226436"/>
              <a:gd name="connsiteX5" fmla="*/ 193458 w 193458"/>
              <a:gd name="connsiteY5" fmla="*/ 226436 h 226436"/>
              <a:gd name="connsiteX6" fmla="*/ 0 w 193458"/>
              <a:gd name="connsiteY6" fmla="*/ 226436 h 22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458" h="226436">
                <a:moveTo>
                  <a:pt x="0" y="226436"/>
                </a:moveTo>
                <a:lnTo>
                  <a:pt x="48365" y="226436"/>
                </a:lnTo>
                <a:lnTo>
                  <a:pt x="48365" y="0"/>
                </a:lnTo>
                <a:lnTo>
                  <a:pt x="145094" y="0"/>
                </a:lnTo>
                <a:lnTo>
                  <a:pt x="145094" y="226436"/>
                </a:lnTo>
                <a:lnTo>
                  <a:pt x="193458" y="226436"/>
                </a:lnTo>
                <a:lnTo>
                  <a:pt x="0" y="2264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5" name="向下箭號 54"/>
          <p:cNvSpPr/>
          <p:nvPr/>
        </p:nvSpPr>
        <p:spPr>
          <a:xfrm flipV="1">
            <a:off x="6912260" y="3566214"/>
            <a:ext cx="193458" cy="3231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向下箭號 55"/>
          <p:cNvSpPr/>
          <p:nvPr/>
        </p:nvSpPr>
        <p:spPr>
          <a:xfrm flipV="1">
            <a:off x="6912260" y="3240645"/>
            <a:ext cx="193458" cy="3231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向下箭號 50"/>
          <p:cNvSpPr/>
          <p:nvPr/>
        </p:nvSpPr>
        <p:spPr>
          <a:xfrm>
            <a:off x="6912260" y="3563810"/>
            <a:ext cx="193458" cy="644172"/>
          </a:xfrm>
          <a:custGeom>
            <a:avLst/>
            <a:gdLst>
              <a:gd name="connsiteX0" fmla="*/ 0 w 193458"/>
              <a:gd name="connsiteY0" fmla="*/ 226436 h 323165"/>
              <a:gd name="connsiteX1" fmla="*/ 48365 w 193458"/>
              <a:gd name="connsiteY1" fmla="*/ 226436 h 323165"/>
              <a:gd name="connsiteX2" fmla="*/ 48365 w 193458"/>
              <a:gd name="connsiteY2" fmla="*/ 0 h 323165"/>
              <a:gd name="connsiteX3" fmla="*/ 145094 w 193458"/>
              <a:gd name="connsiteY3" fmla="*/ 0 h 323165"/>
              <a:gd name="connsiteX4" fmla="*/ 145094 w 193458"/>
              <a:gd name="connsiteY4" fmla="*/ 226436 h 323165"/>
              <a:gd name="connsiteX5" fmla="*/ 193458 w 193458"/>
              <a:gd name="connsiteY5" fmla="*/ 226436 h 323165"/>
              <a:gd name="connsiteX6" fmla="*/ 96729 w 193458"/>
              <a:gd name="connsiteY6" fmla="*/ 323165 h 323165"/>
              <a:gd name="connsiteX7" fmla="*/ 0 w 193458"/>
              <a:gd name="connsiteY7" fmla="*/ 226436 h 323165"/>
              <a:gd name="connsiteX0" fmla="*/ 0 w 193458"/>
              <a:gd name="connsiteY0" fmla="*/ 226436 h 226436"/>
              <a:gd name="connsiteX1" fmla="*/ 48365 w 193458"/>
              <a:gd name="connsiteY1" fmla="*/ 226436 h 226436"/>
              <a:gd name="connsiteX2" fmla="*/ 48365 w 193458"/>
              <a:gd name="connsiteY2" fmla="*/ 0 h 226436"/>
              <a:gd name="connsiteX3" fmla="*/ 145094 w 193458"/>
              <a:gd name="connsiteY3" fmla="*/ 0 h 226436"/>
              <a:gd name="connsiteX4" fmla="*/ 145094 w 193458"/>
              <a:gd name="connsiteY4" fmla="*/ 226436 h 226436"/>
              <a:gd name="connsiteX5" fmla="*/ 193458 w 193458"/>
              <a:gd name="connsiteY5" fmla="*/ 226436 h 226436"/>
              <a:gd name="connsiteX6" fmla="*/ 0 w 193458"/>
              <a:gd name="connsiteY6" fmla="*/ 226436 h 22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458" h="226436">
                <a:moveTo>
                  <a:pt x="0" y="226436"/>
                </a:moveTo>
                <a:lnTo>
                  <a:pt x="48365" y="226436"/>
                </a:lnTo>
                <a:lnTo>
                  <a:pt x="48365" y="0"/>
                </a:lnTo>
                <a:lnTo>
                  <a:pt x="145094" y="0"/>
                </a:lnTo>
                <a:lnTo>
                  <a:pt x="145094" y="226436"/>
                </a:lnTo>
                <a:lnTo>
                  <a:pt x="193458" y="226436"/>
                </a:lnTo>
                <a:lnTo>
                  <a:pt x="0" y="2264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4" name="向下箭號 50"/>
          <p:cNvSpPr/>
          <p:nvPr/>
        </p:nvSpPr>
        <p:spPr>
          <a:xfrm>
            <a:off x="6912260" y="3886977"/>
            <a:ext cx="193458" cy="321005"/>
          </a:xfrm>
          <a:custGeom>
            <a:avLst/>
            <a:gdLst>
              <a:gd name="connsiteX0" fmla="*/ 0 w 193458"/>
              <a:gd name="connsiteY0" fmla="*/ 226436 h 323165"/>
              <a:gd name="connsiteX1" fmla="*/ 48365 w 193458"/>
              <a:gd name="connsiteY1" fmla="*/ 226436 h 323165"/>
              <a:gd name="connsiteX2" fmla="*/ 48365 w 193458"/>
              <a:gd name="connsiteY2" fmla="*/ 0 h 323165"/>
              <a:gd name="connsiteX3" fmla="*/ 145094 w 193458"/>
              <a:gd name="connsiteY3" fmla="*/ 0 h 323165"/>
              <a:gd name="connsiteX4" fmla="*/ 145094 w 193458"/>
              <a:gd name="connsiteY4" fmla="*/ 226436 h 323165"/>
              <a:gd name="connsiteX5" fmla="*/ 193458 w 193458"/>
              <a:gd name="connsiteY5" fmla="*/ 226436 h 323165"/>
              <a:gd name="connsiteX6" fmla="*/ 96729 w 193458"/>
              <a:gd name="connsiteY6" fmla="*/ 323165 h 323165"/>
              <a:gd name="connsiteX7" fmla="*/ 0 w 193458"/>
              <a:gd name="connsiteY7" fmla="*/ 226436 h 323165"/>
              <a:gd name="connsiteX0" fmla="*/ 0 w 193458"/>
              <a:gd name="connsiteY0" fmla="*/ 226436 h 226436"/>
              <a:gd name="connsiteX1" fmla="*/ 48365 w 193458"/>
              <a:gd name="connsiteY1" fmla="*/ 226436 h 226436"/>
              <a:gd name="connsiteX2" fmla="*/ 48365 w 193458"/>
              <a:gd name="connsiteY2" fmla="*/ 0 h 226436"/>
              <a:gd name="connsiteX3" fmla="*/ 145094 w 193458"/>
              <a:gd name="connsiteY3" fmla="*/ 0 h 226436"/>
              <a:gd name="connsiteX4" fmla="*/ 145094 w 193458"/>
              <a:gd name="connsiteY4" fmla="*/ 226436 h 226436"/>
              <a:gd name="connsiteX5" fmla="*/ 193458 w 193458"/>
              <a:gd name="connsiteY5" fmla="*/ 226436 h 226436"/>
              <a:gd name="connsiteX6" fmla="*/ 0 w 193458"/>
              <a:gd name="connsiteY6" fmla="*/ 226436 h 22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458" h="226436">
                <a:moveTo>
                  <a:pt x="0" y="226436"/>
                </a:moveTo>
                <a:lnTo>
                  <a:pt x="48365" y="226436"/>
                </a:lnTo>
                <a:lnTo>
                  <a:pt x="48365" y="0"/>
                </a:lnTo>
                <a:lnTo>
                  <a:pt x="145094" y="0"/>
                </a:lnTo>
                <a:lnTo>
                  <a:pt x="145094" y="226436"/>
                </a:lnTo>
                <a:lnTo>
                  <a:pt x="193458" y="226436"/>
                </a:lnTo>
                <a:lnTo>
                  <a:pt x="0" y="2264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向下箭號 57"/>
          <p:cNvSpPr/>
          <p:nvPr/>
        </p:nvSpPr>
        <p:spPr>
          <a:xfrm>
            <a:off x="6912260" y="3248989"/>
            <a:ext cx="193458" cy="95899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2471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 animBg="1"/>
      <p:bldP spid="32" grpId="1" animBg="1"/>
      <p:bldP spid="38" grpId="0" animBg="1"/>
      <p:bldP spid="38" grpId="1" animBg="1"/>
      <p:bldP spid="47" grpId="0" animBg="1"/>
      <p:bldP spid="46" grpId="0" animBg="1"/>
      <p:bldP spid="46" grpId="1" animBg="1"/>
      <p:bldP spid="53" grpId="0" animBg="1"/>
      <p:bldP spid="51" grpId="0" animBg="1"/>
      <p:bldP spid="55" grpId="1" animBg="1"/>
      <p:bldP spid="55" grpId="2" animBg="1"/>
      <p:bldP spid="56" grpId="0" animBg="1"/>
      <p:bldP spid="56" grpId="1" animBg="1"/>
      <p:bldP spid="57" grpId="0" animBg="1"/>
      <p:bldP spid="57" grpId="1" animBg="1"/>
      <p:bldP spid="54" grpId="0" animBg="1"/>
      <p:bldP spid="54" grpId="1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(1-2)</a:t>
            </a:r>
            <a:endParaRPr lang="zh-HK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Reverse</a:t>
            </a:r>
            <a:r>
              <a:rPr lang="pt-BR" altLang="zh-HK" sz="3200" dirty="0"/>
              <a:t> steps:</a:t>
            </a:r>
          </a:p>
          <a:p>
            <a:r>
              <a:rPr lang="pt-BR" altLang="zh-HK" sz="3200" dirty="0"/>
              <a:t>2 4</a:t>
            </a:r>
          </a:p>
          <a:p>
            <a:r>
              <a:rPr lang="pt-BR" altLang="zh-HK" sz="3200" dirty="0"/>
              <a:t>2 5</a:t>
            </a:r>
          </a:p>
          <a:p>
            <a:r>
              <a:rPr lang="pt-BR" altLang="zh-HK" sz="3200" dirty="0"/>
              <a:t>1 </a:t>
            </a:r>
            <a:r>
              <a:rPr lang="pt-BR" altLang="zh-HK" sz="3200" dirty="0" smtClean="0"/>
              <a:t>3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34749"/>
              </p:ext>
            </p:extLst>
          </p:nvPr>
        </p:nvGraphicFramePr>
        <p:xfrm>
          <a:off x="4031731" y="2319722"/>
          <a:ext cx="739368" cy="1432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l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r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45831"/>
              </p:ext>
            </p:extLst>
          </p:nvPr>
        </p:nvGraphicFramePr>
        <p:xfrm>
          <a:off x="4770490" y="2319722"/>
          <a:ext cx="739368" cy="1432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l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l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26854"/>
              </p:ext>
            </p:extLst>
          </p:nvPr>
        </p:nvGraphicFramePr>
        <p:xfrm>
          <a:off x="5509858" y="2319722"/>
          <a:ext cx="739368" cy="1432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H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W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5416"/>
              </p:ext>
            </p:extLst>
          </p:nvPr>
        </p:nvGraphicFramePr>
        <p:xfrm>
          <a:off x="6250572" y="2319722"/>
          <a:ext cx="739368" cy="1432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o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d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76221"/>
              </p:ext>
            </p:extLst>
          </p:nvPr>
        </p:nvGraphicFramePr>
        <p:xfrm>
          <a:off x="6989331" y="2319722"/>
          <a:ext cx="739368" cy="1432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e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o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52416"/>
              </p:ext>
            </p:extLst>
          </p:nvPr>
        </p:nvGraphicFramePr>
        <p:xfrm>
          <a:off x="4033205" y="2318298"/>
          <a:ext cx="739368" cy="1432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l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r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686288"/>
              </p:ext>
            </p:extLst>
          </p:nvPr>
        </p:nvGraphicFramePr>
        <p:xfrm>
          <a:off x="4771964" y="2318298"/>
          <a:ext cx="739368" cy="1432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o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d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39241"/>
              </p:ext>
            </p:extLst>
          </p:nvPr>
        </p:nvGraphicFramePr>
        <p:xfrm>
          <a:off x="5511332" y="2318298"/>
          <a:ext cx="739368" cy="1432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H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W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4303"/>
              </p:ext>
            </p:extLst>
          </p:nvPr>
        </p:nvGraphicFramePr>
        <p:xfrm>
          <a:off x="6250700" y="2318298"/>
          <a:ext cx="739368" cy="1432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l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l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456801"/>
              </p:ext>
            </p:extLst>
          </p:nvPr>
        </p:nvGraphicFramePr>
        <p:xfrm>
          <a:off x="6990805" y="2318298"/>
          <a:ext cx="739368" cy="1432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e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o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34985"/>
              </p:ext>
            </p:extLst>
          </p:nvPr>
        </p:nvGraphicFramePr>
        <p:xfrm>
          <a:off x="4032468" y="2319722"/>
          <a:ext cx="739368" cy="1432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l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r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169811"/>
              </p:ext>
            </p:extLst>
          </p:nvPr>
        </p:nvGraphicFramePr>
        <p:xfrm>
          <a:off x="4771227" y="2319722"/>
          <a:ext cx="739368" cy="1432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e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o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12313"/>
              </p:ext>
            </p:extLst>
          </p:nvPr>
        </p:nvGraphicFramePr>
        <p:xfrm>
          <a:off x="5510595" y="2319722"/>
          <a:ext cx="739368" cy="1432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H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W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0040"/>
              </p:ext>
            </p:extLst>
          </p:nvPr>
        </p:nvGraphicFramePr>
        <p:xfrm>
          <a:off x="6249963" y="2319722"/>
          <a:ext cx="739368" cy="1432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l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l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87437"/>
              </p:ext>
            </p:extLst>
          </p:nvPr>
        </p:nvGraphicFramePr>
        <p:xfrm>
          <a:off x="6990068" y="2319722"/>
          <a:ext cx="739368" cy="1432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o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d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17703"/>
              </p:ext>
            </p:extLst>
          </p:nvPr>
        </p:nvGraphicFramePr>
        <p:xfrm>
          <a:off x="4031122" y="1602047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1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23017"/>
              </p:ext>
            </p:extLst>
          </p:nvPr>
        </p:nvGraphicFramePr>
        <p:xfrm>
          <a:off x="4770490" y="1602047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2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1491"/>
              </p:ext>
            </p:extLst>
          </p:nvPr>
        </p:nvGraphicFramePr>
        <p:xfrm>
          <a:off x="5509858" y="1602047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3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30518"/>
              </p:ext>
            </p:extLst>
          </p:nvPr>
        </p:nvGraphicFramePr>
        <p:xfrm>
          <a:off x="6251376" y="1602047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4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48493"/>
              </p:ext>
            </p:extLst>
          </p:nvPr>
        </p:nvGraphicFramePr>
        <p:xfrm>
          <a:off x="6990744" y="1602047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5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57200" y="4083918"/>
            <a:ext cx="76380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HK" sz="3600" dirty="0" smtClean="0">
                <a:solidFill>
                  <a:srgbClr val="FF0000"/>
                </a:solidFill>
              </a:rPr>
              <a:t>Now you got the original string matrix </a:t>
            </a:r>
            <a:r>
              <a:rPr lang="en-US" altLang="zh-TW" sz="3600" dirty="0" smtClean="0">
                <a:solidFill>
                  <a:srgbClr val="FF0000"/>
                </a:solidFill>
              </a:rPr>
              <a:t>:)</a:t>
            </a:r>
            <a:endParaRPr lang="pt-BR" altLang="zh-HK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9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95062E-6 L 0.1618 -3.95062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95062E-6 L -0.1618 -3.95062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23457E-7 L 0.24253 1.23457E-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8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23457E-7 L -0.24253 1.23457E-7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7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"/>
                            </p:stCondLst>
                            <p:childTnLst>
                              <p:par>
                                <p:cTn id="9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19753E-6 L 0.16163 4.19753E-6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19753E-6 L -0.16163 4.19753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50"/>
                            </p:stCondLst>
                            <p:childTnLst>
                              <p:par>
                                <p:cTn id="9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7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剪去單一角落矩形 32"/>
          <p:cNvSpPr/>
          <p:nvPr/>
        </p:nvSpPr>
        <p:spPr>
          <a:xfrm>
            <a:off x="4979416" y="1023578"/>
            <a:ext cx="3874493" cy="1728192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marL="72000" algn="just"/>
            <a:r>
              <a:rPr lang="en-US" altLang="zh-HK" sz="1400" dirty="0"/>
              <a:t>Whitespace character: the function will read and ignore any whitespace characters encountered before the next non-whitespace character (whitespace characters include spaces, newline and tab characters -- see </a:t>
            </a:r>
            <a:r>
              <a:rPr lang="en-US" altLang="zh-HK" sz="1400" dirty="0" err="1"/>
              <a:t>isspace</a:t>
            </a:r>
            <a:r>
              <a:rPr lang="en-US" altLang="zh-HK" sz="1400" dirty="0"/>
              <a:t>). </a:t>
            </a:r>
            <a:endParaRPr lang="zh-HK" altLang="en-US" sz="1400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Code (1-1)</a:t>
            </a:r>
            <a:endParaRPr lang="zh-HK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#include&lt;</a:t>
            </a:r>
            <a:r>
              <a:rPr lang="en-US" altLang="zh-HK" sz="1400" b="1" kern="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stdio.h</a:t>
            </a:r>
            <a:r>
              <a:rPr lang="en-US" altLang="zh-HK" sz="1400" b="1" kern="0" dirty="0" smtClean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main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N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TW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 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1000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B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1000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];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char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str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1000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][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1000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altLang="zh-TW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 </a:t>
            </a:r>
            <a:r>
              <a:rPr lang="zh-TW" altLang="zh-HK" sz="1400" b="1" kern="100" dirty="0" smtClean="0">
                <a:cs typeface="Times New Roman"/>
              </a:rPr>
              <a:t> </a:t>
            </a:r>
            <a:r>
              <a:rPr lang="en-US" altLang="zh-HK" sz="14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tmp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scanf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"%</a:t>
            </a:r>
            <a:r>
              <a:rPr lang="en-US" altLang="zh-HK" sz="1400" b="1" kern="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d%d%d</a:t>
            </a:r>
            <a:r>
              <a:rPr lang="en-US" altLang="zh-HK" sz="1400" b="1" kern="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endParaRPr lang="en-US" altLang="zh-HK" sz="1400" b="1" kern="0" dirty="0" smtClean="0">
              <a:solidFill>
                <a:schemeClr val="bg1"/>
              </a:solidFill>
              <a:latin typeface="Courier New"/>
              <a:ea typeface="Times New Roman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zh-HK" sz="1400" b="1" kern="0" dirty="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400" b="1" kern="100" dirty="0" smtClean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4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</a:t>
            </a:r>
            <a:r>
              <a:rPr lang="en-US" altLang="zh-HK" sz="1400" b="1" kern="0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400" b="1" kern="100" dirty="0" smtClean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altLang="zh-HK" sz="14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scanf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 smtClean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"%c"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altLang="zh-HK" sz="14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][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]);</a:t>
            </a:r>
            <a:endParaRPr lang="zh-TW" altLang="zh-HK" sz="1400" b="1" kern="100" dirty="0" smtClean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endParaRPr lang="en-US" altLang="zh-HK" sz="1400" b="1" kern="0" dirty="0" smtClean="0">
              <a:solidFill>
                <a:schemeClr val="bg1"/>
              </a:solidFill>
              <a:latin typeface="Courier New"/>
              <a:ea typeface="Times New Roman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zh-TW" altLang="zh-HK" sz="1400" b="1" kern="100" dirty="0" smtClean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zh-TW" altLang="zh-HK" sz="1400" b="1" kern="100" dirty="0">
              <a:cs typeface="Times New Roma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2140" y="-220303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zh-HK" sz="1400" b="1" kern="100" dirty="0"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7521" y="2825140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getchar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</a:p>
        </p:txBody>
      </p:sp>
      <p:sp>
        <p:nvSpPr>
          <p:cNvPr id="6" name="矩形 5"/>
          <p:cNvSpPr/>
          <p:nvPr/>
        </p:nvSpPr>
        <p:spPr>
          <a:xfrm>
            <a:off x="1075968" y="282514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b="1" kern="0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???</a:t>
            </a:r>
            <a:endParaRPr lang="en-US" altLang="zh-HK" sz="1400" b="1" kern="0" dirty="0">
              <a:solidFill>
                <a:srgbClr val="FF0000"/>
              </a:solidFill>
              <a:latin typeface="Courier New"/>
              <a:ea typeface="Times New Roman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27684" y="4101724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getchar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</a:p>
        </p:txBody>
      </p:sp>
      <p:sp>
        <p:nvSpPr>
          <p:cNvPr id="9" name="矩形 8"/>
          <p:cNvSpPr/>
          <p:nvPr/>
        </p:nvSpPr>
        <p:spPr>
          <a:xfrm>
            <a:off x="1907704" y="4114721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b="1" kern="0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???</a:t>
            </a:r>
            <a:endParaRPr lang="en-US" altLang="zh-HK" sz="1400" b="1" kern="0" dirty="0">
              <a:solidFill>
                <a:srgbClr val="FF0000"/>
              </a:solidFill>
              <a:latin typeface="Courier New"/>
              <a:ea typeface="Times New Roman"/>
              <a:cs typeface="Times New Roman"/>
            </a:endParaRPr>
          </a:p>
        </p:txBody>
      </p:sp>
      <p:sp>
        <p:nvSpPr>
          <p:cNvPr id="27" name="五邊形 26"/>
          <p:cNvSpPr/>
          <p:nvPr/>
        </p:nvSpPr>
        <p:spPr>
          <a:xfrm>
            <a:off x="827584" y="2571750"/>
            <a:ext cx="4032448" cy="2340260"/>
          </a:xfrm>
          <a:prstGeom prst="homePlate">
            <a:avLst>
              <a:gd name="adj" fmla="val 3372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8" name="＞形箭號 27"/>
          <p:cNvSpPr/>
          <p:nvPr/>
        </p:nvSpPr>
        <p:spPr>
          <a:xfrm>
            <a:off x="4247964" y="2571750"/>
            <a:ext cx="4680520" cy="2340260"/>
          </a:xfrm>
          <a:prstGeom prst="chevron">
            <a:avLst>
              <a:gd name="adj" fmla="val 3468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</a:pPr>
            <a:endParaRPr lang="zh-HK" altLang="en-US" dirty="0">
              <a:solidFill>
                <a:schemeClr val="tx1"/>
              </a:solidFill>
            </a:endParaRPr>
          </a:p>
        </p:txBody>
      </p:sp>
      <p:sp>
        <p:nvSpPr>
          <p:cNvPr id="29" name="內容版面配置區 28"/>
          <p:cNvSpPr>
            <a:spLocks noGrp="1"/>
          </p:cNvSpPr>
          <p:nvPr>
            <p:ph sz="half" idx="2"/>
          </p:nvPr>
        </p:nvSpPr>
        <p:spPr>
          <a:xfrm>
            <a:off x="4925888" y="2607754"/>
            <a:ext cx="4038600" cy="230425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scanf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"%</a:t>
            </a:r>
            <a:r>
              <a:rPr lang="en-US" altLang="zh-HK" sz="1400" b="1" kern="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d%d%d</a:t>
            </a:r>
            <a:r>
              <a:rPr lang="en-US" altLang="zh-HK" sz="1400" b="1" kern="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</a:p>
          <a:p>
            <a:pPr marL="0" lvl="0" indent="0">
              <a:buNone/>
            </a:pPr>
            <a:endParaRPr lang="en-US" altLang="zh-HK" sz="1400" b="1" kern="0" dirty="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0" lvl="0" indent="0">
              <a:buNone/>
            </a:pPr>
            <a:endParaRPr lang="en-US" altLang="zh-HK" sz="1400" b="1" kern="0" dirty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US" altLang="zh-HK" sz="1400" b="1" kern="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400" b="1" kern="100" dirty="0">
              <a:solidFill>
                <a:prstClr val="black"/>
              </a:solidFill>
              <a:cs typeface="Times New Roman"/>
            </a:endParaRPr>
          </a:p>
          <a:p>
            <a:pPr marL="0" lvl="0" indent="0"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</a:t>
            </a:r>
            <a:r>
              <a:rPr lang="en-US" altLang="zh-HK" sz="1400" b="1" kern="0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400" b="1" kern="100" dirty="0">
              <a:solidFill>
                <a:prstClr val="black"/>
              </a:solidFill>
              <a:cs typeface="Times New Roman"/>
            </a:endParaRPr>
          </a:p>
          <a:p>
            <a:pPr marL="0" lvl="0" indent="0"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scanf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 %c"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str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]);</a:t>
            </a:r>
            <a:endParaRPr lang="en-US" altLang="zh-HK" sz="1400" b="1" kern="0" dirty="0">
              <a:solidFill>
                <a:prstClr val="white"/>
              </a:solidFill>
              <a:latin typeface="Courier New"/>
              <a:ea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</a:p>
          <a:p>
            <a:pPr marL="0" lvl="0" indent="0">
              <a:buNone/>
            </a:pP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874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/>
      <p:bldP spid="6" grpId="0"/>
      <p:bldP spid="6" grpId="1"/>
      <p:bldP spid="10" grpId="0"/>
      <p:bldP spid="9" grpId="0"/>
      <p:bldP spid="9" grpId="1"/>
      <p:bldP spid="27" grpId="0" animBg="1"/>
      <p:bldP spid="28" grpId="0" animBg="1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Code (1-2)</a:t>
            </a:r>
            <a:endParaRPr lang="zh-HK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>
                <a:solidFill>
                  <a:srgbClr val="008000"/>
                </a:solidFill>
                <a:latin typeface="Courier New"/>
                <a:ea typeface="Times New Roman"/>
              </a:rPr>
              <a:t>// read </a:t>
            </a:r>
            <a:r>
              <a:rPr lang="en-US" altLang="zh-HK" sz="1400" b="1" kern="0" dirty="0" smtClean="0">
                <a:solidFill>
                  <a:srgbClr val="008000"/>
                </a:solidFill>
                <a:latin typeface="Courier New"/>
                <a:ea typeface="Times New Roman"/>
              </a:rPr>
              <a:t>T swaps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altLang="zh-HK" sz="14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scanf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"%</a:t>
            </a:r>
            <a:r>
              <a:rPr lang="en-US" altLang="zh-HK" sz="1400" b="1" kern="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d%d</a:t>
            </a:r>
            <a:r>
              <a:rPr lang="en-US" altLang="zh-HK" sz="1400" b="1" kern="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8000"/>
                </a:solidFill>
                <a:latin typeface="Courier New"/>
                <a:ea typeface="Times New Roman"/>
              </a:rPr>
              <a:t>        // Be careful that C </a:t>
            </a:r>
            <a:r>
              <a:rPr lang="en-US" altLang="zh-HK" sz="1400" b="1" kern="0" smtClean="0">
                <a:solidFill>
                  <a:srgbClr val="008000"/>
                </a:solidFill>
                <a:latin typeface="Courier New"/>
                <a:ea typeface="Times New Roman"/>
              </a:rPr>
              <a:t>matrix indices begin from </a:t>
            </a:r>
            <a:r>
              <a:rPr lang="en-US" altLang="zh-HK" sz="1400" b="1" kern="0" dirty="0" smtClean="0">
                <a:solidFill>
                  <a:srgbClr val="008000"/>
                </a:solidFill>
                <a:latin typeface="Courier New"/>
                <a:ea typeface="Times New Roman"/>
              </a:rPr>
              <a:t>0 =&gt; need to -1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A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 A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400" b="1" kern="0" dirty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0" indent="0"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B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 B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400" b="1" kern="0" dirty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zh-TW" altLang="zh-HK" sz="1400" b="1" kern="100" dirty="0" smtClean="0">
              <a:cs typeface="Times New Roman"/>
            </a:endParaRPr>
          </a:p>
          <a:p>
            <a:pPr marL="0" indent="0"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   </a:t>
            </a:r>
            <a:r>
              <a:rPr lang="en-US" altLang="zh-HK" sz="1400" b="1" kern="0" dirty="0" smtClean="0">
                <a:solidFill>
                  <a:srgbClr val="008000"/>
                </a:solidFill>
                <a:latin typeface="Courier New"/>
                <a:ea typeface="Times New Roman"/>
              </a:rPr>
              <a:t>// reverse swap steps</a:t>
            </a:r>
            <a:endParaRPr lang="zh-TW" altLang="zh-HK" sz="1400" b="1" kern="0" dirty="0" smtClean="0">
              <a:solidFill>
                <a:srgbClr val="008000"/>
              </a:solidFill>
              <a:latin typeface="Courier New"/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 smtClean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T-1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t</a:t>
            </a:r>
            <a:r>
              <a:rPr lang="en-US" altLang="zh-HK" sz="1400" b="1" kern="0" dirty="0" smtClean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&gt;=0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t--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400" b="1" kern="0" dirty="0" smtClean="0">
              <a:solidFill>
                <a:srgbClr val="008000"/>
              </a:solidFill>
              <a:latin typeface="Courier New"/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4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1400" b="1" kern="0" dirty="0" smtClean="0">
                <a:solidFill>
                  <a:srgbClr val="008000"/>
                </a:solidFill>
                <a:latin typeface="Courier New"/>
                <a:ea typeface="Times New Roman"/>
              </a:rPr>
              <a:t>        // exchange the swapped characters</a:t>
            </a:r>
            <a:endParaRPr lang="zh-TW" altLang="zh-HK" sz="1400" b="1" kern="100" dirty="0" smtClean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altLang="zh-HK" sz="14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tmp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][</a:t>
            </a:r>
            <a:r>
              <a:rPr lang="en-US" altLang="zh-HK" sz="1400" b="1" kern="0" dirty="0" smtClean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A[t]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];</a:t>
            </a:r>
            <a:endParaRPr lang="zh-TW" altLang="zh-HK" sz="1400" b="1" kern="100" dirty="0" smtClean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altLang="zh-HK" sz="14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][</a:t>
            </a:r>
            <a:r>
              <a:rPr lang="en-US" altLang="zh-HK" sz="1400" b="1" kern="0" dirty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A[t]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][</a:t>
            </a:r>
            <a:r>
              <a:rPr lang="en-US" altLang="zh-HK" sz="1400" b="1" kern="0" dirty="0" smtClean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B[t]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];</a:t>
            </a:r>
            <a:endParaRPr lang="zh-TW" altLang="zh-HK" sz="1400" b="1" kern="100" dirty="0" smtClean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altLang="zh-HK" sz="14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][</a:t>
            </a:r>
            <a:r>
              <a:rPr lang="en-US" altLang="zh-HK" sz="1400" b="1" kern="0" dirty="0" smtClean="0">
                <a:solidFill>
                  <a:schemeClr val="bg1"/>
                </a:solidFill>
                <a:latin typeface="Courier New"/>
                <a:ea typeface="Times New Roman"/>
                <a:cs typeface="Times New Roman"/>
              </a:rPr>
              <a:t>B[t]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tmp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400" b="1" kern="100" dirty="0" smtClean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zh-TW" altLang="zh-HK" sz="1400" b="1" kern="100" dirty="0" smtClean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zh-HK" altLang="en-US" sz="1400" b="1" dirty="0"/>
          </a:p>
        </p:txBody>
      </p:sp>
      <p:sp>
        <p:nvSpPr>
          <p:cNvPr id="10" name="矩形 9"/>
          <p:cNvSpPr/>
          <p:nvPr/>
        </p:nvSpPr>
        <p:spPr>
          <a:xfrm>
            <a:off x="2694284" y="3068873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b="1" kern="0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???</a:t>
            </a:r>
            <a:endParaRPr lang="en-US" altLang="zh-HK" sz="1400" b="1" kern="0" dirty="0">
              <a:solidFill>
                <a:srgbClr val="FF0000"/>
              </a:solidFill>
              <a:latin typeface="Courier New"/>
              <a:ea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720" y="3075806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endParaRPr lang="zh-HK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696978" y="3075806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&gt;=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endParaRPr lang="zh-HK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2481565" y="4106364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</a:t>
            </a:r>
            <a:endParaRPr lang="zh-HK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203848" y="3075806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--</a:t>
            </a:r>
            <a:endParaRPr lang="zh-HK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129637" y="3848149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</a:t>
            </a:r>
            <a:endParaRPr lang="zh-HK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131840" y="3848149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b="1" kern="0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???</a:t>
            </a:r>
            <a:endParaRPr lang="en-US" altLang="zh-HK" sz="1400" b="1" kern="0" dirty="0">
              <a:solidFill>
                <a:srgbClr val="FF0000"/>
              </a:solidFill>
              <a:latin typeface="Courier New"/>
              <a:ea typeface="Times New Roman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8911" y="4106364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b="1" kern="0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???</a:t>
            </a:r>
            <a:endParaRPr lang="en-US" altLang="zh-HK" sz="1400" b="1" kern="0" dirty="0">
              <a:solidFill>
                <a:srgbClr val="FF0000"/>
              </a:solidFill>
              <a:latin typeface="Courier New"/>
              <a:ea typeface="Times New Roman"/>
              <a:cs typeface="Times New Roman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67944" y="4106364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</a:t>
            </a:r>
            <a:endParaRPr lang="zh-HK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4121644" y="4117426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b="1" kern="0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???</a:t>
            </a:r>
            <a:endParaRPr lang="en-US" altLang="zh-HK" sz="1400" b="1" kern="0" dirty="0">
              <a:solidFill>
                <a:srgbClr val="FF0000"/>
              </a:solidFill>
              <a:latin typeface="Courier New"/>
              <a:ea typeface="Times New Roman"/>
              <a:cs typeface="Times New Roman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81565" y="4352205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</a:t>
            </a:r>
            <a:endParaRPr lang="zh-HK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536563" y="4352205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b="1" kern="0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???</a:t>
            </a:r>
            <a:endParaRPr lang="en-US" altLang="zh-HK" sz="1400" b="1" kern="0" dirty="0">
              <a:solidFill>
                <a:srgbClr val="FF0000"/>
              </a:solidFill>
              <a:latin typeface="Courier New"/>
              <a:ea typeface="Times New Roman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48906" y="3075806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b="1" kern="0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???</a:t>
            </a:r>
            <a:endParaRPr lang="en-US" altLang="zh-HK" sz="1400" b="1" kern="0" dirty="0">
              <a:solidFill>
                <a:srgbClr val="FF0000"/>
              </a:solidFill>
              <a:latin typeface="Courier New"/>
              <a:ea typeface="Times New Roman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1034" y="306887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1400" b="1" kern="0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???</a:t>
            </a:r>
            <a:endParaRPr lang="en-US" altLang="zh-HK" sz="1400" b="1" kern="0" dirty="0">
              <a:solidFill>
                <a:srgbClr val="FF0000"/>
              </a:solidFill>
              <a:latin typeface="Courier New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74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4" grpId="0"/>
      <p:bldP spid="5" grpId="0"/>
      <p:bldP spid="20" grpId="0"/>
      <p:bldP spid="12" grpId="0"/>
      <p:bldP spid="13" grpId="0"/>
      <p:bldP spid="6" grpId="0"/>
      <p:bldP spid="6" grpId="1"/>
      <p:bldP spid="7" grpId="0"/>
      <p:bldP spid="7" grpId="1"/>
      <p:bldP spid="21" grpId="0"/>
      <p:bldP spid="8" grpId="0"/>
      <p:bldP spid="8" grpId="1"/>
      <p:bldP spid="22" grpId="0"/>
      <p:bldP spid="16" grpId="0"/>
      <p:bldP spid="16" grpId="1"/>
      <p:bldP spid="9" grpId="0"/>
      <p:bldP spid="9" grpId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Outline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5301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Code (1-3)</a:t>
            </a:r>
            <a:endParaRPr lang="zh-HK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smtClean="0">
                <a:solidFill>
                  <a:srgbClr val="008000"/>
                </a:solidFill>
                <a:latin typeface="Courier New"/>
                <a:ea typeface="Times New Roman"/>
              </a:rPr>
              <a:t>// print the original string</a:t>
            </a:r>
            <a:endParaRPr lang="en-US" altLang="zh-HK" sz="1400" b="1" kern="0" dirty="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400" b="1" kern="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</a:t>
            </a:r>
            <a:r>
              <a:rPr lang="en-US" altLang="zh-HK" sz="1400" b="1" kern="0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printf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"%c"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str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]);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printf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"\n"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zh-HK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4724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Concept (2-1)</a:t>
            </a:r>
            <a:endParaRPr lang="zh-HK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3200" dirty="0" smtClean="0"/>
              <a:t>Since the characters of the string will always be the same, can we </a:t>
            </a:r>
            <a:r>
              <a:rPr lang="en-US" altLang="zh-HK" sz="3200" dirty="0" smtClean="0"/>
              <a:t>avoid </a:t>
            </a:r>
            <a:r>
              <a:rPr lang="en-US" altLang="zh-HK" sz="3200" dirty="0" smtClean="0"/>
              <a:t>swapping columns for each row?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887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(2-2)</a:t>
            </a:r>
            <a:endParaRPr lang="zh-HK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Swapped</a:t>
            </a:r>
            <a:r>
              <a:rPr lang="pt-BR" altLang="zh-HK" sz="3200" dirty="0" smtClean="0"/>
              <a:t> </a:t>
            </a:r>
            <a:r>
              <a:rPr lang="pt-BR" altLang="zh-HK" sz="3200" dirty="0"/>
              <a:t>steps:</a:t>
            </a:r>
          </a:p>
          <a:p>
            <a:r>
              <a:rPr lang="pt-BR" altLang="zh-HK" sz="3200" dirty="0" smtClean="0"/>
              <a:t>1 3</a:t>
            </a:r>
            <a:endParaRPr lang="pt-BR" altLang="zh-HK" sz="3200" dirty="0"/>
          </a:p>
          <a:p>
            <a:r>
              <a:rPr lang="pt-BR" altLang="zh-HK" sz="3200" dirty="0"/>
              <a:t>2 5</a:t>
            </a:r>
          </a:p>
          <a:p>
            <a:r>
              <a:rPr lang="pt-BR" altLang="zh-HK" sz="3200" dirty="0" smtClean="0"/>
              <a:t>2 4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95853"/>
              </p:ext>
            </p:extLst>
          </p:nvPr>
        </p:nvGraphicFramePr>
        <p:xfrm>
          <a:off x="3671515" y="1817148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1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00594"/>
              </p:ext>
            </p:extLst>
          </p:nvPr>
        </p:nvGraphicFramePr>
        <p:xfrm>
          <a:off x="4410883" y="1817148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2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20579"/>
              </p:ext>
            </p:extLst>
          </p:nvPr>
        </p:nvGraphicFramePr>
        <p:xfrm>
          <a:off x="5150251" y="1817148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3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18055"/>
              </p:ext>
            </p:extLst>
          </p:nvPr>
        </p:nvGraphicFramePr>
        <p:xfrm>
          <a:off x="5891769" y="1817148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4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83342"/>
              </p:ext>
            </p:extLst>
          </p:nvPr>
        </p:nvGraphicFramePr>
        <p:xfrm>
          <a:off x="6631137" y="1817148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5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75281"/>
              </p:ext>
            </p:extLst>
          </p:nvPr>
        </p:nvGraphicFramePr>
        <p:xfrm>
          <a:off x="3671515" y="2535746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1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53341"/>
              </p:ext>
            </p:extLst>
          </p:nvPr>
        </p:nvGraphicFramePr>
        <p:xfrm>
          <a:off x="4410883" y="2535746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2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052163"/>
              </p:ext>
            </p:extLst>
          </p:nvPr>
        </p:nvGraphicFramePr>
        <p:xfrm>
          <a:off x="5150251" y="2535746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3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46894"/>
              </p:ext>
            </p:extLst>
          </p:nvPr>
        </p:nvGraphicFramePr>
        <p:xfrm>
          <a:off x="5891769" y="2535746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4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60363"/>
              </p:ext>
            </p:extLst>
          </p:nvPr>
        </p:nvGraphicFramePr>
        <p:xfrm>
          <a:off x="6631137" y="2535746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5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1654"/>
              </p:ext>
            </p:extLst>
          </p:nvPr>
        </p:nvGraphicFramePr>
        <p:xfrm>
          <a:off x="3675815" y="2535746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3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56697"/>
              </p:ext>
            </p:extLst>
          </p:nvPr>
        </p:nvGraphicFramePr>
        <p:xfrm>
          <a:off x="4415183" y="2535746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2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21766"/>
              </p:ext>
            </p:extLst>
          </p:nvPr>
        </p:nvGraphicFramePr>
        <p:xfrm>
          <a:off x="5154551" y="2535746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1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14282"/>
              </p:ext>
            </p:extLst>
          </p:nvPr>
        </p:nvGraphicFramePr>
        <p:xfrm>
          <a:off x="5896069" y="2535746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4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27698"/>
              </p:ext>
            </p:extLst>
          </p:nvPr>
        </p:nvGraphicFramePr>
        <p:xfrm>
          <a:off x="6635437" y="2535746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5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79968"/>
              </p:ext>
            </p:extLst>
          </p:nvPr>
        </p:nvGraphicFramePr>
        <p:xfrm>
          <a:off x="3673665" y="2535746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3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44984"/>
              </p:ext>
            </p:extLst>
          </p:nvPr>
        </p:nvGraphicFramePr>
        <p:xfrm>
          <a:off x="4413033" y="2535746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5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8545"/>
              </p:ext>
            </p:extLst>
          </p:nvPr>
        </p:nvGraphicFramePr>
        <p:xfrm>
          <a:off x="5152401" y="2535746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1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152052"/>
              </p:ext>
            </p:extLst>
          </p:nvPr>
        </p:nvGraphicFramePr>
        <p:xfrm>
          <a:off x="5893919" y="2535746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4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37033"/>
              </p:ext>
            </p:extLst>
          </p:nvPr>
        </p:nvGraphicFramePr>
        <p:xfrm>
          <a:off x="6633287" y="2535746"/>
          <a:ext cx="739368" cy="716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251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3700" dirty="0" smtClean="0"/>
                        <a:t>2</a:t>
                      </a:r>
                      <a:endParaRPr lang="zh-HK" altLang="en-US" sz="3700" dirty="0"/>
                    </a:p>
                  </a:txBody>
                  <a:tcPr marL="142256" marR="142256" marT="71128" marB="711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467544" y="3705875"/>
            <a:ext cx="79276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Hence, we find the original column 1 is on column 3,</a:t>
            </a:r>
          </a:p>
          <a:p>
            <a:r>
              <a:rPr lang="en-US" altLang="zh-HK" sz="2800" dirty="0">
                <a:solidFill>
                  <a:srgbClr val="FF0000"/>
                </a:solidFill>
              </a:rPr>
              <a:t>o</a:t>
            </a:r>
            <a:r>
              <a:rPr lang="en-US" altLang="zh-HK" sz="2800" dirty="0" smtClean="0">
                <a:solidFill>
                  <a:srgbClr val="FF0000"/>
                </a:solidFill>
              </a:rPr>
              <a:t>riginal column 2 is on column 5 …</a:t>
            </a:r>
            <a:endParaRPr lang="pt-BR" altLang="zh-HK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96036" y="2640666"/>
            <a:ext cx="14350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original</a:t>
            </a:r>
            <a:endParaRPr lang="zh-HK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7372701" y="1884582"/>
            <a:ext cx="16816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3200" dirty="0" smtClean="0">
                <a:solidFill>
                  <a:srgbClr val="FF0000"/>
                </a:solidFill>
              </a:rPr>
              <a:t>swapped</a:t>
            </a:r>
            <a:endParaRPr lang="zh-HK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5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32099E-6 L 0.16181 -4.32099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32099E-6 L -0.16181 -4.32099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0.24288 -1.85185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35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-0.24289 -1.85185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7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"/>
                            </p:stCondLst>
                            <p:childTnLst>
                              <p:par>
                                <p:cTn id="9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6.17284E-7 L 0.16198 6.17284E-7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6.17284E-7 L -0.16198 6.17284E-7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50"/>
                            </p:stCondLst>
                            <p:childTnLst>
                              <p:par>
                                <p:cTn id="9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7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" grpId="0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Code (2-1)</a:t>
            </a:r>
            <a:endParaRPr lang="zh-HK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#include&lt;</a:t>
            </a:r>
            <a:r>
              <a:rPr lang="en-US" altLang="zh-HK" sz="1400" b="1" kern="0" dirty="0" err="1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stdio.h</a:t>
            </a:r>
            <a:r>
              <a:rPr lang="en-US" altLang="zh-HK" sz="1400" b="1" kern="0" dirty="0" smtClean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main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M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N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TW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, 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B, swap[1000], </a:t>
            </a:r>
            <a:r>
              <a:rPr lang="en-US" altLang="zh-HK" sz="14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ori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[1000]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char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str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1000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][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1000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altLang="zh-TW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 </a:t>
            </a:r>
            <a:r>
              <a:rPr lang="en-US" altLang="zh-HK" sz="14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tmp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scanf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"%</a:t>
            </a:r>
            <a:r>
              <a:rPr lang="en-US" altLang="zh-HK" sz="1400" b="1" kern="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d%d%d</a:t>
            </a:r>
            <a:r>
              <a:rPr lang="en-US" altLang="zh-HK" sz="1400" b="1" kern="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getchar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zh-HK" sz="1400" b="1" kern="0" dirty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400" b="1" kern="100" dirty="0" smtClean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4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</a:t>
            </a:r>
            <a:r>
              <a:rPr lang="en-US" altLang="zh-HK" sz="1400" b="1" kern="0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400" b="1" kern="100" dirty="0" smtClean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altLang="zh-HK" sz="14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scanf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 smtClean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"%c"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altLang="zh-HK" sz="14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][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]);</a:t>
            </a:r>
            <a:endParaRPr lang="zh-TW" altLang="zh-HK" sz="1400" b="1" kern="100" dirty="0" smtClean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altLang="zh-HK" sz="1400" b="1" kern="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getchar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  <a:endParaRPr lang="zh-TW" altLang="zh-HK" sz="1400" b="1" kern="100" dirty="0" smtClean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zh-TW" altLang="zh-HK" sz="1400" b="1" kern="100" dirty="0" smtClean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zh-TW" altLang="zh-HK" sz="1400" b="1" kern="100" dirty="0">
              <a:cs typeface="Times New Roma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2140" y="-220303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zh-HK" sz="1400" b="1" kern="1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43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Code (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2-2)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>
                <a:solidFill>
                  <a:srgbClr val="008000"/>
                </a:solidFill>
                <a:latin typeface="Courier New"/>
                <a:ea typeface="Times New Roman"/>
              </a:rPr>
              <a:t>// </a:t>
            </a:r>
            <a:r>
              <a:rPr lang="en-US" altLang="zh-HK" sz="1400" b="1" kern="0" dirty="0" smtClean="0">
                <a:solidFill>
                  <a:srgbClr val="008000"/>
                </a:solidFill>
                <a:latin typeface="Courier New"/>
                <a:ea typeface="Times New Roman"/>
              </a:rPr>
              <a:t>initial column index for the swapped matrix</a:t>
            </a:r>
            <a:endParaRPr lang="en-US" altLang="zh-HK" sz="1400" b="1" kern="0" dirty="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swap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altLang="zh-HK" sz="1400" b="1" kern="0" dirty="0" smtClean="0">
                <a:solidFill>
                  <a:srgbClr val="008000"/>
                </a:solidFill>
                <a:latin typeface="Courier New"/>
                <a:ea typeface="Times New Roman"/>
              </a:rPr>
              <a:t>// swap to get the swapped matrix</a:t>
            </a:r>
            <a:endParaRPr lang="zh-TW" altLang="zh-HK" sz="1400" b="1" kern="100" dirty="0" smtClean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400" b="1" kern="100" dirty="0" smtClean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scanf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"%</a:t>
            </a:r>
            <a:r>
              <a:rPr lang="en-US" altLang="zh-HK" sz="1400" b="1" kern="0" dirty="0" err="1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d%d</a:t>
            </a:r>
            <a:r>
              <a:rPr lang="en-US" altLang="zh-HK" sz="1400" b="1" kern="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&amp;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tmp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swap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];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swap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swap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];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swap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tmp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altLang="zh-HK" sz="1400" b="1" kern="0" dirty="0" smtClean="0">
                <a:solidFill>
                  <a:srgbClr val="008000"/>
                </a:solidFill>
                <a:latin typeface="Courier New"/>
                <a:ea typeface="Times New Roman"/>
              </a:rPr>
              <a:t>// corresponding original matrix column </a:t>
            </a:r>
            <a:r>
              <a:rPr lang="en-US" altLang="zh-HK" sz="1400" b="1" kern="0" dirty="0">
                <a:solidFill>
                  <a:srgbClr val="008000"/>
                </a:solidFill>
                <a:latin typeface="Courier New"/>
                <a:ea typeface="Times New Roman"/>
              </a:rPr>
              <a:t>index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ori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swap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]]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zh-HK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92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Code (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2-3)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>
                <a:solidFill>
                  <a:srgbClr val="008000"/>
                </a:solidFill>
                <a:latin typeface="Courier New"/>
                <a:ea typeface="Times New Roman"/>
              </a:rPr>
              <a:t>// print the original </a:t>
            </a:r>
            <a:r>
              <a:rPr lang="en-US" altLang="zh-HK" sz="1400" b="1" kern="0" dirty="0" smtClean="0">
                <a:solidFill>
                  <a:srgbClr val="008000"/>
                </a:solidFill>
                <a:latin typeface="Courier New"/>
                <a:ea typeface="Times New Roman"/>
              </a:rPr>
              <a:t>string</a:t>
            </a:r>
            <a:endParaRPr lang="en-US" altLang="zh-HK" sz="1400" b="1" kern="0" dirty="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400" b="1" kern="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400" b="1" kern="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 err="1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j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j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j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++)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printf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"%c"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str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][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ori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j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]]);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printf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altLang="zh-HK" sz="1400" b="1" kern="0" dirty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"\n"</a:t>
            </a:r>
            <a:r>
              <a:rPr lang="en-US" altLang="zh-HK" sz="1400" b="1" kern="0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zh-TW" altLang="zh-HK" sz="1400" b="1" kern="100" dirty="0"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altLang="zh-HK" sz="1400" b="1" kern="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altLang="zh-HK" sz="1400" b="1" kern="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altLang="zh-HK" sz="1400" b="1" kern="0" dirty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altLang="zh-HK" sz="1400" b="1" kern="0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 marL="0" indent="0">
              <a:buNone/>
            </a:pPr>
            <a:r>
              <a:rPr lang="en-US" altLang="zh-HK" sz="1400" b="1" dirty="0" smtClean="0"/>
              <a:t>}</a:t>
            </a:r>
            <a:endParaRPr lang="zh-TW" altLang="zh-HK" sz="1400" dirty="0"/>
          </a:p>
        </p:txBody>
      </p:sp>
    </p:spTree>
    <p:extLst>
      <p:ext uri="{BB962C8B-B14F-4D97-AF65-F5344CB8AC3E}">
        <p14:creationId xmlns:p14="http://schemas.microsoft.com/office/powerpoint/2010/main" val="9948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Outline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7039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Description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400" dirty="0"/>
              <a:t>Tanaka is a crazy idiot. When she finds a string S, she puts it into a M∗N matrix from top-left to bottom-right, and then swaps two columns for T times</a:t>
            </a:r>
            <a:r>
              <a:rPr lang="en-US" altLang="zh-HK" sz="2400" dirty="0" smtClean="0"/>
              <a:t>.</a:t>
            </a:r>
          </a:p>
          <a:p>
            <a:endParaRPr lang="en-US" altLang="zh-HK" sz="1600" dirty="0" smtClean="0"/>
          </a:p>
          <a:p>
            <a:r>
              <a:rPr lang="en-US" altLang="zh-HK" sz="2400" dirty="0"/>
              <a:t>The method to put S in to a M∗N matrix is like </a:t>
            </a:r>
            <a:r>
              <a:rPr lang="en-US" altLang="zh-HK" sz="2400" dirty="0" smtClean="0"/>
              <a:t>this: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61711"/>
              </p:ext>
            </p:extLst>
          </p:nvPr>
        </p:nvGraphicFramePr>
        <p:xfrm>
          <a:off x="885131" y="2895786"/>
          <a:ext cx="5112568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 smtClean="0"/>
                        <a:t>S[0]</a:t>
                      </a:r>
                      <a:endParaRPr lang="zh-HK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 smtClean="0"/>
                        <a:t>S[1]</a:t>
                      </a:r>
                      <a:endParaRPr lang="zh-HK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 smtClean="0"/>
                        <a:t>…</a:t>
                      </a:r>
                      <a:endParaRPr lang="zh-HK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 smtClean="0"/>
                        <a:t>S[N-1]</a:t>
                      </a:r>
                      <a:endParaRPr lang="zh-HK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 smtClean="0"/>
                        <a:t>S[N]</a:t>
                      </a:r>
                      <a:endParaRPr lang="zh-HK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 smtClean="0"/>
                        <a:t>S[N+1]</a:t>
                      </a:r>
                      <a:endParaRPr lang="zh-HK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 smtClean="0"/>
                        <a:t>…</a:t>
                      </a:r>
                      <a:endParaRPr lang="zh-HK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2000" dirty="0" smtClean="0"/>
                        <a:t>S[2</a:t>
                      </a:r>
                      <a:r>
                        <a:rPr lang="zh-TW" altLang="en-US" sz="2000" dirty="0" smtClean="0"/>
                        <a:t>*</a:t>
                      </a:r>
                      <a:r>
                        <a:rPr lang="en-US" altLang="zh-HK" sz="2000" dirty="0" smtClean="0"/>
                        <a:t>N</a:t>
                      </a:r>
                      <a:r>
                        <a:rPr lang="en-US" altLang="zh-TW" sz="2000" dirty="0" smtClean="0"/>
                        <a:t>-</a:t>
                      </a:r>
                      <a:r>
                        <a:rPr lang="en-US" altLang="zh-HK" sz="2000" dirty="0" smtClean="0"/>
                        <a:t>1]</a:t>
                      </a:r>
                      <a:endParaRPr lang="zh-HK" altLang="en-US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HK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HK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HK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HK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HK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HK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HK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HK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S[N</a:t>
                      </a:r>
                      <a:r>
                        <a:rPr lang="zh-TW" altLang="en-US" sz="2000" dirty="0" smtClean="0"/>
                        <a:t>*</a:t>
                      </a:r>
                      <a:r>
                        <a:rPr lang="en-US" altLang="zh-TW" sz="2000" dirty="0" smtClean="0"/>
                        <a:t>(M-1)]</a:t>
                      </a:r>
                      <a:endParaRPr lang="zh-HK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HK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…</a:t>
                      </a:r>
                      <a:endParaRPr lang="zh-HK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 smtClean="0"/>
                        <a:t>S[N*M-1]</a:t>
                      </a:r>
                      <a:endParaRPr lang="zh-HK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7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Description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031077"/>
            <a:ext cx="8229600" cy="3571045"/>
          </a:xfrm>
        </p:spPr>
        <p:txBody>
          <a:bodyPr/>
          <a:lstStyle/>
          <a:p>
            <a:r>
              <a:rPr lang="en-US" altLang="zh-HK" dirty="0"/>
              <a:t>For </a:t>
            </a:r>
            <a:r>
              <a:rPr lang="en-US" altLang="zh-HK" dirty="0" smtClean="0"/>
              <a:t>example, if </a:t>
            </a:r>
            <a:r>
              <a:rPr lang="en-US" altLang="zh-HK" dirty="0"/>
              <a:t>Tanaka finds a string </a:t>
            </a:r>
            <a:r>
              <a:rPr lang="en-US" altLang="zh-HK" dirty="0" smtClean="0"/>
              <a:t>“</a:t>
            </a:r>
            <a:r>
              <a:rPr lang="en-US" altLang="zh-HK" dirty="0" err="1" smtClean="0">
                <a:solidFill>
                  <a:schemeClr val="bg1"/>
                </a:solidFill>
              </a:rPr>
              <a:t>HelloWorld</a:t>
            </a:r>
            <a:r>
              <a:rPr lang="en-US" altLang="zh-HK" dirty="0" smtClean="0"/>
              <a:t>”, </a:t>
            </a:r>
            <a:r>
              <a:rPr lang="en-US" altLang="zh-HK" dirty="0"/>
              <a:t>and puts it into a 2∗5 </a:t>
            </a:r>
            <a:r>
              <a:rPr lang="en-US" altLang="zh-HK" dirty="0" smtClean="0"/>
              <a:t>matrix.</a:t>
            </a:r>
          </a:p>
          <a:p>
            <a:endParaRPr lang="en-US" altLang="zh-HK" dirty="0"/>
          </a:p>
          <a:p>
            <a:r>
              <a:rPr lang="en-US" altLang="zh-TW" dirty="0"/>
              <a:t>T</a:t>
            </a:r>
            <a:r>
              <a:rPr lang="en-US" altLang="zh-HK" dirty="0" smtClean="0"/>
              <a:t>he </a:t>
            </a:r>
            <a:r>
              <a:rPr lang="en-US" altLang="zh-HK" dirty="0"/>
              <a:t>matrix is</a:t>
            </a:r>
            <a:r>
              <a:rPr lang="en-US" altLang="zh-HK" dirty="0" smtClean="0"/>
              <a:t>: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34075"/>
              </p:ext>
            </p:extLst>
          </p:nvPr>
        </p:nvGraphicFramePr>
        <p:xfrm>
          <a:off x="863587" y="2834630"/>
          <a:ext cx="237626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zh-HK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zh-HK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zh-HK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zh-HK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zh-HK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zh-HK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zh-HK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HK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zh-HK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HK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398314" y="1019948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H</a:t>
            </a:r>
            <a:endParaRPr lang="zh-HK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586827" y="1019948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K" sz="2400" dirty="0" smtClean="0"/>
              <a:t>e</a:t>
            </a:r>
            <a:endParaRPr lang="zh-HK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732493" y="1019948"/>
            <a:ext cx="255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l</a:t>
            </a:r>
            <a:endParaRPr lang="zh-HK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806715" y="1021907"/>
            <a:ext cx="255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l</a:t>
            </a:r>
            <a:endParaRPr lang="zh-HK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6050371" y="1021907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endParaRPr lang="zh-HK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878029" y="1021907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 smtClean="0"/>
              <a:t>o</a:t>
            </a:r>
            <a:endParaRPr lang="zh-HK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309105" y="1019946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K" sz="2400" dirty="0" smtClean="0"/>
              <a:t>o</a:t>
            </a:r>
            <a:endParaRPr lang="zh-HK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6469564" y="1023690"/>
            <a:ext cx="292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r</a:t>
            </a:r>
            <a:endParaRPr lang="zh-HK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6566567" y="1029965"/>
            <a:ext cx="255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l</a:t>
            </a:r>
            <a:endParaRPr lang="zh-HK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6637698" y="1019945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d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993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23457E-6 L -0.48906 0.35525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62" y="17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23457E-6 L -0.46024 0.35525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21" y="17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23457E-6 L -0.42031 0.3552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24" y="17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36979 0.35463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0" y="17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-0.33507 0.35463 " pathEditMode="relative" rAng="0" ptsTypes="AA">
                                      <p:cBhvr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17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8148E-6 L -0.56475 0.44537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47" y="22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23457E-6 L -0.53958 0.44599 " pathEditMode="relative" rAng="0" ptsTypes="AA">
                                      <p:cBhvr>
                                        <p:cTn id="2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79" y="22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83951E-6 L -0.50295 0.44506 " pathEditMode="relative" rAng="0" ptsTypes="AA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56" y="22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7284E-6 L -0.45277 0.44383 " pathEditMode="relative" rAng="0" ptsTypes="AA">
                                      <p:cBhvr>
                                        <p:cTn id="3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39" y="22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23457E-6 L -0.41805 0.44599 " pathEditMode="relative" rAng="0" ptsTypes="AA">
                                      <p:cBhvr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3" y="22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Description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And then swaps 3 times (1, 3), (2, 5), (2, 4)</a:t>
            </a:r>
          </a:p>
          <a:p>
            <a:endParaRPr lang="en-US" altLang="zh-HK" dirty="0" smtClean="0"/>
          </a:p>
          <a:p>
            <a:r>
              <a:rPr lang="en-US" altLang="zh-HK" dirty="0"/>
              <a:t>Step 1. swap column 1 with column </a:t>
            </a:r>
            <a:r>
              <a:rPr lang="en-US" altLang="zh-HK" dirty="0" smtClean="0"/>
              <a:t>3</a:t>
            </a:r>
          </a:p>
          <a:p>
            <a:endParaRPr lang="en-US" altLang="zh-HK" dirty="0"/>
          </a:p>
          <a:p>
            <a:r>
              <a:rPr lang="en-US" altLang="zh-HK" dirty="0" smtClean="0"/>
              <a:t>Step </a:t>
            </a:r>
            <a:r>
              <a:rPr lang="en-US" altLang="zh-HK" dirty="0"/>
              <a:t>2. swap column 2 with column </a:t>
            </a:r>
            <a:r>
              <a:rPr lang="en-US" altLang="zh-HK" dirty="0" smtClean="0"/>
              <a:t>5</a:t>
            </a:r>
          </a:p>
          <a:p>
            <a:endParaRPr lang="en-US" altLang="zh-HK" dirty="0"/>
          </a:p>
          <a:p>
            <a:r>
              <a:rPr lang="en-US" altLang="zh-HK" dirty="0" smtClean="0"/>
              <a:t>Step </a:t>
            </a:r>
            <a:r>
              <a:rPr lang="en-US" altLang="zh-HK" dirty="0"/>
              <a:t>3. swap column 2 with column </a:t>
            </a:r>
            <a:r>
              <a:rPr lang="en-US" altLang="zh-HK" dirty="0" smtClean="0"/>
              <a:t>4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58000"/>
              </p:ext>
            </p:extLst>
          </p:nvPr>
        </p:nvGraphicFramePr>
        <p:xfrm>
          <a:off x="6309271" y="2709474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H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W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14426"/>
              </p:ext>
            </p:extLst>
          </p:nvPr>
        </p:nvGraphicFramePr>
        <p:xfrm>
          <a:off x="6784524" y="2709474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e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o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30040"/>
              </p:ext>
            </p:extLst>
          </p:nvPr>
        </p:nvGraphicFramePr>
        <p:xfrm>
          <a:off x="7259777" y="2709474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l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r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27021"/>
              </p:ext>
            </p:extLst>
          </p:nvPr>
        </p:nvGraphicFramePr>
        <p:xfrm>
          <a:off x="7735030" y="2709474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l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l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735192"/>
              </p:ext>
            </p:extLst>
          </p:nvPr>
        </p:nvGraphicFramePr>
        <p:xfrm>
          <a:off x="8210283" y="2709474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o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d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58183"/>
              </p:ext>
            </p:extLst>
          </p:nvPr>
        </p:nvGraphicFramePr>
        <p:xfrm>
          <a:off x="7259147" y="2709474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1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H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196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W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66222"/>
              </p:ext>
            </p:extLst>
          </p:nvPr>
        </p:nvGraphicFramePr>
        <p:xfrm>
          <a:off x="6784524" y="2709474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196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e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196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o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65146"/>
              </p:ext>
            </p:extLst>
          </p:nvPr>
        </p:nvGraphicFramePr>
        <p:xfrm>
          <a:off x="6308641" y="2709474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196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l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196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r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00448"/>
              </p:ext>
            </p:extLst>
          </p:nvPr>
        </p:nvGraphicFramePr>
        <p:xfrm>
          <a:off x="7735030" y="2709474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196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l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196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l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94947"/>
              </p:ext>
            </p:extLst>
          </p:nvPr>
        </p:nvGraphicFramePr>
        <p:xfrm>
          <a:off x="8210283" y="2709474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196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o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196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d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67777"/>
              </p:ext>
            </p:extLst>
          </p:nvPr>
        </p:nvGraphicFramePr>
        <p:xfrm>
          <a:off x="7259147" y="2709474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H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W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17453"/>
              </p:ext>
            </p:extLst>
          </p:nvPr>
        </p:nvGraphicFramePr>
        <p:xfrm>
          <a:off x="6784524" y="2709474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o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d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35897"/>
              </p:ext>
            </p:extLst>
          </p:nvPr>
        </p:nvGraphicFramePr>
        <p:xfrm>
          <a:off x="6308641" y="2709474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l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r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22583"/>
              </p:ext>
            </p:extLst>
          </p:nvPr>
        </p:nvGraphicFramePr>
        <p:xfrm>
          <a:off x="7735030" y="2709474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l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l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808503"/>
              </p:ext>
            </p:extLst>
          </p:nvPr>
        </p:nvGraphicFramePr>
        <p:xfrm>
          <a:off x="8210283" y="2709474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e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o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09488"/>
              </p:ext>
            </p:extLst>
          </p:nvPr>
        </p:nvGraphicFramePr>
        <p:xfrm>
          <a:off x="6308640" y="2252274"/>
          <a:ext cx="4752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524688"/>
              </p:ext>
            </p:extLst>
          </p:nvPr>
        </p:nvGraphicFramePr>
        <p:xfrm>
          <a:off x="6783892" y="2252274"/>
          <a:ext cx="4752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97400"/>
              </p:ext>
            </p:extLst>
          </p:nvPr>
        </p:nvGraphicFramePr>
        <p:xfrm>
          <a:off x="7259145" y="2252274"/>
          <a:ext cx="4752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77779"/>
              </p:ext>
            </p:extLst>
          </p:nvPr>
        </p:nvGraphicFramePr>
        <p:xfrm>
          <a:off x="7734397" y="2252274"/>
          <a:ext cx="4752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08873"/>
              </p:ext>
            </p:extLst>
          </p:nvPr>
        </p:nvGraphicFramePr>
        <p:xfrm>
          <a:off x="8210282" y="2252274"/>
          <a:ext cx="4752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5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2.46914E-6 L 0.10399 -2.46914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2.46914E-6 L -0.10365 -2.46914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19753E-6 L 0.15538 -4.19753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46914E-6 L -0.15591 -2.46914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83951E-6 L 0.10382 2.83951E-6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1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2.83951E-6 L -0.10399 2.83951E-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Description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Now, you receive the matrix which has been </a:t>
            </a:r>
            <a:r>
              <a:rPr lang="en-US" altLang="zh-HK" dirty="0" smtClean="0"/>
              <a:t>swapped</a:t>
            </a:r>
            <a:r>
              <a:rPr lang="en-US" altLang="zh-HK" dirty="0"/>
              <a:t> T times from Tanaka</a:t>
            </a:r>
            <a:r>
              <a:rPr lang="en-US" altLang="zh-HK" dirty="0" smtClean="0"/>
              <a:t>.</a:t>
            </a:r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r>
              <a:rPr lang="en-US" altLang="zh-HK" dirty="0"/>
              <a:t>Can you recover the original string from the </a:t>
            </a:r>
            <a:r>
              <a:rPr lang="en-US" altLang="zh-HK" dirty="0" smtClean="0"/>
              <a:t>swapped </a:t>
            </a:r>
            <a:r>
              <a:rPr lang="en-US" altLang="zh-HK" dirty="0"/>
              <a:t>array.</a:t>
            </a:r>
            <a:br>
              <a:rPr lang="en-US" altLang="zh-HK" dirty="0"/>
            </a:br>
            <a:r>
              <a:rPr lang="en-US" altLang="zh-HK" dirty="0"/>
              <a:t>If you can, Tanaka may be happy to make friends with you.</a:t>
            </a:r>
            <a:endParaRPr lang="zh-HK" altLang="en-US" dirty="0"/>
          </a:p>
          <a:p>
            <a:endParaRPr lang="zh-HK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85452"/>
              </p:ext>
            </p:extLst>
          </p:nvPr>
        </p:nvGraphicFramePr>
        <p:xfrm>
          <a:off x="1856668" y="1912826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H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W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620259"/>
              </p:ext>
            </p:extLst>
          </p:nvPr>
        </p:nvGraphicFramePr>
        <p:xfrm>
          <a:off x="1382045" y="1912826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l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l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079852"/>
              </p:ext>
            </p:extLst>
          </p:nvPr>
        </p:nvGraphicFramePr>
        <p:xfrm>
          <a:off x="906162" y="1912826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l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r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85063"/>
              </p:ext>
            </p:extLst>
          </p:nvPr>
        </p:nvGraphicFramePr>
        <p:xfrm>
          <a:off x="2332551" y="1912826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o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d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75074"/>
              </p:ext>
            </p:extLst>
          </p:nvPr>
        </p:nvGraphicFramePr>
        <p:xfrm>
          <a:off x="2807804" y="1912826"/>
          <a:ext cx="47525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e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/>
                        <a:t>o</a:t>
                      </a:r>
                      <a:endParaRPr lang="zh-HK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3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Outline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Input &amp; Output</a:t>
            </a:r>
          </a:p>
          <a:p>
            <a:endParaRPr lang="en-US" altLang="zh-TW" sz="24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28619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Input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There’re three numbers M, N, T on the first </a:t>
            </a:r>
            <a:r>
              <a:rPr lang="en-US" altLang="zh-HK" dirty="0" smtClean="0"/>
              <a:t>line.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The </a:t>
            </a:r>
            <a:r>
              <a:rPr lang="en-US" altLang="zh-HK" dirty="0"/>
              <a:t>following M lines contains N characters on each line, denoting the matrix after T </a:t>
            </a:r>
            <a:r>
              <a:rPr lang="en-US" altLang="zh-HK" dirty="0" smtClean="0"/>
              <a:t>swaps.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The </a:t>
            </a:r>
            <a:r>
              <a:rPr lang="en-US" altLang="zh-HK" dirty="0"/>
              <a:t>characters are separated by </a:t>
            </a:r>
            <a:r>
              <a:rPr lang="en-US" altLang="zh-HK" dirty="0" smtClean="0"/>
              <a:t>whitespace.</a:t>
            </a:r>
          </a:p>
        </p:txBody>
      </p:sp>
    </p:spTree>
    <p:extLst>
      <p:ext uri="{BB962C8B-B14F-4D97-AF65-F5344CB8AC3E}">
        <p14:creationId xmlns:p14="http://schemas.microsoft.com/office/powerpoint/2010/main" val="14022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</TotalTime>
  <Words>1019</Words>
  <Application>Microsoft Office PowerPoint</Application>
  <PresentationFormat>如螢幕大小 (16:9)</PresentationFormat>
  <Paragraphs>392</Paragraphs>
  <Slides>25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新細明體</vt:lpstr>
      <vt:lpstr>Arial</vt:lpstr>
      <vt:lpstr>Calibri</vt:lpstr>
      <vt:lpstr>Courier New</vt:lpstr>
      <vt:lpstr>Times New Roman</vt:lpstr>
      <vt:lpstr>Office 佈景主題</vt:lpstr>
      <vt:lpstr>12413 - llHoerlWdo</vt:lpstr>
      <vt:lpstr>Outline</vt:lpstr>
      <vt:lpstr>Outline</vt:lpstr>
      <vt:lpstr>Description</vt:lpstr>
      <vt:lpstr>Description</vt:lpstr>
      <vt:lpstr>Description</vt:lpstr>
      <vt:lpstr>Description</vt:lpstr>
      <vt:lpstr>Outline</vt:lpstr>
      <vt:lpstr>Input</vt:lpstr>
      <vt:lpstr>Input</vt:lpstr>
      <vt:lpstr>Input</vt:lpstr>
      <vt:lpstr>Output</vt:lpstr>
      <vt:lpstr>Outline</vt:lpstr>
      <vt:lpstr>Sample Input &amp; Output</vt:lpstr>
      <vt:lpstr>Outline</vt:lpstr>
      <vt:lpstr>Concept (1-1)</vt:lpstr>
      <vt:lpstr>Concept (1-2)</vt:lpstr>
      <vt:lpstr>Code (1-1)</vt:lpstr>
      <vt:lpstr>Code (1-2)</vt:lpstr>
      <vt:lpstr>Code (1-3)</vt:lpstr>
      <vt:lpstr>Concept (2-1)</vt:lpstr>
      <vt:lpstr>Concept (2-2)</vt:lpstr>
      <vt:lpstr>Code (2-1)</vt:lpstr>
      <vt:lpstr>Code (2-2)</vt:lpstr>
      <vt:lpstr>Code (2-3)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12413 - llHoerlWdo</dc:title>
  <dc:creator>user</dc:creator>
  <cp:lastModifiedBy>springping65@gmail.com</cp:lastModifiedBy>
  <cp:revision>128</cp:revision>
  <dcterms:created xsi:type="dcterms:W3CDTF">2019-10-13T08:55:26Z</dcterms:created>
  <dcterms:modified xsi:type="dcterms:W3CDTF">2019-10-14T14:07:23Z</dcterms:modified>
</cp:coreProperties>
</file>