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1" r:id="rId4"/>
    <p:sldId id="263" r:id="rId5"/>
    <p:sldId id="264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4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7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10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3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9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98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570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218DC8F7-9606-477A-8953-4A7F3B79A6F8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6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5503" y="2751438"/>
            <a:ext cx="78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/>
              <a:t>The </a:t>
            </a:r>
            <a:r>
              <a:rPr lang="en-US" altLang="zh-TW" sz="5400" b="1" dirty="0" err="1">
                <a:solidFill>
                  <a:srgbClr val="7030A0"/>
                </a:solidFill>
              </a:rPr>
              <a:t>const</a:t>
            </a:r>
            <a:r>
              <a:rPr lang="en-US" altLang="zh-TW" sz="5400" b="1" dirty="0"/>
              <a:t> Modifier</a:t>
            </a:r>
            <a:endParaRPr lang="zh-TW" altLang="en-US" sz="5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7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/>
              <a:t>const</a:t>
            </a:r>
            <a:r>
              <a:rPr lang="en-US" altLang="zh-TW" dirty="0"/>
              <a:t> Modifier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zh-TW" altLang="zh-TW" dirty="0"/>
              <a:t>在變數宣告前面加上 </a:t>
            </a:r>
            <a:r>
              <a:rPr lang="en-US" altLang="zh-TW" b="1" dirty="0" err="1"/>
              <a:t>const</a:t>
            </a:r>
            <a:r>
              <a:rPr lang="en-US" altLang="zh-TW" b="1" dirty="0"/>
              <a:t> </a:t>
            </a:r>
            <a:r>
              <a:rPr lang="zh-TW" altLang="zh-TW" dirty="0"/>
              <a:t>讓該變數成為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read-only</a:t>
            </a:r>
            <a:r>
              <a:rPr lang="en-US" altLang="zh-TW" dirty="0"/>
              <a:t>, </a:t>
            </a:r>
            <a:r>
              <a:rPr lang="zh-TW" altLang="zh-TW" dirty="0"/>
              <a:t>而不能被更改其</a:t>
            </a:r>
            <a:r>
              <a:rPr lang="zh-TW" altLang="zh-TW" dirty="0">
                <a:solidFill>
                  <a:srgbClr val="00B050"/>
                </a:solidFill>
              </a:rPr>
              <a:t>經初始化後</a:t>
            </a:r>
            <a:r>
              <a:rPr lang="zh-TW" altLang="zh-TW" dirty="0"/>
              <a:t>的值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舉例</a:t>
            </a:r>
            <a:r>
              <a:rPr lang="zh-TW" altLang="zh-TW" dirty="0"/>
              <a:t>如下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sz="1200" dirty="0" smtClean="0"/>
          </a:p>
          <a:p>
            <a:pPr marL="457200" lvl="1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nochange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  <a:endParaRPr lang="zh-TW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days1[12] = {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31,28,31,30,31,30,31,31,30,31,30,31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nochange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12; /*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allowed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compile error */</a:t>
            </a:r>
            <a:endParaRPr lang="zh-TW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days1[2]=32; /*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allowed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compile error */</a:t>
            </a:r>
            <a:endParaRPr lang="zh-TW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82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/>
              <a:t>Pointers to constants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28138"/>
          </a:xfrm>
        </p:spPr>
        <p:txBody>
          <a:bodyPr/>
          <a:lstStyle/>
          <a:p>
            <a:r>
              <a:rPr lang="en-US" altLang="zh-TW" sz="2800" dirty="0"/>
              <a:t>Pointers to constants can't be used to change values. </a:t>
            </a:r>
            <a:endParaRPr lang="en-US" altLang="zh-TW" sz="2800" dirty="0" smtClean="0"/>
          </a:p>
          <a:p>
            <a:r>
              <a:rPr lang="en-US" altLang="zh-TW" sz="2800" dirty="0"/>
              <a:t>Consider the following code:</a:t>
            </a: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 {88.99, 100.12, 59.45, 183.11, 340.5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US" altLang="zh-TW" sz="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rates;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points to beginning of the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*/</a:t>
            </a:r>
          </a:p>
          <a:p>
            <a:pPr marL="457200" lvl="1" indent="0">
              <a:buNone/>
            </a:pPr>
            <a:endParaRPr lang="en-US" altLang="zh-TW" sz="500" b="1" dirty="0" smtClean="0"/>
          </a:p>
          <a:p>
            <a:pPr marL="45720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29.89; 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</a:p>
          <a:p>
            <a:pPr marL="457200" lvl="1" indent="0">
              <a:buNone/>
            </a:pPr>
            <a:endParaRPr lang="en-US" altLang="zh-TW" sz="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222.22; 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</a:p>
          <a:p>
            <a:pPr marL="457200" lvl="1" indent="0">
              <a:buNone/>
            </a:pPr>
            <a:endParaRPr lang="en-US" altLang="zh-TW" sz="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rates[0] = 99.99;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because rates is not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57200" lvl="1" indent="0">
              <a:buNone/>
            </a:pPr>
            <a:endParaRPr lang="en-US" altLang="zh-TW" sz="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/* make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to rates[1] --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zh-TW" altLang="zh-TW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9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More Rules about </a:t>
            </a:r>
            <a:r>
              <a:rPr lang="en-US" altLang="zh-TW" dirty="0" err="1" smtClean="0"/>
              <a:t>const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28138"/>
          </a:xfrm>
        </p:spPr>
        <p:txBody>
          <a:bodyPr/>
          <a:lstStyle/>
          <a:p>
            <a:r>
              <a:rPr lang="en-US" altLang="zh-TW" dirty="0" smtClean="0"/>
              <a:t>It's </a:t>
            </a:r>
            <a:r>
              <a:rPr lang="en-US" altLang="zh-TW" dirty="0"/>
              <a:t>valid </a:t>
            </a:r>
            <a:r>
              <a:rPr lang="en-US" altLang="zh-TW" dirty="0" smtClean="0"/>
              <a:t>to assign </a:t>
            </a:r>
            <a:r>
              <a:rPr lang="en-US" altLang="zh-TW" dirty="0"/>
              <a:t>the address of either constant data or </a:t>
            </a:r>
            <a:r>
              <a:rPr lang="en-US" altLang="zh-TW" dirty="0" err="1"/>
              <a:t>nonconstant</a:t>
            </a:r>
            <a:r>
              <a:rPr lang="en-US" altLang="zh-TW" dirty="0"/>
              <a:t> data to a pointer-to-constant:</a:t>
            </a: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rates[5] = {88.99, 100.12, 59.45, 183.11, 340.5};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locked[4] = {0.08, 0.075, 0.0725, 0.07};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* pc = rates; //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= locked; //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= &amp;rates[3]; //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en-US" altLang="zh-TW" sz="20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More Rules about </a:t>
            </a:r>
            <a:r>
              <a:rPr lang="en-US" altLang="zh-TW" dirty="0" err="1" smtClean="0"/>
              <a:t>const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28138"/>
          </a:xfrm>
        </p:spPr>
        <p:txBody>
          <a:bodyPr/>
          <a:lstStyle/>
          <a:p>
            <a:r>
              <a:rPr lang="en-US" altLang="zh-TW" dirty="0"/>
              <a:t>However, only the addresses of </a:t>
            </a:r>
            <a:r>
              <a:rPr lang="en-US" altLang="zh-TW" dirty="0" err="1"/>
              <a:t>nonconstant</a:t>
            </a:r>
            <a:r>
              <a:rPr lang="en-US" altLang="zh-TW" dirty="0"/>
              <a:t> data can be assigned to regular pointers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rates[5] = {88.99, 100.12, 59.45, 183.11, 340.5};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locked[4] = {0.08, 0.075, 0.0725, 0.07};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*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rates; //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locked; 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valid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&amp;rates[3]; //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en-US" altLang="zh-TW" sz="20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3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/>
              <a:t>const</a:t>
            </a:r>
            <a:r>
              <a:rPr lang="en-US" altLang="zh-TW" dirty="0"/>
              <a:t> Modifier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1630936"/>
          </a:xfrm>
        </p:spPr>
        <p:txBody>
          <a:bodyPr/>
          <a:lstStyle/>
          <a:p>
            <a:r>
              <a:rPr lang="en-US" altLang="zh-TW" b="1" dirty="0" err="1"/>
              <a:t>const</a:t>
            </a:r>
            <a:r>
              <a:rPr lang="en-US" altLang="zh-TW" b="1" dirty="0"/>
              <a:t> </a:t>
            </a:r>
            <a:r>
              <a:rPr lang="zh-TW" altLang="zh-TW" dirty="0"/>
              <a:t>更重要是用在當</a:t>
            </a:r>
            <a:r>
              <a:rPr lang="zh-TW" altLang="zh-TW" dirty="0">
                <a:solidFill>
                  <a:srgbClr val="FF0000"/>
                </a:solidFill>
              </a:rPr>
              <a:t>傳遞</a:t>
            </a:r>
            <a:r>
              <a:rPr lang="en-US" altLang="zh-TW" dirty="0">
                <a:solidFill>
                  <a:srgbClr val="FF0000"/>
                </a:solidFill>
              </a:rPr>
              <a:t> array </a:t>
            </a:r>
            <a:r>
              <a:rPr lang="zh-TW" altLang="zh-TW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 address </a:t>
            </a:r>
            <a:r>
              <a:rPr lang="zh-TW" altLang="zh-TW" dirty="0"/>
              <a:t>給另一</a:t>
            </a:r>
            <a:r>
              <a:rPr lang="en-US" altLang="zh-TW" dirty="0"/>
              <a:t>function</a:t>
            </a:r>
            <a:r>
              <a:rPr lang="zh-TW" altLang="zh-TW" dirty="0"/>
              <a:t>時，用來</a:t>
            </a:r>
            <a:r>
              <a:rPr lang="zh-TW" altLang="zh-TW" dirty="0">
                <a:solidFill>
                  <a:srgbClr val="FF0000"/>
                </a:solidFill>
              </a:rPr>
              <a:t>保護該</a:t>
            </a:r>
            <a:r>
              <a:rPr lang="en-US" altLang="zh-TW" dirty="0">
                <a:solidFill>
                  <a:srgbClr val="FF0000"/>
                </a:solidFill>
              </a:rPr>
              <a:t>array </a:t>
            </a:r>
            <a:r>
              <a:rPr lang="zh-TW" altLang="zh-TW" dirty="0"/>
              <a:t>不被更動內容。舉例如下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889196"/>
            <a:ext cx="4267200" cy="277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dip[SIZE] = {20.0, 17.66, 8.2, 15.3, 22.22};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show_array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98126" y="2887916"/>
            <a:ext cx="4267200" cy="25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displays array contents */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show_array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*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29.89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not allowed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222.22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not allowed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1940" y="5652228"/>
            <a:ext cx="8686800" cy="10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TW" altLang="zh-TW" sz="2400" dirty="0"/>
              <a:t>因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show_array</a:t>
            </a:r>
            <a:r>
              <a:rPr lang="en-US" altLang="zh-TW" sz="2400" dirty="0"/>
              <a:t> </a:t>
            </a:r>
            <a:r>
              <a:rPr lang="zh-TW" altLang="zh-TW" sz="2400" dirty="0"/>
              <a:t>函式中的參數 </a:t>
            </a:r>
            <a:r>
              <a:rPr lang="en-US" altLang="zh-TW" sz="2400" dirty="0"/>
              <a:t>“</a:t>
            </a:r>
            <a:r>
              <a:rPr lang="zh-TW" altLang="zh-TW" sz="2400" dirty="0"/>
              <a:t>指標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ap</a:t>
            </a:r>
            <a:r>
              <a:rPr lang="en-US" altLang="zh-TW" sz="2400" dirty="0"/>
              <a:t>” </a:t>
            </a:r>
            <a:r>
              <a:rPr lang="zh-TW" altLang="zh-TW" sz="2400" dirty="0"/>
              <a:t>前面加了</a:t>
            </a:r>
            <a:r>
              <a:rPr lang="en-US" altLang="zh-TW" sz="2400" b="1" dirty="0" err="1"/>
              <a:t>const</a:t>
            </a:r>
            <a:r>
              <a:rPr lang="en-US" altLang="zh-TW" sz="2400" dirty="0"/>
              <a:t>, </a:t>
            </a:r>
            <a:r>
              <a:rPr lang="zh-TW" altLang="zh-TW" sz="2400" dirty="0"/>
              <a:t>表示不能透過</a:t>
            </a:r>
            <a:r>
              <a:rPr lang="en-US" altLang="zh-TW" sz="2400" dirty="0">
                <a:solidFill>
                  <a:srgbClr val="00B050"/>
                </a:solidFill>
              </a:rPr>
              <a:t>dereference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ap</a:t>
            </a:r>
            <a:r>
              <a:rPr lang="en-US" altLang="zh-TW" sz="2400" dirty="0"/>
              <a:t> </a:t>
            </a:r>
            <a:r>
              <a:rPr lang="zh-TW" altLang="zh-TW" sz="2400" dirty="0"/>
              <a:t>來修改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ap</a:t>
            </a:r>
            <a:r>
              <a:rPr lang="en-US" altLang="zh-TW" sz="2400" dirty="0"/>
              <a:t> </a:t>
            </a:r>
            <a:r>
              <a:rPr lang="zh-TW" altLang="zh-TW" sz="2400" dirty="0"/>
              <a:t>所指過去的</a:t>
            </a:r>
            <a:r>
              <a:rPr lang="en-US" altLang="zh-TW" sz="2400" dirty="0"/>
              <a:t>double</a:t>
            </a:r>
            <a:r>
              <a:rPr lang="zh-TW" altLang="zh-TW" sz="2400" dirty="0"/>
              <a:t>變數之值。</a:t>
            </a:r>
            <a:endParaRPr lang="en-US" altLang="zh-TW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0832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Constant Pointers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2999"/>
            <a:ext cx="8686800" cy="5583115"/>
          </a:xfrm>
        </p:spPr>
        <p:txBody>
          <a:bodyPr/>
          <a:lstStyle/>
          <a:p>
            <a:r>
              <a:rPr lang="en-US" altLang="zh-TW" sz="2800" dirty="0" smtClean="0"/>
              <a:t>You </a:t>
            </a:r>
            <a:r>
              <a:rPr lang="en-US" altLang="zh-TW" sz="2800" dirty="0"/>
              <a:t>can declare and initialize a pointer </a:t>
            </a:r>
            <a:r>
              <a:rPr lang="en-US" altLang="zh-TW" sz="2800" dirty="0" smtClean="0"/>
              <a:t>so that </a:t>
            </a:r>
            <a:r>
              <a:rPr lang="en-US" altLang="zh-TW" sz="2800" dirty="0">
                <a:solidFill>
                  <a:srgbClr val="FF0000"/>
                </a:solidFill>
              </a:rPr>
              <a:t>it can't be made to point elsewhere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trick is the placement of the keyword </a:t>
            </a:r>
            <a:r>
              <a:rPr lang="en-US" altLang="zh-TW" sz="2800" dirty="0" err="1"/>
              <a:t>const</a:t>
            </a:r>
            <a:r>
              <a:rPr lang="en-US" altLang="zh-TW" sz="2800" dirty="0" smtClean="0"/>
              <a:t>:</a:t>
            </a:r>
          </a:p>
          <a:p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 {88.99, 100.12, 59.45, 183.11, 340.5};</a:t>
            </a:r>
            <a:endParaRPr lang="en-US" altLang="zh-TW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zh-TW" sz="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*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rates;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points to beginning of the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*/</a:t>
            </a:r>
          </a:p>
          <a:p>
            <a:pPr marL="457200" lvl="1" indent="0">
              <a:buNone/>
            </a:pPr>
            <a:endParaRPr lang="en-US" altLang="zh-TW" sz="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= &amp;rates[2]; //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allowed</a:t>
            </a:r>
            <a:endParaRPr lang="en-US" altLang="zh-TW" sz="20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zh-TW" sz="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*pc = 92.99; //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 changes rates[0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/>
              <a:t>Such a pointer can still be used to change values,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but </a:t>
            </a:r>
            <a:r>
              <a:rPr lang="en-US" altLang="zh-TW" sz="2400" dirty="0"/>
              <a:t>it can point only to the location </a:t>
            </a:r>
            <a:r>
              <a:rPr lang="en-US" altLang="zh-TW" sz="2400" dirty="0" smtClean="0"/>
              <a:t>originally assigned </a:t>
            </a:r>
            <a:r>
              <a:rPr lang="en-US" altLang="zh-TW" sz="2400" dirty="0"/>
              <a:t>to it.</a:t>
            </a:r>
            <a:endParaRPr lang="en-US" altLang="zh-TW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527</Words>
  <Application>Microsoft Office PowerPoint</Application>
  <PresentationFormat>如螢幕大小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ヒラギノ角ゴ Pro W3</vt:lpstr>
      <vt:lpstr>微軟正黑體</vt:lpstr>
      <vt:lpstr>新細明體</vt:lpstr>
      <vt:lpstr>Arial</vt:lpstr>
      <vt:lpstr>Courier New</vt:lpstr>
      <vt:lpstr>Times</vt:lpstr>
      <vt:lpstr>Times New Roman</vt:lpstr>
      <vt:lpstr>ch01template</vt:lpstr>
      <vt:lpstr>PowerPoint 簡報</vt:lpstr>
      <vt:lpstr>The const Modifier</vt:lpstr>
      <vt:lpstr>Pointers to constants</vt:lpstr>
      <vt:lpstr>More Rules about const</vt:lpstr>
      <vt:lpstr>More Rules about const</vt:lpstr>
      <vt:lpstr>The const Modifier</vt:lpstr>
      <vt:lpstr>Constant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compile multiple files by using code::blocks</dc:title>
  <dc:creator>chia-chen</dc:creator>
  <cp:lastModifiedBy>shunrenyang</cp:lastModifiedBy>
  <cp:revision>31</cp:revision>
  <dcterms:created xsi:type="dcterms:W3CDTF">2015-11-04T08:50:14Z</dcterms:created>
  <dcterms:modified xsi:type="dcterms:W3CDTF">2016-12-05T02:20:21Z</dcterms:modified>
</cp:coreProperties>
</file>