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0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85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4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5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923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64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850" y="37125"/>
            <a:ext cx="11074400" cy="1143000"/>
          </a:xfrm>
        </p:spPr>
        <p:txBody>
          <a:bodyPr/>
          <a:lstStyle/>
          <a:p>
            <a:r>
              <a:rPr lang="en-US" altLang="zh-TW" dirty="0"/>
              <a:t>Bubble </a:t>
            </a:r>
            <a:r>
              <a:rPr lang="en-US" altLang="zh-TW" dirty="0" smtClean="0"/>
              <a:t>Sort </a:t>
            </a:r>
            <a:r>
              <a:rPr lang="en-US" altLang="zh-TW" dirty="0"/>
              <a:t>(</a:t>
            </a:r>
            <a:r>
              <a:rPr lang="zh-TW" altLang="en-US" dirty="0"/>
              <a:t>氣泡排序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62158"/>
            <a:ext cx="7981616" cy="5372101"/>
          </a:xfrm>
        </p:spPr>
        <p:txBody>
          <a:bodyPr/>
          <a:lstStyle/>
          <a:p>
            <a:r>
              <a:rPr lang="en-US" altLang="zh-TW" dirty="0" smtClean="0"/>
              <a:t>Step1:</a:t>
            </a:r>
          </a:p>
          <a:p>
            <a:pPr lvl="1"/>
            <a:r>
              <a:rPr lang="en-US" altLang="zh-TW" dirty="0"/>
              <a:t>Compare each pair of adjacent elements from the beginning </a:t>
            </a:r>
            <a:r>
              <a:rPr lang="en-US" altLang="zh-TW" dirty="0" smtClean="0"/>
              <a:t>to the end of the </a:t>
            </a:r>
            <a:r>
              <a:rPr lang="en-US" altLang="zh-TW" dirty="0"/>
              <a:t>array and, if they are in reversed order, swap them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Note</a:t>
            </a:r>
            <a:r>
              <a:rPr lang="en-US" altLang="zh-TW" dirty="0" smtClean="0"/>
              <a:t>: After each pass, the place of one number can be determined. </a:t>
            </a:r>
          </a:p>
          <a:p>
            <a:r>
              <a:rPr lang="en-US" altLang="zh-TW" dirty="0" smtClean="0"/>
              <a:t>Step2:</a:t>
            </a:r>
          </a:p>
          <a:p>
            <a:pPr lvl="1"/>
            <a:r>
              <a:rPr lang="en-US" altLang="zh-TW" dirty="0" smtClean="0"/>
              <a:t>Repeat </a:t>
            </a:r>
            <a:r>
              <a:rPr lang="en-US" altLang="zh-TW" dirty="0"/>
              <a:t>S</a:t>
            </a:r>
            <a:r>
              <a:rPr lang="en-US" altLang="zh-TW" dirty="0" smtClean="0"/>
              <a:t>tep1 for N-1 times.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18212" y="-3930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First Pass &gt;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87416"/>
              </p:ext>
            </p:extLst>
          </p:nvPr>
        </p:nvGraphicFramePr>
        <p:xfrm>
          <a:off x="9095458" y="240312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1085536" y="2240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2</a:t>
            </a:r>
            <a:endParaRPr lang="zh-TW" altLang="en-US" sz="28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451206" y="2240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4</a:t>
            </a:r>
            <a:endParaRPr lang="zh-TW" alt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684000" y="2280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8</a:t>
            </a:r>
            <a:endParaRPr lang="zh-TW" altLang="en-US" sz="2800" b="1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38825"/>
              </p:ext>
            </p:extLst>
          </p:nvPr>
        </p:nvGraphicFramePr>
        <p:xfrm>
          <a:off x="9095458" y="819561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9200176" y="7950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1085536" y="8032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2</a:t>
            </a:r>
            <a:endParaRPr lang="zh-TW" altLang="en-US" sz="28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684000" y="80730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8</a:t>
            </a:r>
            <a:endParaRPr lang="zh-TW" altLang="en-US" sz="2800" b="1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53692"/>
              </p:ext>
            </p:extLst>
          </p:nvPr>
        </p:nvGraphicFramePr>
        <p:xfrm>
          <a:off x="9095460" y="1395566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9200178" y="13710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825693" y="137929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4</a:t>
            </a:r>
            <a:endParaRPr lang="zh-TW" altLang="en-US" sz="28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1684002" y="138331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8</a:t>
            </a:r>
            <a:endParaRPr lang="zh-TW" altLang="en-US" sz="2800" b="1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65762"/>
              </p:ext>
            </p:extLst>
          </p:nvPr>
        </p:nvGraphicFramePr>
        <p:xfrm>
          <a:off x="9095458" y="1971571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9200176" y="19470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085536" y="19553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5</a:t>
            </a:r>
            <a:endParaRPr lang="zh-TW" altLang="en-US" sz="28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451206" y="19553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2</a:t>
            </a:r>
            <a:endParaRPr lang="zh-TW" altLang="en-US" sz="2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825691" y="19553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4</a:t>
            </a:r>
            <a:endParaRPr lang="zh-TW" altLang="en-US" sz="28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1684000" y="19593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014090" y="2370263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Second Pass &gt;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91269"/>
              </p:ext>
            </p:extLst>
          </p:nvPr>
        </p:nvGraphicFramePr>
        <p:xfrm>
          <a:off x="9074860" y="2658117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9179578" y="263360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1064938" y="264184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5</a:t>
            </a:r>
            <a:endParaRPr lang="zh-TW" altLang="en-US" sz="28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430608" y="264184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2</a:t>
            </a:r>
            <a:endParaRPr lang="zh-TW" altLang="en-US" sz="28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9805093" y="264184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1663402" y="26458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9399"/>
              </p:ext>
            </p:extLst>
          </p:nvPr>
        </p:nvGraphicFramePr>
        <p:xfrm>
          <a:off x="9074860" y="3237366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>
            <a:off x="9179578" y="32128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064938" y="322109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5</a:t>
            </a:r>
            <a:endParaRPr lang="zh-TW" altLang="en-US" sz="28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1663402" y="322511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97979"/>
              </p:ext>
            </p:extLst>
          </p:nvPr>
        </p:nvGraphicFramePr>
        <p:xfrm>
          <a:off x="9074862" y="3813371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9179580" y="37888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1064940" y="37971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0430610" y="37971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805095" y="37971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2</a:t>
            </a:r>
            <a:endParaRPr lang="zh-TW" altLang="en-US" sz="28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1663404" y="38011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7176"/>
              </p:ext>
            </p:extLst>
          </p:nvPr>
        </p:nvGraphicFramePr>
        <p:xfrm>
          <a:off x="9074860" y="4511967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9179578" y="448745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1064938" y="449569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30608" y="449569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4</a:t>
            </a:r>
            <a:endParaRPr lang="zh-TW" altLang="en-US" sz="2800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9805093" y="449569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1663402" y="449971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35664"/>
              </p:ext>
            </p:extLst>
          </p:nvPr>
        </p:nvGraphicFramePr>
        <p:xfrm>
          <a:off x="9074860" y="5091216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文字方塊 66"/>
          <p:cNvSpPr txBox="1"/>
          <p:nvPr/>
        </p:nvSpPr>
        <p:spPr>
          <a:xfrm>
            <a:off x="9179578" y="506670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064938" y="50749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0430608" y="50749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805093" y="50749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663402" y="507896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0046048" y="4209499"/>
            <a:ext cx="13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Third Pass &gt;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9889919" y="5492950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(5-1=4)-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 &gt;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5563"/>
              </p:ext>
            </p:extLst>
          </p:nvPr>
        </p:nvGraphicFramePr>
        <p:xfrm>
          <a:off x="9074860" y="5827311"/>
          <a:ext cx="3096540" cy="49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7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文字方塊 80"/>
          <p:cNvSpPr txBox="1"/>
          <p:nvPr/>
        </p:nvSpPr>
        <p:spPr>
          <a:xfrm>
            <a:off x="9179578" y="580280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1064938" y="581104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0430608" y="581104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9805093" y="581104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1663402" y="581505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694578" y="2053708"/>
            <a:ext cx="372599" cy="3281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9810287" y="5905097"/>
            <a:ext cx="372599" cy="3281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11064938" y="3884945"/>
            <a:ext cx="372599" cy="3281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10439423" y="5164809"/>
            <a:ext cx="372599" cy="3281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9843667" y="8147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0463560" y="81316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0463560" y="138655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081414" y="138654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向右箭號 4"/>
          <p:cNvSpPr/>
          <p:nvPr/>
        </p:nvSpPr>
        <p:spPr bwMode="auto">
          <a:xfrm>
            <a:off x="8533118" y="332019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8" name="向右箭號 97"/>
          <p:cNvSpPr/>
          <p:nvPr/>
        </p:nvSpPr>
        <p:spPr bwMode="auto">
          <a:xfrm>
            <a:off x="8524130" y="883060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9" name="向右箭號 98"/>
          <p:cNvSpPr/>
          <p:nvPr/>
        </p:nvSpPr>
        <p:spPr bwMode="auto">
          <a:xfrm>
            <a:off x="8545246" y="1475019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0" name="向右箭號 99"/>
          <p:cNvSpPr/>
          <p:nvPr/>
        </p:nvSpPr>
        <p:spPr bwMode="auto">
          <a:xfrm>
            <a:off x="8536258" y="2026060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1" name="向右箭號 100"/>
          <p:cNvSpPr/>
          <p:nvPr/>
        </p:nvSpPr>
        <p:spPr bwMode="auto">
          <a:xfrm>
            <a:off x="8544658" y="2734293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2" name="向右箭號 101"/>
          <p:cNvSpPr/>
          <p:nvPr/>
        </p:nvSpPr>
        <p:spPr bwMode="auto">
          <a:xfrm>
            <a:off x="8535670" y="3285334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3" name="向右箭號 102"/>
          <p:cNvSpPr/>
          <p:nvPr/>
        </p:nvSpPr>
        <p:spPr bwMode="auto">
          <a:xfrm>
            <a:off x="8533118" y="4646399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4" name="向右箭號 103"/>
          <p:cNvSpPr/>
          <p:nvPr/>
        </p:nvSpPr>
        <p:spPr bwMode="auto">
          <a:xfrm>
            <a:off x="8524130" y="5197440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5" name="向右箭號 104"/>
          <p:cNvSpPr/>
          <p:nvPr/>
        </p:nvSpPr>
        <p:spPr bwMode="auto">
          <a:xfrm>
            <a:off x="8533118" y="3938166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6" name="向右箭號 105"/>
          <p:cNvSpPr/>
          <p:nvPr/>
        </p:nvSpPr>
        <p:spPr bwMode="auto">
          <a:xfrm>
            <a:off x="8518194" y="5904166"/>
            <a:ext cx="394447" cy="2907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200176" y="2158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25691" y="22404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0430608" y="322109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805093" y="322109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2369198">
            <a:off x="10476101" y="5644954"/>
            <a:ext cx="1915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Done</a:t>
            </a:r>
            <a:endParaRPr lang="zh-TW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7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93 L 0.01367 0.03958 C 0.01641 0.04884 0.02071 0.05393 0.02526 0.05393 C 0.03034 0.05393 0.03451 0.04884 0.03724 0.03958 L 0.05104 -0.00093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27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08 L -0.01433 0.03843 C -0.01732 0.04769 -0.02162 0.05278 -0.02631 0.05278 C -0.03152 0.05278 -0.03568 0.04769 -0.03868 0.03843 L -0.0526 -0.00208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92 L 0.01367 0.03959 C 0.0164 0.04885 0.0207 0.05394 0.02526 0.05394 C 0.03034 0.05394 0.0345 0.04885 0.03724 0.03959 L 0.05104 -0.00092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273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08 L -0.01432 0.03843 C -0.01732 0.04769 -0.02162 0.05278 -0.0263 0.05278 C -0.03151 0.05278 -0.03568 0.04769 -0.03867 0.03843 L -0.05261 -0.00208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93 L 0.01367 0.03958 C 0.0164 0.04884 0.0207 0.05393 0.02526 0.05393 C 0.03034 0.05393 0.0345 0.04884 0.03724 0.03958 L 0.05104 -0.00093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273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09 L -0.01432 0.03842 C -0.01732 0.04768 -0.02162 0.05278 -0.0263 0.05278 C -0.03151 0.05278 -0.03568 0.04768 -0.03867 0.03842 L -0.0526 -0.00209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093 L 0.01315 0.04028 C 0.01589 0.04907 0.01992 0.05394 0.02422 0.05394 C 0.02917 0.05394 0.03307 0.04907 0.03581 0.04028 L 0.04909 0.00093 " pathEditMode="relative" rAng="0" ptsTypes="AAAAA"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63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0.00092 L -0.01563 0.04189 C -0.01849 0.05115 -0.02266 0.05625 -0.02696 0.05625 C -0.03203 0.05625 -0.03594 0.05115 -0.0388 0.04189 L -0.05209 0.00092 " pathEditMode="relative" rAng="0" ptsTypes="AAAAA">
                                      <p:cBhvr>
                                        <p:cTn id="1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6" grpId="0"/>
      <p:bldP spid="18" grpId="0"/>
      <p:bldP spid="19" grpId="0"/>
      <p:bldP spid="22" grpId="0"/>
      <p:bldP spid="24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7" grpId="0"/>
      <p:bldP spid="49" grpId="0"/>
      <p:bldP spid="50" grpId="0"/>
      <p:bldP spid="51" grpId="0"/>
      <p:bldP spid="52" grpId="0"/>
      <p:bldP spid="53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8" grpId="0"/>
      <p:bldP spid="79" grpId="0"/>
      <p:bldP spid="81" grpId="0"/>
      <p:bldP spid="82" grpId="0"/>
      <p:bldP spid="83" grpId="0"/>
      <p:bldP spid="84" grpId="0"/>
      <p:bldP spid="85" grpId="0"/>
      <p:bldP spid="86" grpId="0" animBg="1"/>
      <p:bldP spid="88" grpId="0" animBg="1"/>
      <p:bldP spid="89" grpId="0" animBg="1"/>
      <p:bldP spid="91" grpId="0" animBg="1"/>
      <p:bldP spid="93" grpId="0"/>
      <p:bldP spid="93" grpId="1"/>
      <p:bldP spid="94" grpId="0"/>
      <p:bldP spid="94" grpId="1"/>
      <p:bldP spid="96" grpId="0"/>
      <p:bldP spid="96" grpId="1"/>
      <p:bldP spid="97" grpId="0"/>
      <p:bldP spid="97" grpId="1"/>
      <p:bldP spid="5" grpId="0" animBg="1"/>
      <p:bldP spid="5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2" grpId="0"/>
      <p:bldP spid="12" grpId="1"/>
      <p:bldP spid="15" grpId="0"/>
      <p:bldP spid="15" grpId="1"/>
      <p:bldP spid="45" grpId="0"/>
      <p:bldP spid="45" grpId="1"/>
      <p:bldP spid="46" grpId="0"/>
      <p:bldP spid="46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164" y="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How to program bubble sort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77" y="1510554"/>
            <a:ext cx="11074400" cy="523987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B0F0"/>
                </a:solidFill>
              </a:rPr>
              <a:t>void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bubblesort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00B0F0"/>
                </a:solidFill>
              </a:rPr>
              <a:t>int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*</a:t>
            </a:r>
            <a:r>
              <a:rPr lang="en-US" altLang="zh-TW" sz="2400" dirty="0" err="1" smtClean="0"/>
              <a:t>ap</a:t>
            </a:r>
            <a:r>
              <a:rPr lang="en-US" altLang="zh-TW" sz="2400" dirty="0" smtClean="0"/>
              <a:t>, </a:t>
            </a:r>
            <a:r>
              <a:rPr lang="en-US" altLang="zh-TW" sz="2400" dirty="0" err="1">
                <a:solidFill>
                  <a:srgbClr val="00B0F0"/>
                </a:solidFill>
              </a:rPr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>
                <a:solidFill>
                  <a:srgbClr val="FF0000"/>
                </a:solidFill>
              </a:rPr>
              <a:t>) {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      </a:t>
            </a:r>
            <a:r>
              <a:rPr lang="en-US" altLang="zh-TW" sz="2400" dirty="0" err="1">
                <a:solidFill>
                  <a:srgbClr val="00B0F0"/>
                </a:solidFill>
              </a:rPr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j, temp;</a:t>
            </a:r>
          </a:p>
          <a:p>
            <a:pPr marL="0" indent="0">
              <a:buNone/>
            </a:pPr>
            <a:r>
              <a:rPr lang="en-US" altLang="zh-TW" sz="2400" dirty="0" smtClean="0"/>
              <a:t>      </a:t>
            </a:r>
            <a:r>
              <a:rPr lang="en-US" altLang="zh-TW" sz="2400" dirty="0">
                <a:solidFill>
                  <a:srgbClr val="00B0F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FF7C80"/>
                </a:solidFill>
              </a:rPr>
              <a:t>0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</a:t>
            </a:r>
            <a:r>
              <a:rPr lang="en-US" altLang="zh-TW" sz="2400" dirty="0">
                <a:solidFill>
                  <a:srgbClr val="92D050"/>
                </a:solidFill>
              </a:rPr>
              <a:t>???</a:t>
            </a:r>
            <a:r>
              <a:rPr lang="en-US" altLang="zh-TW" sz="2400" dirty="0" smtClean="0"/>
              <a:t>;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++) </a:t>
            </a:r>
            <a:r>
              <a:rPr lang="en-US" altLang="zh-TW" sz="2400" dirty="0" smtClean="0">
                <a:solidFill>
                  <a:srgbClr val="FF0000"/>
                </a:solidFill>
              </a:rPr>
              <a:t>{ </a:t>
            </a:r>
            <a:r>
              <a:rPr lang="en-US" altLang="zh-TW" sz="2400" dirty="0" smtClean="0">
                <a:solidFill>
                  <a:srgbClr val="92D050"/>
                </a:solidFill>
              </a:rPr>
              <a:t>// needs </a:t>
            </a:r>
            <a:r>
              <a:rPr lang="en-US" altLang="zh-TW" sz="2400" smtClean="0">
                <a:solidFill>
                  <a:srgbClr val="92D050"/>
                </a:solidFill>
              </a:rPr>
              <a:t>n-1 </a:t>
            </a:r>
            <a:r>
              <a:rPr lang="en-US" altLang="zh-TW" sz="2400" smtClean="0">
                <a:solidFill>
                  <a:srgbClr val="92D050"/>
                </a:solidFill>
              </a:rPr>
              <a:t>passes </a:t>
            </a:r>
            <a:endParaRPr lang="en-US" altLang="zh-TW" sz="2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2400" dirty="0"/>
              <a:t>  </a:t>
            </a:r>
            <a:r>
              <a:rPr lang="en-US" altLang="zh-TW" sz="2400" dirty="0" smtClean="0"/>
              <a:t>          </a:t>
            </a:r>
            <a:r>
              <a:rPr lang="en-US" altLang="zh-TW" sz="2400" dirty="0">
                <a:solidFill>
                  <a:srgbClr val="00B0F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/>
              <a:t>j = </a:t>
            </a:r>
            <a:r>
              <a:rPr lang="en-US" altLang="zh-TW" sz="2400" dirty="0">
                <a:solidFill>
                  <a:srgbClr val="FF7C80"/>
                </a:solidFill>
              </a:rPr>
              <a:t>0</a:t>
            </a:r>
            <a:r>
              <a:rPr lang="en-US" altLang="zh-TW" sz="2400" dirty="0"/>
              <a:t>; j &lt; </a:t>
            </a:r>
            <a:r>
              <a:rPr lang="en-US" altLang="zh-TW" sz="2400" dirty="0" smtClean="0">
                <a:solidFill>
                  <a:srgbClr val="92D050"/>
                </a:solidFill>
              </a:rPr>
              <a:t>???</a:t>
            </a:r>
            <a:r>
              <a:rPr lang="en-US" altLang="zh-TW" sz="2400" dirty="0" smtClean="0"/>
              <a:t>; </a:t>
            </a:r>
            <a:r>
              <a:rPr lang="en-US" altLang="zh-TW" sz="2400" dirty="0" err="1"/>
              <a:t>j</a:t>
            </a:r>
            <a:r>
              <a:rPr lang="en-US" altLang="zh-TW" sz="2400" dirty="0" err="1" smtClean="0"/>
              <a:t>++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rgbClr val="92D050"/>
                </a:solidFill>
              </a:rPr>
              <a:t>// ???</a:t>
            </a:r>
            <a:endParaRPr lang="en-US" altLang="zh-TW" sz="2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277371" y="0"/>
            <a:ext cx="3914629" cy="6858000"/>
            <a:chOff x="7877568" y="0"/>
            <a:chExt cx="2564532" cy="563238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7568" y="0"/>
              <a:ext cx="2564532" cy="563238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117453" y="1362455"/>
              <a:ext cx="152254" cy="17696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965199" y="3047815"/>
              <a:ext cx="152254" cy="17696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787876" y="4389010"/>
              <a:ext cx="152254" cy="17696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632447" y="5402414"/>
              <a:ext cx="152254" cy="17696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2875173" y="2920318"/>
            <a:ext cx="555781" cy="298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8115" y="3326337"/>
            <a:ext cx="1965669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remaining numbers need to be compared.</a:t>
            </a:r>
          </a:p>
        </p:txBody>
      </p:sp>
    </p:spTree>
    <p:extLst>
      <p:ext uri="{BB962C8B-B14F-4D97-AF65-F5344CB8AC3E}">
        <p14:creationId xmlns:p14="http://schemas.microsoft.com/office/powerpoint/2010/main" val="33078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164" y="0"/>
            <a:ext cx="11074400" cy="1143000"/>
          </a:xfrm>
        </p:spPr>
        <p:txBody>
          <a:bodyPr/>
          <a:lstStyle/>
          <a:p>
            <a:r>
              <a:rPr lang="en-US" altLang="zh-TW" dirty="0" smtClean="0"/>
              <a:t>How to program bubble sort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77" y="1510554"/>
            <a:ext cx="11074400" cy="523987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B0F0"/>
                </a:solidFill>
              </a:rPr>
              <a:t>void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bubblesort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00B0F0"/>
                </a:solidFill>
              </a:rPr>
              <a:t>int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*</a:t>
            </a:r>
            <a:r>
              <a:rPr lang="en-US" altLang="zh-TW" sz="2400" dirty="0" err="1" smtClean="0"/>
              <a:t>ap</a:t>
            </a:r>
            <a:r>
              <a:rPr lang="en-US" altLang="zh-TW" sz="2400" dirty="0" smtClean="0"/>
              <a:t>, </a:t>
            </a:r>
            <a:r>
              <a:rPr lang="en-US" altLang="zh-TW" sz="2400" dirty="0" err="1">
                <a:solidFill>
                  <a:srgbClr val="00B0F0"/>
                </a:solidFill>
              </a:rPr>
              <a:t>int</a:t>
            </a:r>
            <a:r>
              <a:rPr lang="en-US" altLang="zh-TW" sz="2400" dirty="0"/>
              <a:t> n</a:t>
            </a:r>
            <a:r>
              <a:rPr lang="en-US" altLang="zh-TW" sz="2400" dirty="0" smtClean="0">
                <a:solidFill>
                  <a:srgbClr val="FF0000"/>
                </a:solidFill>
              </a:rPr>
              <a:t>) {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      </a:t>
            </a:r>
            <a:r>
              <a:rPr lang="en-US" altLang="zh-TW" sz="2400" dirty="0" err="1">
                <a:solidFill>
                  <a:srgbClr val="00B0F0"/>
                </a:solidFill>
              </a:rPr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j, temp;</a:t>
            </a:r>
          </a:p>
          <a:p>
            <a:pPr marL="0" indent="0">
              <a:buNone/>
            </a:pPr>
            <a:r>
              <a:rPr lang="en-US" altLang="zh-TW" sz="2400" dirty="0" smtClean="0"/>
              <a:t>      </a:t>
            </a:r>
            <a:r>
              <a:rPr lang="en-US" altLang="zh-TW" sz="2400" dirty="0">
                <a:solidFill>
                  <a:srgbClr val="00B0F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FF7C80"/>
                </a:solidFill>
              </a:rPr>
              <a:t>0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</a:t>
            </a:r>
            <a:r>
              <a:rPr lang="en-US" altLang="zh-TW" sz="2400" dirty="0">
                <a:solidFill>
                  <a:srgbClr val="FF0000"/>
                </a:solidFill>
              </a:rPr>
              <a:t>n-1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++) </a:t>
            </a: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sz="2400" dirty="0"/>
              <a:t>  </a:t>
            </a:r>
            <a:r>
              <a:rPr lang="en-US" altLang="zh-TW" sz="2400" dirty="0" smtClean="0"/>
              <a:t>          </a:t>
            </a:r>
            <a:r>
              <a:rPr lang="en-US" altLang="zh-TW" sz="2400" dirty="0">
                <a:solidFill>
                  <a:srgbClr val="00B0F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/>
              <a:t>j = </a:t>
            </a:r>
            <a:r>
              <a:rPr lang="en-US" altLang="zh-TW" sz="2400" dirty="0">
                <a:solidFill>
                  <a:srgbClr val="FF7C80"/>
                </a:solidFill>
              </a:rPr>
              <a:t>0</a:t>
            </a:r>
            <a:r>
              <a:rPr lang="en-US" altLang="zh-TW" sz="2400" dirty="0"/>
              <a:t>; j &lt; </a:t>
            </a:r>
            <a:r>
              <a:rPr lang="en-US" altLang="zh-TW" sz="2400" dirty="0">
                <a:solidFill>
                  <a:srgbClr val="FF0000"/>
                </a:solidFill>
              </a:rPr>
              <a:t>n-1-i</a:t>
            </a:r>
            <a:r>
              <a:rPr lang="en-US" altLang="zh-TW" sz="2400" dirty="0"/>
              <a:t>; </a:t>
            </a:r>
            <a:r>
              <a:rPr lang="en-US" altLang="zh-TW" sz="2400" dirty="0" err="1"/>
              <a:t>j</a:t>
            </a:r>
            <a:r>
              <a:rPr lang="en-US" altLang="zh-TW" sz="2400" dirty="0" err="1" smtClean="0"/>
              <a:t>++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r>
              <a:rPr lang="en-US" altLang="zh-TW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smtClean="0"/>
              <a:t>              </a:t>
            </a:r>
            <a:r>
              <a:rPr lang="en-US" altLang="zh-TW" sz="2400" dirty="0">
                <a:solidFill>
                  <a:srgbClr val="00B0F0"/>
                </a:solidFill>
              </a:rPr>
              <a:t>if</a:t>
            </a:r>
            <a:r>
              <a:rPr lang="en-US" altLang="zh-TW" sz="2400" dirty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err="1" smtClean="0"/>
              <a:t>ap</a:t>
            </a:r>
            <a:r>
              <a:rPr lang="en-US" altLang="zh-TW" sz="2400" dirty="0" smtClean="0"/>
              <a:t>[j</a:t>
            </a:r>
            <a:r>
              <a:rPr lang="en-US" altLang="zh-TW" sz="2400" dirty="0"/>
              <a:t>] &gt; </a:t>
            </a:r>
            <a:r>
              <a:rPr lang="en-US" altLang="zh-TW" sz="2400" dirty="0" err="1" smtClean="0"/>
              <a:t>ap</a:t>
            </a:r>
            <a:r>
              <a:rPr lang="en-US" altLang="zh-TW" sz="2400" dirty="0" smtClean="0"/>
              <a:t>[j </a:t>
            </a:r>
            <a:r>
              <a:rPr lang="en-US" altLang="zh-TW" sz="2400" dirty="0"/>
              <a:t>+ </a:t>
            </a:r>
            <a:r>
              <a:rPr lang="en-US" altLang="zh-TW" sz="2400" dirty="0">
                <a:solidFill>
                  <a:srgbClr val="FF7C80"/>
                </a:solidFill>
              </a:rPr>
              <a:t>1</a:t>
            </a:r>
            <a:r>
              <a:rPr lang="en-US" altLang="zh-TW" sz="2400" dirty="0" smtClean="0"/>
              <a:t>]</a:t>
            </a:r>
            <a:r>
              <a:rPr lang="en-US" altLang="zh-TW" sz="2400" dirty="0" smtClean="0">
                <a:solidFill>
                  <a:srgbClr val="FF0000"/>
                </a:solidFill>
              </a:rPr>
              <a:t>) {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/>
              <a:t>      </a:t>
            </a:r>
            <a:r>
              <a:rPr lang="en-US" altLang="zh-TW" sz="2400" dirty="0" smtClean="0"/>
              <a:t>                 </a:t>
            </a:r>
            <a:r>
              <a:rPr lang="en-US" altLang="zh-TW" sz="2400" dirty="0"/>
              <a:t>temp = </a:t>
            </a:r>
            <a:r>
              <a:rPr lang="en-US" altLang="zh-TW" sz="2400" dirty="0" err="1" smtClean="0"/>
              <a:t>ap</a:t>
            </a:r>
            <a:r>
              <a:rPr lang="en-US" altLang="zh-TW" sz="2400" dirty="0" smtClean="0"/>
              <a:t>[j</a:t>
            </a:r>
            <a:r>
              <a:rPr lang="en-US" altLang="zh-TW" sz="2400" dirty="0"/>
              <a:t>];</a:t>
            </a:r>
          </a:p>
          <a:p>
            <a:pPr marL="0" indent="0">
              <a:buNone/>
            </a:pPr>
            <a:r>
              <a:rPr lang="en-US" altLang="zh-TW" sz="2400" dirty="0"/>
              <a:t>        </a:t>
            </a:r>
            <a:r>
              <a:rPr lang="en-US" altLang="zh-TW" sz="2400" dirty="0" smtClean="0"/>
              <a:t>               </a:t>
            </a:r>
            <a:r>
              <a:rPr lang="en-US" altLang="zh-TW" sz="2400" dirty="0" err="1" smtClean="0"/>
              <a:t>ap</a:t>
            </a:r>
            <a:r>
              <a:rPr lang="en-US" altLang="zh-TW" sz="2400" dirty="0" smtClean="0"/>
              <a:t>[j</a:t>
            </a:r>
            <a:r>
              <a:rPr lang="en-US" altLang="zh-TW" sz="2400" dirty="0"/>
              <a:t>] = </a:t>
            </a:r>
            <a:r>
              <a:rPr lang="en-US" altLang="zh-TW" sz="2400" dirty="0" err="1" smtClean="0"/>
              <a:t>ap</a:t>
            </a:r>
            <a:r>
              <a:rPr lang="en-US" altLang="zh-TW" sz="2400" dirty="0" smtClean="0"/>
              <a:t>[j </a:t>
            </a:r>
            <a:r>
              <a:rPr lang="en-US" altLang="zh-TW" sz="2400" dirty="0"/>
              <a:t>+ </a:t>
            </a:r>
            <a:r>
              <a:rPr lang="en-US" altLang="zh-TW" sz="2400" dirty="0">
                <a:solidFill>
                  <a:srgbClr val="FF7C80"/>
                </a:solidFill>
              </a:rPr>
              <a:t>1</a:t>
            </a:r>
            <a:r>
              <a:rPr lang="en-US" altLang="zh-TW" sz="2400" dirty="0"/>
              <a:t>];</a:t>
            </a:r>
          </a:p>
          <a:p>
            <a:pPr marL="0" indent="0">
              <a:buNone/>
            </a:pPr>
            <a:r>
              <a:rPr lang="en-US" altLang="zh-TW" sz="2400" dirty="0"/>
              <a:t>          </a:t>
            </a:r>
            <a:r>
              <a:rPr lang="en-US" altLang="zh-TW" sz="2400" dirty="0" smtClean="0"/>
              <a:t>             </a:t>
            </a:r>
            <a:r>
              <a:rPr lang="en-US" altLang="zh-TW" sz="2400" dirty="0" err="1" smtClean="0"/>
              <a:t>ap</a:t>
            </a:r>
            <a:r>
              <a:rPr lang="en-US" altLang="zh-TW" sz="2400" dirty="0" smtClean="0"/>
              <a:t>[j </a:t>
            </a:r>
            <a:r>
              <a:rPr lang="en-US" altLang="zh-TW" sz="2400" dirty="0"/>
              <a:t>+ </a:t>
            </a:r>
            <a:r>
              <a:rPr lang="en-US" altLang="zh-TW" sz="2400" dirty="0">
                <a:solidFill>
                  <a:srgbClr val="FF7C80"/>
                </a:solidFill>
              </a:rPr>
              <a:t>1</a:t>
            </a:r>
            <a:r>
              <a:rPr lang="en-US" altLang="zh-TW" sz="2400" dirty="0"/>
              <a:t>] = temp;</a:t>
            </a:r>
          </a:p>
          <a:p>
            <a:pPr marL="0" indent="0">
              <a:buNone/>
            </a:pPr>
            <a:r>
              <a:rPr lang="en-US" altLang="zh-TW" sz="2400" dirty="0"/>
              <a:t>           </a:t>
            </a:r>
            <a:r>
              <a:rPr lang="en-US" altLang="zh-TW" sz="2400" dirty="0" smtClean="0"/>
              <a:t>       </a:t>
            </a: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}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277371" y="0"/>
            <a:ext cx="3914629" cy="6858000"/>
            <a:chOff x="7877568" y="0"/>
            <a:chExt cx="2564532" cy="563238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7568" y="0"/>
              <a:ext cx="2564532" cy="563238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117453" y="1362455"/>
              <a:ext cx="152254" cy="17696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965199" y="3047815"/>
              <a:ext cx="152254" cy="17696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787876" y="4389010"/>
              <a:ext cx="152254" cy="17696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632447" y="5402414"/>
              <a:ext cx="152254" cy="17696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2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9627975-5199-4818-A0DC-CE1707C978CD}" vid="{3B2892ED-E817-4980-910B-B7A8EDE89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632</TotalTime>
  <Words>294</Words>
  <Application>Microsoft Office PowerPoint</Application>
  <PresentationFormat>寬螢幕</PresentationFormat>
  <Paragraphs>84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佈景主題1</vt:lpstr>
      <vt:lpstr>Bubble Sort (氣泡排序)</vt:lpstr>
      <vt:lpstr>How to program bubble sort (1/2)</vt:lpstr>
      <vt:lpstr>How to program bubble sort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shunrenyang</cp:lastModifiedBy>
  <cp:revision>117</cp:revision>
  <dcterms:created xsi:type="dcterms:W3CDTF">2015-11-24T13:55:54Z</dcterms:created>
  <dcterms:modified xsi:type="dcterms:W3CDTF">2017-11-24T01:47:49Z</dcterms:modified>
</cp:coreProperties>
</file>